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969" r:id="rId3"/>
    <p:sldId id="970" r:id="rId4"/>
    <p:sldId id="1038" r:id="rId5"/>
    <p:sldId id="1039" r:id="rId6"/>
    <p:sldId id="1040" r:id="rId7"/>
    <p:sldId id="1041" r:id="rId8"/>
    <p:sldId id="1042" r:id="rId9"/>
    <p:sldId id="1043" r:id="rId10"/>
    <p:sldId id="993" r:id="rId11"/>
    <p:sldId id="1045" r:id="rId12"/>
    <p:sldId id="1017" r:id="rId13"/>
    <p:sldId id="1034" r:id="rId14"/>
    <p:sldId id="96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Poppins Light" panose="020B0604020202020204" charset="0"/>
      <p:regular r:id="rId21"/>
      <p:italic r:id="rId22"/>
    </p:embeddedFont>
    <p:embeddedFont>
      <p:font typeface="Poppins Medium" panose="020B0604020202020204" charset="0"/>
      <p:regular r:id="rId23"/>
      <p:italic r:id="rId24"/>
    </p:embeddedFont>
    <p:embeddedFont>
      <p:font typeface="Wingdings 3" panose="05040102010807070707" pitchFamily="18" charset="2"/>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199" autoAdjust="0"/>
  </p:normalViewPr>
  <p:slideViewPr>
    <p:cSldViewPr snapToGrid="0" showGuides="1">
      <p:cViewPr varScale="1">
        <p:scale>
          <a:sx n="92" d="100"/>
          <a:sy n="92" d="100"/>
        </p:scale>
        <p:origin x="120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 Id="rId30"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03/03/2021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180026" indent="-180026">
              <a:buFont typeface="Arial" panose="020B0604020202020204" pitchFamily="34" charset="0"/>
              <a:buChar char="•"/>
            </a:pPr>
            <a:r>
              <a:rPr lang="en-GB" dirty="0"/>
              <a:t>Based on the findings of large prospective registry studies, the </a:t>
            </a:r>
            <a:r>
              <a:rPr lang="en-GB" sz="1200" dirty="0"/>
              <a:t>prevalence of anaemia in older adults (aged ≥65 years) ranges from ~10 to 24%, and tends to be higher in women than men.</a:t>
            </a:r>
            <a:r>
              <a:rPr lang="en-GB" sz="1200" baseline="30000" dirty="0"/>
              <a:t>1–3</a:t>
            </a:r>
            <a:endParaRPr lang="en-GB" sz="1200" dirty="0"/>
          </a:p>
          <a:p>
            <a:pPr marL="180026" indent="-180026">
              <a:buFont typeface="Arial" panose="020B0604020202020204" pitchFamily="34" charset="0"/>
              <a:buChar char="•"/>
            </a:pPr>
            <a:r>
              <a:rPr lang="en-GB" dirty="0"/>
              <a:t>Possible aetiologies of anaemia in older adults </a:t>
            </a:r>
            <a:r>
              <a:rPr lang="en-GB" sz="1200" dirty="0"/>
              <a:t>include iron and vitamin B12 deficiencies, chronic inflammation and disease, chronic renal insufficiency, and myelodysplastic syndromes.</a:t>
            </a:r>
            <a:r>
              <a:rPr lang="en-GB" sz="1200" baseline="30000" dirty="0"/>
              <a:t>1</a:t>
            </a:r>
            <a:endParaRPr lang="en-GB" baseline="30000" dirty="0"/>
          </a:p>
          <a:p>
            <a:pPr marL="180026" indent="-180026">
              <a:buFont typeface="Arial" panose="020B0604020202020204" pitchFamily="34" charset="0"/>
              <a:buChar char="•"/>
            </a:pPr>
            <a:r>
              <a:rPr lang="en-GB" dirty="0"/>
              <a:t>A large proportion of anaemia cases in older adults cannot be attributed to any clear cause and are referred to as ‘unexplained anaemia of the elderly.’ Depending on the study and assessment criteria, this proportion ranges from 19.5% to 43.7%</a:t>
            </a:r>
            <a:r>
              <a:rPr lang="en-GB" sz="1200" dirty="0"/>
              <a:t>.</a:t>
            </a:r>
            <a:r>
              <a:rPr lang="en-GB" sz="1200" baseline="30000" dirty="0"/>
              <a:t>1</a:t>
            </a:r>
          </a:p>
          <a:p>
            <a:pPr marL="180026" indent="-180026">
              <a:buFont typeface="Arial" panose="020B0604020202020204" pitchFamily="34" charset="0"/>
              <a:buChar char="•"/>
            </a:pPr>
            <a:r>
              <a:rPr lang="en-GB" dirty="0"/>
              <a:t>Anaemia in older adults is associated with reduced </a:t>
            </a:r>
            <a:r>
              <a:rPr lang="en-GB" dirty="0" err="1"/>
              <a:t>QoL</a:t>
            </a:r>
            <a:r>
              <a:rPr lang="en-GB" dirty="0"/>
              <a:t>, and increased morbidity and mortality.</a:t>
            </a:r>
            <a:r>
              <a:rPr lang="en-GB" baseline="30000" dirty="0"/>
              <a:t>2</a:t>
            </a:r>
          </a:p>
          <a:p>
            <a:pPr marL="660095" lvl="1" indent="-180026">
              <a:buFont typeface="Calibri" panose="020F0502020204030204" pitchFamily="34" charset="0"/>
              <a:buChar char="–"/>
              <a:defRPr/>
            </a:pPr>
            <a:r>
              <a:rPr lang="en-GB" dirty="0"/>
              <a:t>Low haemoglobin levels are a risk factor for cardiovascular diseases, cognitive and mood impairment, insomnia, falls and fractures, and restricted </a:t>
            </a:r>
            <a:r>
              <a:rPr lang="en-GB" dirty="0" err="1"/>
              <a:t>QoL</a:t>
            </a:r>
            <a:r>
              <a:rPr lang="en-GB" dirty="0"/>
              <a:t>. Anaemia is also associated with reduced executive function and physical performance, more frequent hospitalisation, and longer hospital stays. Importantly, anaemia is a marker for mortality.</a:t>
            </a:r>
            <a:r>
              <a:rPr lang="en-GB" baseline="30000" dirty="0"/>
              <a:t>2</a:t>
            </a:r>
            <a:endParaRPr lang="en-GB" dirty="0"/>
          </a:p>
          <a:p>
            <a:pPr marL="180026" indent="-180026">
              <a:buFont typeface="Arial" panose="020B0604020202020204" pitchFamily="34" charset="0"/>
              <a:buChar char="•"/>
            </a:pPr>
            <a:r>
              <a:rPr lang="en-GB" sz="1200" dirty="0"/>
              <a:t>Testosterone deficiency is a possible cause of unexplained anaemia in older men.</a:t>
            </a:r>
            <a:r>
              <a:rPr lang="en-GB" sz="1200" baseline="30000" dirty="0"/>
              <a:t>1</a:t>
            </a:r>
          </a:p>
          <a:p>
            <a:pPr marL="660095" lvl="1" indent="-180026">
              <a:buFont typeface="Calibri" panose="020F0502020204030204" pitchFamily="34" charset="0"/>
              <a:buChar char="–"/>
              <a:defRPr/>
            </a:pPr>
            <a:r>
              <a:rPr lang="en-GB" dirty="0"/>
              <a:t>Serum testosterone levels are known to decline as men age.</a:t>
            </a:r>
            <a:r>
              <a:rPr lang="en-GB" baseline="30000" dirty="0"/>
              <a:t>4,5</a:t>
            </a:r>
          </a:p>
          <a:p>
            <a:pPr marL="660095" lvl="1" indent="-180026">
              <a:buFont typeface="Calibri" panose="020F0502020204030204" pitchFamily="34" charset="0"/>
              <a:buChar char="–"/>
              <a:defRPr/>
            </a:pPr>
            <a:r>
              <a:rPr lang="en-GB" dirty="0" err="1"/>
              <a:t>TTh</a:t>
            </a:r>
            <a:r>
              <a:rPr lang="en-GB" dirty="0"/>
              <a:t> in older men with low testosterone increases haemoglobin levels and corrects mild to moderate anaemia, irrespective of known or unknown cause.</a:t>
            </a:r>
            <a:r>
              <a:rPr lang="en-GB" baseline="30000" dirty="0"/>
              <a:t>6,7</a:t>
            </a:r>
          </a:p>
          <a:p>
            <a:endParaRPr lang="en-GB" sz="1200" dirty="0"/>
          </a:p>
          <a:p>
            <a:r>
              <a:rPr lang="en-GB" dirty="0" err="1"/>
              <a:t>QoL</a:t>
            </a:r>
            <a:r>
              <a:rPr lang="en-GB" dirty="0"/>
              <a:t>, quality of life; </a:t>
            </a:r>
            <a:r>
              <a:rPr lang="en-GB" dirty="0" err="1"/>
              <a:t>TTh</a:t>
            </a:r>
            <a:r>
              <a:rPr lang="en-GB" dirty="0"/>
              <a:t>, testosterone therapy</a:t>
            </a:r>
          </a:p>
          <a:p>
            <a:endParaRPr lang="en-GB" sz="1200" dirty="0"/>
          </a:p>
          <a:p>
            <a:r>
              <a:rPr lang="en-GB" sz="1200" b="1" dirty="0"/>
              <a:t>References</a:t>
            </a:r>
            <a:br>
              <a:rPr lang="en-GB" dirty="0"/>
            </a:br>
            <a:r>
              <a:rPr lang="en-GB" b="1" dirty="0"/>
              <a:t>1.</a:t>
            </a:r>
            <a:r>
              <a:rPr lang="en-GB" dirty="0"/>
              <a:t> Merchant AA, Roy CN. </a:t>
            </a:r>
            <a:r>
              <a:rPr lang="en-GB" i="1" dirty="0"/>
              <a:t>Br J </a:t>
            </a:r>
            <a:r>
              <a:rPr lang="en-GB" i="1" dirty="0" err="1"/>
              <a:t>Haematol</a:t>
            </a:r>
            <a:r>
              <a:rPr lang="en-GB" dirty="0"/>
              <a:t> 2012;156:173–85; </a:t>
            </a:r>
            <a:r>
              <a:rPr lang="en-GB" b="1" dirty="0"/>
              <a:t>2.</a:t>
            </a:r>
            <a:r>
              <a:rPr lang="en-GB" dirty="0"/>
              <a:t> </a:t>
            </a:r>
            <a:r>
              <a:rPr lang="en-GB" dirty="0" err="1"/>
              <a:t>Stauder</a:t>
            </a:r>
            <a:r>
              <a:rPr lang="en-GB" dirty="0"/>
              <a:t> R </a:t>
            </a:r>
            <a:r>
              <a:rPr lang="en-GB" i="1" dirty="0"/>
              <a:t>et al. Blood</a:t>
            </a:r>
            <a:r>
              <a:rPr lang="es-ES" dirty="0"/>
              <a:t> 2018;131:505–14; </a:t>
            </a:r>
            <a:r>
              <a:rPr lang="en-GB" b="1" dirty="0"/>
              <a:t>3.</a:t>
            </a:r>
            <a:r>
              <a:rPr lang="en-GB" dirty="0"/>
              <a:t> </a:t>
            </a:r>
            <a:r>
              <a:rPr lang="en-GB" dirty="0" err="1"/>
              <a:t>Kassebaum</a:t>
            </a:r>
            <a:r>
              <a:rPr lang="en-GB" dirty="0"/>
              <a:t> NJ </a:t>
            </a:r>
            <a:r>
              <a:rPr lang="en-GB" i="1" dirty="0"/>
              <a:t>et al. Blood</a:t>
            </a:r>
            <a:r>
              <a:rPr lang="en-GB" dirty="0"/>
              <a:t> 2014;123:615–24; </a:t>
            </a:r>
            <a:r>
              <a:rPr lang="en-GB" b="1" dirty="0"/>
              <a:t>4.</a:t>
            </a:r>
            <a:r>
              <a:rPr lang="en-GB" dirty="0"/>
              <a:t> Feldman HA </a:t>
            </a:r>
            <a:r>
              <a:rPr lang="en-GB" i="1" dirty="0"/>
              <a:t>et al. J </a:t>
            </a:r>
            <a:r>
              <a:rPr lang="en-GB" i="1" dirty="0" err="1"/>
              <a:t>Clin</a:t>
            </a:r>
            <a:r>
              <a:rPr lang="en-GB" i="1" dirty="0"/>
              <a:t> </a:t>
            </a:r>
            <a:r>
              <a:rPr lang="en-GB" i="1" dirty="0" err="1"/>
              <a:t>Endocrinol</a:t>
            </a:r>
            <a:r>
              <a:rPr lang="en-GB" i="1" dirty="0"/>
              <a:t> </a:t>
            </a:r>
            <a:r>
              <a:rPr lang="en-GB" i="1" dirty="0" err="1"/>
              <a:t>Metab</a:t>
            </a:r>
            <a:r>
              <a:rPr lang="en-GB" dirty="0"/>
              <a:t> 2002;87:589–98; </a:t>
            </a:r>
            <a:r>
              <a:rPr lang="en-GB" b="1" dirty="0"/>
              <a:t>5.</a:t>
            </a:r>
            <a:r>
              <a:rPr lang="en-GB" dirty="0"/>
              <a:t> Harman SM </a:t>
            </a:r>
            <a:r>
              <a:rPr lang="en-GB" i="1" dirty="0"/>
              <a:t>et al. J </a:t>
            </a:r>
            <a:r>
              <a:rPr lang="en-GB" i="1" dirty="0" err="1"/>
              <a:t>Clin</a:t>
            </a:r>
            <a:r>
              <a:rPr lang="en-GB" i="1" dirty="0"/>
              <a:t> </a:t>
            </a:r>
            <a:r>
              <a:rPr lang="en-GB" i="1" dirty="0" err="1"/>
              <a:t>Endocrinol</a:t>
            </a:r>
            <a:r>
              <a:rPr lang="en-GB" i="1" dirty="0"/>
              <a:t> </a:t>
            </a:r>
            <a:r>
              <a:rPr lang="en-GB" i="1" dirty="0" err="1"/>
              <a:t>Metab</a:t>
            </a:r>
            <a:r>
              <a:rPr lang="en-GB" dirty="0"/>
              <a:t> 2001;86:724–31; </a:t>
            </a:r>
            <a:r>
              <a:rPr lang="en-GB" b="1" dirty="0"/>
              <a:t>6.</a:t>
            </a:r>
            <a:r>
              <a:rPr lang="en-GB" dirty="0"/>
              <a:t> Snyder PJ </a:t>
            </a:r>
            <a:r>
              <a:rPr lang="en-GB" i="1" dirty="0"/>
              <a:t>et al. </a:t>
            </a:r>
            <a:r>
              <a:rPr lang="en-GB" i="1" dirty="0" err="1"/>
              <a:t>Endocr</a:t>
            </a:r>
            <a:r>
              <a:rPr lang="en-GB" i="1" dirty="0"/>
              <a:t> Rev</a:t>
            </a:r>
            <a:r>
              <a:rPr lang="en-GB" dirty="0"/>
              <a:t> 2018;39:369–86; </a:t>
            </a:r>
            <a:r>
              <a:rPr lang="en-GB" b="1" dirty="0"/>
              <a:t>7.</a:t>
            </a:r>
            <a:r>
              <a:rPr lang="en-GB" dirty="0"/>
              <a:t> </a:t>
            </a:r>
            <a:r>
              <a:rPr lang="en-GB" dirty="0" err="1"/>
              <a:t>Traish</a:t>
            </a:r>
            <a:r>
              <a:rPr lang="en-GB" dirty="0"/>
              <a:t> AM. </a:t>
            </a:r>
            <a:r>
              <a:rPr lang="en-GB" i="1" dirty="0"/>
              <a:t>Sex Med Rev</a:t>
            </a:r>
            <a:r>
              <a:rPr lang="en-GB" dirty="0"/>
              <a:t> 2018;6:86–105.</a:t>
            </a:r>
          </a:p>
        </p:txBody>
      </p:sp>
      <p:sp>
        <p:nvSpPr>
          <p:cNvPr id="4" name="Slide Number Placeholder 3"/>
          <p:cNvSpPr>
            <a:spLocks noGrp="1"/>
          </p:cNvSpPr>
          <p:nvPr>
            <p:ph type="sldNum" sz="quarter" idx="10"/>
          </p:nvPr>
        </p:nvSpPr>
        <p:spPr/>
        <p:txBody>
          <a:bodyPr/>
          <a:lstStyle/>
          <a:p>
            <a:fld id="{A0EFADCE-6200-4FA6-B02B-06991B4E0A55}" type="slidenum">
              <a:rPr lang="en-GB" smtClean="0"/>
              <a:t>2</a:t>
            </a:fld>
            <a:endParaRPr lang="en-GB"/>
          </a:p>
        </p:txBody>
      </p:sp>
    </p:spTree>
    <p:extLst>
      <p:ext uri="{BB962C8B-B14F-4D97-AF65-F5344CB8AC3E}">
        <p14:creationId xmlns:p14="http://schemas.microsoft.com/office/powerpoint/2010/main" val="326032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June 2020, the British Journal of General Practice published a guide for primary care on how to manage a low testosterone level in men.</a:t>
            </a:r>
          </a:p>
          <a:p>
            <a:endParaRPr lang="en-GB" dirty="0"/>
          </a:p>
          <a:p>
            <a:r>
              <a:rPr lang="en-GB" dirty="0"/>
              <a:t>They acknowledge that failure to recognise and treat men with hypogonadism may predispose them to long-term health problems, such as anaemia, osteoporosis, depression, or sexual dysfunction.</a:t>
            </a:r>
          </a:p>
          <a:p>
            <a:endParaRPr lang="en-GB" dirty="0"/>
          </a:p>
          <a:p>
            <a:r>
              <a:rPr lang="en-GB" dirty="0"/>
              <a:t>Clinical features of hypogonadism are not limited to sexual symptoms — reduced libido, erectile dysfunction (ED), and loss of waking erections. Anaemia, osteoporosis, and vasomotor sweating or flushing are frequently present.</a:t>
            </a:r>
          </a:p>
          <a:p>
            <a:endParaRPr lang="en-GB" dirty="0"/>
          </a:p>
          <a:p>
            <a:r>
              <a:rPr lang="en-GB" dirty="0"/>
              <a:t>In the supplementary figure S1 pathway it is stated that primary care HCPs should consider screening for hypogonadism in asymptomatic men with a history of anaemia and that in patients with anaemia who have a low-normal testosterone level on their first test, HCPs should confirm by repeating fasting (7-11 am) serum T (ideally 4 weeks later), along with pituitary hormone profile (FSH, LH, Prolactin, cortisol, T4, T3 &amp; TSH) and iron stores (Ferritin, TIBC saturation).</a:t>
            </a:r>
          </a:p>
          <a:p>
            <a:endParaRPr lang="en-GB" dirty="0"/>
          </a:p>
        </p:txBody>
      </p:sp>
      <p:sp>
        <p:nvSpPr>
          <p:cNvPr id="4" name="Slide Number Placeholder 3"/>
          <p:cNvSpPr>
            <a:spLocks noGrp="1"/>
          </p:cNvSpPr>
          <p:nvPr>
            <p:ph type="sldNum" sz="quarter" idx="5"/>
          </p:nvPr>
        </p:nvSpPr>
        <p:spPr/>
        <p:txBody>
          <a:bodyPr/>
          <a:lstStyle/>
          <a:p>
            <a:fld id="{A0EFADCE-6200-4FA6-B02B-06991B4E0A55}" type="slidenum">
              <a:rPr lang="en-GB" smtClean="0"/>
              <a:t>11</a:t>
            </a:fld>
            <a:endParaRPr lang="en-GB"/>
          </a:p>
        </p:txBody>
      </p:sp>
    </p:spTree>
    <p:extLst>
      <p:ext uri="{BB962C8B-B14F-4D97-AF65-F5344CB8AC3E}">
        <p14:creationId xmlns:p14="http://schemas.microsoft.com/office/powerpoint/2010/main" val="278535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nSpc>
                <a:spcPct val="90000"/>
              </a:lnSpc>
            </a:pPr>
            <a:r>
              <a:rPr lang="en-GB" b="1" u="sng" dirty="0"/>
              <a:t>ICSM 2018 guidelines</a:t>
            </a:r>
          </a:p>
          <a:p>
            <a:pPr marL="180026" indent="-180026">
              <a:lnSpc>
                <a:spcPct val="90000"/>
              </a:lnSpc>
              <a:buFont typeface="Arial" panose="020B0604020202020204" pitchFamily="34" charset="0"/>
              <a:buChar char="•"/>
            </a:pPr>
            <a:r>
              <a:rPr lang="en-GB" dirty="0"/>
              <a:t>Anaemia is common in the elderly, may be associated with weakness and frailty, and is an independent risk factor for death.</a:t>
            </a:r>
          </a:p>
          <a:p>
            <a:pPr marL="180026" indent="-180026">
              <a:lnSpc>
                <a:spcPct val="90000"/>
              </a:lnSpc>
              <a:buFont typeface="Arial" panose="020B0604020202020204" pitchFamily="34" charset="0"/>
              <a:buChar char="•"/>
            </a:pPr>
            <a:r>
              <a:rPr lang="en-GB" dirty="0"/>
              <a:t>Its prevalence in men aged &gt;50 years is estimated at 11% to 28%; anaemia should not be considered a part of ‘normal aging’, but as a sign of health deterioration and disease.</a:t>
            </a:r>
          </a:p>
          <a:p>
            <a:pPr marL="180026" indent="-180026">
              <a:lnSpc>
                <a:spcPct val="90000"/>
              </a:lnSpc>
              <a:buFont typeface="Arial" panose="020B0604020202020204" pitchFamily="34" charset="0"/>
              <a:buChar char="•"/>
            </a:pPr>
            <a:r>
              <a:rPr lang="en-GB" dirty="0"/>
              <a:t>Testosterone deficiency may be associated with anaemia.</a:t>
            </a:r>
          </a:p>
          <a:p>
            <a:pPr marL="660095" lvl="1" indent="-180026">
              <a:lnSpc>
                <a:spcPct val="90000"/>
              </a:lnSpc>
              <a:buFont typeface="Calibri" panose="020F0502020204030204" pitchFamily="34" charset="0"/>
              <a:buChar char="–"/>
              <a:defRPr/>
            </a:pPr>
            <a:r>
              <a:rPr lang="en-GB" dirty="0"/>
              <a:t>One of the oldest indications for the therapeutic use of androgens is the treatment of anaemia (an indication that has largely been abandoned).</a:t>
            </a:r>
          </a:p>
          <a:p>
            <a:pPr marL="180026" indent="-180026">
              <a:lnSpc>
                <a:spcPct val="90000"/>
              </a:lnSpc>
              <a:buFont typeface="Arial" panose="020B0604020202020204" pitchFamily="34" charset="0"/>
              <a:buChar char="•"/>
            </a:pPr>
            <a:r>
              <a:rPr lang="en-GB" dirty="0" err="1"/>
              <a:t>TTh</a:t>
            </a:r>
            <a:r>
              <a:rPr lang="en-GB" dirty="0"/>
              <a:t> is known to produce an increase in haematocrit and haemoglobin levels, and may even cause </a:t>
            </a:r>
            <a:r>
              <a:rPr lang="en-GB" dirty="0" err="1"/>
              <a:t>erythrocytosis</a:t>
            </a:r>
            <a:r>
              <a:rPr lang="en-GB" dirty="0"/>
              <a:t>, particularly with parenteral </a:t>
            </a:r>
            <a:r>
              <a:rPr lang="en-GB" dirty="0" err="1"/>
              <a:t>TTh</a:t>
            </a:r>
            <a:r>
              <a:rPr lang="en-GB" dirty="0"/>
              <a:t>.</a:t>
            </a:r>
          </a:p>
          <a:p>
            <a:pPr marL="180026" indent="-180026">
              <a:lnSpc>
                <a:spcPct val="90000"/>
              </a:lnSpc>
              <a:buFont typeface="Arial" panose="020B0604020202020204" pitchFamily="34" charset="0"/>
              <a:buChar char="•"/>
            </a:pPr>
            <a:r>
              <a:rPr lang="en-GB" dirty="0"/>
              <a:t>The ICSM 2018 guidelines recommend that:</a:t>
            </a:r>
          </a:p>
          <a:p>
            <a:endParaRPr lang="en-GB" dirty="0"/>
          </a:p>
          <a:p>
            <a:pPr algn="ctr"/>
            <a:r>
              <a:rPr lang="en-GB" dirty="0"/>
              <a:t>“Testosterone levels should be determined in men presenting with unexplained anaemia” </a:t>
            </a:r>
            <a:br>
              <a:rPr lang="en-GB" dirty="0"/>
            </a:br>
            <a:r>
              <a:rPr lang="en-GB" dirty="0"/>
              <a:t>(</a:t>
            </a:r>
            <a:r>
              <a:rPr lang="en-GB" i="1" dirty="0"/>
              <a:t>moderate recommendation, evidence level: grade B</a:t>
            </a:r>
            <a:r>
              <a:rPr lang="en-GB" dirty="0"/>
              <a:t>)</a:t>
            </a:r>
          </a:p>
          <a:p>
            <a:pPr algn="ctr"/>
            <a:endParaRPr lang="en-GB" dirty="0"/>
          </a:p>
          <a:p>
            <a:endParaRPr lang="en-GB" dirty="0"/>
          </a:p>
          <a:p>
            <a:pPr lvl="0"/>
            <a:r>
              <a:rPr lang="en-GB" dirty="0"/>
              <a:t>ICSM,</a:t>
            </a:r>
            <a:r>
              <a:rPr lang="en-GB" baseline="0" dirty="0"/>
              <a:t> International Consultation for Sexual Medicine;</a:t>
            </a:r>
            <a:r>
              <a:rPr lang="en-GB" dirty="0"/>
              <a:t> </a:t>
            </a:r>
            <a:r>
              <a:rPr lang="en-GB" dirty="0" err="1"/>
              <a:t>TTh</a:t>
            </a:r>
            <a:r>
              <a:rPr lang="en-GB" dirty="0"/>
              <a:t>, testosterone therapy</a:t>
            </a:r>
          </a:p>
          <a:p>
            <a:pPr lvl="0"/>
            <a:endParaRPr lang="en-GB" dirty="0"/>
          </a:p>
          <a:p>
            <a:pPr lvl="0"/>
            <a:r>
              <a:rPr lang="en-GB" b="1" dirty="0"/>
              <a:t>Reference</a:t>
            </a:r>
          </a:p>
          <a:p>
            <a:pPr lvl="0"/>
            <a:r>
              <a:rPr lang="en-GB" dirty="0"/>
              <a:t>Morgentaler</a:t>
            </a:r>
            <a:r>
              <a:rPr lang="en-GB" baseline="0" dirty="0"/>
              <a:t> A</a:t>
            </a:r>
            <a:r>
              <a:rPr lang="en-GB" dirty="0"/>
              <a:t> </a:t>
            </a:r>
            <a:r>
              <a:rPr lang="en-GB" i="1" dirty="0"/>
              <a:t>et al. Sex Med Rev</a:t>
            </a:r>
            <a:r>
              <a:rPr lang="en-GB" dirty="0"/>
              <a:t> 2019;7:636–49.</a:t>
            </a:r>
          </a:p>
        </p:txBody>
      </p:sp>
      <p:sp>
        <p:nvSpPr>
          <p:cNvPr id="4" name="Slide Number Placeholder 3"/>
          <p:cNvSpPr>
            <a:spLocks noGrp="1"/>
          </p:cNvSpPr>
          <p:nvPr>
            <p:ph type="sldNum" sz="quarter" idx="10"/>
          </p:nvPr>
        </p:nvSpPr>
        <p:spPr/>
        <p:txBody>
          <a:bodyPr/>
          <a:lstStyle/>
          <a:p>
            <a:fld id="{A0EFADCE-6200-4FA6-B02B-06991B4E0A55}" type="slidenum">
              <a:rPr lang="en-GB" smtClean="0"/>
              <a:t>12</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b="1" u="sng" dirty="0"/>
              <a:t>AUA 2018 guidelines</a:t>
            </a:r>
          </a:p>
          <a:p>
            <a:pPr marL="180026" indent="-180026">
              <a:lnSpc>
                <a:spcPct val="90000"/>
              </a:lnSpc>
              <a:buFont typeface="Arial" panose="020B0604020202020204" pitchFamily="34" charset="0"/>
              <a:buChar char="•"/>
            </a:pPr>
            <a:r>
              <a:rPr lang="en-GB" dirty="0"/>
              <a:t>Anaemia is common in the elderly, may be associated with weakness and frailty, and is an independent risk factor for death.</a:t>
            </a:r>
          </a:p>
          <a:p>
            <a:pPr marL="180026" indent="-180026">
              <a:lnSpc>
                <a:spcPct val="90000"/>
              </a:lnSpc>
              <a:buFont typeface="Arial" panose="020B0604020202020204" pitchFamily="34" charset="0"/>
              <a:buChar char="•"/>
            </a:pPr>
            <a:r>
              <a:rPr lang="en-GB" dirty="0"/>
              <a:t>Its prevalence in men aged &gt;50 years is estimated at 11% to 28%; anaemia should not be considered a part of ‘normal aging’, but as a sign of health deterioration and disease.</a:t>
            </a:r>
          </a:p>
          <a:p>
            <a:pPr marL="180026" indent="-180026">
              <a:lnSpc>
                <a:spcPct val="90000"/>
              </a:lnSpc>
              <a:buFont typeface="Arial" panose="020B0604020202020204" pitchFamily="34" charset="0"/>
              <a:buChar char="•"/>
            </a:pPr>
            <a:r>
              <a:rPr lang="en-GB" dirty="0"/>
              <a:t>Testosterone deficiency may be associated with anaemia.</a:t>
            </a:r>
          </a:p>
          <a:p>
            <a:pPr marL="660095" lvl="1" indent="-180026">
              <a:lnSpc>
                <a:spcPct val="90000"/>
              </a:lnSpc>
              <a:buFont typeface="Calibri" panose="020F0502020204030204" pitchFamily="34" charset="0"/>
              <a:buChar char="–"/>
              <a:defRPr/>
            </a:pPr>
            <a:r>
              <a:rPr lang="en-GB" dirty="0"/>
              <a:t>One of the oldest indications for the therapeutic use of androgens is the treatment of anaemia (an indication that has largely been abandoned).</a:t>
            </a:r>
          </a:p>
          <a:p>
            <a:pPr marL="180026" indent="-180026">
              <a:lnSpc>
                <a:spcPct val="90000"/>
              </a:lnSpc>
              <a:buFont typeface="Arial" panose="020B0604020202020204" pitchFamily="34" charset="0"/>
              <a:buChar char="•"/>
            </a:pPr>
            <a:r>
              <a:rPr lang="en-GB" dirty="0" err="1"/>
              <a:t>TTh</a:t>
            </a:r>
            <a:r>
              <a:rPr lang="en-GB" dirty="0"/>
              <a:t> is known to produce an increase in haematocrit and haemoglobin levels, and may even cause </a:t>
            </a:r>
            <a:r>
              <a:rPr lang="en-GB" dirty="0" err="1"/>
              <a:t>erythrocytosis</a:t>
            </a:r>
            <a:r>
              <a:rPr lang="en-GB" dirty="0"/>
              <a:t>, particularly with parenteral </a:t>
            </a:r>
            <a:r>
              <a:rPr lang="en-GB" dirty="0" err="1"/>
              <a:t>TTh</a:t>
            </a:r>
            <a:r>
              <a:rPr lang="en-GB" dirty="0"/>
              <a:t>.</a:t>
            </a:r>
          </a:p>
          <a:p>
            <a:pPr marL="180026" indent="-180026">
              <a:lnSpc>
                <a:spcPct val="90000"/>
              </a:lnSpc>
              <a:buFont typeface="Arial" panose="020B0604020202020204" pitchFamily="34" charset="0"/>
              <a:buChar char="•"/>
            </a:pPr>
            <a:r>
              <a:rPr lang="en-GB" dirty="0"/>
              <a:t>The ICSM 2018 guidelines recommend that:</a:t>
            </a:r>
          </a:p>
          <a:p>
            <a:endParaRPr lang="en-GB" dirty="0"/>
          </a:p>
          <a:p>
            <a:pPr algn="ctr"/>
            <a:r>
              <a:rPr lang="en-GB" dirty="0"/>
              <a:t>“Testosterone levels should be determined in men presenting with unexplained anaemia” </a:t>
            </a:r>
            <a:br>
              <a:rPr lang="en-GB" dirty="0"/>
            </a:br>
            <a:r>
              <a:rPr lang="en-GB" dirty="0"/>
              <a:t>(</a:t>
            </a:r>
            <a:r>
              <a:rPr lang="en-GB" i="1" dirty="0"/>
              <a:t>moderate recommendation, evidence level: grade B</a:t>
            </a:r>
            <a:r>
              <a:rPr lang="en-GB" dirty="0"/>
              <a:t>)</a:t>
            </a:r>
          </a:p>
          <a:p>
            <a:pPr algn="ctr"/>
            <a:endParaRPr lang="en-GB" dirty="0"/>
          </a:p>
          <a:p>
            <a:pPr algn="ctr"/>
            <a:r>
              <a:rPr lang="en-GB" dirty="0"/>
              <a:t>“</a:t>
            </a:r>
            <a:r>
              <a:rPr lang="en-GB" dirty="0" err="1"/>
              <a:t>TTh</a:t>
            </a:r>
            <a:r>
              <a:rPr lang="en-GB" dirty="0"/>
              <a:t> should be considered as a possible treatment for anaemia”</a:t>
            </a:r>
            <a:br>
              <a:rPr lang="en-GB" dirty="0"/>
            </a:br>
            <a:r>
              <a:rPr lang="en-GB" dirty="0"/>
              <a:t>(</a:t>
            </a:r>
            <a:r>
              <a:rPr lang="en-GB" i="1" dirty="0"/>
              <a:t>moderate recommendation, evidence level: grade B</a:t>
            </a:r>
            <a:r>
              <a:rPr lang="en-GB" dirty="0"/>
              <a:t>)</a:t>
            </a:r>
          </a:p>
          <a:p>
            <a:endParaRPr lang="en-GB" dirty="0"/>
          </a:p>
          <a:p>
            <a:pPr lvl="0"/>
            <a:r>
              <a:rPr lang="en-GB" dirty="0"/>
              <a:t>ICSM, International Consultation for Sexual Medicine; </a:t>
            </a:r>
            <a:r>
              <a:rPr lang="en-GB" dirty="0" err="1"/>
              <a:t>TTh</a:t>
            </a:r>
            <a:r>
              <a:rPr lang="en-GB" dirty="0"/>
              <a:t>, testosterone therapy</a:t>
            </a:r>
          </a:p>
          <a:p>
            <a:pPr lvl="0"/>
            <a:endParaRPr lang="en-GB" dirty="0"/>
          </a:p>
          <a:p>
            <a:pPr lvl="0"/>
            <a:r>
              <a:rPr lang="en-GB" b="1" dirty="0"/>
              <a:t>Reference</a:t>
            </a:r>
          </a:p>
          <a:p>
            <a:pPr lvl="0"/>
            <a:r>
              <a:rPr lang="en-GB" dirty="0"/>
              <a:t>Morgentaler A </a:t>
            </a:r>
            <a:r>
              <a:rPr lang="en-GB" i="1" dirty="0"/>
              <a:t>et al. Sex Med Rev</a:t>
            </a:r>
            <a:r>
              <a:rPr lang="en-GB" dirty="0"/>
              <a:t> 2019;7:636–49.</a:t>
            </a:r>
          </a:p>
        </p:txBody>
      </p:sp>
      <p:sp>
        <p:nvSpPr>
          <p:cNvPr id="4" name="Slide Number Placeholder 3"/>
          <p:cNvSpPr>
            <a:spLocks noGrp="1"/>
          </p:cNvSpPr>
          <p:nvPr>
            <p:ph type="sldNum" sz="quarter" idx="10"/>
          </p:nvPr>
        </p:nvSpPr>
        <p:spPr/>
        <p:txBody>
          <a:bodyPr/>
          <a:lstStyle/>
          <a:p>
            <a:fld id="{A0EFADCE-6200-4FA6-B02B-06991B4E0A55}" type="slidenum">
              <a:rPr lang="en-GB" smtClean="0"/>
              <a:t>13</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FADCE-6200-4FA6-B02B-06991B4E0A55}" type="slidenum">
              <a:rPr lang="en-GB" smtClean="0"/>
              <a:t>14</a:t>
            </a:fld>
            <a:endParaRPr lang="en-GB"/>
          </a:p>
        </p:txBody>
      </p:sp>
    </p:spTree>
    <p:extLst>
      <p:ext uri="{BB962C8B-B14F-4D97-AF65-F5344CB8AC3E}">
        <p14:creationId xmlns:p14="http://schemas.microsoft.com/office/powerpoint/2010/main" val="1205320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Anaemia in older adults is a common finding that is associated with poorer quality of life, worse outcomes in a variety of diseases including cardiovascular disease and cancers, a decline in functional and/or cognitive status, and increased risk of morbidity and mortality.</a:t>
            </a:r>
            <a:r>
              <a:rPr lang="en-GB" baseline="30000" dirty="0"/>
              <a:t>1,2</a:t>
            </a:r>
          </a:p>
          <a:p>
            <a:pPr marL="660095" lvl="1" indent="-180026">
              <a:lnSpc>
                <a:spcPct val="90000"/>
              </a:lnSpc>
              <a:buFont typeface="Calibri" panose="020F0502020204030204" pitchFamily="34" charset="0"/>
              <a:buChar char="–"/>
              <a:defRPr/>
            </a:pPr>
            <a:r>
              <a:rPr lang="en-GB" dirty="0"/>
              <a:t>In the Cardiovascular Health Study, lower </a:t>
            </a:r>
            <a:r>
              <a:rPr lang="en-GB" dirty="0" err="1"/>
              <a:t>Hb</a:t>
            </a:r>
            <a:r>
              <a:rPr lang="en-GB" dirty="0"/>
              <a:t> levels in elderly individuals were associated with greater morbidity, with each successive 1 g/</a:t>
            </a:r>
            <a:r>
              <a:rPr lang="en-GB" dirty="0" err="1"/>
              <a:t>dL</a:t>
            </a:r>
            <a:r>
              <a:rPr lang="en-GB" dirty="0"/>
              <a:t> decrease in </a:t>
            </a:r>
            <a:r>
              <a:rPr lang="en-GB" dirty="0" err="1"/>
              <a:t>Hb</a:t>
            </a:r>
            <a:r>
              <a:rPr lang="en-GB" dirty="0"/>
              <a:t> increasing the odds of developing cardiovascular disease, hypertension and inflammation.</a:t>
            </a:r>
            <a:r>
              <a:rPr lang="en-GB" baseline="30000" dirty="0"/>
              <a:t>1</a:t>
            </a:r>
          </a:p>
          <a:p>
            <a:pPr marL="660095" lvl="1" indent="-180026">
              <a:lnSpc>
                <a:spcPct val="90000"/>
              </a:lnSpc>
              <a:buFont typeface="Calibri" panose="020F0502020204030204" pitchFamily="34" charset="0"/>
              <a:buChar char="–"/>
              <a:defRPr/>
            </a:pPr>
            <a:r>
              <a:rPr lang="en-GB" dirty="0"/>
              <a:t>A cross-sectional, prospective analysis of the US Osteoporotic Fractures in Men multisite, longitudinal cohort study (median follow-up: 7.2 years) showed that among community-dwelling men aged ≥65 years (N=3632), those with anaemia had a 57% to 72% increase in non-spine fracture risk independent of bone mineral density and bone loss, compared with those without anaemia.</a:t>
            </a:r>
            <a:r>
              <a:rPr lang="en-GB" baseline="30000" dirty="0"/>
              <a:t>2</a:t>
            </a:r>
          </a:p>
          <a:p>
            <a:pPr marL="180026" indent="-180026">
              <a:buFont typeface="Arial" panose="020B0604020202020204" pitchFamily="34" charset="0"/>
              <a:buChar char="•"/>
            </a:pPr>
            <a:r>
              <a:rPr lang="en-GB" dirty="0"/>
              <a:t>Anaemia is also associated with higher rates of hospitalisation, increased hospital lengths of stay and a higher rate of unplanned readmissions.</a:t>
            </a:r>
            <a:r>
              <a:rPr lang="en-GB" baseline="30000" dirty="0"/>
              <a:t>1</a:t>
            </a:r>
          </a:p>
          <a:p>
            <a:endParaRPr lang="en-GB" dirty="0"/>
          </a:p>
          <a:p>
            <a:r>
              <a:rPr lang="en-GB" dirty="0" err="1"/>
              <a:t>Hb</a:t>
            </a:r>
            <a:r>
              <a:rPr lang="en-GB" dirty="0"/>
              <a:t>, haemoglobin</a:t>
            </a:r>
          </a:p>
          <a:p>
            <a:endParaRPr lang="en-GB" dirty="0"/>
          </a:p>
          <a:p>
            <a:r>
              <a:rPr lang="en-GB" b="1" dirty="0"/>
              <a:t>References</a:t>
            </a:r>
          </a:p>
          <a:p>
            <a:pPr defTabSz="960138">
              <a:defRPr/>
            </a:pPr>
            <a:r>
              <a:rPr lang="en-GB" sz="1200" b="1" dirty="0"/>
              <a:t>1.</a:t>
            </a:r>
            <a:r>
              <a:rPr lang="en-GB" sz="1200" dirty="0"/>
              <a:t> </a:t>
            </a:r>
            <a:r>
              <a:rPr lang="en-GB" sz="1200" dirty="0" err="1"/>
              <a:t>Halawi</a:t>
            </a:r>
            <a:r>
              <a:rPr lang="en-GB" sz="1200" dirty="0"/>
              <a:t> R </a:t>
            </a:r>
            <a:r>
              <a:rPr lang="en-GB" sz="1200" i="1" dirty="0"/>
              <a:t>et al. Expert Rev </a:t>
            </a:r>
            <a:r>
              <a:rPr lang="en-GB" sz="1200" i="1" dirty="0" err="1"/>
              <a:t>Hematol</a:t>
            </a:r>
            <a:r>
              <a:rPr lang="en-GB" sz="1200" dirty="0"/>
              <a:t> 2017;10:327–35;</a:t>
            </a:r>
            <a:br>
              <a:rPr lang="en-GB" sz="1200" dirty="0"/>
            </a:br>
            <a:r>
              <a:rPr lang="en-GB" sz="1200" b="1" dirty="0"/>
              <a:t>2.</a:t>
            </a:r>
            <a:r>
              <a:rPr lang="en-GB" sz="1200" dirty="0"/>
              <a:t> </a:t>
            </a:r>
            <a:r>
              <a:rPr lang="en-GB" sz="1200" dirty="0" err="1"/>
              <a:t>Valderrábano</a:t>
            </a:r>
            <a:r>
              <a:rPr lang="en-GB" sz="1200" dirty="0"/>
              <a:t> RJ </a:t>
            </a:r>
            <a:r>
              <a:rPr lang="en-GB" sz="1200" i="1" dirty="0"/>
              <a:t>et al. J </a:t>
            </a:r>
            <a:r>
              <a:rPr lang="en-GB" sz="1200" i="1" dirty="0" err="1"/>
              <a:t>Clin</a:t>
            </a:r>
            <a:r>
              <a:rPr lang="en-GB" sz="1200" i="1" dirty="0"/>
              <a:t> </a:t>
            </a:r>
            <a:r>
              <a:rPr lang="en-GB" sz="1200" i="1" dirty="0" err="1"/>
              <a:t>Endocrinol</a:t>
            </a:r>
            <a:r>
              <a:rPr lang="en-GB" sz="1200" i="1" dirty="0"/>
              <a:t> </a:t>
            </a:r>
            <a:r>
              <a:rPr lang="en-GB" sz="1200" i="1" dirty="0" err="1"/>
              <a:t>Metab</a:t>
            </a:r>
            <a:r>
              <a:rPr lang="en-GB" sz="1200" dirty="0"/>
              <a:t> 2017;102:2199–206.</a:t>
            </a:r>
          </a:p>
        </p:txBody>
      </p:sp>
      <p:sp>
        <p:nvSpPr>
          <p:cNvPr id="4" name="Slide Number Placeholder 3"/>
          <p:cNvSpPr>
            <a:spLocks noGrp="1"/>
          </p:cNvSpPr>
          <p:nvPr>
            <p:ph type="sldNum" sz="quarter" idx="10"/>
          </p:nvPr>
        </p:nvSpPr>
        <p:spPr/>
        <p:txBody>
          <a:bodyPr/>
          <a:lstStyle/>
          <a:p>
            <a:fld id="{A0EFADCE-6200-4FA6-B02B-06991B4E0A55}" type="slidenum">
              <a:rPr lang="en-GB" smtClean="0"/>
              <a:t>3</a:t>
            </a:fld>
            <a:endParaRPr lang="en-GB"/>
          </a:p>
        </p:txBody>
      </p:sp>
    </p:spTree>
    <p:extLst>
      <p:ext uri="{BB962C8B-B14F-4D97-AF65-F5344CB8AC3E}">
        <p14:creationId xmlns:p14="http://schemas.microsoft.com/office/powerpoint/2010/main" val="2476256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708650" cy="3916115"/>
          </a:xfrm>
        </p:spPr>
        <p:txBody>
          <a:bodyPr>
            <a:normAutofit fontScale="85000" lnSpcReduction="10000"/>
          </a:bodyPr>
          <a:lstStyle/>
          <a:p>
            <a:pPr marL="180026" indent="-180026">
              <a:buFont typeface="Arial" panose="020B0604020202020204" pitchFamily="34" charset="0"/>
              <a:buChar char="•"/>
            </a:pPr>
            <a:r>
              <a:rPr lang="en-GB" dirty="0"/>
              <a:t>This was an audit of men admitted to hospital in Newcastle-upon-Tyne during a 4-week period in January 2018. All were tested for anaemia (</a:t>
            </a:r>
            <a:r>
              <a:rPr lang="en-GB" dirty="0" err="1"/>
              <a:t>Hb</a:t>
            </a:r>
            <a:r>
              <a:rPr lang="en-GB" dirty="0"/>
              <a:t> &lt;130 g/L</a:t>
            </a:r>
            <a:r>
              <a:rPr lang="en-GB" i="1" dirty="0"/>
              <a:t> </a:t>
            </a:r>
            <a:r>
              <a:rPr lang="en-GB" dirty="0"/>
              <a:t>or </a:t>
            </a:r>
            <a:r>
              <a:rPr lang="en-GB" dirty="0" err="1"/>
              <a:t>Hct</a:t>
            </a:r>
            <a:r>
              <a:rPr lang="en-GB" dirty="0"/>
              <a:t> &lt;0.40), and if found to be anaemic, a full haematinic profile (ferritin, % total iron-binding capacity, and B12 and folate levels) was carried out. </a:t>
            </a:r>
            <a:br>
              <a:rPr lang="en-GB" dirty="0"/>
            </a:br>
            <a:r>
              <a:rPr lang="en-GB" dirty="0"/>
              <a:t>If haematinics and renal function were normal and there was no suspicion of inflammatory disease or active bleeding from any source (</a:t>
            </a:r>
            <a:r>
              <a:rPr lang="en-GB" i="1" dirty="0"/>
              <a:t>i.e.</a:t>
            </a:r>
            <a:r>
              <a:rPr lang="en-GB" dirty="0"/>
              <a:t> ‘unexplained anaemia’), FSH level was checked. If abnormally raised (FSH &gt;12 IU/L), a full early morning profile was performed for LH, FSH, T and SHBG levels, with free T calculated according to the </a:t>
            </a:r>
            <a:r>
              <a:rPr lang="en-GB" dirty="0" err="1"/>
              <a:t>Vermeulen</a:t>
            </a:r>
            <a:r>
              <a:rPr lang="en-GB" dirty="0"/>
              <a:t> formula, based upon serum concentrations of T, SHBG and albumin.</a:t>
            </a:r>
          </a:p>
          <a:p>
            <a:pPr marL="180026" indent="-180026">
              <a:buFont typeface="Arial" panose="020B0604020202020204" pitchFamily="34" charset="0"/>
              <a:buChar char="•"/>
            </a:pPr>
            <a:endParaRPr lang="en-GB" dirty="0"/>
          </a:p>
          <a:p>
            <a:pPr marL="180026" indent="-180026">
              <a:buFont typeface="Arial" panose="020B0604020202020204" pitchFamily="34" charset="0"/>
              <a:buChar char="•"/>
            </a:pPr>
            <a:r>
              <a:rPr lang="en-GB" dirty="0"/>
              <a:t>In total, 178 consecutive patients were identified, of whom 61 [median age (range): 72 (29 to 88) years] were assessed for anaemia; 34 of 61 men (55.7%) tested positive, of whom 16 had unexplained anaemia. Among men with unexplained anaemia, 7 (43%) had a raised FSH level, of whom 6 (37%) </a:t>
            </a:r>
            <a:br>
              <a:rPr lang="en-GB" dirty="0"/>
            </a:br>
            <a:r>
              <a:rPr lang="en-GB" dirty="0"/>
              <a:t>had frank primary hypogonadism (T &lt;9 </a:t>
            </a:r>
            <a:r>
              <a:rPr lang="en-GB" dirty="0" err="1"/>
              <a:t>nmol</a:t>
            </a:r>
            <a:r>
              <a:rPr lang="en-GB" dirty="0"/>
              <a:t>/L and free T &lt;215 </a:t>
            </a:r>
            <a:r>
              <a:rPr lang="en-GB" dirty="0" err="1"/>
              <a:t>pmol</a:t>
            </a:r>
            <a:r>
              <a:rPr lang="en-GB" dirty="0"/>
              <a:t>/L). All 6 men started </a:t>
            </a:r>
            <a:r>
              <a:rPr lang="en-GB" dirty="0" err="1"/>
              <a:t>TTh</a:t>
            </a:r>
            <a:r>
              <a:rPr lang="en-GB" dirty="0"/>
              <a:t>, including 2 who had until that time been receiving bisphosphonates for ‘age-related’ osteoporosis.</a:t>
            </a:r>
          </a:p>
          <a:p>
            <a:pPr marL="180026" indent="-180026" defTabSz="960138">
              <a:buFont typeface="Arial" panose="020B0604020202020204" pitchFamily="34" charset="0"/>
              <a:buChar char="•"/>
              <a:defRPr/>
            </a:pPr>
            <a:endParaRPr lang="en-GB" dirty="0"/>
          </a:p>
          <a:p>
            <a:pPr marL="180026" indent="-180026" defTabSz="960138">
              <a:buFont typeface="Arial" panose="020B0604020202020204" pitchFamily="34" charset="0"/>
              <a:buChar char="•"/>
              <a:defRPr/>
            </a:pPr>
            <a:r>
              <a:rPr lang="en-GB" dirty="0"/>
              <a:t>Primary hypogonadism appears to be a common cause of anaemia in this unselected population of older, male medical inpatients, and the authors propose that </a:t>
            </a:r>
            <a:r>
              <a:rPr lang="en-GB" b="1" dirty="0"/>
              <a:t>screening for primary hypogonadism should form part of anaemia work up by all physicians, not just endocrinologists</a:t>
            </a:r>
            <a:r>
              <a:rPr lang="en-GB" dirty="0"/>
              <a:t>.</a:t>
            </a:r>
          </a:p>
          <a:p>
            <a:endParaRPr lang="en-GB" dirty="0"/>
          </a:p>
          <a:p>
            <a:r>
              <a:rPr lang="en-GB" dirty="0"/>
              <a:t>FSH, follicle-stimulating hormone; </a:t>
            </a:r>
            <a:r>
              <a:rPr lang="en-GB" dirty="0" err="1"/>
              <a:t>Hb</a:t>
            </a:r>
            <a:r>
              <a:rPr lang="en-GB" dirty="0"/>
              <a:t>, haemoglobin; </a:t>
            </a:r>
            <a:r>
              <a:rPr lang="en-GB" dirty="0" err="1"/>
              <a:t>Hct</a:t>
            </a:r>
            <a:r>
              <a:rPr lang="en-GB" dirty="0"/>
              <a:t>, haematocrit; LH, luteinising hormone; </a:t>
            </a:r>
            <a:br>
              <a:rPr lang="en-GB" dirty="0"/>
            </a:br>
            <a:r>
              <a:rPr lang="en-GB" dirty="0"/>
              <a:t>PSA, prostate-specific antigen; SHBG, sex hormone-binding globulin; T, testosterone; </a:t>
            </a:r>
            <a:br>
              <a:rPr lang="en-GB" dirty="0"/>
            </a:br>
            <a:r>
              <a:rPr lang="en-GB" dirty="0" err="1"/>
              <a:t>TTh</a:t>
            </a:r>
            <a:r>
              <a:rPr lang="en-GB" dirty="0"/>
              <a:t>, testosterone therapy</a:t>
            </a:r>
          </a:p>
          <a:p>
            <a:endParaRPr lang="en-GB" dirty="0"/>
          </a:p>
          <a:p>
            <a:r>
              <a:rPr lang="en-GB" b="1" dirty="0"/>
              <a:t>Reference</a:t>
            </a:r>
            <a:endParaRPr lang="en-GB" dirty="0"/>
          </a:p>
          <a:p>
            <a:r>
              <a:rPr lang="en-GB" dirty="0"/>
              <a:t>Al-</a:t>
            </a:r>
            <a:r>
              <a:rPr lang="en-GB" dirty="0" err="1"/>
              <a:t>Sharefi</a:t>
            </a:r>
            <a:r>
              <a:rPr lang="en-GB" dirty="0"/>
              <a:t> A &amp; Quinton R. </a:t>
            </a:r>
            <a:r>
              <a:rPr lang="en-GB" i="1" dirty="0" err="1"/>
              <a:t>Clin</a:t>
            </a:r>
            <a:r>
              <a:rPr lang="en-GB" i="1" dirty="0"/>
              <a:t> </a:t>
            </a:r>
            <a:r>
              <a:rPr lang="en-GB" i="1" dirty="0" err="1"/>
              <a:t>Endocrinol</a:t>
            </a:r>
            <a:r>
              <a:rPr lang="en-GB" i="1" dirty="0"/>
              <a:t> (</a:t>
            </a:r>
            <a:r>
              <a:rPr lang="en-GB" i="1" dirty="0" err="1"/>
              <a:t>Oxf</a:t>
            </a:r>
            <a:r>
              <a:rPr lang="en-GB" i="1" dirty="0"/>
              <a:t>)</a:t>
            </a:r>
            <a:r>
              <a:rPr lang="en-GB" dirty="0"/>
              <a:t> 2018;89:527–9.</a:t>
            </a:r>
          </a:p>
        </p:txBody>
      </p:sp>
      <p:sp>
        <p:nvSpPr>
          <p:cNvPr id="4" name="Slide Number Placeholder 3"/>
          <p:cNvSpPr>
            <a:spLocks noGrp="1"/>
          </p:cNvSpPr>
          <p:nvPr>
            <p:ph type="sldNum" sz="quarter" idx="10"/>
          </p:nvPr>
        </p:nvSpPr>
        <p:spPr/>
        <p:txBody>
          <a:bodyPr/>
          <a:lstStyle/>
          <a:p>
            <a:fld id="{A0EFADCE-6200-4FA6-B02B-06991B4E0A55}" type="slidenum">
              <a:rPr lang="en-GB" smtClean="0"/>
              <a:t>4</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80026" indent="-180026">
              <a:buFont typeface="Arial" panose="020B0604020202020204" pitchFamily="34" charset="0"/>
              <a:buChar char="•"/>
            </a:pPr>
            <a:r>
              <a:rPr lang="en-GB" dirty="0"/>
              <a:t>The Testosterone Trials are 7 coordinated clinical trials  conducted at 12 US sites to assess the efficacy of </a:t>
            </a:r>
            <a:r>
              <a:rPr lang="en-GB" dirty="0" err="1"/>
              <a:t>TTh</a:t>
            </a:r>
            <a:r>
              <a:rPr lang="en-GB" dirty="0"/>
              <a:t> in older men with hypogonadism [testosterone levels &lt;9.5 </a:t>
            </a:r>
            <a:r>
              <a:rPr lang="en-GB" dirty="0" err="1"/>
              <a:t>nmol</a:t>
            </a:r>
            <a:r>
              <a:rPr lang="en-GB" dirty="0"/>
              <a:t>/L (&lt;275 ng/</a:t>
            </a:r>
            <a:r>
              <a:rPr lang="en-GB" dirty="0" err="1"/>
              <a:t>dL</a:t>
            </a:r>
            <a:r>
              <a:rPr lang="en-GB" dirty="0"/>
              <a:t>)]; this is a report of the Anaemia Trial.</a:t>
            </a:r>
          </a:p>
          <a:p>
            <a:pPr marL="180026" indent="-180026">
              <a:buFont typeface="Arial" panose="020B0604020202020204" pitchFamily="34" charset="0"/>
              <a:buChar char="•"/>
            </a:pPr>
            <a:r>
              <a:rPr lang="en-GB" dirty="0"/>
              <a:t>Participants were allocated to receive 1% testosterone gel (5 g/day, adjusted to maintain normal testosterone</a:t>
            </a:r>
            <a:r>
              <a:rPr lang="en-GB" baseline="0" dirty="0"/>
              <a:t> levels for a young man)</a:t>
            </a:r>
            <a:r>
              <a:rPr lang="en-GB" dirty="0"/>
              <a:t> or placebo gel for 1 year, and efficacy was assessed every 3 months.</a:t>
            </a:r>
          </a:p>
          <a:p>
            <a:pPr marL="180026" indent="-180026">
              <a:buFont typeface="Arial" panose="020B0604020202020204" pitchFamily="34" charset="0"/>
              <a:buChar char="•"/>
            </a:pPr>
            <a:r>
              <a:rPr lang="en-GB" dirty="0"/>
              <a:t>Participants were</a:t>
            </a:r>
            <a:r>
              <a:rPr lang="en-GB" baseline="0" dirty="0"/>
              <a:t> allocated</a:t>
            </a:r>
            <a:r>
              <a:rPr lang="en-GB" dirty="0"/>
              <a:t> treatment by minimisation, which allows balancing with a larger number of variables than stratified randomisation.</a:t>
            </a:r>
          </a:p>
          <a:p>
            <a:pPr marL="660095" lvl="1" indent="-180026">
              <a:lnSpc>
                <a:spcPct val="90000"/>
              </a:lnSpc>
              <a:buFont typeface="Calibri" panose="020F0502020204030204" pitchFamily="34" charset="0"/>
              <a:buChar char="–"/>
              <a:defRPr/>
            </a:pPr>
            <a:r>
              <a:rPr lang="en-GB" dirty="0"/>
              <a:t>Balancing variables included age &lt; or &gt;75 years and screening testosterone levels &lt; or &gt;6.9 </a:t>
            </a:r>
            <a:r>
              <a:rPr lang="en-GB" dirty="0" err="1"/>
              <a:t>nmol</a:t>
            </a:r>
            <a:r>
              <a:rPr lang="en-GB" dirty="0"/>
              <a:t>/L (200 ng/</a:t>
            </a:r>
            <a:r>
              <a:rPr lang="en-GB" dirty="0" err="1"/>
              <a:t>dL</a:t>
            </a:r>
            <a:r>
              <a:rPr lang="en-GB" dirty="0"/>
              <a:t>).</a:t>
            </a:r>
          </a:p>
          <a:p>
            <a:pPr marL="180026" indent="-180026">
              <a:buFont typeface="Arial" panose="020B0604020202020204" pitchFamily="34" charset="0"/>
              <a:buChar char="•"/>
            </a:pPr>
            <a:r>
              <a:rPr lang="en-GB" dirty="0"/>
              <a:t> For the Anaemia Trial, men had baseline haemoglobin levels ≤12.7 g/</a:t>
            </a:r>
            <a:r>
              <a:rPr lang="en-GB" dirty="0" err="1"/>
              <a:t>dL</a:t>
            </a:r>
            <a:r>
              <a:rPr lang="en-GB" dirty="0"/>
              <a:t> and were classified using family history and blood/laboratory testing into cohorts with either </a:t>
            </a:r>
            <a:r>
              <a:rPr lang="en-GB" b="1" dirty="0"/>
              <a:t>unexplained anaemia</a:t>
            </a:r>
            <a:r>
              <a:rPr lang="en-GB" dirty="0"/>
              <a:t> (n=62, 49.2%) or </a:t>
            </a:r>
            <a:r>
              <a:rPr lang="en-GB" b="1" dirty="0"/>
              <a:t>anaemia of known cause</a:t>
            </a:r>
            <a:r>
              <a:rPr lang="en-GB" dirty="0"/>
              <a:t> (n=64, 50.8%) </a:t>
            </a:r>
            <a:br>
              <a:rPr lang="en-GB" dirty="0"/>
            </a:br>
            <a:r>
              <a:rPr lang="en-GB" dirty="0"/>
              <a:t>[renal insufficiency (n=0), myelodysplasia (n=8, 6.3%), iron deficiency (n=42, 33.3%), </a:t>
            </a:r>
            <a:br>
              <a:rPr lang="en-GB" dirty="0"/>
            </a:br>
            <a:r>
              <a:rPr lang="en-GB" dirty="0"/>
              <a:t>folate deficiency (n=0), vitamin B12 deficiency (n=3, 2.4%), anaemia of inflammation/ chronic disease (n=10, 7.9%), haemolytic anaemia (n=0), plasma cell </a:t>
            </a:r>
            <a:r>
              <a:rPr lang="en-GB" dirty="0" err="1"/>
              <a:t>dyscrasia</a:t>
            </a:r>
            <a:r>
              <a:rPr lang="en-GB" dirty="0"/>
              <a:t> (n=1, 0.8%) and/or monoclonal </a:t>
            </a:r>
            <a:r>
              <a:rPr lang="en-GB" dirty="0" err="1"/>
              <a:t>gammopathy</a:t>
            </a:r>
            <a:r>
              <a:rPr lang="en-GB" dirty="0"/>
              <a:t> (n=0)].</a:t>
            </a:r>
          </a:p>
          <a:p>
            <a:endParaRPr lang="en-GB" dirty="0"/>
          </a:p>
          <a:p>
            <a:r>
              <a:rPr lang="en-GB" dirty="0" err="1"/>
              <a:t>TTh</a:t>
            </a:r>
            <a:r>
              <a:rPr lang="en-GB" dirty="0"/>
              <a:t>, testosterone therapy</a:t>
            </a:r>
          </a:p>
          <a:p>
            <a:endParaRPr lang="en-GB" sz="1200" dirty="0"/>
          </a:p>
          <a:p>
            <a:r>
              <a:rPr lang="en-GB" sz="1200"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5</a:t>
            </a:fld>
            <a:endParaRPr lang="en-GB"/>
          </a:p>
        </p:txBody>
      </p:sp>
    </p:spTree>
    <p:extLst>
      <p:ext uri="{BB962C8B-B14F-4D97-AF65-F5344CB8AC3E}">
        <p14:creationId xmlns:p14="http://schemas.microsoft.com/office/powerpoint/2010/main" val="199788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unexplained anaemia, more men receiving </a:t>
            </a:r>
            <a:r>
              <a:rPr lang="en-GB" dirty="0" err="1"/>
              <a:t>TTh</a:t>
            </a:r>
            <a:r>
              <a:rPr lang="en-GB" dirty="0"/>
              <a:t> achieved improvements in haemoglobin concentration ≥1.0 g/dL at Month 12 versus baseline, compared with placebo treatment (adjusted OR 31.5, 95% CI: 3.7–277.8; p=0.02) (primary outcome).</a:t>
            </a:r>
          </a:p>
          <a:p>
            <a:pPr marL="660095" lvl="1" indent="-180026">
              <a:lnSpc>
                <a:spcPct val="90000"/>
              </a:lnSpc>
              <a:buFont typeface="Calibri" panose="020F0502020204030204" pitchFamily="34" charset="0"/>
              <a:buChar char="–"/>
              <a:defRPr/>
            </a:pPr>
            <a:r>
              <a:rPr lang="en-GB" dirty="0"/>
              <a:t>In total, 54% of </a:t>
            </a:r>
            <a:r>
              <a:rPr lang="en-GB" dirty="0" err="1"/>
              <a:t>TTh</a:t>
            </a:r>
            <a:r>
              <a:rPr lang="en-GB" dirty="0"/>
              <a:t>-treated men and 15%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unexplained anaemia (secondary outcome):</a:t>
            </a:r>
          </a:p>
          <a:p>
            <a:pPr marL="660095" lvl="1" indent="-180026">
              <a:lnSpc>
                <a:spcPct val="90000"/>
              </a:lnSpc>
              <a:buFont typeface="Calibri" panose="020F0502020204030204" pitchFamily="34" charset="0"/>
              <a:buChar char="–"/>
              <a:defRPr/>
            </a:pPr>
            <a:r>
              <a:rPr lang="en-GB" dirty="0"/>
              <a:t>Adjusted mean difference 0.83 g/</a:t>
            </a:r>
            <a:r>
              <a:rPr lang="en-GB" dirty="0" err="1"/>
              <a:t>dL</a:t>
            </a:r>
            <a:r>
              <a:rPr lang="en-GB" dirty="0"/>
              <a:t>, 95% CI: 0.48–1.39; p&lt;0.001.</a:t>
            </a:r>
          </a:p>
          <a:p>
            <a:pPr marL="180026" indent="-180026">
              <a:buFont typeface="Arial" panose="020B0604020202020204" pitchFamily="34" charset="0"/>
              <a:buChar char="•"/>
            </a:pPr>
            <a:r>
              <a:rPr lang="en-GB" dirty="0"/>
              <a:t>At Month 12, 58.3% (n=14/24) of </a:t>
            </a:r>
            <a:r>
              <a:rPr lang="en-GB" dirty="0" err="1"/>
              <a:t>TTh</a:t>
            </a:r>
            <a:r>
              <a:rPr lang="en-GB" dirty="0"/>
              <a:t>-treated men with unexplained anaemia at baseline were no longer anaemic, compared with 22.2% (n=6/27) of placebo-treated men </a:t>
            </a:r>
            <a:br>
              <a:rPr lang="en-GB" dirty="0"/>
            </a:br>
            <a:r>
              <a:rPr lang="en-GB" dirty="0"/>
              <a:t>(OR 17.0, 95% CI: 2.8–104.0; p=0.002).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6</a:t>
            </a:fld>
            <a:endParaRPr lang="en-GB"/>
          </a:p>
        </p:txBody>
      </p:sp>
    </p:spTree>
    <p:extLst>
      <p:ext uri="{BB962C8B-B14F-4D97-AF65-F5344CB8AC3E}">
        <p14:creationId xmlns:p14="http://schemas.microsoft.com/office/powerpoint/2010/main" val="104967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In cases of anaemia of known cause, more men receiving </a:t>
            </a:r>
            <a:r>
              <a:rPr lang="en-GB" dirty="0" err="1"/>
              <a:t>TTh</a:t>
            </a:r>
            <a:r>
              <a:rPr lang="en-GB" dirty="0"/>
              <a:t> achieved improvements in haemoglobin concentration ≥1.0 g/</a:t>
            </a:r>
            <a:r>
              <a:rPr lang="en-GB" dirty="0" err="1"/>
              <a:t>dL</a:t>
            </a:r>
            <a:r>
              <a:rPr lang="en-GB" dirty="0"/>
              <a:t> at Month 12 versus baseline, compared with placebo treatment (adjusted OR 8.2, 95% CI: 2.1–31.9; p=0.003).</a:t>
            </a:r>
          </a:p>
          <a:p>
            <a:pPr marL="660095" lvl="1" indent="-180026">
              <a:lnSpc>
                <a:spcPct val="90000"/>
              </a:lnSpc>
              <a:buFont typeface="Calibri" panose="020F0502020204030204" pitchFamily="34" charset="0"/>
              <a:buChar char="–"/>
              <a:defRPr/>
            </a:pPr>
            <a:r>
              <a:rPr lang="en-GB" dirty="0"/>
              <a:t>In total, 52% of </a:t>
            </a:r>
            <a:r>
              <a:rPr lang="en-GB" dirty="0" err="1"/>
              <a:t>TTh</a:t>
            </a:r>
            <a:r>
              <a:rPr lang="en-GB" dirty="0"/>
              <a:t>-treated men and 19%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 anaemia of known cause:</a:t>
            </a:r>
          </a:p>
          <a:p>
            <a:pPr marL="660095" lvl="1" indent="-180026">
              <a:lnSpc>
                <a:spcPct val="90000"/>
              </a:lnSpc>
              <a:buFont typeface="Calibri" panose="020F0502020204030204" pitchFamily="34" charset="0"/>
              <a:buChar char="–"/>
              <a:defRPr/>
            </a:pPr>
            <a:r>
              <a:rPr lang="en-GB" dirty="0"/>
              <a:t>Adjusted mean difference 0.64 g/</a:t>
            </a:r>
            <a:r>
              <a:rPr lang="en-GB" dirty="0" err="1"/>
              <a:t>dL</a:t>
            </a:r>
            <a:r>
              <a:rPr lang="en-GB" dirty="0"/>
              <a:t>, 95% CI: 0.12–1.17; p=0.02.</a:t>
            </a:r>
          </a:p>
          <a:p>
            <a:pPr marL="180026" indent="-180026">
              <a:buFont typeface="Arial" panose="020B0604020202020204" pitchFamily="34" charset="0"/>
              <a:buChar char="•"/>
            </a:pPr>
            <a:r>
              <a:rPr lang="en-GB" dirty="0"/>
              <a:t>At Month 12, 60.0% (n=15/25) of </a:t>
            </a:r>
            <a:r>
              <a:rPr lang="en-GB" dirty="0" err="1"/>
              <a:t>TTh</a:t>
            </a:r>
            <a:r>
              <a:rPr lang="en-GB" dirty="0"/>
              <a:t>-treated men with anaemia of known cause at baseline were no longer anaemic, compared with 14.8% (n=4/27) of placebo-treated men </a:t>
            </a:r>
            <a:br>
              <a:rPr lang="en-GB" dirty="0"/>
            </a:br>
            <a:r>
              <a:rPr lang="en-GB" dirty="0"/>
              <a:t>(OR 9.4, 95% CI: 1.4–60.5; p=0.02).</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7</a:t>
            </a:fld>
            <a:endParaRPr lang="en-GB"/>
          </a:p>
        </p:txBody>
      </p:sp>
    </p:spTree>
    <p:extLst>
      <p:ext uri="{BB962C8B-B14F-4D97-AF65-F5344CB8AC3E}">
        <p14:creationId xmlns:p14="http://schemas.microsoft.com/office/powerpoint/2010/main" val="104967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26" indent="-180026">
              <a:buFont typeface="Arial" panose="020B0604020202020204" pitchFamily="34" charset="0"/>
              <a:buChar char="•"/>
            </a:pPr>
            <a:r>
              <a:rPr lang="en-GB" dirty="0"/>
              <a:t>More men without anaemia receiving </a:t>
            </a:r>
            <a:r>
              <a:rPr lang="en-GB" dirty="0" err="1"/>
              <a:t>TTh</a:t>
            </a:r>
            <a:r>
              <a:rPr lang="en-GB" dirty="0"/>
              <a:t> achieved improvements in haemoglobin concentration ≥1.0 g/</a:t>
            </a:r>
            <a:r>
              <a:rPr lang="en-GB" dirty="0" err="1"/>
              <a:t>dL</a:t>
            </a:r>
            <a:r>
              <a:rPr lang="en-GB" dirty="0"/>
              <a:t> at Month 12 versus baseline, compared with those receiving placebo (adjusted OR 20.7, 95% CI: 12.9–33.3; p&lt;0.001).</a:t>
            </a:r>
          </a:p>
          <a:p>
            <a:pPr marL="660095" lvl="1" indent="-180026">
              <a:lnSpc>
                <a:spcPct val="90000"/>
              </a:lnSpc>
              <a:buFont typeface="Calibri" panose="020F0502020204030204" pitchFamily="34" charset="0"/>
              <a:buChar char="–"/>
              <a:defRPr/>
            </a:pPr>
            <a:r>
              <a:rPr lang="en-GB" dirty="0"/>
              <a:t>In total, 38% of </a:t>
            </a:r>
            <a:r>
              <a:rPr lang="en-GB" dirty="0" err="1"/>
              <a:t>TTh</a:t>
            </a:r>
            <a:r>
              <a:rPr lang="en-GB" dirty="0"/>
              <a:t>-treated men and 4% of placebo-treated men had increases of ≥1.0 g/</a:t>
            </a:r>
            <a:r>
              <a:rPr lang="en-GB" dirty="0" err="1"/>
              <a:t>dL</a:t>
            </a:r>
            <a:r>
              <a:rPr lang="en-GB" dirty="0"/>
              <a:t> versus baseline.</a:t>
            </a:r>
          </a:p>
          <a:p>
            <a:pPr marL="180026" indent="-180026">
              <a:buFont typeface="Arial" panose="020B0604020202020204" pitchFamily="34" charset="0"/>
              <a:buChar char="•"/>
            </a:pPr>
            <a:r>
              <a:rPr lang="en-GB" dirty="0" err="1"/>
              <a:t>TTh</a:t>
            </a:r>
            <a:r>
              <a:rPr lang="en-GB" dirty="0"/>
              <a:t> also increased haemoglobin concentrations by continuous analysis in men without anaemia:</a:t>
            </a:r>
          </a:p>
          <a:p>
            <a:pPr marL="660095" lvl="1" indent="-180026">
              <a:lnSpc>
                <a:spcPct val="90000"/>
              </a:lnSpc>
              <a:buFont typeface="Calibri" panose="020F0502020204030204" pitchFamily="34" charset="0"/>
              <a:buChar char="–"/>
              <a:defRPr/>
            </a:pPr>
            <a:r>
              <a:rPr lang="en-GB" dirty="0"/>
              <a:t>Adjusted mean difference 0.90 g/</a:t>
            </a:r>
            <a:r>
              <a:rPr lang="en-GB" dirty="0" err="1"/>
              <a:t>dL</a:t>
            </a:r>
            <a:r>
              <a:rPr lang="en-GB" dirty="0"/>
              <a:t>, 95% CI: 0.78–1.03; p&lt;0.001.</a:t>
            </a:r>
          </a:p>
          <a:p>
            <a:pPr marL="180026" indent="-180026">
              <a:buFont typeface="Arial" panose="020B0604020202020204" pitchFamily="34" charset="0"/>
              <a:buChar char="•"/>
            </a:pPr>
            <a:r>
              <a:rPr lang="en-GB" dirty="0"/>
              <a:t>Administration of </a:t>
            </a:r>
            <a:r>
              <a:rPr lang="en-GB" dirty="0" err="1"/>
              <a:t>TTh</a:t>
            </a:r>
            <a:r>
              <a:rPr lang="en-GB" dirty="0"/>
              <a:t> resulted in a haemoglobin concentration of &gt;17.5 g/</a:t>
            </a:r>
            <a:r>
              <a:rPr lang="en-GB" dirty="0" err="1"/>
              <a:t>dL</a:t>
            </a:r>
            <a:r>
              <a:rPr lang="en-GB" dirty="0"/>
              <a:t> in 6 men who were not anaemic at baseline.</a:t>
            </a:r>
          </a:p>
          <a:p>
            <a:endParaRPr lang="en-GB" dirty="0"/>
          </a:p>
          <a:p>
            <a:r>
              <a:rPr lang="en-GB" dirty="0"/>
              <a:t>CI, confidence interval; OR, odds ratio; </a:t>
            </a:r>
            <a:r>
              <a:rPr lang="en-GB" dirty="0" err="1"/>
              <a:t>TTh</a:t>
            </a:r>
            <a:r>
              <a:rPr lang="en-GB" dirty="0"/>
              <a:t>, testosterone therapy</a:t>
            </a:r>
          </a:p>
          <a:p>
            <a:endParaRPr lang="en-GB" dirty="0"/>
          </a:p>
          <a:p>
            <a:r>
              <a:rPr lang="en-GB" b="1" dirty="0"/>
              <a:t>Reference</a:t>
            </a:r>
          </a:p>
          <a:p>
            <a:r>
              <a:rPr lang="en-GB" dirty="0"/>
              <a:t>Roy CN </a:t>
            </a:r>
            <a:r>
              <a:rPr lang="en-GB" i="1" dirty="0"/>
              <a:t>et al. </a:t>
            </a:r>
            <a:r>
              <a:rPr lang="sv-SE" i="1" dirty="0"/>
              <a:t>JAMA Intern Med</a:t>
            </a:r>
            <a:r>
              <a:rPr lang="sv-SE" dirty="0"/>
              <a:t> 2017;177:480–90.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t>8</a:t>
            </a:fld>
            <a:endParaRPr lang="en-GB"/>
          </a:p>
        </p:txBody>
      </p:sp>
    </p:spTree>
    <p:extLst>
      <p:ext uri="{BB962C8B-B14F-4D97-AF65-F5344CB8AC3E}">
        <p14:creationId xmlns:p14="http://schemas.microsoft.com/office/powerpoint/2010/main" val="104967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62"/>
            <a:ext cx="5638800" cy="3916115"/>
          </a:xfrm>
        </p:spPr>
        <p:txBody>
          <a:bodyPr>
            <a:normAutofit fontScale="77500" lnSpcReduction="20000"/>
          </a:bodyPr>
          <a:lstStyle/>
          <a:p>
            <a:pPr marL="180026" indent="-180026">
              <a:buFont typeface="Arial" panose="020B0604020202020204" pitchFamily="34" charset="0"/>
              <a:buChar char="•"/>
            </a:pPr>
            <a:r>
              <a:rPr lang="en-GB" dirty="0"/>
              <a:t>Animal and human studies suggest a direct and indirect stimulatory effect of androgens on erythropoiesis,</a:t>
            </a:r>
            <a:r>
              <a:rPr lang="en-GB" baseline="30000" dirty="0"/>
              <a:t>1,2</a:t>
            </a:r>
            <a:r>
              <a:rPr lang="en-GB" dirty="0"/>
              <a:t> </a:t>
            </a:r>
            <a:br>
              <a:rPr lang="en-GB" dirty="0"/>
            </a:br>
            <a:r>
              <a:rPr lang="en-GB" dirty="0"/>
              <a:t>but the exact mechanism of this remains poorly understood.</a:t>
            </a:r>
            <a:r>
              <a:rPr lang="en-GB" baseline="30000" dirty="0"/>
              <a:t>2</a:t>
            </a:r>
            <a:endParaRPr lang="en-GB" dirty="0"/>
          </a:p>
          <a:p>
            <a:pPr marL="660095" lvl="1" indent="-180026">
              <a:lnSpc>
                <a:spcPct val="90000"/>
              </a:lnSpc>
              <a:buFont typeface="Calibri" panose="020F0502020204030204" pitchFamily="34" charset="0"/>
              <a:buChar char="–"/>
              <a:defRPr/>
            </a:pPr>
            <a:r>
              <a:rPr lang="en-GB" dirty="0"/>
              <a:t>Animal experiments in the early 20th century showed that androgen administration resulted in an increase in Hb level and bone marrow activity.</a:t>
            </a:r>
            <a:r>
              <a:rPr lang="en-GB" baseline="30000" dirty="0"/>
              <a:t>1,2</a:t>
            </a:r>
          </a:p>
          <a:p>
            <a:pPr marL="660095" lvl="1" indent="-180026">
              <a:lnSpc>
                <a:spcPct val="90000"/>
              </a:lnSpc>
              <a:buFont typeface="Calibri" panose="020F0502020204030204" pitchFamily="34" charset="0"/>
              <a:buChar char="–"/>
              <a:defRPr/>
            </a:pPr>
            <a:r>
              <a:rPr lang="en-GB" dirty="0"/>
              <a:t>Castration of rats led to a significant decrease in haematopoiesis, which was reversed after </a:t>
            </a:r>
            <a:br>
              <a:rPr lang="en-GB" dirty="0"/>
            </a:br>
            <a:r>
              <a:rPr lang="en-GB" dirty="0"/>
              <a:t>androgen treatment.</a:t>
            </a:r>
            <a:r>
              <a:rPr lang="en-GB" baseline="30000" dirty="0"/>
              <a:t>1,2</a:t>
            </a:r>
          </a:p>
          <a:p>
            <a:pPr marL="660095" lvl="1" indent="-180026">
              <a:lnSpc>
                <a:spcPct val="90000"/>
              </a:lnSpc>
              <a:buFont typeface="Calibri" panose="020F0502020204030204" pitchFamily="34" charset="0"/>
              <a:buChar char="–"/>
              <a:defRPr/>
            </a:pPr>
            <a:r>
              <a:rPr lang="en-GB" dirty="0"/>
              <a:t>Initial human studies showed that post-pubertal men have higher </a:t>
            </a:r>
            <a:r>
              <a:rPr lang="en-GB" dirty="0" err="1"/>
              <a:t>Hb</a:t>
            </a:r>
            <a:r>
              <a:rPr lang="en-GB" dirty="0"/>
              <a:t> levels and RBC counts than </a:t>
            </a:r>
            <a:br>
              <a:rPr lang="en-GB" dirty="0"/>
            </a:br>
            <a:r>
              <a:rPr lang="en-GB" dirty="0"/>
              <a:t>post-pubertal women.</a:t>
            </a:r>
            <a:r>
              <a:rPr lang="en-GB" baseline="30000" dirty="0"/>
              <a:t>1,2</a:t>
            </a:r>
          </a:p>
          <a:p>
            <a:pPr marL="1140164" lvl="2" indent="-180026">
              <a:lnSpc>
                <a:spcPct val="90000"/>
              </a:lnSpc>
              <a:buFont typeface="Wingdings" panose="05000000000000000000" pitchFamily="2" charset="2"/>
              <a:buChar char="§"/>
              <a:defRPr/>
            </a:pPr>
            <a:r>
              <a:rPr lang="en-GB" dirty="0"/>
              <a:t>This difference is not due to iron deficiency from menstrual blood loss, because young women who have undergone surgical menopause still have significantly lower RBC counts than young healthy men,</a:t>
            </a:r>
            <a:r>
              <a:rPr lang="en-GB" baseline="30000" dirty="0"/>
              <a:t>1</a:t>
            </a:r>
            <a:r>
              <a:rPr lang="en-GB" dirty="0"/>
              <a:t> and premenopausal and postmenopausal women have comparable haematocrit levels.</a:t>
            </a:r>
            <a:r>
              <a:rPr lang="en-GB" baseline="30000" dirty="0"/>
              <a:t>2</a:t>
            </a:r>
          </a:p>
          <a:p>
            <a:pPr marL="660095" lvl="1" indent="-180026">
              <a:lnSpc>
                <a:spcPct val="90000"/>
              </a:lnSpc>
              <a:buFont typeface="Calibri" panose="020F0502020204030204" pitchFamily="34" charset="0"/>
              <a:buChar char="–"/>
              <a:defRPr/>
            </a:pPr>
            <a:r>
              <a:rPr lang="en-GB" dirty="0"/>
              <a:t>Similarly, among patients with haemolytic anaemia, men maintain higher RBC mass than their </a:t>
            </a:r>
            <a:br>
              <a:rPr lang="en-GB" dirty="0"/>
            </a:br>
            <a:r>
              <a:rPr lang="en-GB" dirty="0"/>
              <a:t>female counterparts.</a:t>
            </a:r>
            <a:r>
              <a:rPr lang="en-GB" baseline="30000" dirty="0"/>
              <a:t>1</a:t>
            </a:r>
          </a:p>
          <a:p>
            <a:pPr marL="660095" lvl="1" indent="-180026">
              <a:lnSpc>
                <a:spcPct val="90000"/>
              </a:lnSpc>
              <a:buFont typeface="Calibri" panose="020F0502020204030204" pitchFamily="34" charset="0"/>
              <a:buChar char="–"/>
              <a:defRPr/>
            </a:pPr>
            <a:r>
              <a:rPr lang="en-GB" dirty="0"/>
              <a:t>Anaemia develops in men who have undergone castration, and administration of androgens restores their RBC mass.</a:t>
            </a:r>
            <a:r>
              <a:rPr lang="en-GB" baseline="30000" dirty="0"/>
              <a:t>1</a:t>
            </a:r>
          </a:p>
          <a:p>
            <a:pPr marL="660095" lvl="1" indent="-180026">
              <a:lnSpc>
                <a:spcPct val="90000"/>
              </a:lnSpc>
              <a:buFont typeface="Calibri" panose="020F0502020204030204" pitchFamily="34" charset="0"/>
              <a:buChar char="–"/>
              <a:defRPr/>
            </a:pPr>
            <a:r>
              <a:rPr lang="en-GB" dirty="0"/>
              <a:t>Higher </a:t>
            </a:r>
            <a:r>
              <a:rPr lang="en-GB" dirty="0" err="1"/>
              <a:t>Hb</a:t>
            </a:r>
            <a:r>
              <a:rPr lang="en-GB" dirty="0"/>
              <a:t> levels, occasionally resulting in polycythaemia, are observed in women with </a:t>
            </a:r>
            <a:r>
              <a:rPr lang="en-GB" dirty="0" err="1"/>
              <a:t>hyperandrogenic</a:t>
            </a:r>
            <a:r>
              <a:rPr lang="en-GB" dirty="0"/>
              <a:t> </a:t>
            </a:r>
            <a:r>
              <a:rPr lang="en-GB" dirty="0" err="1"/>
              <a:t>endocrinopathies</a:t>
            </a:r>
            <a:r>
              <a:rPr lang="en-GB" dirty="0"/>
              <a:t> such as congenital adrenal hyperplasia or Cushing’s syndrome,</a:t>
            </a:r>
            <a:r>
              <a:rPr lang="en-GB" baseline="30000" dirty="0"/>
              <a:t>1,2</a:t>
            </a:r>
            <a:r>
              <a:rPr lang="en-GB" dirty="0"/>
              <a:t> and increased RBC mass is noted in women with breast cancer who are receiving large doses of androgens.</a:t>
            </a:r>
            <a:r>
              <a:rPr lang="en-GB" baseline="30000" dirty="0"/>
              <a:t>1</a:t>
            </a:r>
            <a:endParaRPr lang="en-GB" dirty="0"/>
          </a:p>
          <a:p>
            <a:pPr marL="660095" lvl="1" indent="-180026">
              <a:lnSpc>
                <a:spcPct val="90000"/>
              </a:lnSpc>
              <a:buFont typeface="Calibri" panose="020F0502020204030204" pitchFamily="34" charset="0"/>
              <a:buChar char="–"/>
              <a:defRPr/>
            </a:pPr>
            <a:r>
              <a:rPr lang="en-GB" dirty="0"/>
              <a:t>Elevated urinary erythropoietin concentrations are seen in men using androgens. Unlike animals, humans also have an extra-renal source of erythropoietin and retain responsiveness to androgens </a:t>
            </a:r>
            <a:br>
              <a:rPr lang="en-GB" dirty="0"/>
            </a:br>
            <a:r>
              <a:rPr lang="en-GB" dirty="0"/>
              <a:t>even after nephrectomy.</a:t>
            </a:r>
            <a:r>
              <a:rPr lang="en-GB" baseline="30000" dirty="0"/>
              <a:t>1</a:t>
            </a:r>
            <a:endParaRPr lang="en-GB" dirty="0"/>
          </a:p>
          <a:p>
            <a:pPr marL="660095" lvl="1" indent="-180026">
              <a:lnSpc>
                <a:spcPct val="90000"/>
              </a:lnSpc>
              <a:buFont typeface="Calibri" panose="020F0502020204030204" pitchFamily="34" charset="0"/>
              <a:buChar char="–"/>
              <a:defRPr/>
            </a:pPr>
            <a:r>
              <a:rPr lang="en-GB" dirty="0"/>
              <a:t>Androgen administration increases erythroid cell mass, number of erythrocyte colony forming units, and production and secretion of erythropoietin; conversely, androgen deprivation causes a decrease </a:t>
            </a:r>
            <a:br>
              <a:rPr lang="en-GB" dirty="0"/>
            </a:br>
            <a:r>
              <a:rPr lang="en-GB" dirty="0"/>
              <a:t>in RBC indices due to reduced proliferation of marrow erythroid precursors.</a:t>
            </a:r>
            <a:r>
              <a:rPr lang="en-GB" baseline="30000" dirty="0"/>
              <a:t>2</a:t>
            </a:r>
          </a:p>
          <a:p>
            <a:pPr marL="660095" lvl="1" indent="-180026">
              <a:lnSpc>
                <a:spcPct val="90000"/>
              </a:lnSpc>
              <a:buFont typeface="Calibri" panose="020F0502020204030204" pitchFamily="34" charset="0"/>
              <a:buChar char="–"/>
              <a:defRPr/>
            </a:pPr>
            <a:r>
              <a:rPr lang="en-GB" dirty="0"/>
              <a:t>Androgens are converted to 17-keto-steroids, which can alter gene expression, leading to differentiation of erythropoietin-unresponsive bone marrow cells into responsive cells.</a:t>
            </a:r>
            <a:r>
              <a:rPr lang="en-GB" baseline="30000" dirty="0"/>
              <a:t>2</a:t>
            </a:r>
          </a:p>
          <a:p>
            <a:pPr marL="660095" lvl="1" indent="-180026">
              <a:lnSpc>
                <a:spcPct val="90000"/>
              </a:lnSpc>
              <a:buFont typeface="Calibri" panose="020F0502020204030204" pitchFamily="34" charset="0"/>
              <a:buChar char="–"/>
              <a:defRPr/>
            </a:pPr>
            <a:r>
              <a:rPr lang="en-GB" dirty="0"/>
              <a:t>Testosterone may increase haematocrit by inhibiting secretion of </a:t>
            </a:r>
            <a:r>
              <a:rPr lang="en-GB" dirty="0" err="1"/>
              <a:t>hepcidin</a:t>
            </a:r>
            <a:r>
              <a:rPr lang="en-GB" dirty="0"/>
              <a:t>, the principal iron regulatory peptide, leading to an increase in bioavailable iron; it may also enhance the incorporation of iron into RBCs and improve RBC survival.</a:t>
            </a:r>
            <a:r>
              <a:rPr lang="en-GB" baseline="30000" dirty="0"/>
              <a:t>2</a:t>
            </a:r>
          </a:p>
          <a:p>
            <a:endParaRPr lang="en-GB" dirty="0"/>
          </a:p>
          <a:p>
            <a:r>
              <a:rPr lang="en-GB" dirty="0" err="1"/>
              <a:t>Hb</a:t>
            </a:r>
            <a:r>
              <a:rPr lang="en-GB" dirty="0"/>
              <a:t>, haemoglobin; RBC, red blood cell</a:t>
            </a:r>
          </a:p>
          <a:p>
            <a:endParaRPr lang="en-GB" dirty="0"/>
          </a:p>
          <a:p>
            <a:r>
              <a:rPr lang="en-GB" b="1" dirty="0"/>
              <a:t>References</a:t>
            </a:r>
          </a:p>
          <a:p>
            <a:r>
              <a:rPr lang="en-GB" b="1" dirty="0"/>
              <a:t>1.</a:t>
            </a:r>
            <a:r>
              <a:rPr lang="en-GB" dirty="0"/>
              <a:t> </a:t>
            </a:r>
            <a:r>
              <a:rPr lang="en-GB" dirty="0" err="1"/>
              <a:t>Shahani</a:t>
            </a:r>
            <a:r>
              <a:rPr lang="en-GB" dirty="0"/>
              <a:t> S </a:t>
            </a:r>
            <a:r>
              <a:rPr lang="en-GB" i="1" dirty="0"/>
              <a:t>et al. J </a:t>
            </a:r>
            <a:r>
              <a:rPr lang="en-GB" i="1" dirty="0" err="1"/>
              <a:t>Endocrinol</a:t>
            </a:r>
            <a:r>
              <a:rPr lang="en-GB" i="1" dirty="0"/>
              <a:t> Invest</a:t>
            </a:r>
            <a:r>
              <a:rPr lang="en-GB" dirty="0"/>
              <a:t> 2009;32:704–16; </a:t>
            </a:r>
            <a:r>
              <a:rPr lang="en-GB" b="1" dirty="0"/>
              <a:t>2.</a:t>
            </a:r>
            <a:r>
              <a:rPr lang="en-GB" dirty="0"/>
              <a:t> Al-</a:t>
            </a:r>
            <a:r>
              <a:rPr lang="en-GB" dirty="0" err="1"/>
              <a:t>Sharefi</a:t>
            </a:r>
            <a:r>
              <a:rPr lang="en-GB" dirty="0"/>
              <a:t> A </a:t>
            </a:r>
            <a:r>
              <a:rPr lang="en-GB" i="1" dirty="0"/>
              <a:t>et al. Front </a:t>
            </a:r>
            <a:r>
              <a:rPr lang="en-GB" i="1" dirty="0" err="1"/>
              <a:t>Endocrinol</a:t>
            </a:r>
            <a:r>
              <a:rPr lang="en-GB" i="1" dirty="0"/>
              <a:t> (Lausanne)</a:t>
            </a:r>
            <a:r>
              <a:rPr lang="en-GB" dirty="0"/>
              <a:t> 2019;10:754.</a:t>
            </a:r>
          </a:p>
        </p:txBody>
      </p:sp>
      <p:sp>
        <p:nvSpPr>
          <p:cNvPr id="4" name="Slide Number Placeholder 3"/>
          <p:cNvSpPr>
            <a:spLocks noGrp="1"/>
          </p:cNvSpPr>
          <p:nvPr>
            <p:ph type="sldNum" sz="quarter" idx="10"/>
          </p:nvPr>
        </p:nvSpPr>
        <p:spPr/>
        <p:txBody>
          <a:bodyPr/>
          <a:lstStyle/>
          <a:p>
            <a:fld id="{A0EFADCE-6200-4FA6-B02B-06991B4E0A55}" type="slidenum">
              <a:rPr lang="en-GB" smtClean="0"/>
              <a:t>9</a:t>
            </a:fld>
            <a:endParaRPr lang="en-GB" dirty="0"/>
          </a:p>
        </p:txBody>
      </p:sp>
    </p:spTree>
    <p:extLst>
      <p:ext uri="{BB962C8B-B14F-4D97-AF65-F5344CB8AC3E}">
        <p14:creationId xmlns:p14="http://schemas.microsoft.com/office/powerpoint/2010/main" val="327263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Endocrine Society guidelines</a:t>
            </a:r>
          </a:p>
          <a:p>
            <a:pPr marL="180026" indent="-180026">
              <a:buFont typeface="Arial" panose="020B0604020202020204" pitchFamily="34" charset="0"/>
              <a:buChar char="•"/>
            </a:pPr>
            <a:r>
              <a:rPr lang="en-GB" dirty="0"/>
              <a:t>Endocrine Society guidelines list ‘mild unexplained anaemia (</a:t>
            </a:r>
            <a:r>
              <a:rPr lang="en-GB" dirty="0" err="1"/>
              <a:t>normochromatic</a:t>
            </a:r>
            <a:r>
              <a:rPr lang="en-GB" dirty="0"/>
              <a:t>, normocytic)’ as a non-specific sign/symptom associated with testosterone deficiency.</a:t>
            </a:r>
          </a:p>
          <a:p>
            <a:pPr marL="180026" indent="-180026">
              <a:buFont typeface="Arial" panose="020B0604020202020204" pitchFamily="34" charset="0"/>
              <a:buChar char="•"/>
            </a:pPr>
            <a:endParaRPr lang="en-GB" dirty="0"/>
          </a:p>
          <a:p>
            <a:pPr marL="180026" indent="-180026">
              <a:buFont typeface="Arial" panose="020B0604020202020204" pitchFamily="34" charset="0"/>
              <a:buChar char="•"/>
            </a:pPr>
            <a:r>
              <a:rPr lang="en-GB" dirty="0"/>
              <a:t>Endocrine Society guidelines recommend that:</a:t>
            </a:r>
          </a:p>
          <a:p>
            <a:endParaRPr lang="en-GB" dirty="0"/>
          </a:p>
          <a:p>
            <a:pPr algn="ctr"/>
            <a:r>
              <a:rPr lang="en-GB" dirty="0"/>
              <a:t>“In men aged &gt;65 years who have symptoms or conditions suggestive of </a:t>
            </a:r>
            <a:br>
              <a:rPr lang="en-GB" dirty="0"/>
            </a:br>
            <a:r>
              <a:rPr lang="en-GB" dirty="0"/>
              <a:t>testosterone deficiency (such as low libido or unexplained anaemia) and consistently </a:t>
            </a:r>
            <a:br>
              <a:rPr lang="en-GB" dirty="0"/>
            </a:br>
            <a:r>
              <a:rPr lang="en-GB" dirty="0"/>
              <a:t>and unequivocally low morning testosterone concentrations, we suggest that clinicians offer </a:t>
            </a:r>
            <a:r>
              <a:rPr lang="en-GB" dirty="0" err="1"/>
              <a:t>TTh</a:t>
            </a:r>
            <a:r>
              <a:rPr lang="en-GB" dirty="0"/>
              <a:t> on an individualised basis after explicit discussion of the potential risks and benefits”</a:t>
            </a:r>
            <a:br>
              <a:rPr lang="en-GB" dirty="0"/>
            </a:br>
            <a:r>
              <a:rPr lang="en-GB" dirty="0"/>
              <a:t>[</a:t>
            </a:r>
            <a:r>
              <a:rPr lang="en-GB" i="1" dirty="0"/>
              <a:t>conditional (suggested) recommendation, low-quality evidence</a:t>
            </a:r>
            <a:r>
              <a:rPr lang="en-GB" dirty="0"/>
              <a:t>]</a:t>
            </a:r>
          </a:p>
          <a:p>
            <a:endParaRPr lang="en-GB" dirty="0"/>
          </a:p>
          <a:p>
            <a:pPr lvl="0"/>
            <a:r>
              <a:rPr lang="en-GB" dirty="0" err="1"/>
              <a:t>TTh</a:t>
            </a:r>
            <a:r>
              <a:rPr lang="en-GB" dirty="0"/>
              <a:t>, testosterone therapy</a:t>
            </a:r>
          </a:p>
          <a:p>
            <a:pPr lvl="0"/>
            <a:endParaRPr lang="en-GB" dirty="0"/>
          </a:p>
          <a:p>
            <a:pPr lvl="0"/>
            <a:r>
              <a:rPr lang="en-GB" b="1" dirty="0"/>
              <a:t>Reference</a:t>
            </a:r>
          </a:p>
          <a:p>
            <a:pPr lvl="0"/>
            <a:r>
              <a:rPr lang="en-GB" dirty="0" err="1"/>
              <a:t>Bhasin</a:t>
            </a:r>
            <a:r>
              <a:rPr lang="en-GB" dirty="0"/>
              <a:t> S </a:t>
            </a:r>
            <a:r>
              <a:rPr lang="en-GB" i="1" dirty="0"/>
              <a:t>et al. J </a:t>
            </a:r>
            <a:r>
              <a:rPr lang="en-GB" i="1" dirty="0" err="1"/>
              <a:t>Clin</a:t>
            </a:r>
            <a:r>
              <a:rPr lang="en-GB" i="1" dirty="0"/>
              <a:t> </a:t>
            </a:r>
            <a:r>
              <a:rPr lang="en-GB" i="1" dirty="0" err="1"/>
              <a:t>Endocrinol</a:t>
            </a:r>
            <a:r>
              <a:rPr lang="en-GB" i="1" dirty="0"/>
              <a:t> </a:t>
            </a:r>
            <a:r>
              <a:rPr lang="en-GB" i="1" dirty="0" err="1"/>
              <a:t>Metab</a:t>
            </a:r>
            <a:r>
              <a:rPr lang="en-GB" dirty="0"/>
              <a:t> 2018;103:1715–44.</a:t>
            </a:r>
          </a:p>
        </p:txBody>
      </p:sp>
      <p:sp>
        <p:nvSpPr>
          <p:cNvPr id="4" name="Slide Number Placeholder 3"/>
          <p:cNvSpPr>
            <a:spLocks noGrp="1"/>
          </p:cNvSpPr>
          <p:nvPr>
            <p:ph type="sldNum" sz="quarter" idx="10"/>
          </p:nvPr>
        </p:nvSpPr>
        <p:spPr/>
        <p:txBody>
          <a:bodyPr/>
          <a:lstStyle/>
          <a:p>
            <a:fld id="{A0EFADCE-6200-4FA6-B02B-06991B4E0A55}" type="slidenum">
              <a:rPr lang="en-GB" smtClean="0"/>
              <a:t>10</a:t>
            </a:fld>
            <a:endParaRPr lang="en-GB"/>
          </a:p>
        </p:txBody>
      </p:sp>
    </p:spTree>
    <p:extLst>
      <p:ext uri="{BB962C8B-B14F-4D97-AF65-F5344CB8AC3E}">
        <p14:creationId xmlns:p14="http://schemas.microsoft.com/office/powerpoint/2010/main" val="208137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6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03/03/2021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03/03/2021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03/03/2021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png"/><Relationship Id="rId4" Type="http://schemas.microsoft.com/office/2007/relationships/hdphoto" Target="../media/hdphoto11.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5.wdp"/><Relationship Id="rId11" Type="http://schemas.microsoft.com/office/2007/relationships/hdphoto" Target="../media/hdphoto7.wdp"/><Relationship Id="rId5" Type="http://schemas.openxmlformats.org/officeDocument/2006/relationships/image" Target="../media/image8.png"/><Relationship Id="rId10" Type="http://schemas.openxmlformats.org/officeDocument/2006/relationships/image" Target="../media/image11.png"/><Relationship Id="rId4" Type="http://schemas.microsoft.com/office/2007/relationships/hdphoto" Target="../media/hdphoto4.wdp"/><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6.png"/><Relationship Id="rId4" Type="http://schemas.microsoft.com/office/2007/relationships/hdphoto" Target="../media/hdphoto9.wdp"/><Relationship Id="rId9" Type="http://schemas.microsoft.com/office/2007/relationships/hdphoto" Target="../media/hdphoto10.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lstStyle/>
          <a:p>
            <a:r>
              <a:rPr lang="en-GB" dirty="0"/>
              <a:t>Testosterone Deficiency              &amp; Anaemia</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706438" y="2601913"/>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70" y="152401"/>
            <a:ext cx="10491832" cy="976489"/>
          </a:xfrm>
        </p:spPr>
        <p:txBody>
          <a:bodyPr>
            <a:noAutofit/>
          </a:bodyPr>
          <a:lstStyle/>
          <a:p>
            <a:r>
              <a:rPr lang="en-GB" sz="3600" spc="-20" dirty="0"/>
              <a:t>Endocrine Society Clinical Practice Guideline</a:t>
            </a:r>
          </a:p>
        </p:txBody>
      </p:sp>
      <p:sp>
        <p:nvSpPr>
          <p:cNvPr id="63" name="TextBox 62"/>
          <p:cNvSpPr txBox="1"/>
          <p:nvPr/>
        </p:nvSpPr>
        <p:spPr>
          <a:xfrm>
            <a:off x="1524001" y="5951378"/>
            <a:ext cx="9144001" cy="246221"/>
          </a:xfrm>
          <a:prstGeom prst="rect">
            <a:avLst/>
          </a:prstGeom>
          <a:noFill/>
        </p:spPr>
        <p:txBody>
          <a:bodyPr wrap="square" rtlCol="0" anchor="b">
            <a:spAutoFit/>
          </a:bodyPr>
          <a:lstStyle/>
          <a:p>
            <a:pPr lvl="0"/>
            <a:r>
              <a:rPr lang="en-GB" sz="1000" dirty="0">
                <a:solidFill>
                  <a:schemeClr val="tx2"/>
                </a:solidFill>
              </a:rPr>
              <a:t>TD, testosterone deficiency; </a:t>
            </a:r>
            <a:r>
              <a:rPr lang="en-GB" sz="1000" dirty="0" err="1">
                <a:solidFill>
                  <a:schemeClr val="tx2"/>
                </a:solidFill>
              </a:rPr>
              <a:t>TTh</a:t>
            </a:r>
            <a:r>
              <a:rPr lang="en-GB" sz="1000" dirty="0">
                <a:solidFill>
                  <a:schemeClr val="tx2"/>
                </a:solidFill>
              </a:rPr>
              <a:t>, testosterone therapy Bhasin 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2018;103:1715–44</a:t>
            </a:r>
            <a:r>
              <a:rPr lang="en-GB" sz="1000" dirty="0">
                <a:solidFill>
                  <a:srgbClr val="005294"/>
                </a:solidFill>
              </a:rPr>
              <a:t>.</a:t>
            </a:r>
          </a:p>
        </p:txBody>
      </p:sp>
      <p:pic>
        <p:nvPicPr>
          <p:cNvPr id="1029" name="Picture 5" descr="Footer Logo"/>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64673" y="1666989"/>
            <a:ext cx="4233208" cy="1074755"/>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394281" y="3683433"/>
            <a:ext cx="10670797" cy="1986379"/>
          </a:xfrm>
          <a:prstGeom prst="roundRect">
            <a:avLst>
              <a:gd name="adj" fmla="val 10713"/>
            </a:avLst>
          </a:prstGeom>
          <a:solidFill>
            <a:schemeClr val="accent1"/>
          </a:solidFill>
        </p:spPr>
        <p:txBody>
          <a:bodyPr wrap="square" anchor="ctr">
            <a:spAutoFit/>
          </a:bodyPr>
          <a:lstStyle/>
          <a:p>
            <a:pPr algn="ctr"/>
            <a:r>
              <a:rPr lang="en-GB" sz="2000" b="1" dirty="0">
                <a:solidFill>
                  <a:schemeClr val="bg1"/>
                </a:solidFill>
              </a:rPr>
              <a:t>In men aged &gt;65 years who have symptoms or conditions suggestive of testosterone deficiency (such as low libido or</a:t>
            </a:r>
            <a:r>
              <a:rPr lang="en-GB" sz="2000" b="1" dirty="0">
                <a:solidFill>
                  <a:srgbClr val="C00000"/>
                </a:solidFill>
              </a:rPr>
              <a:t> </a:t>
            </a:r>
            <a:r>
              <a:rPr lang="en-GB" sz="2000" b="1" dirty="0">
                <a:solidFill>
                  <a:srgbClr val="FFFF00"/>
                </a:solidFill>
              </a:rPr>
              <a:t>unexplained anaemia</a:t>
            </a:r>
            <a:r>
              <a:rPr lang="en-GB" sz="2000" b="1" dirty="0">
                <a:solidFill>
                  <a:schemeClr val="bg1"/>
                </a:solidFill>
              </a:rPr>
              <a:t>) and consistently and unequivocally low morning testosterone concentrations, </a:t>
            </a:r>
            <a:br>
              <a:rPr lang="en-GB" sz="2000" b="1" dirty="0">
                <a:solidFill>
                  <a:schemeClr val="bg1"/>
                </a:solidFill>
              </a:rPr>
            </a:br>
            <a:r>
              <a:rPr lang="en-GB" sz="2000" b="1" dirty="0">
                <a:solidFill>
                  <a:schemeClr val="bg1"/>
                </a:solidFill>
              </a:rPr>
              <a:t>we suggest that clinicians offer </a:t>
            </a:r>
            <a:r>
              <a:rPr lang="en-GB" sz="2000" b="1" dirty="0" err="1">
                <a:solidFill>
                  <a:schemeClr val="bg1"/>
                </a:solidFill>
              </a:rPr>
              <a:t>TTh</a:t>
            </a:r>
            <a:r>
              <a:rPr lang="en-GB" sz="2000" b="1" dirty="0">
                <a:solidFill>
                  <a:schemeClr val="bg1"/>
                </a:solidFill>
              </a:rPr>
              <a:t> on an individualised basis after </a:t>
            </a:r>
            <a:br>
              <a:rPr lang="en-GB" sz="2000" b="1" dirty="0">
                <a:solidFill>
                  <a:schemeClr val="bg1"/>
                </a:solidFill>
              </a:rPr>
            </a:br>
            <a:r>
              <a:rPr lang="en-GB" sz="2000" b="1" dirty="0">
                <a:solidFill>
                  <a:schemeClr val="bg1"/>
                </a:solidFill>
              </a:rPr>
              <a:t>explicit discussion of the potential risks and benefits</a:t>
            </a:r>
          </a:p>
          <a:p>
            <a:pPr algn="ctr"/>
            <a:r>
              <a:rPr lang="en-GB" sz="1600" spc="-20" dirty="0">
                <a:solidFill>
                  <a:schemeClr val="bg1"/>
                </a:solidFill>
              </a:rPr>
              <a:t>[Strength of recommendation: conditional (suggested), quality of evidence: low]</a:t>
            </a:r>
          </a:p>
        </p:txBody>
      </p:sp>
      <p:grpSp>
        <p:nvGrpSpPr>
          <p:cNvPr id="4" name="Group 3"/>
          <p:cNvGrpSpPr/>
          <p:nvPr/>
        </p:nvGrpSpPr>
        <p:grpSpPr>
          <a:xfrm>
            <a:off x="5877072" y="1093996"/>
            <a:ext cx="4233208" cy="2461760"/>
            <a:chOff x="4572000" y="1343586"/>
            <a:chExt cx="3956404" cy="2300789"/>
          </a:xfrm>
        </p:grpSpPr>
        <p:pic>
          <p:nvPicPr>
            <p:cNvPr id="10"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88257"/>
            <a:stretch/>
          </p:blipFill>
          <p:spPr bwMode="auto">
            <a:xfrm>
              <a:off x="4572000" y="1343586"/>
              <a:ext cx="3956404" cy="541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1312"/>
            <a:stretch/>
          </p:blipFill>
          <p:spPr bwMode="auto">
            <a:xfrm>
              <a:off x="4572000" y="1859970"/>
              <a:ext cx="3956404" cy="1784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16674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7">
            <a:extLst>
              <a:ext uri="{FF2B5EF4-FFF2-40B4-BE49-F238E27FC236}">
                <a16:creationId xmlns:a16="http://schemas.microsoft.com/office/drawing/2014/main" id="{A8718C49-AC52-4B5F-964A-D483F8C0A1B2}"/>
              </a:ext>
            </a:extLst>
          </p:cNvPr>
          <p:cNvSpPr/>
          <p:nvPr/>
        </p:nvSpPr>
        <p:spPr>
          <a:xfrm>
            <a:off x="511728" y="2052502"/>
            <a:ext cx="10679185" cy="2652848"/>
          </a:xfrm>
          <a:prstGeom prst="roundRect">
            <a:avLst>
              <a:gd name="adj" fmla="val 10713"/>
            </a:avLst>
          </a:prstGeom>
          <a:solidFill>
            <a:schemeClr val="accent1"/>
          </a:solidFill>
        </p:spPr>
        <p:txBody>
          <a:bodyPr wrap="square" anchor="ctr">
            <a:spAutoFit/>
          </a:bodyPr>
          <a:lstStyle/>
          <a:p>
            <a:pPr algn="ctr"/>
            <a:endParaRPr lang="en-GB" sz="1600" spc="-20" dirty="0">
              <a:solidFill>
                <a:schemeClr val="bg1"/>
              </a:solidFill>
            </a:endParaRPr>
          </a:p>
        </p:txBody>
      </p:sp>
      <p:sp>
        <p:nvSpPr>
          <p:cNvPr id="2" name="Title 1">
            <a:extLst>
              <a:ext uri="{FF2B5EF4-FFF2-40B4-BE49-F238E27FC236}">
                <a16:creationId xmlns:a16="http://schemas.microsoft.com/office/drawing/2014/main" id="{7FD2723F-9BCB-4466-8F9D-EE953E9F083F}"/>
              </a:ext>
            </a:extLst>
          </p:cNvPr>
          <p:cNvSpPr>
            <a:spLocks noGrp="1"/>
          </p:cNvSpPr>
          <p:nvPr>
            <p:ph type="title"/>
          </p:nvPr>
        </p:nvSpPr>
        <p:spPr>
          <a:xfrm>
            <a:off x="1524001" y="5918886"/>
            <a:ext cx="8933002" cy="242835"/>
          </a:xfrm>
        </p:spPr>
        <p:txBody>
          <a:bodyPr>
            <a:noAutofit/>
          </a:bodyPr>
          <a:lstStyle/>
          <a:p>
            <a:r>
              <a:rPr lang="en-GB" sz="1000" dirty="0">
                <a:solidFill>
                  <a:schemeClr val="tx2"/>
                </a:solidFill>
                <a:latin typeface="+mn-lt"/>
              </a:rPr>
              <a:t>1. Ahmed </a:t>
            </a:r>
            <a:r>
              <a:rPr lang="en-GB" sz="1000" dirty="0" err="1">
                <a:solidFill>
                  <a:schemeClr val="tx2"/>
                </a:solidFill>
                <a:latin typeface="+mn-lt"/>
              </a:rPr>
              <a:t>Al-Sharefi</a:t>
            </a:r>
            <a:r>
              <a:rPr lang="en-GB" sz="1000" dirty="0">
                <a:solidFill>
                  <a:schemeClr val="tx2"/>
                </a:solidFill>
                <a:latin typeface="+mn-lt"/>
              </a:rPr>
              <a:t>, Scott Wilkes, Channa N Jayasena and Richard Quinton: British Journal of General Practice; July 2020; 70 (696): 364-365</a:t>
            </a:r>
          </a:p>
        </p:txBody>
      </p:sp>
      <p:pic>
        <p:nvPicPr>
          <p:cNvPr id="4" name="Picture 3">
            <a:extLst>
              <a:ext uri="{FF2B5EF4-FFF2-40B4-BE49-F238E27FC236}">
                <a16:creationId xmlns:a16="http://schemas.microsoft.com/office/drawing/2014/main" id="{6D6CDBA7-E7C9-45DF-896A-EFF12D1BD82D}"/>
              </a:ext>
            </a:extLst>
          </p:cNvPr>
          <p:cNvPicPr>
            <a:picLocks noChangeAspect="1"/>
          </p:cNvPicPr>
          <p:nvPr/>
        </p:nvPicPr>
        <p:blipFill>
          <a:blip r:embed="rId3"/>
          <a:stretch>
            <a:fillRect/>
          </a:stretch>
        </p:blipFill>
        <p:spPr>
          <a:xfrm>
            <a:off x="163421" y="88616"/>
            <a:ext cx="7032193" cy="1274290"/>
          </a:xfrm>
          <a:prstGeom prst="rect">
            <a:avLst/>
          </a:prstGeom>
        </p:spPr>
      </p:pic>
      <p:sp>
        <p:nvSpPr>
          <p:cNvPr id="5" name="Rectangle 4">
            <a:extLst>
              <a:ext uri="{FF2B5EF4-FFF2-40B4-BE49-F238E27FC236}">
                <a16:creationId xmlns:a16="http://schemas.microsoft.com/office/drawing/2014/main" id="{73BE90F6-5614-4D0C-9254-CB795DF2BC81}"/>
              </a:ext>
            </a:extLst>
          </p:cNvPr>
          <p:cNvSpPr/>
          <p:nvPr/>
        </p:nvSpPr>
        <p:spPr>
          <a:xfrm>
            <a:off x="390526" y="1403744"/>
            <a:ext cx="10800387" cy="461665"/>
          </a:xfrm>
          <a:prstGeom prst="rect">
            <a:avLst/>
          </a:prstGeom>
        </p:spPr>
        <p:txBody>
          <a:bodyPr wrap="square">
            <a:spAutoFit/>
          </a:bodyPr>
          <a:lstStyle/>
          <a:p>
            <a:pPr algn="ctr" fontAlgn="base"/>
            <a:r>
              <a:rPr lang="en-GB" sz="2400" b="1" dirty="0">
                <a:solidFill>
                  <a:srgbClr val="131313"/>
                </a:solidFill>
                <a:latin typeface="Helvetica Neue"/>
              </a:rPr>
              <a:t>How to manage low testosterone level in men: a guide for primary care</a:t>
            </a:r>
            <a:r>
              <a:rPr lang="en-GB" sz="2400" b="1" baseline="30000" dirty="0">
                <a:solidFill>
                  <a:srgbClr val="131313"/>
                </a:solidFill>
                <a:latin typeface="Helvetica Neue"/>
              </a:rPr>
              <a:t>1</a:t>
            </a:r>
          </a:p>
        </p:txBody>
      </p:sp>
      <p:sp>
        <p:nvSpPr>
          <p:cNvPr id="6" name="Rectangle 5">
            <a:extLst>
              <a:ext uri="{FF2B5EF4-FFF2-40B4-BE49-F238E27FC236}">
                <a16:creationId xmlns:a16="http://schemas.microsoft.com/office/drawing/2014/main" id="{83037364-F68A-4DF9-8D98-332FCF3EEAA4}"/>
              </a:ext>
            </a:extLst>
          </p:cNvPr>
          <p:cNvSpPr/>
          <p:nvPr/>
        </p:nvSpPr>
        <p:spPr>
          <a:xfrm>
            <a:off x="696285" y="2052502"/>
            <a:ext cx="10310070" cy="2462213"/>
          </a:xfrm>
          <a:prstGeom prst="rect">
            <a:avLst/>
          </a:prstGeom>
        </p:spPr>
        <p:txBody>
          <a:bodyPr wrap="square">
            <a:spAutoFit/>
          </a:bodyPr>
          <a:lstStyle/>
          <a:p>
            <a:r>
              <a:rPr lang="en-GB" sz="2200" b="1" u="sng" dirty="0">
                <a:solidFill>
                  <a:schemeClr val="bg1"/>
                </a:solidFill>
                <a:latin typeface="Calibri-Bold"/>
              </a:rPr>
              <a:t>Consider screening for hypogonadism in:</a:t>
            </a:r>
          </a:p>
          <a:p>
            <a:r>
              <a:rPr lang="en-GB" sz="2200" dirty="0">
                <a:solidFill>
                  <a:schemeClr val="bg1"/>
                </a:solidFill>
                <a:latin typeface="ArialMT"/>
              </a:rPr>
              <a:t>• </a:t>
            </a:r>
            <a:r>
              <a:rPr lang="en-GB" sz="2200" dirty="0">
                <a:solidFill>
                  <a:schemeClr val="bg1"/>
                </a:solidFill>
                <a:latin typeface="Calibri" panose="020F0502020204030204" pitchFamily="34" charset="0"/>
              </a:rPr>
              <a:t>Men with relevant symptoms or signs: </a:t>
            </a:r>
            <a:r>
              <a:rPr lang="en-GB" sz="2200" i="1" dirty="0">
                <a:solidFill>
                  <a:schemeClr val="bg1"/>
                </a:solidFill>
                <a:latin typeface="Calibri-Italic"/>
              </a:rPr>
              <a:t>e.g. </a:t>
            </a:r>
            <a:r>
              <a:rPr lang="en-GB" sz="2200" dirty="0">
                <a:solidFill>
                  <a:schemeClr val="bg1"/>
                </a:solidFill>
                <a:latin typeface="Calibri" panose="020F0502020204030204" pitchFamily="34" charset="0"/>
              </a:rPr>
              <a:t>erectile dysfunction, loss of libido, loss of early morning erections (less commonly delayed ejaculation, decreased volume of ejaculate), gynaecomastia, sweating , or hot flushes.</a:t>
            </a:r>
          </a:p>
          <a:p>
            <a:r>
              <a:rPr lang="en-GB" sz="2200" b="1" dirty="0">
                <a:solidFill>
                  <a:schemeClr val="bg1"/>
                </a:solidFill>
                <a:latin typeface="ArialMT"/>
              </a:rPr>
              <a:t>• </a:t>
            </a:r>
            <a:r>
              <a:rPr lang="en-GB" sz="2200" b="1" dirty="0">
                <a:solidFill>
                  <a:srgbClr val="FFFF00"/>
                </a:solidFill>
                <a:latin typeface="Calibri" panose="020F0502020204030204" pitchFamily="34" charset="0"/>
              </a:rPr>
              <a:t>Asymptomatic men with history of anaemia</a:t>
            </a:r>
            <a:r>
              <a:rPr lang="en-GB" sz="2200" dirty="0">
                <a:solidFill>
                  <a:schemeClr val="bg1"/>
                </a:solidFill>
                <a:latin typeface="Calibri" panose="020F0502020204030204" pitchFamily="34" charset="0"/>
              </a:rPr>
              <a:t>, osteoporosis or low impact fractures, infertility, HIV-associated weight loss, pituitary or </a:t>
            </a:r>
            <a:r>
              <a:rPr lang="en-GB" sz="2200" dirty="0" err="1">
                <a:solidFill>
                  <a:schemeClr val="bg1"/>
                </a:solidFill>
                <a:latin typeface="Calibri" panose="020F0502020204030204" pitchFamily="34" charset="0"/>
              </a:rPr>
              <a:t>parasellar</a:t>
            </a:r>
            <a:r>
              <a:rPr lang="en-GB" sz="2200" dirty="0">
                <a:solidFill>
                  <a:schemeClr val="bg1"/>
                </a:solidFill>
                <a:latin typeface="Calibri" panose="020F0502020204030204" pitchFamily="34" charset="0"/>
              </a:rPr>
              <a:t> disease (</a:t>
            </a:r>
            <a:r>
              <a:rPr lang="en-GB" sz="2200" i="1" dirty="0">
                <a:solidFill>
                  <a:schemeClr val="bg1"/>
                </a:solidFill>
                <a:latin typeface="Calibri-Italic"/>
              </a:rPr>
              <a:t>e.g. </a:t>
            </a:r>
            <a:r>
              <a:rPr lang="en-GB" sz="2200" dirty="0">
                <a:solidFill>
                  <a:schemeClr val="bg1"/>
                </a:solidFill>
                <a:latin typeface="Calibri" panose="020F0502020204030204" pitchFamily="34" charset="0"/>
              </a:rPr>
              <a:t>irradiation), use of medications affecting T production or function (</a:t>
            </a:r>
            <a:r>
              <a:rPr lang="en-GB" sz="2200" i="1" dirty="0">
                <a:solidFill>
                  <a:schemeClr val="bg1"/>
                </a:solidFill>
                <a:latin typeface="Calibri-Italic"/>
              </a:rPr>
              <a:t>e.g. </a:t>
            </a:r>
            <a:r>
              <a:rPr lang="en-GB" sz="2200" dirty="0">
                <a:solidFill>
                  <a:schemeClr val="bg1"/>
                </a:solidFill>
                <a:latin typeface="Calibri" panose="020F0502020204030204" pitchFamily="34" charset="0"/>
              </a:rPr>
              <a:t>glucocorticoids, opiates).</a:t>
            </a:r>
            <a:endParaRPr lang="en-GB" sz="2200" dirty="0">
              <a:solidFill>
                <a:schemeClr val="bg1"/>
              </a:solidFill>
            </a:endParaRPr>
          </a:p>
        </p:txBody>
      </p:sp>
      <p:sp>
        <p:nvSpPr>
          <p:cNvPr id="8" name="TextBox 7">
            <a:extLst>
              <a:ext uri="{FF2B5EF4-FFF2-40B4-BE49-F238E27FC236}">
                <a16:creationId xmlns:a16="http://schemas.microsoft.com/office/drawing/2014/main" id="{73224C10-785F-4299-BC8D-E42D38625750}"/>
              </a:ext>
            </a:extLst>
          </p:cNvPr>
          <p:cNvSpPr txBox="1"/>
          <p:nvPr/>
        </p:nvSpPr>
        <p:spPr>
          <a:xfrm>
            <a:off x="511728" y="4801698"/>
            <a:ext cx="10679185" cy="738664"/>
          </a:xfrm>
          <a:prstGeom prst="rect">
            <a:avLst/>
          </a:prstGeom>
          <a:noFill/>
        </p:spPr>
        <p:txBody>
          <a:bodyPr wrap="square" rtlCol="0">
            <a:spAutoFit/>
          </a:bodyPr>
          <a:lstStyle/>
          <a:p>
            <a:pPr algn="ctr"/>
            <a:r>
              <a:rPr lang="en-GB" sz="1400" b="1" dirty="0">
                <a:solidFill>
                  <a:schemeClr val="tx2"/>
                </a:solidFill>
              </a:rPr>
              <a:t>In patients with anaemia who have a low-normal testosterone level on first test, confirm by repeating fasting (7-11 am) serum T (ideally 4 weeks later), along with pituitary hormone profile (FSH, LH, Prolactin, cortisol, T4, T3 &amp; TSH) and iron stores (Ferritin, TIBC saturation).</a:t>
            </a:r>
          </a:p>
        </p:txBody>
      </p:sp>
      <p:sp>
        <p:nvSpPr>
          <p:cNvPr id="9" name="Rectangle 8">
            <a:extLst>
              <a:ext uri="{FF2B5EF4-FFF2-40B4-BE49-F238E27FC236}">
                <a16:creationId xmlns:a16="http://schemas.microsoft.com/office/drawing/2014/main" id="{539F9B23-735D-4AE6-AA17-41E161F4936A}"/>
              </a:ext>
            </a:extLst>
          </p:cNvPr>
          <p:cNvSpPr/>
          <p:nvPr/>
        </p:nvSpPr>
        <p:spPr>
          <a:xfrm>
            <a:off x="511728" y="4801698"/>
            <a:ext cx="10679185" cy="73866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2ED7788-6607-4F5A-BBE5-EB1E06B241BF}"/>
              </a:ext>
            </a:extLst>
          </p:cNvPr>
          <p:cNvSpPr/>
          <p:nvPr/>
        </p:nvSpPr>
        <p:spPr>
          <a:xfrm>
            <a:off x="511729" y="1403744"/>
            <a:ext cx="10679184" cy="45949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7969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735" y="197499"/>
            <a:ext cx="8547905" cy="834047"/>
          </a:xfrm>
        </p:spPr>
        <p:txBody>
          <a:bodyPr>
            <a:noAutofit/>
          </a:bodyPr>
          <a:lstStyle/>
          <a:p>
            <a:r>
              <a:rPr lang="en-GB" dirty="0"/>
              <a:t>ICSM 2018 guidelines</a:t>
            </a:r>
          </a:p>
        </p:txBody>
      </p:sp>
      <p:sp>
        <p:nvSpPr>
          <p:cNvPr id="3" name="Content Placeholder 2"/>
          <p:cNvSpPr>
            <a:spLocks noGrp="1"/>
          </p:cNvSpPr>
          <p:nvPr>
            <p:ph idx="1"/>
          </p:nvPr>
        </p:nvSpPr>
        <p:spPr>
          <a:xfrm>
            <a:off x="353735" y="1086808"/>
            <a:ext cx="7137633" cy="2164393"/>
          </a:xfrm>
        </p:spPr>
        <p:txBody>
          <a:bodyPr>
            <a:noAutofit/>
          </a:bodyPr>
          <a:lstStyle/>
          <a:p>
            <a:pPr marL="0" indent="0">
              <a:buNone/>
            </a:pPr>
            <a:r>
              <a:rPr lang="en-GB" sz="2000" dirty="0"/>
              <a:t>The ICSM 2018 guidelines state that:</a:t>
            </a:r>
          </a:p>
          <a:p>
            <a:r>
              <a:rPr lang="en-GB" sz="2000" dirty="0"/>
              <a:t>TD may be associated with anaemia</a:t>
            </a:r>
          </a:p>
          <a:p>
            <a:r>
              <a:rPr lang="en-GB" sz="2000" dirty="0" err="1"/>
              <a:t>TTh</a:t>
            </a:r>
            <a:r>
              <a:rPr lang="en-GB" sz="2000" dirty="0"/>
              <a:t> is known to produce an increase in haematocrit and haemoglobin levels and may even cause erythrocytosis</a:t>
            </a:r>
          </a:p>
        </p:txBody>
      </p:sp>
      <p:sp>
        <p:nvSpPr>
          <p:cNvPr id="5" name="TextBox 4"/>
          <p:cNvSpPr txBox="1"/>
          <p:nvPr/>
        </p:nvSpPr>
        <p:spPr>
          <a:xfrm>
            <a:off x="1523999" y="5828360"/>
            <a:ext cx="9144001" cy="400110"/>
          </a:xfrm>
          <a:prstGeom prst="rect">
            <a:avLst/>
          </a:prstGeom>
          <a:noFill/>
        </p:spPr>
        <p:txBody>
          <a:bodyPr wrap="square" rtlCol="0" anchor="b">
            <a:spAutoFit/>
          </a:bodyPr>
          <a:lstStyle/>
          <a:p>
            <a:r>
              <a:rPr lang="en-GB" sz="1000" dirty="0">
                <a:solidFill>
                  <a:schemeClr val="tx2"/>
                </a:solidFill>
              </a:rPr>
              <a:t>ICSM, International Consultation for Sexual Medicine; TD, testosterone deficiency;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Morgentaler A </a:t>
            </a:r>
            <a:r>
              <a:rPr lang="en-GB" sz="1000" i="1" dirty="0">
                <a:solidFill>
                  <a:schemeClr val="tx2"/>
                </a:solidFill>
              </a:rPr>
              <a:t>et al. Sex Med Rev</a:t>
            </a:r>
            <a:r>
              <a:rPr lang="en-GB" sz="1000" dirty="0">
                <a:solidFill>
                  <a:schemeClr val="tx2"/>
                </a:solidFill>
              </a:rPr>
              <a:t> 2019;7:636–49.</a:t>
            </a:r>
          </a:p>
        </p:txBody>
      </p:sp>
      <p:sp>
        <p:nvSpPr>
          <p:cNvPr id="11" name="Rounded Rectangle 10"/>
          <p:cNvSpPr/>
          <p:nvPr/>
        </p:nvSpPr>
        <p:spPr>
          <a:xfrm>
            <a:off x="453006" y="3266010"/>
            <a:ext cx="6912528" cy="2181761"/>
          </a:xfrm>
          <a:prstGeom prst="roundRect">
            <a:avLst>
              <a:gd name="adj" fmla="val 10713"/>
            </a:avLst>
          </a:prstGeom>
          <a:solidFill>
            <a:schemeClr val="accent1"/>
          </a:solidFill>
        </p:spPr>
        <p:txBody>
          <a:bodyPr wrap="square" anchor="ctr">
            <a:spAutoFit/>
          </a:bodyPr>
          <a:lstStyle/>
          <a:p>
            <a:pPr algn="ctr">
              <a:spcBef>
                <a:spcPts val="1800"/>
              </a:spcBef>
            </a:pPr>
            <a:r>
              <a:rPr lang="en-GB" sz="2000" b="1" dirty="0">
                <a:solidFill>
                  <a:schemeClr val="bg1"/>
                </a:solidFill>
              </a:rPr>
              <a:t>Testosterone levels should be determined in men presenting with </a:t>
            </a:r>
            <a:r>
              <a:rPr lang="en-GB" sz="2000" b="1" dirty="0">
                <a:solidFill>
                  <a:srgbClr val="FFFF00"/>
                </a:solidFill>
              </a:rPr>
              <a:t>unexplained anaemia</a:t>
            </a:r>
          </a:p>
          <a:p>
            <a:pPr algn="ctr">
              <a:spcBef>
                <a:spcPts val="1800"/>
              </a:spcBef>
            </a:pPr>
            <a:r>
              <a:rPr lang="en-GB" sz="2000" b="1" dirty="0" err="1">
                <a:solidFill>
                  <a:schemeClr val="bg1"/>
                </a:solidFill>
              </a:rPr>
              <a:t>TTh</a:t>
            </a:r>
            <a:r>
              <a:rPr lang="en-GB" sz="2000" b="1" dirty="0">
                <a:solidFill>
                  <a:schemeClr val="bg1"/>
                </a:solidFill>
              </a:rPr>
              <a:t> should be considered as a possible treatment for anaemia</a:t>
            </a:r>
          </a:p>
          <a:p>
            <a:pPr algn="ctr">
              <a:spcBef>
                <a:spcPts val="1800"/>
              </a:spcBef>
            </a:pPr>
            <a:r>
              <a:rPr lang="en-GB" dirty="0">
                <a:solidFill>
                  <a:schemeClr val="bg1"/>
                </a:solidFill>
              </a:rPr>
              <a:t>(moderate recommendation, evidence level: grade B)</a:t>
            </a: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691" y="544918"/>
            <a:ext cx="3814226" cy="5019037"/>
          </a:xfrm>
          <a:prstGeom prst="rect">
            <a:avLst/>
          </a:prstGeom>
          <a:noFill/>
          <a:ln w="12700">
            <a:solidFill>
              <a:schemeClr val="bg1">
                <a:lumMod val="8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9557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514" y="142325"/>
            <a:ext cx="8547905" cy="834047"/>
          </a:xfrm>
        </p:spPr>
        <p:txBody>
          <a:bodyPr>
            <a:noAutofit/>
          </a:bodyPr>
          <a:lstStyle/>
          <a:p>
            <a:r>
              <a:rPr lang="en-GB" dirty="0"/>
              <a:t>AUA 2018 guidelines</a:t>
            </a:r>
          </a:p>
        </p:txBody>
      </p:sp>
      <p:sp>
        <p:nvSpPr>
          <p:cNvPr id="3" name="Content Placeholder 2"/>
          <p:cNvSpPr>
            <a:spLocks noGrp="1"/>
          </p:cNvSpPr>
          <p:nvPr>
            <p:ph idx="1"/>
          </p:nvPr>
        </p:nvSpPr>
        <p:spPr>
          <a:xfrm>
            <a:off x="370514" y="1086808"/>
            <a:ext cx="11054936" cy="2164393"/>
          </a:xfrm>
        </p:spPr>
        <p:txBody>
          <a:bodyPr>
            <a:noAutofit/>
          </a:bodyPr>
          <a:lstStyle/>
          <a:p>
            <a:pPr marL="0" indent="0">
              <a:buNone/>
            </a:pPr>
            <a:r>
              <a:rPr lang="en-GB" sz="2000" dirty="0"/>
              <a:t>The AUA 2018 guidelines state that:</a:t>
            </a:r>
          </a:p>
          <a:p>
            <a:r>
              <a:rPr lang="en-GB" sz="2000" dirty="0"/>
              <a:t>Data from observational studies indicate that there is a                                         significant association between low testosterone levels                                                    and reduced haemoglobin levels </a:t>
            </a:r>
          </a:p>
          <a:p>
            <a:r>
              <a:rPr lang="en-GB" sz="2000" dirty="0"/>
              <a:t>The panel </a:t>
            </a:r>
            <a:r>
              <a:rPr lang="en-GB" sz="2000" b="1" dirty="0"/>
              <a:t>recommends total testosterone measurement</a:t>
            </a:r>
            <a:r>
              <a:rPr lang="en-GB" sz="2000" dirty="0"/>
              <a:t> in all patients who have a history of unexplained anaemia </a:t>
            </a:r>
          </a:p>
        </p:txBody>
      </p:sp>
      <p:sp>
        <p:nvSpPr>
          <p:cNvPr id="5" name="TextBox 4"/>
          <p:cNvSpPr txBox="1"/>
          <p:nvPr/>
        </p:nvSpPr>
        <p:spPr>
          <a:xfrm>
            <a:off x="1523999" y="5881628"/>
            <a:ext cx="9901451" cy="400110"/>
          </a:xfrm>
          <a:prstGeom prst="rect">
            <a:avLst/>
          </a:prstGeom>
          <a:noFill/>
        </p:spPr>
        <p:txBody>
          <a:bodyPr wrap="square" rtlCol="0" anchor="b">
            <a:spAutoFit/>
          </a:bodyPr>
          <a:lstStyle/>
          <a:p>
            <a:r>
              <a:rPr lang="en-GB" sz="1000" dirty="0">
                <a:solidFill>
                  <a:schemeClr val="tx2"/>
                </a:solidFill>
              </a:rPr>
              <a:t>AIDS, acquired immunodeficiency syndrome; AUA, American Urological Association; HIV, human immunodeficiency virus; TD, testosterone deficiency</a:t>
            </a:r>
          </a:p>
          <a:p>
            <a:r>
              <a:rPr lang="en-GB" sz="1000" dirty="0" err="1">
                <a:solidFill>
                  <a:schemeClr val="tx2"/>
                </a:solidFill>
              </a:rPr>
              <a:t>Mulhall</a:t>
            </a:r>
            <a:r>
              <a:rPr lang="en-GB" sz="1000" dirty="0">
                <a:solidFill>
                  <a:schemeClr val="tx2"/>
                </a:solidFill>
              </a:rPr>
              <a:t> JP </a:t>
            </a:r>
            <a:r>
              <a:rPr lang="en-GB" sz="1000" i="1" dirty="0">
                <a:solidFill>
                  <a:schemeClr val="tx2"/>
                </a:solidFill>
              </a:rPr>
              <a:t>et al. J </a:t>
            </a:r>
            <a:r>
              <a:rPr lang="en-GB" sz="1000" i="1" dirty="0" err="1">
                <a:solidFill>
                  <a:schemeClr val="tx2"/>
                </a:solidFill>
              </a:rPr>
              <a:t>Urol</a:t>
            </a:r>
            <a:r>
              <a:rPr lang="en-GB" sz="1000" dirty="0">
                <a:solidFill>
                  <a:schemeClr val="tx2"/>
                </a:solidFill>
              </a:rPr>
              <a:t> 2018;200:423–32.</a:t>
            </a:r>
          </a:p>
        </p:txBody>
      </p:sp>
      <p:grpSp>
        <p:nvGrpSpPr>
          <p:cNvPr id="8" name="Group 7"/>
          <p:cNvGrpSpPr/>
          <p:nvPr/>
        </p:nvGrpSpPr>
        <p:grpSpPr>
          <a:xfrm>
            <a:off x="8154099" y="976372"/>
            <a:ext cx="3271351" cy="1401677"/>
            <a:chOff x="6211229" y="795414"/>
            <a:chExt cx="2587083" cy="1137424"/>
          </a:xfrm>
        </p:grpSpPr>
        <p:sp>
          <p:nvSpPr>
            <p:cNvPr id="4" name="Rectangle 3"/>
            <p:cNvSpPr/>
            <p:nvPr/>
          </p:nvSpPr>
          <p:spPr>
            <a:xfrm>
              <a:off x="6211229" y="795414"/>
              <a:ext cx="2587083" cy="1137424"/>
            </a:xfrm>
            <a:prstGeom prst="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196" name="Picture 4" descr="http://www.fuseprogram.org/wp-content/uploads/2013/08/AUA_Blue_Lrg.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t="10664" b="10662"/>
            <a:stretch/>
          </p:blipFill>
          <p:spPr bwMode="auto">
            <a:xfrm>
              <a:off x="6300001" y="795414"/>
              <a:ext cx="2409538" cy="113742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a:xfrm>
            <a:off x="766550" y="3335349"/>
            <a:ext cx="10239806" cy="2018943"/>
          </a:xfrm>
          <a:prstGeom prst="roundRect">
            <a:avLst>
              <a:gd name="adj" fmla="val 10713"/>
            </a:avLst>
          </a:prstGeom>
          <a:solidFill>
            <a:schemeClr val="accent1"/>
          </a:solidFill>
        </p:spPr>
        <p:txBody>
          <a:bodyPr wrap="square" anchor="ctr">
            <a:spAutoFit/>
          </a:bodyPr>
          <a:lstStyle/>
          <a:p>
            <a:pPr algn="ctr">
              <a:spcBef>
                <a:spcPts val="1800"/>
              </a:spcBef>
            </a:pPr>
            <a:r>
              <a:rPr lang="en-GB" sz="2000" b="1" dirty="0">
                <a:solidFill>
                  <a:schemeClr val="bg1"/>
                </a:solidFill>
              </a:rPr>
              <a:t>Clinicians should consider measuring total testosterone in patients with a </a:t>
            </a:r>
            <a:r>
              <a:rPr lang="en-GB" sz="2000" b="1" dirty="0">
                <a:solidFill>
                  <a:srgbClr val="FFFF00"/>
                </a:solidFill>
              </a:rPr>
              <a:t>history of unexplained anaemia</a:t>
            </a:r>
            <a:r>
              <a:rPr lang="en-GB" sz="2000" b="1" dirty="0">
                <a:solidFill>
                  <a:schemeClr val="bg1"/>
                </a:solidFill>
              </a:rPr>
              <a:t>, bone density loss, diabetes, exposure to chemotherapy, exposure to testicular radiation, HIV/AIDS, chronic narcotic use, male infertility, pituitary dysfunction, and chronic corticosteroid use, even in the absence of symptoms or signs associated with TD</a:t>
            </a:r>
            <a:br>
              <a:rPr lang="en-GB" sz="2000" b="1" dirty="0">
                <a:solidFill>
                  <a:schemeClr val="bg1"/>
                </a:solidFill>
              </a:rPr>
            </a:br>
            <a:r>
              <a:rPr lang="en-GB" dirty="0">
                <a:solidFill>
                  <a:schemeClr val="bg1"/>
                </a:solidFill>
              </a:rPr>
              <a:t>(moderate recommendation, evidence level: grade B)</a:t>
            </a:r>
            <a:endParaRPr lang="en-GB" sz="2000" dirty="0">
              <a:solidFill>
                <a:schemeClr val="bg1"/>
              </a:solidFill>
            </a:endParaRPr>
          </a:p>
        </p:txBody>
      </p:sp>
    </p:spTree>
    <p:extLst>
      <p:ext uri="{BB962C8B-B14F-4D97-AF65-F5344CB8AC3E}">
        <p14:creationId xmlns:p14="http://schemas.microsoft.com/office/powerpoint/2010/main" val="3363960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66" y="-2382"/>
            <a:ext cx="10635342" cy="1325563"/>
          </a:xfrm>
        </p:spPr>
        <p:txBody>
          <a:bodyPr/>
          <a:lstStyle/>
          <a:p>
            <a:r>
              <a:rPr lang="en-GB" dirty="0"/>
              <a:t>Summary</a:t>
            </a:r>
          </a:p>
        </p:txBody>
      </p:sp>
      <p:sp>
        <p:nvSpPr>
          <p:cNvPr id="3" name="Content Placeholder 2"/>
          <p:cNvSpPr>
            <a:spLocks noGrp="1"/>
          </p:cNvSpPr>
          <p:nvPr>
            <p:ph idx="1"/>
          </p:nvPr>
        </p:nvSpPr>
        <p:spPr>
          <a:xfrm>
            <a:off x="402672" y="1205541"/>
            <a:ext cx="11081856" cy="4715311"/>
          </a:xfrm>
        </p:spPr>
        <p:txBody>
          <a:bodyPr>
            <a:normAutofit/>
          </a:bodyPr>
          <a:lstStyle/>
          <a:p>
            <a:pPr>
              <a:spcBef>
                <a:spcPts val="1200"/>
              </a:spcBef>
              <a:buClr>
                <a:srgbClr val="005294"/>
              </a:buClr>
            </a:pPr>
            <a:r>
              <a:rPr lang="en-GB" sz="1800" dirty="0">
                <a:solidFill>
                  <a:schemeClr val="tx2"/>
                </a:solidFill>
              </a:rPr>
              <a:t>TD is a possible cause of unexplained anaemia in older men</a:t>
            </a:r>
          </a:p>
          <a:p>
            <a:pPr>
              <a:spcBef>
                <a:spcPts val="1200"/>
              </a:spcBef>
              <a:buClr>
                <a:srgbClr val="005294"/>
              </a:buClr>
            </a:pPr>
            <a:r>
              <a:rPr lang="en-GB" sz="1800" dirty="0">
                <a:solidFill>
                  <a:schemeClr val="tx2"/>
                </a:solidFill>
              </a:rPr>
              <a:t>Primary hypogonadism screening should form part of anaemia work-up</a:t>
            </a:r>
          </a:p>
          <a:p>
            <a:pPr>
              <a:spcBef>
                <a:spcPts val="1200"/>
              </a:spcBef>
              <a:buClr>
                <a:srgbClr val="005294"/>
              </a:buClr>
            </a:pPr>
            <a:r>
              <a:rPr lang="en-GB" sz="1800" dirty="0">
                <a:solidFill>
                  <a:schemeClr val="tx2"/>
                </a:solidFill>
              </a:rPr>
              <a:t>Measurement of testosterone levels should be considered in men aged ≥65 years who have unexplained anaemia and symptoms of low testosterone</a:t>
            </a:r>
            <a:r>
              <a:rPr lang="en-GB" sz="1800" baseline="30000" dirty="0">
                <a:solidFill>
                  <a:schemeClr val="tx2"/>
                </a:solidFill>
              </a:rPr>
              <a:t>1</a:t>
            </a:r>
          </a:p>
          <a:p>
            <a:pPr>
              <a:spcBef>
                <a:spcPts val="1200"/>
              </a:spcBef>
              <a:buClr>
                <a:srgbClr val="005294"/>
              </a:buClr>
            </a:pPr>
            <a:r>
              <a:rPr lang="en-GB" sz="1800" dirty="0" err="1">
                <a:solidFill>
                  <a:schemeClr val="tx2"/>
                </a:solidFill>
              </a:rPr>
              <a:t>TTh</a:t>
            </a:r>
            <a:r>
              <a:rPr lang="en-GB" sz="1800" dirty="0">
                <a:solidFill>
                  <a:schemeClr val="tx2"/>
                </a:solidFill>
              </a:rPr>
              <a:t> in men aged ≥65 years with low testosterone increases haemoglobin levels, irrespective of whether they have anaemia or not, confirming that testosterone stimulates erythropoiesis in men with TD</a:t>
            </a:r>
            <a:r>
              <a:rPr lang="en-GB" sz="1800" baseline="30000" dirty="0">
                <a:solidFill>
                  <a:schemeClr val="tx2"/>
                </a:solidFill>
              </a:rPr>
              <a:t>1</a:t>
            </a:r>
          </a:p>
          <a:p>
            <a:pPr>
              <a:spcBef>
                <a:spcPts val="1200"/>
              </a:spcBef>
              <a:buClr>
                <a:srgbClr val="005294"/>
              </a:buClr>
            </a:pPr>
            <a:r>
              <a:rPr lang="en-GB" sz="1800" dirty="0">
                <a:solidFill>
                  <a:schemeClr val="tx2"/>
                </a:solidFill>
              </a:rPr>
              <a:t>However, the mechanisms by which testosterone increases haemoglobin levels remain unclear</a:t>
            </a:r>
          </a:p>
          <a:p>
            <a:pPr>
              <a:spcBef>
                <a:spcPts val="1200"/>
              </a:spcBef>
              <a:buClr>
                <a:srgbClr val="005294"/>
              </a:buClr>
            </a:pPr>
            <a:r>
              <a:rPr lang="en-GB" sz="1800" dirty="0" err="1">
                <a:solidFill>
                  <a:schemeClr val="tx2"/>
                </a:solidFill>
              </a:rPr>
              <a:t>TTh</a:t>
            </a:r>
            <a:r>
              <a:rPr lang="en-GB" sz="1800" dirty="0">
                <a:solidFill>
                  <a:schemeClr val="tx2"/>
                </a:solidFill>
              </a:rPr>
              <a:t> offers a simple and effective treatment, with the potential to reverse signs and symptoms of TD by improving haematopoiesis, bone density, muscle bulk, frailty and sexual function</a:t>
            </a:r>
            <a:r>
              <a:rPr lang="en-GB" sz="1800" baseline="30000" dirty="0">
                <a:solidFill>
                  <a:schemeClr val="tx2"/>
                </a:solidFill>
              </a:rPr>
              <a:t>1,2</a:t>
            </a:r>
          </a:p>
        </p:txBody>
      </p:sp>
      <p:sp>
        <p:nvSpPr>
          <p:cNvPr id="8" name="TextBox 7"/>
          <p:cNvSpPr txBox="1"/>
          <p:nvPr/>
        </p:nvSpPr>
        <p:spPr>
          <a:xfrm>
            <a:off x="1523999" y="5803212"/>
            <a:ext cx="9144001" cy="400110"/>
          </a:xfrm>
          <a:prstGeom prst="rect">
            <a:avLst/>
          </a:prstGeom>
          <a:noFill/>
        </p:spPr>
        <p:txBody>
          <a:bodyPr wrap="square" rtlCol="0" anchor="b">
            <a:spAutoFit/>
          </a:bodyPr>
          <a:lstStyle/>
          <a:p>
            <a:pPr defTabSz="457200">
              <a:defRPr/>
            </a:pPr>
            <a:r>
              <a:rPr lang="en-GB" sz="1000" dirty="0">
                <a:solidFill>
                  <a:schemeClr val="tx2"/>
                </a:solidFill>
              </a:rPr>
              <a:t>TD, testosterone deficiency; </a:t>
            </a:r>
            <a:r>
              <a:rPr lang="en-GB" sz="1000" dirty="0" err="1">
                <a:solidFill>
                  <a:schemeClr val="tx2"/>
                </a:solidFill>
              </a:rPr>
              <a:t>TTh</a:t>
            </a:r>
            <a:r>
              <a:rPr lang="en-GB" sz="1000" dirty="0">
                <a:solidFill>
                  <a:schemeClr val="tx2"/>
                </a:solidFill>
              </a:rPr>
              <a:t>, testosterone therapy</a:t>
            </a:r>
          </a:p>
          <a:p>
            <a:pPr defTabSz="457200">
              <a:defRPr/>
            </a:pPr>
            <a:r>
              <a:rPr lang="en-GB" sz="1000" b="1" dirty="0">
                <a:solidFill>
                  <a:schemeClr val="tx2"/>
                </a:solidFill>
              </a:rPr>
              <a:t>1.</a:t>
            </a:r>
            <a:r>
              <a:rPr lang="en-GB" sz="1000" dirty="0">
                <a:solidFill>
                  <a:schemeClr val="tx2"/>
                </a:solidFill>
              </a:rPr>
              <a:t> Roy CN </a:t>
            </a:r>
            <a:r>
              <a:rPr lang="en-GB" sz="1000" i="1" dirty="0">
                <a:solidFill>
                  <a:schemeClr val="tx2"/>
                </a:solidFill>
              </a:rPr>
              <a:t>et al. JAMA Intern Med</a:t>
            </a:r>
            <a:r>
              <a:rPr lang="en-GB" sz="1000" dirty="0">
                <a:solidFill>
                  <a:schemeClr val="tx2"/>
                </a:solidFill>
              </a:rPr>
              <a:t> 2017;177:480–90; </a:t>
            </a:r>
            <a:r>
              <a:rPr lang="en-GB" sz="1000" b="1" dirty="0">
                <a:solidFill>
                  <a:schemeClr val="tx2"/>
                </a:solidFill>
              </a:rPr>
              <a:t>2.</a:t>
            </a:r>
            <a:r>
              <a:rPr lang="en-GB" sz="1000" dirty="0">
                <a:solidFill>
                  <a:schemeClr val="tx2"/>
                </a:solidFill>
              </a:rPr>
              <a:t> Al-</a:t>
            </a:r>
            <a:r>
              <a:rPr lang="en-GB" sz="1000" dirty="0" err="1">
                <a:solidFill>
                  <a:schemeClr val="tx2"/>
                </a:solidFill>
              </a:rPr>
              <a:t>Sharefi</a:t>
            </a:r>
            <a:r>
              <a:rPr lang="en-GB" sz="1000" dirty="0">
                <a:solidFill>
                  <a:schemeClr val="tx2"/>
                </a:solidFill>
              </a:rPr>
              <a:t> A &amp; Quinton R.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Oxf</a:t>
            </a:r>
            <a:r>
              <a:rPr lang="en-GB" sz="1000" i="1" dirty="0">
                <a:solidFill>
                  <a:schemeClr val="tx2"/>
                </a:solidFill>
              </a:rPr>
              <a:t>)</a:t>
            </a:r>
            <a:r>
              <a:rPr lang="en-GB" sz="1000" dirty="0">
                <a:solidFill>
                  <a:schemeClr val="tx2"/>
                </a:solidFill>
              </a:rPr>
              <a:t> 2018;89:527–9</a:t>
            </a:r>
            <a:r>
              <a:rPr lang="en-GB" sz="1000" dirty="0">
                <a:solidFill>
                  <a:srgbClr val="005294"/>
                </a:solidFill>
              </a:rPr>
              <a:t>.</a:t>
            </a:r>
          </a:p>
        </p:txBody>
      </p:sp>
    </p:spTree>
    <p:extLst>
      <p:ext uri="{BB962C8B-B14F-4D97-AF65-F5344CB8AC3E}">
        <p14:creationId xmlns:p14="http://schemas.microsoft.com/office/powerpoint/2010/main" val="119478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76" y="4953"/>
            <a:ext cx="10635342" cy="1022137"/>
          </a:xfrm>
        </p:spPr>
        <p:txBody>
          <a:bodyPr/>
          <a:lstStyle/>
          <a:p>
            <a:r>
              <a:rPr lang="en-GB" dirty="0"/>
              <a:t>Anaemia in older adults: overview</a:t>
            </a:r>
          </a:p>
        </p:txBody>
      </p:sp>
      <p:sp>
        <p:nvSpPr>
          <p:cNvPr id="256" name="Content Placeholder 2"/>
          <p:cNvSpPr>
            <a:spLocks noGrp="1"/>
          </p:cNvSpPr>
          <p:nvPr>
            <p:ph idx="1"/>
          </p:nvPr>
        </p:nvSpPr>
        <p:spPr>
          <a:xfrm>
            <a:off x="5705425" y="4198056"/>
            <a:ext cx="5447221" cy="1289903"/>
          </a:xfrm>
        </p:spPr>
        <p:txBody>
          <a:bodyPr>
            <a:noAutofit/>
          </a:bodyPr>
          <a:lstStyle/>
          <a:p>
            <a:r>
              <a:rPr lang="en-GB" sz="1700" b="1" dirty="0"/>
              <a:t>Testosterone deficiency is a possible cause </a:t>
            </a:r>
            <a:br>
              <a:rPr lang="en-GB" sz="1700" b="1" dirty="0"/>
            </a:br>
            <a:r>
              <a:rPr lang="en-GB" sz="1700" b="1" dirty="0"/>
              <a:t>of unexplained anaemia</a:t>
            </a:r>
            <a:r>
              <a:rPr lang="en-GB" sz="1700" dirty="0"/>
              <a:t> in older men</a:t>
            </a:r>
            <a:r>
              <a:rPr lang="en-GB" sz="1700" baseline="30000" dirty="0"/>
              <a:t>1</a:t>
            </a:r>
          </a:p>
          <a:p>
            <a:pPr lvl="1">
              <a:spcBef>
                <a:spcPts val="300"/>
              </a:spcBef>
            </a:pPr>
            <a:r>
              <a:rPr lang="en-GB" sz="1400" dirty="0"/>
              <a:t>Serum testosterone levels decline as men age</a:t>
            </a:r>
            <a:r>
              <a:rPr lang="en-GB" sz="1400" baseline="30000" dirty="0"/>
              <a:t>4,5</a:t>
            </a:r>
          </a:p>
          <a:p>
            <a:pPr lvl="1">
              <a:spcBef>
                <a:spcPts val="300"/>
              </a:spcBef>
            </a:pPr>
            <a:r>
              <a:rPr lang="en-GB" sz="1400" dirty="0" err="1"/>
              <a:t>TTh</a:t>
            </a:r>
            <a:r>
              <a:rPr lang="en-GB" sz="1400" dirty="0"/>
              <a:t> in men with very low testosterone increases haemoglobin levels</a:t>
            </a:r>
            <a:r>
              <a:rPr lang="en-GB" sz="1400" baseline="30000" dirty="0"/>
              <a:t>6,7</a:t>
            </a:r>
            <a:endParaRPr lang="en-GB" sz="1600" baseline="30000" dirty="0"/>
          </a:p>
        </p:txBody>
      </p:sp>
      <p:sp>
        <p:nvSpPr>
          <p:cNvPr id="257" name="TextBox 256"/>
          <p:cNvSpPr txBox="1"/>
          <p:nvPr/>
        </p:nvSpPr>
        <p:spPr>
          <a:xfrm>
            <a:off x="1532981" y="5668828"/>
            <a:ext cx="9968916" cy="707886"/>
          </a:xfrm>
          <a:prstGeom prst="rect">
            <a:avLst/>
          </a:prstGeom>
          <a:noFill/>
        </p:spPr>
        <p:txBody>
          <a:bodyPr wrap="square" rtlCol="0" anchor="b">
            <a:spAutoFit/>
          </a:bodyPr>
          <a:lstStyle/>
          <a:p>
            <a:pPr defTabSz="457200">
              <a:defRPr/>
            </a:pPr>
            <a:r>
              <a:rPr lang="en-GB" sz="1000" dirty="0" err="1">
                <a:solidFill>
                  <a:schemeClr val="tx2"/>
                </a:solidFill>
              </a:rPr>
              <a:t>QoL</a:t>
            </a:r>
            <a:r>
              <a:rPr lang="en-GB" sz="1000" dirty="0">
                <a:solidFill>
                  <a:schemeClr val="tx2"/>
                </a:solidFill>
              </a:rPr>
              <a:t>, quality of life; </a:t>
            </a:r>
            <a:r>
              <a:rPr lang="en-GB" sz="1000" dirty="0" err="1">
                <a:solidFill>
                  <a:schemeClr val="tx2"/>
                </a:solidFill>
              </a:rPr>
              <a:t>TTh</a:t>
            </a:r>
            <a:r>
              <a:rPr lang="en-GB" sz="1000" dirty="0">
                <a:solidFill>
                  <a:schemeClr val="tx2"/>
                </a:solidFill>
              </a:rPr>
              <a:t>, testosterone therapy</a:t>
            </a:r>
            <a:br>
              <a:rPr lang="en-GB" sz="1000" dirty="0">
                <a:solidFill>
                  <a:schemeClr val="tx2"/>
                </a:solidFill>
              </a:rPr>
            </a:br>
            <a:r>
              <a:rPr lang="en-GB" sz="1000" b="1" dirty="0">
                <a:solidFill>
                  <a:schemeClr val="tx2"/>
                </a:solidFill>
              </a:rPr>
              <a:t>1.</a:t>
            </a:r>
            <a:r>
              <a:rPr lang="en-GB" sz="1000" dirty="0">
                <a:solidFill>
                  <a:schemeClr val="tx2"/>
                </a:solidFill>
              </a:rPr>
              <a:t> Merchant AA, Roy CN. </a:t>
            </a:r>
            <a:r>
              <a:rPr lang="en-GB" sz="1000" i="1" dirty="0">
                <a:solidFill>
                  <a:schemeClr val="tx2"/>
                </a:solidFill>
              </a:rPr>
              <a:t>Br J </a:t>
            </a:r>
            <a:r>
              <a:rPr lang="en-GB" sz="1000" i="1" dirty="0" err="1">
                <a:solidFill>
                  <a:schemeClr val="tx2"/>
                </a:solidFill>
              </a:rPr>
              <a:t>Haematol</a:t>
            </a:r>
            <a:r>
              <a:rPr lang="en-GB" sz="1000" dirty="0">
                <a:solidFill>
                  <a:schemeClr val="tx2"/>
                </a:solidFill>
              </a:rPr>
              <a:t> 2012;156:173–85; </a:t>
            </a:r>
            <a:r>
              <a:rPr lang="en-GB" sz="1000" b="1" dirty="0">
                <a:solidFill>
                  <a:schemeClr val="tx2"/>
                </a:solidFill>
              </a:rPr>
              <a:t>2.</a:t>
            </a:r>
            <a:r>
              <a:rPr lang="en-GB" sz="1000" dirty="0">
                <a:solidFill>
                  <a:schemeClr val="tx2"/>
                </a:solidFill>
              </a:rPr>
              <a:t> </a:t>
            </a:r>
            <a:r>
              <a:rPr lang="en-GB" sz="1000" dirty="0" err="1">
                <a:solidFill>
                  <a:schemeClr val="tx2"/>
                </a:solidFill>
              </a:rPr>
              <a:t>Stauder</a:t>
            </a:r>
            <a:r>
              <a:rPr lang="en-GB" sz="1000" dirty="0">
                <a:solidFill>
                  <a:schemeClr val="tx2"/>
                </a:solidFill>
              </a:rPr>
              <a:t> R </a:t>
            </a:r>
            <a:r>
              <a:rPr lang="en-GB" sz="1000" i="1" dirty="0">
                <a:solidFill>
                  <a:schemeClr val="tx2"/>
                </a:solidFill>
              </a:rPr>
              <a:t>et al. Blood</a:t>
            </a:r>
            <a:r>
              <a:rPr lang="es-ES" sz="1000" dirty="0">
                <a:solidFill>
                  <a:schemeClr val="tx2"/>
                </a:solidFill>
              </a:rPr>
              <a:t> 2018;131:505–14; </a:t>
            </a:r>
            <a:r>
              <a:rPr lang="en-GB" sz="1000" b="1" dirty="0">
                <a:solidFill>
                  <a:schemeClr val="tx2"/>
                </a:solidFill>
              </a:rPr>
              <a:t>3.</a:t>
            </a:r>
            <a:r>
              <a:rPr lang="en-GB" sz="1000" dirty="0">
                <a:solidFill>
                  <a:schemeClr val="tx2"/>
                </a:solidFill>
              </a:rPr>
              <a:t> </a:t>
            </a:r>
            <a:r>
              <a:rPr lang="en-GB" sz="1000" dirty="0" err="1">
                <a:solidFill>
                  <a:schemeClr val="tx2"/>
                </a:solidFill>
              </a:rPr>
              <a:t>Kassebaum</a:t>
            </a:r>
            <a:r>
              <a:rPr lang="en-GB" sz="1000" dirty="0">
                <a:solidFill>
                  <a:schemeClr val="tx2"/>
                </a:solidFill>
              </a:rPr>
              <a:t> NJ </a:t>
            </a:r>
            <a:r>
              <a:rPr lang="en-GB" sz="1000" i="1" dirty="0">
                <a:solidFill>
                  <a:schemeClr val="tx2"/>
                </a:solidFill>
              </a:rPr>
              <a:t>et al. Blood</a:t>
            </a:r>
            <a:r>
              <a:rPr lang="en-GB" sz="1000" dirty="0">
                <a:solidFill>
                  <a:schemeClr val="tx2"/>
                </a:solidFill>
              </a:rPr>
              <a:t> 2014;123:615–24; </a:t>
            </a:r>
            <a:br>
              <a:rPr lang="en-GB" sz="1000" dirty="0">
                <a:solidFill>
                  <a:schemeClr val="tx2"/>
                </a:solidFill>
              </a:rPr>
            </a:br>
            <a:r>
              <a:rPr lang="en-GB" sz="1000" b="1" dirty="0">
                <a:solidFill>
                  <a:schemeClr val="tx2"/>
                </a:solidFill>
              </a:rPr>
              <a:t>4.</a:t>
            </a:r>
            <a:r>
              <a:rPr lang="en-GB" sz="1000" dirty="0">
                <a:solidFill>
                  <a:schemeClr val="tx2"/>
                </a:solidFill>
              </a:rPr>
              <a:t> Feldman HA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2002;87:589–98; </a:t>
            </a:r>
            <a:r>
              <a:rPr lang="en-GB" sz="1000" b="1" dirty="0">
                <a:solidFill>
                  <a:schemeClr val="tx2"/>
                </a:solidFill>
              </a:rPr>
              <a:t>5.</a:t>
            </a:r>
            <a:r>
              <a:rPr lang="en-GB" sz="1000" dirty="0">
                <a:solidFill>
                  <a:schemeClr val="tx2"/>
                </a:solidFill>
              </a:rPr>
              <a:t> Harman SM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2001;86:724–31; </a:t>
            </a:r>
            <a:r>
              <a:rPr lang="en-GB" sz="1000" b="1" dirty="0">
                <a:solidFill>
                  <a:schemeClr val="tx2"/>
                </a:solidFill>
              </a:rPr>
              <a:t>6.</a:t>
            </a:r>
            <a:r>
              <a:rPr lang="en-GB" sz="1000" dirty="0">
                <a:solidFill>
                  <a:schemeClr val="tx2"/>
                </a:solidFill>
              </a:rPr>
              <a:t> Snyder PJ </a:t>
            </a:r>
            <a:r>
              <a:rPr lang="en-GB" sz="1000" i="1" dirty="0">
                <a:solidFill>
                  <a:schemeClr val="tx2"/>
                </a:solidFill>
              </a:rPr>
              <a:t>et al. </a:t>
            </a:r>
            <a:r>
              <a:rPr lang="en-GB" sz="1000" i="1" dirty="0" err="1">
                <a:solidFill>
                  <a:schemeClr val="tx2"/>
                </a:solidFill>
              </a:rPr>
              <a:t>Endocr</a:t>
            </a:r>
            <a:r>
              <a:rPr lang="en-GB" sz="1000" i="1" dirty="0">
                <a:solidFill>
                  <a:schemeClr val="tx2"/>
                </a:solidFill>
              </a:rPr>
              <a:t> Rev</a:t>
            </a:r>
            <a:r>
              <a:rPr lang="en-GB" sz="1000" dirty="0">
                <a:solidFill>
                  <a:schemeClr val="tx2"/>
                </a:solidFill>
              </a:rPr>
              <a:t> 2018;39:369–86; </a:t>
            </a:r>
            <a:r>
              <a:rPr lang="en-GB" sz="1000" b="1" dirty="0">
                <a:solidFill>
                  <a:schemeClr val="tx2"/>
                </a:solidFill>
              </a:rPr>
              <a:t>7.</a:t>
            </a:r>
            <a:r>
              <a:rPr lang="en-GB" sz="1000" dirty="0">
                <a:solidFill>
                  <a:schemeClr val="tx2"/>
                </a:solidFill>
              </a:rPr>
              <a:t> </a:t>
            </a:r>
            <a:r>
              <a:rPr lang="en-GB" sz="1000" dirty="0" err="1">
                <a:solidFill>
                  <a:schemeClr val="tx2"/>
                </a:solidFill>
              </a:rPr>
              <a:t>Traish</a:t>
            </a:r>
            <a:r>
              <a:rPr lang="en-GB" sz="1000" dirty="0">
                <a:solidFill>
                  <a:schemeClr val="tx2"/>
                </a:solidFill>
              </a:rPr>
              <a:t> AM. </a:t>
            </a:r>
            <a:r>
              <a:rPr lang="en-GB" sz="1000" i="1" dirty="0">
                <a:solidFill>
                  <a:schemeClr val="tx2"/>
                </a:solidFill>
              </a:rPr>
              <a:t>Sex Med Rev</a:t>
            </a:r>
            <a:r>
              <a:rPr lang="en-GB" sz="1000" dirty="0">
                <a:solidFill>
                  <a:schemeClr val="tx2"/>
                </a:solidFill>
              </a:rPr>
              <a:t> 2018;6:86–105.</a:t>
            </a:r>
          </a:p>
        </p:txBody>
      </p:sp>
      <p:grpSp>
        <p:nvGrpSpPr>
          <p:cNvPr id="277" name="Group 276"/>
          <p:cNvGrpSpPr/>
          <p:nvPr/>
        </p:nvGrpSpPr>
        <p:grpSpPr>
          <a:xfrm>
            <a:off x="335563" y="2235958"/>
            <a:ext cx="10704347" cy="1781230"/>
            <a:chOff x="298111" y="2043166"/>
            <a:chExt cx="8547779" cy="1781230"/>
          </a:xfrm>
        </p:grpSpPr>
        <p:sp>
          <p:nvSpPr>
            <p:cNvPr id="278" name="Content Placeholder 2"/>
            <p:cNvSpPr txBox="1">
              <a:spLocks/>
            </p:cNvSpPr>
            <p:nvPr/>
          </p:nvSpPr>
          <p:spPr>
            <a:xfrm>
              <a:off x="1820300" y="2043166"/>
              <a:ext cx="6948859" cy="1781229"/>
            </a:xfrm>
            <a:prstGeom prst="roundRect">
              <a:avLst>
                <a:gd name="adj" fmla="val 14239"/>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279" name="Round Same Side Corner Rectangle 278"/>
            <p:cNvSpPr/>
            <p:nvPr/>
          </p:nvSpPr>
          <p:spPr>
            <a:xfrm rot="16200000">
              <a:off x="452461" y="1965737"/>
              <a:ext cx="1781039" cy="1936280"/>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0" name="Rectangle 279"/>
            <p:cNvSpPr/>
            <p:nvPr/>
          </p:nvSpPr>
          <p:spPr>
            <a:xfrm>
              <a:off x="327738" y="2194294"/>
              <a:ext cx="1936281" cy="830997"/>
            </a:xfrm>
            <a:prstGeom prst="rect">
              <a:avLst/>
            </a:prstGeom>
            <a:noFill/>
            <a:ln>
              <a:noFill/>
            </a:ln>
          </p:spPr>
          <p:txBody>
            <a:bodyPr wrap="square" anchor="ctr">
              <a:spAutoFit/>
            </a:bodyPr>
            <a:lstStyle/>
            <a:p>
              <a:pPr algn="ctr"/>
              <a:r>
                <a:rPr lang="en-GB" sz="2400" b="1" dirty="0">
                  <a:solidFill>
                    <a:schemeClr val="bg1"/>
                  </a:solidFill>
                </a:rPr>
                <a:t>Causes</a:t>
              </a:r>
              <a:br>
                <a:rPr lang="en-GB" sz="2400" b="1" dirty="0">
                  <a:solidFill>
                    <a:schemeClr val="bg1"/>
                  </a:solidFill>
                </a:rPr>
              </a:br>
              <a:r>
                <a:rPr lang="en-GB" sz="2400" b="1" dirty="0">
                  <a:solidFill>
                    <a:schemeClr val="bg1"/>
                  </a:solidFill>
                </a:rPr>
                <a:t>    include:</a:t>
              </a:r>
              <a:r>
                <a:rPr lang="en-GB" sz="2400" b="1" baseline="30000" dirty="0">
                  <a:solidFill>
                    <a:schemeClr val="bg1"/>
                  </a:solidFill>
                </a:rPr>
                <a:t>1</a:t>
              </a:r>
            </a:p>
          </p:txBody>
        </p:sp>
        <p:sp>
          <p:nvSpPr>
            <p:cNvPr id="281" name="TextBox 280"/>
            <p:cNvSpPr txBox="1"/>
            <p:nvPr/>
          </p:nvSpPr>
          <p:spPr>
            <a:xfrm>
              <a:off x="2245250" y="2148127"/>
              <a:ext cx="1552028" cy="923330"/>
            </a:xfrm>
            <a:prstGeom prst="rect">
              <a:avLst/>
            </a:prstGeom>
            <a:noFill/>
          </p:spPr>
          <p:txBody>
            <a:bodyPr wrap="none" rtlCol="0" anchor="ctr">
              <a:spAutoFit/>
            </a:bodyPr>
            <a:lstStyle/>
            <a:p>
              <a:pPr algn="ctr">
                <a:buNone/>
              </a:pPr>
              <a:r>
                <a:rPr lang="en-GB" dirty="0">
                  <a:solidFill>
                    <a:schemeClr val="tx2"/>
                  </a:solidFill>
                </a:rPr>
                <a:t>Iron and</a:t>
              </a:r>
              <a:br>
                <a:rPr lang="en-GB" dirty="0">
                  <a:solidFill>
                    <a:schemeClr val="tx2"/>
                  </a:solidFill>
                </a:rPr>
              </a:br>
              <a:r>
                <a:rPr lang="en-GB" dirty="0">
                  <a:solidFill>
                    <a:schemeClr val="tx2"/>
                  </a:solidFill>
                </a:rPr>
                <a:t>vitamin B12</a:t>
              </a:r>
              <a:br>
                <a:rPr lang="en-GB" dirty="0">
                  <a:solidFill>
                    <a:schemeClr val="tx2"/>
                  </a:solidFill>
                </a:rPr>
              </a:br>
              <a:r>
                <a:rPr lang="en-GB" dirty="0">
                  <a:solidFill>
                    <a:schemeClr val="tx2"/>
                  </a:solidFill>
                </a:rPr>
                <a:t>deficiencies</a:t>
              </a:r>
              <a:endParaRPr lang="en-GB" sz="1200" dirty="0">
                <a:solidFill>
                  <a:schemeClr val="tx2"/>
                </a:solidFill>
              </a:endParaRPr>
            </a:p>
          </p:txBody>
        </p:sp>
        <p:sp>
          <p:nvSpPr>
            <p:cNvPr id="282" name="TextBox 281"/>
            <p:cNvSpPr txBox="1"/>
            <p:nvPr/>
          </p:nvSpPr>
          <p:spPr>
            <a:xfrm>
              <a:off x="3653192" y="2148127"/>
              <a:ext cx="1721946" cy="923330"/>
            </a:xfrm>
            <a:prstGeom prst="rect">
              <a:avLst/>
            </a:prstGeom>
            <a:noFill/>
          </p:spPr>
          <p:txBody>
            <a:bodyPr wrap="none" rtlCol="0" anchor="ctr">
              <a:spAutoFit/>
            </a:bodyPr>
            <a:lstStyle/>
            <a:p>
              <a:pPr algn="ctr">
                <a:buNone/>
              </a:pPr>
              <a:r>
                <a:rPr lang="en-GB" dirty="0">
                  <a:solidFill>
                    <a:schemeClr val="tx2"/>
                  </a:solidFill>
                </a:rPr>
                <a:t>Chronic</a:t>
              </a:r>
              <a:br>
                <a:rPr lang="en-GB" dirty="0">
                  <a:solidFill>
                    <a:schemeClr val="tx2"/>
                  </a:solidFill>
                </a:rPr>
              </a:br>
              <a:r>
                <a:rPr lang="en-GB" dirty="0">
                  <a:solidFill>
                    <a:schemeClr val="tx2"/>
                  </a:solidFill>
                </a:rPr>
                <a:t>inflammation</a:t>
              </a:r>
              <a:br>
                <a:rPr lang="en-GB" dirty="0">
                  <a:solidFill>
                    <a:schemeClr val="tx2"/>
                  </a:solidFill>
                </a:rPr>
              </a:br>
              <a:r>
                <a:rPr lang="en-GB" dirty="0">
                  <a:solidFill>
                    <a:schemeClr val="tx2"/>
                  </a:solidFill>
                </a:rPr>
                <a:t>and disease</a:t>
              </a:r>
              <a:endParaRPr lang="en-GB" sz="1200" dirty="0">
                <a:solidFill>
                  <a:schemeClr val="tx2"/>
                </a:solidFill>
              </a:endParaRPr>
            </a:p>
          </p:txBody>
        </p:sp>
        <p:sp>
          <p:nvSpPr>
            <p:cNvPr id="283" name="TextBox 282"/>
            <p:cNvSpPr txBox="1"/>
            <p:nvPr/>
          </p:nvSpPr>
          <p:spPr>
            <a:xfrm>
              <a:off x="5234546" y="2148127"/>
              <a:ext cx="1600118" cy="923330"/>
            </a:xfrm>
            <a:prstGeom prst="rect">
              <a:avLst/>
            </a:prstGeom>
            <a:noFill/>
          </p:spPr>
          <p:txBody>
            <a:bodyPr wrap="none" rtlCol="0" anchor="ctr">
              <a:spAutoFit/>
            </a:bodyPr>
            <a:lstStyle/>
            <a:p>
              <a:pPr algn="ctr">
                <a:buNone/>
              </a:pPr>
              <a:r>
                <a:rPr lang="en-GB" dirty="0">
                  <a:solidFill>
                    <a:schemeClr val="tx2"/>
                  </a:solidFill>
                </a:rPr>
                <a:t>Chronic</a:t>
              </a:r>
              <a:br>
                <a:rPr lang="en-GB" dirty="0">
                  <a:solidFill>
                    <a:schemeClr val="tx2"/>
                  </a:solidFill>
                </a:rPr>
              </a:br>
              <a:r>
                <a:rPr lang="en-GB" dirty="0">
                  <a:solidFill>
                    <a:schemeClr val="tx2"/>
                  </a:solidFill>
                </a:rPr>
                <a:t>renal</a:t>
              </a:r>
              <a:br>
                <a:rPr lang="en-GB" dirty="0">
                  <a:solidFill>
                    <a:schemeClr val="tx2"/>
                  </a:solidFill>
                </a:rPr>
              </a:br>
              <a:r>
                <a:rPr lang="en-GB" dirty="0">
                  <a:solidFill>
                    <a:schemeClr val="tx2"/>
                  </a:solidFill>
                </a:rPr>
                <a:t>insufficiency</a:t>
              </a:r>
              <a:endParaRPr lang="en-GB" sz="1200" dirty="0">
                <a:solidFill>
                  <a:schemeClr val="tx2"/>
                </a:solidFill>
              </a:endParaRPr>
            </a:p>
          </p:txBody>
        </p:sp>
        <p:sp>
          <p:nvSpPr>
            <p:cNvPr id="284" name="TextBox 283"/>
            <p:cNvSpPr txBox="1"/>
            <p:nvPr/>
          </p:nvSpPr>
          <p:spPr>
            <a:xfrm>
              <a:off x="6778508" y="2286627"/>
              <a:ext cx="2002472" cy="646331"/>
            </a:xfrm>
            <a:prstGeom prst="rect">
              <a:avLst/>
            </a:prstGeom>
            <a:noFill/>
          </p:spPr>
          <p:txBody>
            <a:bodyPr wrap="none" rtlCol="0" anchor="ctr">
              <a:spAutoFit/>
            </a:bodyPr>
            <a:lstStyle/>
            <a:p>
              <a:pPr algn="ctr">
                <a:buNone/>
              </a:pPr>
              <a:r>
                <a:rPr lang="en-GB" dirty="0">
                  <a:solidFill>
                    <a:schemeClr val="tx2"/>
                  </a:solidFill>
                </a:rPr>
                <a:t>Myelodysplastic</a:t>
              </a:r>
              <a:br>
                <a:rPr lang="en-GB" dirty="0">
                  <a:solidFill>
                    <a:schemeClr val="tx2"/>
                  </a:solidFill>
                </a:rPr>
              </a:br>
              <a:r>
                <a:rPr lang="en-GB" dirty="0">
                  <a:solidFill>
                    <a:schemeClr val="tx2"/>
                  </a:solidFill>
                </a:rPr>
                <a:t>syndromes</a:t>
              </a:r>
              <a:endParaRPr lang="en-GB" sz="1200" dirty="0">
                <a:solidFill>
                  <a:schemeClr val="tx2"/>
                </a:solidFill>
              </a:endParaRPr>
            </a:p>
          </p:txBody>
        </p:sp>
        <p:grpSp>
          <p:nvGrpSpPr>
            <p:cNvPr id="285" name="Group 284"/>
            <p:cNvGrpSpPr/>
            <p:nvPr/>
          </p:nvGrpSpPr>
          <p:grpSpPr>
            <a:xfrm>
              <a:off x="3731406" y="2043169"/>
              <a:ext cx="3040879" cy="1230259"/>
              <a:chOff x="3731406" y="2043165"/>
              <a:chExt cx="3040879" cy="937307"/>
            </a:xfrm>
          </p:grpSpPr>
          <p:cxnSp>
            <p:nvCxnSpPr>
              <p:cNvPr id="293" name="Straight Connector 292"/>
              <p:cNvCxnSpPr/>
              <p:nvPr/>
            </p:nvCxnSpPr>
            <p:spPr>
              <a:xfrm>
                <a:off x="6772285" y="2043166"/>
                <a:ext cx="0" cy="93730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4" name="Straight Connector 293"/>
              <p:cNvCxnSpPr/>
              <p:nvPr/>
            </p:nvCxnSpPr>
            <p:spPr>
              <a:xfrm>
                <a:off x="5296923" y="2043165"/>
                <a:ext cx="0" cy="93730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a:off x="3731406" y="2043166"/>
                <a:ext cx="0" cy="93730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86" name="Round Same Side Corner Rectangle 285"/>
            <p:cNvSpPr/>
            <p:nvPr/>
          </p:nvSpPr>
          <p:spPr>
            <a:xfrm flipV="1">
              <a:off x="384887" y="3178056"/>
              <a:ext cx="8384271" cy="646331"/>
            </a:xfrm>
            <a:prstGeom prst="round2SameRect">
              <a:avLst>
                <a:gd name="adj1" fmla="val 41931"/>
                <a:gd name="adj2" fmla="val 0"/>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87" name="Group 286"/>
            <p:cNvGrpSpPr/>
            <p:nvPr/>
          </p:nvGrpSpPr>
          <p:grpSpPr>
            <a:xfrm>
              <a:off x="1492415" y="3177228"/>
              <a:ext cx="6578848" cy="646331"/>
              <a:chOff x="1200122" y="3177228"/>
              <a:chExt cx="6578848" cy="646331"/>
            </a:xfrm>
          </p:grpSpPr>
          <p:sp>
            <p:nvSpPr>
              <p:cNvPr id="289" name="TextBox 288"/>
              <p:cNvSpPr txBox="1"/>
              <p:nvPr/>
            </p:nvSpPr>
            <p:spPr>
              <a:xfrm>
                <a:off x="1365035" y="3177228"/>
                <a:ext cx="6413935" cy="646331"/>
              </a:xfrm>
              <a:prstGeom prst="rect">
                <a:avLst/>
              </a:prstGeom>
              <a:noFill/>
            </p:spPr>
            <p:txBody>
              <a:bodyPr wrap="square" rtlCol="0" anchor="ctr">
                <a:spAutoFit/>
              </a:bodyPr>
              <a:lstStyle/>
              <a:p>
                <a:pPr algn="ctr">
                  <a:buNone/>
                </a:pPr>
                <a:r>
                  <a:rPr lang="en-GB" b="1" dirty="0">
                    <a:solidFill>
                      <a:schemeClr val="bg1"/>
                    </a:solidFill>
                    <a:effectLst>
                      <a:outerShdw blurRad="38100" dist="38100" dir="2700000" algn="tl">
                        <a:srgbClr val="000000">
                          <a:alpha val="43137"/>
                        </a:srgbClr>
                      </a:outerShdw>
                    </a:effectLst>
                  </a:rPr>
                  <a:t>In approximately 20–44% of older adults with anaemia,</a:t>
                </a:r>
                <a:br>
                  <a:rPr lang="en-GB" b="1" dirty="0">
                    <a:solidFill>
                      <a:schemeClr val="bg1"/>
                    </a:solidFill>
                    <a:effectLst>
                      <a:outerShdw blurRad="38100" dist="38100" dir="2700000" algn="tl">
                        <a:srgbClr val="000000">
                          <a:alpha val="43137"/>
                        </a:srgbClr>
                      </a:outerShdw>
                    </a:effectLst>
                  </a:rPr>
                </a:br>
                <a:r>
                  <a:rPr lang="en-GB" b="1" dirty="0">
                    <a:solidFill>
                      <a:schemeClr val="bg1"/>
                    </a:solidFill>
                    <a:effectLst>
                      <a:outerShdw blurRad="38100" dist="38100" dir="2700000" algn="tl">
                        <a:srgbClr val="000000">
                          <a:alpha val="43137"/>
                        </a:srgbClr>
                      </a:outerShdw>
                    </a:effectLst>
                  </a:rPr>
                  <a:t>no recognised cause can be found</a:t>
                </a:r>
                <a:r>
                  <a:rPr lang="en-GB" b="1" baseline="30000" dirty="0">
                    <a:solidFill>
                      <a:schemeClr val="bg1"/>
                    </a:solidFill>
                    <a:effectLst>
                      <a:outerShdw blurRad="38100" dist="38100" dir="2700000" algn="tl">
                        <a:srgbClr val="000000">
                          <a:alpha val="43137"/>
                        </a:srgbClr>
                      </a:outerShdw>
                    </a:effectLst>
                  </a:rPr>
                  <a:t>1</a:t>
                </a:r>
                <a:endParaRPr lang="en-GB" sz="1200" b="1" baseline="30000" dirty="0">
                  <a:solidFill>
                    <a:schemeClr val="bg1"/>
                  </a:solidFill>
                  <a:effectLst>
                    <a:outerShdw blurRad="38100" dist="38100" dir="2700000" algn="tl">
                      <a:srgbClr val="000000">
                        <a:alpha val="43137"/>
                      </a:srgbClr>
                    </a:outerShdw>
                  </a:effectLst>
                </a:endParaRPr>
              </a:p>
            </p:txBody>
          </p:sp>
          <p:grpSp>
            <p:nvGrpSpPr>
              <p:cNvPr id="290" name="Group 289"/>
              <p:cNvGrpSpPr/>
              <p:nvPr/>
            </p:nvGrpSpPr>
            <p:grpSpPr>
              <a:xfrm>
                <a:off x="1200122" y="3232487"/>
                <a:ext cx="560486" cy="558197"/>
                <a:chOff x="-1654913" y="3451384"/>
                <a:chExt cx="1143284" cy="1138616"/>
              </a:xfrm>
            </p:grpSpPr>
            <p:sp>
              <p:nvSpPr>
                <p:cNvPr id="291" name="Oval 290"/>
                <p:cNvSpPr/>
                <p:nvPr/>
              </p:nvSpPr>
              <p:spPr>
                <a:xfrm>
                  <a:off x="-1556657" y="3534895"/>
                  <a:ext cx="794657" cy="794657"/>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l="3202" t="3855"/>
                <a:stretch/>
              </p:blipFill>
              <p:spPr bwMode="auto">
                <a:xfrm>
                  <a:off x="-1654913" y="3451384"/>
                  <a:ext cx="1143284" cy="113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288" name="Straight Connector 287"/>
            <p:cNvCxnSpPr/>
            <p:nvPr/>
          </p:nvCxnSpPr>
          <p:spPr>
            <a:xfrm>
              <a:off x="298111" y="3178057"/>
              <a:ext cx="8547779"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96" name="Group 295"/>
          <p:cNvGrpSpPr/>
          <p:nvPr/>
        </p:nvGrpSpPr>
        <p:grpSpPr>
          <a:xfrm>
            <a:off x="444232" y="4279806"/>
            <a:ext cx="5226035" cy="1121991"/>
            <a:chOff x="354269" y="3873401"/>
            <a:chExt cx="3791997" cy="1121991"/>
          </a:xfrm>
        </p:grpSpPr>
        <p:sp>
          <p:nvSpPr>
            <p:cNvPr id="297" name="Rounded Rectangle 296"/>
            <p:cNvSpPr/>
            <p:nvPr/>
          </p:nvSpPr>
          <p:spPr>
            <a:xfrm>
              <a:off x="374311" y="3878942"/>
              <a:ext cx="3680635" cy="1116450"/>
            </a:xfrm>
            <a:prstGeom prst="roundRect">
              <a:avLst/>
            </a:prstGeom>
            <a:solidFill>
              <a:schemeClr val="accent1">
                <a:lumMod val="60000"/>
                <a:lumOff val="40000"/>
              </a:schemeClr>
            </a:solidFill>
            <a:ln w="3810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8" name="TextBox 297"/>
            <p:cNvSpPr txBox="1"/>
            <p:nvPr/>
          </p:nvSpPr>
          <p:spPr>
            <a:xfrm>
              <a:off x="670680" y="4611033"/>
              <a:ext cx="1705916" cy="369332"/>
            </a:xfrm>
            <a:prstGeom prst="rect">
              <a:avLst/>
            </a:prstGeom>
            <a:noFill/>
          </p:spPr>
          <p:txBody>
            <a:bodyPr wrap="none" rtlCol="0">
              <a:spAutoFit/>
            </a:bodyPr>
            <a:lstStyle/>
            <a:p>
              <a:pPr algn="ctr"/>
              <a:r>
                <a:rPr lang="en-GB" b="1" dirty="0">
                  <a:solidFill>
                    <a:schemeClr val="tx2"/>
                  </a:solidFill>
                </a:rPr>
                <a:t>Reduced </a:t>
              </a:r>
              <a:r>
                <a:rPr lang="en-GB" b="1" dirty="0" err="1">
                  <a:solidFill>
                    <a:schemeClr val="tx2"/>
                  </a:solidFill>
                </a:rPr>
                <a:t>QoL</a:t>
              </a:r>
              <a:endParaRPr lang="en-GB" b="1" dirty="0">
                <a:solidFill>
                  <a:schemeClr val="tx2"/>
                </a:solidFill>
              </a:endParaRPr>
            </a:p>
          </p:txBody>
        </p:sp>
        <p:sp>
          <p:nvSpPr>
            <p:cNvPr id="299" name="TextBox 298"/>
            <p:cNvSpPr txBox="1"/>
            <p:nvPr/>
          </p:nvSpPr>
          <p:spPr>
            <a:xfrm>
              <a:off x="2416305" y="3917335"/>
              <a:ext cx="1729961" cy="1077218"/>
            </a:xfrm>
            <a:prstGeom prst="rect">
              <a:avLst/>
            </a:prstGeom>
            <a:noFill/>
          </p:spPr>
          <p:txBody>
            <a:bodyPr wrap="none" rtlCol="0">
              <a:spAutoFit/>
            </a:bodyPr>
            <a:lstStyle/>
            <a:p>
              <a:pPr>
                <a:spcBef>
                  <a:spcPts val="600"/>
                </a:spcBef>
              </a:pPr>
              <a:r>
                <a:rPr lang="en-GB" b="1" dirty="0">
                  <a:solidFill>
                    <a:schemeClr val="tx2"/>
                  </a:solidFill>
                </a:rPr>
                <a:t>Increased</a:t>
              </a:r>
            </a:p>
            <a:p>
              <a:pPr>
                <a:spcBef>
                  <a:spcPts val="600"/>
                </a:spcBef>
              </a:pPr>
              <a:r>
                <a:rPr lang="en-GB" b="1" dirty="0">
                  <a:solidFill>
                    <a:schemeClr val="tx2"/>
                  </a:solidFill>
                </a:rPr>
                <a:t>morbidity</a:t>
              </a:r>
            </a:p>
            <a:p>
              <a:pPr>
                <a:spcBef>
                  <a:spcPts val="600"/>
                </a:spcBef>
              </a:pPr>
              <a:r>
                <a:rPr lang="en-GB" b="1" dirty="0">
                  <a:solidFill>
                    <a:schemeClr val="tx2"/>
                  </a:solidFill>
                </a:rPr>
                <a:t>and mortality</a:t>
              </a:r>
            </a:p>
          </p:txBody>
        </p:sp>
        <p:pic>
          <p:nvPicPr>
            <p:cNvPr id="300" name="Picture 3"/>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3001" y="4230033"/>
              <a:ext cx="583498" cy="69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1"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82271" y="4003357"/>
              <a:ext cx="429958" cy="66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 name="Round Single Corner Rectangle 301"/>
            <p:cNvSpPr/>
            <p:nvPr/>
          </p:nvSpPr>
          <p:spPr>
            <a:xfrm flipH="1">
              <a:off x="387540" y="3891642"/>
              <a:ext cx="2036768" cy="342146"/>
            </a:xfrm>
            <a:prstGeom prst="round1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3" name="TextBox 302"/>
            <p:cNvSpPr txBox="1"/>
            <p:nvPr/>
          </p:nvSpPr>
          <p:spPr>
            <a:xfrm>
              <a:off x="354269" y="3873401"/>
              <a:ext cx="2122697" cy="369332"/>
            </a:xfrm>
            <a:prstGeom prst="rect">
              <a:avLst/>
            </a:prstGeom>
            <a:noFill/>
          </p:spPr>
          <p:txBody>
            <a:bodyPr wrap="none" rtlCol="0">
              <a:spAutoFit/>
            </a:bodyPr>
            <a:lstStyle/>
            <a:p>
              <a:pPr algn="ctr"/>
              <a:r>
                <a:rPr lang="en-GB" b="1" dirty="0">
                  <a:solidFill>
                    <a:schemeClr val="bg1"/>
                  </a:solidFill>
                </a:rPr>
                <a:t>Associated with:</a:t>
              </a:r>
              <a:r>
                <a:rPr lang="en-GB" b="1" baseline="30000" dirty="0">
                  <a:solidFill>
                    <a:schemeClr val="bg1"/>
                  </a:solidFill>
                </a:rPr>
                <a:t>2</a:t>
              </a:r>
            </a:p>
          </p:txBody>
        </p:sp>
      </p:grpSp>
      <p:grpSp>
        <p:nvGrpSpPr>
          <p:cNvPr id="5" name="Group 4"/>
          <p:cNvGrpSpPr/>
          <p:nvPr/>
        </p:nvGrpSpPr>
        <p:grpSpPr>
          <a:xfrm>
            <a:off x="411061" y="1036035"/>
            <a:ext cx="10754686" cy="937306"/>
            <a:chOff x="374841" y="866700"/>
            <a:chExt cx="8542218" cy="937306"/>
          </a:xfrm>
        </p:grpSpPr>
        <p:sp>
          <p:nvSpPr>
            <p:cNvPr id="259" name="Content Placeholder 2"/>
            <p:cNvSpPr txBox="1">
              <a:spLocks/>
            </p:cNvSpPr>
            <p:nvPr/>
          </p:nvSpPr>
          <p:spPr>
            <a:xfrm>
              <a:off x="1820300" y="866700"/>
              <a:ext cx="6948859" cy="937306"/>
            </a:xfrm>
            <a:prstGeom prst="roundRect">
              <a:avLst>
                <a:gd name="adj" fmla="val 25150"/>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260" name="Round Same Side Corner Rectangle 259"/>
            <p:cNvSpPr/>
            <p:nvPr/>
          </p:nvSpPr>
          <p:spPr>
            <a:xfrm rot="16200000">
              <a:off x="874329" y="367214"/>
              <a:ext cx="937304" cy="1936280"/>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1" name="Rectangle 260"/>
            <p:cNvSpPr/>
            <p:nvPr/>
          </p:nvSpPr>
          <p:spPr>
            <a:xfrm>
              <a:off x="384888" y="981410"/>
              <a:ext cx="1936281" cy="707886"/>
            </a:xfrm>
            <a:prstGeom prst="rect">
              <a:avLst/>
            </a:prstGeom>
            <a:noFill/>
            <a:ln>
              <a:noFill/>
            </a:ln>
          </p:spPr>
          <p:txBody>
            <a:bodyPr wrap="square" anchor="ctr">
              <a:spAutoFit/>
            </a:bodyPr>
            <a:lstStyle/>
            <a:p>
              <a:pPr algn="ctr"/>
              <a:r>
                <a:rPr lang="en-GB" sz="2400" b="1" dirty="0">
                  <a:solidFill>
                    <a:schemeClr val="bg1"/>
                  </a:solidFill>
                </a:rPr>
                <a:t>Prevalence</a:t>
              </a:r>
              <a:r>
                <a:rPr lang="en-GB" sz="2400" b="1" baseline="30000" dirty="0">
                  <a:solidFill>
                    <a:schemeClr val="bg1"/>
                  </a:solidFill>
                </a:rPr>
                <a:t>1,2</a:t>
              </a:r>
            </a:p>
          </p:txBody>
        </p:sp>
        <p:sp>
          <p:nvSpPr>
            <p:cNvPr id="262" name="TextBox 261"/>
            <p:cNvSpPr txBox="1"/>
            <p:nvPr/>
          </p:nvSpPr>
          <p:spPr>
            <a:xfrm>
              <a:off x="2209403" y="915148"/>
              <a:ext cx="1810112" cy="800219"/>
            </a:xfrm>
            <a:prstGeom prst="rect">
              <a:avLst/>
            </a:prstGeom>
            <a:noFill/>
          </p:spPr>
          <p:txBody>
            <a:bodyPr wrap="none" rtlCol="0" anchor="ctr">
              <a:spAutoFit/>
            </a:bodyPr>
            <a:lstStyle/>
            <a:p>
              <a:pPr algn="ctr">
                <a:buNone/>
              </a:pPr>
              <a:r>
                <a:rPr lang="en-GB" sz="2800" b="1" dirty="0">
                  <a:solidFill>
                    <a:schemeClr val="tx2"/>
                  </a:solidFill>
                </a:rPr>
                <a:t>~10–24%</a:t>
              </a:r>
              <a:br>
                <a:rPr lang="en-GB" sz="2800" b="1" dirty="0">
                  <a:solidFill>
                    <a:schemeClr val="tx2"/>
                  </a:solidFill>
                </a:rPr>
              </a:br>
              <a:r>
                <a:rPr lang="en-GB" dirty="0">
                  <a:solidFill>
                    <a:schemeClr val="tx2"/>
                  </a:solidFill>
                </a:rPr>
                <a:t>in older adults</a:t>
              </a:r>
            </a:p>
          </p:txBody>
        </p:sp>
        <p:pic>
          <p:nvPicPr>
            <p:cNvPr id="266"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855345"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7"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11574"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8"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67803"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9"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624032"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0"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880261"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1"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6490"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2"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92719"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4" name="TextBox 263"/>
            <p:cNvSpPr txBox="1"/>
            <p:nvPr/>
          </p:nvSpPr>
          <p:spPr>
            <a:xfrm>
              <a:off x="6585972" y="875469"/>
              <a:ext cx="2331087" cy="923330"/>
            </a:xfrm>
            <a:prstGeom prst="rect">
              <a:avLst/>
            </a:prstGeom>
            <a:noFill/>
          </p:spPr>
          <p:txBody>
            <a:bodyPr wrap="none" rtlCol="0" anchor="ctr">
              <a:spAutoFit/>
            </a:bodyPr>
            <a:lstStyle/>
            <a:p>
              <a:pPr algn="ctr">
                <a:buNone/>
              </a:pPr>
              <a:r>
                <a:rPr lang="en-GB" b="1" dirty="0">
                  <a:solidFill>
                    <a:schemeClr val="tx2"/>
                  </a:solidFill>
                </a:rPr>
                <a:t>Tends to be </a:t>
              </a:r>
              <a:br>
                <a:rPr lang="en-GB" b="1" dirty="0">
                  <a:solidFill>
                    <a:schemeClr val="tx2"/>
                  </a:solidFill>
                </a:rPr>
              </a:br>
              <a:r>
                <a:rPr lang="en-GB" b="1" dirty="0">
                  <a:solidFill>
                    <a:schemeClr val="tx2"/>
                  </a:solidFill>
                </a:rPr>
                <a:t>more common in</a:t>
              </a:r>
              <a:br>
                <a:rPr lang="en-GB" b="1" dirty="0">
                  <a:solidFill>
                    <a:schemeClr val="tx2"/>
                  </a:solidFill>
                </a:rPr>
              </a:br>
              <a:r>
                <a:rPr lang="en-GB" b="1" dirty="0">
                  <a:solidFill>
                    <a:schemeClr val="tx2"/>
                  </a:solidFill>
                </a:rPr>
                <a:t>women than men</a:t>
              </a:r>
              <a:r>
                <a:rPr lang="en-GB" b="1" baseline="30000" dirty="0">
                  <a:solidFill>
                    <a:schemeClr val="tx2"/>
                  </a:solidFill>
                </a:rPr>
                <a:t>3</a:t>
              </a:r>
            </a:p>
          </p:txBody>
        </p:sp>
        <p:grpSp>
          <p:nvGrpSpPr>
            <p:cNvPr id="4" name="Group 3"/>
            <p:cNvGrpSpPr/>
            <p:nvPr/>
          </p:nvGrpSpPr>
          <p:grpSpPr>
            <a:xfrm>
              <a:off x="5648948" y="974241"/>
              <a:ext cx="400259" cy="745882"/>
              <a:chOff x="5648948" y="974241"/>
              <a:chExt cx="400259" cy="745882"/>
            </a:xfrm>
          </p:grpSpPr>
          <p:pic>
            <p:nvPicPr>
              <p:cNvPr id="273"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648948"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6"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0015" t="7938" r="13429" b="8787"/>
              <a:stretch/>
            </p:blipFill>
            <p:spPr bwMode="auto">
              <a:xfrm>
                <a:off x="5849077" y="974241"/>
                <a:ext cx="200130"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4"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05177"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5" name="Picture 2"/>
            <p:cNvPicPr>
              <a:picLocks noChangeAspect="1" noChangeArrowheads="1"/>
            </p:cNvPicPr>
            <p:nvPr/>
          </p:nvPicPr>
          <p:blipFill rotWithShape="1">
            <a:blip r:embed="rId8"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61409" y="974241"/>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5" name="Straight Connector 264"/>
            <p:cNvCxnSpPr/>
            <p:nvPr/>
          </p:nvCxnSpPr>
          <p:spPr>
            <a:xfrm>
              <a:off x="6776574" y="866700"/>
              <a:ext cx="0" cy="93730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78952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838" y="152401"/>
            <a:ext cx="11274802" cy="834047"/>
          </a:xfrm>
        </p:spPr>
        <p:txBody>
          <a:bodyPr>
            <a:noAutofit/>
          </a:bodyPr>
          <a:lstStyle/>
          <a:p>
            <a:r>
              <a:rPr lang="en-GB" sz="2900" dirty="0"/>
              <a:t>Anaemia in older adults is associated with reduced quality of life and increased morbidity and mortality</a:t>
            </a:r>
          </a:p>
        </p:txBody>
      </p:sp>
      <p:sp>
        <p:nvSpPr>
          <p:cNvPr id="5" name="TextBox 4"/>
          <p:cNvSpPr txBox="1"/>
          <p:nvPr/>
        </p:nvSpPr>
        <p:spPr>
          <a:xfrm>
            <a:off x="1523996" y="6029394"/>
            <a:ext cx="9144001" cy="246221"/>
          </a:xfrm>
          <a:prstGeom prst="rect">
            <a:avLst/>
          </a:prstGeom>
          <a:noFill/>
        </p:spPr>
        <p:txBody>
          <a:bodyPr wrap="square" rtlCol="0" anchor="b">
            <a:spAutoFit/>
          </a:bodyPr>
          <a:lstStyle/>
          <a:p>
            <a:pPr lvl="0"/>
            <a:r>
              <a:rPr lang="en-GB" sz="1000" b="1" dirty="0">
                <a:solidFill>
                  <a:schemeClr val="tx2"/>
                </a:solidFill>
              </a:rPr>
              <a:t>1.</a:t>
            </a:r>
            <a:r>
              <a:rPr lang="en-GB" sz="1000" dirty="0">
                <a:solidFill>
                  <a:schemeClr val="tx2"/>
                </a:solidFill>
              </a:rPr>
              <a:t> </a:t>
            </a:r>
            <a:r>
              <a:rPr lang="en-GB" sz="1000" dirty="0" err="1">
                <a:solidFill>
                  <a:schemeClr val="tx2"/>
                </a:solidFill>
              </a:rPr>
              <a:t>Halawi</a:t>
            </a:r>
            <a:r>
              <a:rPr lang="en-GB" sz="1000" dirty="0">
                <a:solidFill>
                  <a:schemeClr val="tx2"/>
                </a:solidFill>
              </a:rPr>
              <a:t> R </a:t>
            </a:r>
            <a:r>
              <a:rPr lang="en-GB" sz="1000" i="1" dirty="0">
                <a:solidFill>
                  <a:schemeClr val="tx2"/>
                </a:solidFill>
              </a:rPr>
              <a:t>et al. Expert Rev </a:t>
            </a:r>
            <a:r>
              <a:rPr lang="en-GB" sz="1000" i="1" dirty="0" err="1">
                <a:solidFill>
                  <a:schemeClr val="tx2"/>
                </a:solidFill>
              </a:rPr>
              <a:t>Hematol</a:t>
            </a:r>
            <a:r>
              <a:rPr lang="en-GB" sz="1000" dirty="0">
                <a:solidFill>
                  <a:schemeClr val="tx2"/>
                </a:solidFill>
              </a:rPr>
              <a:t> 2017;10:327–35; </a:t>
            </a:r>
            <a:r>
              <a:rPr lang="en-GB" sz="1000" b="1" dirty="0">
                <a:solidFill>
                  <a:schemeClr val="tx2"/>
                </a:solidFill>
              </a:rPr>
              <a:t>2.</a:t>
            </a:r>
            <a:r>
              <a:rPr lang="en-GB" sz="1000" dirty="0">
                <a:solidFill>
                  <a:schemeClr val="tx2"/>
                </a:solidFill>
              </a:rPr>
              <a:t> </a:t>
            </a:r>
            <a:r>
              <a:rPr lang="en-GB" sz="1000" dirty="0" err="1">
                <a:solidFill>
                  <a:schemeClr val="tx2"/>
                </a:solidFill>
              </a:rPr>
              <a:t>Valderrábano</a:t>
            </a:r>
            <a:r>
              <a:rPr lang="en-GB" sz="1000" dirty="0">
                <a:solidFill>
                  <a:schemeClr val="tx2"/>
                </a:solidFill>
              </a:rPr>
              <a:t> RJ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2017;102:2199–206.</a:t>
            </a:r>
          </a:p>
        </p:txBody>
      </p:sp>
      <p:grpSp>
        <p:nvGrpSpPr>
          <p:cNvPr id="3" name="Group 2"/>
          <p:cNvGrpSpPr/>
          <p:nvPr/>
        </p:nvGrpSpPr>
        <p:grpSpPr>
          <a:xfrm>
            <a:off x="822121" y="1125364"/>
            <a:ext cx="10058399" cy="4765114"/>
            <a:chOff x="514655" y="1067202"/>
            <a:chExt cx="8114689" cy="4749032"/>
          </a:xfrm>
        </p:grpSpPr>
        <p:sp>
          <p:nvSpPr>
            <p:cNvPr id="29" name="Round Single Corner Rectangle 28"/>
            <p:cNvSpPr/>
            <p:nvPr/>
          </p:nvSpPr>
          <p:spPr>
            <a:xfrm rot="16200000" flipH="1" flipV="1">
              <a:off x="5425995" y="2562558"/>
              <a:ext cx="2349354" cy="4057344"/>
            </a:xfrm>
            <a:prstGeom prst="round1Rect">
              <a:avLst/>
            </a:prstGeom>
            <a:solidFill>
              <a:schemeClr val="tx2">
                <a:lumMod val="60000"/>
                <a:lumOff val="40000"/>
              </a:schemeClr>
            </a:solidFill>
            <a:ln w="76200" cap="flat" cmpd="sng" algn="ctr">
              <a:solidFill>
                <a:srgbClr val="FFFFFF"/>
              </a:solid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30" name="Rectangle 2"/>
            <p:cNvSpPr/>
            <p:nvPr/>
          </p:nvSpPr>
          <p:spPr>
            <a:xfrm flipH="1">
              <a:off x="514657" y="1067202"/>
              <a:ext cx="4057345" cy="3067981"/>
            </a:xfrm>
            <a:prstGeom prst="round1Rect">
              <a:avLst/>
            </a:prstGeom>
            <a:solidFill>
              <a:schemeClr val="accent1"/>
            </a:solidFill>
            <a:ln w="76200" cap="flat" cmpd="sng" algn="ctr">
              <a:solidFill>
                <a:srgbClr val="FFFFFF"/>
              </a:solidFill>
              <a:prstDash val="solid"/>
            </a:ln>
            <a:effectLst/>
          </p:spPr>
          <p:txBody>
            <a:bodyPr vert="vert" rtlCol="0" anchor="ctr">
              <a:noAutofit/>
            </a:bodyPr>
            <a:lstStyle/>
            <a:p>
              <a:pPr algn="ctr" defTabSz="914241"/>
              <a:endParaRPr lang="en-GB" sz="2000" b="1" kern="0">
                <a:solidFill>
                  <a:srgbClr val="FFFFFF"/>
                </a:solidFill>
                <a:latin typeface="Arial"/>
              </a:endParaRPr>
            </a:p>
          </p:txBody>
        </p:sp>
        <p:sp>
          <p:nvSpPr>
            <p:cNvPr id="31" name="Rectangle 79"/>
            <p:cNvSpPr/>
            <p:nvPr/>
          </p:nvSpPr>
          <p:spPr>
            <a:xfrm>
              <a:off x="4572000" y="1067202"/>
              <a:ext cx="4057344" cy="2979447"/>
            </a:xfrm>
            <a:prstGeom prst="round1Rect">
              <a:avLst/>
            </a:prstGeom>
            <a:solidFill>
              <a:schemeClr val="accent2"/>
            </a:solidFill>
            <a:ln w="76200" cap="flat" cmpd="sng" algn="ctr">
              <a:solidFill>
                <a:srgbClr val="FFFFFF"/>
              </a:solidFill>
              <a:prstDash val="solid"/>
            </a:ln>
            <a:effectLst/>
          </p:spPr>
          <p:txBody>
            <a:bodyPr vert="vert" rtlCol="0" anchor="ctr">
              <a:noAutofit/>
            </a:bodyPr>
            <a:lstStyle/>
            <a:p>
              <a:pPr algn="ctr" defTabSz="914241"/>
              <a:endParaRPr lang="en-GB" sz="2000" b="1" kern="0">
                <a:solidFill>
                  <a:srgbClr val="FFFFFF"/>
                </a:solidFill>
                <a:latin typeface="Arial"/>
              </a:endParaRPr>
            </a:p>
          </p:txBody>
        </p:sp>
        <p:grpSp>
          <p:nvGrpSpPr>
            <p:cNvPr id="37" name="Group 36"/>
            <p:cNvGrpSpPr/>
            <p:nvPr/>
          </p:nvGrpSpPr>
          <p:grpSpPr>
            <a:xfrm>
              <a:off x="7212202" y="3011116"/>
              <a:ext cx="1199888" cy="962577"/>
              <a:chOff x="7092455" y="2858309"/>
              <a:chExt cx="1536887" cy="1232925"/>
            </a:xfrm>
          </p:grpSpPr>
          <p:sp>
            <p:nvSpPr>
              <p:cNvPr id="38" name="Rectangle 37"/>
              <p:cNvSpPr/>
              <p:nvPr/>
            </p:nvSpPr>
            <p:spPr>
              <a:xfrm>
                <a:off x="7754569" y="2984180"/>
                <a:ext cx="374708" cy="25196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9"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7092455" y="2858309"/>
                <a:ext cx="1536887" cy="123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Content Placeholder 1"/>
            <p:cNvSpPr txBox="1">
              <a:spLocks/>
            </p:cNvSpPr>
            <p:nvPr/>
          </p:nvSpPr>
          <p:spPr>
            <a:xfrm>
              <a:off x="946009" y="1136602"/>
              <a:ext cx="3326016" cy="1709799"/>
            </a:xfrm>
            <a:prstGeom prst="rect">
              <a:avLst/>
            </a:prstGeom>
            <a:noFill/>
            <a:ln>
              <a:noFill/>
            </a:ln>
          </p:spPr>
          <p:txBody>
            <a:bodyPr vert="horz" lIns="91440" tIns="45720" rIns="91440" bIns="45720" rtlCol="0" anchor="t">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solidFill>
                    <a:schemeClr val="bg1"/>
                  </a:solidFill>
                  <a:latin typeface="Arial"/>
                </a:rPr>
                <a:t>Reduced quality of life</a:t>
              </a:r>
              <a:r>
                <a:rPr lang="en-GB" sz="2000" b="1" baseline="30000" dirty="0">
                  <a:solidFill>
                    <a:schemeClr val="bg1"/>
                  </a:solidFill>
                  <a:latin typeface="Arial"/>
                </a:rPr>
                <a:t>1</a:t>
              </a:r>
            </a:p>
          </p:txBody>
        </p:sp>
        <p:sp>
          <p:nvSpPr>
            <p:cNvPr id="41" name="Content Placeholder 1"/>
            <p:cNvSpPr txBox="1">
              <a:spLocks/>
            </p:cNvSpPr>
            <p:nvPr/>
          </p:nvSpPr>
          <p:spPr>
            <a:xfrm>
              <a:off x="4937663" y="1136602"/>
              <a:ext cx="3326016" cy="1709799"/>
            </a:xfrm>
            <a:prstGeom prst="rect">
              <a:avLst/>
            </a:prstGeom>
            <a:noFill/>
            <a:ln>
              <a:noFill/>
            </a:ln>
          </p:spPr>
          <p:txBody>
            <a:bodyPr vert="horz" lIns="91440" tIns="45720" rIns="91440" bIns="45720" rtlCol="0" anchor="t">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solidFill>
                    <a:schemeClr val="bg1"/>
                  </a:solidFill>
                  <a:latin typeface="Arial"/>
                </a:rPr>
                <a:t>Increased morbidity</a:t>
              </a:r>
              <a:r>
                <a:rPr lang="en-GB" sz="2000" b="1" baseline="30000" dirty="0">
                  <a:solidFill>
                    <a:schemeClr val="bg1"/>
                  </a:solidFill>
                  <a:latin typeface="Arial"/>
                </a:rPr>
                <a:t>1</a:t>
              </a:r>
            </a:p>
          </p:txBody>
        </p:sp>
        <p:pic>
          <p:nvPicPr>
            <p:cNvPr id="42" name="Picture 3"/>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3312095" y="1961527"/>
              <a:ext cx="1063955" cy="126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Content Placeholder 2"/>
            <p:cNvSpPr txBox="1">
              <a:spLocks/>
            </p:cNvSpPr>
            <p:nvPr/>
          </p:nvSpPr>
          <p:spPr>
            <a:xfrm>
              <a:off x="717670" y="1538196"/>
              <a:ext cx="3593070" cy="1792554"/>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buClr>
                  <a:schemeClr val="bg1"/>
                </a:buClr>
              </a:pPr>
              <a:r>
                <a:rPr lang="en-GB" sz="1450" dirty="0">
                  <a:solidFill>
                    <a:schemeClr val="bg1"/>
                  </a:solidFill>
                </a:rPr>
                <a:t>Fatigue, weakness and dyspnoea</a:t>
              </a:r>
            </a:p>
            <a:p>
              <a:pPr marL="174625" indent="-174625" fontAlgn="t">
                <a:buClr>
                  <a:schemeClr val="bg1"/>
                </a:buClr>
              </a:pPr>
              <a:r>
                <a:rPr lang="en-GB" sz="1450" dirty="0">
                  <a:solidFill>
                    <a:schemeClr val="bg1"/>
                  </a:solidFill>
                </a:rPr>
                <a:t>Increased frailty</a:t>
              </a:r>
            </a:p>
            <a:p>
              <a:pPr marL="174625" indent="-174625" fontAlgn="t">
                <a:buClr>
                  <a:schemeClr val="bg1"/>
                </a:buClr>
              </a:pPr>
              <a:r>
                <a:rPr lang="en-GB" sz="1450" dirty="0">
                  <a:solidFill>
                    <a:schemeClr val="bg1"/>
                  </a:solidFill>
                </a:rPr>
                <a:t>Higher rates of disabilities</a:t>
              </a:r>
            </a:p>
            <a:p>
              <a:pPr marL="174625" indent="-174625" fontAlgn="t">
                <a:buClr>
                  <a:schemeClr val="bg1"/>
                </a:buClr>
              </a:pPr>
              <a:r>
                <a:rPr lang="en-GB" sz="1450" dirty="0">
                  <a:solidFill>
                    <a:schemeClr val="bg1"/>
                  </a:solidFill>
                </a:rPr>
                <a:t>Lower muscular strength and physical             performance</a:t>
              </a:r>
            </a:p>
            <a:p>
              <a:pPr marL="174625" indent="-174625" fontAlgn="t">
                <a:buClr>
                  <a:schemeClr val="bg1"/>
                </a:buClr>
              </a:pPr>
              <a:r>
                <a:rPr lang="en-GB" sz="1450" dirty="0">
                  <a:solidFill>
                    <a:schemeClr val="bg1"/>
                  </a:solidFill>
                </a:rPr>
                <a:t>Lower cognitive function, dementia, </a:t>
              </a:r>
              <a:br>
                <a:rPr lang="en-GB" sz="1450" dirty="0">
                  <a:solidFill>
                    <a:schemeClr val="bg1"/>
                  </a:solidFill>
                </a:rPr>
              </a:br>
              <a:r>
                <a:rPr lang="en-GB" sz="1450" dirty="0">
                  <a:solidFill>
                    <a:schemeClr val="bg1"/>
                  </a:solidFill>
                </a:rPr>
                <a:t>and depression</a:t>
              </a:r>
            </a:p>
          </p:txBody>
        </p:sp>
        <p:sp>
          <p:nvSpPr>
            <p:cNvPr id="44" name="Content Placeholder 2"/>
            <p:cNvSpPr txBox="1">
              <a:spLocks/>
            </p:cNvSpPr>
            <p:nvPr/>
          </p:nvSpPr>
          <p:spPr>
            <a:xfrm>
              <a:off x="4757697" y="1538195"/>
              <a:ext cx="3593070" cy="2435497"/>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buClr>
                  <a:schemeClr val="bg1"/>
                </a:buClr>
              </a:pPr>
              <a:r>
                <a:rPr lang="en-GB" sz="1450" dirty="0">
                  <a:solidFill>
                    <a:schemeClr val="bg1"/>
                  </a:solidFill>
                </a:rPr>
                <a:t>Increased fracture risk independent </a:t>
              </a:r>
              <a:br>
                <a:rPr lang="en-GB" sz="1450" dirty="0">
                  <a:solidFill>
                    <a:schemeClr val="bg1"/>
                  </a:solidFill>
                </a:rPr>
              </a:br>
              <a:r>
                <a:rPr lang="en-GB" sz="1450" dirty="0">
                  <a:solidFill>
                    <a:schemeClr val="bg1"/>
                  </a:solidFill>
                </a:rPr>
                <a:t>of bone mineral density</a:t>
              </a:r>
              <a:r>
                <a:rPr lang="en-GB" sz="1450" baseline="30000" dirty="0">
                  <a:solidFill>
                    <a:schemeClr val="bg1"/>
                  </a:solidFill>
                </a:rPr>
                <a:t>2</a:t>
              </a:r>
            </a:p>
            <a:p>
              <a:pPr marL="174625" indent="-174625" fontAlgn="t">
                <a:buClr>
                  <a:schemeClr val="bg1"/>
                </a:buClr>
              </a:pPr>
              <a:r>
                <a:rPr lang="en-GB" sz="1450" dirty="0">
                  <a:solidFill>
                    <a:schemeClr val="bg1"/>
                  </a:solidFill>
                </a:rPr>
                <a:t>Increased odds of developing cardiovascular disease</a:t>
              </a:r>
            </a:p>
            <a:p>
              <a:pPr marL="174625" indent="-174625" fontAlgn="t">
                <a:buClr>
                  <a:schemeClr val="bg1"/>
                </a:buClr>
              </a:pPr>
              <a:r>
                <a:rPr lang="en-GB" sz="1450" dirty="0">
                  <a:solidFill>
                    <a:schemeClr val="bg1"/>
                  </a:solidFill>
                </a:rPr>
                <a:t>Worse outcomes in cardiovascular conditions </a:t>
              </a:r>
              <a:r>
                <a:rPr lang="en-GB" sz="1450" i="1" dirty="0">
                  <a:solidFill>
                    <a:schemeClr val="bg1"/>
                  </a:solidFill>
                </a:rPr>
                <a:t>e.g.</a:t>
              </a:r>
              <a:r>
                <a:rPr lang="en-GB" sz="1450" dirty="0">
                  <a:solidFill>
                    <a:schemeClr val="bg1"/>
                  </a:solidFill>
                </a:rPr>
                <a:t> myocardial infarction and heart failure</a:t>
              </a:r>
            </a:p>
            <a:p>
              <a:pPr marL="174625" indent="-174625" fontAlgn="t">
                <a:buClr>
                  <a:schemeClr val="bg1"/>
                </a:buClr>
              </a:pPr>
              <a:r>
                <a:rPr lang="en-GB" sz="1450" dirty="0">
                  <a:solidFill>
                    <a:schemeClr val="bg1"/>
                  </a:solidFill>
                </a:rPr>
                <a:t>Worse outcomes in other diseases, such as </a:t>
              </a:r>
              <a:br>
                <a:rPr lang="en-GB" sz="1450" dirty="0">
                  <a:solidFill>
                    <a:schemeClr val="bg1"/>
                  </a:solidFill>
                </a:rPr>
              </a:br>
              <a:r>
                <a:rPr lang="en-GB" sz="1450" dirty="0">
                  <a:solidFill>
                    <a:schemeClr val="bg1"/>
                  </a:solidFill>
                </a:rPr>
                <a:t>cancer and renal failure</a:t>
              </a:r>
            </a:p>
          </p:txBody>
        </p:sp>
        <p:sp>
          <p:nvSpPr>
            <p:cNvPr id="45" name="Round Single Corner Rectangle 44"/>
            <p:cNvSpPr/>
            <p:nvPr/>
          </p:nvSpPr>
          <p:spPr>
            <a:xfrm rot="5400000" flipV="1">
              <a:off x="1368650" y="2562558"/>
              <a:ext cx="2349354" cy="4057344"/>
            </a:xfrm>
            <a:prstGeom prst="round1Rect">
              <a:avLst/>
            </a:prstGeom>
            <a:solidFill>
              <a:schemeClr val="accent2">
                <a:lumMod val="20000"/>
                <a:lumOff val="80000"/>
              </a:schemeClr>
            </a:solidFill>
            <a:ln w="76200" cap="flat" cmpd="sng" algn="ctr">
              <a:solidFill>
                <a:srgbClr val="FFFFFF"/>
              </a:solid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46" name="Content Placeholder 1"/>
            <p:cNvSpPr txBox="1">
              <a:spLocks/>
            </p:cNvSpPr>
            <p:nvPr/>
          </p:nvSpPr>
          <p:spPr>
            <a:xfrm>
              <a:off x="946009" y="3475047"/>
              <a:ext cx="3326016" cy="1709799"/>
            </a:xfrm>
            <a:prstGeom prst="rect">
              <a:avLst/>
            </a:prstGeom>
            <a:noFill/>
            <a:ln>
              <a:noFill/>
            </a:ln>
          </p:spPr>
          <p:txBody>
            <a:bodyPr vert="horz" lIns="91440" tIns="45720" rIns="91440" bIns="45720" rtlCol="0" anchor="t">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dirty="0">
                  <a:solidFill>
                    <a:schemeClr val="tx2"/>
                  </a:solidFill>
                  <a:latin typeface="Arial"/>
                </a:rPr>
                <a:t>Increased mortality</a:t>
              </a:r>
              <a:r>
                <a:rPr lang="en-GB" sz="2000" b="1" baseline="30000" dirty="0">
                  <a:solidFill>
                    <a:schemeClr val="tx2"/>
                  </a:solidFill>
                  <a:latin typeface="Arial"/>
                </a:rPr>
                <a:t>1</a:t>
              </a:r>
            </a:p>
          </p:txBody>
        </p:sp>
        <p:sp>
          <p:nvSpPr>
            <p:cNvPr id="47" name="Content Placeholder 1"/>
            <p:cNvSpPr txBox="1">
              <a:spLocks/>
            </p:cNvSpPr>
            <p:nvPr/>
          </p:nvSpPr>
          <p:spPr>
            <a:xfrm>
              <a:off x="4572002" y="4106435"/>
              <a:ext cx="4057342" cy="1709799"/>
            </a:xfrm>
            <a:prstGeom prst="rect">
              <a:avLst/>
            </a:prstGeom>
            <a:noFill/>
            <a:ln>
              <a:noFill/>
            </a:ln>
          </p:spPr>
          <p:txBody>
            <a:bodyPr vert="horz" lIns="91440" tIns="45720" rIns="91440" bIns="45720" rtlCol="0" anchor="t">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2000" b="1" spc="-20" dirty="0">
                  <a:solidFill>
                    <a:schemeClr val="bg1"/>
                  </a:solidFill>
                  <a:latin typeface="Arial"/>
                </a:rPr>
                <a:t>Increased healthcare utilisation</a:t>
              </a:r>
              <a:r>
                <a:rPr lang="en-GB" sz="2000" b="1" spc="-20" baseline="30000" dirty="0">
                  <a:solidFill>
                    <a:schemeClr val="bg1"/>
                  </a:solidFill>
                  <a:latin typeface="Arial"/>
                </a:rPr>
                <a:t>1</a:t>
              </a:r>
            </a:p>
          </p:txBody>
        </p:sp>
        <p:sp>
          <p:nvSpPr>
            <p:cNvPr id="48" name="Content Placeholder 2"/>
            <p:cNvSpPr txBox="1">
              <a:spLocks/>
            </p:cNvSpPr>
            <p:nvPr/>
          </p:nvSpPr>
          <p:spPr>
            <a:xfrm>
              <a:off x="4757697" y="4500574"/>
              <a:ext cx="2840803" cy="920916"/>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buClr>
                  <a:schemeClr val="bg1"/>
                </a:buClr>
              </a:pPr>
              <a:r>
                <a:rPr lang="en-GB" sz="1450" dirty="0">
                  <a:solidFill>
                    <a:schemeClr val="bg1"/>
                  </a:solidFill>
                </a:rPr>
                <a:t>Higher rates of hospitalisation</a:t>
              </a:r>
            </a:p>
            <a:p>
              <a:pPr marL="174625" indent="-174625" fontAlgn="t">
                <a:buClr>
                  <a:schemeClr val="bg1"/>
                </a:buClr>
              </a:pPr>
              <a:r>
                <a:rPr lang="en-GB" sz="1450" dirty="0">
                  <a:solidFill>
                    <a:schemeClr val="bg1"/>
                  </a:solidFill>
                </a:rPr>
                <a:t>Longer lengths of stay</a:t>
              </a:r>
            </a:p>
            <a:p>
              <a:pPr marL="174625" indent="-174625" fontAlgn="t">
                <a:buClr>
                  <a:schemeClr val="bg1"/>
                </a:buClr>
              </a:pPr>
              <a:r>
                <a:rPr lang="en-GB" sz="1450" dirty="0">
                  <a:solidFill>
                    <a:schemeClr val="bg1"/>
                  </a:solidFill>
                </a:rPr>
                <a:t>Higher readmission rates</a:t>
              </a:r>
            </a:p>
          </p:txBody>
        </p:sp>
        <p:grpSp>
          <p:nvGrpSpPr>
            <p:cNvPr id="49" name="Group 48"/>
            <p:cNvGrpSpPr/>
            <p:nvPr/>
          </p:nvGrpSpPr>
          <p:grpSpPr>
            <a:xfrm>
              <a:off x="7069071" y="4507051"/>
              <a:ext cx="1102402" cy="1102402"/>
              <a:chOff x="9248098" y="4489285"/>
              <a:chExt cx="2844800" cy="2844800"/>
            </a:xfrm>
          </p:grpSpPr>
          <p:sp>
            <p:nvSpPr>
              <p:cNvPr id="50" name="Rectangle 49"/>
              <p:cNvSpPr/>
              <p:nvPr/>
            </p:nvSpPr>
            <p:spPr>
              <a:xfrm>
                <a:off x="10265229" y="6492875"/>
                <a:ext cx="849085" cy="6699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Freeform 50"/>
              <p:cNvSpPr/>
              <p:nvPr/>
            </p:nvSpPr>
            <p:spPr>
              <a:xfrm>
                <a:off x="9677400" y="4702629"/>
                <a:ext cx="2002971" cy="1915885"/>
              </a:xfrm>
              <a:custGeom>
                <a:avLst/>
                <a:gdLst>
                  <a:gd name="connsiteX0" fmla="*/ 1469571 w 2002971"/>
                  <a:gd name="connsiteY0" fmla="*/ 0 h 1915885"/>
                  <a:gd name="connsiteX1" fmla="*/ 576943 w 2002971"/>
                  <a:gd name="connsiteY1" fmla="*/ 21771 h 1915885"/>
                  <a:gd name="connsiteX2" fmla="*/ 468086 w 2002971"/>
                  <a:gd name="connsiteY2" fmla="*/ 381000 h 1915885"/>
                  <a:gd name="connsiteX3" fmla="*/ 0 w 2002971"/>
                  <a:gd name="connsiteY3" fmla="*/ 424542 h 1915885"/>
                  <a:gd name="connsiteX4" fmla="*/ 10886 w 2002971"/>
                  <a:gd name="connsiteY4" fmla="*/ 1915885 h 1915885"/>
                  <a:gd name="connsiteX5" fmla="*/ 576943 w 2002971"/>
                  <a:gd name="connsiteY5" fmla="*/ 1774371 h 1915885"/>
                  <a:gd name="connsiteX6" fmla="*/ 2002971 w 2002971"/>
                  <a:gd name="connsiteY6" fmla="*/ 1763485 h 1915885"/>
                  <a:gd name="connsiteX7" fmla="*/ 1992086 w 2002971"/>
                  <a:gd name="connsiteY7" fmla="*/ 402771 h 1915885"/>
                  <a:gd name="connsiteX8" fmla="*/ 1502229 w 2002971"/>
                  <a:gd name="connsiteY8" fmla="*/ 381000 h 1915885"/>
                  <a:gd name="connsiteX9" fmla="*/ 1469571 w 2002971"/>
                  <a:gd name="connsiteY9" fmla="*/ 0 h 1915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971" h="1915885">
                    <a:moveTo>
                      <a:pt x="1469571" y="0"/>
                    </a:moveTo>
                    <a:lnTo>
                      <a:pt x="576943" y="21771"/>
                    </a:lnTo>
                    <a:lnTo>
                      <a:pt x="468086" y="381000"/>
                    </a:lnTo>
                    <a:lnTo>
                      <a:pt x="0" y="424542"/>
                    </a:lnTo>
                    <a:cubicBezTo>
                      <a:pt x="3629" y="921656"/>
                      <a:pt x="7257" y="1418771"/>
                      <a:pt x="10886" y="1915885"/>
                    </a:cubicBezTo>
                    <a:lnTo>
                      <a:pt x="576943" y="1774371"/>
                    </a:lnTo>
                    <a:lnTo>
                      <a:pt x="2002971" y="1763485"/>
                    </a:lnTo>
                    <a:cubicBezTo>
                      <a:pt x="1999343" y="1309914"/>
                      <a:pt x="1995714" y="856342"/>
                      <a:pt x="1992086" y="402771"/>
                    </a:cubicBezTo>
                    <a:lnTo>
                      <a:pt x="1502229" y="381000"/>
                    </a:lnTo>
                    <a:lnTo>
                      <a:pt x="1469571"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2" name="Picture 4"/>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48098" y="4489285"/>
                <a:ext cx="2844800"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4"/>
              <p:cNvPicPr>
                <a:picLocks noChangeAspect="1" noChangeArrowheads="1"/>
              </p:cNvPicPr>
              <p:nvPr/>
            </p:nvPicPr>
            <p:blipFill rotWithShape="1">
              <a:blip r:embed="rId9" cstate="print">
                <a:clrChange>
                  <a:clrFrom>
                    <a:srgbClr val="FAFAFA"/>
                  </a:clrFrom>
                  <a:clrTo>
                    <a:srgbClr val="FAFAFA">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l="42642" t="14515" r="42052" b="70638"/>
              <a:stretch/>
            </p:blipFill>
            <p:spPr bwMode="auto">
              <a:xfrm>
                <a:off x="10461170" y="4902199"/>
                <a:ext cx="435429" cy="422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Content Placeholder 2"/>
            <p:cNvSpPr txBox="1">
              <a:spLocks/>
            </p:cNvSpPr>
            <p:nvPr/>
          </p:nvSpPr>
          <p:spPr>
            <a:xfrm>
              <a:off x="717670" y="3871099"/>
              <a:ext cx="3593070" cy="1313747"/>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4625" indent="-174625"/>
              <a:r>
                <a:rPr lang="en-GB" sz="1450" dirty="0"/>
                <a:t>Double the mortality risk, even with mild anaemia</a:t>
              </a:r>
              <a:br>
                <a:rPr lang="en-GB" sz="1450" dirty="0"/>
              </a:br>
              <a:r>
                <a:rPr lang="en-GB" sz="1450" dirty="0"/>
                <a:t>(haemoglobin level &gt;10 g/dL)</a:t>
              </a:r>
            </a:p>
            <a:p>
              <a:pPr marL="174625" indent="-174625" fontAlgn="t"/>
              <a:r>
                <a:rPr lang="en-GB" sz="1450" dirty="0"/>
                <a:t>High mortality rates in nursing home                        residents</a:t>
              </a:r>
            </a:p>
          </p:txBody>
        </p:sp>
        <p:pic>
          <p:nvPicPr>
            <p:cNvPr id="55" name="Picture 4"/>
            <p:cNvPicPr>
              <a:picLocks noChangeAspect="1" noChangeArrowheads="1"/>
            </p:cNvPicPr>
            <p:nvPr/>
          </p:nvPicPr>
          <p:blipFill>
            <a:blip r:embed="rId10"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85457" y="4209938"/>
              <a:ext cx="807327" cy="1248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8252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rot="16200000">
            <a:off x="2163548" y="443638"/>
            <a:ext cx="2800686" cy="5556480"/>
          </a:xfrm>
          <a:prstGeom prst="roundRect">
            <a:avLst>
              <a:gd name="adj" fmla="val 9133"/>
            </a:avLst>
          </a:prstGeom>
          <a:gradFill flip="none" rotWithShape="1">
            <a:gsLst>
              <a:gs pos="0">
                <a:schemeClr val="accent1">
                  <a:tint val="66000"/>
                  <a:satMod val="160000"/>
                </a:schemeClr>
              </a:gs>
              <a:gs pos="19000">
                <a:schemeClr val="accent1">
                  <a:tint val="44500"/>
                  <a:satMod val="160000"/>
                </a:schemeClr>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 name="Group 6"/>
          <p:cNvGrpSpPr/>
          <p:nvPr/>
        </p:nvGrpSpPr>
        <p:grpSpPr>
          <a:xfrm>
            <a:off x="1232550" y="2067023"/>
            <a:ext cx="653553" cy="959352"/>
            <a:chOff x="559970" y="2015924"/>
            <a:chExt cx="653553" cy="959352"/>
          </a:xfrm>
        </p:grpSpPr>
        <p:grpSp>
          <p:nvGrpSpPr>
            <p:cNvPr id="4" name="Group 3"/>
            <p:cNvGrpSpPr/>
            <p:nvPr/>
          </p:nvGrpSpPr>
          <p:grpSpPr>
            <a:xfrm>
              <a:off x="783092" y="2015924"/>
              <a:ext cx="430431" cy="905436"/>
              <a:chOff x="783092" y="2015924"/>
              <a:chExt cx="430431" cy="905436"/>
            </a:xfrm>
            <a:effectLst>
              <a:outerShdw blurRad="50800" dist="38100" dir="2700000" algn="tl" rotWithShape="0">
                <a:prstClr val="black">
                  <a:alpha val="40000"/>
                </a:prstClr>
              </a:outerShdw>
            </a:effectLst>
          </p:grpSpPr>
          <p:sp>
            <p:nvSpPr>
              <p:cNvPr id="16" name="Round Same Side Corner Rectangle 15"/>
              <p:cNvSpPr/>
              <p:nvPr/>
            </p:nvSpPr>
            <p:spPr>
              <a:xfrm flipV="1">
                <a:off x="870556" y="2191479"/>
                <a:ext cx="255208" cy="642124"/>
              </a:xfrm>
              <a:prstGeom prst="round2SameRect">
                <a:avLst>
                  <a:gd name="adj1" fmla="val 50000"/>
                  <a:gd name="adj2" fmla="val 0"/>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2" name="Picture 2"/>
              <p:cNvPicPr>
                <a:picLocks noChangeAspect="1" noChangeArrowheads="1"/>
              </p:cNvPicPr>
              <p:nvPr/>
            </p:nvPicPr>
            <p:blipFill rotWithShape="1">
              <a:blip r:embed="rId3">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46492" r="8341"/>
              <a:stretch/>
            </p:blipFill>
            <p:spPr bwMode="auto">
              <a:xfrm>
                <a:off x="783092" y="2015924"/>
                <a:ext cx="430431" cy="905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559970" y="2646339"/>
              <a:ext cx="328937" cy="328937"/>
              <a:chOff x="4110619" y="3579078"/>
              <a:chExt cx="922760" cy="922760"/>
            </a:xfrm>
            <a:effectLst>
              <a:outerShdw blurRad="50800" dist="38100" dir="2700000" algn="tl" rotWithShape="0">
                <a:prstClr val="black">
                  <a:alpha val="40000"/>
                </a:prstClr>
              </a:outerShdw>
            </a:effectLst>
          </p:grpSpPr>
          <p:sp>
            <p:nvSpPr>
              <p:cNvPr id="13" name="Teardrop 12"/>
              <p:cNvSpPr/>
              <p:nvPr/>
            </p:nvSpPr>
            <p:spPr>
              <a:xfrm rot="-2700000">
                <a:off x="4110619" y="3579078"/>
                <a:ext cx="922760" cy="922760"/>
              </a:xfrm>
              <a:prstGeom prst="teardrop">
                <a:avLst>
                  <a:gd name="adj" fmla="val 127097"/>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Arc 13"/>
              <p:cNvSpPr/>
              <p:nvPr/>
            </p:nvSpPr>
            <p:spPr>
              <a:xfrm rot="420000" flipH="1" flipV="1">
                <a:off x="4278818" y="3692776"/>
                <a:ext cx="513963" cy="639612"/>
              </a:xfrm>
              <a:prstGeom prst="arc">
                <a:avLst>
                  <a:gd name="adj1" fmla="val 16200000"/>
                  <a:gd name="adj2" fmla="val 1042963"/>
                </a:avLst>
              </a:prstGeom>
              <a:ln w="38100">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grpSp>
      <p:cxnSp>
        <p:nvCxnSpPr>
          <p:cNvPr id="23" name="Elbow Connector 22"/>
          <p:cNvCxnSpPr/>
          <p:nvPr/>
        </p:nvCxnSpPr>
        <p:spPr>
          <a:xfrm rot="16200000" flipH="1">
            <a:off x="3453305" y="3608388"/>
            <a:ext cx="169985" cy="192210"/>
          </a:xfrm>
          <a:prstGeom prst="bentConnector2">
            <a:avLst/>
          </a:prstGeom>
          <a:ln>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1" name="Elbow Connector 30"/>
          <p:cNvCxnSpPr/>
          <p:nvPr/>
        </p:nvCxnSpPr>
        <p:spPr>
          <a:xfrm rot="16200000" flipH="1">
            <a:off x="3278680" y="3783013"/>
            <a:ext cx="519235" cy="192210"/>
          </a:xfrm>
          <a:prstGeom prst="bentConnector2">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84558" y="152401"/>
            <a:ext cx="11375471" cy="834047"/>
          </a:xfrm>
        </p:spPr>
        <p:txBody>
          <a:bodyPr>
            <a:noAutofit/>
          </a:bodyPr>
          <a:lstStyle/>
          <a:p>
            <a:r>
              <a:rPr lang="en-GB" sz="3200" dirty="0"/>
              <a:t>Primary hypogonadism is a common cause of anaemia in older men</a:t>
            </a:r>
          </a:p>
        </p:txBody>
      </p:sp>
      <p:sp>
        <p:nvSpPr>
          <p:cNvPr id="3" name="Content Placeholder 2"/>
          <p:cNvSpPr>
            <a:spLocks noGrp="1"/>
          </p:cNvSpPr>
          <p:nvPr>
            <p:ph idx="1"/>
          </p:nvPr>
        </p:nvSpPr>
        <p:spPr>
          <a:xfrm>
            <a:off x="285226" y="1086807"/>
            <a:ext cx="11274803" cy="825179"/>
          </a:xfrm>
        </p:spPr>
        <p:txBody>
          <a:bodyPr>
            <a:noAutofit/>
          </a:bodyPr>
          <a:lstStyle/>
          <a:p>
            <a:r>
              <a:rPr lang="en-GB" sz="2100" dirty="0"/>
              <a:t>Audit of consecutive, unselected, older male medical inpatients admitted to hospital in Newcastle-upon-Tyne during January 2018 (N=178)</a:t>
            </a:r>
            <a:endParaRPr lang="en-GB" sz="1700" dirty="0"/>
          </a:p>
        </p:txBody>
      </p:sp>
      <p:sp>
        <p:nvSpPr>
          <p:cNvPr id="5" name="TextBox 4"/>
          <p:cNvSpPr txBox="1"/>
          <p:nvPr/>
        </p:nvSpPr>
        <p:spPr>
          <a:xfrm>
            <a:off x="1523999" y="5776722"/>
            <a:ext cx="9144001" cy="553998"/>
          </a:xfrm>
          <a:prstGeom prst="rect">
            <a:avLst/>
          </a:prstGeom>
          <a:noFill/>
        </p:spPr>
        <p:txBody>
          <a:bodyPr wrap="square" rtlCol="0" anchor="b">
            <a:spAutoFit/>
          </a:bodyPr>
          <a:lstStyle/>
          <a:p>
            <a:r>
              <a:rPr lang="en-GB" sz="1000" dirty="0">
                <a:solidFill>
                  <a:schemeClr val="tx2"/>
                </a:solidFill>
              </a:rPr>
              <a:t>FSH, follicle-stimulating hormone; </a:t>
            </a:r>
            <a:r>
              <a:rPr lang="en-GB" sz="1000" dirty="0" err="1">
                <a:solidFill>
                  <a:schemeClr val="tx2"/>
                </a:solidFill>
              </a:rPr>
              <a:t>Hb</a:t>
            </a:r>
            <a:r>
              <a:rPr lang="en-GB" sz="1000" dirty="0">
                <a:solidFill>
                  <a:schemeClr val="tx2"/>
                </a:solidFill>
              </a:rPr>
              <a:t>, haemoglobin; </a:t>
            </a:r>
            <a:r>
              <a:rPr lang="en-GB" sz="1000" dirty="0" err="1">
                <a:solidFill>
                  <a:schemeClr val="tx2"/>
                </a:solidFill>
              </a:rPr>
              <a:t>Hct</a:t>
            </a:r>
            <a:r>
              <a:rPr lang="en-GB" sz="1000" dirty="0">
                <a:solidFill>
                  <a:schemeClr val="tx2"/>
                </a:solidFill>
              </a:rPr>
              <a:t>, haematocrit; LH, luteinising hormone; PSA, prostate-specific antigen; T, testosterone;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1. </a:t>
            </a:r>
            <a:r>
              <a:rPr lang="en-GB" sz="1000" dirty="0" err="1">
                <a:solidFill>
                  <a:schemeClr val="tx2"/>
                </a:solidFill>
              </a:rPr>
              <a:t>Al-Sharefi</a:t>
            </a:r>
            <a:r>
              <a:rPr lang="en-GB" sz="1000" dirty="0">
                <a:solidFill>
                  <a:schemeClr val="tx2"/>
                </a:solidFill>
              </a:rPr>
              <a:t> A &amp; Quinton R.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Oxf</a:t>
            </a:r>
            <a:r>
              <a:rPr lang="en-GB" sz="1000" i="1" dirty="0">
                <a:solidFill>
                  <a:schemeClr val="tx2"/>
                </a:solidFill>
              </a:rPr>
              <a:t>)</a:t>
            </a:r>
            <a:r>
              <a:rPr lang="en-GB" sz="1000" dirty="0">
                <a:solidFill>
                  <a:schemeClr val="tx2"/>
                </a:solidFill>
              </a:rPr>
              <a:t> 2018;89:527–9.</a:t>
            </a:r>
          </a:p>
        </p:txBody>
      </p:sp>
      <p:sp>
        <p:nvSpPr>
          <p:cNvPr id="8" name="Rounded Rectangle 7"/>
          <p:cNvSpPr/>
          <p:nvPr/>
        </p:nvSpPr>
        <p:spPr>
          <a:xfrm>
            <a:off x="785650" y="4829909"/>
            <a:ext cx="9977425" cy="757159"/>
          </a:xfrm>
          <a:prstGeom prst="roundRect">
            <a:avLst/>
          </a:prstGeom>
          <a:solidFill>
            <a:schemeClr val="accent1">
              <a:lumMod val="40000"/>
              <a:lumOff val="60000"/>
            </a:schemeClr>
          </a:solidFill>
          <a:ln w="57150">
            <a:solidFill>
              <a:schemeClr val="tx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marL="714375" algn="ctr"/>
            <a:r>
              <a:rPr lang="en-GB" sz="1600" b="1" dirty="0">
                <a:solidFill>
                  <a:schemeClr val="tx2"/>
                </a:solidFill>
              </a:rPr>
              <a:t>Screening for primary hypogonadism should form part of anaemia work-up by all physicians, not just endocrinologists</a:t>
            </a:r>
            <a:r>
              <a:rPr lang="en-GB" sz="1600" b="1" baseline="30000" dirty="0">
                <a:solidFill>
                  <a:schemeClr val="tx2"/>
                </a:solidFill>
              </a:rPr>
              <a:t>1</a:t>
            </a:r>
          </a:p>
        </p:txBody>
      </p:sp>
      <p:sp>
        <p:nvSpPr>
          <p:cNvPr id="2052" name="Freeform 2051"/>
          <p:cNvSpPr/>
          <p:nvPr/>
        </p:nvSpPr>
        <p:spPr>
          <a:xfrm>
            <a:off x="2344434" y="1876454"/>
            <a:ext cx="8418641" cy="2798418"/>
          </a:xfrm>
          <a:custGeom>
            <a:avLst/>
            <a:gdLst>
              <a:gd name="connsiteX0" fmla="*/ 0 w 6604000"/>
              <a:gd name="connsiteY0" fmla="*/ 1739900 h 2781300"/>
              <a:gd name="connsiteX1" fmla="*/ 2857500 w 6604000"/>
              <a:gd name="connsiteY1" fmla="*/ 1739900 h 2781300"/>
              <a:gd name="connsiteX2" fmla="*/ 3606800 w 6604000"/>
              <a:gd name="connsiteY2" fmla="*/ 0 h 2781300"/>
              <a:gd name="connsiteX3" fmla="*/ 6604000 w 6604000"/>
              <a:gd name="connsiteY3" fmla="*/ 0 h 2781300"/>
              <a:gd name="connsiteX4" fmla="*/ 6604000 w 6604000"/>
              <a:gd name="connsiteY4" fmla="*/ 2781300 h 2781300"/>
              <a:gd name="connsiteX5" fmla="*/ 3600450 w 6604000"/>
              <a:gd name="connsiteY5" fmla="*/ 2781300 h 2781300"/>
              <a:gd name="connsiteX6" fmla="*/ 2857500 w 6604000"/>
              <a:gd name="connsiteY6" fmla="*/ 2698750 h 2781300"/>
              <a:gd name="connsiteX7" fmla="*/ 0 w 6604000"/>
              <a:gd name="connsiteY7" fmla="*/ 269875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4000" h="2781300">
                <a:moveTo>
                  <a:pt x="0" y="1739900"/>
                </a:moveTo>
                <a:lnTo>
                  <a:pt x="2857500" y="1739900"/>
                </a:lnTo>
                <a:lnTo>
                  <a:pt x="3606800" y="0"/>
                </a:lnTo>
                <a:lnTo>
                  <a:pt x="6604000" y="0"/>
                </a:lnTo>
                <a:lnTo>
                  <a:pt x="6604000" y="2781300"/>
                </a:lnTo>
                <a:lnTo>
                  <a:pt x="3600450" y="2781300"/>
                </a:lnTo>
                <a:lnTo>
                  <a:pt x="2857500" y="2698750"/>
                </a:lnTo>
                <a:lnTo>
                  <a:pt x="0" y="2698750"/>
                </a:lnTo>
              </a:path>
            </a:pathLst>
          </a:custGeom>
          <a:solidFill>
            <a:srgbClr val="FFFFFF">
              <a:alpha val="50196"/>
            </a:srgbClr>
          </a:solidFill>
          <a:ln w="28575">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Content Placeholder 2"/>
          <p:cNvSpPr txBox="1">
            <a:spLocks/>
          </p:cNvSpPr>
          <p:nvPr/>
        </p:nvSpPr>
        <p:spPr>
          <a:xfrm>
            <a:off x="2203753" y="1972176"/>
            <a:ext cx="3848590" cy="1601809"/>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63538" indent="-363538">
              <a:spcBef>
                <a:spcPts val="600"/>
              </a:spcBef>
              <a:buFont typeface="Wingdings 3" panose="05040102010807070707" pitchFamily="18" charset="2"/>
              <a:buChar char=""/>
            </a:pPr>
            <a:r>
              <a:rPr lang="en-GB" sz="1800" dirty="0"/>
              <a:t>61 were tested for anaemia</a:t>
            </a:r>
          </a:p>
          <a:p>
            <a:pPr marL="363538" indent="-363538">
              <a:spcBef>
                <a:spcPts val="600"/>
              </a:spcBef>
              <a:buFont typeface="Wingdings 3" panose="05040102010807070707" pitchFamily="18" charset="2"/>
              <a:buChar char=""/>
            </a:pPr>
            <a:r>
              <a:rPr lang="en-GB" sz="1800" dirty="0">
                <a:solidFill>
                  <a:srgbClr val="005294"/>
                </a:solidFill>
              </a:rPr>
              <a:t>34 (55.7%) were anaemic </a:t>
            </a:r>
            <a:br>
              <a:rPr lang="en-GB" sz="1800" dirty="0">
                <a:solidFill>
                  <a:srgbClr val="005294"/>
                </a:solidFill>
              </a:rPr>
            </a:br>
            <a:r>
              <a:rPr lang="en-GB" sz="1800" dirty="0">
                <a:solidFill>
                  <a:srgbClr val="005294"/>
                </a:solidFill>
              </a:rPr>
              <a:t>(</a:t>
            </a:r>
            <a:r>
              <a:rPr lang="en-GB" sz="1800" dirty="0" err="1">
                <a:solidFill>
                  <a:srgbClr val="005294"/>
                </a:solidFill>
              </a:rPr>
              <a:t>Hb</a:t>
            </a:r>
            <a:r>
              <a:rPr lang="en-GB" sz="1800" dirty="0">
                <a:solidFill>
                  <a:srgbClr val="005294"/>
                </a:solidFill>
              </a:rPr>
              <a:t> &lt;130 g/L or </a:t>
            </a:r>
            <a:r>
              <a:rPr lang="en-GB" sz="1800" dirty="0" err="1">
                <a:solidFill>
                  <a:srgbClr val="005294"/>
                </a:solidFill>
              </a:rPr>
              <a:t>Hct</a:t>
            </a:r>
            <a:r>
              <a:rPr lang="en-GB" sz="1800" dirty="0">
                <a:solidFill>
                  <a:srgbClr val="005294"/>
                </a:solidFill>
              </a:rPr>
              <a:t> &lt;0.40)</a:t>
            </a:r>
          </a:p>
          <a:p>
            <a:pPr marL="363538" indent="-363538">
              <a:spcBef>
                <a:spcPts val="600"/>
              </a:spcBef>
              <a:buFont typeface="Wingdings 3" panose="05040102010807070707" pitchFamily="18" charset="2"/>
              <a:buChar char=""/>
            </a:pPr>
            <a:r>
              <a:rPr lang="en-GB" sz="1800" dirty="0">
                <a:solidFill>
                  <a:srgbClr val="005294"/>
                </a:solidFill>
              </a:rPr>
              <a:t>16 had unexplained anaemia </a:t>
            </a:r>
            <a:br>
              <a:rPr lang="en-GB" sz="1800" dirty="0">
                <a:solidFill>
                  <a:srgbClr val="005294"/>
                </a:solidFill>
              </a:rPr>
            </a:br>
            <a:r>
              <a:rPr lang="en-GB" sz="1800" dirty="0">
                <a:solidFill>
                  <a:srgbClr val="005294"/>
                </a:solidFill>
              </a:rPr>
              <a:t>and had serum FSH levels checked</a:t>
            </a:r>
            <a:endParaRPr lang="en-GB" sz="1800" b="1" dirty="0">
              <a:solidFill>
                <a:srgbClr val="005294"/>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4262302691"/>
              </p:ext>
            </p:extLst>
          </p:nvPr>
        </p:nvGraphicFramePr>
        <p:xfrm>
          <a:off x="7805814" y="1911986"/>
          <a:ext cx="2957261" cy="2741153"/>
        </p:xfrm>
        <a:graphic>
          <a:graphicData uri="http://schemas.openxmlformats.org/drawingml/2006/table">
            <a:tbl>
              <a:tblPr firstRow="1" bandRow="1">
                <a:tableStyleId>{5C22544A-7EE6-4342-B048-85BDC9FD1C3A}</a:tableStyleId>
              </a:tblPr>
              <a:tblGrid>
                <a:gridCol w="1305651">
                  <a:extLst>
                    <a:ext uri="{9D8B030D-6E8A-4147-A177-3AD203B41FA5}">
                      <a16:colId xmlns:a16="http://schemas.microsoft.com/office/drawing/2014/main" val="20000"/>
                    </a:ext>
                  </a:extLst>
                </a:gridCol>
                <a:gridCol w="1651610">
                  <a:extLst>
                    <a:ext uri="{9D8B030D-6E8A-4147-A177-3AD203B41FA5}">
                      <a16:colId xmlns:a16="http://schemas.microsoft.com/office/drawing/2014/main" val="20001"/>
                    </a:ext>
                  </a:extLst>
                </a:gridCol>
              </a:tblGrid>
              <a:tr h="464811">
                <a:tc>
                  <a:txBody>
                    <a:bodyPr/>
                    <a:lstStyle/>
                    <a:p>
                      <a:r>
                        <a:rPr lang="en-GB" sz="1250" dirty="0"/>
                        <a:t>Parameter</a:t>
                      </a:r>
                      <a:r>
                        <a:rPr lang="en-GB" sz="1250" baseline="0" dirty="0"/>
                        <a:t> </a:t>
                      </a:r>
                      <a:br>
                        <a:rPr lang="en-GB" sz="1250" baseline="0" dirty="0"/>
                      </a:br>
                      <a:r>
                        <a:rPr lang="en-GB" sz="1250" baseline="0" dirty="0"/>
                        <a:t>(normal range)</a:t>
                      </a:r>
                      <a:endParaRPr lang="en-GB" sz="1250" dirty="0"/>
                    </a:p>
                  </a:txBody>
                  <a:tcPr marL="36000" marR="36000" marT="36000" marB="36000">
                    <a:solidFill>
                      <a:schemeClr val="tx2"/>
                    </a:solidFill>
                  </a:tcPr>
                </a:tc>
                <a:tc>
                  <a:txBody>
                    <a:bodyPr/>
                    <a:lstStyle/>
                    <a:p>
                      <a:r>
                        <a:rPr lang="en-GB" sz="1250" dirty="0"/>
                        <a:t>Median/mean </a:t>
                      </a:r>
                      <a:br>
                        <a:rPr lang="en-GB" sz="1250" dirty="0"/>
                      </a:br>
                      <a:r>
                        <a:rPr lang="en-GB" sz="1250" dirty="0"/>
                        <a:t>(range)</a:t>
                      </a:r>
                    </a:p>
                  </a:txBody>
                  <a:tcPr marL="36000" marR="36000" marT="36000" marB="36000">
                    <a:solidFill>
                      <a:schemeClr val="tx2"/>
                    </a:solidFill>
                  </a:tcPr>
                </a:tc>
                <a:extLst>
                  <a:ext uri="{0D108BD9-81ED-4DB2-BD59-A6C34878D82A}">
                    <a16:rowId xmlns:a16="http://schemas.microsoft.com/office/drawing/2014/main" val="10000"/>
                  </a:ext>
                </a:extLst>
              </a:tr>
              <a:tr h="269344">
                <a:tc>
                  <a:txBody>
                    <a:bodyPr/>
                    <a:lstStyle/>
                    <a:p>
                      <a:r>
                        <a:rPr lang="en-GB" sz="1100" b="1" dirty="0" err="1">
                          <a:solidFill>
                            <a:schemeClr val="bg1"/>
                          </a:solidFill>
                          <a:effectLst>
                            <a:outerShdw blurRad="38100" dist="38100" dir="2700000" algn="tl">
                              <a:srgbClr val="000000">
                                <a:alpha val="43137"/>
                              </a:srgbClr>
                            </a:outerShdw>
                          </a:effectLst>
                        </a:rPr>
                        <a:t>Hb</a:t>
                      </a:r>
                      <a:r>
                        <a:rPr lang="en-GB" sz="1100" dirty="0">
                          <a:solidFill>
                            <a:schemeClr val="bg1"/>
                          </a:solidFill>
                          <a:effectLst>
                            <a:outerShdw blurRad="38100" dist="38100" dir="2700000" algn="tl">
                              <a:srgbClr val="000000">
                                <a:alpha val="43137"/>
                              </a:srgbClr>
                            </a:outerShdw>
                          </a:effectLst>
                        </a:rPr>
                        <a:t> (130–180 g/L)</a:t>
                      </a:r>
                    </a:p>
                  </a:txBody>
                  <a:tcPr marL="36000" marR="36000" marT="36000" marB="36000" anchor="ctr">
                    <a:solidFill>
                      <a:schemeClr val="accent1"/>
                    </a:solidFill>
                  </a:tcPr>
                </a:tc>
                <a:tc>
                  <a:txBody>
                    <a:bodyPr/>
                    <a:lstStyle/>
                    <a:p>
                      <a:r>
                        <a:rPr lang="en-GB" sz="1100" dirty="0"/>
                        <a:t>122/118 (85</a:t>
                      </a:r>
                      <a:r>
                        <a:rPr lang="en-GB" sz="1100" baseline="0" dirty="0"/>
                        <a:t> to </a:t>
                      </a:r>
                      <a:r>
                        <a:rPr lang="en-GB" sz="1100" dirty="0"/>
                        <a:t>141)</a:t>
                      </a:r>
                    </a:p>
                  </a:txBody>
                  <a:tcPr marL="36000" marR="36000" marT="36000" marB="36000" anchor="ctr"/>
                </a:tc>
                <a:extLst>
                  <a:ext uri="{0D108BD9-81ED-4DB2-BD59-A6C34878D82A}">
                    <a16:rowId xmlns:a16="http://schemas.microsoft.com/office/drawing/2014/main" val="10001"/>
                  </a:ext>
                </a:extLst>
              </a:tr>
              <a:tr h="269344">
                <a:tc>
                  <a:txBody>
                    <a:bodyPr/>
                    <a:lstStyle/>
                    <a:p>
                      <a:r>
                        <a:rPr lang="en-GB" sz="1100" b="1" dirty="0" err="1">
                          <a:solidFill>
                            <a:schemeClr val="bg1"/>
                          </a:solidFill>
                          <a:effectLst>
                            <a:outerShdw blurRad="38100" dist="38100" dir="2700000" algn="tl">
                              <a:srgbClr val="000000">
                                <a:alpha val="43137"/>
                              </a:srgbClr>
                            </a:outerShdw>
                          </a:effectLst>
                        </a:rPr>
                        <a:t>Hct</a:t>
                      </a:r>
                      <a:r>
                        <a:rPr lang="en-GB" sz="1100" dirty="0">
                          <a:solidFill>
                            <a:schemeClr val="bg1"/>
                          </a:solidFill>
                          <a:effectLst>
                            <a:outerShdw blurRad="38100" dist="38100" dir="2700000" algn="tl">
                              <a:srgbClr val="000000">
                                <a:alpha val="43137"/>
                              </a:srgbClr>
                            </a:outerShdw>
                          </a:effectLst>
                        </a:rPr>
                        <a:t> (0.40–0.50)</a:t>
                      </a:r>
                    </a:p>
                  </a:txBody>
                  <a:tcPr marL="36000" marR="36000" marT="36000" marB="36000" anchor="ctr">
                    <a:solidFill>
                      <a:schemeClr val="accent1"/>
                    </a:solidFill>
                  </a:tcPr>
                </a:tc>
                <a:tc>
                  <a:txBody>
                    <a:bodyPr/>
                    <a:lstStyle/>
                    <a:p>
                      <a:r>
                        <a:rPr lang="en-GB" sz="1100" dirty="0"/>
                        <a:t>0.37/0.35 (0.27</a:t>
                      </a:r>
                      <a:r>
                        <a:rPr lang="en-GB" sz="1100" baseline="0" dirty="0"/>
                        <a:t> to </a:t>
                      </a:r>
                      <a:r>
                        <a:rPr lang="en-GB" sz="1100" dirty="0"/>
                        <a:t>0.40)</a:t>
                      </a:r>
                    </a:p>
                  </a:txBody>
                  <a:tcPr marL="36000" marR="36000" marT="36000" marB="36000" anchor="ctr"/>
                </a:tc>
                <a:extLst>
                  <a:ext uri="{0D108BD9-81ED-4DB2-BD59-A6C34878D82A}">
                    <a16:rowId xmlns:a16="http://schemas.microsoft.com/office/drawing/2014/main" val="10002"/>
                  </a:ext>
                </a:extLst>
              </a:tr>
              <a:tr h="269344">
                <a:tc>
                  <a:txBody>
                    <a:bodyPr/>
                    <a:lstStyle/>
                    <a:p>
                      <a:r>
                        <a:rPr lang="en-GB" sz="1100" b="1" dirty="0">
                          <a:solidFill>
                            <a:schemeClr val="bg1"/>
                          </a:solidFill>
                          <a:effectLst>
                            <a:outerShdw blurRad="38100" dist="38100" dir="2700000" algn="tl">
                              <a:srgbClr val="000000">
                                <a:alpha val="43137"/>
                              </a:srgbClr>
                            </a:outerShdw>
                          </a:effectLst>
                        </a:rPr>
                        <a:t>FSH</a:t>
                      </a:r>
                      <a:r>
                        <a:rPr lang="en-GB" sz="1100" dirty="0">
                          <a:solidFill>
                            <a:schemeClr val="bg1"/>
                          </a:solidFill>
                          <a:effectLst>
                            <a:outerShdw blurRad="38100" dist="38100" dir="2700000" algn="tl">
                              <a:srgbClr val="000000">
                                <a:alpha val="43137"/>
                              </a:srgbClr>
                            </a:outerShdw>
                          </a:effectLst>
                        </a:rPr>
                        <a:t> (1.3</a:t>
                      </a:r>
                      <a:r>
                        <a:rPr lang="en-GB" sz="1100" baseline="0" dirty="0">
                          <a:solidFill>
                            <a:schemeClr val="bg1"/>
                          </a:solidFill>
                          <a:effectLst>
                            <a:outerShdw blurRad="38100" dist="38100" dir="2700000" algn="tl">
                              <a:srgbClr val="000000">
                                <a:alpha val="43137"/>
                              </a:srgbClr>
                            </a:outerShdw>
                          </a:effectLst>
                        </a:rPr>
                        <a:t>–9.2 IU/L)</a:t>
                      </a:r>
                      <a:endParaRPr lang="en-GB" sz="1100" dirty="0">
                        <a:solidFill>
                          <a:schemeClr val="bg1"/>
                        </a:solidFill>
                        <a:effectLst>
                          <a:outerShdw blurRad="38100" dist="38100" dir="2700000" algn="tl">
                            <a:srgbClr val="000000">
                              <a:alpha val="43137"/>
                            </a:srgbClr>
                          </a:outerShdw>
                        </a:effectLst>
                      </a:endParaRPr>
                    </a:p>
                  </a:txBody>
                  <a:tcPr marL="36000" marR="36000" marT="36000" marB="36000" anchor="ctr">
                    <a:solidFill>
                      <a:schemeClr val="accent1"/>
                    </a:solidFill>
                  </a:tcPr>
                </a:tc>
                <a:tc>
                  <a:txBody>
                    <a:bodyPr/>
                    <a:lstStyle/>
                    <a:p>
                      <a:r>
                        <a:rPr lang="en-GB" sz="1100" dirty="0"/>
                        <a:t>24/32 (13</a:t>
                      </a:r>
                      <a:r>
                        <a:rPr lang="en-GB" sz="1100" baseline="0" dirty="0"/>
                        <a:t> to </a:t>
                      </a:r>
                      <a:r>
                        <a:rPr lang="en-GB" sz="1100" dirty="0"/>
                        <a:t>82)</a:t>
                      </a:r>
                    </a:p>
                  </a:txBody>
                  <a:tcPr marL="36000" marR="36000" marT="36000" marB="36000" anchor="ctr"/>
                </a:tc>
                <a:extLst>
                  <a:ext uri="{0D108BD9-81ED-4DB2-BD59-A6C34878D82A}">
                    <a16:rowId xmlns:a16="http://schemas.microsoft.com/office/drawing/2014/main" val="10003"/>
                  </a:ext>
                </a:extLst>
              </a:tr>
              <a:tr h="269344">
                <a:tc>
                  <a:txBody>
                    <a:bodyPr/>
                    <a:lstStyle/>
                    <a:p>
                      <a:r>
                        <a:rPr lang="en-GB" sz="1100" b="1" dirty="0">
                          <a:solidFill>
                            <a:schemeClr val="bg1"/>
                          </a:solidFill>
                          <a:effectLst>
                            <a:outerShdw blurRad="38100" dist="38100" dir="2700000" algn="tl">
                              <a:srgbClr val="000000">
                                <a:alpha val="43137"/>
                              </a:srgbClr>
                            </a:outerShdw>
                          </a:effectLst>
                        </a:rPr>
                        <a:t>LH</a:t>
                      </a:r>
                      <a:r>
                        <a:rPr lang="en-GB" sz="1100" dirty="0">
                          <a:solidFill>
                            <a:schemeClr val="bg1"/>
                          </a:solidFill>
                          <a:effectLst>
                            <a:outerShdw blurRad="38100" dist="38100" dir="2700000" algn="tl">
                              <a:srgbClr val="000000">
                                <a:alpha val="43137"/>
                              </a:srgbClr>
                            </a:outerShdw>
                          </a:effectLst>
                        </a:rPr>
                        <a:t> (3–13 IU/L)</a:t>
                      </a:r>
                    </a:p>
                  </a:txBody>
                  <a:tcPr marL="36000" marR="36000" marT="36000" marB="36000" anchor="ctr">
                    <a:solidFill>
                      <a:schemeClr val="accent1"/>
                    </a:solidFill>
                  </a:tcPr>
                </a:tc>
                <a:tc>
                  <a:txBody>
                    <a:bodyPr/>
                    <a:lstStyle/>
                    <a:p>
                      <a:r>
                        <a:rPr lang="en-GB" sz="1100" dirty="0"/>
                        <a:t>14.9/19.8 (7.6</a:t>
                      </a:r>
                      <a:r>
                        <a:rPr lang="en-GB" sz="1100" baseline="0" dirty="0"/>
                        <a:t> to </a:t>
                      </a:r>
                      <a:r>
                        <a:rPr lang="en-GB" sz="1100" dirty="0"/>
                        <a:t>33.8)</a:t>
                      </a:r>
                    </a:p>
                  </a:txBody>
                  <a:tcPr marL="36000" marR="36000" marT="36000" marB="36000" anchor="ctr"/>
                </a:tc>
                <a:extLst>
                  <a:ext uri="{0D108BD9-81ED-4DB2-BD59-A6C34878D82A}">
                    <a16:rowId xmlns:a16="http://schemas.microsoft.com/office/drawing/2014/main" val="10004"/>
                  </a:ext>
                </a:extLst>
              </a:tr>
              <a:tr h="464811">
                <a:tc>
                  <a:txBody>
                    <a:bodyPr/>
                    <a:lstStyle/>
                    <a:p>
                      <a:r>
                        <a:rPr lang="en-GB" sz="1100" b="1" dirty="0">
                          <a:solidFill>
                            <a:schemeClr val="bg1"/>
                          </a:solidFill>
                          <a:effectLst>
                            <a:outerShdw blurRad="38100" dist="38100" dir="2700000" algn="tl">
                              <a:srgbClr val="000000">
                                <a:alpha val="43137"/>
                              </a:srgbClr>
                            </a:outerShdw>
                          </a:effectLst>
                        </a:rPr>
                        <a:t>Total T</a:t>
                      </a:r>
                      <a:r>
                        <a:rPr lang="en-GB" sz="1100" dirty="0">
                          <a:solidFill>
                            <a:schemeClr val="bg1"/>
                          </a:solidFill>
                          <a:effectLst>
                            <a:outerShdw blurRad="38100" dist="38100" dir="2700000" algn="tl">
                              <a:srgbClr val="000000">
                                <a:alpha val="43137"/>
                              </a:srgbClr>
                            </a:outerShdw>
                          </a:effectLst>
                        </a:rPr>
                        <a:t> </a:t>
                      </a:r>
                      <a:br>
                        <a:rPr lang="en-GB" sz="1100" dirty="0">
                          <a:solidFill>
                            <a:schemeClr val="bg1"/>
                          </a:solidFill>
                          <a:effectLst>
                            <a:outerShdw blurRad="38100" dist="38100" dir="2700000" algn="tl">
                              <a:srgbClr val="000000">
                                <a:alpha val="43137"/>
                              </a:srgbClr>
                            </a:outerShdw>
                          </a:effectLst>
                        </a:rPr>
                      </a:br>
                      <a:r>
                        <a:rPr lang="en-GB" sz="1100" dirty="0">
                          <a:solidFill>
                            <a:schemeClr val="bg1"/>
                          </a:solidFill>
                          <a:effectLst>
                            <a:outerShdw blurRad="38100" dist="38100" dir="2700000" algn="tl">
                              <a:srgbClr val="000000">
                                <a:alpha val="43137"/>
                              </a:srgbClr>
                            </a:outerShdw>
                          </a:effectLst>
                        </a:rPr>
                        <a:t>(9–25 </a:t>
                      </a:r>
                      <a:r>
                        <a:rPr lang="en-GB" sz="1100" dirty="0" err="1">
                          <a:solidFill>
                            <a:schemeClr val="bg1"/>
                          </a:solidFill>
                          <a:effectLst>
                            <a:outerShdw blurRad="38100" dist="38100" dir="2700000" algn="tl">
                              <a:srgbClr val="000000">
                                <a:alpha val="43137"/>
                              </a:srgbClr>
                            </a:outerShdw>
                          </a:effectLst>
                        </a:rPr>
                        <a:t>nmol</a:t>
                      </a:r>
                      <a:r>
                        <a:rPr lang="en-GB" sz="1100" dirty="0">
                          <a:solidFill>
                            <a:schemeClr val="bg1"/>
                          </a:solidFill>
                          <a:effectLst>
                            <a:outerShdw blurRad="38100" dist="38100" dir="2700000" algn="tl">
                              <a:srgbClr val="000000">
                                <a:alpha val="43137"/>
                              </a:srgbClr>
                            </a:outerShdw>
                          </a:effectLst>
                        </a:rPr>
                        <a:t>/L)</a:t>
                      </a:r>
                    </a:p>
                  </a:txBody>
                  <a:tcPr marL="36000" marR="36000" marT="36000" marB="36000" anchor="ctr">
                    <a:solidFill>
                      <a:schemeClr val="accent1"/>
                    </a:solidFill>
                  </a:tcPr>
                </a:tc>
                <a:tc>
                  <a:txBody>
                    <a:bodyPr/>
                    <a:lstStyle/>
                    <a:p>
                      <a:r>
                        <a:rPr lang="en-GB" sz="1100" dirty="0"/>
                        <a:t>3.4/4.0 (&lt;1.0</a:t>
                      </a:r>
                      <a:r>
                        <a:rPr lang="en-GB" sz="1100" baseline="0" dirty="0"/>
                        <a:t> to </a:t>
                      </a:r>
                      <a:r>
                        <a:rPr lang="en-GB" sz="1100" dirty="0"/>
                        <a:t>9.6)</a:t>
                      </a:r>
                    </a:p>
                  </a:txBody>
                  <a:tcPr marL="36000" marR="36000" marT="36000" marB="36000" anchor="ctr"/>
                </a:tc>
                <a:extLst>
                  <a:ext uri="{0D108BD9-81ED-4DB2-BD59-A6C34878D82A}">
                    <a16:rowId xmlns:a16="http://schemas.microsoft.com/office/drawing/2014/main" val="10005"/>
                  </a:ext>
                </a:extLst>
              </a:tr>
              <a:tr h="464811">
                <a:tc>
                  <a:txBody>
                    <a:bodyPr/>
                    <a:lstStyle/>
                    <a:p>
                      <a:r>
                        <a:rPr lang="en-GB" sz="1100" b="1" dirty="0">
                          <a:solidFill>
                            <a:schemeClr val="bg1"/>
                          </a:solidFill>
                          <a:effectLst>
                            <a:outerShdw blurRad="38100" dist="38100" dir="2700000" algn="tl">
                              <a:srgbClr val="000000">
                                <a:alpha val="43137"/>
                              </a:srgbClr>
                            </a:outerShdw>
                          </a:effectLst>
                        </a:rPr>
                        <a:t>Free T</a:t>
                      </a:r>
                      <a:r>
                        <a:rPr lang="en-GB" sz="1100" dirty="0">
                          <a:solidFill>
                            <a:schemeClr val="bg1"/>
                          </a:solidFill>
                          <a:effectLst>
                            <a:outerShdw blurRad="38100" dist="38100" dir="2700000" algn="tl">
                              <a:srgbClr val="000000">
                                <a:alpha val="43137"/>
                              </a:srgbClr>
                            </a:outerShdw>
                          </a:effectLst>
                        </a:rPr>
                        <a:t> </a:t>
                      </a:r>
                      <a:br>
                        <a:rPr lang="en-GB" sz="1100" dirty="0">
                          <a:solidFill>
                            <a:schemeClr val="bg1"/>
                          </a:solidFill>
                          <a:effectLst>
                            <a:outerShdw blurRad="38100" dist="38100" dir="2700000" algn="tl">
                              <a:srgbClr val="000000">
                                <a:alpha val="43137"/>
                              </a:srgbClr>
                            </a:outerShdw>
                          </a:effectLst>
                        </a:rPr>
                      </a:br>
                      <a:r>
                        <a:rPr lang="en-GB" sz="1100" dirty="0">
                          <a:solidFill>
                            <a:schemeClr val="bg1"/>
                          </a:solidFill>
                          <a:effectLst>
                            <a:outerShdw blurRad="38100" dist="38100" dir="2700000" algn="tl">
                              <a:srgbClr val="000000">
                                <a:alpha val="43137"/>
                              </a:srgbClr>
                            </a:outerShdw>
                          </a:effectLst>
                        </a:rPr>
                        <a:t>(215–760 </a:t>
                      </a:r>
                      <a:r>
                        <a:rPr lang="en-GB" sz="1100" dirty="0" err="1">
                          <a:solidFill>
                            <a:schemeClr val="bg1"/>
                          </a:solidFill>
                          <a:effectLst>
                            <a:outerShdw blurRad="38100" dist="38100" dir="2700000" algn="tl">
                              <a:srgbClr val="000000">
                                <a:alpha val="43137"/>
                              </a:srgbClr>
                            </a:outerShdw>
                          </a:effectLst>
                        </a:rPr>
                        <a:t>pmol</a:t>
                      </a:r>
                      <a:r>
                        <a:rPr lang="en-GB" sz="1100" dirty="0">
                          <a:solidFill>
                            <a:schemeClr val="bg1"/>
                          </a:solidFill>
                          <a:effectLst>
                            <a:outerShdw blurRad="38100" dist="38100" dir="2700000" algn="tl">
                              <a:srgbClr val="000000">
                                <a:alpha val="43137"/>
                              </a:srgbClr>
                            </a:outerShdw>
                          </a:effectLst>
                        </a:rPr>
                        <a:t>/L)</a:t>
                      </a:r>
                    </a:p>
                  </a:txBody>
                  <a:tcPr marL="36000" marR="36000" marT="36000" marB="36000" anchor="ctr">
                    <a:solidFill>
                      <a:schemeClr val="accent1"/>
                    </a:solidFill>
                  </a:tcPr>
                </a:tc>
                <a:tc>
                  <a:txBody>
                    <a:bodyPr/>
                    <a:lstStyle/>
                    <a:p>
                      <a:r>
                        <a:rPr lang="en-GB" sz="1100" dirty="0"/>
                        <a:t>50.0/49.7 </a:t>
                      </a:r>
                      <a:br>
                        <a:rPr lang="en-GB" sz="1100" dirty="0"/>
                      </a:br>
                      <a:r>
                        <a:rPr lang="en-GB" sz="1100" dirty="0"/>
                        <a:t>(&lt;14.0 to</a:t>
                      </a:r>
                      <a:r>
                        <a:rPr lang="en-GB" sz="1100" baseline="0" dirty="0"/>
                        <a:t> </a:t>
                      </a:r>
                      <a:r>
                        <a:rPr lang="en-GB" sz="1100" dirty="0"/>
                        <a:t>115.0)</a:t>
                      </a:r>
                    </a:p>
                  </a:txBody>
                  <a:tcPr marL="36000" marR="36000" marT="36000" marB="36000" anchor="ctr"/>
                </a:tc>
                <a:extLst>
                  <a:ext uri="{0D108BD9-81ED-4DB2-BD59-A6C34878D82A}">
                    <a16:rowId xmlns:a16="http://schemas.microsoft.com/office/drawing/2014/main" val="10006"/>
                  </a:ext>
                </a:extLst>
              </a:tr>
              <a:tr h="269344">
                <a:tc>
                  <a:txBody>
                    <a:bodyPr/>
                    <a:lstStyle/>
                    <a:p>
                      <a:r>
                        <a:rPr lang="en-GB" sz="1100" b="1" dirty="0">
                          <a:solidFill>
                            <a:schemeClr val="bg1"/>
                          </a:solidFill>
                          <a:effectLst>
                            <a:outerShdw blurRad="38100" dist="38100" dir="2700000" algn="tl">
                              <a:srgbClr val="000000">
                                <a:alpha val="43137"/>
                              </a:srgbClr>
                            </a:outerShdw>
                          </a:effectLst>
                        </a:rPr>
                        <a:t>PSA</a:t>
                      </a:r>
                      <a:r>
                        <a:rPr lang="en-GB" sz="1100" dirty="0">
                          <a:solidFill>
                            <a:schemeClr val="bg1"/>
                          </a:solidFill>
                          <a:effectLst>
                            <a:outerShdw blurRad="38100" dist="38100" dir="2700000" algn="tl">
                              <a:srgbClr val="000000">
                                <a:alpha val="43137"/>
                              </a:srgbClr>
                            </a:outerShdw>
                          </a:effectLst>
                        </a:rPr>
                        <a:t> (&lt;4 µg/L)</a:t>
                      </a:r>
                    </a:p>
                  </a:txBody>
                  <a:tcPr marL="36000" marR="36000" marT="36000" marB="36000" anchor="ctr">
                    <a:solidFill>
                      <a:schemeClr val="accent1"/>
                    </a:solidFill>
                  </a:tcPr>
                </a:tc>
                <a:tc>
                  <a:txBody>
                    <a:bodyPr/>
                    <a:lstStyle/>
                    <a:p>
                      <a:r>
                        <a:rPr lang="en-GB" sz="1100" dirty="0"/>
                        <a:t>0.93/1.29 (0.34 to</a:t>
                      </a:r>
                      <a:r>
                        <a:rPr lang="en-GB" sz="1100" baseline="0" dirty="0"/>
                        <a:t> 1.39)</a:t>
                      </a:r>
                      <a:endParaRPr lang="en-GB" sz="1100" dirty="0"/>
                    </a:p>
                  </a:txBody>
                  <a:tcPr marL="36000" marR="36000" marT="36000" marB="36000" anchor="ctr"/>
                </a:tc>
                <a:extLst>
                  <a:ext uri="{0D108BD9-81ED-4DB2-BD59-A6C34878D82A}">
                    <a16:rowId xmlns:a16="http://schemas.microsoft.com/office/drawing/2014/main" val="10007"/>
                  </a:ext>
                </a:extLst>
              </a:tr>
            </a:tbl>
          </a:graphicData>
        </a:graphic>
      </p:graphicFrame>
      <p:sp>
        <p:nvSpPr>
          <p:cNvPr id="54" name="Content Placeholder 2"/>
          <p:cNvSpPr txBox="1">
            <a:spLocks/>
          </p:cNvSpPr>
          <p:nvPr/>
        </p:nvSpPr>
        <p:spPr>
          <a:xfrm>
            <a:off x="2946409" y="3628905"/>
            <a:ext cx="5112871" cy="970721"/>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95350" indent="-274638">
              <a:spcBef>
                <a:spcPts val="600"/>
              </a:spcBef>
              <a:buFont typeface="Wingdings 3" panose="05040102010807070707" pitchFamily="18" charset="2"/>
              <a:buChar char=""/>
            </a:pPr>
            <a:r>
              <a:rPr lang="en-GB" sz="1600" b="1" dirty="0">
                <a:solidFill>
                  <a:srgbClr val="005294"/>
                </a:solidFill>
              </a:rPr>
              <a:t>7 (43%) had raised FSH</a:t>
            </a:r>
          </a:p>
          <a:p>
            <a:pPr marL="895350" indent="-274638">
              <a:spcBef>
                <a:spcPts val="600"/>
              </a:spcBef>
              <a:buFont typeface="Wingdings 3" panose="05040102010807070707" pitchFamily="18" charset="2"/>
              <a:buChar char=""/>
            </a:pPr>
            <a:r>
              <a:rPr lang="en-GB" sz="1600" b="1" dirty="0">
                <a:solidFill>
                  <a:srgbClr val="005294"/>
                </a:solidFill>
              </a:rPr>
              <a:t>6 (37%) had frank primary hypogonadism        and were treated with </a:t>
            </a:r>
            <a:r>
              <a:rPr lang="en-GB" sz="1600" b="1" dirty="0" err="1">
                <a:solidFill>
                  <a:srgbClr val="005294"/>
                </a:solidFill>
              </a:rPr>
              <a:t>TTh</a:t>
            </a:r>
            <a:endParaRPr lang="en-GB" sz="1600" b="1" dirty="0">
              <a:solidFill>
                <a:srgbClr val="005294"/>
              </a:solidFill>
            </a:endParaRPr>
          </a:p>
        </p:txBody>
      </p:sp>
    </p:spTree>
    <p:extLst>
      <p:ext uri="{BB962C8B-B14F-4D97-AF65-F5344CB8AC3E}">
        <p14:creationId xmlns:p14="http://schemas.microsoft.com/office/powerpoint/2010/main" val="315104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152401"/>
            <a:ext cx="11333526" cy="834047"/>
          </a:xfrm>
        </p:spPr>
        <p:txBody>
          <a:bodyPr>
            <a:noAutofit/>
          </a:bodyPr>
          <a:lstStyle/>
          <a:p>
            <a:r>
              <a:rPr lang="en-GB" sz="2800" dirty="0"/>
              <a:t>Anaemia Trial: relationship between testosterone levels and anaemia, and impact of </a:t>
            </a:r>
            <a:r>
              <a:rPr lang="en-GB" sz="2800" dirty="0" err="1"/>
              <a:t>TTh</a:t>
            </a:r>
            <a:r>
              <a:rPr lang="en-GB" sz="2800" dirty="0"/>
              <a:t> in older men</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BMI, body mass index; 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grpSp>
        <p:nvGrpSpPr>
          <p:cNvPr id="88" name="Group 87"/>
          <p:cNvGrpSpPr/>
          <p:nvPr/>
        </p:nvGrpSpPr>
        <p:grpSpPr>
          <a:xfrm>
            <a:off x="679508" y="1051396"/>
            <a:ext cx="10385571" cy="4651885"/>
            <a:chOff x="379863" y="1051395"/>
            <a:chExt cx="8384274" cy="4651885"/>
          </a:xfrm>
        </p:grpSpPr>
        <p:sp>
          <p:nvSpPr>
            <p:cNvPr id="26" name="Content Placeholder 2"/>
            <p:cNvSpPr txBox="1">
              <a:spLocks/>
            </p:cNvSpPr>
            <p:nvPr/>
          </p:nvSpPr>
          <p:spPr>
            <a:xfrm>
              <a:off x="379864" y="1138064"/>
              <a:ext cx="8384272" cy="4565216"/>
            </a:xfrm>
            <a:prstGeom prst="roundRect">
              <a:avLst>
                <a:gd name="adj" fmla="val 5585"/>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9" name="Rectangle 8"/>
            <p:cNvSpPr/>
            <p:nvPr/>
          </p:nvSpPr>
          <p:spPr>
            <a:xfrm>
              <a:off x="379865" y="2511096"/>
              <a:ext cx="8384270" cy="101645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03837" y="1843055"/>
              <a:ext cx="652006" cy="6211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Content Placeholder 2"/>
            <p:cNvSpPr txBox="1">
              <a:spLocks/>
            </p:cNvSpPr>
            <p:nvPr/>
          </p:nvSpPr>
          <p:spPr>
            <a:xfrm>
              <a:off x="1524687" y="1878512"/>
              <a:ext cx="7239448" cy="550234"/>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1 of the 7 Testosterone Trials</a:t>
              </a:r>
            </a:p>
            <a:p>
              <a:r>
                <a:rPr lang="en-GB" sz="1600" dirty="0"/>
                <a:t>Non-randomised, double-blinded, placebo-controlled trial</a:t>
              </a:r>
            </a:p>
          </p:txBody>
        </p:sp>
        <p:sp>
          <p:nvSpPr>
            <p:cNvPr id="50" name="Content Placeholder 2"/>
            <p:cNvSpPr txBox="1">
              <a:spLocks/>
            </p:cNvSpPr>
            <p:nvPr/>
          </p:nvSpPr>
          <p:spPr>
            <a:xfrm>
              <a:off x="1524687" y="2577571"/>
              <a:ext cx="7239450" cy="893415"/>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buClr>
              </a:pPr>
              <a:r>
                <a:rPr lang="en-GB" sz="1600" dirty="0">
                  <a:solidFill>
                    <a:schemeClr val="bg1"/>
                  </a:solidFill>
                </a:rPr>
                <a:t>Men with </a:t>
              </a:r>
              <a:r>
                <a:rPr lang="en-GB" sz="1600" b="1" dirty="0">
                  <a:solidFill>
                    <a:schemeClr val="bg1"/>
                  </a:solidFill>
                </a:rPr>
                <a:t>average testosterone level &lt;9.5 </a:t>
              </a:r>
              <a:r>
                <a:rPr lang="en-GB" sz="1600" b="1" dirty="0" err="1">
                  <a:solidFill>
                    <a:schemeClr val="bg1"/>
                  </a:solidFill>
                </a:rPr>
                <a:t>nmol</a:t>
              </a:r>
              <a:r>
                <a:rPr lang="en-GB" sz="1600" b="1" dirty="0">
                  <a:solidFill>
                    <a:schemeClr val="bg1"/>
                  </a:solidFill>
                </a:rPr>
                <a:t>/L (&lt;275 ng/</a:t>
              </a:r>
              <a:r>
                <a:rPr lang="en-GB" sz="1600" b="1" dirty="0" err="1">
                  <a:solidFill>
                    <a:schemeClr val="bg1"/>
                  </a:solidFill>
                </a:rPr>
                <a:t>dL</a:t>
              </a:r>
              <a:r>
                <a:rPr lang="en-GB" sz="1600" b="1" dirty="0">
                  <a:solidFill>
                    <a:schemeClr val="bg1"/>
                  </a:solidFill>
                </a:rPr>
                <a:t>)</a:t>
              </a:r>
            </a:p>
            <a:p>
              <a:pPr lvl="1">
                <a:buClr>
                  <a:schemeClr val="bg1"/>
                </a:buClr>
              </a:pPr>
              <a:r>
                <a:rPr lang="en-GB" sz="1400" dirty="0" err="1">
                  <a:solidFill>
                    <a:schemeClr val="bg1"/>
                  </a:solidFill>
                </a:rPr>
                <a:t>Hb</a:t>
              </a:r>
              <a:r>
                <a:rPr lang="en-GB" sz="1400" dirty="0">
                  <a:solidFill>
                    <a:schemeClr val="bg1"/>
                  </a:solidFill>
                </a:rPr>
                <a:t> ≤12.7 g/</a:t>
              </a:r>
              <a:r>
                <a:rPr lang="en-GB" sz="1400" dirty="0" err="1">
                  <a:solidFill>
                    <a:schemeClr val="bg1"/>
                  </a:solidFill>
                </a:rPr>
                <a:t>dL</a:t>
              </a:r>
              <a:r>
                <a:rPr lang="en-GB" sz="1400" dirty="0">
                  <a:solidFill>
                    <a:schemeClr val="bg1"/>
                  </a:solidFill>
                </a:rPr>
                <a:t>, mean age 74.8 years, BMI 30.7 kg/m</a:t>
              </a:r>
              <a:r>
                <a:rPr lang="en-GB" sz="1400" baseline="30000" dirty="0">
                  <a:solidFill>
                    <a:schemeClr val="bg1"/>
                  </a:solidFill>
                </a:rPr>
                <a:t>2</a:t>
              </a:r>
            </a:p>
            <a:p>
              <a:pPr>
                <a:buClr>
                  <a:schemeClr val="bg1"/>
                </a:buClr>
              </a:pPr>
              <a:r>
                <a:rPr lang="en-GB" sz="1600" spc="-40" dirty="0">
                  <a:solidFill>
                    <a:schemeClr val="bg1"/>
                  </a:solidFill>
                </a:rPr>
                <a:t>Of 788 men enrolled, </a:t>
              </a:r>
              <a:r>
                <a:rPr lang="en-GB" sz="1600" b="1" spc="-40" dirty="0">
                  <a:solidFill>
                    <a:schemeClr val="bg1"/>
                  </a:solidFill>
                </a:rPr>
                <a:t>126 were anaemic at baseline</a:t>
              </a:r>
              <a:r>
                <a:rPr lang="en-GB" sz="1600" spc="-40" dirty="0">
                  <a:solidFill>
                    <a:schemeClr val="bg1"/>
                  </a:solidFill>
                </a:rPr>
                <a:t> (n=62 with unexplained anaemia)</a:t>
              </a:r>
              <a:endParaRPr lang="en-GB" sz="1400" spc="-40" dirty="0">
                <a:solidFill>
                  <a:schemeClr val="bg1"/>
                </a:solidFill>
              </a:endParaRPr>
            </a:p>
          </p:txBody>
        </p:sp>
        <p:pic>
          <p:nvPicPr>
            <p:cNvPr id="54"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2289" y="265133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Round Same Side Corner Rectangle 54"/>
            <p:cNvSpPr/>
            <p:nvPr/>
          </p:nvSpPr>
          <p:spPr>
            <a:xfrm flipV="1">
              <a:off x="379864" y="4571526"/>
              <a:ext cx="8384271" cy="1131754"/>
            </a:xfrm>
            <a:prstGeom prst="round2SameRect">
              <a:avLst>
                <a:gd name="adj1" fmla="val 2424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Content Placeholder 2"/>
            <p:cNvSpPr txBox="1">
              <a:spLocks/>
            </p:cNvSpPr>
            <p:nvPr/>
          </p:nvSpPr>
          <p:spPr>
            <a:xfrm>
              <a:off x="1524686" y="3603624"/>
              <a:ext cx="7239450" cy="855927"/>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t>Participants received </a:t>
              </a:r>
              <a:r>
                <a:rPr lang="en-GB" sz="1600" b="1" dirty="0"/>
                <a:t>1% testosterone gel</a:t>
              </a:r>
              <a:r>
                <a:rPr lang="en-GB" sz="1600" dirty="0"/>
                <a:t> in a pump dispenser</a:t>
              </a:r>
              <a:br>
                <a:rPr lang="en-GB" sz="1600" dirty="0"/>
              </a:br>
              <a:r>
                <a:rPr lang="en-GB" sz="1600" dirty="0"/>
                <a:t>(5 g/day, adjusted to maintain normal testosterone levels for a young man) </a:t>
              </a:r>
              <a:br>
                <a:rPr lang="en-GB" sz="1600" dirty="0"/>
              </a:br>
              <a:r>
                <a:rPr lang="en-GB" sz="1600" dirty="0"/>
                <a:t>or </a:t>
              </a:r>
              <a:r>
                <a:rPr lang="en-GB" sz="1600" b="1" dirty="0"/>
                <a:t>placebo gel for 12 months</a:t>
              </a:r>
            </a:p>
          </p:txBody>
        </p:sp>
        <p:grpSp>
          <p:nvGrpSpPr>
            <p:cNvPr id="57" name="Group 56"/>
            <p:cNvGrpSpPr/>
            <p:nvPr/>
          </p:nvGrpSpPr>
          <p:grpSpPr>
            <a:xfrm flipH="1">
              <a:off x="753419" y="3594684"/>
              <a:ext cx="374553" cy="873806"/>
              <a:chOff x="6477000" y="1764989"/>
              <a:chExt cx="1389361" cy="3241288"/>
            </a:xfrm>
            <a:effectLst>
              <a:outerShdw blurRad="76200" dir="18900000" sy="23000" kx="-1200000" algn="bl" rotWithShape="0">
                <a:prstClr val="black">
                  <a:alpha val="20000"/>
                </a:prstClr>
              </a:outerShdw>
            </a:effectLst>
          </p:grpSpPr>
          <p:sp>
            <p:nvSpPr>
              <p:cNvPr id="75" name="Freeform 74"/>
              <p:cNvSpPr/>
              <p:nvPr/>
            </p:nvSpPr>
            <p:spPr>
              <a:xfrm>
                <a:off x="6638925" y="1952625"/>
                <a:ext cx="771525" cy="2886075"/>
              </a:xfrm>
              <a:custGeom>
                <a:avLst/>
                <a:gdLst>
                  <a:gd name="connsiteX0" fmla="*/ 657225 w 771525"/>
                  <a:gd name="connsiteY0" fmla="*/ 0 h 2886075"/>
                  <a:gd name="connsiteX1" fmla="*/ 400050 w 771525"/>
                  <a:gd name="connsiteY1" fmla="*/ 0 h 2886075"/>
                  <a:gd name="connsiteX2" fmla="*/ 400050 w 771525"/>
                  <a:gd name="connsiteY2" fmla="*/ 342900 h 2886075"/>
                  <a:gd name="connsiteX3" fmla="*/ 295275 w 771525"/>
                  <a:gd name="connsiteY3" fmla="*/ 342900 h 2886075"/>
                  <a:gd name="connsiteX4" fmla="*/ 295275 w 771525"/>
                  <a:gd name="connsiteY4" fmla="*/ 647700 h 2886075"/>
                  <a:gd name="connsiteX5" fmla="*/ 9525 w 771525"/>
                  <a:gd name="connsiteY5" fmla="*/ 981075 h 2886075"/>
                  <a:gd name="connsiteX6" fmla="*/ 0 w 771525"/>
                  <a:gd name="connsiteY6" fmla="*/ 2619375 h 2886075"/>
                  <a:gd name="connsiteX7" fmla="*/ 142875 w 771525"/>
                  <a:gd name="connsiteY7" fmla="*/ 2886075 h 2886075"/>
                  <a:gd name="connsiteX8" fmla="*/ 419100 w 771525"/>
                  <a:gd name="connsiteY8" fmla="*/ 2581275 h 2886075"/>
                  <a:gd name="connsiteX9" fmla="*/ 428625 w 771525"/>
                  <a:gd name="connsiteY9" fmla="*/ 695325 h 2886075"/>
                  <a:gd name="connsiteX10" fmla="*/ 752475 w 771525"/>
                  <a:gd name="connsiteY10" fmla="*/ 676275 h 2886075"/>
                  <a:gd name="connsiteX11" fmla="*/ 771525 w 771525"/>
                  <a:gd name="connsiteY11" fmla="*/ 361950 h 2886075"/>
                  <a:gd name="connsiteX12" fmla="*/ 666750 w 771525"/>
                  <a:gd name="connsiteY12" fmla="*/ 333375 h 2886075"/>
                  <a:gd name="connsiteX13" fmla="*/ 657225 w 771525"/>
                  <a:gd name="connsiteY13"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525" h="2886075">
                    <a:moveTo>
                      <a:pt x="657225" y="0"/>
                    </a:moveTo>
                    <a:lnTo>
                      <a:pt x="400050" y="0"/>
                    </a:lnTo>
                    <a:lnTo>
                      <a:pt x="400050" y="342900"/>
                    </a:lnTo>
                    <a:lnTo>
                      <a:pt x="295275" y="342900"/>
                    </a:lnTo>
                    <a:lnTo>
                      <a:pt x="295275" y="647700"/>
                    </a:lnTo>
                    <a:lnTo>
                      <a:pt x="9525" y="981075"/>
                    </a:lnTo>
                    <a:lnTo>
                      <a:pt x="0" y="2619375"/>
                    </a:lnTo>
                    <a:lnTo>
                      <a:pt x="142875" y="2886075"/>
                    </a:lnTo>
                    <a:lnTo>
                      <a:pt x="419100" y="2581275"/>
                    </a:lnTo>
                    <a:lnTo>
                      <a:pt x="428625" y="695325"/>
                    </a:lnTo>
                    <a:lnTo>
                      <a:pt x="752475" y="676275"/>
                    </a:lnTo>
                    <a:lnTo>
                      <a:pt x="771525" y="361950"/>
                    </a:lnTo>
                    <a:lnTo>
                      <a:pt x="666750" y="333375"/>
                    </a:lnTo>
                    <a:lnTo>
                      <a:pt x="6572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6" name="Picture 6"/>
              <p:cNvPicPr>
                <a:picLocks noChangeAspect="1" noChangeArrowheads="1"/>
              </p:cNvPicPr>
              <p:nvPr/>
            </p:nvPicPr>
            <p:blipFill>
              <a:blip r:embed="rId7"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77000" y="1764989"/>
                <a:ext cx="1389361" cy="324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32" name="Straight Connector 31"/>
            <p:cNvCxnSpPr/>
            <p:nvPr/>
          </p:nvCxnSpPr>
          <p:spPr>
            <a:xfrm>
              <a:off x="1456894" y="1216864"/>
              <a:ext cx="0" cy="44790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1524686" y="4571526"/>
              <a:ext cx="7239448" cy="1075999"/>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bg1"/>
                </a:buClr>
              </a:pPr>
              <a:r>
                <a:rPr lang="en-GB" sz="1600" b="1" dirty="0">
                  <a:solidFill>
                    <a:schemeClr val="bg1"/>
                  </a:solidFill>
                </a:rPr>
                <a:t>Treatment allocated by minimisation</a:t>
              </a:r>
              <a:r>
                <a:rPr lang="en-GB" sz="1600" dirty="0">
                  <a:solidFill>
                    <a:schemeClr val="bg1"/>
                  </a:solidFill>
                </a:rPr>
                <a:t> </a:t>
              </a:r>
              <a:br>
                <a:rPr lang="en-GB" sz="1600" dirty="0">
                  <a:solidFill>
                    <a:schemeClr val="bg1"/>
                  </a:solidFill>
                </a:rPr>
              </a:br>
              <a:r>
                <a:rPr lang="en-GB" sz="1600" dirty="0">
                  <a:solidFill>
                    <a:schemeClr val="bg1"/>
                  </a:solidFill>
                </a:rPr>
                <a:t>(allows balancing with a larger number of variables than stratified randomisation)</a:t>
              </a:r>
            </a:p>
            <a:p>
              <a:pPr lvl="1">
                <a:buClr>
                  <a:schemeClr val="bg1"/>
                </a:buClr>
              </a:pPr>
              <a:r>
                <a:rPr lang="en-GB" sz="1400" dirty="0">
                  <a:solidFill>
                    <a:schemeClr val="bg1"/>
                  </a:solidFill>
                </a:rPr>
                <a:t>Balancing variables included: </a:t>
              </a:r>
              <a:br>
                <a:rPr lang="en-GB" sz="1400" dirty="0">
                  <a:solidFill>
                    <a:schemeClr val="bg1"/>
                  </a:solidFill>
                </a:rPr>
              </a:br>
              <a:r>
                <a:rPr lang="en-GB" sz="1400" b="1" dirty="0">
                  <a:solidFill>
                    <a:schemeClr val="bg1"/>
                  </a:solidFill>
                </a:rPr>
                <a:t>age &lt; or &gt;75 years</a:t>
              </a:r>
              <a:r>
                <a:rPr lang="en-GB" sz="1400" dirty="0">
                  <a:solidFill>
                    <a:schemeClr val="bg1"/>
                  </a:solidFill>
                </a:rPr>
                <a:t> and </a:t>
              </a:r>
              <a:r>
                <a:rPr lang="en-GB" sz="1400" b="1" dirty="0">
                  <a:solidFill>
                    <a:schemeClr val="bg1"/>
                  </a:solidFill>
                </a:rPr>
                <a:t>screening testosterone levels &lt; or &gt;6.9 </a:t>
              </a:r>
              <a:r>
                <a:rPr lang="en-GB" sz="1400" b="1" dirty="0" err="1">
                  <a:solidFill>
                    <a:schemeClr val="bg1"/>
                  </a:solidFill>
                </a:rPr>
                <a:t>nmol</a:t>
              </a:r>
              <a:r>
                <a:rPr lang="en-GB" sz="1400" b="1" dirty="0">
                  <a:solidFill>
                    <a:schemeClr val="bg1"/>
                  </a:solidFill>
                </a:rPr>
                <a:t>/L (200 ng/</a:t>
              </a:r>
              <a:r>
                <a:rPr lang="en-GB" sz="1400" b="1" dirty="0" err="1">
                  <a:solidFill>
                    <a:schemeClr val="bg1"/>
                  </a:solidFill>
                </a:rPr>
                <a:t>dL</a:t>
              </a:r>
              <a:r>
                <a:rPr lang="en-GB" sz="1400" b="1" dirty="0">
                  <a:solidFill>
                    <a:schemeClr val="bg1"/>
                  </a:solidFill>
                </a:rPr>
                <a:t>)</a:t>
              </a:r>
              <a:endParaRPr lang="en-GB" sz="1400" dirty="0">
                <a:solidFill>
                  <a:schemeClr val="bg1"/>
                </a:solidFill>
              </a:endParaRPr>
            </a:p>
          </p:txBody>
        </p:sp>
        <p:grpSp>
          <p:nvGrpSpPr>
            <p:cNvPr id="22" name="Group 21"/>
            <p:cNvGrpSpPr/>
            <p:nvPr/>
          </p:nvGrpSpPr>
          <p:grpSpPr>
            <a:xfrm>
              <a:off x="590995" y="4639375"/>
              <a:ext cx="698715" cy="940300"/>
              <a:chOff x="-2151889" y="2197805"/>
              <a:chExt cx="464635" cy="625284"/>
            </a:xfrm>
            <a:effectLst>
              <a:outerShdw blurRad="50800" dist="38100" dir="2700000" algn="tl" rotWithShape="0">
                <a:prstClr val="black">
                  <a:alpha val="40000"/>
                </a:prstClr>
              </a:outerShdw>
            </a:effectLst>
          </p:grpSpPr>
          <p:pic>
            <p:nvPicPr>
              <p:cNvPr id="85"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b="69604"/>
              <a:stretch/>
            </p:blipFill>
            <p:spPr bwMode="auto">
              <a:xfrm>
                <a:off x="-2151889" y="2197805"/>
                <a:ext cx="464635" cy="30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4"/>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54065" t="69054" b="-1153"/>
              <a:stretch/>
            </p:blipFill>
            <p:spPr bwMode="auto">
              <a:xfrm>
                <a:off x="-2151889" y="2500547"/>
                <a:ext cx="464635" cy="32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5" name="Round Same Side Corner Rectangle 44"/>
            <p:cNvSpPr/>
            <p:nvPr/>
          </p:nvSpPr>
          <p:spPr>
            <a:xfrm>
              <a:off x="379863" y="1138064"/>
              <a:ext cx="8384271" cy="646331"/>
            </a:xfrm>
            <a:prstGeom prst="round2SameRect">
              <a:avLst>
                <a:gd name="adj1" fmla="val 41931"/>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3269750" y="1051395"/>
              <a:ext cx="2604497" cy="830997"/>
            </a:xfrm>
            <a:prstGeom prst="rect">
              <a:avLst/>
            </a:prstGeom>
            <a:noFill/>
            <a:ln>
              <a:noFill/>
            </a:ln>
          </p:spPr>
          <p:txBody>
            <a:bodyPr wrap="square" anchor="ctr">
              <a:spAutoFit/>
            </a:bodyPr>
            <a:lstStyle/>
            <a:p>
              <a:pPr algn="ctr"/>
              <a:r>
                <a:rPr lang="en-GB" sz="2400" b="1" dirty="0">
                  <a:solidFill>
                    <a:schemeClr val="bg1"/>
                  </a:solidFill>
                </a:rPr>
                <a:t>The Anaemia Trial</a:t>
              </a:r>
              <a:endParaRPr lang="en-GB" sz="2400" b="1" baseline="30000" dirty="0">
                <a:solidFill>
                  <a:schemeClr val="bg1"/>
                </a:solidFill>
              </a:endParaRPr>
            </a:p>
          </p:txBody>
        </p:sp>
      </p:grpSp>
    </p:spTree>
    <p:extLst>
      <p:ext uri="{BB962C8B-B14F-4D97-AF65-F5344CB8AC3E}">
        <p14:creationId xmlns:p14="http://schemas.microsoft.com/office/powerpoint/2010/main" val="269499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9" name="Group 298">
            <a:extLst>
              <a:ext uri="{FF2B5EF4-FFF2-40B4-BE49-F238E27FC236}">
                <a16:creationId xmlns:a16="http://schemas.microsoft.com/office/drawing/2014/main" id="{FADB0142-2034-4118-AD7F-87FC3555A696}"/>
              </a:ext>
            </a:extLst>
          </p:cNvPr>
          <p:cNvGrpSpPr/>
          <p:nvPr/>
        </p:nvGrpSpPr>
        <p:grpSpPr>
          <a:xfrm>
            <a:off x="1523998" y="2540571"/>
            <a:ext cx="8987407" cy="3267999"/>
            <a:chOff x="4367661" y="2351044"/>
            <a:chExt cx="4024246" cy="3669388"/>
          </a:xfrm>
        </p:grpSpPr>
        <p:grpSp>
          <p:nvGrpSpPr>
            <p:cNvPr id="300" name="Group 299">
              <a:extLst>
                <a:ext uri="{FF2B5EF4-FFF2-40B4-BE49-F238E27FC236}">
                  <a16:creationId xmlns:a16="http://schemas.microsoft.com/office/drawing/2014/main" id="{F84DEDAB-4C6A-4BF5-8CEC-B311EC178B29}"/>
                </a:ext>
              </a:extLst>
            </p:cNvPr>
            <p:cNvGrpSpPr/>
            <p:nvPr/>
          </p:nvGrpSpPr>
          <p:grpSpPr>
            <a:xfrm>
              <a:off x="4367661" y="2351044"/>
              <a:ext cx="4024246" cy="3669388"/>
              <a:chOff x="4981632" y="978022"/>
              <a:chExt cx="3671886" cy="4512362"/>
            </a:xfrm>
          </p:grpSpPr>
          <p:sp>
            <p:nvSpPr>
              <p:cNvPr id="302" name="Rounded Rectangle 57">
                <a:extLst>
                  <a:ext uri="{FF2B5EF4-FFF2-40B4-BE49-F238E27FC236}">
                    <a16:creationId xmlns:a16="http://schemas.microsoft.com/office/drawing/2014/main" id="{2091D157-E45C-4AC0-BC8F-E448845DACD5}"/>
                  </a:ext>
                </a:extLst>
              </p:cNvPr>
              <p:cNvSpPr/>
              <p:nvPr/>
            </p:nvSpPr>
            <p:spPr>
              <a:xfrm>
                <a:off x="4981632" y="992499"/>
                <a:ext cx="3671886" cy="4497885"/>
              </a:xfrm>
              <a:prstGeom prst="roundRect">
                <a:avLst>
                  <a:gd name="adj" fmla="val 5052"/>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3" name="Round Same Side Corner Rectangle 58">
                <a:extLst>
                  <a:ext uri="{FF2B5EF4-FFF2-40B4-BE49-F238E27FC236}">
                    <a16:creationId xmlns:a16="http://schemas.microsoft.com/office/drawing/2014/main" id="{343F4AE4-B93C-44F5-AF5F-0CB0B716A47F}"/>
                  </a:ext>
                </a:extLst>
              </p:cNvPr>
              <p:cNvSpPr/>
              <p:nvPr/>
            </p:nvSpPr>
            <p:spPr>
              <a:xfrm>
                <a:off x="4981632" y="978022"/>
                <a:ext cx="3671886" cy="449118"/>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4" name="TextBox 303">
                <a:extLst>
                  <a:ext uri="{FF2B5EF4-FFF2-40B4-BE49-F238E27FC236}">
                    <a16:creationId xmlns:a16="http://schemas.microsoft.com/office/drawing/2014/main" id="{F98E1E78-C1A8-473C-B59A-71D9CBED2EB5}"/>
                  </a:ext>
                </a:extLst>
              </p:cNvPr>
              <p:cNvSpPr txBox="1"/>
              <p:nvPr/>
            </p:nvSpPr>
            <p:spPr>
              <a:xfrm>
                <a:off x="5209227" y="999610"/>
                <a:ext cx="3197518" cy="424970"/>
              </a:xfrm>
              <a:prstGeom prst="rect">
                <a:avLst/>
              </a:prstGeom>
              <a:noFill/>
            </p:spPr>
            <p:txBody>
              <a:bodyPr wrap="square" rtlCol="0" anchor="b">
                <a:spAutoFit/>
              </a:bodyPr>
              <a:lstStyle/>
              <a:p>
                <a:pPr algn="ctr"/>
                <a:r>
                  <a:rPr lang="en-GB" sz="1400" b="1" dirty="0">
                    <a:solidFill>
                      <a:schemeClr val="bg1"/>
                    </a:solidFill>
                  </a:rPr>
                  <a:t>Association between </a:t>
                </a:r>
                <a:r>
                  <a:rPr lang="en-GB" sz="1400" b="1" dirty="0" err="1">
                    <a:solidFill>
                      <a:schemeClr val="bg1"/>
                    </a:solidFill>
                  </a:rPr>
                  <a:t>TTh</a:t>
                </a:r>
                <a:r>
                  <a:rPr lang="en-GB" sz="1400" b="1" dirty="0">
                    <a:solidFill>
                      <a:schemeClr val="bg1"/>
                    </a:solidFill>
                  </a:rPr>
                  <a:t> and Hb concentration in men with unexplained anaemia</a:t>
                </a:r>
              </a:p>
            </p:txBody>
          </p:sp>
        </p:grpSp>
        <p:sp>
          <p:nvSpPr>
            <p:cNvPr id="301" name="Rectangle 300">
              <a:extLst>
                <a:ext uri="{FF2B5EF4-FFF2-40B4-BE49-F238E27FC236}">
                  <a16:creationId xmlns:a16="http://schemas.microsoft.com/office/drawing/2014/main" id="{41571694-ECF4-49CC-BA14-4D702772AC20}"/>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151002" y="152401"/>
            <a:ext cx="11425805"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and unexplained anaemia</a:t>
            </a:r>
          </a:p>
        </p:txBody>
      </p:sp>
      <p:sp>
        <p:nvSpPr>
          <p:cNvPr id="5" name="TextBox 4"/>
          <p:cNvSpPr txBox="1"/>
          <p:nvPr/>
        </p:nvSpPr>
        <p:spPr>
          <a:xfrm>
            <a:off x="1523999" y="5872686"/>
            <a:ext cx="9144001" cy="400110"/>
          </a:xfrm>
          <a:prstGeom prst="rect">
            <a:avLst/>
          </a:prstGeom>
          <a:noFill/>
        </p:spPr>
        <p:txBody>
          <a:bodyPr wrap="square" rtlCol="0" anchor="b">
            <a:spAutoFit/>
          </a:bodyPr>
          <a:lstStyle/>
          <a:p>
            <a:r>
              <a:rPr lang="en-GB" sz="1000" dirty="0">
                <a:solidFill>
                  <a:schemeClr val="tx2"/>
                </a:solidFill>
              </a:rPr>
              <a:t>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sp>
        <p:nvSpPr>
          <p:cNvPr id="29" name="Content Placeholder 2"/>
          <p:cNvSpPr>
            <a:spLocks noGrp="1"/>
          </p:cNvSpPr>
          <p:nvPr>
            <p:ph idx="1"/>
          </p:nvPr>
        </p:nvSpPr>
        <p:spPr>
          <a:xfrm>
            <a:off x="239086" y="1083826"/>
            <a:ext cx="11249635" cy="1509638"/>
          </a:xfrm>
        </p:spPr>
        <p:txBody>
          <a:bodyPr>
            <a:noAutofit/>
          </a:bodyPr>
          <a:lstStyle/>
          <a:p>
            <a:r>
              <a:rPr lang="en-GB" sz="1800" dirty="0"/>
              <a:t>Significantly more men with anaemia of unknown cause had an increase in Hb level ≥1 g/dL from baseline at Month 12 with </a:t>
            </a:r>
            <a:r>
              <a:rPr lang="en-GB" sz="1800" dirty="0" err="1"/>
              <a:t>TTh</a:t>
            </a:r>
            <a:r>
              <a:rPr lang="en-GB" sz="1800" dirty="0"/>
              <a:t> (</a:t>
            </a:r>
            <a:r>
              <a:rPr lang="en-GB" sz="1800" b="1" dirty="0"/>
              <a:t>54%</a:t>
            </a:r>
            <a:r>
              <a:rPr lang="en-GB" sz="1800" dirty="0"/>
              <a:t>) than placebo (</a:t>
            </a:r>
            <a:r>
              <a:rPr lang="en-GB" sz="1800" b="1" dirty="0"/>
              <a:t>15%</a:t>
            </a:r>
            <a:r>
              <a:rPr lang="en-GB" sz="1800" dirty="0"/>
              <a:t>)</a:t>
            </a:r>
          </a:p>
          <a:p>
            <a:pPr lvl="1"/>
            <a:r>
              <a:rPr lang="en-GB" sz="1400" dirty="0"/>
              <a:t>Adjusted OR 31.5, 95% CI: 3.7–277.8; p=0.002</a:t>
            </a:r>
          </a:p>
          <a:p>
            <a:pPr marL="285750" lvl="1" indent="-285750"/>
            <a:r>
              <a:rPr lang="en-GB" sz="1800" dirty="0"/>
              <a:t>More men were not anaemic at Month 12 with </a:t>
            </a:r>
            <a:r>
              <a:rPr lang="en-GB" sz="1800" dirty="0" err="1"/>
              <a:t>TTh</a:t>
            </a:r>
            <a:r>
              <a:rPr lang="en-GB" sz="1800" dirty="0"/>
              <a:t> (</a:t>
            </a:r>
            <a:r>
              <a:rPr lang="en-GB" sz="1800" b="1" dirty="0"/>
              <a:t>58.3%</a:t>
            </a:r>
            <a:r>
              <a:rPr lang="en-GB" sz="1800" dirty="0"/>
              <a:t>) than placebo (</a:t>
            </a:r>
            <a:r>
              <a:rPr lang="en-GB" sz="1800" b="1" dirty="0"/>
              <a:t>22.2%</a:t>
            </a:r>
            <a:r>
              <a:rPr lang="en-GB" sz="1800" dirty="0"/>
              <a:t>)</a:t>
            </a:r>
          </a:p>
          <a:p>
            <a:pPr lvl="1"/>
            <a:r>
              <a:rPr lang="en-GB" sz="1400" dirty="0"/>
              <a:t>Adjusted OR 17.0, 95% CI: 2.8–104.0; p=0.002</a:t>
            </a:r>
          </a:p>
        </p:txBody>
      </p:sp>
      <p:sp>
        <p:nvSpPr>
          <p:cNvPr id="43" name="Rectangle 42"/>
          <p:cNvSpPr/>
          <p:nvPr/>
        </p:nvSpPr>
        <p:spPr>
          <a:xfrm>
            <a:off x="3692743" y="3330576"/>
            <a:ext cx="2778658" cy="31786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7" name="Group 296">
            <a:extLst>
              <a:ext uri="{FF2B5EF4-FFF2-40B4-BE49-F238E27FC236}">
                <a16:creationId xmlns:a16="http://schemas.microsoft.com/office/drawing/2014/main" id="{B2D2ED9E-9DA9-4793-BF10-F15E7C3B6499}"/>
              </a:ext>
            </a:extLst>
          </p:cNvPr>
          <p:cNvGrpSpPr/>
          <p:nvPr/>
        </p:nvGrpSpPr>
        <p:grpSpPr>
          <a:xfrm>
            <a:off x="2141815" y="3107077"/>
            <a:ext cx="3638510" cy="2678654"/>
            <a:chOff x="617814" y="3038931"/>
            <a:chExt cx="3638510" cy="2678654"/>
          </a:xfrm>
        </p:grpSpPr>
        <p:grpSp>
          <p:nvGrpSpPr>
            <p:cNvPr id="290" name="Group 289">
              <a:extLst>
                <a:ext uri="{FF2B5EF4-FFF2-40B4-BE49-F238E27FC236}">
                  <a16:creationId xmlns:a16="http://schemas.microsoft.com/office/drawing/2014/main" id="{E0E84369-FBE6-4F05-985D-705C0D880F9B}"/>
                </a:ext>
              </a:extLst>
            </p:cNvPr>
            <p:cNvGrpSpPr/>
            <p:nvPr/>
          </p:nvGrpSpPr>
          <p:grpSpPr>
            <a:xfrm>
              <a:off x="707719" y="5259127"/>
              <a:ext cx="3548605" cy="458458"/>
              <a:chOff x="707719" y="5244259"/>
              <a:chExt cx="3548605" cy="458458"/>
            </a:xfrm>
          </p:grpSpPr>
          <p:sp>
            <p:nvSpPr>
              <p:cNvPr id="95" name="TextBox 94">
                <a:extLst>
                  <a:ext uri="{FF2B5EF4-FFF2-40B4-BE49-F238E27FC236}">
                    <a16:creationId xmlns:a16="http://schemas.microsoft.com/office/drawing/2014/main" id="{4FFC2B69-6D36-4E73-864D-52E672318DAE}"/>
                  </a:ext>
                </a:extLst>
              </p:cNvPr>
              <p:cNvSpPr txBox="1"/>
              <p:nvPr/>
            </p:nvSpPr>
            <p:spPr>
              <a:xfrm>
                <a:off x="4016909"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27</a:t>
                </a:r>
              </a:p>
            </p:txBody>
          </p:sp>
          <p:sp>
            <p:nvSpPr>
              <p:cNvPr id="96" name="TextBox 95">
                <a:extLst>
                  <a:ext uri="{FF2B5EF4-FFF2-40B4-BE49-F238E27FC236}">
                    <a16:creationId xmlns:a16="http://schemas.microsoft.com/office/drawing/2014/main" id="{39996FB1-3DED-4A06-BC29-81168563F9E0}"/>
                  </a:ext>
                </a:extLst>
              </p:cNvPr>
              <p:cNvSpPr txBox="1"/>
              <p:nvPr/>
            </p:nvSpPr>
            <p:spPr>
              <a:xfrm>
                <a:off x="3432392"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28</a:t>
                </a:r>
              </a:p>
            </p:txBody>
          </p:sp>
          <p:sp>
            <p:nvSpPr>
              <p:cNvPr id="97" name="TextBox 96">
                <a:extLst>
                  <a:ext uri="{FF2B5EF4-FFF2-40B4-BE49-F238E27FC236}">
                    <a16:creationId xmlns:a16="http://schemas.microsoft.com/office/drawing/2014/main" id="{2A5C66AE-ECD2-4787-A378-2F254460426C}"/>
                  </a:ext>
                </a:extLst>
              </p:cNvPr>
              <p:cNvSpPr txBox="1"/>
              <p:nvPr/>
            </p:nvSpPr>
            <p:spPr>
              <a:xfrm>
                <a:off x="2852685" y="5396608"/>
                <a:ext cx="233003"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22</a:t>
                </a:r>
              </a:p>
              <a:p>
                <a:pPr algn="ctr">
                  <a:lnSpc>
                    <a:spcPct val="90000"/>
                  </a:lnSpc>
                </a:pPr>
                <a:r>
                  <a:rPr lang="en-GB" sz="1100" dirty="0">
                    <a:solidFill>
                      <a:srgbClr val="000000"/>
                    </a:solidFill>
                  </a:rPr>
                  <a:t>27</a:t>
                </a:r>
              </a:p>
            </p:txBody>
          </p:sp>
          <p:sp>
            <p:nvSpPr>
              <p:cNvPr id="98" name="TextBox 97">
                <a:extLst>
                  <a:ext uri="{FF2B5EF4-FFF2-40B4-BE49-F238E27FC236}">
                    <a16:creationId xmlns:a16="http://schemas.microsoft.com/office/drawing/2014/main" id="{1B539D51-9560-48FE-9BB8-45B391AB83FF}"/>
                  </a:ext>
                </a:extLst>
              </p:cNvPr>
              <p:cNvSpPr txBox="1"/>
              <p:nvPr/>
            </p:nvSpPr>
            <p:spPr>
              <a:xfrm>
                <a:off x="2265763"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32</a:t>
                </a:r>
              </a:p>
            </p:txBody>
          </p:sp>
          <p:sp>
            <p:nvSpPr>
              <p:cNvPr id="99" name="TextBox 98">
                <a:extLst>
                  <a:ext uri="{FF2B5EF4-FFF2-40B4-BE49-F238E27FC236}">
                    <a16:creationId xmlns:a16="http://schemas.microsoft.com/office/drawing/2014/main" id="{C4688107-A769-4080-98CE-94C7C2B512C4}"/>
                  </a:ext>
                </a:extLst>
              </p:cNvPr>
              <p:cNvSpPr txBox="1"/>
              <p:nvPr/>
            </p:nvSpPr>
            <p:spPr>
              <a:xfrm>
                <a:off x="1681245"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27</a:t>
                </a:r>
              </a:p>
              <a:p>
                <a:pPr algn="ctr">
                  <a:lnSpc>
                    <a:spcPct val="90000"/>
                  </a:lnSpc>
                </a:pPr>
                <a:r>
                  <a:rPr lang="en-GB" sz="1100" dirty="0">
                    <a:solidFill>
                      <a:srgbClr val="000000"/>
                    </a:solidFill>
                  </a:rPr>
                  <a:t>35</a:t>
                </a:r>
              </a:p>
            </p:txBody>
          </p:sp>
          <p:sp>
            <p:nvSpPr>
              <p:cNvPr id="167" name="TextBox 166">
                <a:extLst>
                  <a:ext uri="{FF2B5EF4-FFF2-40B4-BE49-F238E27FC236}">
                    <a16:creationId xmlns:a16="http://schemas.microsoft.com/office/drawing/2014/main" id="{2A89B908-AFC3-4E55-AFAD-5554F4217AE8}"/>
                  </a:ext>
                </a:extLst>
              </p:cNvPr>
              <p:cNvSpPr txBox="1"/>
              <p:nvPr/>
            </p:nvSpPr>
            <p:spPr>
              <a:xfrm>
                <a:off x="707719" y="5244259"/>
                <a:ext cx="976797" cy="44448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a:t>
                </a:r>
                <a:r>
                  <a:rPr lang="en-GB" sz="1000" dirty="0">
                    <a:solidFill>
                      <a:srgbClr val="000000"/>
                    </a:solidFill>
                  </a:rPr>
                  <a:t>Testosterone</a:t>
                </a:r>
              </a:p>
              <a:p>
                <a:pPr>
                  <a:lnSpc>
                    <a:spcPct val="90000"/>
                  </a:lnSpc>
                </a:pPr>
                <a:r>
                  <a:rPr lang="en-GB" sz="1000" dirty="0">
                    <a:solidFill>
                      <a:srgbClr val="000000"/>
                    </a:solidFill>
                  </a:rPr>
                  <a:t>  Placebo</a:t>
                </a:r>
              </a:p>
            </p:txBody>
          </p:sp>
        </p:grpSp>
        <p:grpSp>
          <p:nvGrpSpPr>
            <p:cNvPr id="296" name="Group 295">
              <a:extLst>
                <a:ext uri="{FF2B5EF4-FFF2-40B4-BE49-F238E27FC236}">
                  <a16:creationId xmlns:a16="http://schemas.microsoft.com/office/drawing/2014/main" id="{C280ED35-A158-448F-A573-7B1E37D3B0E1}"/>
                </a:ext>
              </a:extLst>
            </p:cNvPr>
            <p:cNvGrpSpPr/>
            <p:nvPr/>
          </p:nvGrpSpPr>
          <p:grpSpPr>
            <a:xfrm>
              <a:off x="617814" y="3038931"/>
              <a:ext cx="3626033" cy="2356556"/>
              <a:chOff x="617814" y="3038931"/>
              <a:chExt cx="3626033" cy="2356556"/>
            </a:xfrm>
          </p:grpSpPr>
          <p:grpSp>
            <p:nvGrpSpPr>
              <p:cNvPr id="136" name="Group 135">
                <a:extLst>
                  <a:ext uri="{FF2B5EF4-FFF2-40B4-BE49-F238E27FC236}">
                    <a16:creationId xmlns:a16="http://schemas.microsoft.com/office/drawing/2014/main" id="{9A46EF21-A0F2-46FD-8F01-F6B3119D267C}"/>
                  </a:ext>
                </a:extLst>
              </p:cNvPr>
              <p:cNvGrpSpPr/>
              <p:nvPr/>
            </p:nvGrpSpPr>
            <p:grpSpPr>
              <a:xfrm>
                <a:off x="3510599" y="3308401"/>
                <a:ext cx="80558" cy="722480"/>
                <a:chOff x="3743571" y="3308401"/>
                <a:chExt cx="80558" cy="722480"/>
              </a:xfrm>
            </p:grpSpPr>
            <p:cxnSp>
              <p:nvCxnSpPr>
                <p:cNvPr id="127" name="Straight Connector 126">
                  <a:extLst>
                    <a:ext uri="{FF2B5EF4-FFF2-40B4-BE49-F238E27FC236}">
                      <a16:creationId xmlns:a16="http://schemas.microsoft.com/office/drawing/2014/main" id="{1DED220B-C8B4-4FE4-B53F-A1203A0105C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8400674A-D273-47F5-AA37-D2A89579555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17B56C12-3CB5-4BBE-B0B4-A45F272E98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7" name="Group 136">
                <a:extLst>
                  <a:ext uri="{FF2B5EF4-FFF2-40B4-BE49-F238E27FC236}">
                    <a16:creationId xmlns:a16="http://schemas.microsoft.com/office/drawing/2014/main" id="{59EF0D74-856A-43A1-BC81-517AF27C7052}"/>
                  </a:ext>
                </a:extLst>
              </p:cNvPr>
              <p:cNvGrpSpPr/>
              <p:nvPr/>
            </p:nvGrpSpPr>
            <p:grpSpPr>
              <a:xfrm>
                <a:off x="4101533" y="3440163"/>
                <a:ext cx="80558" cy="742900"/>
                <a:chOff x="3743571" y="3308401"/>
                <a:chExt cx="80558" cy="722480"/>
              </a:xfrm>
            </p:grpSpPr>
            <p:cxnSp>
              <p:nvCxnSpPr>
                <p:cNvPr id="138" name="Straight Connector 137">
                  <a:extLst>
                    <a:ext uri="{FF2B5EF4-FFF2-40B4-BE49-F238E27FC236}">
                      <a16:creationId xmlns:a16="http://schemas.microsoft.com/office/drawing/2014/main" id="{755D68AF-4D3D-4634-8EA0-69C5DD67E30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F47B190E-6C31-4BA9-88B5-BD92190B18B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B51B881A-CF45-4E73-8147-6609AD90FDB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1" name="Group 140">
                <a:extLst>
                  <a:ext uri="{FF2B5EF4-FFF2-40B4-BE49-F238E27FC236}">
                    <a16:creationId xmlns:a16="http://schemas.microsoft.com/office/drawing/2014/main" id="{5097CB8C-D5E4-417D-ACA4-09F42DD73812}"/>
                  </a:ext>
                </a:extLst>
              </p:cNvPr>
              <p:cNvGrpSpPr/>
              <p:nvPr/>
            </p:nvGrpSpPr>
            <p:grpSpPr>
              <a:xfrm>
                <a:off x="2925405" y="3743375"/>
                <a:ext cx="80558" cy="749249"/>
                <a:chOff x="3743571" y="3308401"/>
                <a:chExt cx="80558" cy="722480"/>
              </a:xfrm>
            </p:grpSpPr>
            <p:cxnSp>
              <p:nvCxnSpPr>
                <p:cNvPr id="142" name="Straight Connector 141">
                  <a:extLst>
                    <a:ext uri="{FF2B5EF4-FFF2-40B4-BE49-F238E27FC236}">
                      <a16:creationId xmlns:a16="http://schemas.microsoft.com/office/drawing/2014/main" id="{03B58DB5-D3CC-424B-BF5B-DF5C1E2E2F2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F81F80CA-0868-492D-9580-379D5B447EE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FF210C68-A80A-443B-BABA-323C5CC2954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5" name="Group 144">
                <a:extLst>
                  <a:ext uri="{FF2B5EF4-FFF2-40B4-BE49-F238E27FC236}">
                    <a16:creationId xmlns:a16="http://schemas.microsoft.com/office/drawing/2014/main" id="{BCC88E67-3122-4B7B-9A3A-125E01BBC775}"/>
                  </a:ext>
                </a:extLst>
              </p:cNvPr>
              <p:cNvGrpSpPr/>
              <p:nvPr/>
            </p:nvGrpSpPr>
            <p:grpSpPr>
              <a:xfrm>
                <a:off x="2341799" y="3981450"/>
                <a:ext cx="80558" cy="677861"/>
                <a:chOff x="3743571" y="3308401"/>
                <a:chExt cx="80558" cy="722480"/>
              </a:xfrm>
            </p:grpSpPr>
            <p:cxnSp>
              <p:nvCxnSpPr>
                <p:cNvPr id="146" name="Straight Connector 145">
                  <a:extLst>
                    <a:ext uri="{FF2B5EF4-FFF2-40B4-BE49-F238E27FC236}">
                      <a16:creationId xmlns:a16="http://schemas.microsoft.com/office/drawing/2014/main" id="{6DE92391-91D6-46F0-BA99-F88C5FA22A3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627BE2A5-370F-4EE8-B7B9-E8DE79F34EA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EFD008B7-5F5F-4EBA-9500-67FE1AEEB15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9" name="Group 148">
                <a:extLst>
                  <a:ext uri="{FF2B5EF4-FFF2-40B4-BE49-F238E27FC236}">
                    <a16:creationId xmlns:a16="http://schemas.microsoft.com/office/drawing/2014/main" id="{A6D0BBE4-63CD-4663-8645-589A6BE1053D}"/>
                  </a:ext>
                </a:extLst>
              </p:cNvPr>
              <p:cNvGrpSpPr/>
              <p:nvPr/>
            </p:nvGrpSpPr>
            <p:grpSpPr>
              <a:xfrm>
                <a:off x="2341799" y="4306888"/>
                <a:ext cx="80558" cy="492123"/>
                <a:chOff x="3743571" y="3308401"/>
                <a:chExt cx="80558" cy="722480"/>
              </a:xfrm>
            </p:grpSpPr>
            <p:cxnSp>
              <p:nvCxnSpPr>
                <p:cNvPr id="150" name="Straight Connector 149">
                  <a:extLst>
                    <a:ext uri="{FF2B5EF4-FFF2-40B4-BE49-F238E27FC236}">
                      <a16:creationId xmlns:a16="http://schemas.microsoft.com/office/drawing/2014/main" id="{0BC775B5-30D5-41E2-A9B0-D5E8EA03C3F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3FCD07E-F2A5-490F-9FA7-03B8C63136F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4005879C-0D52-4B42-998B-777273B3224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3" name="Group 152">
                <a:extLst>
                  <a:ext uri="{FF2B5EF4-FFF2-40B4-BE49-F238E27FC236}">
                    <a16:creationId xmlns:a16="http://schemas.microsoft.com/office/drawing/2014/main" id="{2B9C197B-4596-4DBE-A9BD-46B7292E277F}"/>
                  </a:ext>
                </a:extLst>
              </p:cNvPr>
              <p:cNvGrpSpPr/>
              <p:nvPr/>
            </p:nvGrpSpPr>
            <p:grpSpPr>
              <a:xfrm>
                <a:off x="3510599" y="4408487"/>
                <a:ext cx="80558" cy="458653"/>
                <a:chOff x="3743571" y="3308401"/>
                <a:chExt cx="80558" cy="722480"/>
              </a:xfrm>
            </p:grpSpPr>
            <p:cxnSp>
              <p:nvCxnSpPr>
                <p:cNvPr id="154" name="Straight Connector 153">
                  <a:extLst>
                    <a:ext uri="{FF2B5EF4-FFF2-40B4-BE49-F238E27FC236}">
                      <a16:creationId xmlns:a16="http://schemas.microsoft.com/office/drawing/2014/main" id="{A541D515-B1E6-4093-BE8D-65282B915F3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651DB944-8C4A-4E18-A923-F81EC98610E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2D923BBD-805D-410C-86D0-25271AE7946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7" name="Group 156">
                <a:extLst>
                  <a:ext uri="{FF2B5EF4-FFF2-40B4-BE49-F238E27FC236}">
                    <a16:creationId xmlns:a16="http://schemas.microsoft.com/office/drawing/2014/main" id="{326E8D12-C507-42F3-AF5F-ABE7C58E8AD8}"/>
                  </a:ext>
                </a:extLst>
              </p:cNvPr>
              <p:cNvGrpSpPr/>
              <p:nvPr/>
            </p:nvGrpSpPr>
            <p:grpSpPr>
              <a:xfrm>
                <a:off x="4101533" y="4219575"/>
                <a:ext cx="80558" cy="558804"/>
                <a:chOff x="3743571" y="3308401"/>
                <a:chExt cx="80558" cy="722480"/>
              </a:xfrm>
            </p:grpSpPr>
            <p:cxnSp>
              <p:nvCxnSpPr>
                <p:cNvPr id="158" name="Straight Connector 157">
                  <a:extLst>
                    <a:ext uri="{FF2B5EF4-FFF2-40B4-BE49-F238E27FC236}">
                      <a16:creationId xmlns:a16="http://schemas.microsoft.com/office/drawing/2014/main" id="{91E80B84-B826-4BF7-9900-5D8EDCBBF8B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D9BE7999-7B81-4A7C-B57B-E8001850F0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FD9D19B0-5255-4336-A3FB-08A84BDAA97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1" name="Group 160">
                <a:extLst>
                  <a:ext uri="{FF2B5EF4-FFF2-40B4-BE49-F238E27FC236}">
                    <a16:creationId xmlns:a16="http://schemas.microsoft.com/office/drawing/2014/main" id="{96D99C8D-D2C5-4221-92AB-87D28812A194}"/>
                  </a:ext>
                </a:extLst>
              </p:cNvPr>
              <p:cNvGrpSpPr/>
              <p:nvPr/>
            </p:nvGrpSpPr>
            <p:grpSpPr>
              <a:xfrm>
                <a:off x="2925405" y="4306888"/>
                <a:ext cx="80558" cy="520699"/>
                <a:chOff x="3743571" y="3308401"/>
                <a:chExt cx="80558" cy="722480"/>
              </a:xfrm>
            </p:grpSpPr>
            <p:cxnSp>
              <p:nvCxnSpPr>
                <p:cNvPr id="162" name="Straight Connector 161">
                  <a:extLst>
                    <a:ext uri="{FF2B5EF4-FFF2-40B4-BE49-F238E27FC236}">
                      <a16:creationId xmlns:a16="http://schemas.microsoft.com/office/drawing/2014/main" id="{078301A9-2681-4DC5-9634-49CC2C1FE31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E20C9A11-F59A-4069-9AD7-F391E4F2622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EF31AC84-2FAB-4816-99BF-36BBAA233B8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 name="Oval 120">
                <a:extLst>
                  <a:ext uri="{FF2B5EF4-FFF2-40B4-BE49-F238E27FC236}">
                    <a16:creationId xmlns:a16="http://schemas.microsoft.com/office/drawing/2014/main" id="{16E5FA24-E9CC-49AE-BA4D-B0EC41379265}"/>
                  </a:ext>
                </a:extLst>
              </p:cNvPr>
              <p:cNvSpPr/>
              <p:nvPr/>
            </p:nvSpPr>
            <p:spPr>
              <a:xfrm>
                <a:off x="2929706" y="46310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97BDECFD-C4AE-45F2-BCF7-1C7F2A795FA4}"/>
                  </a:ext>
                </a:extLst>
              </p:cNvPr>
              <p:cNvSpPr/>
              <p:nvPr/>
            </p:nvSpPr>
            <p:spPr>
              <a:xfrm>
                <a:off x="3514900" y="4710447"/>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AEB617AA-A864-4F11-BFA0-3A0A70F3B7C6}"/>
                  </a:ext>
                </a:extLst>
              </p:cNvPr>
              <p:cNvSpPr/>
              <p:nvPr/>
            </p:nvSpPr>
            <p:spPr>
              <a:xfrm>
                <a:off x="4103846" y="455487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CB762BC5-EC7C-435B-B4F9-A1242150D66F}"/>
                  </a:ext>
                </a:extLst>
              </p:cNvPr>
              <p:cNvSpPr/>
              <p:nvPr/>
            </p:nvSpPr>
            <p:spPr>
              <a:xfrm>
                <a:off x="2346100" y="460725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Freeform: Shape 169">
                <a:extLst>
                  <a:ext uri="{FF2B5EF4-FFF2-40B4-BE49-F238E27FC236}">
                    <a16:creationId xmlns:a16="http://schemas.microsoft.com/office/drawing/2014/main" id="{ABEC671E-80EB-4CA5-A358-AFF651592952}"/>
                  </a:ext>
                </a:extLst>
              </p:cNvPr>
              <p:cNvSpPr/>
              <p:nvPr/>
            </p:nvSpPr>
            <p:spPr>
              <a:xfrm>
                <a:off x="1807481" y="4590879"/>
                <a:ext cx="2328519" cy="294803"/>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8519" h="294803">
                    <a:moveTo>
                      <a:pt x="0" y="294803"/>
                    </a:moveTo>
                    <a:lnTo>
                      <a:pt x="586277" y="49346"/>
                    </a:lnTo>
                    <a:lnTo>
                      <a:pt x="1161360" y="76481"/>
                    </a:lnTo>
                    <a:lnTo>
                      <a:pt x="1755890" y="154703"/>
                    </a:lnTo>
                    <a:lnTo>
                      <a:pt x="2328519" y="0"/>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4" name="Group 293">
                <a:extLst>
                  <a:ext uri="{FF2B5EF4-FFF2-40B4-BE49-F238E27FC236}">
                    <a16:creationId xmlns:a16="http://schemas.microsoft.com/office/drawing/2014/main" id="{AFD9B2FF-DBEC-4117-AD8F-FCCB19ABA0AB}"/>
                  </a:ext>
                </a:extLst>
              </p:cNvPr>
              <p:cNvGrpSpPr/>
              <p:nvPr/>
            </p:nvGrpSpPr>
            <p:grpSpPr>
              <a:xfrm>
                <a:off x="1596650" y="3281480"/>
                <a:ext cx="2544830" cy="1777476"/>
                <a:chOff x="1596650" y="3281480"/>
                <a:chExt cx="2544830" cy="1777476"/>
              </a:xfrm>
            </p:grpSpPr>
            <p:sp>
              <p:nvSpPr>
                <p:cNvPr id="7" name="Freeform: Shape 6">
                  <a:extLst>
                    <a:ext uri="{FF2B5EF4-FFF2-40B4-BE49-F238E27FC236}">
                      <a16:creationId xmlns:a16="http://schemas.microsoft.com/office/drawing/2014/main" id="{D266182A-73F3-4C06-8DEA-17E61A65193C}"/>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2" name="Group 291">
                  <a:extLst>
                    <a:ext uri="{FF2B5EF4-FFF2-40B4-BE49-F238E27FC236}">
                      <a16:creationId xmlns:a16="http://schemas.microsoft.com/office/drawing/2014/main" id="{052A8956-4B77-4168-9C7A-1E8C1A84B91A}"/>
                    </a:ext>
                  </a:extLst>
                </p:cNvPr>
                <p:cNvGrpSpPr/>
                <p:nvPr/>
              </p:nvGrpSpPr>
              <p:grpSpPr>
                <a:xfrm>
                  <a:off x="1596650" y="3281571"/>
                  <a:ext cx="61200" cy="1601203"/>
                  <a:chOff x="1596650" y="3281571"/>
                  <a:chExt cx="61200" cy="1601203"/>
                </a:xfrm>
              </p:grpSpPr>
              <p:cxnSp>
                <p:nvCxnSpPr>
                  <p:cNvPr id="9" name="Straight Connector 8">
                    <a:extLst>
                      <a:ext uri="{FF2B5EF4-FFF2-40B4-BE49-F238E27FC236}">
                        <a16:creationId xmlns:a16="http://schemas.microsoft.com/office/drawing/2014/main" id="{92C24277-B953-48AA-9326-701301A2C0A8}"/>
                      </a:ext>
                    </a:extLst>
                  </p:cNvPr>
                  <p:cNvCxnSpPr/>
                  <p:nvPr/>
                </p:nvCxnSpPr>
                <p:spPr>
                  <a:xfrm>
                    <a:off x="1596650"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66DEDDF-00FA-40BB-A55E-FEF7E03FE447}"/>
                      </a:ext>
                    </a:extLst>
                  </p:cNvPr>
                  <p:cNvCxnSpPr/>
                  <p:nvPr/>
                </p:nvCxnSpPr>
                <p:spPr>
                  <a:xfrm>
                    <a:off x="1596650"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69CA063-7A14-4128-88A2-FCE75B91A4D0}"/>
                      </a:ext>
                    </a:extLst>
                  </p:cNvPr>
                  <p:cNvCxnSpPr/>
                  <p:nvPr/>
                </p:nvCxnSpPr>
                <p:spPr>
                  <a:xfrm>
                    <a:off x="1596650"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3D563E1D-E3BE-4E2F-A7A6-873522D9B582}"/>
                      </a:ext>
                    </a:extLst>
                  </p:cNvPr>
                  <p:cNvCxnSpPr/>
                  <p:nvPr/>
                </p:nvCxnSpPr>
                <p:spPr>
                  <a:xfrm>
                    <a:off x="1596650"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0DCD57C5-BECE-4680-829A-541B01F056B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FC159535-7B4E-4945-9A97-41BD7ED60515}"/>
                    </a:ext>
                  </a:extLst>
                </p:cNvPr>
                <p:cNvGrpSpPr/>
                <p:nvPr/>
              </p:nvGrpSpPr>
              <p:grpSpPr>
                <a:xfrm>
                  <a:off x="1800009" y="4997756"/>
                  <a:ext cx="2341471" cy="61200"/>
                  <a:chOff x="1800009" y="4997756"/>
                  <a:chExt cx="2341471" cy="61200"/>
                </a:xfrm>
              </p:grpSpPr>
              <p:cxnSp>
                <p:nvCxnSpPr>
                  <p:cNvPr id="81" name="Straight Connector 80">
                    <a:extLst>
                      <a:ext uri="{FF2B5EF4-FFF2-40B4-BE49-F238E27FC236}">
                        <a16:creationId xmlns:a16="http://schemas.microsoft.com/office/drawing/2014/main" id="{82038F3A-8145-492D-AA3D-CC43DFC118E6}"/>
                      </a:ext>
                    </a:extLst>
                  </p:cNvPr>
                  <p:cNvCxnSpPr/>
                  <p:nvPr/>
                </p:nvCxnSpPr>
                <p:spPr>
                  <a:xfrm rot="5400000">
                    <a:off x="3521865"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AD8C383F-0C19-4B2E-A5FA-8A535F9B676B}"/>
                      </a:ext>
                    </a:extLst>
                  </p:cNvPr>
                  <p:cNvCxnSpPr/>
                  <p:nvPr/>
                </p:nvCxnSpPr>
                <p:spPr>
                  <a:xfrm rot="5400000">
                    <a:off x="2937713"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641ECA71-5C73-4892-AF6A-62A9C55A63B8}"/>
                      </a:ext>
                    </a:extLst>
                  </p:cNvPr>
                  <p:cNvCxnSpPr/>
                  <p:nvPr/>
                </p:nvCxnSpPr>
                <p:spPr>
                  <a:xfrm rot="5400000">
                    <a:off x="235356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1D12D28F-7037-417E-B19E-95918F27B3CC}"/>
                      </a:ext>
                    </a:extLst>
                  </p:cNvPr>
                  <p:cNvCxnSpPr/>
                  <p:nvPr/>
                </p:nvCxnSpPr>
                <p:spPr>
                  <a:xfrm rot="5400000">
                    <a:off x="1769409"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F20FEB26-F2D0-4294-A325-C72B5B4363DE}"/>
                      </a:ext>
                    </a:extLst>
                  </p:cNvPr>
                  <p:cNvCxnSpPr/>
                  <p:nvPr/>
                </p:nvCxnSpPr>
                <p:spPr>
                  <a:xfrm rot="5400000">
                    <a:off x="411088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89" name="Group 288">
                <a:extLst>
                  <a:ext uri="{FF2B5EF4-FFF2-40B4-BE49-F238E27FC236}">
                    <a16:creationId xmlns:a16="http://schemas.microsoft.com/office/drawing/2014/main" id="{6E04C776-7116-4DFF-977B-B5368337F22C}"/>
                  </a:ext>
                </a:extLst>
              </p:cNvPr>
              <p:cNvGrpSpPr/>
              <p:nvPr/>
            </p:nvGrpSpPr>
            <p:grpSpPr>
              <a:xfrm>
                <a:off x="1718113" y="5051209"/>
                <a:ext cx="2525734" cy="184666"/>
                <a:chOff x="1718113" y="5038404"/>
                <a:chExt cx="2525734" cy="184666"/>
              </a:xfrm>
            </p:grpSpPr>
            <p:sp>
              <p:nvSpPr>
                <p:cNvPr id="12" name="TextBox 11">
                  <a:extLst>
                    <a:ext uri="{FF2B5EF4-FFF2-40B4-BE49-F238E27FC236}">
                      <a16:creationId xmlns:a16="http://schemas.microsoft.com/office/drawing/2014/main" id="{D9389E81-088C-4ECF-A581-3C17EE577CC8}"/>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90" name="TextBox 89">
                  <a:extLst>
                    <a:ext uri="{FF2B5EF4-FFF2-40B4-BE49-F238E27FC236}">
                      <a16:creationId xmlns:a16="http://schemas.microsoft.com/office/drawing/2014/main" id="{C7A0A59D-2BA6-4EBB-86FE-01B9E82AFB61}"/>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91" name="TextBox 90">
                  <a:extLst>
                    <a:ext uri="{FF2B5EF4-FFF2-40B4-BE49-F238E27FC236}">
                      <a16:creationId xmlns:a16="http://schemas.microsoft.com/office/drawing/2014/main" id="{35A0F772-58F5-4313-AA9B-9791120A6F0D}"/>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92" name="TextBox 91">
                  <a:extLst>
                    <a:ext uri="{FF2B5EF4-FFF2-40B4-BE49-F238E27FC236}">
                      <a16:creationId xmlns:a16="http://schemas.microsoft.com/office/drawing/2014/main" id="{451398EB-C0F2-4A62-81BF-B166E7DC4FE2}"/>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93" name="TextBox 92">
                  <a:extLst>
                    <a:ext uri="{FF2B5EF4-FFF2-40B4-BE49-F238E27FC236}">
                      <a16:creationId xmlns:a16="http://schemas.microsoft.com/office/drawing/2014/main" id="{0FC9DAE8-0710-4235-983C-82F7634DF930}"/>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100" name="TextBox 99">
                <a:extLst>
                  <a:ext uri="{FF2B5EF4-FFF2-40B4-BE49-F238E27FC236}">
                    <a16:creationId xmlns:a16="http://schemas.microsoft.com/office/drawing/2014/main" id="{1C9CB4BE-26A0-418A-B592-C485D883DE1E}"/>
                  </a:ext>
                </a:extLst>
              </p:cNvPr>
              <p:cNvSpPr txBox="1"/>
              <p:nvPr/>
            </p:nvSpPr>
            <p:spPr>
              <a:xfrm>
                <a:off x="1800009" y="5180043"/>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288" name="Group 287">
                <a:extLst>
                  <a:ext uri="{FF2B5EF4-FFF2-40B4-BE49-F238E27FC236}">
                    <a16:creationId xmlns:a16="http://schemas.microsoft.com/office/drawing/2014/main" id="{15F82AFA-88DC-4187-9B81-EE805D1B0DD9}"/>
                  </a:ext>
                </a:extLst>
              </p:cNvPr>
              <p:cNvGrpSpPr/>
              <p:nvPr/>
            </p:nvGrpSpPr>
            <p:grpSpPr>
              <a:xfrm>
                <a:off x="1315747" y="3187454"/>
                <a:ext cx="278348" cy="1784356"/>
                <a:chOff x="1315747" y="3187454"/>
                <a:chExt cx="278348" cy="1784356"/>
              </a:xfrm>
            </p:grpSpPr>
            <p:sp>
              <p:nvSpPr>
                <p:cNvPr id="14" name="TextBox 13">
                  <a:extLst>
                    <a:ext uri="{FF2B5EF4-FFF2-40B4-BE49-F238E27FC236}">
                      <a16:creationId xmlns:a16="http://schemas.microsoft.com/office/drawing/2014/main" id="{027DE96D-BEBD-4A8A-8351-6AFC261F768D}"/>
                    </a:ext>
                  </a:extLst>
                </p:cNvPr>
                <p:cNvSpPr txBox="1"/>
                <p:nvPr/>
              </p:nvSpPr>
              <p:spPr>
                <a:xfrm>
                  <a:off x="1466372" y="4787144"/>
                  <a:ext cx="127723" cy="184666"/>
                </a:xfrm>
                <a:prstGeom prst="rect">
                  <a:avLst/>
                </a:prstGeom>
                <a:noFill/>
              </p:spPr>
              <p:txBody>
                <a:bodyPr wrap="square" lIns="0" tIns="0" rIns="108000" bIns="0" rtlCol="0" anchor="ctr">
                  <a:spAutoFit/>
                </a:bodyPr>
                <a:lstStyle/>
                <a:p>
                  <a:pPr algn="r"/>
                  <a:r>
                    <a:rPr lang="en-GB" sz="1200" dirty="0">
                      <a:solidFill>
                        <a:srgbClr val="000000"/>
                      </a:solidFill>
                    </a:rPr>
                    <a:t>0</a:t>
                  </a:r>
                </a:p>
              </p:txBody>
            </p:sp>
            <p:sp>
              <p:nvSpPr>
                <p:cNvPr id="102" name="TextBox 101">
                  <a:extLst>
                    <a:ext uri="{FF2B5EF4-FFF2-40B4-BE49-F238E27FC236}">
                      <a16:creationId xmlns:a16="http://schemas.microsoft.com/office/drawing/2014/main" id="{9BDCA9F6-3A64-40D2-879F-62FDEC5FD2E2}"/>
                    </a:ext>
                  </a:extLst>
                </p:cNvPr>
                <p:cNvSpPr txBox="1"/>
                <p:nvPr/>
              </p:nvSpPr>
              <p:spPr>
                <a:xfrm>
                  <a:off x="1315747" y="4387220"/>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104" name="TextBox 103">
                  <a:extLst>
                    <a:ext uri="{FF2B5EF4-FFF2-40B4-BE49-F238E27FC236}">
                      <a16:creationId xmlns:a16="http://schemas.microsoft.com/office/drawing/2014/main" id="{E867529F-8D94-4794-AF42-5447ED9F9414}"/>
                    </a:ext>
                  </a:extLst>
                </p:cNvPr>
                <p:cNvSpPr txBox="1"/>
                <p:nvPr/>
              </p:nvSpPr>
              <p:spPr>
                <a:xfrm>
                  <a:off x="1315747" y="3987298"/>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106" name="TextBox 105">
                  <a:extLst>
                    <a:ext uri="{FF2B5EF4-FFF2-40B4-BE49-F238E27FC236}">
                      <a16:creationId xmlns:a16="http://schemas.microsoft.com/office/drawing/2014/main" id="{56BA8CD2-8BE2-421A-9D11-14DC124C3CFC}"/>
                    </a:ext>
                  </a:extLst>
                </p:cNvPr>
                <p:cNvSpPr txBox="1"/>
                <p:nvPr/>
              </p:nvSpPr>
              <p:spPr>
                <a:xfrm>
                  <a:off x="1315747" y="35873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108" name="TextBox 107">
                  <a:extLst>
                    <a:ext uri="{FF2B5EF4-FFF2-40B4-BE49-F238E27FC236}">
                      <a16:creationId xmlns:a16="http://schemas.microsoft.com/office/drawing/2014/main" id="{BB4EECD0-DFDF-4566-9615-67D21B9DA5B1}"/>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grpSp>
          <p:sp>
            <p:nvSpPr>
              <p:cNvPr id="109" name="TextBox 108">
                <a:extLst>
                  <a:ext uri="{FF2B5EF4-FFF2-40B4-BE49-F238E27FC236}">
                    <a16:creationId xmlns:a16="http://schemas.microsoft.com/office/drawing/2014/main" id="{F4D71BEE-F2F6-49B1-9A2B-D4B4201E7294}"/>
                  </a:ext>
                </a:extLst>
              </p:cNvPr>
              <p:cNvSpPr txBox="1"/>
              <p:nvPr/>
            </p:nvSpPr>
            <p:spPr>
              <a:xfrm rot="16200000">
                <a:off x="-41820" y="3698565"/>
                <a:ext cx="2096660" cy="777392"/>
              </a:xfrm>
              <a:prstGeom prst="rect">
                <a:avLst/>
              </a:prstGeom>
              <a:noFill/>
            </p:spPr>
            <p:txBody>
              <a:bodyPr wrap="square" lIns="0" tIns="0" rIns="0" bIns="0" rtlCol="0">
                <a:spAutoFit/>
              </a:bodyPr>
              <a:lstStyle/>
              <a:p>
                <a:pPr algn="ctr">
                  <a:lnSpc>
                    <a:spcPct val="90000"/>
                  </a:lnSpc>
                </a:pPr>
                <a:r>
                  <a:rPr lang="en-GB" sz="1400" b="1" dirty="0"/>
                  <a:t>Percent of men whose haemoglobin levels increased ≥1 from baseline</a:t>
                </a:r>
              </a:p>
            </p:txBody>
          </p:sp>
          <p:sp>
            <p:nvSpPr>
              <p:cNvPr id="114" name="TextBox 113">
                <a:extLst>
                  <a:ext uri="{FF2B5EF4-FFF2-40B4-BE49-F238E27FC236}">
                    <a16:creationId xmlns:a16="http://schemas.microsoft.com/office/drawing/2014/main" id="{2353FCD0-8E9D-4A07-8A4F-AEAAB5BFC984}"/>
                  </a:ext>
                </a:extLst>
              </p:cNvPr>
              <p:cNvSpPr txBox="1"/>
              <p:nvPr/>
            </p:nvSpPr>
            <p:spPr>
              <a:xfrm>
                <a:off x="3512608" y="3271852"/>
                <a:ext cx="639919" cy="230832"/>
              </a:xfrm>
              <a:prstGeom prst="rect">
                <a:avLst/>
              </a:prstGeom>
              <a:noFill/>
            </p:spPr>
            <p:txBody>
              <a:bodyPr wrap="none" rtlCol="0">
                <a:spAutoFit/>
              </a:bodyPr>
              <a:lstStyle/>
              <a:p>
                <a:r>
                  <a:rPr lang="en-GB" sz="900" dirty="0">
                    <a:solidFill>
                      <a:srgbClr val="000000"/>
                    </a:solidFill>
                  </a:rPr>
                  <a:t>p=0.002</a:t>
                </a:r>
              </a:p>
            </p:txBody>
          </p:sp>
          <p:sp>
            <p:nvSpPr>
              <p:cNvPr id="165" name="Freeform: Shape 164">
                <a:extLst>
                  <a:ext uri="{FF2B5EF4-FFF2-40B4-BE49-F238E27FC236}">
                    <a16:creationId xmlns:a16="http://schemas.microsoft.com/office/drawing/2014/main" id="{6424C0DF-57B2-4672-BF16-9A07986376A1}"/>
                  </a:ext>
                </a:extLst>
              </p:cNvPr>
              <p:cNvSpPr/>
              <p:nvPr/>
            </p:nvSpPr>
            <p:spPr>
              <a:xfrm>
                <a:off x="1805362" y="3630613"/>
                <a:ext cx="2338387" cy="1260475"/>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4200" y="757237"/>
                    </a:lnTo>
                    <a:lnTo>
                      <a:pt x="1171575" y="530225"/>
                    </a:lnTo>
                    <a:lnTo>
                      <a:pt x="1755775" y="0"/>
                    </a:lnTo>
                    <a:lnTo>
                      <a:pt x="2338387" y="171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FB646849-A92D-4A58-8DE1-10A162C50326}"/>
                  </a:ext>
                </a:extLst>
              </p:cNvPr>
              <p:cNvSpPr/>
              <p:nvPr/>
            </p:nvSpPr>
            <p:spPr>
              <a:xfrm>
                <a:off x="2929706" y="412307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5A1C7A83-3EC6-4835-80AA-35846BBF8816}"/>
                  </a:ext>
                </a:extLst>
              </p:cNvPr>
              <p:cNvSpPr/>
              <p:nvPr/>
            </p:nvSpPr>
            <p:spPr>
              <a:xfrm>
                <a:off x="3514900" y="35960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87A62D89-A415-4868-8F48-06DE752F3469}"/>
                  </a:ext>
                </a:extLst>
              </p:cNvPr>
              <p:cNvSpPr/>
              <p:nvPr/>
            </p:nvSpPr>
            <p:spPr>
              <a:xfrm>
                <a:off x="4105834" y="37611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21A22761-3762-4F3E-8EF3-1647B48FED74}"/>
                  </a:ext>
                </a:extLst>
              </p:cNvPr>
              <p:cNvSpPr/>
              <p:nvPr/>
            </p:nvSpPr>
            <p:spPr>
              <a:xfrm>
                <a:off x="2346100" y="435325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07828BCC-C5A7-494A-A7D4-F69073B2DA85}"/>
                  </a:ext>
                </a:extLst>
              </p:cNvPr>
              <p:cNvSpPr/>
              <p:nvPr/>
            </p:nvSpPr>
            <p:spPr>
              <a:xfrm>
                <a:off x="1770220" y="485490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91" name="Group 290">
                <a:extLst>
                  <a:ext uri="{FF2B5EF4-FFF2-40B4-BE49-F238E27FC236}">
                    <a16:creationId xmlns:a16="http://schemas.microsoft.com/office/drawing/2014/main" id="{69A9C1DB-95B5-4BCD-8DF4-FB32E9384A0A}"/>
                  </a:ext>
                </a:extLst>
              </p:cNvPr>
              <p:cNvGrpSpPr/>
              <p:nvPr/>
            </p:nvGrpSpPr>
            <p:grpSpPr>
              <a:xfrm>
                <a:off x="1734827" y="3256292"/>
                <a:ext cx="1217735" cy="333938"/>
                <a:chOff x="1840742" y="3284538"/>
                <a:chExt cx="1217735" cy="333938"/>
              </a:xfrm>
            </p:grpSpPr>
            <p:sp>
              <p:nvSpPr>
                <p:cNvPr id="113" name="TextBox 112">
                  <a:extLst>
                    <a:ext uri="{FF2B5EF4-FFF2-40B4-BE49-F238E27FC236}">
                      <a16:creationId xmlns:a16="http://schemas.microsoft.com/office/drawing/2014/main" id="{083D566F-30D9-44D5-A8AA-D06FFB6C9D56}"/>
                    </a:ext>
                  </a:extLst>
                </p:cNvPr>
                <p:cNvSpPr txBox="1"/>
                <p:nvPr/>
              </p:nvSpPr>
              <p:spPr>
                <a:xfrm>
                  <a:off x="1886361" y="3284538"/>
                  <a:ext cx="1172116" cy="333938"/>
                </a:xfrm>
                <a:prstGeom prst="rect">
                  <a:avLst/>
                </a:prstGeom>
                <a:noFill/>
              </p:spPr>
              <p:txBody>
                <a:bodyPr wrap="none" tIns="0" bIns="0" rtlCol="0">
                  <a:spAutoFit/>
                </a:bodyPr>
                <a:lstStyle/>
                <a:p>
                  <a:pPr>
                    <a:lnSpc>
                      <a:spcPct val="90000"/>
                    </a:lnSpc>
                  </a:pPr>
                  <a:r>
                    <a:rPr lang="en-GB" sz="1200" dirty="0">
                      <a:solidFill>
                        <a:srgbClr val="000000"/>
                      </a:solidFill>
                    </a:rPr>
                    <a:t>Testosterone</a:t>
                  </a:r>
                </a:p>
                <a:p>
                  <a:pPr>
                    <a:lnSpc>
                      <a:spcPct val="90000"/>
                    </a:lnSpc>
                  </a:pPr>
                  <a:r>
                    <a:rPr lang="en-GB" sz="1200" dirty="0">
                      <a:solidFill>
                        <a:srgbClr val="000000"/>
                      </a:solidFill>
                    </a:rPr>
                    <a:t>Placebo</a:t>
                  </a:r>
                </a:p>
              </p:txBody>
            </p:sp>
            <p:sp>
              <p:nvSpPr>
                <p:cNvPr id="120" name="Oval 119">
                  <a:extLst>
                    <a:ext uri="{FF2B5EF4-FFF2-40B4-BE49-F238E27FC236}">
                      <a16:creationId xmlns:a16="http://schemas.microsoft.com/office/drawing/2014/main" id="{B48E100B-78D4-470B-A51A-61ADC4A89187}"/>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B67BFB91-8722-4262-A840-51332D5FEEAD}"/>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sp>
        <p:nvSpPr>
          <p:cNvPr id="178" name="TextBox 177">
            <a:extLst>
              <a:ext uri="{FF2B5EF4-FFF2-40B4-BE49-F238E27FC236}">
                <a16:creationId xmlns:a16="http://schemas.microsoft.com/office/drawing/2014/main" id="{89443EDF-34C0-4B85-B145-95A9E89FF33A}"/>
              </a:ext>
            </a:extLst>
          </p:cNvPr>
          <p:cNvSpPr txBox="1"/>
          <p:nvPr/>
        </p:nvSpPr>
        <p:spPr>
          <a:xfrm>
            <a:off x="3188201" y="2958364"/>
            <a:ext cx="2598019"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Unexplained anaemia at baseline</a:t>
            </a:r>
            <a:endParaRPr lang="en-GB" sz="1200" dirty="0">
              <a:solidFill>
                <a:srgbClr val="000000"/>
              </a:solidFill>
            </a:endParaRPr>
          </a:p>
        </p:txBody>
      </p:sp>
      <p:grpSp>
        <p:nvGrpSpPr>
          <p:cNvPr id="298" name="Group 297">
            <a:extLst>
              <a:ext uri="{FF2B5EF4-FFF2-40B4-BE49-F238E27FC236}">
                <a16:creationId xmlns:a16="http://schemas.microsoft.com/office/drawing/2014/main" id="{5E8456B8-516C-457E-8C19-ACDB1667CC95}"/>
              </a:ext>
            </a:extLst>
          </p:cNvPr>
          <p:cNvGrpSpPr/>
          <p:nvPr/>
        </p:nvGrpSpPr>
        <p:grpSpPr>
          <a:xfrm>
            <a:off x="6265484" y="3217275"/>
            <a:ext cx="3563860" cy="2577275"/>
            <a:chOff x="4569605" y="3149130"/>
            <a:chExt cx="3563860" cy="2577275"/>
          </a:xfrm>
        </p:grpSpPr>
        <p:grpSp>
          <p:nvGrpSpPr>
            <p:cNvPr id="187" name="Group 186">
              <a:extLst>
                <a:ext uri="{FF2B5EF4-FFF2-40B4-BE49-F238E27FC236}">
                  <a16:creationId xmlns:a16="http://schemas.microsoft.com/office/drawing/2014/main" id="{6CAE3623-1492-47D5-BEDE-63B8D06ABF10}"/>
                </a:ext>
              </a:extLst>
            </p:cNvPr>
            <p:cNvGrpSpPr/>
            <p:nvPr/>
          </p:nvGrpSpPr>
          <p:grpSpPr>
            <a:xfrm>
              <a:off x="4584860" y="5267947"/>
              <a:ext cx="3548605" cy="458458"/>
              <a:chOff x="929399" y="4903517"/>
              <a:chExt cx="3548605" cy="458458"/>
            </a:xfrm>
          </p:grpSpPr>
          <p:sp>
            <p:nvSpPr>
              <p:cNvPr id="212" name="TextBox 211">
                <a:extLst>
                  <a:ext uri="{FF2B5EF4-FFF2-40B4-BE49-F238E27FC236}">
                    <a16:creationId xmlns:a16="http://schemas.microsoft.com/office/drawing/2014/main" id="{AC939D83-C0DF-4BBF-ACAD-4B36DC3A2535}"/>
                  </a:ext>
                </a:extLst>
              </p:cNvPr>
              <p:cNvSpPr txBox="1"/>
              <p:nvPr/>
            </p:nvSpPr>
            <p:spPr>
              <a:xfrm>
                <a:off x="4238589"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27</a:t>
                </a:r>
              </a:p>
            </p:txBody>
          </p:sp>
          <p:sp>
            <p:nvSpPr>
              <p:cNvPr id="213" name="TextBox 212">
                <a:extLst>
                  <a:ext uri="{FF2B5EF4-FFF2-40B4-BE49-F238E27FC236}">
                    <a16:creationId xmlns:a16="http://schemas.microsoft.com/office/drawing/2014/main" id="{80291C7B-9508-4616-A3C7-8FF7715A7A0B}"/>
                  </a:ext>
                </a:extLst>
              </p:cNvPr>
              <p:cNvSpPr txBox="1"/>
              <p:nvPr/>
            </p:nvSpPr>
            <p:spPr>
              <a:xfrm>
                <a:off x="3654072"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28</a:t>
                </a:r>
              </a:p>
            </p:txBody>
          </p:sp>
          <p:sp>
            <p:nvSpPr>
              <p:cNvPr id="214" name="TextBox 213">
                <a:extLst>
                  <a:ext uri="{FF2B5EF4-FFF2-40B4-BE49-F238E27FC236}">
                    <a16:creationId xmlns:a16="http://schemas.microsoft.com/office/drawing/2014/main" id="{C7919350-2A51-4C2A-8A5E-1D5554DD488F}"/>
                  </a:ext>
                </a:extLst>
              </p:cNvPr>
              <p:cNvSpPr txBox="1"/>
              <p:nvPr/>
            </p:nvSpPr>
            <p:spPr>
              <a:xfrm>
                <a:off x="3074365" y="5055866"/>
                <a:ext cx="233003"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22</a:t>
                </a:r>
              </a:p>
              <a:p>
                <a:pPr algn="ctr">
                  <a:lnSpc>
                    <a:spcPct val="90000"/>
                  </a:lnSpc>
                </a:pPr>
                <a:r>
                  <a:rPr lang="en-GB" sz="1100" dirty="0">
                    <a:solidFill>
                      <a:srgbClr val="000000"/>
                    </a:solidFill>
                  </a:rPr>
                  <a:t>27</a:t>
                </a:r>
              </a:p>
            </p:txBody>
          </p:sp>
          <p:sp>
            <p:nvSpPr>
              <p:cNvPr id="215" name="TextBox 214">
                <a:extLst>
                  <a:ext uri="{FF2B5EF4-FFF2-40B4-BE49-F238E27FC236}">
                    <a16:creationId xmlns:a16="http://schemas.microsoft.com/office/drawing/2014/main" id="{44EB1032-DB5D-45B5-9919-899602E03113}"/>
                  </a:ext>
                </a:extLst>
              </p:cNvPr>
              <p:cNvSpPr txBox="1"/>
              <p:nvPr/>
            </p:nvSpPr>
            <p:spPr>
              <a:xfrm>
                <a:off x="2487443"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24</a:t>
                </a:r>
              </a:p>
              <a:p>
                <a:pPr algn="ctr">
                  <a:lnSpc>
                    <a:spcPct val="90000"/>
                  </a:lnSpc>
                </a:pPr>
                <a:r>
                  <a:rPr lang="en-GB" sz="1100" dirty="0">
                    <a:solidFill>
                      <a:srgbClr val="000000"/>
                    </a:solidFill>
                  </a:rPr>
                  <a:t>32</a:t>
                </a:r>
              </a:p>
            </p:txBody>
          </p:sp>
          <p:sp>
            <p:nvSpPr>
              <p:cNvPr id="216" name="TextBox 215">
                <a:extLst>
                  <a:ext uri="{FF2B5EF4-FFF2-40B4-BE49-F238E27FC236}">
                    <a16:creationId xmlns:a16="http://schemas.microsoft.com/office/drawing/2014/main" id="{7B157A73-6646-426D-BE78-692065F3BA0B}"/>
                  </a:ext>
                </a:extLst>
              </p:cNvPr>
              <p:cNvSpPr txBox="1"/>
              <p:nvPr/>
            </p:nvSpPr>
            <p:spPr>
              <a:xfrm>
                <a:off x="1902925"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27</a:t>
                </a:r>
              </a:p>
              <a:p>
                <a:pPr algn="ctr">
                  <a:lnSpc>
                    <a:spcPct val="90000"/>
                  </a:lnSpc>
                </a:pPr>
                <a:r>
                  <a:rPr lang="en-GB" sz="1100" dirty="0">
                    <a:solidFill>
                      <a:srgbClr val="000000"/>
                    </a:solidFill>
                  </a:rPr>
                  <a:t>35</a:t>
                </a:r>
              </a:p>
            </p:txBody>
          </p:sp>
          <p:sp>
            <p:nvSpPr>
              <p:cNvPr id="217" name="TextBox 216">
                <a:extLst>
                  <a:ext uri="{FF2B5EF4-FFF2-40B4-BE49-F238E27FC236}">
                    <a16:creationId xmlns:a16="http://schemas.microsoft.com/office/drawing/2014/main" id="{A85C38C6-04B0-4951-B0BB-BA1715D40420}"/>
                  </a:ext>
                </a:extLst>
              </p:cNvPr>
              <p:cNvSpPr txBox="1"/>
              <p:nvPr/>
            </p:nvSpPr>
            <p:spPr>
              <a:xfrm>
                <a:off x="929399" y="4903517"/>
                <a:ext cx="976797" cy="44448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a:t>
                </a:r>
                <a:r>
                  <a:rPr lang="en-GB" sz="1000" dirty="0">
                    <a:solidFill>
                      <a:srgbClr val="000000"/>
                    </a:solidFill>
                  </a:rPr>
                  <a:t>Testosterone</a:t>
                </a:r>
              </a:p>
              <a:p>
                <a:pPr>
                  <a:lnSpc>
                    <a:spcPct val="90000"/>
                  </a:lnSpc>
                </a:pPr>
                <a:r>
                  <a:rPr lang="en-GB" sz="1000" dirty="0">
                    <a:solidFill>
                      <a:srgbClr val="000000"/>
                    </a:solidFill>
                  </a:rPr>
                  <a:t>  Placebo</a:t>
                </a:r>
              </a:p>
            </p:txBody>
          </p:sp>
        </p:grpSp>
        <p:grpSp>
          <p:nvGrpSpPr>
            <p:cNvPr id="295" name="Group 294">
              <a:extLst>
                <a:ext uri="{FF2B5EF4-FFF2-40B4-BE49-F238E27FC236}">
                  <a16:creationId xmlns:a16="http://schemas.microsoft.com/office/drawing/2014/main" id="{CCB5DEB0-3962-467C-A4C6-F2F5D62BACF2}"/>
                </a:ext>
              </a:extLst>
            </p:cNvPr>
            <p:cNvGrpSpPr/>
            <p:nvPr/>
          </p:nvGrpSpPr>
          <p:grpSpPr>
            <a:xfrm>
              <a:off x="4569605" y="3149130"/>
              <a:ext cx="3553560" cy="2245291"/>
              <a:chOff x="4569605" y="3149130"/>
              <a:chExt cx="3553560" cy="2245291"/>
            </a:xfrm>
          </p:grpSpPr>
          <p:grpSp>
            <p:nvGrpSpPr>
              <p:cNvPr id="262" name="Group 261">
                <a:extLst>
                  <a:ext uri="{FF2B5EF4-FFF2-40B4-BE49-F238E27FC236}">
                    <a16:creationId xmlns:a16="http://schemas.microsoft.com/office/drawing/2014/main" id="{931F5315-2134-4982-8533-9BA2003CDFB0}"/>
                  </a:ext>
                </a:extLst>
              </p:cNvPr>
              <p:cNvGrpSpPr/>
              <p:nvPr/>
            </p:nvGrpSpPr>
            <p:grpSpPr>
              <a:xfrm>
                <a:off x="7388769" y="3251606"/>
                <a:ext cx="80558" cy="671037"/>
                <a:chOff x="3743571" y="3308401"/>
                <a:chExt cx="80558" cy="722480"/>
              </a:xfrm>
            </p:grpSpPr>
            <p:cxnSp>
              <p:nvCxnSpPr>
                <p:cNvPr id="275" name="Straight Connector 274">
                  <a:extLst>
                    <a:ext uri="{FF2B5EF4-FFF2-40B4-BE49-F238E27FC236}">
                      <a16:creationId xmlns:a16="http://schemas.microsoft.com/office/drawing/2014/main" id="{1A83EDAC-F05B-4F4E-BE76-4DDCDD44A0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A549EB3D-7629-4B17-B415-1C7C351D817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2790B5D2-2833-4469-AC15-303BF8342B5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3" name="Group 262">
                <a:extLst>
                  <a:ext uri="{FF2B5EF4-FFF2-40B4-BE49-F238E27FC236}">
                    <a16:creationId xmlns:a16="http://schemas.microsoft.com/office/drawing/2014/main" id="{536FF3E9-7015-4D56-BD00-8726AFE5E720}"/>
                  </a:ext>
                </a:extLst>
              </p:cNvPr>
              <p:cNvGrpSpPr/>
              <p:nvPr/>
            </p:nvGrpSpPr>
            <p:grpSpPr>
              <a:xfrm>
                <a:off x="7979268" y="3273564"/>
                <a:ext cx="80558" cy="944413"/>
                <a:chOff x="3743571" y="3308401"/>
                <a:chExt cx="80558" cy="722480"/>
              </a:xfrm>
            </p:grpSpPr>
            <p:cxnSp>
              <p:nvCxnSpPr>
                <p:cNvPr id="272" name="Straight Connector 271">
                  <a:extLst>
                    <a:ext uri="{FF2B5EF4-FFF2-40B4-BE49-F238E27FC236}">
                      <a16:creationId xmlns:a16="http://schemas.microsoft.com/office/drawing/2014/main" id="{5E70AC20-8A74-4643-BAB1-5C8C424DF63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1794A086-B6C0-40B6-B609-9C6513CF85D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E4696486-E45A-491D-8A4D-618BA4F62FE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4" name="Group 263">
                <a:extLst>
                  <a:ext uri="{FF2B5EF4-FFF2-40B4-BE49-F238E27FC236}">
                    <a16:creationId xmlns:a16="http://schemas.microsoft.com/office/drawing/2014/main" id="{5FF9D1C3-86BD-4338-B991-5295884669F2}"/>
                  </a:ext>
                </a:extLst>
              </p:cNvPr>
              <p:cNvGrpSpPr/>
              <p:nvPr/>
            </p:nvGrpSpPr>
            <p:grpSpPr>
              <a:xfrm>
                <a:off x="6805860" y="3423429"/>
                <a:ext cx="80558" cy="764258"/>
                <a:chOff x="3743571" y="3308401"/>
                <a:chExt cx="80558" cy="722480"/>
              </a:xfrm>
            </p:grpSpPr>
            <p:cxnSp>
              <p:nvCxnSpPr>
                <p:cNvPr id="269" name="Straight Connector 268">
                  <a:extLst>
                    <a:ext uri="{FF2B5EF4-FFF2-40B4-BE49-F238E27FC236}">
                      <a16:creationId xmlns:a16="http://schemas.microsoft.com/office/drawing/2014/main" id="{4B8B76DA-D65B-44F5-A4BD-8704FA7225D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08945B97-43A2-4D94-A368-6D02F3454A7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2695ACA2-D109-4242-B368-9F3CA2B51FB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5" name="Group 264">
                <a:extLst>
                  <a:ext uri="{FF2B5EF4-FFF2-40B4-BE49-F238E27FC236}">
                    <a16:creationId xmlns:a16="http://schemas.microsoft.com/office/drawing/2014/main" id="{F6006742-AFC4-4616-B63A-486E9DB2DDC2}"/>
                  </a:ext>
                </a:extLst>
              </p:cNvPr>
              <p:cNvGrpSpPr/>
              <p:nvPr/>
            </p:nvGrpSpPr>
            <p:grpSpPr>
              <a:xfrm>
                <a:off x="6221355" y="3631214"/>
                <a:ext cx="80558" cy="736324"/>
                <a:chOff x="3743571" y="3308401"/>
                <a:chExt cx="80558" cy="722480"/>
              </a:xfrm>
            </p:grpSpPr>
            <p:cxnSp>
              <p:nvCxnSpPr>
                <p:cNvPr id="266" name="Straight Connector 265">
                  <a:extLst>
                    <a:ext uri="{FF2B5EF4-FFF2-40B4-BE49-F238E27FC236}">
                      <a16:creationId xmlns:a16="http://schemas.microsoft.com/office/drawing/2014/main" id="{01175EDA-8807-456E-BAA0-EC09C806FB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822B4BF6-A8D6-4C1D-A328-818A3A803D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2CAE9B8B-6EEC-4A14-8076-3C47108E60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6" name="Group 245">
                <a:extLst>
                  <a:ext uri="{FF2B5EF4-FFF2-40B4-BE49-F238E27FC236}">
                    <a16:creationId xmlns:a16="http://schemas.microsoft.com/office/drawing/2014/main" id="{E06CED7F-69DB-441A-88A6-9B841A08FA25}"/>
                  </a:ext>
                </a:extLst>
              </p:cNvPr>
              <p:cNvGrpSpPr/>
              <p:nvPr/>
            </p:nvGrpSpPr>
            <p:grpSpPr>
              <a:xfrm>
                <a:off x="6221355" y="4134610"/>
                <a:ext cx="80558" cy="471467"/>
                <a:chOff x="3743571" y="3308401"/>
                <a:chExt cx="80558" cy="722480"/>
              </a:xfrm>
            </p:grpSpPr>
            <p:cxnSp>
              <p:nvCxnSpPr>
                <p:cNvPr id="259" name="Straight Connector 258">
                  <a:extLst>
                    <a:ext uri="{FF2B5EF4-FFF2-40B4-BE49-F238E27FC236}">
                      <a16:creationId xmlns:a16="http://schemas.microsoft.com/office/drawing/2014/main" id="{42AC3100-D34C-4EBD-834B-04219A1B403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6A04C31E-54D2-45F5-A2B0-BAF5DBFFB52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EF5661E9-4A5F-4AB1-A289-82C103EAE6E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7" name="Group 246">
                <a:extLst>
                  <a:ext uri="{FF2B5EF4-FFF2-40B4-BE49-F238E27FC236}">
                    <a16:creationId xmlns:a16="http://schemas.microsoft.com/office/drawing/2014/main" id="{92F3F40B-0E77-4FC2-9ED1-F20F0F317404}"/>
                  </a:ext>
                </a:extLst>
              </p:cNvPr>
              <p:cNvGrpSpPr/>
              <p:nvPr/>
            </p:nvGrpSpPr>
            <p:grpSpPr>
              <a:xfrm>
                <a:off x="7388769" y="4272179"/>
                <a:ext cx="80558" cy="367975"/>
                <a:chOff x="3743571" y="3308401"/>
                <a:chExt cx="80558" cy="722480"/>
              </a:xfrm>
            </p:grpSpPr>
            <p:cxnSp>
              <p:nvCxnSpPr>
                <p:cNvPr id="256" name="Straight Connector 255">
                  <a:extLst>
                    <a:ext uri="{FF2B5EF4-FFF2-40B4-BE49-F238E27FC236}">
                      <a16:creationId xmlns:a16="http://schemas.microsoft.com/office/drawing/2014/main" id="{DA5C9AC1-BF28-4001-A22E-90EDE6819E1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74E6EB11-BF3E-4BD9-98FD-6471C264F79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A1ED9244-8505-419F-BE96-5EE90E77F9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8" name="Group 247">
                <a:extLst>
                  <a:ext uri="{FF2B5EF4-FFF2-40B4-BE49-F238E27FC236}">
                    <a16:creationId xmlns:a16="http://schemas.microsoft.com/office/drawing/2014/main" id="{2EB22FA9-2711-457D-A049-D1DA70F79F45}"/>
                  </a:ext>
                </a:extLst>
              </p:cNvPr>
              <p:cNvGrpSpPr/>
              <p:nvPr/>
            </p:nvGrpSpPr>
            <p:grpSpPr>
              <a:xfrm>
                <a:off x="7979268" y="4094626"/>
                <a:ext cx="80558" cy="483054"/>
                <a:chOff x="3743571" y="3308401"/>
                <a:chExt cx="80558" cy="722480"/>
              </a:xfrm>
            </p:grpSpPr>
            <p:cxnSp>
              <p:nvCxnSpPr>
                <p:cNvPr id="253" name="Straight Connector 252">
                  <a:extLst>
                    <a:ext uri="{FF2B5EF4-FFF2-40B4-BE49-F238E27FC236}">
                      <a16:creationId xmlns:a16="http://schemas.microsoft.com/office/drawing/2014/main" id="{76D5B3AD-3BBB-4906-93CA-A15E787DDF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2913158A-211E-494B-A303-9FB4805244F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933D361C-9BF1-4D59-9F51-ADC029B87C8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CA6F2121-C046-4B0F-9DDC-90A66F8E2F87}"/>
                  </a:ext>
                </a:extLst>
              </p:cNvPr>
              <p:cNvGrpSpPr/>
              <p:nvPr/>
            </p:nvGrpSpPr>
            <p:grpSpPr>
              <a:xfrm>
                <a:off x="6805860" y="4145969"/>
                <a:ext cx="80558" cy="380595"/>
                <a:chOff x="3743571" y="3308401"/>
                <a:chExt cx="80558" cy="722480"/>
              </a:xfrm>
            </p:grpSpPr>
            <p:cxnSp>
              <p:nvCxnSpPr>
                <p:cNvPr id="250" name="Straight Connector 249">
                  <a:extLst>
                    <a:ext uri="{FF2B5EF4-FFF2-40B4-BE49-F238E27FC236}">
                      <a16:creationId xmlns:a16="http://schemas.microsoft.com/office/drawing/2014/main" id="{38294727-665B-493A-A556-9433E668605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17515579-D2B4-4227-9C21-8737D6320E5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479C8F2F-E366-472E-87E8-AF83B157E1D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42" name="Oval 241">
                <a:extLst>
                  <a:ext uri="{FF2B5EF4-FFF2-40B4-BE49-F238E27FC236}">
                    <a16:creationId xmlns:a16="http://schemas.microsoft.com/office/drawing/2014/main" id="{03DD9308-61D5-4564-9D43-B3BBF8FB17AB}"/>
                  </a:ext>
                </a:extLst>
              </p:cNvPr>
              <p:cNvSpPr/>
              <p:nvPr/>
            </p:nvSpPr>
            <p:spPr>
              <a:xfrm>
                <a:off x="6810161" y="42940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id="{6F1CCAB9-FCF3-4EA2-8B4E-67A2358FA072}"/>
                  </a:ext>
                </a:extLst>
              </p:cNvPr>
              <p:cNvSpPr/>
              <p:nvPr/>
            </p:nvSpPr>
            <p:spPr>
              <a:xfrm>
                <a:off x="7393070" y="44170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4" name="Oval 243">
                <a:extLst>
                  <a:ext uri="{FF2B5EF4-FFF2-40B4-BE49-F238E27FC236}">
                    <a16:creationId xmlns:a16="http://schemas.microsoft.com/office/drawing/2014/main" id="{C50B0F00-05C1-4CB3-9E52-7893C520C42A}"/>
                  </a:ext>
                </a:extLst>
              </p:cNvPr>
              <p:cNvSpPr/>
              <p:nvPr/>
            </p:nvSpPr>
            <p:spPr>
              <a:xfrm>
                <a:off x="7983569" y="43011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id="{24296065-DCA5-4480-B38A-ACD9D74EC5B6}"/>
                  </a:ext>
                </a:extLst>
              </p:cNvPr>
              <p:cNvSpPr/>
              <p:nvPr/>
            </p:nvSpPr>
            <p:spPr>
              <a:xfrm>
                <a:off x="6225656" y="432896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1" name="Freeform: Shape 240">
                <a:extLst>
                  <a:ext uri="{FF2B5EF4-FFF2-40B4-BE49-F238E27FC236}">
                    <a16:creationId xmlns:a16="http://schemas.microsoft.com/office/drawing/2014/main" id="{EEB576B4-92D6-43FA-B160-0FCB6C21F81E}"/>
                  </a:ext>
                </a:extLst>
              </p:cNvPr>
              <p:cNvSpPr/>
              <p:nvPr/>
            </p:nvSpPr>
            <p:spPr>
              <a:xfrm>
                <a:off x="5677051" y="4330795"/>
                <a:ext cx="2341218" cy="156012"/>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41218"/>
                  <a:gd name="connsiteY0" fmla="*/ 208086 h 208086"/>
                  <a:gd name="connsiteX1" fmla="*/ 580598 w 2341218"/>
                  <a:gd name="connsiteY1" fmla="*/ 50051 h 208086"/>
                  <a:gd name="connsiteX2" fmla="*/ 1174612 w 2341218"/>
                  <a:gd name="connsiteY2" fmla="*/ 2252 h 208086"/>
                  <a:gd name="connsiteX3" fmla="*/ 1753997 w 2341218"/>
                  <a:gd name="connsiteY3" fmla="*/ 165398 h 208086"/>
                  <a:gd name="connsiteX4" fmla="*/ 2341218 w 2341218"/>
                  <a:gd name="connsiteY4" fmla="*/ 0 h 208086"/>
                  <a:gd name="connsiteX0" fmla="*/ 0 w 2341218"/>
                  <a:gd name="connsiteY0" fmla="*/ 205834 h 205834"/>
                  <a:gd name="connsiteX1" fmla="*/ 580598 w 2341218"/>
                  <a:gd name="connsiteY1" fmla="*/ 47799 h 205834"/>
                  <a:gd name="connsiteX2" fmla="*/ 1174612 w 2341218"/>
                  <a:gd name="connsiteY2" fmla="*/ 0 h 205834"/>
                  <a:gd name="connsiteX3" fmla="*/ 1753997 w 2341218"/>
                  <a:gd name="connsiteY3" fmla="*/ 163146 h 205834"/>
                  <a:gd name="connsiteX4" fmla="*/ 2341218 w 2341218"/>
                  <a:gd name="connsiteY4" fmla="*/ 2027 h 205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218" h="205834">
                    <a:moveTo>
                      <a:pt x="0" y="205834"/>
                    </a:moveTo>
                    <a:lnTo>
                      <a:pt x="580598" y="47799"/>
                    </a:lnTo>
                    <a:lnTo>
                      <a:pt x="1174612" y="0"/>
                    </a:lnTo>
                    <a:lnTo>
                      <a:pt x="1753997" y="163146"/>
                    </a:lnTo>
                    <a:lnTo>
                      <a:pt x="2341218" y="202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3" name="Freeform: Shape 182">
                <a:extLst>
                  <a:ext uri="{FF2B5EF4-FFF2-40B4-BE49-F238E27FC236}">
                    <a16:creationId xmlns:a16="http://schemas.microsoft.com/office/drawing/2014/main" id="{F613B35D-58EE-4ED1-8E21-3DBF9B70C527}"/>
                  </a:ext>
                </a:extLst>
              </p:cNvPr>
              <p:cNvSpPr/>
              <p:nvPr/>
            </p:nvSpPr>
            <p:spPr>
              <a:xfrm>
                <a:off x="5537241" y="3283051"/>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84" name="Group 183">
                <a:extLst>
                  <a:ext uri="{FF2B5EF4-FFF2-40B4-BE49-F238E27FC236}">
                    <a16:creationId xmlns:a16="http://schemas.microsoft.com/office/drawing/2014/main" id="{774B54F3-EA3A-4E21-9308-34136369CB89}"/>
                  </a:ext>
                </a:extLst>
              </p:cNvPr>
              <p:cNvGrpSpPr/>
              <p:nvPr/>
            </p:nvGrpSpPr>
            <p:grpSpPr>
              <a:xfrm>
                <a:off x="5473791" y="3281571"/>
                <a:ext cx="61200" cy="1601203"/>
                <a:chOff x="1818526" y="3281571"/>
                <a:chExt cx="61200" cy="1601203"/>
              </a:xfrm>
            </p:grpSpPr>
            <p:cxnSp>
              <p:nvCxnSpPr>
                <p:cNvPr id="229" name="Straight Connector 228">
                  <a:extLst>
                    <a:ext uri="{FF2B5EF4-FFF2-40B4-BE49-F238E27FC236}">
                      <a16:creationId xmlns:a16="http://schemas.microsoft.com/office/drawing/2014/main" id="{2DBAE67E-9774-4900-99C2-ACDB52E58204}"/>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19C6966-2572-4887-9ACF-532397BD14C4}"/>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5E4B4A9D-9423-4093-B405-9ABB400EA37D}"/>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D914B174-0AD0-4751-8973-6C81CA0C94D7}"/>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90F71087-50F3-49E7-84EA-7A6C1B916A4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224" name="Straight Connector 223">
                <a:extLst>
                  <a:ext uri="{FF2B5EF4-FFF2-40B4-BE49-F238E27FC236}">
                    <a16:creationId xmlns:a16="http://schemas.microsoft.com/office/drawing/2014/main" id="{0B63992C-2F1B-4901-A954-18175170404B}"/>
                  </a:ext>
                </a:extLst>
              </p:cNvPr>
              <p:cNvCxnSpPr/>
              <p:nvPr/>
            </p:nvCxnSpPr>
            <p:spPr>
              <a:xfrm rot="5400000">
                <a:off x="7399006"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A4A6DA3F-CBFB-4FE8-B74D-6482986DC877}"/>
                  </a:ext>
                </a:extLst>
              </p:cNvPr>
              <p:cNvCxnSpPr/>
              <p:nvPr/>
            </p:nvCxnSpPr>
            <p:spPr>
              <a:xfrm rot="5400000">
                <a:off x="6814854"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D6DE24A1-0741-4327-B526-C3568452676D}"/>
                  </a:ext>
                </a:extLst>
              </p:cNvPr>
              <p:cNvCxnSpPr/>
              <p:nvPr/>
            </p:nvCxnSpPr>
            <p:spPr>
              <a:xfrm rot="5400000">
                <a:off x="6230702"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8CA03F23-8478-4D1A-A058-E8B5AC70F2DD}"/>
                  </a:ext>
                </a:extLst>
              </p:cNvPr>
              <p:cNvCxnSpPr/>
              <p:nvPr/>
            </p:nvCxnSpPr>
            <p:spPr>
              <a:xfrm rot="5400000">
                <a:off x="5646550"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B37F54BB-D93B-419B-931F-1E61BA8EF5DE}"/>
                  </a:ext>
                </a:extLst>
              </p:cNvPr>
              <p:cNvCxnSpPr/>
              <p:nvPr/>
            </p:nvCxnSpPr>
            <p:spPr>
              <a:xfrm rot="5400000">
                <a:off x="7988021" y="502835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186" name="Group 185">
                <a:extLst>
                  <a:ext uri="{FF2B5EF4-FFF2-40B4-BE49-F238E27FC236}">
                    <a16:creationId xmlns:a16="http://schemas.microsoft.com/office/drawing/2014/main" id="{B45BB34A-E0D7-4368-B5B0-819B06A5AAFB}"/>
                  </a:ext>
                </a:extLst>
              </p:cNvPr>
              <p:cNvGrpSpPr/>
              <p:nvPr/>
            </p:nvGrpSpPr>
            <p:grpSpPr>
              <a:xfrm>
                <a:off x="5595254" y="5051209"/>
                <a:ext cx="2527911" cy="343212"/>
                <a:chOff x="1939793" y="5079386"/>
                <a:chExt cx="2527911" cy="343212"/>
              </a:xfrm>
            </p:grpSpPr>
            <p:sp>
              <p:nvSpPr>
                <p:cNvPr id="218" name="TextBox 217">
                  <a:extLst>
                    <a:ext uri="{FF2B5EF4-FFF2-40B4-BE49-F238E27FC236}">
                      <a16:creationId xmlns:a16="http://schemas.microsoft.com/office/drawing/2014/main" id="{4458C06D-3AC1-4D79-BA69-F1C897F74690}"/>
                    </a:ext>
                  </a:extLst>
                </p:cNvPr>
                <p:cNvSpPr txBox="1"/>
                <p:nvPr/>
              </p:nvSpPr>
              <p:spPr>
                <a:xfrm>
                  <a:off x="4261951"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219" name="TextBox 218">
                  <a:extLst>
                    <a:ext uri="{FF2B5EF4-FFF2-40B4-BE49-F238E27FC236}">
                      <a16:creationId xmlns:a16="http://schemas.microsoft.com/office/drawing/2014/main" id="{9FBD1510-FB31-4BA0-8CD4-5BD7FA52A632}"/>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220" name="TextBox 219">
                  <a:extLst>
                    <a:ext uri="{FF2B5EF4-FFF2-40B4-BE49-F238E27FC236}">
                      <a16:creationId xmlns:a16="http://schemas.microsoft.com/office/drawing/2014/main" id="{936FEA47-C9D3-403F-B737-F9DC0D6750F5}"/>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221" name="TextBox 220">
                  <a:extLst>
                    <a:ext uri="{FF2B5EF4-FFF2-40B4-BE49-F238E27FC236}">
                      <a16:creationId xmlns:a16="http://schemas.microsoft.com/office/drawing/2014/main" id="{58650084-8819-4829-B988-705BE3771C9B}"/>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222" name="TextBox 221">
                  <a:extLst>
                    <a:ext uri="{FF2B5EF4-FFF2-40B4-BE49-F238E27FC236}">
                      <a16:creationId xmlns:a16="http://schemas.microsoft.com/office/drawing/2014/main" id="{64FD049F-27F5-4CC9-85DE-84BCB8FB50F0}"/>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223" name="TextBox 222">
                  <a:extLst>
                    <a:ext uri="{FF2B5EF4-FFF2-40B4-BE49-F238E27FC236}">
                      <a16:creationId xmlns:a16="http://schemas.microsoft.com/office/drawing/2014/main" id="{34EB017B-83F4-412E-82BD-F1B38FD15C7C}"/>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grpSp>
            <p:nvGrpSpPr>
              <p:cNvPr id="278" name="Group 277">
                <a:extLst>
                  <a:ext uri="{FF2B5EF4-FFF2-40B4-BE49-F238E27FC236}">
                    <a16:creationId xmlns:a16="http://schemas.microsoft.com/office/drawing/2014/main" id="{415411FA-9307-49BA-80A8-0F02E4EC071E}"/>
                  </a:ext>
                </a:extLst>
              </p:cNvPr>
              <p:cNvGrpSpPr/>
              <p:nvPr/>
            </p:nvGrpSpPr>
            <p:grpSpPr>
              <a:xfrm>
                <a:off x="5003495" y="3187232"/>
                <a:ext cx="467742" cy="1785692"/>
                <a:chOff x="5003495" y="3187232"/>
                <a:chExt cx="467742" cy="1785692"/>
              </a:xfrm>
            </p:grpSpPr>
            <p:sp>
              <p:nvSpPr>
                <p:cNvPr id="203" name="TextBox 202">
                  <a:extLst>
                    <a:ext uri="{FF2B5EF4-FFF2-40B4-BE49-F238E27FC236}">
                      <a16:creationId xmlns:a16="http://schemas.microsoft.com/office/drawing/2014/main" id="{CC1108A9-99FB-43C0-9C74-AD389927E78A}"/>
                    </a:ext>
                  </a:extLst>
                </p:cNvPr>
                <p:cNvSpPr txBox="1"/>
                <p:nvPr/>
              </p:nvSpPr>
              <p:spPr>
                <a:xfrm>
                  <a:off x="5003495" y="4788258"/>
                  <a:ext cx="467742" cy="184666"/>
                </a:xfrm>
                <a:prstGeom prst="rect">
                  <a:avLst/>
                </a:prstGeom>
                <a:noFill/>
              </p:spPr>
              <p:txBody>
                <a:bodyPr wrap="square" lIns="0" tIns="0" rIns="36000" bIns="0" rtlCol="0" anchor="ctr">
                  <a:spAutoFit/>
                </a:bodyPr>
                <a:lstStyle/>
                <a:p>
                  <a:pPr algn="r"/>
                  <a:r>
                    <a:rPr lang="en-GB" sz="1200" dirty="0"/>
                    <a:t>-0.5</a:t>
                  </a:r>
                </a:p>
              </p:txBody>
            </p:sp>
            <p:sp>
              <p:nvSpPr>
                <p:cNvPr id="205" name="TextBox 204">
                  <a:extLst>
                    <a:ext uri="{FF2B5EF4-FFF2-40B4-BE49-F238E27FC236}">
                      <a16:creationId xmlns:a16="http://schemas.microsoft.com/office/drawing/2014/main" id="{D9302492-2F49-4F76-A2F8-A2E806B4E5FF}"/>
                    </a:ext>
                  </a:extLst>
                </p:cNvPr>
                <p:cNvSpPr txBox="1"/>
                <p:nvPr/>
              </p:nvSpPr>
              <p:spPr>
                <a:xfrm>
                  <a:off x="5192888" y="4388002"/>
                  <a:ext cx="278348" cy="184666"/>
                </a:xfrm>
                <a:prstGeom prst="rect">
                  <a:avLst/>
                </a:prstGeom>
                <a:noFill/>
              </p:spPr>
              <p:txBody>
                <a:bodyPr wrap="square" lIns="0" tIns="0" rIns="36000" bIns="0" rtlCol="0" anchor="ctr">
                  <a:spAutoFit/>
                </a:bodyPr>
                <a:lstStyle/>
                <a:p>
                  <a:pPr algn="r"/>
                  <a:r>
                    <a:rPr lang="en-GB" sz="1200" dirty="0"/>
                    <a:t>0</a:t>
                  </a:r>
                </a:p>
              </p:txBody>
            </p:sp>
            <p:sp>
              <p:nvSpPr>
                <p:cNvPr id="207" name="TextBox 206">
                  <a:extLst>
                    <a:ext uri="{FF2B5EF4-FFF2-40B4-BE49-F238E27FC236}">
                      <a16:creationId xmlns:a16="http://schemas.microsoft.com/office/drawing/2014/main" id="{DB404EB7-B8AD-45BF-ADFB-200485CB5C2C}"/>
                    </a:ext>
                  </a:extLst>
                </p:cNvPr>
                <p:cNvSpPr txBox="1"/>
                <p:nvPr/>
              </p:nvSpPr>
              <p:spPr>
                <a:xfrm>
                  <a:off x="5104654" y="3987745"/>
                  <a:ext cx="366582" cy="184666"/>
                </a:xfrm>
                <a:prstGeom prst="rect">
                  <a:avLst/>
                </a:prstGeom>
                <a:noFill/>
              </p:spPr>
              <p:txBody>
                <a:bodyPr wrap="square" lIns="0" tIns="0" rIns="36000" bIns="0" rtlCol="0" anchor="ctr">
                  <a:spAutoFit/>
                </a:bodyPr>
                <a:lstStyle/>
                <a:p>
                  <a:pPr algn="r"/>
                  <a:r>
                    <a:rPr lang="en-GB" sz="1200" dirty="0"/>
                    <a:t>0.5</a:t>
                  </a:r>
                </a:p>
              </p:txBody>
            </p:sp>
            <p:sp>
              <p:nvSpPr>
                <p:cNvPr id="209" name="TextBox 208">
                  <a:extLst>
                    <a:ext uri="{FF2B5EF4-FFF2-40B4-BE49-F238E27FC236}">
                      <a16:creationId xmlns:a16="http://schemas.microsoft.com/office/drawing/2014/main" id="{12FC490E-FA9A-45E0-8449-56F82997B86E}"/>
                    </a:ext>
                  </a:extLst>
                </p:cNvPr>
                <p:cNvSpPr txBox="1"/>
                <p:nvPr/>
              </p:nvSpPr>
              <p:spPr>
                <a:xfrm>
                  <a:off x="5192888" y="3587489"/>
                  <a:ext cx="278348" cy="184666"/>
                </a:xfrm>
                <a:prstGeom prst="rect">
                  <a:avLst/>
                </a:prstGeom>
                <a:noFill/>
              </p:spPr>
              <p:txBody>
                <a:bodyPr wrap="square" lIns="0" tIns="0" rIns="36000" bIns="0" rtlCol="0" anchor="ctr">
                  <a:spAutoFit/>
                </a:bodyPr>
                <a:lstStyle/>
                <a:p>
                  <a:pPr algn="r"/>
                  <a:r>
                    <a:rPr lang="en-GB" sz="1200" dirty="0"/>
                    <a:t>1.0</a:t>
                  </a:r>
                </a:p>
              </p:txBody>
            </p:sp>
            <p:sp>
              <p:nvSpPr>
                <p:cNvPr id="211" name="TextBox 210">
                  <a:extLst>
                    <a:ext uri="{FF2B5EF4-FFF2-40B4-BE49-F238E27FC236}">
                      <a16:creationId xmlns:a16="http://schemas.microsoft.com/office/drawing/2014/main" id="{531C771B-26C5-49EB-9F50-3696836AE4A1}"/>
                    </a:ext>
                  </a:extLst>
                </p:cNvPr>
                <p:cNvSpPr txBox="1"/>
                <p:nvPr/>
              </p:nvSpPr>
              <p:spPr>
                <a:xfrm>
                  <a:off x="5232367" y="3187232"/>
                  <a:ext cx="238869" cy="184666"/>
                </a:xfrm>
                <a:prstGeom prst="rect">
                  <a:avLst/>
                </a:prstGeom>
                <a:noFill/>
              </p:spPr>
              <p:txBody>
                <a:bodyPr wrap="square" lIns="0" tIns="0" rIns="36000" bIns="0" rtlCol="0" anchor="ctr">
                  <a:spAutoFit/>
                </a:bodyPr>
                <a:lstStyle/>
                <a:p>
                  <a:pPr algn="r"/>
                  <a:r>
                    <a:rPr lang="en-GB" sz="1200" dirty="0"/>
                    <a:t>1.5</a:t>
                  </a:r>
                </a:p>
              </p:txBody>
            </p:sp>
          </p:grpSp>
          <p:sp>
            <p:nvSpPr>
              <p:cNvPr id="189" name="TextBox 188">
                <a:extLst>
                  <a:ext uri="{FF2B5EF4-FFF2-40B4-BE49-F238E27FC236}">
                    <a16:creationId xmlns:a16="http://schemas.microsoft.com/office/drawing/2014/main" id="{736D913C-2BB0-4916-89F3-7159BC362317}"/>
                  </a:ext>
                </a:extLst>
              </p:cNvPr>
              <p:cNvSpPr txBox="1"/>
              <p:nvPr/>
            </p:nvSpPr>
            <p:spPr>
              <a:xfrm rot="16200000">
                <a:off x="3931060" y="3787675"/>
                <a:ext cx="1860584" cy="583493"/>
              </a:xfrm>
              <a:prstGeom prst="rect">
                <a:avLst/>
              </a:prstGeom>
              <a:noFill/>
            </p:spPr>
            <p:txBody>
              <a:bodyPr wrap="square" lIns="0" tIns="0" rIns="0" bIns="0" rtlCol="0">
                <a:spAutoFit/>
              </a:bodyPr>
              <a:lstStyle/>
              <a:p>
                <a:pPr algn="ctr">
                  <a:lnSpc>
                    <a:spcPct val="90000"/>
                  </a:lnSpc>
                </a:pPr>
                <a:r>
                  <a:rPr lang="en-GB" sz="1400" b="1" dirty="0"/>
                  <a:t>Change in haemoglobin levels from baseline</a:t>
                </a:r>
              </a:p>
            </p:txBody>
          </p:sp>
          <p:sp>
            <p:nvSpPr>
              <p:cNvPr id="191" name="TextBox 190">
                <a:extLst>
                  <a:ext uri="{FF2B5EF4-FFF2-40B4-BE49-F238E27FC236}">
                    <a16:creationId xmlns:a16="http://schemas.microsoft.com/office/drawing/2014/main" id="{F5860A9C-5D7F-4A79-8B06-B35FA5741836}"/>
                  </a:ext>
                </a:extLst>
              </p:cNvPr>
              <p:cNvSpPr txBox="1"/>
              <p:nvPr/>
            </p:nvSpPr>
            <p:spPr>
              <a:xfrm>
                <a:off x="7447518" y="3269064"/>
                <a:ext cx="569387" cy="230832"/>
              </a:xfrm>
              <a:prstGeom prst="rect">
                <a:avLst/>
              </a:prstGeom>
              <a:noFill/>
            </p:spPr>
            <p:txBody>
              <a:bodyPr wrap="none" rtlCol="0">
                <a:spAutoFit/>
              </a:bodyPr>
              <a:lstStyle/>
              <a:p>
                <a:r>
                  <a:rPr lang="en-GB" sz="900" dirty="0">
                    <a:solidFill>
                      <a:srgbClr val="000000"/>
                    </a:solidFill>
                  </a:rPr>
                  <a:t>p=0.02</a:t>
                </a:r>
              </a:p>
            </p:txBody>
          </p:sp>
          <p:sp>
            <p:nvSpPr>
              <p:cNvPr id="196" name="Freeform: Shape 195">
                <a:extLst>
                  <a:ext uri="{FF2B5EF4-FFF2-40B4-BE49-F238E27FC236}">
                    <a16:creationId xmlns:a16="http://schemas.microsoft.com/office/drawing/2014/main" id="{F34C89AF-82CE-4479-BEEC-69DAA0D170E4}"/>
                  </a:ext>
                </a:extLst>
              </p:cNvPr>
              <p:cNvSpPr/>
              <p:nvPr/>
            </p:nvSpPr>
            <p:spPr>
              <a:xfrm>
                <a:off x="5682503" y="3583284"/>
                <a:ext cx="2338387" cy="89973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260475">
                    <a:moveTo>
                      <a:pt x="0" y="1260475"/>
                    </a:moveTo>
                    <a:lnTo>
                      <a:pt x="580413" y="574236"/>
                    </a:lnTo>
                    <a:lnTo>
                      <a:pt x="1162110" y="310092"/>
                    </a:lnTo>
                    <a:lnTo>
                      <a:pt x="1755775" y="0"/>
                    </a:lnTo>
                    <a:lnTo>
                      <a:pt x="2338387" y="23245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id="{84B4EA11-3858-47AC-8B84-F88ED0724E40}"/>
                  </a:ext>
                </a:extLst>
              </p:cNvPr>
              <p:cNvSpPr/>
              <p:nvPr/>
            </p:nvSpPr>
            <p:spPr>
              <a:xfrm>
                <a:off x="6810161" y="37709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id="{31908701-8918-465D-913D-839FE7C258E4}"/>
                  </a:ext>
                </a:extLst>
              </p:cNvPr>
              <p:cNvSpPr/>
              <p:nvPr/>
            </p:nvSpPr>
            <p:spPr>
              <a:xfrm>
                <a:off x="7393070" y="355626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id="{245ACA86-4D53-40A2-B913-F0884E2FE95B}"/>
                  </a:ext>
                </a:extLst>
              </p:cNvPr>
              <p:cNvSpPr/>
              <p:nvPr/>
            </p:nvSpPr>
            <p:spPr>
              <a:xfrm>
                <a:off x="7983569" y="371379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id="{288029EF-7126-4B58-940F-FC23E61594EA}"/>
                  </a:ext>
                </a:extLst>
              </p:cNvPr>
              <p:cNvSpPr/>
              <p:nvPr/>
            </p:nvSpPr>
            <p:spPr>
              <a:xfrm>
                <a:off x="6225656" y="395948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id="{F4DE8CCA-A0FA-4F68-B065-82094061B536}"/>
                  </a:ext>
                </a:extLst>
              </p:cNvPr>
              <p:cNvSpPr/>
              <p:nvPr/>
            </p:nvSpPr>
            <p:spPr>
              <a:xfrm>
                <a:off x="5647361" y="444787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195" name="TextBox 194">
            <a:extLst>
              <a:ext uri="{FF2B5EF4-FFF2-40B4-BE49-F238E27FC236}">
                <a16:creationId xmlns:a16="http://schemas.microsoft.com/office/drawing/2014/main" id="{B1A112CE-F9FB-4671-B18C-81737A3FF687}"/>
              </a:ext>
            </a:extLst>
          </p:cNvPr>
          <p:cNvSpPr txBox="1"/>
          <p:nvPr/>
        </p:nvSpPr>
        <p:spPr>
          <a:xfrm>
            <a:off x="6863802" y="2958364"/>
            <a:ext cx="3421100"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Change in haemoglobin levels for</a:t>
            </a:r>
            <a:br>
              <a:rPr lang="en-GB" sz="1200" b="1" dirty="0">
                <a:solidFill>
                  <a:srgbClr val="000000"/>
                </a:solidFill>
              </a:rPr>
            </a:br>
            <a:r>
              <a:rPr lang="en-GB" sz="1200" b="1" dirty="0">
                <a:solidFill>
                  <a:srgbClr val="000000"/>
                </a:solidFill>
              </a:rPr>
              <a:t>unexplained anaemia from baseline</a:t>
            </a:r>
            <a:endParaRPr lang="en-GB" sz="1200" dirty="0">
              <a:solidFill>
                <a:srgbClr val="000000"/>
              </a:solidFill>
            </a:endParaRPr>
          </a:p>
        </p:txBody>
      </p:sp>
    </p:spTree>
    <p:extLst>
      <p:ext uri="{BB962C8B-B14F-4D97-AF65-F5344CB8AC3E}">
        <p14:creationId xmlns:p14="http://schemas.microsoft.com/office/powerpoint/2010/main" val="298135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58" y="152401"/>
            <a:ext cx="11241248"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and anaemia of known cause</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sp>
        <p:nvSpPr>
          <p:cNvPr id="29" name="Content Placeholder 2"/>
          <p:cNvSpPr>
            <a:spLocks noGrp="1"/>
          </p:cNvSpPr>
          <p:nvPr>
            <p:ph idx="1"/>
          </p:nvPr>
        </p:nvSpPr>
        <p:spPr>
          <a:xfrm>
            <a:off x="369116" y="1086807"/>
            <a:ext cx="10872131" cy="928335"/>
          </a:xfrm>
        </p:spPr>
        <p:txBody>
          <a:bodyPr>
            <a:noAutofit/>
          </a:bodyPr>
          <a:lstStyle/>
          <a:p>
            <a:r>
              <a:rPr lang="en-GB" sz="1800" dirty="0"/>
              <a:t>Significantly more men with anaemia of known cause had an increase in </a:t>
            </a:r>
            <a:r>
              <a:rPr lang="en-GB" sz="1800" dirty="0" err="1"/>
              <a:t>Hb</a:t>
            </a:r>
            <a:r>
              <a:rPr lang="en-GB" sz="1800" dirty="0"/>
              <a:t> level </a:t>
            </a:r>
            <a:br>
              <a:rPr lang="en-GB" sz="1800" dirty="0"/>
            </a:br>
            <a:r>
              <a:rPr lang="en-GB" sz="1800" dirty="0"/>
              <a:t>≥1 g/</a:t>
            </a:r>
            <a:r>
              <a:rPr lang="en-GB" sz="1800" dirty="0" err="1"/>
              <a:t>dL</a:t>
            </a:r>
            <a:r>
              <a:rPr lang="en-GB" sz="1800" dirty="0"/>
              <a:t> from baseline at Month 12 with </a:t>
            </a:r>
            <a:r>
              <a:rPr lang="en-GB" sz="1800" dirty="0" err="1"/>
              <a:t>TTh</a:t>
            </a:r>
            <a:r>
              <a:rPr lang="en-GB" sz="1800" dirty="0"/>
              <a:t> (</a:t>
            </a:r>
            <a:r>
              <a:rPr lang="en-GB" sz="1800" b="1" dirty="0"/>
              <a:t>52%</a:t>
            </a:r>
            <a:r>
              <a:rPr lang="en-GB" sz="1800" dirty="0"/>
              <a:t>) than placebo (</a:t>
            </a:r>
            <a:r>
              <a:rPr lang="en-GB" sz="1800" b="1" dirty="0"/>
              <a:t>19%</a:t>
            </a:r>
            <a:r>
              <a:rPr lang="en-GB" sz="1800" dirty="0"/>
              <a:t>)</a:t>
            </a:r>
          </a:p>
          <a:p>
            <a:pPr lvl="1"/>
            <a:r>
              <a:rPr lang="en-GB" sz="1600" dirty="0"/>
              <a:t>Adjusted OR 8.2, 95% CI: 2.1–31.9; p=0.003</a:t>
            </a:r>
          </a:p>
        </p:txBody>
      </p:sp>
      <p:grpSp>
        <p:nvGrpSpPr>
          <p:cNvPr id="34" name="Group 33"/>
          <p:cNvGrpSpPr/>
          <p:nvPr/>
        </p:nvGrpSpPr>
        <p:grpSpPr>
          <a:xfrm>
            <a:off x="1255552" y="2089976"/>
            <a:ext cx="9680895" cy="3383516"/>
            <a:chOff x="4981632" y="1087049"/>
            <a:chExt cx="3671886" cy="4098009"/>
          </a:xfrm>
        </p:grpSpPr>
        <p:sp>
          <p:nvSpPr>
            <p:cNvPr id="58" name="Rounded Rectangle 57"/>
            <p:cNvSpPr/>
            <p:nvPr/>
          </p:nvSpPr>
          <p:spPr>
            <a:xfrm>
              <a:off x="4981632" y="11442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ound Same Side Corner Rectangle 58"/>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TextBox 59"/>
            <p:cNvSpPr txBox="1"/>
            <p:nvPr/>
          </p:nvSpPr>
          <p:spPr>
            <a:xfrm>
              <a:off x="5209227" y="1087049"/>
              <a:ext cx="3216696" cy="633708"/>
            </a:xfrm>
            <a:prstGeom prst="rect">
              <a:avLst/>
            </a:prstGeom>
            <a:noFill/>
          </p:spPr>
          <p:txBody>
            <a:bodyPr wrap="square" rtlCol="0">
              <a:spAutoFit/>
            </a:bodyPr>
            <a:lstStyle/>
            <a:p>
              <a:pPr algn="ctr"/>
              <a:r>
                <a:rPr lang="en-GB" sz="1400" b="1" dirty="0">
                  <a:solidFill>
                    <a:schemeClr val="bg1"/>
                  </a:solidFill>
                </a:rPr>
                <a:t>Association between </a:t>
              </a:r>
              <a:r>
                <a:rPr lang="en-GB" sz="1400" b="1" dirty="0" err="1">
                  <a:solidFill>
                    <a:schemeClr val="bg1"/>
                  </a:solidFill>
                </a:rPr>
                <a:t>TTh</a:t>
              </a:r>
              <a:r>
                <a:rPr lang="en-GB" sz="1400" b="1" dirty="0">
                  <a:solidFill>
                    <a:schemeClr val="bg1"/>
                  </a:solidFill>
                </a:rPr>
                <a:t> and </a:t>
              </a:r>
              <a:r>
                <a:rPr lang="en-GB" sz="1400" b="1" dirty="0" err="1">
                  <a:solidFill>
                    <a:schemeClr val="bg1"/>
                  </a:solidFill>
                </a:rPr>
                <a:t>Hb</a:t>
              </a:r>
              <a:r>
                <a:rPr lang="en-GB" sz="1400" b="1" dirty="0">
                  <a:solidFill>
                    <a:schemeClr val="bg1"/>
                  </a:solidFill>
                </a:rPr>
                <a:t> concentration in men with anaemia of known cause</a:t>
              </a:r>
            </a:p>
          </p:txBody>
        </p:sp>
      </p:grpSp>
      <p:grpSp>
        <p:nvGrpSpPr>
          <p:cNvPr id="124" name="Group 123">
            <a:extLst>
              <a:ext uri="{FF2B5EF4-FFF2-40B4-BE49-F238E27FC236}">
                <a16:creationId xmlns:a16="http://schemas.microsoft.com/office/drawing/2014/main" id="{0989BA3F-338B-49C6-97D2-F5E612737106}"/>
              </a:ext>
            </a:extLst>
          </p:cNvPr>
          <p:cNvGrpSpPr/>
          <p:nvPr/>
        </p:nvGrpSpPr>
        <p:grpSpPr>
          <a:xfrm>
            <a:off x="6280740" y="4886718"/>
            <a:ext cx="3548605" cy="458458"/>
            <a:chOff x="929399" y="4903517"/>
            <a:chExt cx="3548605" cy="458458"/>
          </a:xfrm>
        </p:grpSpPr>
        <p:sp>
          <p:nvSpPr>
            <p:cNvPr id="200" name="TextBox 199">
              <a:extLst>
                <a:ext uri="{FF2B5EF4-FFF2-40B4-BE49-F238E27FC236}">
                  <a16:creationId xmlns:a16="http://schemas.microsoft.com/office/drawing/2014/main" id="{B47F563A-1DAD-4D32-83BB-A8C88DCD8426}"/>
                </a:ext>
              </a:extLst>
            </p:cNvPr>
            <p:cNvSpPr txBox="1"/>
            <p:nvPr/>
          </p:nvSpPr>
          <p:spPr>
            <a:xfrm>
              <a:off x="4238589"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27</a:t>
              </a:r>
            </a:p>
          </p:txBody>
        </p:sp>
        <p:sp>
          <p:nvSpPr>
            <p:cNvPr id="201" name="TextBox 200">
              <a:extLst>
                <a:ext uri="{FF2B5EF4-FFF2-40B4-BE49-F238E27FC236}">
                  <a16:creationId xmlns:a16="http://schemas.microsoft.com/office/drawing/2014/main" id="{D68973D6-5381-433D-9DD0-7577AC897AA2}"/>
                </a:ext>
              </a:extLst>
            </p:cNvPr>
            <p:cNvSpPr txBox="1"/>
            <p:nvPr/>
          </p:nvSpPr>
          <p:spPr>
            <a:xfrm>
              <a:off x="3654072"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26</a:t>
              </a:r>
            </a:p>
          </p:txBody>
        </p:sp>
        <p:sp>
          <p:nvSpPr>
            <p:cNvPr id="202" name="TextBox 201">
              <a:extLst>
                <a:ext uri="{FF2B5EF4-FFF2-40B4-BE49-F238E27FC236}">
                  <a16:creationId xmlns:a16="http://schemas.microsoft.com/office/drawing/2014/main" id="{6AA8346F-B62D-4B8F-82A6-8F763780786F}"/>
                </a:ext>
              </a:extLst>
            </p:cNvPr>
            <p:cNvSpPr txBox="1"/>
            <p:nvPr/>
          </p:nvSpPr>
          <p:spPr>
            <a:xfrm>
              <a:off x="3070357"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26</a:t>
              </a:r>
            </a:p>
            <a:p>
              <a:pPr algn="ctr">
                <a:lnSpc>
                  <a:spcPct val="90000"/>
                </a:lnSpc>
              </a:pPr>
              <a:r>
                <a:rPr lang="en-GB" sz="1100" dirty="0">
                  <a:solidFill>
                    <a:srgbClr val="000000"/>
                  </a:solidFill>
                </a:rPr>
                <a:t>25</a:t>
              </a:r>
            </a:p>
          </p:txBody>
        </p:sp>
        <p:sp>
          <p:nvSpPr>
            <p:cNvPr id="203" name="TextBox 202">
              <a:extLst>
                <a:ext uri="{FF2B5EF4-FFF2-40B4-BE49-F238E27FC236}">
                  <a16:creationId xmlns:a16="http://schemas.microsoft.com/office/drawing/2014/main" id="{A93E04A8-DE0E-4DB2-81C6-6D1ED0E519D6}"/>
                </a:ext>
              </a:extLst>
            </p:cNvPr>
            <p:cNvSpPr txBox="1"/>
            <p:nvPr/>
          </p:nvSpPr>
          <p:spPr>
            <a:xfrm>
              <a:off x="2487443" y="5055866"/>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31</a:t>
              </a:r>
            </a:p>
          </p:txBody>
        </p:sp>
        <p:sp>
          <p:nvSpPr>
            <p:cNvPr id="204" name="TextBox 203">
              <a:extLst>
                <a:ext uri="{FF2B5EF4-FFF2-40B4-BE49-F238E27FC236}">
                  <a16:creationId xmlns:a16="http://schemas.microsoft.com/office/drawing/2014/main" id="{A1568204-9567-48B0-A415-AF4CA19A3B37}"/>
                </a:ext>
              </a:extLst>
            </p:cNvPr>
            <p:cNvSpPr txBox="1"/>
            <p:nvPr/>
          </p:nvSpPr>
          <p:spPr>
            <a:xfrm>
              <a:off x="1902925" y="5055866"/>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29</a:t>
              </a:r>
            </a:p>
            <a:p>
              <a:pPr algn="ctr">
                <a:lnSpc>
                  <a:spcPct val="90000"/>
                </a:lnSpc>
              </a:pPr>
              <a:r>
                <a:rPr lang="en-GB" sz="1100" dirty="0">
                  <a:solidFill>
                    <a:srgbClr val="000000"/>
                  </a:solidFill>
                </a:rPr>
                <a:t>35</a:t>
              </a:r>
            </a:p>
          </p:txBody>
        </p:sp>
        <p:sp>
          <p:nvSpPr>
            <p:cNvPr id="205" name="TextBox 204">
              <a:extLst>
                <a:ext uri="{FF2B5EF4-FFF2-40B4-BE49-F238E27FC236}">
                  <a16:creationId xmlns:a16="http://schemas.microsoft.com/office/drawing/2014/main" id="{F0B8CEF6-3183-4EEA-A632-1BC73D03EA52}"/>
                </a:ext>
              </a:extLst>
            </p:cNvPr>
            <p:cNvSpPr txBox="1"/>
            <p:nvPr/>
          </p:nvSpPr>
          <p:spPr>
            <a:xfrm>
              <a:off x="929399" y="4903517"/>
              <a:ext cx="976797" cy="44448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100" dirty="0">
                  <a:solidFill>
                    <a:srgbClr val="000000"/>
                  </a:solidFill>
                </a:rPr>
                <a:t>  </a:t>
              </a:r>
              <a:r>
                <a:rPr lang="en-GB" sz="1000" dirty="0">
                  <a:solidFill>
                    <a:srgbClr val="000000"/>
                  </a:solidFill>
                </a:rPr>
                <a:t>Testosterone</a:t>
              </a:r>
            </a:p>
            <a:p>
              <a:pPr>
                <a:lnSpc>
                  <a:spcPct val="90000"/>
                </a:lnSpc>
              </a:pPr>
              <a:r>
                <a:rPr lang="en-GB" sz="1000" dirty="0">
                  <a:solidFill>
                    <a:srgbClr val="000000"/>
                  </a:solidFill>
                </a:rPr>
                <a:t>  Placebo</a:t>
              </a:r>
            </a:p>
          </p:txBody>
        </p:sp>
      </p:grpSp>
      <p:sp>
        <p:nvSpPr>
          <p:cNvPr id="139" name="Freeform: Shape 138">
            <a:extLst>
              <a:ext uri="{FF2B5EF4-FFF2-40B4-BE49-F238E27FC236}">
                <a16:creationId xmlns:a16="http://schemas.microsoft.com/office/drawing/2014/main" id="{A6A74982-A0F7-4152-9732-3F9425B69F80}"/>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40" name="Group 139">
            <a:extLst>
              <a:ext uri="{FF2B5EF4-FFF2-40B4-BE49-F238E27FC236}">
                <a16:creationId xmlns:a16="http://schemas.microsoft.com/office/drawing/2014/main" id="{49DEF729-E3AC-4CC5-8495-F27680149F37}"/>
              </a:ext>
            </a:extLst>
          </p:cNvPr>
          <p:cNvGrpSpPr/>
          <p:nvPr/>
        </p:nvGrpSpPr>
        <p:grpSpPr>
          <a:xfrm>
            <a:off x="7176506" y="2900342"/>
            <a:ext cx="61200" cy="1601203"/>
            <a:chOff x="1818526" y="3281571"/>
            <a:chExt cx="61200" cy="1601203"/>
          </a:xfrm>
        </p:grpSpPr>
        <p:cxnSp>
          <p:nvCxnSpPr>
            <p:cNvPr id="167" name="Straight Connector 166">
              <a:extLst>
                <a:ext uri="{FF2B5EF4-FFF2-40B4-BE49-F238E27FC236}">
                  <a16:creationId xmlns:a16="http://schemas.microsoft.com/office/drawing/2014/main" id="{344F8F69-B7B2-4F0A-A8AB-43625CEFA82D}"/>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BC0BF8E9-7E6A-4D8F-994A-7579A18A32B6}"/>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4DB7276D-01C7-4C48-B331-9D5FCB65549B}"/>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8DDE23AA-5FDE-458B-B40F-DDDBDE0FD03B}"/>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DC7713AE-8445-472F-B009-40736D484D78}"/>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11">
            <a:extLst>
              <a:ext uri="{FF2B5EF4-FFF2-40B4-BE49-F238E27FC236}">
                <a16:creationId xmlns:a16="http://schemas.microsoft.com/office/drawing/2014/main" id="{D6FE5627-8B0A-461F-A584-BB84FBD8BE47}"/>
              </a:ext>
            </a:extLst>
          </p:cNvPr>
          <p:cNvGrpSpPr/>
          <p:nvPr/>
        </p:nvGrpSpPr>
        <p:grpSpPr>
          <a:xfrm>
            <a:off x="7373030" y="4607981"/>
            <a:ext cx="2341471" cy="61200"/>
            <a:chOff x="5849029" y="4616526"/>
            <a:chExt cx="2341471" cy="61200"/>
          </a:xfrm>
        </p:grpSpPr>
        <p:cxnSp>
          <p:nvCxnSpPr>
            <p:cNvPr id="141" name="Straight Connector 140">
              <a:extLst>
                <a:ext uri="{FF2B5EF4-FFF2-40B4-BE49-F238E27FC236}">
                  <a16:creationId xmlns:a16="http://schemas.microsoft.com/office/drawing/2014/main" id="{FA8475AE-FB5F-4C0E-BE8F-FE33812CA77A}"/>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0524C49C-F334-43E9-9C21-0C41C2836FE7}"/>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ADDE34D1-3A83-461E-8E22-824A341EC19B}"/>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35EA206E-A91E-48B1-9BBB-07D1043BCBC3}"/>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EDD420F1-521F-4A37-B173-42D7E6354D70}"/>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46" name="Group 145">
            <a:extLst>
              <a:ext uri="{FF2B5EF4-FFF2-40B4-BE49-F238E27FC236}">
                <a16:creationId xmlns:a16="http://schemas.microsoft.com/office/drawing/2014/main" id="{3EE3158F-77AA-41FF-9D08-11F5199EFEBD}"/>
              </a:ext>
            </a:extLst>
          </p:cNvPr>
          <p:cNvGrpSpPr/>
          <p:nvPr/>
        </p:nvGrpSpPr>
        <p:grpSpPr>
          <a:xfrm>
            <a:off x="7291133" y="4669979"/>
            <a:ext cx="2525734" cy="343212"/>
            <a:chOff x="1939793" y="5079386"/>
            <a:chExt cx="2525734" cy="343212"/>
          </a:xfrm>
        </p:grpSpPr>
        <p:sp>
          <p:nvSpPr>
            <p:cNvPr id="161" name="TextBox 160">
              <a:extLst>
                <a:ext uri="{FF2B5EF4-FFF2-40B4-BE49-F238E27FC236}">
                  <a16:creationId xmlns:a16="http://schemas.microsoft.com/office/drawing/2014/main" id="{EF615C87-AF44-4019-9110-81B5F1ACC55A}"/>
                </a:ext>
              </a:extLst>
            </p:cNvPr>
            <p:cNvSpPr txBox="1"/>
            <p:nvPr/>
          </p:nvSpPr>
          <p:spPr>
            <a:xfrm>
              <a:off x="4259774"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162" name="TextBox 161">
              <a:extLst>
                <a:ext uri="{FF2B5EF4-FFF2-40B4-BE49-F238E27FC236}">
                  <a16:creationId xmlns:a16="http://schemas.microsoft.com/office/drawing/2014/main" id="{45925A65-553D-4B46-B13F-BDF7ACA49FCD}"/>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163" name="TextBox 162">
              <a:extLst>
                <a:ext uri="{FF2B5EF4-FFF2-40B4-BE49-F238E27FC236}">
                  <a16:creationId xmlns:a16="http://schemas.microsoft.com/office/drawing/2014/main" id="{F21221CA-5CF5-4680-85AA-84665FDD5611}"/>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164" name="TextBox 163">
              <a:extLst>
                <a:ext uri="{FF2B5EF4-FFF2-40B4-BE49-F238E27FC236}">
                  <a16:creationId xmlns:a16="http://schemas.microsoft.com/office/drawing/2014/main" id="{2C6C296F-8CD3-49F6-96A0-039EA3FB019E}"/>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165" name="TextBox 164">
              <a:extLst>
                <a:ext uri="{FF2B5EF4-FFF2-40B4-BE49-F238E27FC236}">
                  <a16:creationId xmlns:a16="http://schemas.microsoft.com/office/drawing/2014/main" id="{ED6DF862-D9E7-43FC-B461-392C78AC7AE5}"/>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166" name="TextBox 165">
              <a:extLst>
                <a:ext uri="{FF2B5EF4-FFF2-40B4-BE49-F238E27FC236}">
                  <a16:creationId xmlns:a16="http://schemas.microsoft.com/office/drawing/2014/main" id="{0E483EE5-04B6-4A63-9BC4-8261001E01FE}"/>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grpSp>
        <p:nvGrpSpPr>
          <p:cNvPr id="147" name="Group 146">
            <a:extLst>
              <a:ext uri="{FF2B5EF4-FFF2-40B4-BE49-F238E27FC236}">
                <a16:creationId xmlns:a16="http://schemas.microsoft.com/office/drawing/2014/main" id="{89D80E45-877D-41BE-B1ED-90E097F80F24}"/>
              </a:ext>
            </a:extLst>
          </p:cNvPr>
          <p:cNvGrpSpPr/>
          <p:nvPr/>
        </p:nvGrpSpPr>
        <p:grpSpPr>
          <a:xfrm>
            <a:off x="6699374" y="2806002"/>
            <a:ext cx="467742" cy="1785692"/>
            <a:chOff x="5003495" y="3187232"/>
            <a:chExt cx="467742" cy="1785692"/>
          </a:xfrm>
        </p:grpSpPr>
        <p:sp>
          <p:nvSpPr>
            <p:cNvPr id="156" name="TextBox 155">
              <a:extLst>
                <a:ext uri="{FF2B5EF4-FFF2-40B4-BE49-F238E27FC236}">
                  <a16:creationId xmlns:a16="http://schemas.microsoft.com/office/drawing/2014/main" id="{67138A74-25FC-4194-BA60-71BE4CFFC59C}"/>
                </a:ext>
              </a:extLst>
            </p:cNvPr>
            <p:cNvSpPr txBox="1"/>
            <p:nvPr/>
          </p:nvSpPr>
          <p:spPr>
            <a:xfrm>
              <a:off x="5003495" y="4788258"/>
              <a:ext cx="467742" cy="184666"/>
            </a:xfrm>
            <a:prstGeom prst="rect">
              <a:avLst/>
            </a:prstGeom>
            <a:noFill/>
          </p:spPr>
          <p:txBody>
            <a:bodyPr wrap="square" lIns="0" tIns="0" rIns="36000" bIns="0" rtlCol="0" anchor="ctr">
              <a:spAutoFit/>
            </a:bodyPr>
            <a:lstStyle/>
            <a:p>
              <a:pPr algn="r"/>
              <a:r>
                <a:rPr lang="en-GB" sz="1200" dirty="0"/>
                <a:t>-0.5</a:t>
              </a:r>
            </a:p>
          </p:txBody>
        </p:sp>
        <p:sp>
          <p:nvSpPr>
            <p:cNvPr id="157" name="TextBox 156">
              <a:extLst>
                <a:ext uri="{FF2B5EF4-FFF2-40B4-BE49-F238E27FC236}">
                  <a16:creationId xmlns:a16="http://schemas.microsoft.com/office/drawing/2014/main" id="{C1546C42-15D0-413E-A404-4AF0D17E9D92}"/>
                </a:ext>
              </a:extLst>
            </p:cNvPr>
            <p:cNvSpPr txBox="1"/>
            <p:nvPr/>
          </p:nvSpPr>
          <p:spPr>
            <a:xfrm>
              <a:off x="5192888" y="4388002"/>
              <a:ext cx="278348" cy="184666"/>
            </a:xfrm>
            <a:prstGeom prst="rect">
              <a:avLst/>
            </a:prstGeom>
            <a:noFill/>
          </p:spPr>
          <p:txBody>
            <a:bodyPr wrap="square" lIns="0" tIns="0" rIns="36000" bIns="0" rtlCol="0" anchor="ctr">
              <a:spAutoFit/>
            </a:bodyPr>
            <a:lstStyle/>
            <a:p>
              <a:pPr algn="r"/>
              <a:r>
                <a:rPr lang="en-GB" sz="1200" dirty="0"/>
                <a:t>0</a:t>
              </a:r>
            </a:p>
          </p:txBody>
        </p:sp>
        <p:sp>
          <p:nvSpPr>
            <p:cNvPr id="158" name="TextBox 157">
              <a:extLst>
                <a:ext uri="{FF2B5EF4-FFF2-40B4-BE49-F238E27FC236}">
                  <a16:creationId xmlns:a16="http://schemas.microsoft.com/office/drawing/2014/main" id="{14AB3D4F-2A2C-4460-9474-809D46011F2E}"/>
                </a:ext>
              </a:extLst>
            </p:cNvPr>
            <p:cNvSpPr txBox="1"/>
            <p:nvPr/>
          </p:nvSpPr>
          <p:spPr>
            <a:xfrm>
              <a:off x="5104654" y="3987745"/>
              <a:ext cx="366582" cy="184666"/>
            </a:xfrm>
            <a:prstGeom prst="rect">
              <a:avLst/>
            </a:prstGeom>
            <a:noFill/>
          </p:spPr>
          <p:txBody>
            <a:bodyPr wrap="square" lIns="0" tIns="0" rIns="36000" bIns="0" rtlCol="0" anchor="ctr">
              <a:spAutoFit/>
            </a:bodyPr>
            <a:lstStyle/>
            <a:p>
              <a:pPr algn="r"/>
              <a:r>
                <a:rPr lang="en-GB" sz="1200" dirty="0"/>
                <a:t>0.5</a:t>
              </a:r>
            </a:p>
          </p:txBody>
        </p:sp>
        <p:sp>
          <p:nvSpPr>
            <p:cNvPr id="159" name="TextBox 158">
              <a:extLst>
                <a:ext uri="{FF2B5EF4-FFF2-40B4-BE49-F238E27FC236}">
                  <a16:creationId xmlns:a16="http://schemas.microsoft.com/office/drawing/2014/main" id="{1DF43FDB-5C66-4139-B1A1-36B87FE74CDA}"/>
                </a:ext>
              </a:extLst>
            </p:cNvPr>
            <p:cNvSpPr txBox="1"/>
            <p:nvPr/>
          </p:nvSpPr>
          <p:spPr>
            <a:xfrm>
              <a:off x="5192888" y="3587489"/>
              <a:ext cx="278348" cy="184666"/>
            </a:xfrm>
            <a:prstGeom prst="rect">
              <a:avLst/>
            </a:prstGeom>
            <a:noFill/>
          </p:spPr>
          <p:txBody>
            <a:bodyPr wrap="square" lIns="0" tIns="0" rIns="36000" bIns="0" rtlCol="0" anchor="ctr">
              <a:spAutoFit/>
            </a:bodyPr>
            <a:lstStyle/>
            <a:p>
              <a:pPr algn="r"/>
              <a:r>
                <a:rPr lang="en-GB" sz="1200" dirty="0"/>
                <a:t>1.0</a:t>
              </a:r>
            </a:p>
          </p:txBody>
        </p:sp>
        <p:sp>
          <p:nvSpPr>
            <p:cNvPr id="160" name="TextBox 159">
              <a:extLst>
                <a:ext uri="{FF2B5EF4-FFF2-40B4-BE49-F238E27FC236}">
                  <a16:creationId xmlns:a16="http://schemas.microsoft.com/office/drawing/2014/main" id="{99001FB1-BADB-4780-B62E-B191A3C1B83E}"/>
                </a:ext>
              </a:extLst>
            </p:cNvPr>
            <p:cNvSpPr txBox="1"/>
            <p:nvPr/>
          </p:nvSpPr>
          <p:spPr>
            <a:xfrm>
              <a:off x="5232367" y="3187232"/>
              <a:ext cx="238869" cy="184666"/>
            </a:xfrm>
            <a:prstGeom prst="rect">
              <a:avLst/>
            </a:prstGeom>
            <a:noFill/>
          </p:spPr>
          <p:txBody>
            <a:bodyPr wrap="square" lIns="0" tIns="0" rIns="36000" bIns="0" rtlCol="0" anchor="ctr">
              <a:spAutoFit/>
            </a:bodyPr>
            <a:lstStyle/>
            <a:p>
              <a:pPr algn="r"/>
              <a:r>
                <a:rPr lang="en-GB" sz="1200" dirty="0"/>
                <a:t>1.5</a:t>
              </a:r>
            </a:p>
          </p:txBody>
        </p:sp>
      </p:grpSp>
      <p:sp>
        <p:nvSpPr>
          <p:cNvPr id="148" name="TextBox 147">
            <a:extLst>
              <a:ext uri="{FF2B5EF4-FFF2-40B4-BE49-F238E27FC236}">
                <a16:creationId xmlns:a16="http://schemas.microsoft.com/office/drawing/2014/main" id="{D11B41BB-6B7A-4910-8445-A967939DA872}"/>
              </a:ext>
            </a:extLst>
          </p:cNvPr>
          <p:cNvSpPr txBox="1"/>
          <p:nvPr/>
        </p:nvSpPr>
        <p:spPr>
          <a:xfrm rot="16200000">
            <a:off x="5626612" y="3406119"/>
            <a:ext cx="1861238" cy="583493"/>
          </a:xfrm>
          <a:prstGeom prst="rect">
            <a:avLst/>
          </a:prstGeom>
          <a:noFill/>
        </p:spPr>
        <p:txBody>
          <a:bodyPr wrap="square" lIns="0" tIns="0" rIns="0" bIns="0" rtlCol="0">
            <a:spAutoFit/>
          </a:bodyPr>
          <a:lstStyle/>
          <a:p>
            <a:pPr algn="ctr">
              <a:lnSpc>
                <a:spcPct val="90000"/>
              </a:lnSpc>
            </a:pPr>
            <a:r>
              <a:rPr lang="en-GB" sz="1400" b="1" dirty="0"/>
              <a:t>Change in haemoglobin levels from baseline</a:t>
            </a:r>
          </a:p>
        </p:txBody>
      </p:sp>
      <p:sp>
        <p:nvSpPr>
          <p:cNvPr id="149" name="TextBox 148">
            <a:extLst>
              <a:ext uri="{FF2B5EF4-FFF2-40B4-BE49-F238E27FC236}">
                <a16:creationId xmlns:a16="http://schemas.microsoft.com/office/drawing/2014/main" id="{6D3AB2C3-79FD-4030-B7D7-B4C7ABBF3BB1}"/>
              </a:ext>
            </a:extLst>
          </p:cNvPr>
          <p:cNvSpPr txBox="1"/>
          <p:nvPr/>
        </p:nvSpPr>
        <p:spPr>
          <a:xfrm>
            <a:off x="9103413" y="2892961"/>
            <a:ext cx="569387" cy="230832"/>
          </a:xfrm>
          <a:prstGeom prst="rect">
            <a:avLst/>
          </a:prstGeom>
          <a:noFill/>
        </p:spPr>
        <p:txBody>
          <a:bodyPr wrap="none" rtlCol="0">
            <a:spAutoFit/>
          </a:bodyPr>
          <a:lstStyle/>
          <a:p>
            <a:r>
              <a:rPr lang="en-GB" sz="900" dirty="0">
                <a:solidFill>
                  <a:srgbClr val="000000"/>
                </a:solidFill>
              </a:rPr>
              <a:t>p=0.02</a:t>
            </a:r>
          </a:p>
        </p:txBody>
      </p:sp>
      <p:grpSp>
        <p:nvGrpSpPr>
          <p:cNvPr id="13" name="Group 12">
            <a:extLst>
              <a:ext uri="{FF2B5EF4-FFF2-40B4-BE49-F238E27FC236}">
                <a16:creationId xmlns:a16="http://schemas.microsoft.com/office/drawing/2014/main" id="{BE3C16F9-64AA-4507-AEA0-7A48F0E15166}"/>
              </a:ext>
            </a:extLst>
          </p:cNvPr>
          <p:cNvGrpSpPr/>
          <p:nvPr/>
        </p:nvGrpSpPr>
        <p:grpSpPr>
          <a:xfrm>
            <a:off x="7343241" y="2953138"/>
            <a:ext cx="2412465" cy="1468262"/>
            <a:chOff x="5819240" y="2953138"/>
            <a:chExt cx="2412465" cy="1468262"/>
          </a:xfrm>
        </p:grpSpPr>
        <p:grpSp>
          <p:nvGrpSpPr>
            <p:cNvPr id="126" name="Group 125">
              <a:extLst>
                <a:ext uri="{FF2B5EF4-FFF2-40B4-BE49-F238E27FC236}">
                  <a16:creationId xmlns:a16="http://schemas.microsoft.com/office/drawing/2014/main" id="{8128E958-241D-44A1-808A-A211D62A74D5}"/>
                </a:ext>
              </a:extLst>
            </p:cNvPr>
            <p:cNvGrpSpPr/>
            <p:nvPr/>
          </p:nvGrpSpPr>
          <p:grpSpPr>
            <a:xfrm>
              <a:off x="7560648" y="3024201"/>
              <a:ext cx="80558" cy="882936"/>
              <a:chOff x="3743571" y="3308401"/>
              <a:chExt cx="80558" cy="722480"/>
            </a:xfrm>
          </p:grpSpPr>
          <p:cxnSp>
            <p:nvCxnSpPr>
              <p:cNvPr id="197" name="Straight Connector 196">
                <a:extLst>
                  <a:ext uri="{FF2B5EF4-FFF2-40B4-BE49-F238E27FC236}">
                    <a16:creationId xmlns:a16="http://schemas.microsoft.com/office/drawing/2014/main" id="{9FF5BEBA-8AE4-4088-992A-9C8AD1142CC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C0AD140F-7C4C-4DDC-B751-0C83AE7AF26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9" name="Straight Connector 198">
                <a:extLst>
                  <a:ext uri="{FF2B5EF4-FFF2-40B4-BE49-F238E27FC236}">
                    <a16:creationId xmlns:a16="http://schemas.microsoft.com/office/drawing/2014/main" id="{5F1EE72B-20E8-4A7D-9DB4-0D726830E68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7" name="Group 126">
              <a:extLst>
                <a:ext uri="{FF2B5EF4-FFF2-40B4-BE49-F238E27FC236}">
                  <a16:creationId xmlns:a16="http://schemas.microsoft.com/office/drawing/2014/main" id="{E81491DC-3E40-433C-96E4-C03381B1C8EB}"/>
                </a:ext>
              </a:extLst>
            </p:cNvPr>
            <p:cNvGrpSpPr/>
            <p:nvPr/>
          </p:nvGrpSpPr>
          <p:grpSpPr>
            <a:xfrm>
              <a:off x="8151147" y="2953138"/>
              <a:ext cx="80558" cy="769410"/>
              <a:chOff x="3743571" y="3308401"/>
              <a:chExt cx="80558" cy="722480"/>
            </a:xfrm>
          </p:grpSpPr>
          <p:cxnSp>
            <p:nvCxnSpPr>
              <p:cNvPr id="194" name="Straight Connector 193">
                <a:extLst>
                  <a:ext uri="{FF2B5EF4-FFF2-40B4-BE49-F238E27FC236}">
                    <a16:creationId xmlns:a16="http://schemas.microsoft.com/office/drawing/2014/main" id="{352F3D8D-E274-4F4C-AD8A-921D0A3E965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318AD1ED-2A71-48FF-A454-36424485D8E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231C99D6-A566-4F78-81D1-3AA88320393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8" name="Group 127">
              <a:extLst>
                <a:ext uri="{FF2B5EF4-FFF2-40B4-BE49-F238E27FC236}">
                  <a16:creationId xmlns:a16="http://schemas.microsoft.com/office/drawing/2014/main" id="{5006F97A-CFA1-4FEE-BBC8-E37850618FCF}"/>
                </a:ext>
              </a:extLst>
            </p:cNvPr>
            <p:cNvGrpSpPr/>
            <p:nvPr/>
          </p:nvGrpSpPr>
          <p:grpSpPr>
            <a:xfrm>
              <a:off x="6977739" y="3009724"/>
              <a:ext cx="80558" cy="786317"/>
              <a:chOff x="3743571" y="3308401"/>
              <a:chExt cx="80558" cy="722480"/>
            </a:xfrm>
          </p:grpSpPr>
          <p:cxnSp>
            <p:nvCxnSpPr>
              <p:cNvPr id="191" name="Straight Connector 190">
                <a:extLst>
                  <a:ext uri="{FF2B5EF4-FFF2-40B4-BE49-F238E27FC236}">
                    <a16:creationId xmlns:a16="http://schemas.microsoft.com/office/drawing/2014/main" id="{352CC31D-E307-49A4-A045-2135F529CDB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0E4C974D-CDA1-4659-B54A-466EFA1DBE7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4533BC5-C7CF-4F7F-A884-71B95E70CB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9" name="Group 128">
              <a:extLst>
                <a:ext uri="{FF2B5EF4-FFF2-40B4-BE49-F238E27FC236}">
                  <a16:creationId xmlns:a16="http://schemas.microsoft.com/office/drawing/2014/main" id="{2604AA3A-0774-4F6F-82F3-A3E8392166A9}"/>
                </a:ext>
              </a:extLst>
            </p:cNvPr>
            <p:cNvGrpSpPr/>
            <p:nvPr/>
          </p:nvGrpSpPr>
          <p:grpSpPr>
            <a:xfrm>
              <a:off x="6393234" y="3496102"/>
              <a:ext cx="80558" cy="771667"/>
              <a:chOff x="3743571" y="3308401"/>
              <a:chExt cx="80558" cy="722480"/>
            </a:xfrm>
          </p:grpSpPr>
          <p:cxnSp>
            <p:nvCxnSpPr>
              <p:cNvPr id="188" name="Straight Connector 187">
                <a:extLst>
                  <a:ext uri="{FF2B5EF4-FFF2-40B4-BE49-F238E27FC236}">
                    <a16:creationId xmlns:a16="http://schemas.microsoft.com/office/drawing/2014/main" id="{3CB5B67F-4D41-4506-ADAE-CFAE560CC2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C4FBC872-2049-448F-8974-32E9CF5729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478DBE70-9FB7-43F3-A78F-21D4EC31658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DD91D696-650A-4865-BFFD-52E6C30B214F}"/>
                </a:ext>
              </a:extLst>
            </p:cNvPr>
            <p:cNvGrpSpPr/>
            <p:nvPr/>
          </p:nvGrpSpPr>
          <p:grpSpPr>
            <a:xfrm>
              <a:off x="6393234" y="3997723"/>
              <a:ext cx="80558" cy="423677"/>
              <a:chOff x="3743571" y="3308401"/>
              <a:chExt cx="80558" cy="722480"/>
            </a:xfrm>
          </p:grpSpPr>
          <p:cxnSp>
            <p:nvCxnSpPr>
              <p:cNvPr id="185" name="Straight Connector 184">
                <a:extLst>
                  <a:ext uri="{FF2B5EF4-FFF2-40B4-BE49-F238E27FC236}">
                    <a16:creationId xmlns:a16="http://schemas.microsoft.com/office/drawing/2014/main" id="{42D29D09-BDA0-46EF-8E71-3D3870351A9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6F8B3C01-BB81-451D-863C-9CE0696A431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4CDA27FA-E0F8-4FB5-B5CA-ECAFEA3FB71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417C6CDB-2F2C-45A2-B856-BBC3A805849C}"/>
                </a:ext>
              </a:extLst>
            </p:cNvPr>
            <p:cNvGrpSpPr/>
            <p:nvPr/>
          </p:nvGrpSpPr>
          <p:grpSpPr>
            <a:xfrm>
              <a:off x="7560648" y="3731094"/>
              <a:ext cx="80558" cy="581113"/>
              <a:chOff x="3743571" y="3308401"/>
              <a:chExt cx="80558" cy="722480"/>
            </a:xfrm>
          </p:grpSpPr>
          <p:cxnSp>
            <p:nvCxnSpPr>
              <p:cNvPr id="182" name="Straight Connector 181">
                <a:extLst>
                  <a:ext uri="{FF2B5EF4-FFF2-40B4-BE49-F238E27FC236}">
                    <a16:creationId xmlns:a16="http://schemas.microsoft.com/office/drawing/2014/main" id="{3D4D5424-8A37-4034-9FB0-96C7239671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B3822885-65E9-456C-81F7-19535CB4716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D19DDCE7-8D94-4030-8C0F-AE631811E00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1EDB33BC-47D8-4655-A566-B5D422F52D04}"/>
                </a:ext>
              </a:extLst>
            </p:cNvPr>
            <p:cNvGrpSpPr/>
            <p:nvPr/>
          </p:nvGrpSpPr>
          <p:grpSpPr>
            <a:xfrm>
              <a:off x="8151147" y="3562990"/>
              <a:ext cx="80558" cy="586848"/>
              <a:chOff x="3743571" y="3308401"/>
              <a:chExt cx="80558" cy="722480"/>
            </a:xfrm>
          </p:grpSpPr>
          <p:cxnSp>
            <p:nvCxnSpPr>
              <p:cNvPr id="179" name="Straight Connector 178">
                <a:extLst>
                  <a:ext uri="{FF2B5EF4-FFF2-40B4-BE49-F238E27FC236}">
                    <a16:creationId xmlns:a16="http://schemas.microsoft.com/office/drawing/2014/main" id="{D92AAA0F-8BFF-4DAD-AB78-A2B3259C5A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E83CBCE4-6069-42C6-B71B-02FC13BCF27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97592DA-5DB9-4693-9001-B30DD852BE6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80C3803E-9C0B-47FA-BDB0-71C9520CB70B}"/>
                </a:ext>
              </a:extLst>
            </p:cNvPr>
            <p:cNvGrpSpPr/>
            <p:nvPr/>
          </p:nvGrpSpPr>
          <p:grpSpPr>
            <a:xfrm>
              <a:off x="6977739" y="3972085"/>
              <a:ext cx="80558" cy="371512"/>
              <a:chOff x="3743571" y="3308401"/>
              <a:chExt cx="80558" cy="722480"/>
            </a:xfrm>
          </p:grpSpPr>
          <p:cxnSp>
            <p:nvCxnSpPr>
              <p:cNvPr id="176" name="Straight Connector 175">
                <a:extLst>
                  <a:ext uri="{FF2B5EF4-FFF2-40B4-BE49-F238E27FC236}">
                    <a16:creationId xmlns:a16="http://schemas.microsoft.com/office/drawing/2014/main" id="{6E2CF7F9-0A0C-403E-B3A0-DDA3E4919CB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6352E4C4-F612-4DD4-A58B-B527B73BFA9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FE0FE941-05B3-4B32-A359-E4850DB24FD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4" name="Oval 133">
              <a:extLst>
                <a:ext uri="{FF2B5EF4-FFF2-40B4-BE49-F238E27FC236}">
                  <a16:creationId xmlns:a16="http://schemas.microsoft.com/office/drawing/2014/main" id="{31F3868A-A89E-4FC0-8EB7-4126CDCED266}"/>
                </a:ext>
              </a:extLst>
            </p:cNvPr>
            <p:cNvSpPr/>
            <p:nvPr/>
          </p:nvSpPr>
          <p:spPr>
            <a:xfrm>
              <a:off x="6982040" y="41282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5E89931-7EBA-43B6-9405-CFA9E16E86B4}"/>
                </a:ext>
              </a:extLst>
            </p:cNvPr>
            <p:cNvSpPr/>
            <p:nvPr/>
          </p:nvSpPr>
          <p:spPr>
            <a:xfrm>
              <a:off x="7564949" y="398792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1D03CDE9-DB91-4BCA-B850-6F65D78DEEF7}"/>
                </a:ext>
              </a:extLst>
            </p:cNvPr>
            <p:cNvSpPr/>
            <p:nvPr/>
          </p:nvSpPr>
          <p:spPr>
            <a:xfrm>
              <a:off x="8155448" y="381911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877101E3-97CC-4124-AE81-6E85032F0F09}"/>
                </a:ext>
              </a:extLst>
            </p:cNvPr>
            <p:cNvSpPr/>
            <p:nvPr/>
          </p:nvSpPr>
          <p:spPr>
            <a:xfrm>
              <a:off x="6397535" y="416992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Freeform: Shape 137">
              <a:extLst>
                <a:ext uri="{FF2B5EF4-FFF2-40B4-BE49-F238E27FC236}">
                  <a16:creationId xmlns:a16="http://schemas.microsoft.com/office/drawing/2014/main" id="{3720CD29-C284-4793-839A-5C2A063A17D7}"/>
                </a:ext>
              </a:extLst>
            </p:cNvPr>
            <p:cNvSpPr/>
            <p:nvPr/>
          </p:nvSpPr>
          <p:spPr>
            <a:xfrm>
              <a:off x="5855768" y="3860251"/>
              <a:ext cx="2333462" cy="35115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462" h="463290">
                  <a:moveTo>
                    <a:pt x="0" y="316905"/>
                  </a:moveTo>
                  <a:lnTo>
                    <a:pt x="577179" y="463290"/>
                  </a:lnTo>
                  <a:lnTo>
                    <a:pt x="1166066" y="397452"/>
                  </a:lnTo>
                  <a:lnTo>
                    <a:pt x="1742033" y="217843"/>
                  </a:lnTo>
                  <a:lnTo>
                    <a:pt x="2333462"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Freeform: Shape 149">
              <a:extLst>
                <a:ext uri="{FF2B5EF4-FFF2-40B4-BE49-F238E27FC236}">
                  <a16:creationId xmlns:a16="http://schemas.microsoft.com/office/drawing/2014/main" id="{6DF88A61-E5C5-4B35-A6C6-D48E6E3F2D8B}"/>
                </a:ext>
              </a:extLst>
            </p:cNvPr>
            <p:cNvSpPr/>
            <p:nvPr/>
          </p:nvSpPr>
          <p:spPr>
            <a:xfrm>
              <a:off x="5854382" y="3338924"/>
              <a:ext cx="2338387" cy="762867"/>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387" h="1068729">
                  <a:moveTo>
                    <a:pt x="0" y="1068729"/>
                  </a:moveTo>
                  <a:lnTo>
                    <a:pt x="575286" y="760809"/>
                  </a:lnTo>
                  <a:lnTo>
                    <a:pt x="1158691" y="87218"/>
                  </a:lnTo>
                  <a:lnTo>
                    <a:pt x="1743811" y="176995"/>
                  </a:lnTo>
                  <a:lnTo>
                    <a:pt x="2338387"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Oval 150">
              <a:extLst>
                <a:ext uri="{FF2B5EF4-FFF2-40B4-BE49-F238E27FC236}">
                  <a16:creationId xmlns:a16="http://schemas.microsoft.com/office/drawing/2014/main" id="{A8F78073-7A5C-4056-9DAC-BF525859DDD4}"/>
                </a:ext>
              </a:extLst>
            </p:cNvPr>
            <p:cNvSpPr/>
            <p:nvPr/>
          </p:nvSpPr>
          <p:spPr>
            <a:xfrm>
              <a:off x="6982040" y="336920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Oval 151">
              <a:extLst>
                <a:ext uri="{FF2B5EF4-FFF2-40B4-BE49-F238E27FC236}">
                  <a16:creationId xmlns:a16="http://schemas.microsoft.com/office/drawing/2014/main" id="{A45B94E1-946F-4DB8-B08C-4F9908F2ACB7}"/>
                </a:ext>
              </a:extLst>
            </p:cNvPr>
            <p:cNvSpPr/>
            <p:nvPr/>
          </p:nvSpPr>
          <p:spPr>
            <a:xfrm>
              <a:off x="7564949" y="34279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Oval 152">
              <a:extLst>
                <a:ext uri="{FF2B5EF4-FFF2-40B4-BE49-F238E27FC236}">
                  <a16:creationId xmlns:a16="http://schemas.microsoft.com/office/drawing/2014/main" id="{7452948A-8289-441A-A576-7DEEA9AF376A}"/>
                </a:ext>
              </a:extLst>
            </p:cNvPr>
            <p:cNvSpPr/>
            <p:nvPr/>
          </p:nvSpPr>
          <p:spPr>
            <a:xfrm>
              <a:off x="8155448" y="330521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9BD72C39-5C94-4889-9253-EBAC51C17DB8}"/>
                </a:ext>
              </a:extLst>
            </p:cNvPr>
            <p:cNvSpPr/>
            <p:nvPr/>
          </p:nvSpPr>
          <p:spPr>
            <a:xfrm>
              <a:off x="6397535" y="384829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Oval 154">
              <a:extLst>
                <a:ext uri="{FF2B5EF4-FFF2-40B4-BE49-F238E27FC236}">
                  <a16:creationId xmlns:a16="http://schemas.microsoft.com/office/drawing/2014/main" id="{92955D57-8C1B-4B0D-9883-3A48F6F79B48}"/>
                </a:ext>
              </a:extLst>
            </p:cNvPr>
            <p:cNvSpPr/>
            <p:nvPr/>
          </p:nvSpPr>
          <p:spPr>
            <a:xfrm>
              <a:off x="5819240" y="406664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6" name="TextBox 205">
            <a:extLst>
              <a:ext uri="{FF2B5EF4-FFF2-40B4-BE49-F238E27FC236}">
                <a16:creationId xmlns:a16="http://schemas.microsoft.com/office/drawing/2014/main" id="{78D13972-286D-4F55-8278-70711497A6AA}"/>
              </a:ext>
            </a:extLst>
          </p:cNvPr>
          <p:cNvSpPr txBox="1"/>
          <p:nvPr/>
        </p:nvSpPr>
        <p:spPr>
          <a:xfrm>
            <a:off x="6952279" y="2448334"/>
            <a:ext cx="3125183"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Change in haemoglobin levels for anaemia of known cause from baseline</a:t>
            </a:r>
            <a:endParaRPr lang="en-GB" sz="1200" dirty="0">
              <a:solidFill>
                <a:srgbClr val="000000"/>
              </a:solidFill>
            </a:endParaRPr>
          </a:p>
        </p:txBody>
      </p:sp>
      <p:grpSp>
        <p:nvGrpSpPr>
          <p:cNvPr id="23" name="Group 22">
            <a:extLst>
              <a:ext uri="{FF2B5EF4-FFF2-40B4-BE49-F238E27FC236}">
                <a16:creationId xmlns:a16="http://schemas.microsoft.com/office/drawing/2014/main" id="{79366A37-D4FF-4031-9F48-70A67DAB8764}"/>
              </a:ext>
            </a:extLst>
          </p:cNvPr>
          <p:cNvGrpSpPr/>
          <p:nvPr/>
        </p:nvGrpSpPr>
        <p:grpSpPr>
          <a:xfrm>
            <a:off x="2262441" y="4874334"/>
            <a:ext cx="3623900" cy="462022"/>
            <a:chOff x="632424" y="5240695"/>
            <a:chExt cx="3623900" cy="462022"/>
          </a:xfrm>
        </p:grpSpPr>
        <p:sp>
          <p:nvSpPr>
            <p:cNvPr id="116" name="TextBox 115">
              <a:extLst>
                <a:ext uri="{FF2B5EF4-FFF2-40B4-BE49-F238E27FC236}">
                  <a16:creationId xmlns:a16="http://schemas.microsoft.com/office/drawing/2014/main" id="{F772735A-B6BD-4FD1-85BF-0CB885E65B37}"/>
                </a:ext>
              </a:extLst>
            </p:cNvPr>
            <p:cNvSpPr txBox="1"/>
            <p:nvPr/>
          </p:nvSpPr>
          <p:spPr>
            <a:xfrm>
              <a:off x="4016909"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27</a:t>
              </a:r>
            </a:p>
          </p:txBody>
        </p:sp>
        <p:sp>
          <p:nvSpPr>
            <p:cNvPr id="117" name="TextBox 116">
              <a:extLst>
                <a:ext uri="{FF2B5EF4-FFF2-40B4-BE49-F238E27FC236}">
                  <a16:creationId xmlns:a16="http://schemas.microsoft.com/office/drawing/2014/main" id="{61F53B65-84DC-437A-9126-2C8ACB0E2189}"/>
                </a:ext>
              </a:extLst>
            </p:cNvPr>
            <p:cNvSpPr txBox="1"/>
            <p:nvPr/>
          </p:nvSpPr>
          <p:spPr>
            <a:xfrm>
              <a:off x="3432392"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26</a:t>
              </a:r>
            </a:p>
          </p:txBody>
        </p:sp>
        <p:sp>
          <p:nvSpPr>
            <p:cNvPr id="118" name="TextBox 117">
              <a:extLst>
                <a:ext uri="{FF2B5EF4-FFF2-40B4-BE49-F238E27FC236}">
                  <a16:creationId xmlns:a16="http://schemas.microsoft.com/office/drawing/2014/main" id="{D85983D4-2F51-47CA-BB7F-599470792160}"/>
                </a:ext>
              </a:extLst>
            </p:cNvPr>
            <p:cNvSpPr txBox="1"/>
            <p:nvPr/>
          </p:nvSpPr>
          <p:spPr>
            <a:xfrm>
              <a:off x="2848677"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26</a:t>
              </a:r>
            </a:p>
            <a:p>
              <a:pPr algn="ctr">
                <a:lnSpc>
                  <a:spcPct val="90000"/>
                </a:lnSpc>
              </a:pPr>
              <a:r>
                <a:rPr lang="en-GB" sz="1100" dirty="0">
                  <a:solidFill>
                    <a:srgbClr val="000000"/>
                  </a:solidFill>
                </a:rPr>
                <a:t>25</a:t>
              </a:r>
            </a:p>
          </p:txBody>
        </p:sp>
        <p:sp>
          <p:nvSpPr>
            <p:cNvPr id="119" name="TextBox 118">
              <a:extLst>
                <a:ext uri="{FF2B5EF4-FFF2-40B4-BE49-F238E27FC236}">
                  <a16:creationId xmlns:a16="http://schemas.microsoft.com/office/drawing/2014/main" id="{DB793059-DFE7-4FFB-AF13-211975CB1D85}"/>
                </a:ext>
              </a:extLst>
            </p:cNvPr>
            <p:cNvSpPr txBox="1"/>
            <p:nvPr/>
          </p:nvSpPr>
          <p:spPr>
            <a:xfrm>
              <a:off x="2265763" y="5396608"/>
              <a:ext cx="23941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25</a:t>
              </a:r>
            </a:p>
            <a:p>
              <a:pPr algn="ctr">
                <a:lnSpc>
                  <a:spcPct val="90000"/>
                </a:lnSpc>
              </a:pPr>
              <a:r>
                <a:rPr lang="en-GB" sz="1100" dirty="0">
                  <a:solidFill>
                    <a:srgbClr val="000000"/>
                  </a:solidFill>
                </a:rPr>
                <a:t>31</a:t>
              </a:r>
            </a:p>
          </p:txBody>
        </p:sp>
        <p:sp>
          <p:nvSpPr>
            <p:cNvPr id="120" name="TextBox 119">
              <a:extLst>
                <a:ext uri="{FF2B5EF4-FFF2-40B4-BE49-F238E27FC236}">
                  <a16:creationId xmlns:a16="http://schemas.microsoft.com/office/drawing/2014/main" id="{F9C9F1AD-6C53-492D-BE4C-8A1657F942F4}"/>
                </a:ext>
              </a:extLst>
            </p:cNvPr>
            <p:cNvSpPr txBox="1"/>
            <p:nvPr/>
          </p:nvSpPr>
          <p:spPr>
            <a:xfrm>
              <a:off x="1681245" y="5396608"/>
              <a:ext cx="241019"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29</a:t>
              </a:r>
            </a:p>
            <a:p>
              <a:pPr algn="ctr">
                <a:lnSpc>
                  <a:spcPct val="90000"/>
                </a:lnSpc>
              </a:pPr>
              <a:r>
                <a:rPr lang="en-GB" sz="1100" dirty="0">
                  <a:solidFill>
                    <a:srgbClr val="000000"/>
                  </a:solidFill>
                </a:rPr>
                <a:t>35</a:t>
              </a:r>
            </a:p>
          </p:txBody>
        </p:sp>
        <p:sp>
          <p:nvSpPr>
            <p:cNvPr id="121" name="TextBox 120">
              <a:extLst>
                <a:ext uri="{FF2B5EF4-FFF2-40B4-BE49-F238E27FC236}">
                  <a16:creationId xmlns:a16="http://schemas.microsoft.com/office/drawing/2014/main" id="{8F575E90-CD4D-48C8-8DA7-B13C08D4AC8D}"/>
                </a:ext>
              </a:extLst>
            </p:cNvPr>
            <p:cNvSpPr txBox="1"/>
            <p:nvPr/>
          </p:nvSpPr>
          <p:spPr>
            <a:xfrm>
              <a:off x="632424" y="5240695"/>
              <a:ext cx="970385" cy="430631"/>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000" dirty="0">
                  <a:solidFill>
                    <a:srgbClr val="000000"/>
                  </a:solidFill>
                </a:rPr>
                <a:t>  Testosterone</a:t>
              </a:r>
            </a:p>
            <a:p>
              <a:pPr>
                <a:lnSpc>
                  <a:spcPct val="90000"/>
                </a:lnSpc>
              </a:pPr>
              <a:r>
                <a:rPr lang="en-GB" sz="1000" dirty="0">
                  <a:solidFill>
                    <a:srgbClr val="000000"/>
                  </a:solidFill>
                </a:rPr>
                <a:t>  Placebo</a:t>
              </a:r>
            </a:p>
          </p:txBody>
        </p:sp>
      </p:grpSp>
      <p:sp>
        <p:nvSpPr>
          <p:cNvPr id="122" name="TextBox 121">
            <a:extLst>
              <a:ext uri="{FF2B5EF4-FFF2-40B4-BE49-F238E27FC236}">
                <a16:creationId xmlns:a16="http://schemas.microsoft.com/office/drawing/2014/main" id="{1B8B3CDF-E99F-451D-B595-CC56FC326130}"/>
              </a:ext>
            </a:extLst>
          </p:cNvPr>
          <p:cNvSpPr txBox="1"/>
          <p:nvPr/>
        </p:nvSpPr>
        <p:spPr>
          <a:xfrm>
            <a:off x="3340916" y="2448334"/>
            <a:ext cx="2515702"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Anaemia of known cause</a:t>
            </a:r>
            <a:br>
              <a:rPr lang="en-GB" sz="1200" b="1" dirty="0">
                <a:solidFill>
                  <a:srgbClr val="000000"/>
                </a:solidFill>
              </a:rPr>
            </a:br>
            <a:r>
              <a:rPr lang="en-GB" sz="1200" b="1" dirty="0">
                <a:solidFill>
                  <a:srgbClr val="000000"/>
                </a:solidFill>
              </a:rPr>
              <a:t>at baseline</a:t>
            </a:r>
            <a:endParaRPr lang="en-GB" sz="1200" dirty="0">
              <a:solidFill>
                <a:srgbClr val="000000"/>
              </a:solidFill>
            </a:endParaRPr>
          </a:p>
        </p:txBody>
      </p:sp>
      <p:grpSp>
        <p:nvGrpSpPr>
          <p:cNvPr id="14" name="Group 13">
            <a:extLst>
              <a:ext uri="{FF2B5EF4-FFF2-40B4-BE49-F238E27FC236}">
                <a16:creationId xmlns:a16="http://schemas.microsoft.com/office/drawing/2014/main" id="{D01DD11C-03C1-4D2F-8075-EB97593D2276}"/>
              </a:ext>
            </a:extLst>
          </p:cNvPr>
          <p:cNvGrpSpPr/>
          <p:nvPr/>
        </p:nvGrpSpPr>
        <p:grpSpPr>
          <a:xfrm>
            <a:off x="2247831" y="2760895"/>
            <a:ext cx="3626033" cy="2253362"/>
            <a:chOff x="723830" y="2760895"/>
            <a:chExt cx="3626033" cy="2253362"/>
          </a:xfrm>
        </p:grpSpPr>
        <p:sp>
          <p:nvSpPr>
            <p:cNvPr id="9" name="Freeform: Shape 8">
              <a:extLst>
                <a:ext uri="{FF2B5EF4-FFF2-40B4-BE49-F238E27FC236}">
                  <a16:creationId xmlns:a16="http://schemas.microsoft.com/office/drawing/2014/main" id="{03BA32E9-6789-4B6A-8285-9BDAD078319C}"/>
                </a:ext>
              </a:extLst>
            </p:cNvPr>
            <p:cNvSpPr/>
            <p:nvPr/>
          </p:nvSpPr>
          <p:spPr>
            <a:xfrm>
              <a:off x="1911485" y="4147226"/>
              <a:ext cx="2336260" cy="353438"/>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6260" h="353438">
                  <a:moveTo>
                    <a:pt x="2336260" y="0"/>
                  </a:moveTo>
                  <a:lnTo>
                    <a:pt x="1747736" y="56744"/>
                  </a:lnTo>
                  <a:lnTo>
                    <a:pt x="1157592" y="204280"/>
                  </a:lnTo>
                  <a:lnTo>
                    <a:pt x="575553" y="236706"/>
                  </a:lnTo>
                  <a:lnTo>
                    <a:pt x="0" y="353438"/>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37A18847-5683-4864-B291-C80AC54D7E7F}"/>
                </a:ext>
              </a:extLst>
            </p:cNvPr>
            <p:cNvGrpSpPr/>
            <p:nvPr/>
          </p:nvGrpSpPr>
          <p:grpSpPr>
            <a:xfrm>
              <a:off x="3616615" y="3173101"/>
              <a:ext cx="80558" cy="732553"/>
              <a:chOff x="3743571" y="3308401"/>
              <a:chExt cx="80558" cy="722480"/>
            </a:xfrm>
          </p:grpSpPr>
          <p:cxnSp>
            <p:nvCxnSpPr>
              <p:cNvPr id="113" name="Straight Connector 112">
                <a:extLst>
                  <a:ext uri="{FF2B5EF4-FFF2-40B4-BE49-F238E27FC236}">
                    <a16:creationId xmlns:a16="http://schemas.microsoft.com/office/drawing/2014/main" id="{CFB8D388-529F-47E5-8D0A-A0281C03BF9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2F4B4F0-5465-4715-A677-2EA1F3AF82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E964C3ED-E33D-49F5-B8BF-F01C5325680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B85BB484-11B4-4760-A578-56833D3DF82E}"/>
                </a:ext>
              </a:extLst>
            </p:cNvPr>
            <p:cNvGrpSpPr/>
            <p:nvPr/>
          </p:nvGrpSpPr>
          <p:grpSpPr>
            <a:xfrm>
              <a:off x="4207549" y="3097353"/>
              <a:ext cx="80558" cy="742900"/>
              <a:chOff x="3743571" y="3308401"/>
              <a:chExt cx="80558" cy="722480"/>
            </a:xfrm>
          </p:grpSpPr>
          <p:cxnSp>
            <p:nvCxnSpPr>
              <p:cNvPr id="110" name="Straight Connector 109">
                <a:extLst>
                  <a:ext uri="{FF2B5EF4-FFF2-40B4-BE49-F238E27FC236}">
                    <a16:creationId xmlns:a16="http://schemas.microsoft.com/office/drawing/2014/main" id="{BAE1ED10-4B9C-4689-B78B-7E0A0600DCD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98F4B5F3-9D4D-4BE6-832B-B3E2B354389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969274BB-5821-438B-8CC0-1474514AC80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a:extLst>
                <a:ext uri="{FF2B5EF4-FFF2-40B4-BE49-F238E27FC236}">
                  <a16:creationId xmlns:a16="http://schemas.microsoft.com/office/drawing/2014/main" id="{C4335A13-EB89-4555-88C3-307FE7AF2871}"/>
                </a:ext>
              </a:extLst>
            </p:cNvPr>
            <p:cNvGrpSpPr/>
            <p:nvPr/>
          </p:nvGrpSpPr>
          <p:grpSpPr>
            <a:xfrm>
              <a:off x="3031421" y="3349177"/>
              <a:ext cx="80558" cy="712121"/>
              <a:chOff x="3743571" y="3308401"/>
              <a:chExt cx="80558" cy="722480"/>
            </a:xfrm>
          </p:grpSpPr>
          <p:cxnSp>
            <p:nvCxnSpPr>
              <p:cNvPr id="107" name="Straight Connector 106">
                <a:extLst>
                  <a:ext uri="{FF2B5EF4-FFF2-40B4-BE49-F238E27FC236}">
                    <a16:creationId xmlns:a16="http://schemas.microsoft.com/office/drawing/2014/main" id="{6B95E6EB-E8E0-43F0-B3BC-4B9DF3D55A2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BD078C70-6794-4978-BF85-D6441DE2AE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2FCE0410-7121-4F10-974D-146148CEAE5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1013B594-02A2-42F1-8F5B-A059F324E7F8}"/>
                </a:ext>
              </a:extLst>
            </p:cNvPr>
            <p:cNvGrpSpPr/>
            <p:nvPr/>
          </p:nvGrpSpPr>
          <p:grpSpPr>
            <a:xfrm>
              <a:off x="2447815" y="3548340"/>
              <a:ext cx="80558" cy="677861"/>
              <a:chOff x="3743571" y="3308401"/>
              <a:chExt cx="80558" cy="722480"/>
            </a:xfrm>
          </p:grpSpPr>
          <p:cxnSp>
            <p:nvCxnSpPr>
              <p:cNvPr id="104" name="Straight Connector 103">
                <a:extLst>
                  <a:ext uri="{FF2B5EF4-FFF2-40B4-BE49-F238E27FC236}">
                    <a16:creationId xmlns:a16="http://schemas.microsoft.com/office/drawing/2014/main" id="{DFACC246-4A9B-48AF-8F59-3CF61CE643D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9D215506-852D-4FEF-AA3E-506F176A026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EB47CB94-9EA1-446E-88BF-95CABD492A1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a:extLst>
                <a:ext uri="{FF2B5EF4-FFF2-40B4-BE49-F238E27FC236}">
                  <a16:creationId xmlns:a16="http://schemas.microsoft.com/office/drawing/2014/main" id="{C7CD0641-8BF1-4576-9AD5-D0EEF9BFFE0D}"/>
                </a:ext>
              </a:extLst>
            </p:cNvPr>
            <p:cNvGrpSpPr/>
            <p:nvPr/>
          </p:nvGrpSpPr>
          <p:grpSpPr>
            <a:xfrm>
              <a:off x="2447815" y="4074268"/>
              <a:ext cx="80558" cy="422955"/>
              <a:chOff x="3743571" y="3308401"/>
              <a:chExt cx="80558" cy="722480"/>
            </a:xfrm>
          </p:grpSpPr>
          <p:cxnSp>
            <p:nvCxnSpPr>
              <p:cNvPr id="101" name="Straight Connector 100">
                <a:extLst>
                  <a:ext uri="{FF2B5EF4-FFF2-40B4-BE49-F238E27FC236}">
                    <a16:creationId xmlns:a16="http://schemas.microsoft.com/office/drawing/2014/main" id="{ABA85D79-DAA2-45EB-8B3F-AC186B8759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F42AFB3-3840-4E72-AD58-8A5A1FA602D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5A082637-2B09-4DB1-832F-4E423DE3B64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CAC84AE6-3BA9-48FA-B71C-893BCC8476A1}"/>
                </a:ext>
              </a:extLst>
            </p:cNvPr>
            <p:cNvGrpSpPr/>
            <p:nvPr/>
          </p:nvGrpSpPr>
          <p:grpSpPr>
            <a:xfrm>
              <a:off x="3616615" y="3824598"/>
              <a:ext cx="80558" cy="572304"/>
              <a:chOff x="3743571" y="3308401"/>
              <a:chExt cx="80558" cy="722480"/>
            </a:xfrm>
          </p:grpSpPr>
          <p:cxnSp>
            <p:nvCxnSpPr>
              <p:cNvPr id="98" name="Straight Connector 97">
                <a:extLst>
                  <a:ext uri="{FF2B5EF4-FFF2-40B4-BE49-F238E27FC236}">
                    <a16:creationId xmlns:a16="http://schemas.microsoft.com/office/drawing/2014/main" id="{D08CEA4C-1BAF-4D13-BC85-DA90AE82673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5F932D71-9EDD-46E8-86DB-0AE5E11E538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20F33C48-B77E-4248-BE7C-B005462B40A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4D00E3E7-1BDA-4617-BC00-8E57146A8579}"/>
                </a:ext>
              </a:extLst>
            </p:cNvPr>
            <p:cNvGrpSpPr/>
            <p:nvPr/>
          </p:nvGrpSpPr>
          <p:grpSpPr>
            <a:xfrm>
              <a:off x="4207549" y="3758902"/>
              <a:ext cx="80558" cy="597468"/>
              <a:chOff x="3743571" y="3308401"/>
              <a:chExt cx="80558" cy="722480"/>
            </a:xfrm>
          </p:grpSpPr>
          <p:cxnSp>
            <p:nvCxnSpPr>
              <p:cNvPr id="95" name="Straight Connector 94">
                <a:extLst>
                  <a:ext uri="{FF2B5EF4-FFF2-40B4-BE49-F238E27FC236}">
                    <a16:creationId xmlns:a16="http://schemas.microsoft.com/office/drawing/2014/main" id="{2E0E0861-3D4B-43B0-B760-BEA65E978BB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5FD63375-40A7-49A8-AF0B-E11AD5D00E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0BF256EC-EA9B-4057-91AC-5A1668C9E77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413E4463-CAC2-4ECA-B6F2-7F954477A53F}"/>
                </a:ext>
              </a:extLst>
            </p:cNvPr>
            <p:cNvGrpSpPr/>
            <p:nvPr/>
          </p:nvGrpSpPr>
          <p:grpSpPr>
            <a:xfrm>
              <a:off x="3031421" y="3987268"/>
              <a:ext cx="80558" cy="502048"/>
              <a:chOff x="3743571" y="3308401"/>
              <a:chExt cx="80558" cy="722480"/>
            </a:xfrm>
          </p:grpSpPr>
          <p:cxnSp>
            <p:nvCxnSpPr>
              <p:cNvPr id="92" name="Straight Connector 91">
                <a:extLst>
                  <a:ext uri="{FF2B5EF4-FFF2-40B4-BE49-F238E27FC236}">
                    <a16:creationId xmlns:a16="http://schemas.microsoft.com/office/drawing/2014/main" id="{EC53BABB-4431-4783-814F-DFDD2CBFA99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B80C7586-2F94-4F0F-866B-8029270F194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A11D056B-7511-4F07-94A9-BD244496E79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Oval 35">
              <a:extLst>
                <a:ext uri="{FF2B5EF4-FFF2-40B4-BE49-F238E27FC236}">
                  <a16:creationId xmlns:a16="http://schemas.microsoft.com/office/drawing/2014/main" id="{DD7F1D41-D327-4E08-AE17-685DCABA55FD}"/>
                </a:ext>
              </a:extLst>
            </p:cNvPr>
            <p:cNvSpPr/>
            <p:nvPr/>
          </p:nvSpPr>
          <p:spPr>
            <a:xfrm>
              <a:off x="3035722" y="4314693"/>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91C3A803-6324-4C07-BE4E-7851DC1A228B}"/>
                </a:ext>
              </a:extLst>
            </p:cNvPr>
            <p:cNvSpPr/>
            <p:nvPr/>
          </p:nvSpPr>
          <p:spPr>
            <a:xfrm>
              <a:off x="3620916" y="416871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9B7F9866-7309-4D55-91CA-5560395AF28F}"/>
                </a:ext>
              </a:extLst>
            </p:cNvPr>
            <p:cNvSpPr/>
            <p:nvPr/>
          </p:nvSpPr>
          <p:spPr>
            <a:xfrm>
              <a:off x="4209862" y="411041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CB633C9-41D0-453E-8AED-FCAF7A85B4EA}"/>
                </a:ext>
              </a:extLst>
            </p:cNvPr>
            <p:cNvSpPr/>
            <p:nvPr/>
          </p:nvSpPr>
          <p:spPr>
            <a:xfrm>
              <a:off x="2452116" y="434762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1" name="Group 40">
              <a:extLst>
                <a:ext uri="{FF2B5EF4-FFF2-40B4-BE49-F238E27FC236}">
                  <a16:creationId xmlns:a16="http://schemas.microsoft.com/office/drawing/2014/main" id="{2A7060A5-DDD6-4F75-9EE7-00AC0D6BC991}"/>
                </a:ext>
              </a:extLst>
            </p:cNvPr>
            <p:cNvGrpSpPr/>
            <p:nvPr/>
          </p:nvGrpSpPr>
          <p:grpSpPr>
            <a:xfrm>
              <a:off x="1709018" y="2900250"/>
              <a:ext cx="2537359" cy="1771124"/>
              <a:chOff x="1603002" y="3281480"/>
              <a:chExt cx="2537359" cy="1771124"/>
            </a:xfrm>
          </p:grpSpPr>
          <p:sp>
            <p:nvSpPr>
              <p:cNvPr id="75" name="Freeform: Shape 74">
                <a:extLst>
                  <a:ext uri="{FF2B5EF4-FFF2-40B4-BE49-F238E27FC236}">
                    <a16:creationId xmlns:a16="http://schemas.microsoft.com/office/drawing/2014/main" id="{99865602-9605-4653-90EC-59EAF9C6FC86}"/>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B123BF7D-A411-44AF-BF77-D9723175B1EF}"/>
                  </a:ext>
                </a:extLst>
              </p:cNvPr>
              <p:cNvGrpSpPr/>
              <p:nvPr/>
            </p:nvGrpSpPr>
            <p:grpSpPr>
              <a:xfrm>
                <a:off x="1603002" y="3281571"/>
                <a:ext cx="61200" cy="1601203"/>
                <a:chOff x="1603002" y="3281571"/>
                <a:chExt cx="61200" cy="1601203"/>
              </a:xfrm>
            </p:grpSpPr>
            <p:cxnSp>
              <p:nvCxnSpPr>
                <p:cNvPr id="83" name="Straight Connector 82">
                  <a:extLst>
                    <a:ext uri="{FF2B5EF4-FFF2-40B4-BE49-F238E27FC236}">
                      <a16:creationId xmlns:a16="http://schemas.microsoft.com/office/drawing/2014/main" id="{16F255EE-28DF-4317-9F2B-2C162C7B3625}"/>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95F2CBC8-3DD5-4845-8E0F-21A208FEAC65}"/>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ABF37CA6-EEC0-4D99-9EC5-5E5DEAA4CF54}"/>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18EE6E2-548D-45F1-8AAE-4422C80F6DD8}"/>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ABD7BB5-7657-46EA-8713-016015E4BDC7}"/>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7" name="Group 76">
                <a:extLst>
                  <a:ext uri="{FF2B5EF4-FFF2-40B4-BE49-F238E27FC236}">
                    <a16:creationId xmlns:a16="http://schemas.microsoft.com/office/drawing/2014/main" id="{A5A53F7E-7CD2-48F8-9068-C6EFE5D925FF}"/>
                  </a:ext>
                </a:extLst>
              </p:cNvPr>
              <p:cNvGrpSpPr/>
              <p:nvPr/>
            </p:nvGrpSpPr>
            <p:grpSpPr>
              <a:xfrm>
                <a:off x="1800009" y="4991404"/>
                <a:ext cx="2339883" cy="61200"/>
                <a:chOff x="1800009" y="4991404"/>
                <a:chExt cx="2339883" cy="61200"/>
              </a:xfrm>
            </p:grpSpPr>
            <p:cxnSp>
              <p:nvCxnSpPr>
                <p:cNvPr id="78" name="Straight Connector 77">
                  <a:extLst>
                    <a:ext uri="{FF2B5EF4-FFF2-40B4-BE49-F238E27FC236}">
                      <a16:creationId xmlns:a16="http://schemas.microsoft.com/office/drawing/2014/main" id="{DBBEBEF6-6A6C-46B7-930A-E8F88BD49566}"/>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14A4B559-CC48-41AE-AAC3-1DCAA52A93FC}"/>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C16DD460-5E2D-4280-A0C7-BBB3F25E65CE}"/>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A40AD62-5A37-4EE6-B1D3-23752A6196F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9E2B4DEE-D112-4F48-9721-FF1784C8A116}"/>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42" name="Group 41">
              <a:extLst>
                <a:ext uri="{FF2B5EF4-FFF2-40B4-BE49-F238E27FC236}">
                  <a16:creationId xmlns:a16="http://schemas.microsoft.com/office/drawing/2014/main" id="{BA087B1D-18E7-4F6E-8121-52AF67394C1F}"/>
                </a:ext>
              </a:extLst>
            </p:cNvPr>
            <p:cNvGrpSpPr/>
            <p:nvPr/>
          </p:nvGrpSpPr>
          <p:grpSpPr>
            <a:xfrm>
              <a:off x="1824129" y="4669979"/>
              <a:ext cx="2525734" cy="184666"/>
              <a:chOff x="1718113" y="5038404"/>
              <a:chExt cx="2525734" cy="184666"/>
            </a:xfrm>
          </p:grpSpPr>
          <p:sp>
            <p:nvSpPr>
              <p:cNvPr id="70" name="TextBox 69">
                <a:extLst>
                  <a:ext uri="{FF2B5EF4-FFF2-40B4-BE49-F238E27FC236}">
                    <a16:creationId xmlns:a16="http://schemas.microsoft.com/office/drawing/2014/main" id="{87E6AF86-5568-41C9-BCCD-BF4E74FE3DD7}"/>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71" name="TextBox 70">
                <a:extLst>
                  <a:ext uri="{FF2B5EF4-FFF2-40B4-BE49-F238E27FC236}">
                    <a16:creationId xmlns:a16="http://schemas.microsoft.com/office/drawing/2014/main" id="{235D7800-8FCD-4C1C-81C1-9832B9D3B343}"/>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72" name="TextBox 71">
                <a:extLst>
                  <a:ext uri="{FF2B5EF4-FFF2-40B4-BE49-F238E27FC236}">
                    <a16:creationId xmlns:a16="http://schemas.microsoft.com/office/drawing/2014/main" id="{4AF93A42-DB8F-4C9A-8996-A2A580EAE175}"/>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73" name="TextBox 72">
                <a:extLst>
                  <a:ext uri="{FF2B5EF4-FFF2-40B4-BE49-F238E27FC236}">
                    <a16:creationId xmlns:a16="http://schemas.microsoft.com/office/drawing/2014/main" id="{019D368B-F28E-42DD-8660-19E96BCF1EF7}"/>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74" name="TextBox 73">
                <a:extLst>
                  <a:ext uri="{FF2B5EF4-FFF2-40B4-BE49-F238E27FC236}">
                    <a16:creationId xmlns:a16="http://schemas.microsoft.com/office/drawing/2014/main" id="{71F5A526-0A36-4A77-83C7-5761509746FF}"/>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44" name="TextBox 43">
              <a:extLst>
                <a:ext uri="{FF2B5EF4-FFF2-40B4-BE49-F238E27FC236}">
                  <a16:creationId xmlns:a16="http://schemas.microsoft.com/office/drawing/2014/main" id="{CC187784-72DC-4420-ACDE-7A9593C8EA9E}"/>
                </a:ext>
              </a:extLst>
            </p:cNvPr>
            <p:cNvSpPr txBox="1"/>
            <p:nvPr/>
          </p:nvSpPr>
          <p:spPr>
            <a:xfrm>
              <a:off x="1906025" y="4798813"/>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45" name="Group 44">
              <a:extLst>
                <a:ext uri="{FF2B5EF4-FFF2-40B4-BE49-F238E27FC236}">
                  <a16:creationId xmlns:a16="http://schemas.microsoft.com/office/drawing/2014/main" id="{3DBA3EFA-234E-4C6C-89B5-241CEAD8A83D}"/>
                </a:ext>
              </a:extLst>
            </p:cNvPr>
            <p:cNvGrpSpPr/>
            <p:nvPr/>
          </p:nvGrpSpPr>
          <p:grpSpPr>
            <a:xfrm>
              <a:off x="1421763" y="2806224"/>
              <a:ext cx="278348" cy="1784356"/>
              <a:chOff x="1315747" y="3187454"/>
              <a:chExt cx="278348" cy="1784356"/>
            </a:xfrm>
          </p:grpSpPr>
          <p:sp>
            <p:nvSpPr>
              <p:cNvPr id="61" name="TextBox 60">
                <a:extLst>
                  <a:ext uri="{FF2B5EF4-FFF2-40B4-BE49-F238E27FC236}">
                    <a16:creationId xmlns:a16="http://schemas.microsoft.com/office/drawing/2014/main" id="{B7ABAF19-ACC2-4207-AC9B-CE321A2ACBA5}"/>
                  </a:ext>
                </a:extLst>
              </p:cNvPr>
              <p:cNvSpPr txBox="1"/>
              <p:nvPr/>
            </p:nvSpPr>
            <p:spPr>
              <a:xfrm>
                <a:off x="1466372" y="4787144"/>
                <a:ext cx="127723" cy="184666"/>
              </a:xfrm>
              <a:prstGeom prst="rect">
                <a:avLst/>
              </a:prstGeom>
              <a:noFill/>
            </p:spPr>
            <p:txBody>
              <a:bodyPr wrap="square" lIns="0" tIns="0" rIns="108000" bIns="0" rtlCol="0" anchor="ctr">
                <a:spAutoFit/>
              </a:bodyPr>
              <a:lstStyle/>
              <a:p>
                <a:pPr algn="r"/>
                <a:r>
                  <a:rPr lang="en-GB" sz="1200" dirty="0">
                    <a:solidFill>
                      <a:srgbClr val="000000"/>
                    </a:solidFill>
                  </a:rPr>
                  <a:t>0</a:t>
                </a:r>
              </a:p>
            </p:txBody>
          </p:sp>
          <p:sp>
            <p:nvSpPr>
              <p:cNvPr id="63" name="TextBox 62">
                <a:extLst>
                  <a:ext uri="{FF2B5EF4-FFF2-40B4-BE49-F238E27FC236}">
                    <a16:creationId xmlns:a16="http://schemas.microsoft.com/office/drawing/2014/main" id="{8920C54B-3D71-4426-AFCF-F5D96AD787B4}"/>
                  </a:ext>
                </a:extLst>
              </p:cNvPr>
              <p:cNvSpPr txBox="1"/>
              <p:nvPr/>
            </p:nvSpPr>
            <p:spPr>
              <a:xfrm>
                <a:off x="1315747" y="4387220"/>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65" name="TextBox 64">
                <a:extLst>
                  <a:ext uri="{FF2B5EF4-FFF2-40B4-BE49-F238E27FC236}">
                    <a16:creationId xmlns:a16="http://schemas.microsoft.com/office/drawing/2014/main" id="{A89035F1-6EF6-449A-A77E-1FA3DB10FF75}"/>
                  </a:ext>
                </a:extLst>
              </p:cNvPr>
              <p:cNvSpPr txBox="1"/>
              <p:nvPr/>
            </p:nvSpPr>
            <p:spPr>
              <a:xfrm>
                <a:off x="1315747" y="3987298"/>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67" name="TextBox 66">
                <a:extLst>
                  <a:ext uri="{FF2B5EF4-FFF2-40B4-BE49-F238E27FC236}">
                    <a16:creationId xmlns:a16="http://schemas.microsoft.com/office/drawing/2014/main" id="{14C0B8F8-5B28-4235-8C17-463746CC3435}"/>
                  </a:ext>
                </a:extLst>
              </p:cNvPr>
              <p:cNvSpPr txBox="1"/>
              <p:nvPr/>
            </p:nvSpPr>
            <p:spPr>
              <a:xfrm>
                <a:off x="1315747" y="35873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69" name="TextBox 68">
                <a:extLst>
                  <a:ext uri="{FF2B5EF4-FFF2-40B4-BE49-F238E27FC236}">
                    <a16:creationId xmlns:a16="http://schemas.microsoft.com/office/drawing/2014/main" id="{EBB6E282-5769-4923-A662-E7AC12E62213}"/>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grpSp>
        <p:sp>
          <p:nvSpPr>
            <p:cNvPr id="46" name="TextBox 45">
              <a:extLst>
                <a:ext uri="{FF2B5EF4-FFF2-40B4-BE49-F238E27FC236}">
                  <a16:creationId xmlns:a16="http://schemas.microsoft.com/office/drawing/2014/main" id="{BFCAB79B-340A-418E-B5EF-1A4D878EEA3E}"/>
                </a:ext>
              </a:extLst>
            </p:cNvPr>
            <p:cNvSpPr txBox="1"/>
            <p:nvPr/>
          </p:nvSpPr>
          <p:spPr>
            <a:xfrm rot="16200000">
              <a:off x="121434" y="3363291"/>
              <a:ext cx="1982184" cy="777392"/>
            </a:xfrm>
            <a:prstGeom prst="rect">
              <a:avLst/>
            </a:prstGeom>
            <a:noFill/>
          </p:spPr>
          <p:txBody>
            <a:bodyPr wrap="square" lIns="0" tIns="0" rIns="0" bIns="0" rtlCol="0">
              <a:spAutoFit/>
            </a:bodyPr>
            <a:lstStyle/>
            <a:p>
              <a:pPr algn="ctr">
                <a:lnSpc>
                  <a:spcPct val="90000"/>
                </a:lnSpc>
              </a:pPr>
              <a:r>
                <a:rPr lang="en-GB" sz="1400" b="1" dirty="0"/>
                <a:t>Percent of men whose haemoglobin levels increased ≥1 from baseline</a:t>
              </a:r>
            </a:p>
          </p:txBody>
        </p:sp>
        <p:sp>
          <p:nvSpPr>
            <p:cNvPr id="49" name="Oval 48">
              <a:extLst>
                <a:ext uri="{FF2B5EF4-FFF2-40B4-BE49-F238E27FC236}">
                  <a16:creationId xmlns:a16="http://schemas.microsoft.com/office/drawing/2014/main" id="{CF9D4BA3-A16C-4663-BE90-C8EFD8C6F8C8}"/>
                </a:ext>
              </a:extLst>
            </p:cNvPr>
            <p:cNvSpPr/>
            <p:nvPr/>
          </p:nvSpPr>
          <p:spPr>
            <a:xfrm>
              <a:off x="3035722" y="369644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A5768E2D-1015-477C-825C-93E1C5CF515A}"/>
                </a:ext>
              </a:extLst>
            </p:cNvPr>
            <p:cNvSpPr/>
            <p:nvPr/>
          </p:nvSpPr>
          <p:spPr>
            <a:xfrm>
              <a:off x="3620916" y="350824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6D9DFF40-6D49-4501-9E24-A70E1181344A}"/>
                </a:ext>
              </a:extLst>
            </p:cNvPr>
            <p:cNvSpPr/>
            <p:nvPr/>
          </p:nvSpPr>
          <p:spPr>
            <a:xfrm>
              <a:off x="4211850" y="342853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CF9CFA7F-CF42-4FB7-8FB4-AFAC6BFB4B44}"/>
                </a:ext>
              </a:extLst>
            </p:cNvPr>
            <p:cNvSpPr/>
            <p:nvPr/>
          </p:nvSpPr>
          <p:spPr>
            <a:xfrm>
              <a:off x="2452116" y="392339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C38FA40E-F648-4D74-9563-60491BF0FE60}"/>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4" name="Group 53">
              <a:extLst>
                <a:ext uri="{FF2B5EF4-FFF2-40B4-BE49-F238E27FC236}">
                  <a16:creationId xmlns:a16="http://schemas.microsoft.com/office/drawing/2014/main" id="{F6AF2EE3-E9B8-49AA-BA03-A4E3F7ADCFCD}"/>
                </a:ext>
              </a:extLst>
            </p:cNvPr>
            <p:cNvGrpSpPr/>
            <p:nvPr/>
          </p:nvGrpSpPr>
          <p:grpSpPr>
            <a:xfrm>
              <a:off x="1840843" y="2875062"/>
              <a:ext cx="1217735" cy="333938"/>
              <a:chOff x="1840742" y="3284538"/>
              <a:chExt cx="1217735" cy="333938"/>
            </a:xfrm>
          </p:grpSpPr>
          <p:sp>
            <p:nvSpPr>
              <p:cNvPr id="55" name="TextBox 54">
                <a:extLst>
                  <a:ext uri="{FF2B5EF4-FFF2-40B4-BE49-F238E27FC236}">
                    <a16:creationId xmlns:a16="http://schemas.microsoft.com/office/drawing/2014/main" id="{AA3FB540-D94D-4869-9FA8-C4E37F8D11E7}"/>
                  </a:ext>
                </a:extLst>
              </p:cNvPr>
              <p:cNvSpPr txBox="1"/>
              <p:nvPr/>
            </p:nvSpPr>
            <p:spPr>
              <a:xfrm>
                <a:off x="1886361" y="3284538"/>
                <a:ext cx="1172116" cy="333938"/>
              </a:xfrm>
              <a:prstGeom prst="rect">
                <a:avLst/>
              </a:prstGeom>
              <a:noFill/>
            </p:spPr>
            <p:txBody>
              <a:bodyPr wrap="none" tIns="0" bIns="0" rtlCol="0">
                <a:spAutoFit/>
              </a:bodyPr>
              <a:lstStyle/>
              <a:p>
                <a:pPr>
                  <a:lnSpc>
                    <a:spcPct val="90000"/>
                  </a:lnSpc>
                </a:pPr>
                <a:r>
                  <a:rPr lang="en-GB" sz="1200" dirty="0">
                    <a:solidFill>
                      <a:srgbClr val="000000"/>
                    </a:solidFill>
                  </a:rPr>
                  <a:t>Testosterone</a:t>
                </a:r>
              </a:p>
              <a:p>
                <a:pPr>
                  <a:lnSpc>
                    <a:spcPct val="90000"/>
                  </a:lnSpc>
                </a:pPr>
                <a:r>
                  <a:rPr lang="en-GB" sz="1200" dirty="0">
                    <a:solidFill>
                      <a:srgbClr val="000000"/>
                    </a:solidFill>
                  </a:rPr>
                  <a:t>Placebo</a:t>
                </a:r>
              </a:p>
            </p:txBody>
          </p:sp>
          <p:sp>
            <p:nvSpPr>
              <p:cNvPr id="56" name="Oval 55">
                <a:extLst>
                  <a:ext uri="{FF2B5EF4-FFF2-40B4-BE49-F238E27FC236}">
                    <a16:creationId xmlns:a16="http://schemas.microsoft.com/office/drawing/2014/main" id="{DFCCF7E6-6F10-4F8D-A464-6C9C47FEF99F}"/>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21D950E2-0699-4730-BB43-F1014DAEA240}"/>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7" name="Freeform: Shape 6">
              <a:extLst>
                <a:ext uri="{FF2B5EF4-FFF2-40B4-BE49-F238E27FC236}">
                  <a16:creationId xmlns:a16="http://schemas.microsoft.com/office/drawing/2014/main" id="{6B51F45B-887F-465C-8DB5-62C0FD26D9A7}"/>
                </a:ext>
              </a:extLst>
            </p:cNvPr>
            <p:cNvSpPr/>
            <p:nvPr/>
          </p:nvSpPr>
          <p:spPr>
            <a:xfrm>
              <a:off x="1908243" y="3463047"/>
              <a:ext cx="2339502" cy="1042481"/>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502" h="1042481">
                  <a:moveTo>
                    <a:pt x="0" y="1042481"/>
                  </a:moveTo>
                  <a:lnTo>
                    <a:pt x="580417" y="496110"/>
                  </a:lnTo>
                  <a:lnTo>
                    <a:pt x="1162455" y="272374"/>
                  </a:lnTo>
                  <a:lnTo>
                    <a:pt x="1750978" y="79442"/>
                  </a:lnTo>
                  <a:lnTo>
                    <a:pt x="2339502" y="0"/>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16" name="TextBox 215">
            <a:extLst>
              <a:ext uri="{FF2B5EF4-FFF2-40B4-BE49-F238E27FC236}">
                <a16:creationId xmlns:a16="http://schemas.microsoft.com/office/drawing/2014/main" id="{4ABB0A51-98CF-47B5-A55E-67EC2098A889}"/>
              </a:ext>
            </a:extLst>
          </p:cNvPr>
          <p:cNvSpPr txBox="1"/>
          <p:nvPr/>
        </p:nvSpPr>
        <p:spPr>
          <a:xfrm>
            <a:off x="5154991" y="2892961"/>
            <a:ext cx="641522" cy="230832"/>
          </a:xfrm>
          <a:prstGeom prst="rect">
            <a:avLst/>
          </a:prstGeom>
          <a:noFill/>
        </p:spPr>
        <p:txBody>
          <a:bodyPr wrap="none" rtlCol="0">
            <a:spAutoFit/>
          </a:bodyPr>
          <a:lstStyle/>
          <a:p>
            <a:r>
              <a:rPr lang="en-GB" sz="900" dirty="0">
                <a:solidFill>
                  <a:srgbClr val="000000"/>
                </a:solidFill>
              </a:rPr>
              <a:t>p=0.003</a:t>
            </a:r>
          </a:p>
        </p:txBody>
      </p:sp>
    </p:spTree>
    <p:extLst>
      <p:ext uri="{BB962C8B-B14F-4D97-AF65-F5344CB8AC3E}">
        <p14:creationId xmlns:p14="http://schemas.microsoft.com/office/powerpoint/2010/main" val="1416056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4" name="Group 213">
            <a:extLst>
              <a:ext uri="{FF2B5EF4-FFF2-40B4-BE49-F238E27FC236}">
                <a16:creationId xmlns:a16="http://schemas.microsoft.com/office/drawing/2014/main" id="{A29FB63C-09F8-44A0-B9CB-B4C1F7A36B17}"/>
              </a:ext>
            </a:extLst>
          </p:cNvPr>
          <p:cNvGrpSpPr/>
          <p:nvPr/>
        </p:nvGrpSpPr>
        <p:grpSpPr>
          <a:xfrm>
            <a:off x="1523999" y="2091750"/>
            <a:ext cx="8567304" cy="3340087"/>
            <a:chOff x="4367661" y="2439698"/>
            <a:chExt cx="4024246" cy="3289673"/>
          </a:xfrm>
        </p:grpSpPr>
        <p:grpSp>
          <p:nvGrpSpPr>
            <p:cNvPr id="215" name="Group 214">
              <a:extLst>
                <a:ext uri="{FF2B5EF4-FFF2-40B4-BE49-F238E27FC236}">
                  <a16:creationId xmlns:a16="http://schemas.microsoft.com/office/drawing/2014/main" id="{C4662BB9-741A-460A-93B4-E6095189F761}"/>
                </a:ext>
              </a:extLst>
            </p:cNvPr>
            <p:cNvGrpSpPr/>
            <p:nvPr/>
          </p:nvGrpSpPr>
          <p:grpSpPr>
            <a:xfrm>
              <a:off x="4367661" y="2439698"/>
              <a:ext cx="4024246" cy="3289673"/>
              <a:chOff x="4981632" y="1087049"/>
              <a:chExt cx="3671886" cy="4045409"/>
            </a:xfrm>
          </p:grpSpPr>
          <p:sp>
            <p:nvSpPr>
              <p:cNvPr id="217" name="Rounded Rectangle 57">
                <a:extLst>
                  <a:ext uri="{FF2B5EF4-FFF2-40B4-BE49-F238E27FC236}">
                    <a16:creationId xmlns:a16="http://schemas.microsoft.com/office/drawing/2014/main" id="{C4115CE9-3E58-4229-9D96-42F64F79354D}"/>
                  </a:ext>
                </a:extLst>
              </p:cNvPr>
              <p:cNvSpPr/>
              <p:nvPr/>
            </p:nvSpPr>
            <p:spPr>
              <a:xfrm>
                <a:off x="4981632" y="1091685"/>
                <a:ext cx="3671886" cy="4040773"/>
              </a:xfrm>
              <a:prstGeom prst="roundRect">
                <a:avLst>
                  <a:gd name="adj" fmla="val 4316"/>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Round Same Side Corner Rectangle 58">
                <a:extLst>
                  <a:ext uri="{FF2B5EF4-FFF2-40B4-BE49-F238E27FC236}">
                    <a16:creationId xmlns:a16="http://schemas.microsoft.com/office/drawing/2014/main" id="{5B15A042-AF0B-4911-9441-BEB524C2726C}"/>
                  </a:ext>
                </a:extLst>
              </p:cNvPr>
              <p:cNvSpPr/>
              <p:nvPr/>
            </p:nvSpPr>
            <p:spPr>
              <a:xfrm>
                <a:off x="4981632" y="1091685"/>
                <a:ext cx="3671886" cy="345447"/>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TextBox 218">
                <a:extLst>
                  <a:ext uri="{FF2B5EF4-FFF2-40B4-BE49-F238E27FC236}">
                    <a16:creationId xmlns:a16="http://schemas.microsoft.com/office/drawing/2014/main" id="{3A139E14-18E0-46CF-9A5E-829BEABF639F}"/>
                  </a:ext>
                </a:extLst>
              </p:cNvPr>
              <p:cNvSpPr txBox="1"/>
              <p:nvPr/>
            </p:nvSpPr>
            <p:spPr>
              <a:xfrm>
                <a:off x="5209227" y="1087049"/>
                <a:ext cx="3216696" cy="372770"/>
              </a:xfrm>
              <a:prstGeom prst="rect">
                <a:avLst/>
              </a:prstGeom>
              <a:noFill/>
            </p:spPr>
            <p:txBody>
              <a:bodyPr wrap="square" rtlCol="0">
                <a:spAutoFit/>
              </a:bodyPr>
              <a:lstStyle/>
              <a:p>
                <a:pPr algn="ctr"/>
                <a:r>
                  <a:rPr lang="en-GB" sz="1400" b="1" dirty="0">
                    <a:solidFill>
                      <a:schemeClr val="bg1"/>
                    </a:solidFill>
                  </a:rPr>
                  <a:t>Association between </a:t>
                </a:r>
                <a:r>
                  <a:rPr lang="en-GB" sz="1400" b="1" dirty="0" err="1">
                    <a:solidFill>
                      <a:schemeClr val="bg1"/>
                    </a:solidFill>
                  </a:rPr>
                  <a:t>TTh</a:t>
                </a:r>
                <a:r>
                  <a:rPr lang="en-GB" sz="1400" b="1" dirty="0">
                    <a:solidFill>
                      <a:schemeClr val="bg1"/>
                    </a:solidFill>
                  </a:rPr>
                  <a:t> and Hb concentration in men without anaemia</a:t>
                </a:r>
              </a:p>
            </p:txBody>
          </p:sp>
        </p:grpSp>
        <p:sp>
          <p:nvSpPr>
            <p:cNvPr id="216" name="Rectangle 215">
              <a:extLst>
                <a:ext uri="{FF2B5EF4-FFF2-40B4-BE49-F238E27FC236}">
                  <a16:creationId xmlns:a16="http://schemas.microsoft.com/office/drawing/2014/main" id="{74A56243-4BEF-45DE-8D79-29A229C2C719}"/>
                </a:ext>
              </a:extLst>
            </p:cNvPr>
            <p:cNvSpPr/>
            <p:nvPr/>
          </p:nvSpPr>
          <p:spPr>
            <a:xfrm>
              <a:off x="5173887"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 name="Title 1"/>
          <p:cNvSpPr>
            <a:spLocks noGrp="1"/>
          </p:cNvSpPr>
          <p:nvPr>
            <p:ph type="title"/>
          </p:nvPr>
        </p:nvSpPr>
        <p:spPr>
          <a:xfrm>
            <a:off x="209724" y="152401"/>
            <a:ext cx="11241247" cy="834047"/>
          </a:xfrm>
        </p:spPr>
        <p:txBody>
          <a:bodyPr>
            <a:noAutofit/>
          </a:bodyPr>
          <a:lstStyle/>
          <a:p>
            <a:r>
              <a:rPr lang="en-GB" sz="3000" dirty="0" err="1"/>
              <a:t>TTh</a:t>
            </a:r>
            <a:r>
              <a:rPr lang="en-GB" sz="3000" dirty="0"/>
              <a:t> significantly increased </a:t>
            </a:r>
            <a:r>
              <a:rPr lang="en-GB" sz="3000" dirty="0" err="1"/>
              <a:t>Hb</a:t>
            </a:r>
            <a:r>
              <a:rPr lang="en-GB" sz="3000" dirty="0"/>
              <a:t> levels in older men with low testosterone without anaemia</a:t>
            </a:r>
          </a:p>
        </p:txBody>
      </p:sp>
      <p:sp>
        <p:nvSpPr>
          <p:cNvPr id="5" name="TextBox 4"/>
          <p:cNvSpPr txBox="1"/>
          <p:nvPr/>
        </p:nvSpPr>
        <p:spPr>
          <a:xfrm>
            <a:off x="1523999" y="5847060"/>
            <a:ext cx="9144001" cy="400110"/>
          </a:xfrm>
          <a:prstGeom prst="rect">
            <a:avLst/>
          </a:prstGeom>
          <a:noFill/>
        </p:spPr>
        <p:txBody>
          <a:bodyPr wrap="square" rtlCol="0" anchor="b">
            <a:spAutoFit/>
          </a:bodyPr>
          <a:lstStyle/>
          <a:p>
            <a:r>
              <a:rPr lang="en-GB" sz="1000" dirty="0">
                <a:solidFill>
                  <a:schemeClr val="tx2"/>
                </a:solidFill>
              </a:rPr>
              <a:t>CI, confidence interval; </a:t>
            </a:r>
            <a:r>
              <a:rPr lang="en-GB" sz="1000" dirty="0" err="1">
                <a:solidFill>
                  <a:schemeClr val="tx2"/>
                </a:solidFill>
              </a:rPr>
              <a:t>Hb</a:t>
            </a:r>
            <a:r>
              <a:rPr lang="en-GB" sz="1000" dirty="0">
                <a:solidFill>
                  <a:schemeClr val="tx2"/>
                </a:solidFill>
              </a:rPr>
              <a:t>, haemoglobin; OR, odds ratio;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Roy CN </a:t>
            </a:r>
            <a:r>
              <a:rPr lang="en-GB" sz="1000" i="1" dirty="0">
                <a:solidFill>
                  <a:schemeClr val="tx2"/>
                </a:solidFill>
              </a:rPr>
              <a:t>et al. </a:t>
            </a:r>
            <a:r>
              <a:rPr lang="sv-SE" sz="1000" i="1" dirty="0">
                <a:solidFill>
                  <a:schemeClr val="tx2"/>
                </a:solidFill>
              </a:rPr>
              <a:t>JAMA Intern Med</a:t>
            </a:r>
            <a:r>
              <a:rPr lang="sv-SE" sz="1000" dirty="0">
                <a:solidFill>
                  <a:schemeClr val="tx2"/>
                </a:solidFill>
              </a:rPr>
              <a:t> 2017;177:480–90.</a:t>
            </a:r>
            <a:endParaRPr lang="en-GB" sz="1000" dirty="0">
              <a:solidFill>
                <a:schemeClr val="tx2"/>
              </a:solidFill>
            </a:endParaRPr>
          </a:p>
        </p:txBody>
      </p:sp>
      <p:sp>
        <p:nvSpPr>
          <p:cNvPr id="29" name="Content Placeholder 2"/>
          <p:cNvSpPr>
            <a:spLocks noGrp="1"/>
          </p:cNvSpPr>
          <p:nvPr>
            <p:ph idx="1"/>
          </p:nvPr>
        </p:nvSpPr>
        <p:spPr>
          <a:xfrm>
            <a:off x="284968" y="1221406"/>
            <a:ext cx="11182522" cy="641844"/>
          </a:xfrm>
        </p:spPr>
        <p:txBody>
          <a:bodyPr>
            <a:noAutofit/>
          </a:bodyPr>
          <a:lstStyle/>
          <a:p>
            <a:r>
              <a:rPr lang="en-GB" sz="1800" dirty="0"/>
              <a:t>Administration of </a:t>
            </a:r>
            <a:r>
              <a:rPr lang="en-GB" sz="1800" dirty="0" err="1"/>
              <a:t>TTh</a:t>
            </a:r>
            <a:r>
              <a:rPr lang="en-GB" sz="1800" dirty="0"/>
              <a:t> resulted in an </a:t>
            </a:r>
            <a:r>
              <a:rPr lang="en-GB" sz="1800" dirty="0" err="1"/>
              <a:t>Hb</a:t>
            </a:r>
            <a:r>
              <a:rPr lang="en-GB" sz="1800" dirty="0"/>
              <a:t> concentration of &gt;17.5 g/</a:t>
            </a:r>
            <a:r>
              <a:rPr lang="en-GB" sz="1800" dirty="0" err="1"/>
              <a:t>dL</a:t>
            </a:r>
            <a:r>
              <a:rPr lang="en-GB" sz="1800" dirty="0"/>
              <a:t> in 6 older, </a:t>
            </a:r>
            <a:r>
              <a:rPr lang="en-GB" sz="1800" dirty="0" err="1"/>
              <a:t>hypogonadal</a:t>
            </a:r>
            <a:r>
              <a:rPr lang="en-GB" sz="1800" dirty="0"/>
              <a:t> men without anaemia</a:t>
            </a:r>
            <a:endParaRPr lang="en-GB" sz="1600" dirty="0"/>
          </a:p>
        </p:txBody>
      </p:sp>
      <p:grpSp>
        <p:nvGrpSpPr>
          <p:cNvPr id="20" name="Group 19">
            <a:extLst>
              <a:ext uri="{FF2B5EF4-FFF2-40B4-BE49-F238E27FC236}">
                <a16:creationId xmlns:a16="http://schemas.microsoft.com/office/drawing/2014/main" id="{71DB3019-AE82-4C00-9E74-8687AF1C8FD2}"/>
              </a:ext>
            </a:extLst>
          </p:cNvPr>
          <p:cNvGrpSpPr/>
          <p:nvPr/>
        </p:nvGrpSpPr>
        <p:grpSpPr>
          <a:xfrm>
            <a:off x="6280739" y="4886718"/>
            <a:ext cx="3592688" cy="458458"/>
            <a:chOff x="929399" y="4903517"/>
            <a:chExt cx="3592688" cy="458458"/>
          </a:xfrm>
        </p:grpSpPr>
        <p:sp>
          <p:nvSpPr>
            <p:cNvPr id="21" name="TextBox 20">
              <a:extLst>
                <a:ext uri="{FF2B5EF4-FFF2-40B4-BE49-F238E27FC236}">
                  <a16:creationId xmlns:a16="http://schemas.microsoft.com/office/drawing/2014/main" id="{645C0E9B-113D-4DA5-B5B4-FB4E780D83B1}"/>
                </a:ext>
              </a:extLst>
            </p:cNvPr>
            <p:cNvSpPr txBox="1"/>
            <p:nvPr/>
          </p:nvSpPr>
          <p:spPr>
            <a:xfrm>
              <a:off x="4194506" y="5055866"/>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305</a:t>
              </a:r>
            </a:p>
            <a:p>
              <a:pPr algn="ctr">
                <a:lnSpc>
                  <a:spcPct val="90000"/>
                </a:lnSpc>
              </a:pPr>
              <a:r>
                <a:rPr lang="en-GB" sz="1100" dirty="0">
                  <a:solidFill>
                    <a:srgbClr val="000000"/>
                  </a:solidFill>
                </a:rPr>
                <a:t>285</a:t>
              </a:r>
            </a:p>
          </p:txBody>
        </p:sp>
        <p:sp>
          <p:nvSpPr>
            <p:cNvPr id="22" name="TextBox 21">
              <a:extLst>
                <a:ext uri="{FF2B5EF4-FFF2-40B4-BE49-F238E27FC236}">
                  <a16:creationId xmlns:a16="http://schemas.microsoft.com/office/drawing/2014/main" id="{D2208A45-6B36-467A-BC11-4380C0E29FB0}"/>
                </a:ext>
              </a:extLst>
            </p:cNvPr>
            <p:cNvSpPr txBox="1"/>
            <p:nvPr/>
          </p:nvSpPr>
          <p:spPr>
            <a:xfrm>
              <a:off x="3609989"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309</a:t>
              </a:r>
              <a:br>
                <a:rPr lang="en-GB" sz="1100" dirty="0">
                  <a:solidFill>
                    <a:srgbClr val="000000"/>
                  </a:solidFill>
                </a:rPr>
              </a:br>
              <a:r>
                <a:rPr lang="en-GB" sz="1100" dirty="0">
                  <a:solidFill>
                    <a:srgbClr val="000000"/>
                  </a:solidFill>
                </a:rPr>
                <a:t>284</a:t>
              </a:r>
            </a:p>
          </p:txBody>
        </p:sp>
        <p:sp>
          <p:nvSpPr>
            <p:cNvPr id="24" name="TextBox 23">
              <a:extLst>
                <a:ext uri="{FF2B5EF4-FFF2-40B4-BE49-F238E27FC236}">
                  <a16:creationId xmlns:a16="http://schemas.microsoft.com/office/drawing/2014/main" id="{9305CF27-C99E-4FD9-B3FA-E92B57899944}"/>
                </a:ext>
              </a:extLst>
            </p:cNvPr>
            <p:cNvSpPr txBox="1"/>
            <p:nvPr/>
          </p:nvSpPr>
          <p:spPr>
            <a:xfrm>
              <a:off x="3026274" y="5055866"/>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314</a:t>
              </a:r>
              <a:br>
                <a:rPr lang="en-GB" sz="1100" dirty="0">
                  <a:solidFill>
                    <a:srgbClr val="000000"/>
                  </a:solidFill>
                </a:rPr>
              </a:br>
              <a:r>
                <a:rPr lang="en-GB" sz="1100" dirty="0">
                  <a:solidFill>
                    <a:srgbClr val="000000"/>
                  </a:solidFill>
                </a:rPr>
                <a:t>298</a:t>
              </a:r>
            </a:p>
          </p:txBody>
        </p:sp>
        <p:sp>
          <p:nvSpPr>
            <p:cNvPr id="25" name="TextBox 24">
              <a:extLst>
                <a:ext uri="{FF2B5EF4-FFF2-40B4-BE49-F238E27FC236}">
                  <a16:creationId xmlns:a16="http://schemas.microsoft.com/office/drawing/2014/main" id="{AA8FCBD3-90CF-4B16-A6C1-C757DE1A7073}"/>
                </a:ext>
              </a:extLst>
            </p:cNvPr>
            <p:cNvSpPr txBox="1"/>
            <p:nvPr/>
          </p:nvSpPr>
          <p:spPr>
            <a:xfrm>
              <a:off x="2443360" y="5055866"/>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323</a:t>
              </a:r>
            </a:p>
            <a:p>
              <a:pPr algn="ctr">
                <a:lnSpc>
                  <a:spcPct val="90000"/>
                </a:lnSpc>
              </a:pPr>
              <a:r>
                <a:rPr lang="en-GB" sz="1100" dirty="0">
                  <a:solidFill>
                    <a:srgbClr val="000000"/>
                  </a:solidFill>
                </a:rPr>
                <a:t>304</a:t>
              </a:r>
            </a:p>
          </p:txBody>
        </p:sp>
        <p:sp>
          <p:nvSpPr>
            <p:cNvPr id="26" name="TextBox 25">
              <a:extLst>
                <a:ext uri="{FF2B5EF4-FFF2-40B4-BE49-F238E27FC236}">
                  <a16:creationId xmlns:a16="http://schemas.microsoft.com/office/drawing/2014/main" id="{122378CF-590A-4971-9C0B-0233A86D981A}"/>
                </a:ext>
              </a:extLst>
            </p:cNvPr>
            <p:cNvSpPr txBox="1"/>
            <p:nvPr/>
          </p:nvSpPr>
          <p:spPr>
            <a:xfrm>
              <a:off x="1861248" y="5055866"/>
              <a:ext cx="32437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336</a:t>
              </a:r>
            </a:p>
            <a:p>
              <a:pPr algn="ctr">
                <a:lnSpc>
                  <a:spcPct val="90000"/>
                </a:lnSpc>
              </a:pPr>
              <a:r>
                <a:rPr lang="en-GB" sz="1100" dirty="0">
                  <a:solidFill>
                    <a:srgbClr val="000000"/>
                  </a:solidFill>
                </a:rPr>
                <a:t>321</a:t>
              </a:r>
            </a:p>
          </p:txBody>
        </p:sp>
        <p:sp>
          <p:nvSpPr>
            <p:cNvPr id="27" name="TextBox 26">
              <a:extLst>
                <a:ext uri="{FF2B5EF4-FFF2-40B4-BE49-F238E27FC236}">
                  <a16:creationId xmlns:a16="http://schemas.microsoft.com/office/drawing/2014/main" id="{45726DF3-EC03-4721-BED9-87DE04753F58}"/>
                </a:ext>
              </a:extLst>
            </p:cNvPr>
            <p:cNvSpPr txBox="1"/>
            <p:nvPr/>
          </p:nvSpPr>
          <p:spPr>
            <a:xfrm>
              <a:off x="929399" y="4903517"/>
              <a:ext cx="827718" cy="430502"/>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1000" dirty="0">
                  <a:solidFill>
                    <a:srgbClr val="000000"/>
                  </a:solidFill>
                </a:rPr>
                <a:t>T</a:t>
              </a:r>
              <a:r>
                <a:rPr lang="en-GB" sz="900" dirty="0">
                  <a:solidFill>
                    <a:srgbClr val="000000"/>
                  </a:solidFill>
                </a:rPr>
                <a:t>estosterone</a:t>
              </a:r>
            </a:p>
            <a:p>
              <a:pPr>
                <a:lnSpc>
                  <a:spcPct val="90000"/>
                </a:lnSpc>
              </a:pPr>
              <a:r>
                <a:rPr lang="en-GB" sz="900" dirty="0">
                  <a:solidFill>
                    <a:srgbClr val="000000"/>
                  </a:solidFill>
                </a:rPr>
                <a:t> Placebo</a:t>
              </a:r>
            </a:p>
          </p:txBody>
        </p:sp>
      </p:grpSp>
      <p:sp>
        <p:nvSpPr>
          <p:cNvPr id="28" name="Freeform: Shape 27">
            <a:extLst>
              <a:ext uri="{FF2B5EF4-FFF2-40B4-BE49-F238E27FC236}">
                <a16:creationId xmlns:a16="http://schemas.microsoft.com/office/drawing/2014/main" id="{1DDD8B43-40B7-4EE3-8ED0-F21FEF53EC1F}"/>
              </a:ext>
            </a:extLst>
          </p:cNvPr>
          <p:cNvSpPr/>
          <p:nvPr/>
        </p:nvSpPr>
        <p:spPr>
          <a:xfrm>
            <a:off x="7233121" y="2901822"/>
            <a:ext cx="2480261" cy="171483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0" name="Group 29">
            <a:extLst>
              <a:ext uri="{FF2B5EF4-FFF2-40B4-BE49-F238E27FC236}">
                <a16:creationId xmlns:a16="http://schemas.microsoft.com/office/drawing/2014/main" id="{98F60DC4-DEB3-4D2D-BEDC-B3EA47AC7D25}"/>
              </a:ext>
            </a:extLst>
          </p:cNvPr>
          <p:cNvGrpSpPr/>
          <p:nvPr/>
        </p:nvGrpSpPr>
        <p:grpSpPr>
          <a:xfrm>
            <a:off x="7176506" y="2900342"/>
            <a:ext cx="61200" cy="1601203"/>
            <a:chOff x="1818526" y="3281571"/>
            <a:chExt cx="61200" cy="1601203"/>
          </a:xfrm>
        </p:grpSpPr>
        <p:cxnSp>
          <p:nvCxnSpPr>
            <p:cNvPr id="31" name="Straight Connector 30">
              <a:extLst>
                <a:ext uri="{FF2B5EF4-FFF2-40B4-BE49-F238E27FC236}">
                  <a16:creationId xmlns:a16="http://schemas.microsoft.com/office/drawing/2014/main" id="{56022127-95C9-49A6-8C84-97F6FB7B4283}"/>
                </a:ext>
              </a:extLst>
            </p:cNvPr>
            <p:cNvCxnSpPr/>
            <p:nvPr/>
          </p:nvCxnSpPr>
          <p:spPr>
            <a:xfrm>
              <a:off x="1818526"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840BA86-D21F-4FAB-B56B-B0478C13790D}"/>
                </a:ext>
              </a:extLst>
            </p:cNvPr>
            <p:cNvCxnSpPr/>
            <p:nvPr/>
          </p:nvCxnSpPr>
          <p:spPr>
            <a:xfrm>
              <a:off x="1818526"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93287C6-1152-469A-B064-E988F78B51D7}"/>
                </a:ext>
              </a:extLst>
            </p:cNvPr>
            <p:cNvCxnSpPr/>
            <p:nvPr/>
          </p:nvCxnSpPr>
          <p:spPr>
            <a:xfrm>
              <a:off x="1818526"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8BB7A804-2A5E-4D0F-93AF-C20FAF81EBAA}"/>
                </a:ext>
              </a:extLst>
            </p:cNvPr>
            <p:cNvCxnSpPr/>
            <p:nvPr/>
          </p:nvCxnSpPr>
          <p:spPr>
            <a:xfrm>
              <a:off x="1818526"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135C6D0E-A739-410A-B973-23C19E838976}"/>
                </a:ext>
              </a:extLst>
            </p:cNvPr>
            <p:cNvCxnSpPr/>
            <p:nvPr/>
          </p:nvCxnSpPr>
          <p:spPr>
            <a:xfrm>
              <a:off x="1818526"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8" name="Group 37">
            <a:extLst>
              <a:ext uri="{FF2B5EF4-FFF2-40B4-BE49-F238E27FC236}">
                <a16:creationId xmlns:a16="http://schemas.microsoft.com/office/drawing/2014/main" id="{4EF3D9FE-9F8F-4989-B62B-668D68F8D7D0}"/>
              </a:ext>
            </a:extLst>
          </p:cNvPr>
          <p:cNvGrpSpPr/>
          <p:nvPr/>
        </p:nvGrpSpPr>
        <p:grpSpPr>
          <a:xfrm>
            <a:off x="7373030" y="4607981"/>
            <a:ext cx="2341471" cy="61200"/>
            <a:chOff x="5849029" y="4616526"/>
            <a:chExt cx="2341471" cy="61200"/>
          </a:xfrm>
        </p:grpSpPr>
        <p:cxnSp>
          <p:nvCxnSpPr>
            <p:cNvPr id="39" name="Straight Connector 38">
              <a:extLst>
                <a:ext uri="{FF2B5EF4-FFF2-40B4-BE49-F238E27FC236}">
                  <a16:creationId xmlns:a16="http://schemas.microsoft.com/office/drawing/2014/main" id="{0E53EEED-0AF0-4080-B64F-97172CE09FBC}"/>
                </a:ext>
              </a:extLst>
            </p:cNvPr>
            <p:cNvCxnSpPr/>
            <p:nvPr/>
          </p:nvCxnSpPr>
          <p:spPr>
            <a:xfrm rot="5400000">
              <a:off x="7570885"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7E0D3A25-440C-4EED-98D6-D397C3BFBA80}"/>
                </a:ext>
              </a:extLst>
            </p:cNvPr>
            <p:cNvCxnSpPr/>
            <p:nvPr/>
          </p:nvCxnSpPr>
          <p:spPr>
            <a:xfrm rot="5400000">
              <a:off x="6986733"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554D8CB-2182-47B9-933B-DA32CA6E7612}"/>
                </a:ext>
              </a:extLst>
            </p:cNvPr>
            <p:cNvCxnSpPr/>
            <p:nvPr/>
          </p:nvCxnSpPr>
          <p:spPr>
            <a:xfrm rot="5400000">
              <a:off x="6402581"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A715CB1-3AD9-43E5-95A4-6E41AB6C049D}"/>
                </a:ext>
              </a:extLst>
            </p:cNvPr>
            <p:cNvCxnSpPr/>
            <p:nvPr/>
          </p:nvCxnSpPr>
          <p:spPr>
            <a:xfrm rot="5400000">
              <a:off x="5818429"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8B58C7B-A953-423E-8807-E04845BD178A}"/>
                </a:ext>
              </a:extLst>
            </p:cNvPr>
            <p:cNvCxnSpPr/>
            <p:nvPr/>
          </p:nvCxnSpPr>
          <p:spPr>
            <a:xfrm rot="5400000">
              <a:off x="8159900" y="464712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a:extLst>
              <a:ext uri="{FF2B5EF4-FFF2-40B4-BE49-F238E27FC236}">
                <a16:creationId xmlns:a16="http://schemas.microsoft.com/office/drawing/2014/main" id="{730CE9A6-16F8-4814-B498-1CD53C203FC7}"/>
              </a:ext>
            </a:extLst>
          </p:cNvPr>
          <p:cNvGrpSpPr/>
          <p:nvPr/>
        </p:nvGrpSpPr>
        <p:grpSpPr>
          <a:xfrm>
            <a:off x="7291133" y="4669979"/>
            <a:ext cx="2525734" cy="343212"/>
            <a:chOff x="1939793" y="5079386"/>
            <a:chExt cx="2525734" cy="343212"/>
          </a:xfrm>
        </p:grpSpPr>
        <p:sp>
          <p:nvSpPr>
            <p:cNvPr id="46" name="TextBox 45">
              <a:extLst>
                <a:ext uri="{FF2B5EF4-FFF2-40B4-BE49-F238E27FC236}">
                  <a16:creationId xmlns:a16="http://schemas.microsoft.com/office/drawing/2014/main" id="{5E9D6799-8399-4A47-B1C4-E76B3D3065B1}"/>
                </a:ext>
              </a:extLst>
            </p:cNvPr>
            <p:cNvSpPr txBox="1"/>
            <p:nvPr/>
          </p:nvSpPr>
          <p:spPr>
            <a:xfrm>
              <a:off x="4259774" y="5079386"/>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47" name="TextBox 46">
              <a:extLst>
                <a:ext uri="{FF2B5EF4-FFF2-40B4-BE49-F238E27FC236}">
                  <a16:creationId xmlns:a16="http://schemas.microsoft.com/office/drawing/2014/main" id="{9D0A6567-A486-4269-8A3E-613C27BA3844}"/>
                </a:ext>
              </a:extLst>
            </p:cNvPr>
            <p:cNvSpPr txBox="1"/>
            <p:nvPr/>
          </p:nvSpPr>
          <p:spPr>
            <a:xfrm>
              <a:off x="3690139" y="5079386"/>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48" name="TextBox 47">
              <a:extLst>
                <a:ext uri="{FF2B5EF4-FFF2-40B4-BE49-F238E27FC236}">
                  <a16:creationId xmlns:a16="http://schemas.microsoft.com/office/drawing/2014/main" id="{FF8870EB-E56B-4231-944C-09819FC37F7A}"/>
                </a:ext>
              </a:extLst>
            </p:cNvPr>
            <p:cNvSpPr txBox="1"/>
            <p:nvPr/>
          </p:nvSpPr>
          <p:spPr>
            <a:xfrm>
              <a:off x="3106424" y="5079386"/>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49" name="TextBox 48">
              <a:extLst>
                <a:ext uri="{FF2B5EF4-FFF2-40B4-BE49-F238E27FC236}">
                  <a16:creationId xmlns:a16="http://schemas.microsoft.com/office/drawing/2014/main" id="{F6A01D61-C3DC-46B2-92BA-99DD12A59CFE}"/>
                </a:ext>
              </a:extLst>
            </p:cNvPr>
            <p:cNvSpPr txBox="1"/>
            <p:nvPr/>
          </p:nvSpPr>
          <p:spPr>
            <a:xfrm>
              <a:off x="2525914" y="5079386"/>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50" name="TextBox 49">
              <a:extLst>
                <a:ext uri="{FF2B5EF4-FFF2-40B4-BE49-F238E27FC236}">
                  <a16:creationId xmlns:a16="http://schemas.microsoft.com/office/drawing/2014/main" id="{510F5AF2-5163-49AB-B8E5-451563251E8C}"/>
                </a:ext>
              </a:extLst>
            </p:cNvPr>
            <p:cNvSpPr txBox="1"/>
            <p:nvPr/>
          </p:nvSpPr>
          <p:spPr>
            <a:xfrm>
              <a:off x="1939793" y="5079386"/>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sp>
          <p:nvSpPr>
            <p:cNvPr id="51" name="TextBox 50">
              <a:extLst>
                <a:ext uri="{FF2B5EF4-FFF2-40B4-BE49-F238E27FC236}">
                  <a16:creationId xmlns:a16="http://schemas.microsoft.com/office/drawing/2014/main" id="{32D60E24-24C3-4C8E-8912-71CCFF275368}"/>
                </a:ext>
              </a:extLst>
            </p:cNvPr>
            <p:cNvSpPr txBox="1"/>
            <p:nvPr/>
          </p:nvSpPr>
          <p:spPr>
            <a:xfrm>
              <a:off x="2021689" y="5207154"/>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grpSp>
        <p:nvGrpSpPr>
          <p:cNvPr id="52" name="Group 51">
            <a:extLst>
              <a:ext uri="{FF2B5EF4-FFF2-40B4-BE49-F238E27FC236}">
                <a16:creationId xmlns:a16="http://schemas.microsoft.com/office/drawing/2014/main" id="{0882F7D9-FCC1-4147-B596-1D34D82849A4}"/>
              </a:ext>
            </a:extLst>
          </p:cNvPr>
          <p:cNvGrpSpPr/>
          <p:nvPr/>
        </p:nvGrpSpPr>
        <p:grpSpPr>
          <a:xfrm>
            <a:off x="6699374" y="2806002"/>
            <a:ext cx="467742" cy="1785692"/>
            <a:chOff x="5003495" y="3187232"/>
            <a:chExt cx="467742" cy="1785692"/>
          </a:xfrm>
        </p:grpSpPr>
        <p:sp>
          <p:nvSpPr>
            <p:cNvPr id="53" name="TextBox 52">
              <a:extLst>
                <a:ext uri="{FF2B5EF4-FFF2-40B4-BE49-F238E27FC236}">
                  <a16:creationId xmlns:a16="http://schemas.microsoft.com/office/drawing/2014/main" id="{D73A3311-5287-46DF-9D68-462187EE2E02}"/>
                </a:ext>
              </a:extLst>
            </p:cNvPr>
            <p:cNvSpPr txBox="1"/>
            <p:nvPr/>
          </p:nvSpPr>
          <p:spPr>
            <a:xfrm>
              <a:off x="5003495" y="4788258"/>
              <a:ext cx="467742" cy="184666"/>
            </a:xfrm>
            <a:prstGeom prst="rect">
              <a:avLst/>
            </a:prstGeom>
            <a:noFill/>
          </p:spPr>
          <p:txBody>
            <a:bodyPr wrap="square" lIns="0" tIns="0" rIns="36000" bIns="0" rtlCol="0" anchor="ctr">
              <a:spAutoFit/>
            </a:bodyPr>
            <a:lstStyle/>
            <a:p>
              <a:pPr algn="r"/>
              <a:r>
                <a:rPr lang="en-GB" sz="1200" dirty="0"/>
                <a:t>-0.5</a:t>
              </a:r>
            </a:p>
          </p:txBody>
        </p:sp>
        <p:sp>
          <p:nvSpPr>
            <p:cNvPr id="54" name="TextBox 53">
              <a:extLst>
                <a:ext uri="{FF2B5EF4-FFF2-40B4-BE49-F238E27FC236}">
                  <a16:creationId xmlns:a16="http://schemas.microsoft.com/office/drawing/2014/main" id="{8CE12C91-9A73-468D-A1C2-41CDC5578D75}"/>
                </a:ext>
              </a:extLst>
            </p:cNvPr>
            <p:cNvSpPr txBox="1"/>
            <p:nvPr/>
          </p:nvSpPr>
          <p:spPr>
            <a:xfrm>
              <a:off x="5192888" y="4388002"/>
              <a:ext cx="278348" cy="184666"/>
            </a:xfrm>
            <a:prstGeom prst="rect">
              <a:avLst/>
            </a:prstGeom>
            <a:noFill/>
          </p:spPr>
          <p:txBody>
            <a:bodyPr wrap="square" lIns="0" tIns="0" rIns="36000" bIns="0" rtlCol="0" anchor="ctr">
              <a:spAutoFit/>
            </a:bodyPr>
            <a:lstStyle/>
            <a:p>
              <a:pPr algn="r"/>
              <a:r>
                <a:rPr lang="en-GB" sz="1200" dirty="0"/>
                <a:t>0</a:t>
              </a:r>
            </a:p>
          </p:txBody>
        </p:sp>
        <p:sp>
          <p:nvSpPr>
            <p:cNvPr id="55" name="TextBox 54">
              <a:extLst>
                <a:ext uri="{FF2B5EF4-FFF2-40B4-BE49-F238E27FC236}">
                  <a16:creationId xmlns:a16="http://schemas.microsoft.com/office/drawing/2014/main" id="{B5138587-9579-4B88-A49A-CD410097FB35}"/>
                </a:ext>
              </a:extLst>
            </p:cNvPr>
            <p:cNvSpPr txBox="1"/>
            <p:nvPr/>
          </p:nvSpPr>
          <p:spPr>
            <a:xfrm>
              <a:off x="5104654" y="3987745"/>
              <a:ext cx="366582" cy="184666"/>
            </a:xfrm>
            <a:prstGeom prst="rect">
              <a:avLst/>
            </a:prstGeom>
            <a:noFill/>
          </p:spPr>
          <p:txBody>
            <a:bodyPr wrap="square" lIns="0" tIns="0" rIns="36000" bIns="0" rtlCol="0" anchor="ctr">
              <a:spAutoFit/>
            </a:bodyPr>
            <a:lstStyle/>
            <a:p>
              <a:pPr algn="r"/>
              <a:r>
                <a:rPr lang="en-GB" sz="1200" dirty="0"/>
                <a:t>0.5</a:t>
              </a:r>
            </a:p>
          </p:txBody>
        </p:sp>
        <p:sp>
          <p:nvSpPr>
            <p:cNvPr id="56" name="TextBox 55">
              <a:extLst>
                <a:ext uri="{FF2B5EF4-FFF2-40B4-BE49-F238E27FC236}">
                  <a16:creationId xmlns:a16="http://schemas.microsoft.com/office/drawing/2014/main" id="{7F575BCB-7C0C-4D70-AD5E-FD6F35A8452F}"/>
                </a:ext>
              </a:extLst>
            </p:cNvPr>
            <p:cNvSpPr txBox="1"/>
            <p:nvPr/>
          </p:nvSpPr>
          <p:spPr>
            <a:xfrm>
              <a:off x="5192888" y="3587489"/>
              <a:ext cx="278348" cy="184666"/>
            </a:xfrm>
            <a:prstGeom prst="rect">
              <a:avLst/>
            </a:prstGeom>
            <a:noFill/>
          </p:spPr>
          <p:txBody>
            <a:bodyPr wrap="square" lIns="0" tIns="0" rIns="36000" bIns="0" rtlCol="0" anchor="ctr">
              <a:spAutoFit/>
            </a:bodyPr>
            <a:lstStyle/>
            <a:p>
              <a:pPr algn="r"/>
              <a:r>
                <a:rPr lang="en-GB" sz="1200" dirty="0"/>
                <a:t>1.0</a:t>
              </a:r>
            </a:p>
          </p:txBody>
        </p:sp>
        <p:sp>
          <p:nvSpPr>
            <p:cNvPr id="57" name="TextBox 56">
              <a:extLst>
                <a:ext uri="{FF2B5EF4-FFF2-40B4-BE49-F238E27FC236}">
                  <a16:creationId xmlns:a16="http://schemas.microsoft.com/office/drawing/2014/main" id="{3EB527D6-696B-400B-923C-87F9CB0D7D22}"/>
                </a:ext>
              </a:extLst>
            </p:cNvPr>
            <p:cNvSpPr txBox="1"/>
            <p:nvPr/>
          </p:nvSpPr>
          <p:spPr>
            <a:xfrm>
              <a:off x="5232367" y="3187232"/>
              <a:ext cx="238869" cy="184666"/>
            </a:xfrm>
            <a:prstGeom prst="rect">
              <a:avLst/>
            </a:prstGeom>
            <a:noFill/>
          </p:spPr>
          <p:txBody>
            <a:bodyPr wrap="square" lIns="0" tIns="0" rIns="36000" bIns="0" rtlCol="0" anchor="ctr">
              <a:spAutoFit/>
            </a:bodyPr>
            <a:lstStyle/>
            <a:p>
              <a:pPr algn="r"/>
              <a:r>
                <a:rPr lang="en-GB" sz="1200" dirty="0"/>
                <a:t>1.5</a:t>
              </a:r>
            </a:p>
          </p:txBody>
        </p:sp>
      </p:grpSp>
      <p:sp>
        <p:nvSpPr>
          <p:cNvPr id="61" name="TextBox 60">
            <a:extLst>
              <a:ext uri="{FF2B5EF4-FFF2-40B4-BE49-F238E27FC236}">
                <a16:creationId xmlns:a16="http://schemas.microsoft.com/office/drawing/2014/main" id="{E5F8926B-53C5-43C8-B1AC-53E7F5E3CA20}"/>
              </a:ext>
            </a:extLst>
          </p:cNvPr>
          <p:cNvSpPr txBox="1"/>
          <p:nvPr/>
        </p:nvSpPr>
        <p:spPr>
          <a:xfrm rot="16200000">
            <a:off x="5626612" y="3406119"/>
            <a:ext cx="1861238" cy="583493"/>
          </a:xfrm>
          <a:prstGeom prst="rect">
            <a:avLst/>
          </a:prstGeom>
          <a:noFill/>
        </p:spPr>
        <p:txBody>
          <a:bodyPr wrap="square" lIns="0" tIns="0" rIns="0" bIns="0" rtlCol="0">
            <a:spAutoFit/>
          </a:bodyPr>
          <a:lstStyle/>
          <a:p>
            <a:pPr algn="ctr">
              <a:lnSpc>
                <a:spcPct val="90000"/>
              </a:lnSpc>
            </a:pPr>
            <a:r>
              <a:rPr lang="en-GB" sz="1400" b="1" dirty="0"/>
              <a:t>Change in haemoglobin levels from baseline</a:t>
            </a:r>
          </a:p>
        </p:txBody>
      </p:sp>
      <p:sp>
        <p:nvSpPr>
          <p:cNvPr id="62" name="TextBox 61">
            <a:extLst>
              <a:ext uri="{FF2B5EF4-FFF2-40B4-BE49-F238E27FC236}">
                <a16:creationId xmlns:a16="http://schemas.microsoft.com/office/drawing/2014/main" id="{E82FAD05-B9C7-4E3F-9D03-6BA445A99F97}"/>
              </a:ext>
            </a:extLst>
          </p:cNvPr>
          <p:cNvSpPr txBox="1"/>
          <p:nvPr/>
        </p:nvSpPr>
        <p:spPr>
          <a:xfrm>
            <a:off x="9160562" y="2892961"/>
            <a:ext cx="676788" cy="261610"/>
          </a:xfrm>
          <a:prstGeom prst="rect">
            <a:avLst/>
          </a:prstGeom>
          <a:noFill/>
        </p:spPr>
        <p:txBody>
          <a:bodyPr wrap="none" rtlCol="0">
            <a:spAutoFit/>
          </a:bodyPr>
          <a:lstStyle/>
          <a:p>
            <a:r>
              <a:rPr lang="en-GB" sz="1100" dirty="0">
                <a:solidFill>
                  <a:srgbClr val="000000"/>
                </a:solidFill>
              </a:rPr>
              <a:t>p&lt;0.001</a:t>
            </a:r>
          </a:p>
        </p:txBody>
      </p:sp>
      <p:grpSp>
        <p:nvGrpSpPr>
          <p:cNvPr id="3" name="Group 2">
            <a:extLst>
              <a:ext uri="{FF2B5EF4-FFF2-40B4-BE49-F238E27FC236}">
                <a16:creationId xmlns:a16="http://schemas.microsoft.com/office/drawing/2014/main" id="{60E8E7AF-B6C2-46E1-9A82-08D16DACD21D}"/>
              </a:ext>
            </a:extLst>
          </p:cNvPr>
          <p:cNvGrpSpPr/>
          <p:nvPr/>
        </p:nvGrpSpPr>
        <p:grpSpPr>
          <a:xfrm>
            <a:off x="7343241" y="3510858"/>
            <a:ext cx="2412465" cy="977828"/>
            <a:chOff x="5819240" y="3510858"/>
            <a:chExt cx="2412465" cy="977828"/>
          </a:xfrm>
        </p:grpSpPr>
        <p:grpSp>
          <p:nvGrpSpPr>
            <p:cNvPr id="64" name="Group 63">
              <a:extLst>
                <a:ext uri="{FF2B5EF4-FFF2-40B4-BE49-F238E27FC236}">
                  <a16:creationId xmlns:a16="http://schemas.microsoft.com/office/drawing/2014/main" id="{013D312D-0ECD-4C87-A76C-0637C20E3ADD}"/>
                </a:ext>
              </a:extLst>
            </p:cNvPr>
            <p:cNvGrpSpPr/>
            <p:nvPr/>
          </p:nvGrpSpPr>
          <p:grpSpPr>
            <a:xfrm>
              <a:off x="7560648" y="3536524"/>
              <a:ext cx="80558" cy="192412"/>
              <a:chOff x="3743571" y="3308401"/>
              <a:chExt cx="80558" cy="722480"/>
            </a:xfrm>
          </p:grpSpPr>
          <p:cxnSp>
            <p:nvCxnSpPr>
              <p:cNvPr id="104" name="Straight Connector 103">
                <a:extLst>
                  <a:ext uri="{FF2B5EF4-FFF2-40B4-BE49-F238E27FC236}">
                    <a16:creationId xmlns:a16="http://schemas.microsoft.com/office/drawing/2014/main" id="{577F4486-D8C1-4CA9-8BF2-8EDED091EE9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E9668AD7-8119-4627-B934-EC477BDD48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2A7DF77D-AA25-4E9E-98E2-93F4D85D60F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a:extLst>
                <a:ext uri="{FF2B5EF4-FFF2-40B4-BE49-F238E27FC236}">
                  <a16:creationId xmlns:a16="http://schemas.microsoft.com/office/drawing/2014/main" id="{0038846E-259E-48A7-AF2D-AABD60D9DA8A}"/>
                </a:ext>
              </a:extLst>
            </p:cNvPr>
            <p:cNvGrpSpPr/>
            <p:nvPr/>
          </p:nvGrpSpPr>
          <p:grpSpPr>
            <a:xfrm>
              <a:off x="8151147" y="3510858"/>
              <a:ext cx="80558" cy="205108"/>
              <a:chOff x="3743571" y="3308401"/>
              <a:chExt cx="80558" cy="722480"/>
            </a:xfrm>
          </p:grpSpPr>
          <p:cxnSp>
            <p:nvCxnSpPr>
              <p:cNvPr id="101" name="Straight Connector 100">
                <a:extLst>
                  <a:ext uri="{FF2B5EF4-FFF2-40B4-BE49-F238E27FC236}">
                    <a16:creationId xmlns:a16="http://schemas.microsoft.com/office/drawing/2014/main" id="{5BCFC1B1-C9D9-4F01-A08A-BA6FDD70F3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C25BA548-DE91-4FB0-AED4-A0ED1B0BF98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DF71C66-2BA3-4B13-9ECB-4D8BD59BFB8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6" name="Group 65">
              <a:extLst>
                <a:ext uri="{FF2B5EF4-FFF2-40B4-BE49-F238E27FC236}">
                  <a16:creationId xmlns:a16="http://schemas.microsoft.com/office/drawing/2014/main" id="{FD7FC418-1869-4D5C-BF40-696A784A8978}"/>
                </a:ext>
              </a:extLst>
            </p:cNvPr>
            <p:cNvGrpSpPr/>
            <p:nvPr/>
          </p:nvGrpSpPr>
          <p:grpSpPr>
            <a:xfrm>
              <a:off x="6977739" y="3513307"/>
              <a:ext cx="80558" cy="179962"/>
              <a:chOff x="3743571" y="3308401"/>
              <a:chExt cx="80558" cy="722480"/>
            </a:xfrm>
          </p:grpSpPr>
          <p:cxnSp>
            <p:nvCxnSpPr>
              <p:cNvPr id="98" name="Straight Connector 97">
                <a:extLst>
                  <a:ext uri="{FF2B5EF4-FFF2-40B4-BE49-F238E27FC236}">
                    <a16:creationId xmlns:a16="http://schemas.microsoft.com/office/drawing/2014/main" id="{B8B1B3C6-EFE0-42BC-893C-9F8FFD69415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3229878-0413-4556-A803-B7DD7B9AA5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18634B51-35CE-400B-8442-55041F156CF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C4E72F95-1F64-4646-B1C1-76CC3EE01494}"/>
                </a:ext>
              </a:extLst>
            </p:cNvPr>
            <p:cNvGrpSpPr/>
            <p:nvPr/>
          </p:nvGrpSpPr>
          <p:grpSpPr>
            <a:xfrm>
              <a:off x="6393234" y="3637154"/>
              <a:ext cx="80558" cy="153392"/>
              <a:chOff x="3743571" y="3308401"/>
              <a:chExt cx="80558" cy="722480"/>
            </a:xfrm>
          </p:grpSpPr>
          <p:cxnSp>
            <p:nvCxnSpPr>
              <p:cNvPr id="95" name="Straight Connector 94">
                <a:extLst>
                  <a:ext uri="{FF2B5EF4-FFF2-40B4-BE49-F238E27FC236}">
                    <a16:creationId xmlns:a16="http://schemas.microsoft.com/office/drawing/2014/main" id="{FF2739BD-5933-434A-A1BA-2B2EF540BDE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4C988356-2BAF-4CD6-9BEA-249589BDE1D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41583734-9FFC-45C9-B1E6-731A9D4A7CE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a:extLst>
                <a:ext uri="{FF2B5EF4-FFF2-40B4-BE49-F238E27FC236}">
                  <a16:creationId xmlns:a16="http://schemas.microsoft.com/office/drawing/2014/main" id="{6A1F7B96-E258-4AC8-8C6F-1BC768A94127}"/>
                </a:ext>
              </a:extLst>
            </p:cNvPr>
            <p:cNvGrpSpPr/>
            <p:nvPr/>
          </p:nvGrpSpPr>
          <p:grpSpPr>
            <a:xfrm>
              <a:off x="6393234" y="4270097"/>
              <a:ext cx="80558" cy="131669"/>
              <a:chOff x="3743571" y="3308401"/>
              <a:chExt cx="80558" cy="722480"/>
            </a:xfrm>
          </p:grpSpPr>
          <p:cxnSp>
            <p:nvCxnSpPr>
              <p:cNvPr id="92" name="Straight Connector 91">
                <a:extLst>
                  <a:ext uri="{FF2B5EF4-FFF2-40B4-BE49-F238E27FC236}">
                    <a16:creationId xmlns:a16="http://schemas.microsoft.com/office/drawing/2014/main" id="{F2794869-BC38-4C8B-80A4-8C884F04B2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2E4C328-1157-4498-A449-6DAE2C0328C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3A8FF7F1-9277-4F24-BF04-2D252D04E5A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9" name="Group 68">
              <a:extLst>
                <a:ext uri="{FF2B5EF4-FFF2-40B4-BE49-F238E27FC236}">
                  <a16:creationId xmlns:a16="http://schemas.microsoft.com/office/drawing/2014/main" id="{65EDA004-B86F-45C9-AB93-B3EC932E1D80}"/>
                </a:ext>
              </a:extLst>
            </p:cNvPr>
            <p:cNvGrpSpPr/>
            <p:nvPr/>
          </p:nvGrpSpPr>
          <p:grpSpPr>
            <a:xfrm>
              <a:off x="7560648" y="4312596"/>
              <a:ext cx="80558" cy="155253"/>
              <a:chOff x="3743571" y="3308401"/>
              <a:chExt cx="80558" cy="722480"/>
            </a:xfrm>
          </p:grpSpPr>
          <p:cxnSp>
            <p:nvCxnSpPr>
              <p:cNvPr id="89" name="Straight Connector 88">
                <a:extLst>
                  <a:ext uri="{FF2B5EF4-FFF2-40B4-BE49-F238E27FC236}">
                    <a16:creationId xmlns:a16="http://schemas.microsoft.com/office/drawing/2014/main" id="{9C48E678-768E-4343-B6CD-ADD4107B007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42F8D8C4-C1F5-48AB-850A-61DBA9B423D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77791133-566B-44FA-887D-130C1D9E2F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BA279D84-509F-4A4C-960C-A474FCCD7B69}"/>
                </a:ext>
              </a:extLst>
            </p:cNvPr>
            <p:cNvGrpSpPr/>
            <p:nvPr/>
          </p:nvGrpSpPr>
          <p:grpSpPr>
            <a:xfrm>
              <a:off x="8151147" y="4317460"/>
              <a:ext cx="80558" cy="171226"/>
              <a:chOff x="3743571" y="3308400"/>
              <a:chExt cx="80558" cy="722481"/>
            </a:xfrm>
          </p:grpSpPr>
          <p:cxnSp>
            <p:nvCxnSpPr>
              <p:cNvPr id="86" name="Straight Connector 85">
                <a:extLst>
                  <a:ext uri="{FF2B5EF4-FFF2-40B4-BE49-F238E27FC236}">
                    <a16:creationId xmlns:a16="http://schemas.microsoft.com/office/drawing/2014/main" id="{A3B361BC-F551-4D92-B4B6-D99466245CFB}"/>
                  </a:ext>
                </a:extLst>
              </p:cNvPr>
              <p:cNvCxnSpPr>
                <a:cxnSpLocks/>
              </p:cNvCxnSpPr>
              <p:nvPr/>
            </p:nvCxnSpPr>
            <p:spPr>
              <a:xfrm>
                <a:off x="3783850" y="3308400"/>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03B35DBE-A86A-4924-B787-D43AB2E97D5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148A4662-1112-431F-9015-714DD4516D7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a:extLst>
                <a:ext uri="{FF2B5EF4-FFF2-40B4-BE49-F238E27FC236}">
                  <a16:creationId xmlns:a16="http://schemas.microsoft.com/office/drawing/2014/main" id="{2327D391-B7D9-4F27-808D-9621C3CDE1B9}"/>
                </a:ext>
              </a:extLst>
            </p:cNvPr>
            <p:cNvGrpSpPr/>
            <p:nvPr/>
          </p:nvGrpSpPr>
          <p:grpSpPr>
            <a:xfrm>
              <a:off x="6977739" y="4291518"/>
              <a:ext cx="80558" cy="150780"/>
              <a:chOff x="3743571" y="3308401"/>
              <a:chExt cx="80558" cy="722480"/>
            </a:xfrm>
          </p:grpSpPr>
          <p:cxnSp>
            <p:nvCxnSpPr>
              <p:cNvPr id="83" name="Straight Connector 82">
                <a:extLst>
                  <a:ext uri="{FF2B5EF4-FFF2-40B4-BE49-F238E27FC236}">
                    <a16:creationId xmlns:a16="http://schemas.microsoft.com/office/drawing/2014/main" id="{F2090F7A-1FAE-4DEA-80D2-D34859B0C13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D4A987E6-B396-462F-BC1D-E26C2BD80BE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05186BA7-B3A2-4404-9E1C-C292CF453F4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2" name="Oval 71">
              <a:extLst>
                <a:ext uri="{FF2B5EF4-FFF2-40B4-BE49-F238E27FC236}">
                  <a16:creationId xmlns:a16="http://schemas.microsoft.com/office/drawing/2014/main" id="{2E0C82F3-E28B-4EE2-B052-892D54DB45BC}"/>
                </a:ext>
              </a:extLst>
            </p:cNvPr>
            <p:cNvSpPr/>
            <p:nvPr/>
          </p:nvSpPr>
          <p:spPr>
            <a:xfrm>
              <a:off x="6982040" y="433087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D5D28143-1CFB-4C24-9708-10532220F6E0}"/>
                </a:ext>
              </a:extLst>
            </p:cNvPr>
            <p:cNvSpPr/>
            <p:nvPr/>
          </p:nvSpPr>
          <p:spPr>
            <a:xfrm>
              <a:off x="7564949" y="4355950"/>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D67CAA2-B310-4BE2-95F1-14909BE6FFEA}"/>
                </a:ext>
              </a:extLst>
            </p:cNvPr>
            <p:cNvSpPr/>
            <p:nvPr/>
          </p:nvSpPr>
          <p:spPr>
            <a:xfrm>
              <a:off x="8155448" y="4365488"/>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1D019D07-BFA7-492E-B586-B36E822926B1}"/>
                </a:ext>
              </a:extLst>
            </p:cNvPr>
            <p:cNvSpPr/>
            <p:nvPr/>
          </p:nvSpPr>
          <p:spPr>
            <a:xfrm>
              <a:off x="6397535" y="430124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Freeform: Shape 75">
              <a:extLst>
                <a:ext uri="{FF2B5EF4-FFF2-40B4-BE49-F238E27FC236}">
                  <a16:creationId xmlns:a16="http://schemas.microsoft.com/office/drawing/2014/main" id="{2A9633B2-2A12-4EA4-B012-E37237915650}"/>
                </a:ext>
              </a:extLst>
            </p:cNvPr>
            <p:cNvSpPr/>
            <p:nvPr/>
          </p:nvSpPr>
          <p:spPr>
            <a:xfrm>
              <a:off x="5855768" y="4111800"/>
              <a:ext cx="2335083" cy="291581"/>
            </a:xfrm>
            <a:custGeom>
              <a:avLst/>
              <a:gdLst>
                <a:gd name="connsiteX0" fmla="*/ 0 w 2341296"/>
                <a:gd name="connsiteY0" fmla="*/ 302103 h 302103"/>
                <a:gd name="connsiteX1" fmla="*/ 582627 w 2341296"/>
                <a:gd name="connsiteY1" fmla="*/ 566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41296"/>
                <a:gd name="connsiteY0" fmla="*/ 302103 h 302103"/>
                <a:gd name="connsiteX1" fmla="*/ 589928 w 2341296"/>
                <a:gd name="connsiteY1" fmla="*/ 49345 h 302103"/>
                <a:gd name="connsiteX2" fmla="*/ 1181437 w 2341296"/>
                <a:gd name="connsiteY2" fmla="*/ 72829 h 302103"/>
                <a:gd name="connsiteX3" fmla="*/ 1761367 w 2341296"/>
                <a:gd name="connsiteY3" fmla="*/ 151052 h 302103"/>
                <a:gd name="connsiteX4" fmla="*/ 2341296 w 2341296"/>
                <a:gd name="connsiteY4" fmla="*/ 0 h 302103"/>
                <a:gd name="connsiteX0" fmla="*/ 0 w 2337645"/>
                <a:gd name="connsiteY0" fmla="*/ 294802 h 294802"/>
                <a:gd name="connsiteX1" fmla="*/ 586277 w 2337645"/>
                <a:gd name="connsiteY1" fmla="*/ 49345 h 294802"/>
                <a:gd name="connsiteX2" fmla="*/ 1177786 w 2337645"/>
                <a:gd name="connsiteY2" fmla="*/ 72829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7716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43114 w 2337645"/>
                <a:gd name="connsiteY3" fmla="*/ 151052 h 294802"/>
                <a:gd name="connsiteX4" fmla="*/ 2337645 w 2337645"/>
                <a:gd name="connsiteY4" fmla="*/ 0 h 294802"/>
                <a:gd name="connsiteX0" fmla="*/ 0 w 2337645"/>
                <a:gd name="connsiteY0" fmla="*/ 294802 h 294802"/>
                <a:gd name="connsiteX1" fmla="*/ 586277 w 2337645"/>
                <a:gd name="connsiteY1" fmla="*/ 49345 h 294802"/>
                <a:gd name="connsiteX2" fmla="*/ 1161360 w 2337645"/>
                <a:gd name="connsiteY2" fmla="*/ 76480 h 294802"/>
                <a:gd name="connsiteX3" fmla="*/ 1755890 w 2337645"/>
                <a:gd name="connsiteY3" fmla="*/ 154702 h 294802"/>
                <a:gd name="connsiteX4" fmla="*/ 2337645 w 2337645"/>
                <a:gd name="connsiteY4" fmla="*/ 0 h 294802"/>
                <a:gd name="connsiteX0" fmla="*/ 0 w 2339470"/>
                <a:gd name="connsiteY0" fmla="*/ 302103 h 302103"/>
                <a:gd name="connsiteX1" fmla="*/ 586277 w 2339470"/>
                <a:gd name="connsiteY1" fmla="*/ 56646 h 302103"/>
                <a:gd name="connsiteX2" fmla="*/ 1161360 w 2339470"/>
                <a:gd name="connsiteY2" fmla="*/ 83781 h 302103"/>
                <a:gd name="connsiteX3" fmla="*/ 1755890 w 2339470"/>
                <a:gd name="connsiteY3" fmla="*/ 162003 h 302103"/>
                <a:gd name="connsiteX4" fmla="*/ 2339470 w 2339470"/>
                <a:gd name="connsiteY4" fmla="*/ 0 h 302103"/>
                <a:gd name="connsiteX0" fmla="*/ 0 w 2328519"/>
                <a:gd name="connsiteY0" fmla="*/ 294803 h 294803"/>
                <a:gd name="connsiteX1" fmla="*/ 586277 w 2328519"/>
                <a:gd name="connsiteY1" fmla="*/ 49346 h 294803"/>
                <a:gd name="connsiteX2" fmla="*/ 1161360 w 2328519"/>
                <a:gd name="connsiteY2" fmla="*/ 76481 h 294803"/>
                <a:gd name="connsiteX3" fmla="*/ 1755890 w 2328519"/>
                <a:gd name="connsiteY3" fmla="*/ 154703 h 294803"/>
                <a:gd name="connsiteX4" fmla="*/ 2328519 w 2328519"/>
                <a:gd name="connsiteY4" fmla="*/ 0 h 294803"/>
                <a:gd name="connsiteX0" fmla="*/ 0 w 2328519"/>
                <a:gd name="connsiteY0" fmla="*/ 303246 h 303246"/>
                <a:gd name="connsiteX1" fmla="*/ 586277 w 2328519"/>
                <a:gd name="connsiteY1" fmla="*/ 5778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8519"/>
                <a:gd name="connsiteY0" fmla="*/ 303246 h 303246"/>
                <a:gd name="connsiteX1" fmla="*/ 582491 w 2328519"/>
                <a:gd name="connsiteY1" fmla="*/ 47799 h 303246"/>
                <a:gd name="connsiteX2" fmla="*/ 1176505 w 2328519"/>
                <a:gd name="connsiteY2" fmla="*/ 0 h 303246"/>
                <a:gd name="connsiteX3" fmla="*/ 1755890 w 2328519"/>
                <a:gd name="connsiteY3" fmla="*/ 163146 h 303246"/>
                <a:gd name="connsiteX4" fmla="*/ 2328519 w 2328519"/>
                <a:gd name="connsiteY4" fmla="*/ 8443 h 303246"/>
                <a:gd name="connsiteX0" fmla="*/ 0 w 2326626"/>
                <a:gd name="connsiteY0" fmla="*/ 205834 h 205834"/>
                <a:gd name="connsiteX1" fmla="*/ 580598 w 2326626"/>
                <a:gd name="connsiteY1" fmla="*/ 47799 h 205834"/>
                <a:gd name="connsiteX2" fmla="*/ 1174612 w 2326626"/>
                <a:gd name="connsiteY2" fmla="*/ 0 h 205834"/>
                <a:gd name="connsiteX3" fmla="*/ 1753997 w 2326626"/>
                <a:gd name="connsiteY3" fmla="*/ 163146 h 205834"/>
                <a:gd name="connsiteX4" fmla="*/ 2326626 w 2326626"/>
                <a:gd name="connsiteY4" fmla="*/ 8443 h 205834"/>
                <a:gd name="connsiteX0" fmla="*/ 0 w 2326626"/>
                <a:gd name="connsiteY0" fmla="*/ 197391 h 271173"/>
                <a:gd name="connsiteX1" fmla="*/ 580598 w 2326626"/>
                <a:gd name="connsiteY1" fmla="*/ 39356 h 271173"/>
                <a:gd name="connsiteX2" fmla="*/ 1172903 w 2326626"/>
                <a:gd name="connsiteY2" fmla="*/ 271173 h 271173"/>
                <a:gd name="connsiteX3" fmla="*/ 1753997 w 2326626"/>
                <a:gd name="connsiteY3" fmla="*/ 154703 h 271173"/>
                <a:gd name="connsiteX4" fmla="*/ 2326626 w 2326626"/>
                <a:gd name="connsiteY4" fmla="*/ 0 h 271173"/>
                <a:gd name="connsiteX0" fmla="*/ 0 w 2326626"/>
                <a:gd name="connsiteY0" fmla="*/ 197391 h 337011"/>
                <a:gd name="connsiteX1" fmla="*/ 584016 w 2326626"/>
                <a:gd name="connsiteY1" fmla="*/ 337011 h 337011"/>
                <a:gd name="connsiteX2" fmla="*/ 1172903 w 2326626"/>
                <a:gd name="connsiteY2" fmla="*/ 271173 h 337011"/>
                <a:gd name="connsiteX3" fmla="*/ 1753997 w 2326626"/>
                <a:gd name="connsiteY3" fmla="*/ 154703 h 337011"/>
                <a:gd name="connsiteX4" fmla="*/ 2326626 w 2326626"/>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7160 w 2319789"/>
                <a:gd name="connsiteY3" fmla="*/ 154703 h 337011"/>
                <a:gd name="connsiteX4" fmla="*/ 2319789 w 2319789"/>
                <a:gd name="connsiteY4" fmla="*/ 0 h 337011"/>
                <a:gd name="connsiteX0" fmla="*/ 0 w 2319789"/>
                <a:gd name="connsiteY0" fmla="*/ 190626 h 337011"/>
                <a:gd name="connsiteX1" fmla="*/ 577179 w 2319789"/>
                <a:gd name="connsiteY1" fmla="*/ 337011 h 337011"/>
                <a:gd name="connsiteX2" fmla="*/ 1166066 w 2319789"/>
                <a:gd name="connsiteY2" fmla="*/ 271173 h 337011"/>
                <a:gd name="connsiteX3" fmla="*/ 1742033 w 2319789"/>
                <a:gd name="connsiteY3" fmla="*/ 91564 h 337011"/>
                <a:gd name="connsiteX4" fmla="*/ 2319789 w 2319789"/>
                <a:gd name="connsiteY4" fmla="*/ 0 h 337011"/>
                <a:gd name="connsiteX0" fmla="*/ 0 w 2333462"/>
                <a:gd name="connsiteY0" fmla="*/ 316905 h 463290"/>
                <a:gd name="connsiteX1" fmla="*/ 577179 w 2333462"/>
                <a:gd name="connsiteY1" fmla="*/ 463290 h 463290"/>
                <a:gd name="connsiteX2" fmla="*/ 1166066 w 2333462"/>
                <a:gd name="connsiteY2" fmla="*/ 397452 h 463290"/>
                <a:gd name="connsiteX3" fmla="*/ 1742033 w 2333462"/>
                <a:gd name="connsiteY3" fmla="*/ 217843 h 463290"/>
                <a:gd name="connsiteX4" fmla="*/ 2333462 w 2333462"/>
                <a:gd name="connsiteY4" fmla="*/ 0 h 463290"/>
                <a:gd name="connsiteX0" fmla="*/ 0 w 2333462"/>
                <a:gd name="connsiteY0" fmla="*/ 316905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38691"/>
                <a:gd name="connsiteX1" fmla="*/ 575558 w 2333462"/>
                <a:gd name="connsiteY1" fmla="*/ 638691 h 638691"/>
                <a:gd name="connsiteX2" fmla="*/ 1166066 w 2333462"/>
                <a:gd name="connsiteY2" fmla="*/ 397452 h 638691"/>
                <a:gd name="connsiteX3" fmla="*/ 1742033 w 2333462"/>
                <a:gd name="connsiteY3" fmla="*/ 217843 h 638691"/>
                <a:gd name="connsiteX4" fmla="*/ 2333462 w 2333462"/>
                <a:gd name="connsiteY4" fmla="*/ 0 h 638691"/>
                <a:gd name="connsiteX0" fmla="*/ 0 w 2333462"/>
                <a:gd name="connsiteY0" fmla="*/ 331878 h 671249"/>
                <a:gd name="connsiteX1" fmla="*/ 575558 w 2333462"/>
                <a:gd name="connsiteY1" fmla="*/ 638691 h 671249"/>
                <a:gd name="connsiteX2" fmla="*/ 1164445 w 2333462"/>
                <a:gd name="connsiteY2" fmla="*/ 671249 h 671249"/>
                <a:gd name="connsiteX3" fmla="*/ 1742033 w 2333462"/>
                <a:gd name="connsiteY3" fmla="*/ 217843 h 671249"/>
                <a:gd name="connsiteX4" fmla="*/ 2333462 w 2333462"/>
                <a:gd name="connsiteY4" fmla="*/ 0 h 671249"/>
                <a:gd name="connsiteX0" fmla="*/ 0 w 2333462"/>
                <a:gd name="connsiteY0" fmla="*/ 331878 h 701264"/>
                <a:gd name="connsiteX1" fmla="*/ 575558 w 2333462"/>
                <a:gd name="connsiteY1" fmla="*/ 638691 h 701264"/>
                <a:gd name="connsiteX2" fmla="*/ 1164445 w 2333462"/>
                <a:gd name="connsiteY2" fmla="*/ 671249 h 701264"/>
                <a:gd name="connsiteX3" fmla="*/ 1740411 w 2333462"/>
                <a:gd name="connsiteY3" fmla="*/ 701264 h 701264"/>
                <a:gd name="connsiteX4" fmla="*/ 2333462 w 2333462"/>
                <a:gd name="connsiteY4" fmla="*/ 0 h 701264"/>
                <a:gd name="connsiteX0" fmla="*/ 0 w 2335083"/>
                <a:gd name="connsiteY0" fmla="*/ 0 h 384697"/>
                <a:gd name="connsiteX1" fmla="*/ 575558 w 2335083"/>
                <a:gd name="connsiteY1" fmla="*/ 306813 h 384697"/>
                <a:gd name="connsiteX2" fmla="*/ 1164445 w 2335083"/>
                <a:gd name="connsiteY2" fmla="*/ 339371 h 384697"/>
                <a:gd name="connsiteX3" fmla="*/ 1740411 w 2335083"/>
                <a:gd name="connsiteY3" fmla="*/ 369386 h 384697"/>
                <a:gd name="connsiteX4" fmla="*/ 2335083 w 2335083"/>
                <a:gd name="connsiteY4" fmla="*/ 384697 h 38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5083" h="384697">
                  <a:moveTo>
                    <a:pt x="0" y="0"/>
                  </a:moveTo>
                  <a:lnTo>
                    <a:pt x="575558" y="306813"/>
                  </a:lnTo>
                  <a:lnTo>
                    <a:pt x="1164445" y="339371"/>
                  </a:lnTo>
                  <a:lnTo>
                    <a:pt x="1740411" y="369386"/>
                  </a:lnTo>
                  <a:lnTo>
                    <a:pt x="2335083" y="384697"/>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Freeform: Shape 76">
              <a:extLst>
                <a:ext uri="{FF2B5EF4-FFF2-40B4-BE49-F238E27FC236}">
                  <a16:creationId xmlns:a16="http://schemas.microsoft.com/office/drawing/2014/main" id="{BC5883EE-5B91-4B2D-A9FD-8305820143CC}"/>
                </a:ext>
              </a:extLst>
            </p:cNvPr>
            <p:cNvSpPr/>
            <p:nvPr/>
          </p:nvSpPr>
          <p:spPr>
            <a:xfrm>
              <a:off x="5857626" y="3605463"/>
              <a:ext cx="2331902" cy="509299"/>
            </a:xfrm>
            <a:custGeom>
              <a:avLst/>
              <a:gdLst>
                <a:gd name="connsiteX0" fmla="*/ 0 w 2338387"/>
                <a:gd name="connsiteY0" fmla="*/ 1260475 h 1260475"/>
                <a:gd name="connsiteX1" fmla="*/ 584200 w 2338387"/>
                <a:gd name="connsiteY1" fmla="*/ 757237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530225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71575 w 2338387"/>
                <a:gd name="connsiteY2" fmla="*/ 318048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171450 h 1260475"/>
                <a:gd name="connsiteX0" fmla="*/ 0 w 2338387"/>
                <a:gd name="connsiteY0" fmla="*/ 1260475 h 1260475"/>
                <a:gd name="connsiteX1" fmla="*/ 580413 w 2338387"/>
                <a:gd name="connsiteY1" fmla="*/ 574236 h 1260475"/>
                <a:gd name="connsiteX2" fmla="*/ 1162110 w 2338387"/>
                <a:gd name="connsiteY2" fmla="*/ 310092 h 1260475"/>
                <a:gd name="connsiteX3" fmla="*/ 1755775 w 2338387"/>
                <a:gd name="connsiteY3" fmla="*/ 0 h 1260475"/>
                <a:gd name="connsiteX4" fmla="*/ 2338387 w 2338387"/>
                <a:gd name="connsiteY4" fmla="*/ 232450 h 1260475"/>
                <a:gd name="connsiteX0" fmla="*/ 0 w 2338387"/>
                <a:gd name="connsiteY0" fmla="*/ 1028025 h 1028025"/>
                <a:gd name="connsiteX1" fmla="*/ 580413 w 2338387"/>
                <a:gd name="connsiteY1" fmla="*/ 341786 h 1028025"/>
                <a:gd name="connsiteX2" fmla="*/ 1162110 w 2338387"/>
                <a:gd name="connsiteY2" fmla="*/ 77642 h 1028025"/>
                <a:gd name="connsiteX3" fmla="*/ 1743811 w 2338387"/>
                <a:gd name="connsiteY3" fmla="*/ 136291 h 1028025"/>
                <a:gd name="connsiteX4" fmla="*/ 2338387 w 2338387"/>
                <a:gd name="connsiteY4" fmla="*/ 0 h 1028025"/>
                <a:gd name="connsiteX0" fmla="*/ 0 w 2338387"/>
                <a:gd name="connsiteY0" fmla="*/ 1068729 h 1068729"/>
                <a:gd name="connsiteX1" fmla="*/ 580413 w 2338387"/>
                <a:gd name="connsiteY1" fmla="*/ 382490 h 1068729"/>
                <a:gd name="connsiteX2" fmla="*/ 1162110 w 2338387"/>
                <a:gd name="connsiteY2" fmla="*/ 118346 h 1068729"/>
                <a:gd name="connsiteX3" fmla="*/ 1743811 w 2338387"/>
                <a:gd name="connsiteY3" fmla="*/ 176995 h 1068729"/>
                <a:gd name="connsiteX4" fmla="*/ 2338387 w 2338387"/>
                <a:gd name="connsiteY4" fmla="*/ 0 h 1068729"/>
                <a:gd name="connsiteX0" fmla="*/ 0 w 2338387"/>
                <a:gd name="connsiteY0" fmla="*/ 1068729 h 1068729"/>
                <a:gd name="connsiteX1" fmla="*/ 580413 w 2338387"/>
                <a:gd name="connsiteY1" fmla="*/ 382490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8387"/>
                <a:gd name="connsiteY0" fmla="*/ 1068729 h 1068729"/>
                <a:gd name="connsiteX1" fmla="*/ 575286 w 2338387"/>
                <a:gd name="connsiteY1" fmla="*/ 760809 h 1068729"/>
                <a:gd name="connsiteX2" fmla="*/ 1158691 w 2338387"/>
                <a:gd name="connsiteY2" fmla="*/ 87218 h 1068729"/>
                <a:gd name="connsiteX3" fmla="*/ 1743811 w 2338387"/>
                <a:gd name="connsiteY3" fmla="*/ 176995 h 1068729"/>
                <a:gd name="connsiteX4" fmla="*/ 2338387 w 2338387"/>
                <a:gd name="connsiteY4" fmla="*/ 0 h 1068729"/>
                <a:gd name="connsiteX0" fmla="*/ 0 w 2335145"/>
                <a:gd name="connsiteY0" fmla="*/ 981511 h 981511"/>
                <a:gd name="connsiteX1" fmla="*/ 575286 w 2335145"/>
                <a:gd name="connsiteY1" fmla="*/ 673591 h 981511"/>
                <a:gd name="connsiteX2" fmla="*/ 1158691 w 2335145"/>
                <a:gd name="connsiteY2" fmla="*/ 0 h 981511"/>
                <a:gd name="connsiteX3" fmla="*/ 1743811 w 2335145"/>
                <a:gd name="connsiteY3" fmla="*/ 89777 h 981511"/>
                <a:gd name="connsiteX4" fmla="*/ 2335145 w 2335145"/>
                <a:gd name="connsiteY4" fmla="*/ 310260 h 981511"/>
                <a:gd name="connsiteX0" fmla="*/ 0 w 2335145"/>
                <a:gd name="connsiteY0" fmla="*/ 981511 h 981511"/>
                <a:gd name="connsiteX1" fmla="*/ 575286 w 2335145"/>
                <a:gd name="connsiteY1" fmla="*/ 673591 h 981511"/>
                <a:gd name="connsiteX2" fmla="*/ 1158691 w 2335145"/>
                <a:gd name="connsiteY2" fmla="*/ 0 h 981511"/>
                <a:gd name="connsiteX3" fmla="*/ 1747053 w 2335145"/>
                <a:gd name="connsiteY3" fmla="*/ 325993 h 981511"/>
                <a:gd name="connsiteX4" fmla="*/ 2335145 w 2335145"/>
                <a:gd name="connsiteY4" fmla="*/ 310260 h 981511"/>
                <a:gd name="connsiteX0" fmla="*/ 0 w 2335145"/>
                <a:gd name="connsiteY0" fmla="*/ 695326 h 695326"/>
                <a:gd name="connsiteX1" fmla="*/ 575286 w 2335145"/>
                <a:gd name="connsiteY1" fmla="*/ 38740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5145"/>
                <a:gd name="connsiteY0" fmla="*/ 695326 h 695326"/>
                <a:gd name="connsiteX1" fmla="*/ 580150 w 2335145"/>
                <a:gd name="connsiteY1" fmla="*/ 144376 h 695326"/>
                <a:gd name="connsiteX2" fmla="*/ 1171661 w 2335145"/>
                <a:gd name="connsiteY2" fmla="*/ 0 h 695326"/>
                <a:gd name="connsiteX3" fmla="*/ 1747053 w 2335145"/>
                <a:gd name="connsiteY3" fmla="*/ 39808 h 695326"/>
                <a:gd name="connsiteX4" fmla="*/ 2335145 w 2335145"/>
                <a:gd name="connsiteY4" fmla="*/ 24075 h 695326"/>
                <a:gd name="connsiteX0" fmla="*/ 0 w 2331902"/>
                <a:gd name="connsiteY0" fmla="*/ 713496 h 713496"/>
                <a:gd name="connsiteX1" fmla="*/ 576907 w 2331902"/>
                <a:gd name="connsiteY1" fmla="*/ 144376 h 713496"/>
                <a:gd name="connsiteX2" fmla="*/ 1168418 w 2331902"/>
                <a:gd name="connsiteY2" fmla="*/ 0 h 713496"/>
                <a:gd name="connsiteX3" fmla="*/ 1743810 w 2331902"/>
                <a:gd name="connsiteY3" fmla="*/ 39808 h 713496"/>
                <a:gd name="connsiteX4" fmla="*/ 2331902 w 2331902"/>
                <a:gd name="connsiteY4" fmla="*/ 24075 h 71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902" h="713496">
                  <a:moveTo>
                    <a:pt x="0" y="713496"/>
                  </a:moveTo>
                  <a:lnTo>
                    <a:pt x="576907" y="144376"/>
                  </a:lnTo>
                  <a:lnTo>
                    <a:pt x="1168418" y="0"/>
                  </a:lnTo>
                  <a:lnTo>
                    <a:pt x="1743810" y="39808"/>
                  </a:lnTo>
                  <a:lnTo>
                    <a:pt x="2331902" y="24075"/>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304CE09C-1EF3-40EE-8EFB-2C55DA940BF6}"/>
                </a:ext>
              </a:extLst>
            </p:cNvPr>
            <p:cNvSpPr/>
            <p:nvPr/>
          </p:nvSpPr>
          <p:spPr>
            <a:xfrm>
              <a:off x="6982040" y="35686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B13A7956-088F-4915-A90B-2A815F3291CB}"/>
                </a:ext>
              </a:extLst>
            </p:cNvPr>
            <p:cNvSpPr/>
            <p:nvPr/>
          </p:nvSpPr>
          <p:spPr>
            <a:xfrm>
              <a:off x="7564949" y="35949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C14FC68F-4602-4723-81A5-2F32E18BB765}"/>
                </a:ext>
              </a:extLst>
            </p:cNvPr>
            <p:cNvSpPr/>
            <p:nvPr/>
          </p:nvSpPr>
          <p:spPr>
            <a:xfrm>
              <a:off x="8155448" y="357759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868E36DD-9480-4361-8EC2-C20BAC50A546}"/>
                </a:ext>
              </a:extLst>
            </p:cNvPr>
            <p:cNvSpPr/>
            <p:nvPr/>
          </p:nvSpPr>
          <p:spPr>
            <a:xfrm>
              <a:off x="6397535" y="36748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C9203FF-1591-40E4-A722-A3E984C06DC4}"/>
                </a:ext>
              </a:extLst>
            </p:cNvPr>
            <p:cNvSpPr/>
            <p:nvPr/>
          </p:nvSpPr>
          <p:spPr>
            <a:xfrm>
              <a:off x="5819240" y="407637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07" name="TextBox 106">
            <a:extLst>
              <a:ext uri="{FF2B5EF4-FFF2-40B4-BE49-F238E27FC236}">
                <a16:creationId xmlns:a16="http://schemas.microsoft.com/office/drawing/2014/main" id="{6FD2E50E-C27E-4267-BE42-A2276307D8AC}"/>
              </a:ext>
            </a:extLst>
          </p:cNvPr>
          <p:cNvSpPr txBox="1"/>
          <p:nvPr/>
        </p:nvSpPr>
        <p:spPr>
          <a:xfrm>
            <a:off x="7263082" y="2448334"/>
            <a:ext cx="2546265" cy="317779"/>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Change in haemoglobin levels for no anaemia from baseline</a:t>
            </a:r>
            <a:endParaRPr lang="en-GB" sz="1200" dirty="0">
              <a:solidFill>
                <a:srgbClr val="000000"/>
              </a:solidFill>
            </a:endParaRPr>
          </a:p>
        </p:txBody>
      </p:sp>
      <p:grpSp>
        <p:nvGrpSpPr>
          <p:cNvPr id="109" name="Group 108">
            <a:extLst>
              <a:ext uri="{FF2B5EF4-FFF2-40B4-BE49-F238E27FC236}">
                <a16:creationId xmlns:a16="http://schemas.microsoft.com/office/drawing/2014/main" id="{29AD8B66-9B38-4B24-B913-7E6638C4C1AC}"/>
              </a:ext>
            </a:extLst>
          </p:cNvPr>
          <p:cNvGrpSpPr/>
          <p:nvPr/>
        </p:nvGrpSpPr>
        <p:grpSpPr>
          <a:xfrm>
            <a:off x="2390893" y="4898756"/>
            <a:ext cx="3539530" cy="437600"/>
            <a:chOff x="760877" y="5265117"/>
            <a:chExt cx="3539530" cy="437600"/>
          </a:xfrm>
        </p:grpSpPr>
        <p:sp>
          <p:nvSpPr>
            <p:cNvPr id="195" name="TextBox 194">
              <a:extLst>
                <a:ext uri="{FF2B5EF4-FFF2-40B4-BE49-F238E27FC236}">
                  <a16:creationId xmlns:a16="http://schemas.microsoft.com/office/drawing/2014/main" id="{033DC462-178C-481A-AA80-F561A4BEB2D0}"/>
                </a:ext>
              </a:extLst>
            </p:cNvPr>
            <p:cNvSpPr txBox="1"/>
            <p:nvPr/>
          </p:nvSpPr>
          <p:spPr>
            <a:xfrm>
              <a:off x="3972826"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305</a:t>
              </a:r>
            </a:p>
            <a:p>
              <a:pPr algn="ctr">
                <a:lnSpc>
                  <a:spcPct val="90000"/>
                </a:lnSpc>
              </a:pPr>
              <a:r>
                <a:rPr lang="en-GB" sz="1100" dirty="0">
                  <a:solidFill>
                    <a:srgbClr val="000000"/>
                  </a:solidFill>
                </a:rPr>
                <a:t>285</a:t>
              </a:r>
            </a:p>
          </p:txBody>
        </p:sp>
        <p:sp>
          <p:nvSpPr>
            <p:cNvPr id="196" name="TextBox 195">
              <a:extLst>
                <a:ext uri="{FF2B5EF4-FFF2-40B4-BE49-F238E27FC236}">
                  <a16:creationId xmlns:a16="http://schemas.microsoft.com/office/drawing/2014/main" id="{5761FE20-4917-418D-9178-DB141202E899}"/>
                </a:ext>
              </a:extLst>
            </p:cNvPr>
            <p:cNvSpPr txBox="1"/>
            <p:nvPr/>
          </p:nvSpPr>
          <p:spPr>
            <a:xfrm>
              <a:off x="3388310" y="5396608"/>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309</a:t>
              </a:r>
            </a:p>
            <a:p>
              <a:pPr algn="ctr">
                <a:lnSpc>
                  <a:spcPct val="90000"/>
                </a:lnSpc>
              </a:pPr>
              <a:r>
                <a:rPr lang="en-GB" sz="1100" dirty="0">
                  <a:solidFill>
                    <a:srgbClr val="000000"/>
                  </a:solidFill>
                </a:rPr>
                <a:t>284</a:t>
              </a:r>
            </a:p>
          </p:txBody>
        </p:sp>
        <p:sp>
          <p:nvSpPr>
            <p:cNvPr id="197" name="TextBox 196">
              <a:extLst>
                <a:ext uri="{FF2B5EF4-FFF2-40B4-BE49-F238E27FC236}">
                  <a16:creationId xmlns:a16="http://schemas.microsoft.com/office/drawing/2014/main" id="{AA06123B-7AE8-4800-AD0D-362286DE45B0}"/>
                </a:ext>
              </a:extLst>
            </p:cNvPr>
            <p:cNvSpPr txBox="1"/>
            <p:nvPr/>
          </p:nvSpPr>
          <p:spPr>
            <a:xfrm>
              <a:off x="2804594" y="5396608"/>
              <a:ext cx="329184"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314</a:t>
              </a:r>
            </a:p>
            <a:p>
              <a:pPr algn="ctr">
                <a:lnSpc>
                  <a:spcPct val="90000"/>
                </a:lnSpc>
              </a:pPr>
              <a:r>
                <a:rPr lang="en-GB" sz="1100" dirty="0">
                  <a:solidFill>
                    <a:srgbClr val="000000"/>
                  </a:solidFill>
                </a:rPr>
                <a:t>298</a:t>
              </a:r>
            </a:p>
          </p:txBody>
        </p:sp>
        <p:sp>
          <p:nvSpPr>
            <p:cNvPr id="198" name="TextBox 197">
              <a:extLst>
                <a:ext uri="{FF2B5EF4-FFF2-40B4-BE49-F238E27FC236}">
                  <a16:creationId xmlns:a16="http://schemas.microsoft.com/office/drawing/2014/main" id="{199E30A4-2964-47DA-BBD2-25D6C0F30EE9}"/>
                </a:ext>
              </a:extLst>
            </p:cNvPr>
            <p:cNvSpPr txBox="1"/>
            <p:nvPr/>
          </p:nvSpPr>
          <p:spPr>
            <a:xfrm>
              <a:off x="2221680" y="5396608"/>
              <a:ext cx="327581"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323</a:t>
              </a:r>
            </a:p>
            <a:p>
              <a:pPr algn="ctr">
                <a:lnSpc>
                  <a:spcPct val="90000"/>
                </a:lnSpc>
              </a:pPr>
              <a:r>
                <a:rPr lang="en-GB" sz="1100" dirty="0">
                  <a:solidFill>
                    <a:srgbClr val="000000"/>
                  </a:solidFill>
                </a:rPr>
                <a:t>304</a:t>
              </a:r>
            </a:p>
          </p:txBody>
        </p:sp>
        <p:sp>
          <p:nvSpPr>
            <p:cNvPr id="199" name="TextBox 198">
              <a:extLst>
                <a:ext uri="{FF2B5EF4-FFF2-40B4-BE49-F238E27FC236}">
                  <a16:creationId xmlns:a16="http://schemas.microsoft.com/office/drawing/2014/main" id="{A4D430C9-ADAC-419D-8EE3-B71A712D2652}"/>
                </a:ext>
              </a:extLst>
            </p:cNvPr>
            <p:cNvSpPr txBox="1"/>
            <p:nvPr/>
          </p:nvSpPr>
          <p:spPr>
            <a:xfrm>
              <a:off x="1639567" y="5396608"/>
              <a:ext cx="324375" cy="306109"/>
            </a:xfrm>
            <a:prstGeom prst="rect">
              <a:avLst/>
            </a:prstGeom>
            <a:noFill/>
          </p:spPr>
          <p:txBody>
            <a:bodyPr wrap="none" lIns="36000" tIns="0" rIns="36000" bIns="0" rtlCol="0">
              <a:spAutoFit/>
            </a:bodyPr>
            <a:lstStyle/>
            <a:p>
              <a:pPr algn="ctr">
                <a:lnSpc>
                  <a:spcPct val="90000"/>
                </a:lnSpc>
              </a:pPr>
              <a:r>
                <a:rPr lang="en-GB" sz="1100" dirty="0">
                  <a:solidFill>
                    <a:srgbClr val="000000"/>
                  </a:solidFill>
                </a:rPr>
                <a:t>336</a:t>
              </a:r>
            </a:p>
            <a:p>
              <a:pPr algn="ctr">
                <a:lnSpc>
                  <a:spcPct val="90000"/>
                </a:lnSpc>
              </a:pPr>
              <a:r>
                <a:rPr lang="en-GB" sz="1100" dirty="0">
                  <a:solidFill>
                    <a:srgbClr val="000000"/>
                  </a:solidFill>
                </a:rPr>
                <a:t>321</a:t>
              </a:r>
            </a:p>
          </p:txBody>
        </p:sp>
        <p:sp>
          <p:nvSpPr>
            <p:cNvPr id="200" name="TextBox 199">
              <a:extLst>
                <a:ext uri="{FF2B5EF4-FFF2-40B4-BE49-F238E27FC236}">
                  <a16:creationId xmlns:a16="http://schemas.microsoft.com/office/drawing/2014/main" id="{80D311FB-B8C8-40FD-BF6B-0327CBD6A1C7}"/>
                </a:ext>
              </a:extLst>
            </p:cNvPr>
            <p:cNvSpPr txBox="1"/>
            <p:nvPr/>
          </p:nvSpPr>
          <p:spPr>
            <a:xfrm>
              <a:off x="760877" y="5265117"/>
              <a:ext cx="813290" cy="402803"/>
            </a:xfrm>
            <a:prstGeom prst="rect">
              <a:avLst/>
            </a:prstGeom>
            <a:noFill/>
          </p:spPr>
          <p:txBody>
            <a:bodyPr wrap="none" lIns="36000" tIns="0" rIns="36000" bIns="0" rtlCol="0">
              <a:spAutoFit/>
            </a:bodyPr>
            <a:lstStyle/>
            <a:p>
              <a:pPr>
                <a:lnSpc>
                  <a:spcPct val="90000"/>
                </a:lnSpc>
              </a:pPr>
              <a:r>
                <a:rPr lang="en-GB" sz="1100" b="1" dirty="0">
                  <a:solidFill>
                    <a:srgbClr val="000000"/>
                  </a:solidFill>
                </a:rPr>
                <a:t>No. at risk</a:t>
              </a:r>
            </a:p>
            <a:p>
              <a:pPr>
                <a:lnSpc>
                  <a:spcPct val="90000"/>
                </a:lnSpc>
              </a:pPr>
              <a:r>
                <a:rPr lang="en-GB" sz="900" dirty="0">
                  <a:solidFill>
                    <a:srgbClr val="000000"/>
                  </a:solidFill>
                </a:rPr>
                <a:t>Testosterone</a:t>
              </a:r>
            </a:p>
            <a:p>
              <a:pPr>
                <a:lnSpc>
                  <a:spcPct val="90000"/>
                </a:lnSpc>
              </a:pPr>
              <a:r>
                <a:rPr lang="en-GB" sz="900" dirty="0">
                  <a:solidFill>
                    <a:srgbClr val="000000"/>
                  </a:solidFill>
                </a:rPr>
                <a:t>Placebo</a:t>
              </a:r>
            </a:p>
          </p:txBody>
        </p:sp>
      </p:grpSp>
      <p:sp>
        <p:nvSpPr>
          <p:cNvPr id="110" name="TextBox 109">
            <a:extLst>
              <a:ext uri="{FF2B5EF4-FFF2-40B4-BE49-F238E27FC236}">
                <a16:creationId xmlns:a16="http://schemas.microsoft.com/office/drawing/2014/main" id="{F723C3A3-79AB-43C0-83D7-41A1EC1AD8A9}"/>
              </a:ext>
            </a:extLst>
          </p:cNvPr>
          <p:cNvSpPr txBox="1"/>
          <p:nvPr/>
        </p:nvSpPr>
        <p:spPr>
          <a:xfrm>
            <a:off x="3348368" y="2494702"/>
            <a:ext cx="2518602" cy="160813"/>
          </a:xfrm>
          <a:prstGeom prst="rect">
            <a:avLst/>
          </a:prstGeom>
          <a:noFill/>
        </p:spPr>
        <p:txBody>
          <a:bodyPr wrap="square" lIns="36000" tIns="0" rIns="36000" bIns="0" rtlCol="0">
            <a:spAutoFit/>
          </a:bodyPr>
          <a:lstStyle/>
          <a:p>
            <a:pPr algn="ctr">
              <a:lnSpc>
                <a:spcPct val="85000"/>
              </a:lnSpc>
            </a:pPr>
            <a:r>
              <a:rPr lang="en-GB" sz="1200" b="1" dirty="0">
                <a:solidFill>
                  <a:srgbClr val="000000"/>
                </a:solidFill>
              </a:rPr>
              <a:t>No anaemia at baseline</a:t>
            </a:r>
            <a:endParaRPr lang="en-GB" sz="1200" dirty="0">
              <a:solidFill>
                <a:srgbClr val="000000"/>
              </a:solidFill>
            </a:endParaRPr>
          </a:p>
        </p:txBody>
      </p:sp>
      <p:grpSp>
        <p:nvGrpSpPr>
          <p:cNvPr id="4" name="Group 3">
            <a:extLst>
              <a:ext uri="{FF2B5EF4-FFF2-40B4-BE49-F238E27FC236}">
                <a16:creationId xmlns:a16="http://schemas.microsoft.com/office/drawing/2014/main" id="{1E671B28-E572-49E8-A261-04284E078CC1}"/>
              </a:ext>
            </a:extLst>
          </p:cNvPr>
          <p:cNvGrpSpPr/>
          <p:nvPr/>
        </p:nvGrpSpPr>
        <p:grpSpPr>
          <a:xfrm>
            <a:off x="2247831" y="2635327"/>
            <a:ext cx="3626033" cy="2378930"/>
            <a:chOff x="723830" y="2635327"/>
            <a:chExt cx="3626033" cy="2378930"/>
          </a:xfrm>
        </p:grpSpPr>
        <p:sp>
          <p:nvSpPr>
            <p:cNvPr id="136" name="Freeform: Shape 135">
              <a:extLst>
                <a:ext uri="{FF2B5EF4-FFF2-40B4-BE49-F238E27FC236}">
                  <a16:creationId xmlns:a16="http://schemas.microsoft.com/office/drawing/2014/main" id="{B88708B2-922F-4FF4-8F86-57AADD1F7F43}"/>
                </a:ext>
              </a:extLst>
            </p:cNvPr>
            <p:cNvSpPr/>
            <p:nvPr/>
          </p:nvSpPr>
          <p:spPr>
            <a:xfrm>
              <a:off x="1911485" y="4435813"/>
              <a:ext cx="2344366" cy="64851"/>
            </a:xfrm>
            <a:custGeom>
              <a:avLst/>
              <a:gdLst>
                <a:gd name="connsiteX0" fmla="*/ 2336260 w 2336260"/>
                <a:gd name="connsiteY0" fmla="*/ 0 h 353438"/>
                <a:gd name="connsiteX1" fmla="*/ 1747736 w 2336260"/>
                <a:gd name="connsiteY1" fmla="*/ 56744 h 353438"/>
                <a:gd name="connsiteX2" fmla="*/ 1157592 w 2336260"/>
                <a:gd name="connsiteY2" fmla="*/ 204280 h 353438"/>
                <a:gd name="connsiteX3" fmla="*/ 575553 w 2336260"/>
                <a:gd name="connsiteY3" fmla="*/ 236706 h 353438"/>
                <a:gd name="connsiteX4" fmla="*/ 0 w 2336260"/>
                <a:gd name="connsiteY4" fmla="*/ 353438 h 353438"/>
                <a:gd name="connsiteX0" fmla="*/ 2336260 w 2336260"/>
                <a:gd name="connsiteY0" fmla="*/ 0 h 353438"/>
                <a:gd name="connsiteX1" fmla="*/ 1744494 w 2336260"/>
                <a:gd name="connsiteY1" fmla="*/ 290208 h 353438"/>
                <a:gd name="connsiteX2" fmla="*/ 1157592 w 2336260"/>
                <a:gd name="connsiteY2" fmla="*/ 204280 h 353438"/>
                <a:gd name="connsiteX3" fmla="*/ 575553 w 2336260"/>
                <a:gd name="connsiteY3" fmla="*/ 236706 h 353438"/>
                <a:gd name="connsiteX4" fmla="*/ 0 w 2336260"/>
                <a:gd name="connsiteY4" fmla="*/ 353438 h 353438"/>
                <a:gd name="connsiteX0" fmla="*/ 2344366 w 2344366"/>
                <a:gd name="connsiteY0" fmla="*/ 84307 h 149158"/>
                <a:gd name="connsiteX1" fmla="*/ 1744494 w 2344366"/>
                <a:gd name="connsiteY1" fmla="*/ 85928 h 149158"/>
                <a:gd name="connsiteX2" fmla="*/ 1157592 w 2344366"/>
                <a:gd name="connsiteY2" fmla="*/ 0 h 149158"/>
                <a:gd name="connsiteX3" fmla="*/ 575553 w 2344366"/>
                <a:gd name="connsiteY3" fmla="*/ 32426 h 149158"/>
                <a:gd name="connsiteX4" fmla="*/ 0 w 2344366"/>
                <a:gd name="connsiteY4" fmla="*/ 149158 h 149158"/>
                <a:gd name="connsiteX0" fmla="*/ 2344366 w 2344366"/>
                <a:gd name="connsiteY0" fmla="*/ 51881 h 116732"/>
                <a:gd name="connsiteX1" fmla="*/ 1744494 w 2344366"/>
                <a:gd name="connsiteY1" fmla="*/ 53502 h 116732"/>
                <a:gd name="connsiteX2" fmla="*/ 1154350 w 2344366"/>
                <a:gd name="connsiteY2" fmla="*/ 53501 h 116732"/>
                <a:gd name="connsiteX3" fmla="*/ 575553 w 2344366"/>
                <a:gd name="connsiteY3" fmla="*/ 0 h 116732"/>
                <a:gd name="connsiteX4" fmla="*/ 0 w 2344366"/>
                <a:gd name="connsiteY4" fmla="*/ 116732 h 116732"/>
                <a:gd name="connsiteX0" fmla="*/ 2344366 w 2344366"/>
                <a:gd name="connsiteY0" fmla="*/ 0 h 64851"/>
                <a:gd name="connsiteX1" fmla="*/ 1744494 w 2344366"/>
                <a:gd name="connsiteY1" fmla="*/ 1621 h 64851"/>
                <a:gd name="connsiteX2" fmla="*/ 1154350 w 2344366"/>
                <a:gd name="connsiteY2" fmla="*/ 1620 h 64851"/>
                <a:gd name="connsiteX3" fmla="*/ 577174 w 2344366"/>
                <a:gd name="connsiteY3" fmla="*/ 12970 h 64851"/>
                <a:gd name="connsiteX4" fmla="*/ 0 w 2344366"/>
                <a:gd name="connsiteY4" fmla="*/ 64851 h 64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366" h="64851">
                  <a:moveTo>
                    <a:pt x="2344366" y="0"/>
                  </a:moveTo>
                  <a:lnTo>
                    <a:pt x="1744494" y="1621"/>
                  </a:lnTo>
                  <a:lnTo>
                    <a:pt x="1154350" y="1620"/>
                  </a:lnTo>
                  <a:lnTo>
                    <a:pt x="577174" y="12970"/>
                  </a:lnTo>
                  <a:lnTo>
                    <a:pt x="0" y="64851"/>
                  </a:lnTo>
                </a:path>
              </a:pathLst>
            </a:custGeom>
            <a:noFill/>
            <a:ln w="254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12" name="Group 111">
              <a:extLst>
                <a:ext uri="{FF2B5EF4-FFF2-40B4-BE49-F238E27FC236}">
                  <a16:creationId xmlns:a16="http://schemas.microsoft.com/office/drawing/2014/main" id="{DF16C10E-1D26-4120-B1CC-3EAD669B3759}"/>
                </a:ext>
              </a:extLst>
            </p:cNvPr>
            <p:cNvGrpSpPr/>
            <p:nvPr/>
          </p:nvGrpSpPr>
          <p:grpSpPr>
            <a:xfrm>
              <a:off x="3616615" y="3683803"/>
              <a:ext cx="80558" cy="212125"/>
              <a:chOff x="3743571" y="3308401"/>
              <a:chExt cx="80558" cy="722480"/>
            </a:xfrm>
          </p:grpSpPr>
          <p:cxnSp>
            <p:nvCxnSpPr>
              <p:cNvPr id="192" name="Straight Connector 191">
                <a:extLst>
                  <a:ext uri="{FF2B5EF4-FFF2-40B4-BE49-F238E27FC236}">
                    <a16:creationId xmlns:a16="http://schemas.microsoft.com/office/drawing/2014/main" id="{5BD7693F-5113-4D5B-80A0-C81FC87155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809D027-435F-4863-BE01-44B74B86D6F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73ACD1C6-E13D-48E4-91E7-0C80BCC9564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a:extLst>
                <a:ext uri="{FF2B5EF4-FFF2-40B4-BE49-F238E27FC236}">
                  <a16:creationId xmlns:a16="http://schemas.microsoft.com/office/drawing/2014/main" id="{BE5990E2-A1C4-4551-B0F3-763DAA6E3122}"/>
                </a:ext>
              </a:extLst>
            </p:cNvPr>
            <p:cNvGrpSpPr/>
            <p:nvPr/>
          </p:nvGrpSpPr>
          <p:grpSpPr>
            <a:xfrm>
              <a:off x="4207549" y="3639765"/>
              <a:ext cx="80558" cy="215631"/>
              <a:chOff x="3743571" y="3308401"/>
              <a:chExt cx="80558" cy="722480"/>
            </a:xfrm>
          </p:grpSpPr>
          <p:cxnSp>
            <p:nvCxnSpPr>
              <p:cNvPr id="189" name="Straight Connector 188">
                <a:extLst>
                  <a:ext uri="{FF2B5EF4-FFF2-40B4-BE49-F238E27FC236}">
                    <a16:creationId xmlns:a16="http://schemas.microsoft.com/office/drawing/2014/main" id="{CDCDF84C-9806-4B36-B9F0-D6F1BBDAA5B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B7773BFF-7DC3-4363-9B5F-2AE4EDE7605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46BC48BA-F363-428D-90E3-64A473E2B44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a:extLst>
                <a:ext uri="{FF2B5EF4-FFF2-40B4-BE49-F238E27FC236}">
                  <a16:creationId xmlns:a16="http://schemas.microsoft.com/office/drawing/2014/main" id="{DD1DEE58-AD63-430A-A7A3-60C51E9C790C}"/>
                </a:ext>
              </a:extLst>
            </p:cNvPr>
            <p:cNvGrpSpPr/>
            <p:nvPr/>
          </p:nvGrpSpPr>
          <p:grpSpPr>
            <a:xfrm>
              <a:off x="3031421" y="3595992"/>
              <a:ext cx="80558" cy="220494"/>
              <a:chOff x="3743571" y="3308401"/>
              <a:chExt cx="80558" cy="722480"/>
            </a:xfrm>
          </p:grpSpPr>
          <p:cxnSp>
            <p:nvCxnSpPr>
              <p:cNvPr id="186" name="Straight Connector 185">
                <a:extLst>
                  <a:ext uri="{FF2B5EF4-FFF2-40B4-BE49-F238E27FC236}">
                    <a16:creationId xmlns:a16="http://schemas.microsoft.com/office/drawing/2014/main" id="{B0838717-1A7E-495E-BA32-DA525DFEC1B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FD648181-61F8-430A-84B0-A34806182F9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8" name="Straight Connector 187">
                <a:extLst>
                  <a:ext uri="{FF2B5EF4-FFF2-40B4-BE49-F238E27FC236}">
                    <a16:creationId xmlns:a16="http://schemas.microsoft.com/office/drawing/2014/main" id="{BE912591-9698-4C17-9A82-73D18CFBED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5" name="Group 114">
              <a:extLst>
                <a:ext uri="{FF2B5EF4-FFF2-40B4-BE49-F238E27FC236}">
                  <a16:creationId xmlns:a16="http://schemas.microsoft.com/office/drawing/2014/main" id="{96E9F7F6-25B3-4507-90BB-D8664B1C6159}"/>
                </a:ext>
              </a:extLst>
            </p:cNvPr>
            <p:cNvGrpSpPr/>
            <p:nvPr/>
          </p:nvGrpSpPr>
          <p:grpSpPr>
            <a:xfrm>
              <a:off x="2447815" y="3795409"/>
              <a:ext cx="80558" cy="196174"/>
              <a:chOff x="3743571" y="3308401"/>
              <a:chExt cx="80558" cy="722480"/>
            </a:xfrm>
          </p:grpSpPr>
          <p:cxnSp>
            <p:nvCxnSpPr>
              <p:cNvPr id="183" name="Straight Connector 182">
                <a:extLst>
                  <a:ext uri="{FF2B5EF4-FFF2-40B4-BE49-F238E27FC236}">
                    <a16:creationId xmlns:a16="http://schemas.microsoft.com/office/drawing/2014/main" id="{45EA254C-04BA-4811-B72E-BACF6C5DC451}"/>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40A4E67C-B7E1-431C-A95A-84FFADAFD36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5" name="Straight Connector 184">
                <a:extLst>
                  <a:ext uri="{FF2B5EF4-FFF2-40B4-BE49-F238E27FC236}">
                    <a16:creationId xmlns:a16="http://schemas.microsoft.com/office/drawing/2014/main" id="{A95DA62C-AA4A-4886-8431-C8469242A4A4}"/>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6" name="Group 115">
              <a:extLst>
                <a:ext uri="{FF2B5EF4-FFF2-40B4-BE49-F238E27FC236}">
                  <a16:creationId xmlns:a16="http://schemas.microsoft.com/office/drawing/2014/main" id="{5C960B4F-65A5-4BB6-B9E0-F41CC83C6C56}"/>
                </a:ext>
              </a:extLst>
            </p:cNvPr>
            <p:cNvGrpSpPr/>
            <p:nvPr/>
          </p:nvGrpSpPr>
          <p:grpSpPr>
            <a:xfrm>
              <a:off x="2447815" y="4392039"/>
              <a:ext cx="80558" cy="90792"/>
              <a:chOff x="3743571" y="3308401"/>
              <a:chExt cx="80558" cy="722480"/>
            </a:xfrm>
          </p:grpSpPr>
          <p:cxnSp>
            <p:nvCxnSpPr>
              <p:cNvPr id="180" name="Straight Connector 179">
                <a:extLst>
                  <a:ext uri="{FF2B5EF4-FFF2-40B4-BE49-F238E27FC236}">
                    <a16:creationId xmlns:a16="http://schemas.microsoft.com/office/drawing/2014/main" id="{D27F4D99-2A72-45BD-B37A-66896F7F1A0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BF9E771F-A33E-4D9A-A6C7-E2FC66F2F3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2" name="Straight Connector 181">
                <a:extLst>
                  <a:ext uri="{FF2B5EF4-FFF2-40B4-BE49-F238E27FC236}">
                    <a16:creationId xmlns:a16="http://schemas.microsoft.com/office/drawing/2014/main" id="{865ED294-F5EC-43AD-ABB5-A40C256DF94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7" name="Group 116">
              <a:extLst>
                <a:ext uri="{FF2B5EF4-FFF2-40B4-BE49-F238E27FC236}">
                  <a16:creationId xmlns:a16="http://schemas.microsoft.com/office/drawing/2014/main" id="{4147ECEE-E90C-44F9-AE4E-056D7938DDEC}"/>
                </a:ext>
              </a:extLst>
            </p:cNvPr>
            <p:cNvGrpSpPr/>
            <p:nvPr/>
          </p:nvGrpSpPr>
          <p:grpSpPr>
            <a:xfrm>
              <a:off x="3616615" y="4372582"/>
              <a:ext cx="80558" cy="97277"/>
              <a:chOff x="3743571" y="3308401"/>
              <a:chExt cx="80558" cy="722480"/>
            </a:xfrm>
          </p:grpSpPr>
          <p:cxnSp>
            <p:nvCxnSpPr>
              <p:cNvPr id="177" name="Straight Connector 176">
                <a:extLst>
                  <a:ext uri="{FF2B5EF4-FFF2-40B4-BE49-F238E27FC236}">
                    <a16:creationId xmlns:a16="http://schemas.microsoft.com/office/drawing/2014/main" id="{E9D0DE08-6087-406F-AF43-278D3F35CE9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64D7F11E-B760-484E-AA92-51079116BAE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9" name="Straight Connector 178">
                <a:extLst>
                  <a:ext uri="{FF2B5EF4-FFF2-40B4-BE49-F238E27FC236}">
                    <a16:creationId xmlns:a16="http://schemas.microsoft.com/office/drawing/2014/main" id="{62D0B382-B077-492C-9ED9-D00A0A8BC4A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8" name="Group 117">
              <a:extLst>
                <a:ext uri="{FF2B5EF4-FFF2-40B4-BE49-F238E27FC236}">
                  <a16:creationId xmlns:a16="http://schemas.microsoft.com/office/drawing/2014/main" id="{A6237E5F-F1AD-4FFC-A334-E57505A0F5F7}"/>
                </a:ext>
              </a:extLst>
            </p:cNvPr>
            <p:cNvGrpSpPr/>
            <p:nvPr/>
          </p:nvGrpSpPr>
          <p:grpSpPr>
            <a:xfrm flipV="1">
              <a:off x="4207549" y="4369340"/>
              <a:ext cx="80558" cy="100520"/>
              <a:chOff x="3743571" y="3308401"/>
              <a:chExt cx="80558" cy="722480"/>
            </a:xfrm>
          </p:grpSpPr>
          <p:cxnSp>
            <p:nvCxnSpPr>
              <p:cNvPr id="174" name="Straight Connector 173">
                <a:extLst>
                  <a:ext uri="{FF2B5EF4-FFF2-40B4-BE49-F238E27FC236}">
                    <a16:creationId xmlns:a16="http://schemas.microsoft.com/office/drawing/2014/main" id="{6C762A04-5507-46CD-8992-7C3B8046DA4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B09DE05E-F773-4EA9-8F5D-A04D5EAE977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3AB7424C-A056-4FAF-B9CC-0DE900365AE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9" name="Group 118">
              <a:extLst>
                <a:ext uri="{FF2B5EF4-FFF2-40B4-BE49-F238E27FC236}">
                  <a16:creationId xmlns:a16="http://schemas.microsoft.com/office/drawing/2014/main" id="{209681E1-5DC4-4CAE-9A39-3611ADE9F734}"/>
                </a:ext>
              </a:extLst>
            </p:cNvPr>
            <p:cNvGrpSpPr/>
            <p:nvPr/>
          </p:nvGrpSpPr>
          <p:grpSpPr>
            <a:xfrm>
              <a:off x="3031421" y="4375826"/>
              <a:ext cx="80558" cy="92412"/>
              <a:chOff x="3743571" y="3308401"/>
              <a:chExt cx="80558" cy="722480"/>
            </a:xfrm>
          </p:grpSpPr>
          <p:cxnSp>
            <p:nvCxnSpPr>
              <p:cNvPr id="171" name="Straight Connector 170">
                <a:extLst>
                  <a:ext uri="{FF2B5EF4-FFF2-40B4-BE49-F238E27FC236}">
                    <a16:creationId xmlns:a16="http://schemas.microsoft.com/office/drawing/2014/main" id="{2B9CC8C6-E0DF-476E-A0AF-CCB70395907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3F08C2D2-DDB9-4F3A-AC58-E88873BDF9F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EED2B349-8DE0-435D-BF5D-7C6098E1631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0" name="Oval 119">
              <a:extLst>
                <a:ext uri="{FF2B5EF4-FFF2-40B4-BE49-F238E27FC236}">
                  <a16:creationId xmlns:a16="http://schemas.microsoft.com/office/drawing/2014/main" id="{70A82081-86C0-4665-BD76-AA9D561D7D01}"/>
                </a:ext>
              </a:extLst>
            </p:cNvPr>
            <p:cNvSpPr/>
            <p:nvPr/>
          </p:nvSpPr>
          <p:spPr>
            <a:xfrm>
              <a:off x="3035722" y="440062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C43BC4E7-E7F1-40BA-AE4A-ACFC461210B8}"/>
                </a:ext>
              </a:extLst>
            </p:cNvPr>
            <p:cNvSpPr/>
            <p:nvPr/>
          </p:nvSpPr>
          <p:spPr>
            <a:xfrm>
              <a:off x="3620916" y="4398932"/>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9C9CA8AC-B5D4-4A4A-9F7B-BABBC4FCC319}"/>
                </a:ext>
              </a:extLst>
            </p:cNvPr>
            <p:cNvSpPr/>
            <p:nvPr/>
          </p:nvSpPr>
          <p:spPr>
            <a:xfrm>
              <a:off x="4209862" y="4398999"/>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FDA94D97-238D-41DF-AF70-3E4B1F36D4FF}"/>
                </a:ext>
              </a:extLst>
            </p:cNvPr>
            <p:cNvSpPr/>
            <p:nvPr/>
          </p:nvSpPr>
          <p:spPr>
            <a:xfrm>
              <a:off x="2452116" y="4410855"/>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24" name="Group 123">
              <a:extLst>
                <a:ext uri="{FF2B5EF4-FFF2-40B4-BE49-F238E27FC236}">
                  <a16:creationId xmlns:a16="http://schemas.microsoft.com/office/drawing/2014/main" id="{52239E52-2D7C-4151-A251-64A9CD1C85DF}"/>
                </a:ext>
              </a:extLst>
            </p:cNvPr>
            <p:cNvGrpSpPr/>
            <p:nvPr/>
          </p:nvGrpSpPr>
          <p:grpSpPr>
            <a:xfrm>
              <a:off x="1709018" y="2900250"/>
              <a:ext cx="2537359" cy="1771124"/>
              <a:chOff x="1603002" y="3281480"/>
              <a:chExt cx="2537359" cy="1771124"/>
            </a:xfrm>
          </p:grpSpPr>
          <p:sp>
            <p:nvSpPr>
              <p:cNvPr id="154" name="Freeform: Shape 153">
                <a:extLst>
                  <a:ext uri="{FF2B5EF4-FFF2-40B4-BE49-F238E27FC236}">
                    <a16:creationId xmlns:a16="http://schemas.microsoft.com/office/drawing/2014/main" id="{AFD03478-092D-44FF-9D77-93E07A209C3D}"/>
                  </a:ext>
                </a:extLst>
              </p:cNvPr>
              <p:cNvSpPr/>
              <p:nvPr/>
            </p:nvSpPr>
            <p:spPr>
              <a:xfrm>
                <a:off x="1660100" y="3281480"/>
                <a:ext cx="2480261" cy="1714818"/>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55" name="Group 154">
                <a:extLst>
                  <a:ext uri="{FF2B5EF4-FFF2-40B4-BE49-F238E27FC236}">
                    <a16:creationId xmlns:a16="http://schemas.microsoft.com/office/drawing/2014/main" id="{123A2872-8FC6-453D-B1A2-098805E15E6F}"/>
                  </a:ext>
                </a:extLst>
              </p:cNvPr>
              <p:cNvGrpSpPr/>
              <p:nvPr/>
            </p:nvGrpSpPr>
            <p:grpSpPr>
              <a:xfrm>
                <a:off x="1603002" y="3281571"/>
                <a:ext cx="61200" cy="1601203"/>
                <a:chOff x="1603002" y="3281571"/>
                <a:chExt cx="61200" cy="1601203"/>
              </a:xfrm>
            </p:grpSpPr>
            <p:cxnSp>
              <p:nvCxnSpPr>
                <p:cNvPr id="162" name="Straight Connector 161">
                  <a:extLst>
                    <a:ext uri="{FF2B5EF4-FFF2-40B4-BE49-F238E27FC236}">
                      <a16:creationId xmlns:a16="http://schemas.microsoft.com/office/drawing/2014/main" id="{EAFDDC37-62CA-4355-92C5-CC9F7DF57B97}"/>
                    </a:ext>
                  </a:extLst>
                </p:cNvPr>
                <p:cNvCxnSpPr/>
                <p:nvPr/>
              </p:nvCxnSpPr>
              <p:spPr>
                <a:xfrm>
                  <a:off x="1603002" y="36818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3775507D-D804-44FD-9C4B-811388A11E48}"/>
                    </a:ext>
                  </a:extLst>
                </p:cNvPr>
                <p:cNvCxnSpPr/>
                <p:nvPr/>
              </p:nvCxnSpPr>
              <p:spPr>
                <a:xfrm>
                  <a:off x="1603002" y="40821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0B5D906B-FD78-4F5D-9F92-82043A3D5D35}"/>
                    </a:ext>
                  </a:extLst>
                </p:cNvPr>
                <p:cNvCxnSpPr/>
                <p:nvPr/>
              </p:nvCxnSpPr>
              <p:spPr>
                <a:xfrm>
                  <a:off x="1603002" y="44824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799AF08A-0695-4D39-9359-13DE024B48AF}"/>
                    </a:ext>
                  </a:extLst>
                </p:cNvPr>
                <p:cNvCxnSpPr/>
                <p:nvPr/>
              </p:nvCxnSpPr>
              <p:spPr>
                <a:xfrm>
                  <a:off x="1603002" y="488277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3A8A115B-0826-4803-B6CA-BBACD5AB6B79}"/>
                    </a:ext>
                  </a:extLst>
                </p:cNvPr>
                <p:cNvCxnSpPr/>
                <p:nvPr/>
              </p:nvCxnSpPr>
              <p:spPr>
                <a:xfrm>
                  <a:off x="1603002"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6" name="Group 155">
                <a:extLst>
                  <a:ext uri="{FF2B5EF4-FFF2-40B4-BE49-F238E27FC236}">
                    <a16:creationId xmlns:a16="http://schemas.microsoft.com/office/drawing/2014/main" id="{F10AC7A2-236B-460D-A229-6AF85831C7AE}"/>
                  </a:ext>
                </a:extLst>
              </p:cNvPr>
              <p:cNvGrpSpPr/>
              <p:nvPr/>
            </p:nvGrpSpPr>
            <p:grpSpPr>
              <a:xfrm>
                <a:off x="1800009" y="4991404"/>
                <a:ext cx="2339883" cy="61200"/>
                <a:chOff x="1800009" y="4991404"/>
                <a:chExt cx="2339883" cy="61200"/>
              </a:xfrm>
            </p:grpSpPr>
            <p:cxnSp>
              <p:nvCxnSpPr>
                <p:cNvPr id="157" name="Straight Connector 156">
                  <a:extLst>
                    <a:ext uri="{FF2B5EF4-FFF2-40B4-BE49-F238E27FC236}">
                      <a16:creationId xmlns:a16="http://schemas.microsoft.com/office/drawing/2014/main" id="{D174E5A8-44CD-45B9-9B75-E0F3F5C0FF6B}"/>
                    </a:ext>
                  </a:extLst>
                </p:cNvPr>
                <p:cNvCxnSpPr/>
                <p:nvPr/>
              </p:nvCxnSpPr>
              <p:spPr>
                <a:xfrm rot="5400000">
                  <a:off x="3521865"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719890DD-1FFB-4A20-95C5-A8D9FBD219DF}"/>
                    </a:ext>
                  </a:extLst>
                </p:cNvPr>
                <p:cNvCxnSpPr/>
                <p:nvPr/>
              </p:nvCxnSpPr>
              <p:spPr>
                <a:xfrm rot="5400000">
                  <a:off x="2937713"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7515B71C-4E64-4765-B964-A736C88BA260}"/>
                    </a:ext>
                  </a:extLst>
                </p:cNvPr>
                <p:cNvCxnSpPr/>
                <p:nvPr/>
              </p:nvCxnSpPr>
              <p:spPr>
                <a:xfrm rot="5400000">
                  <a:off x="2353561"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99EB72E9-9B58-4001-8599-B6426A55D129}"/>
                    </a:ext>
                  </a:extLst>
                </p:cNvPr>
                <p:cNvCxnSpPr/>
                <p:nvPr/>
              </p:nvCxnSpPr>
              <p:spPr>
                <a:xfrm rot="5400000">
                  <a:off x="1769409"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0349D7EE-B56D-4E18-8239-AE282E4D03BC}"/>
                    </a:ext>
                  </a:extLst>
                </p:cNvPr>
                <p:cNvCxnSpPr/>
                <p:nvPr/>
              </p:nvCxnSpPr>
              <p:spPr>
                <a:xfrm rot="5400000">
                  <a:off x="4109292" y="502200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25" name="Group 124">
              <a:extLst>
                <a:ext uri="{FF2B5EF4-FFF2-40B4-BE49-F238E27FC236}">
                  <a16:creationId xmlns:a16="http://schemas.microsoft.com/office/drawing/2014/main" id="{D15942EB-8211-491C-9AC8-9C8B0974E850}"/>
                </a:ext>
              </a:extLst>
            </p:cNvPr>
            <p:cNvGrpSpPr/>
            <p:nvPr/>
          </p:nvGrpSpPr>
          <p:grpSpPr>
            <a:xfrm>
              <a:off x="1824129" y="4669979"/>
              <a:ext cx="2525734" cy="184666"/>
              <a:chOff x="1718113" y="5038404"/>
              <a:chExt cx="2525734" cy="184666"/>
            </a:xfrm>
          </p:grpSpPr>
          <p:sp>
            <p:nvSpPr>
              <p:cNvPr id="149" name="TextBox 148">
                <a:extLst>
                  <a:ext uri="{FF2B5EF4-FFF2-40B4-BE49-F238E27FC236}">
                    <a16:creationId xmlns:a16="http://schemas.microsoft.com/office/drawing/2014/main" id="{2583EAAD-5919-48C8-92D4-3F3076425C41}"/>
                  </a:ext>
                </a:extLst>
              </p:cNvPr>
              <p:cNvSpPr txBox="1"/>
              <p:nvPr/>
            </p:nvSpPr>
            <p:spPr>
              <a:xfrm>
                <a:off x="4038094" y="5038404"/>
                <a:ext cx="205753" cy="184666"/>
              </a:xfrm>
              <a:prstGeom prst="rect">
                <a:avLst/>
              </a:prstGeom>
              <a:noFill/>
            </p:spPr>
            <p:txBody>
              <a:bodyPr wrap="none" lIns="36000" tIns="0" rIns="36000" bIns="0" rtlCol="0">
                <a:spAutoFit/>
              </a:bodyPr>
              <a:lstStyle/>
              <a:p>
                <a:pPr algn="ctr"/>
                <a:r>
                  <a:rPr lang="en-GB" sz="1200" dirty="0">
                    <a:solidFill>
                      <a:srgbClr val="000000"/>
                    </a:solidFill>
                  </a:rPr>
                  <a:t>12</a:t>
                </a:r>
              </a:p>
            </p:txBody>
          </p:sp>
          <p:sp>
            <p:nvSpPr>
              <p:cNvPr id="150" name="TextBox 149">
                <a:extLst>
                  <a:ext uri="{FF2B5EF4-FFF2-40B4-BE49-F238E27FC236}">
                    <a16:creationId xmlns:a16="http://schemas.microsoft.com/office/drawing/2014/main" id="{0DD008DE-976C-4F23-B0F4-3A6962E9909D}"/>
                  </a:ext>
                </a:extLst>
              </p:cNvPr>
              <p:cNvSpPr txBox="1"/>
              <p:nvPr/>
            </p:nvSpPr>
            <p:spPr>
              <a:xfrm>
                <a:off x="3468459" y="5038404"/>
                <a:ext cx="168884" cy="184666"/>
              </a:xfrm>
              <a:prstGeom prst="rect">
                <a:avLst/>
              </a:prstGeom>
              <a:noFill/>
            </p:spPr>
            <p:txBody>
              <a:bodyPr wrap="none" lIns="36000" tIns="0" rIns="36000" bIns="0" rtlCol="0">
                <a:spAutoFit/>
              </a:bodyPr>
              <a:lstStyle/>
              <a:p>
                <a:pPr algn="ctr"/>
                <a:r>
                  <a:rPr lang="en-GB" sz="1200" dirty="0">
                    <a:solidFill>
                      <a:srgbClr val="000000"/>
                    </a:solidFill>
                  </a:rPr>
                  <a:t>9</a:t>
                </a:r>
              </a:p>
            </p:txBody>
          </p:sp>
          <p:sp>
            <p:nvSpPr>
              <p:cNvPr id="151" name="TextBox 150">
                <a:extLst>
                  <a:ext uri="{FF2B5EF4-FFF2-40B4-BE49-F238E27FC236}">
                    <a16:creationId xmlns:a16="http://schemas.microsoft.com/office/drawing/2014/main" id="{4D51C5EB-0C16-441C-A3A4-9971604F9710}"/>
                  </a:ext>
                </a:extLst>
              </p:cNvPr>
              <p:cNvSpPr txBox="1"/>
              <p:nvPr/>
            </p:nvSpPr>
            <p:spPr>
              <a:xfrm>
                <a:off x="2884744" y="5038404"/>
                <a:ext cx="168884" cy="184666"/>
              </a:xfrm>
              <a:prstGeom prst="rect">
                <a:avLst/>
              </a:prstGeom>
              <a:noFill/>
            </p:spPr>
            <p:txBody>
              <a:bodyPr wrap="none" lIns="36000" tIns="0" rIns="36000" bIns="0" rtlCol="0">
                <a:spAutoFit/>
              </a:bodyPr>
              <a:lstStyle/>
              <a:p>
                <a:pPr algn="ctr"/>
                <a:r>
                  <a:rPr lang="en-GB" sz="1200" dirty="0">
                    <a:solidFill>
                      <a:srgbClr val="000000"/>
                    </a:solidFill>
                  </a:rPr>
                  <a:t>6</a:t>
                </a:r>
              </a:p>
            </p:txBody>
          </p:sp>
          <p:sp>
            <p:nvSpPr>
              <p:cNvPr id="152" name="TextBox 151">
                <a:extLst>
                  <a:ext uri="{FF2B5EF4-FFF2-40B4-BE49-F238E27FC236}">
                    <a16:creationId xmlns:a16="http://schemas.microsoft.com/office/drawing/2014/main" id="{F38E6729-35DF-4E60-85B1-6A313F360F6C}"/>
                  </a:ext>
                </a:extLst>
              </p:cNvPr>
              <p:cNvSpPr txBox="1"/>
              <p:nvPr/>
            </p:nvSpPr>
            <p:spPr>
              <a:xfrm>
                <a:off x="2304234" y="5038404"/>
                <a:ext cx="162472" cy="184666"/>
              </a:xfrm>
              <a:prstGeom prst="rect">
                <a:avLst/>
              </a:prstGeom>
              <a:noFill/>
            </p:spPr>
            <p:txBody>
              <a:bodyPr wrap="none" lIns="36000" tIns="0" rIns="36000" bIns="0" rtlCol="0">
                <a:spAutoFit/>
              </a:bodyPr>
              <a:lstStyle/>
              <a:p>
                <a:pPr algn="ctr"/>
                <a:r>
                  <a:rPr lang="en-GB" sz="1200" dirty="0">
                    <a:solidFill>
                      <a:srgbClr val="000000"/>
                    </a:solidFill>
                  </a:rPr>
                  <a:t>3</a:t>
                </a:r>
              </a:p>
            </p:txBody>
          </p:sp>
          <p:sp>
            <p:nvSpPr>
              <p:cNvPr id="153" name="TextBox 152">
                <a:extLst>
                  <a:ext uri="{FF2B5EF4-FFF2-40B4-BE49-F238E27FC236}">
                    <a16:creationId xmlns:a16="http://schemas.microsoft.com/office/drawing/2014/main" id="{99F1F47C-837B-4D80-B7D5-57E7EE62BC2A}"/>
                  </a:ext>
                </a:extLst>
              </p:cNvPr>
              <p:cNvSpPr txBox="1"/>
              <p:nvPr/>
            </p:nvSpPr>
            <p:spPr>
              <a:xfrm>
                <a:off x="1718113" y="5038404"/>
                <a:ext cx="167281" cy="184666"/>
              </a:xfrm>
              <a:prstGeom prst="rect">
                <a:avLst/>
              </a:prstGeom>
              <a:noFill/>
            </p:spPr>
            <p:txBody>
              <a:bodyPr wrap="none" lIns="36000" tIns="0" rIns="36000" bIns="0" rtlCol="0">
                <a:spAutoFit/>
              </a:bodyPr>
              <a:lstStyle/>
              <a:p>
                <a:pPr algn="ctr"/>
                <a:r>
                  <a:rPr lang="en-GB" sz="1200" dirty="0">
                    <a:solidFill>
                      <a:srgbClr val="000000"/>
                    </a:solidFill>
                  </a:rPr>
                  <a:t>0</a:t>
                </a:r>
              </a:p>
            </p:txBody>
          </p:sp>
        </p:grpSp>
        <p:sp>
          <p:nvSpPr>
            <p:cNvPr id="126" name="TextBox 125">
              <a:extLst>
                <a:ext uri="{FF2B5EF4-FFF2-40B4-BE49-F238E27FC236}">
                  <a16:creationId xmlns:a16="http://schemas.microsoft.com/office/drawing/2014/main" id="{1E20D1BF-30F7-4EB9-A97F-9D48357D1570}"/>
                </a:ext>
              </a:extLst>
            </p:cNvPr>
            <p:cNvSpPr txBox="1"/>
            <p:nvPr/>
          </p:nvSpPr>
          <p:spPr>
            <a:xfrm>
              <a:off x="1906025" y="4798813"/>
              <a:ext cx="2336607" cy="215444"/>
            </a:xfrm>
            <a:prstGeom prst="rect">
              <a:avLst/>
            </a:prstGeom>
            <a:noFill/>
          </p:spPr>
          <p:txBody>
            <a:bodyPr wrap="square" lIns="36000" tIns="0" rIns="36000" bIns="0" rtlCol="0">
              <a:spAutoFit/>
            </a:bodyPr>
            <a:lstStyle/>
            <a:p>
              <a:pPr algn="ctr"/>
              <a:r>
                <a:rPr lang="en-GB" sz="1400" b="1" dirty="0">
                  <a:solidFill>
                    <a:srgbClr val="000000"/>
                  </a:solidFill>
                </a:rPr>
                <a:t>Month</a:t>
              </a:r>
            </a:p>
          </p:txBody>
        </p:sp>
        <p:grpSp>
          <p:nvGrpSpPr>
            <p:cNvPr id="127" name="Group 126">
              <a:extLst>
                <a:ext uri="{FF2B5EF4-FFF2-40B4-BE49-F238E27FC236}">
                  <a16:creationId xmlns:a16="http://schemas.microsoft.com/office/drawing/2014/main" id="{11993529-AF07-4783-AFDF-7EE5DDF34F5D}"/>
                </a:ext>
              </a:extLst>
            </p:cNvPr>
            <p:cNvGrpSpPr/>
            <p:nvPr/>
          </p:nvGrpSpPr>
          <p:grpSpPr>
            <a:xfrm>
              <a:off x="1421763" y="2806224"/>
              <a:ext cx="278348" cy="1784356"/>
              <a:chOff x="1315747" y="3187454"/>
              <a:chExt cx="278348" cy="1784356"/>
            </a:xfrm>
          </p:grpSpPr>
          <p:sp>
            <p:nvSpPr>
              <p:cNvPr id="140" name="TextBox 139">
                <a:extLst>
                  <a:ext uri="{FF2B5EF4-FFF2-40B4-BE49-F238E27FC236}">
                    <a16:creationId xmlns:a16="http://schemas.microsoft.com/office/drawing/2014/main" id="{B68A0F4D-1BE3-4B10-A5CD-B5E0DFBC726E}"/>
                  </a:ext>
                </a:extLst>
              </p:cNvPr>
              <p:cNvSpPr txBox="1"/>
              <p:nvPr/>
            </p:nvSpPr>
            <p:spPr>
              <a:xfrm>
                <a:off x="1466372" y="4787144"/>
                <a:ext cx="127723" cy="184666"/>
              </a:xfrm>
              <a:prstGeom prst="rect">
                <a:avLst/>
              </a:prstGeom>
              <a:noFill/>
            </p:spPr>
            <p:txBody>
              <a:bodyPr wrap="square" lIns="0" tIns="0" rIns="108000" bIns="0" rtlCol="0" anchor="ctr">
                <a:spAutoFit/>
              </a:bodyPr>
              <a:lstStyle/>
              <a:p>
                <a:pPr algn="r"/>
                <a:r>
                  <a:rPr lang="en-GB" sz="1200" dirty="0">
                    <a:solidFill>
                      <a:srgbClr val="000000"/>
                    </a:solidFill>
                  </a:rPr>
                  <a:t>0</a:t>
                </a:r>
              </a:p>
            </p:txBody>
          </p:sp>
          <p:sp>
            <p:nvSpPr>
              <p:cNvPr id="142" name="TextBox 141">
                <a:extLst>
                  <a:ext uri="{FF2B5EF4-FFF2-40B4-BE49-F238E27FC236}">
                    <a16:creationId xmlns:a16="http://schemas.microsoft.com/office/drawing/2014/main" id="{B56177AA-DD38-467F-8130-1CF11A5E6334}"/>
                  </a:ext>
                </a:extLst>
              </p:cNvPr>
              <p:cNvSpPr txBox="1"/>
              <p:nvPr/>
            </p:nvSpPr>
            <p:spPr>
              <a:xfrm>
                <a:off x="1315747" y="4387220"/>
                <a:ext cx="278348" cy="184666"/>
              </a:xfrm>
              <a:prstGeom prst="rect">
                <a:avLst/>
              </a:prstGeom>
              <a:noFill/>
            </p:spPr>
            <p:txBody>
              <a:bodyPr wrap="square" lIns="0" tIns="0" rIns="36000" bIns="0" rtlCol="0" anchor="ctr">
                <a:spAutoFit/>
              </a:bodyPr>
              <a:lstStyle/>
              <a:p>
                <a:pPr algn="r"/>
                <a:r>
                  <a:rPr lang="en-GB" sz="1200" dirty="0">
                    <a:solidFill>
                      <a:srgbClr val="000000"/>
                    </a:solidFill>
                  </a:rPr>
                  <a:t>20</a:t>
                </a:r>
              </a:p>
            </p:txBody>
          </p:sp>
          <p:sp>
            <p:nvSpPr>
              <p:cNvPr id="144" name="TextBox 143">
                <a:extLst>
                  <a:ext uri="{FF2B5EF4-FFF2-40B4-BE49-F238E27FC236}">
                    <a16:creationId xmlns:a16="http://schemas.microsoft.com/office/drawing/2014/main" id="{CDE53BB6-6958-4C74-A8BB-B72FF7E177DA}"/>
                  </a:ext>
                </a:extLst>
              </p:cNvPr>
              <p:cNvSpPr txBox="1"/>
              <p:nvPr/>
            </p:nvSpPr>
            <p:spPr>
              <a:xfrm>
                <a:off x="1315747" y="3987298"/>
                <a:ext cx="278348" cy="184666"/>
              </a:xfrm>
              <a:prstGeom prst="rect">
                <a:avLst/>
              </a:prstGeom>
              <a:noFill/>
            </p:spPr>
            <p:txBody>
              <a:bodyPr wrap="square" lIns="0" tIns="0" rIns="36000" bIns="0" rtlCol="0" anchor="ctr">
                <a:spAutoFit/>
              </a:bodyPr>
              <a:lstStyle/>
              <a:p>
                <a:pPr algn="r"/>
                <a:r>
                  <a:rPr lang="en-GB" sz="1200" dirty="0">
                    <a:solidFill>
                      <a:srgbClr val="000000"/>
                    </a:solidFill>
                  </a:rPr>
                  <a:t>40</a:t>
                </a:r>
              </a:p>
            </p:txBody>
          </p:sp>
          <p:sp>
            <p:nvSpPr>
              <p:cNvPr id="146" name="TextBox 145">
                <a:extLst>
                  <a:ext uri="{FF2B5EF4-FFF2-40B4-BE49-F238E27FC236}">
                    <a16:creationId xmlns:a16="http://schemas.microsoft.com/office/drawing/2014/main" id="{D3BA24A5-F419-47FA-B61C-BABCD755C88B}"/>
                  </a:ext>
                </a:extLst>
              </p:cNvPr>
              <p:cNvSpPr txBox="1"/>
              <p:nvPr/>
            </p:nvSpPr>
            <p:spPr>
              <a:xfrm>
                <a:off x="1315747" y="3587376"/>
                <a:ext cx="278348" cy="184666"/>
              </a:xfrm>
              <a:prstGeom prst="rect">
                <a:avLst/>
              </a:prstGeom>
              <a:noFill/>
            </p:spPr>
            <p:txBody>
              <a:bodyPr wrap="square" lIns="0" tIns="0" rIns="36000" bIns="0" rtlCol="0" anchor="ctr">
                <a:spAutoFit/>
              </a:bodyPr>
              <a:lstStyle/>
              <a:p>
                <a:pPr algn="r"/>
                <a:r>
                  <a:rPr lang="en-GB" sz="1200" dirty="0">
                    <a:solidFill>
                      <a:srgbClr val="000000"/>
                    </a:solidFill>
                  </a:rPr>
                  <a:t>60</a:t>
                </a:r>
              </a:p>
            </p:txBody>
          </p:sp>
          <p:sp>
            <p:nvSpPr>
              <p:cNvPr id="148" name="TextBox 147">
                <a:extLst>
                  <a:ext uri="{FF2B5EF4-FFF2-40B4-BE49-F238E27FC236}">
                    <a16:creationId xmlns:a16="http://schemas.microsoft.com/office/drawing/2014/main" id="{50685269-F206-47AE-9C9D-08344E019443}"/>
                  </a:ext>
                </a:extLst>
              </p:cNvPr>
              <p:cNvSpPr txBox="1"/>
              <p:nvPr/>
            </p:nvSpPr>
            <p:spPr>
              <a:xfrm>
                <a:off x="1355226" y="3187454"/>
                <a:ext cx="238869" cy="184666"/>
              </a:xfrm>
              <a:prstGeom prst="rect">
                <a:avLst/>
              </a:prstGeom>
              <a:noFill/>
            </p:spPr>
            <p:txBody>
              <a:bodyPr wrap="square" lIns="0" tIns="0" rIns="36000" bIns="0" rtlCol="0" anchor="ctr">
                <a:spAutoFit/>
              </a:bodyPr>
              <a:lstStyle/>
              <a:p>
                <a:pPr algn="r"/>
                <a:r>
                  <a:rPr lang="en-GB" sz="1200" dirty="0">
                    <a:solidFill>
                      <a:srgbClr val="000000"/>
                    </a:solidFill>
                  </a:rPr>
                  <a:t>80</a:t>
                </a:r>
              </a:p>
            </p:txBody>
          </p:sp>
        </p:grpSp>
        <p:sp>
          <p:nvSpPr>
            <p:cNvPr id="128" name="TextBox 127">
              <a:extLst>
                <a:ext uri="{FF2B5EF4-FFF2-40B4-BE49-F238E27FC236}">
                  <a16:creationId xmlns:a16="http://schemas.microsoft.com/office/drawing/2014/main" id="{0AFBCE72-CB2E-4951-9A69-3B76AA090CA2}"/>
                </a:ext>
              </a:extLst>
            </p:cNvPr>
            <p:cNvSpPr txBox="1"/>
            <p:nvPr/>
          </p:nvSpPr>
          <p:spPr>
            <a:xfrm rot="16200000">
              <a:off x="45950" y="3313207"/>
              <a:ext cx="2133152" cy="777392"/>
            </a:xfrm>
            <a:prstGeom prst="rect">
              <a:avLst/>
            </a:prstGeom>
            <a:noFill/>
          </p:spPr>
          <p:txBody>
            <a:bodyPr wrap="square" lIns="0" tIns="0" rIns="0" bIns="0" rtlCol="0">
              <a:spAutoFit/>
            </a:bodyPr>
            <a:lstStyle/>
            <a:p>
              <a:pPr algn="ctr">
                <a:lnSpc>
                  <a:spcPct val="90000"/>
                </a:lnSpc>
              </a:pPr>
              <a:r>
                <a:rPr lang="en-GB" sz="1400" b="1" dirty="0"/>
                <a:t>Percent of men whose haemoglobin levels increased ≥1 from baseline</a:t>
              </a:r>
            </a:p>
          </p:txBody>
        </p:sp>
        <p:sp>
          <p:nvSpPr>
            <p:cNvPr id="129" name="Oval 128">
              <a:extLst>
                <a:ext uri="{FF2B5EF4-FFF2-40B4-BE49-F238E27FC236}">
                  <a16:creationId xmlns:a16="http://schemas.microsoft.com/office/drawing/2014/main" id="{951060A7-3292-4B37-B57A-B7B26380DCA9}"/>
                </a:ext>
              </a:extLst>
            </p:cNvPr>
            <p:cNvSpPr/>
            <p:nvPr/>
          </p:nvSpPr>
          <p:spPr>
            <a:xfrm>
              <a:off x="3035722" y="366402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FBC66728-BF11-4889-A69A-CB459C76B433}"/>
                </a:ext>
              </a:extLst>
            </p:cNvPr>
            <p:cNvSpPr/>
            <p:nvPr/>
          </p:nvSpPr>
          <p:spPr>
            <a:xfrm>
              <a:off x="3620916" y="375629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028CBA4A-879A-4BAB-85E6-63AD39F8AD46}"/>
                </a:ext>
              </a:extLst>
            </p:cNvPr>
            <p:cNvSpPr/>
            <p:nvPr/>
          </p:nvSpPr>
          <p:spPr>
            <a:xfrm>
              <a:off x="4211850" y="3718740"/>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9B7E70E6-8A17-4956-9731-E3D96DE6865C}"/>
                </a:ext>
              </a:extLst>
            </p:cNvPr>
            <p:cNvSpPr/>
            <p:nvPr/>
          </p:nvSpPr>
          <p:spPr>
            <a:xfrm>
              <a:off x="2452116" y="3861783"/>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23ADDB6D-B330-4B38-9D76-CE9C3431D523}"/>
                </a:ext>
              </a:extLst>
            </p:cNvPr>
            <p:cNvSpPr/>
            <p:nvPr/>
          </p:nvSpPr>
          <p:spPr>
            <a:xfrm>
              <a:off x="1876236" y="446719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4" name="Group 133">
              <a:extLst>
                <a:ext uri="{FF2B5EF4-FFF2-40B4-BE49-F238E27FC236}">
                  <a16:creationId xmlns:a16="http://schemas.microsoft.com/office/drawing/2014/main" id="{D36BD637-7237-41EB-B793-E9AA0C1493B6}"/>
                </a:ext>
              </a:extLst>
            </p:cNvPr>
            <p:cNvGrpSpPr/>
            <p:nvPr/>
          </p:nvGrpSpPr>
          <p:grpSpPr>
            <a:xfrm>
              <a:off x="1840843" y="2875062"/>
              <a:ext cx="1217735" cy="333938"/>
              <a:chOff x="1840742" y="3284538"/>
              <a:chExt cx="1217735" cy="333938"/>
            </a:xfrm>
          </p:grpSpPr>
          <p:sp>
            <p:nvSpPr>
              <p:cNvPr id="137" name="TextBox 136">
                <a:extLst>
                  <a:ext uri="{FF2B5EF4-FFF2-40B4-BE49-F238E27FC236}">
                    <a16:creationId xmlns:a16="http://schemas.microsoft.com/office/drawing/2014/main" id="{8BF31D55-0FCC-4342-894A-1E94C08C719F}"/>
                  </a:ext>
                </a:extLst>
              </p:cNvPr>
              <p:cNvSpPr txBox="1"/>
              <p:nvPr/>
            </p:nvSpPr>
            <p:spPr>
              <a:xfrm>
                <a:off x="1886361" y="3284538"/>
                <a:ext cx="1172116" cy="333938"/>
              </a:xfrm>
              <a:prstGeom prst="rect">
                <a:avLst/>
              </a:prstGeom>
              <a:noFill/>
            </p:spPr>
            <p:txBody>
              <a:bodyPr wrap="none" tIns="0" bIns="0" rtlCol="0">
                <a:spAutoFit/>
              </a:bodyPr>
              <a:lstStyle/>
              <a:p>
                <a:pPr>
                  <a:lnSpc>
                    <a:spcPct val="90000"/>
                  </a:lnSpc>
                </a:pPr>
                <a:r>
                  <a:rPr lang="en-GB" sz="1200" dirty="0">
                    <a:solidFill>
                      <a:srgbClr val="000000"/>
                    </a:solidFill>
                  </a:rPr>
                  <a:t>Testosterone</a:t>
                </a:r>
              </a:p>
              <a:p>
                <a:pPr>
                  <a:lnSpc>
                    <a:spcPct val="90000"/>
                  </a:lnSpc>
                </a:pPr>
                <a:r>
                  <a:rPr lang="en-GB" sz="1200" dirty="0">
                    <a:solidFill>
                      <a:srgbClr val="000000"/>
                    </a:solidFill>
                  </a:rPr>
                  <a:t>Placebo</a:t>
                </a:r>
              </a:p>
            </p:txBody>
          </p:sp>
          <p:sp>
            <p:nvSpPr>
              <p:cNvPr id="138" name="Oval 137">
                <a:extLst>
                  <a:ext uri="{FF2B5EF4-FFF2-40B4-BE49-F238E27FC236}">
                    <a16:creationId xmlns:a16="http://schemas.microsoft.com/office/drawing/2014/main" id="{6BB8B371-28D7-4DF7-8FB1-7278B86E320D}"/>
                  </a:ext>
                </a:extLst>
              </p:cNvPr>
              <p:cNvSpPr/>
              <p:nvPr/>
            </p:nvSpPr>
            <p:spPr>
              <a:xfrm>
                <a:off x="1840742" y="333325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0D9A488-1316-4666-9F12-6C95974A64C6}"/>
                  </a:ext>
                </a:extLst>
              </p:cNvPr>
              <p:cNvSpPr/>
              <p:nvPr/>
            </p:nvSpPr>
            <p:spPr>
              <a:xfrm>
                <a:off x="1840742" y="3489606"/>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5" name="Freeform: Shape 134">
              <a:extLst>
                <a:ext uri="{FF2B5EF4-FFF2-40B4-BE49-F238E27FC236}">
                  <a16:creationId xmlns:a16="http://schemas.microsoft.com/office/drawing/2014/main" id="{E1CD0186-6248-4063-8AF9-85D3C2A55978}"/>
                </a:ext>
              </a:extLst>
            </p:cNvPr>
            <p:cNvSpPr/>
            <p:nvPr/>
          </p:nvSpPr>
          <p:spPr>
            <a:xfrm>
              <a:off x="1908242" y="3704616"/>
              <a:ext cx="2337881" cy="802533"/>
            </a:xfrm>
            <a:custGeom>
              <a:avLst/>
              <a:gdLst>
                <a:gd name="connsiteX0" fmla="*/ 0 w 2339502"/>
                <a:gd name="connsiteY0" fmla="*/ 1042481 h 1042481"/>
                <a:gd name="connsiteX1" fmla="*/ 580417 w 2339502"/>
                <a:gd name="connsiteY1" fmla="*/ 496110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72374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50978 w 2339502"/>
                <a:gd name="connsiteY3" fmla="*/ 79442 h 1042481"/>
                <a:gd name="connsiteX4" fmla="*/ 2339502 w 2339502"/>
                <a:gd name="connsiteY4" fmla="*/ 0 h 1042481"/>
                <a:gd name="connsiteX0" fmla="*/ 0 w 2339502"/>
                <a:gd name="connsiteY0" fmla="*/ 1042481 h 1042481"/>
                <a:gd name="connsiteX1" fmla="*/ 577174 w 2339502"/>
                <a:gd name="connsiteY1" fmla="*/ 436123 h 1042481"/>
                <a:gd name="connsiteX2" fmla="*/ 1162455 w 2339502"/>
                <a:gd name="connsiteY2" fmla="*/ 239948 h 1042481"/>
                <a:gd name="connsiteX3" fmla="*/ 1747735 w 2339502"/>
                <a:gd name="connsiteY3" fmla="*/ 329119 h 1042481"/>
                <a:gd name="connsiteX4" fmla="*/ 2339502 w 2339502"/>
                <a:gd name="connsiteY4" fmla="*/ 0 h 1042481"/>
                <a:gd name="connsiteX0" fmla="*/ 0 w 2337881"/>
                <a:gd name="connsiteY0" fmla="*/ 802533 h 802533"/>
                <a:gd name="connsiteX1" fmla="*/ 577174 w 2337881"/>
                <a:gd name="connsiteY1" fmla="*/ 196175 h 802533"/>
                <a:gd name="connsiteX2" fmla="*/ 1162455 w 2337881"/>
                <a:gd name="connsiteY2" fmla="*/ 0 h 802533"/>
                <a:gd name="connsiteX3" fmla="*/ 1747735 w 2337881"/>
                <a:gd name="connsiteY3" fmla="*/ 89171 h 802533"/>
                <a:gd name="connsiteX4" fmla="*/ 2337881 w 2337881"/>
                <a:gd name="connsiteY4" fmla="*/ 48639 h 802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7881" h="802533">
                  <a:moveTo>
                    <a:pt x="0" y="802533"/>
                  </a:moveTo>
                  <a:lnTo>
                    <a:pt x="577174" y="196175"/>
                  </a:lnTo>
                  <a:lnTo>
                    <a:pt x="1162455" y="0"/>
                  </a:lnTo>
                  <a:lnTo>
                    <a:pt x="1747735" y="89171"/>
                  </a:lnTo>
                  <a:lnTo>
                    <a:pt x="2337881" y="48639"/>
                  </a:lnTo>
                </a:path>
              </a:pathLst>
            </a:custGeom>
            <a:noFill/>
            <a:ln w="254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01" name="TextBox 200">
            <a:extLst>
              <a:ext uri="{FF2B5EF4-FFF2-40B4-BE49-F238E27FC236}">
                <a16:creationId xmlns:a16="http://schemas.microsoft.com/office/drawing/2014/main" id="{ED641880-2050-4783-A1BA-0CF0D8144F01}"/>
              </a:ext>
            </a:extLst>
          </p:cNvPr>
          <p:cNvSpPr txBox="1"/>
          <p:nvPr/>
        </p:nvSpPr>
        <p:spPr>
          <a:xfrm>
            <a:off x="5199441" y="2892961"/>
            <a:ext cx="676788" cy="261610"/>
          </a:xfrm>
          <a:prstGeom prst="rect">
            <a:avLst/>
          </a:prstGeom>
          <a:noFill/>
        </p:spPr>
        <p:txBody>
          <a:bodyPr wrap="none" rtlCol="0">
            <a:spAutoFit/>
          </a:bodyPr>
          <a:lstStyle/>
          <a:p>
            <a:r>
              <a:rPr lang="en-GB" sz="1100" dirty="0">
                <a:solidFill>
                  <a:srgbClr val="000000"/>
                </a:solidFill>
              </a:rPr>
              <a:t>p&lt;0.001</a:t>
            </a:r>
          </a:p>
        </p:txBody>
      </p:sp>
    </p:spTree>
    <p:extLst>
      <p:ext uri="{BB962C8B-B14F-4D97-AF65-F5344CB8AC3E}">
        <p14:creationId xmlns:p14="http://schemas.microsoft.com/office/powerpoint/2010/main" val="106157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394" y="152401"/>
            <a:ext cx="10905688" cy="834047"/>
          </a:xfrm>
        </p:spPr>
        <p:txBody>
          <a:bodyPr>
            <a:noAutofit/>
          </a:bodyPr>
          <a:lstStyle/>
          <a:p>
            <a:r>
              <a:rPr lang="en-GB" sz="3200" dirty="0"/>
              <a:t>Exogenous testosterone increases erythropoiesis</a:t>
            </a:r>
          </a:p>
        </p:txBody>
      </p:sp>
      <p:sp>
        <p:nvSpPr>
          <p:cNvPr id="3" name="Content Placeholder 2"/>
          <p:cNvSpPr>
            <a:spLocks noGrp="1"/>
          </p:cNvSpPr>
          <p:nvPr>
            <p:ph idx="1"/>
          </p:nvPr>
        </p:nvSpPr>
        <p:spPr>
          <a:xfrm>
            <a:off x="402671" y="1396823"/>
            <a:ext cx="10964411" cy="3625747"/>
          </a:xfrm>
        </p:spPr>
        <p:txBody>
          <a:bodyPr>
            <a:noAutofit/>
          </a:bodyPr>
          <a:lstStyle/>
          <a:p>
            <a:pPr>
              <a:spcBef>
                <a:spcPts val="1200"/>
              </a:spcBef>
              <a:buClr>
                <a:srgbClr val="005294"/>
              </a:buClr>
            </a:pPr>
            <a:r>
              <a:rPr lang="en-GB" dirty="0">
                <a:solidFill>
                  <a:schemeClr val="tx2"/>
                </a:solidFill>
              </a:rPr>
              <a:t>Exogenous testosterone increases erythropoiesis in both men and women, irrespective of serum testosterone and Hb levels at baseline</a:t>
            </a:r>
            <a:r>
              <a:rPr lang="en-GB" baseline="30000" dirty="0">
                <a:solidFill>
                  <a:schemeClr val="tx2"/>
                </a:solidFill>
              </a:rPr>
              <a:t>1</a:t>
            </a:r>
          </a:p>
          <a:p>
            <a:pPr>
              <a:spcBef>
                <a:spcPts val="1200"/>
              </a:spcBef>
              <a:buClr>
                <a:srgbClr val="005294"/>
              </a:buClr>
            </a:pPr>
            <a:r>
              <a:rPr lang="en-GB" dirty="0">
                <a:solidFill>
                  <a:schemeClr val="tx2"/>
                </a:solidFill>
              </a:rPr>
              <a:t>The exact mechanism of this remains poorly understood</a:t>
            </a:r>
            <a:r>
              <a:rPr lang="en-GB" baseline="30000" dirty="0">
                <a:solidFill>
                  <a:schemeClr val="tx2"/>
                </a:solidFill>
              </a:rPr>
              <a:t>2</a:t>
            </a:r>
          </a:p>
          <a:p>
            <a:pPr>
              <a:spcBef>
                <a:spcPts val="1200"/>
              </a:spcBef>
              <a:buClr>
                <a:srgbClr val="005294"/>
              </a:buClr>
            </a:pPr>
            <a:r>
              <a:rPr lang="en-GB" dirty="0">
                <a:solidFill>
                  <a:schemeClr val="tx2"/>
                </a:solidFill>
              </a:rPr>
              <a:t>Various mechanisms have been proposed including:</a:t>
            </a:r>
            <a:r>
              <a:rPr lang="en-GB" baseline="30000" dirty="0">
                <a:solidFill>
                  <a:schemeClr val="tx2"/>
                </a:solidFill>
              </a:rPr>
              <a:t>1,2</a:t>
            </a:r>
            <a:r>
              <a:rPr lang="en-GB" dirty="0">
                <a:solidFill>
                  <a:schemeClr val="tx2"/>
                </a:solidFill>
              </a:rPr>
              <a:t> </a:t>
            </a:r>
          </a:p>
          <a:p>
            <a:pPr lvl="1">
              <a:buClr>
                <a:srgbClr val="005294"/>
              </a:buClr>
            </a:pPr>
            <a:r>
              <a:rPr lang="en-GB" sz="1800" dirty="0">
                <a:solidFill>
                  <a:schemeClr val="tx2"/>
                </a:solidFill>
              </a:rPr>
              <a:t>A direct action on erythroid cell mass and colony formation</a:t>
            </a:r>
          </a:p>
          <a:p>
            <a:pPr lvl="1">
              <a:buClr>
                <a:srgbClr val="005294"/>
              </a:buClr>
            </a:pPr>
            <a:r>
              <a:rPr lang="en-GB" sz="1800" dirty="0">
                <a:solidFill>
                  <a:schemeClr val="tx2"/>
                </a:solidFill>
              </a:rPr>
              <a:t>Stimulation of renal erythropoietin production</a:t>
            </a:r>
          </a:p>
          <a:p>
            <a:pPr lvl="1">
              <a:buClr>
                <a:srgbClr val="005294"/>
              </a:buClr>
            </a:pPr>
            <a:r>
              <a:rPr lang="en-GB" sz="1800" dirty="0">
                <a:solidFill>
                  <a:schemeClr val="tx2"/>
                </a:solidFill>
              </a:rPr>
              <a:t>Increased sensitivity of erythroid progenitor cells to erythropoietin</a:t>
            </a:r>
          </a:p>
          <a:p>
            <a:pPr lvl="1">
              <a:buClr>
                <a:srgbClr val="005294"/>
              </a:buClr>
            </a:pPr>
            <a:r>
              <a:rPr lang="en-GB" sz="1800" dirty="0">
                <a:solidFill>
                  <a:schemeClr val="tx2"/>
                </a:solidFill>
              </a:rPr>
              <a:t>An effect on </a:t>
            </a:r>
            <a:r>
              <a:rPr lang="en-GB" sz="1800" dirty="0" err="1">
                <a:solidFill>
                  <a:schemeClr val="tx2"/>
                </a:solidFill>
              </a:rPr>
              <a:t>hepcidin</a:t>
            </a:r>
            <a:r>
              <a:rPr lang="en-GB" sz="1800" dirty="0">
                <a:solidFill>
                  <a:schemeClr val="tx2"/>
                </a:solidFill>
              </a:rPr>
              <a:t> concentrations</a:t>
            </a:r>
          </a:p>
        </p:txBody>
      </p:sp>
      <p:sp>
        <p:nvSpPr>
          <p:cNvPr id="5" name="TextBox 4"/>
          <p:cNvSpPr txBox="1"/>
          <p:nvPr/>
        </p:nvSpPr>
        <p:spPr>
          <a:xfrm>
            <a:off x="1524001" y="5797490"/>
            <a:ext cx="9144001" cy="400110"/>
          </a:xfrm>
          <a:prstGeom prst="rect">
            <a:avLst/>
          </a:prstGeom>
          <a:noFill/>
        </p:spPr>
        <p:txBody>
          <a:bodyPr wrap="square" rtlCol="0" anchor="b">
            <a:spAutoFit/>
          </a:bodyPr>
          <a:lstStyle/>
          <a:p>
            <a:r>
              <a:rPr lang="en-GB" sz="1000" dirty="0" err="1">
                <a:solidFill>
                  <a:schemeClr val="tx2"/>
                </a:solidFill>
              </a:rPr>
              <a:t>Hb</a:t>
            </a:r>
            <a:r>
              <a:rPr lang="en-GB" sz="1000" dirty="0">
                <a:solidFill>
                  <a:schemeClr val="tx2"/>
                </a:solidFill>
              </a:rPr>
              <a:t>, haemoglobin</a:t>
            </a:r>
          </a:p>
          <a:p>
            <a:r>
              <a:rPr lang="en-GB" sz="1000" b="1" dirty="0">
                <a:solidFill>
                  <a:schemeClr val="tx2"/>
                </a:solidFill>
              </a:rPr>
              <a:t>1.</a:t>
            </a:r>
            <a:r>
              <a:rPr lang="en-GB" sz="1000" dirty="0">
                <a:solidFill>
                  <a:schemeClr val="tx2"/>
                </a:solidFill>
              </a:rPr>
              <a:t> </a:t>
            </a:r>
            <a:r>
              <a:rPr lang="en-GB" sz="1000" dirty="0" err="1">
                <a:solidFill>
                  <a:schemeClr val="tx2"/>
                </a:solidFill>
              </a:rPr>
              <a:t>Shahani</a:t>
            </a:r>
            <a:r>
              <a:rPr lang="en-GB" sz="1000" dirty="0">
                <a:solidFill>
                  <a:schemeClr val="tx2"/>
                </a:solidFill>
              </a:rPr>
              <a:t> S </a:t>
            </a:r>
            <a:r>
              <a:rPr lang="en-GB" sz="1000" i="1" dirty="0">
                <a:solidFill>
                  <a:schemeClr val="tx2"/>
                </a:solidFill>
              </a:rPr>
              <a:t>et al. J </a:t>
            </a:r>
            <a:r>
              <a:rPr lang="en-GB" sz="1000" i="1" dirty="0" err="1">
                <a:solidFill>
                  <a:schemeClr val="tx2"/>
                </a:solidFill>
              </a:rPr>
              <a:t>Endocrinol</a:t>
            </a:r>
            <a:r>
              <a:rPr lang="en-GB" sz="1000" i="1" dirty="0">
                <a:solidFill>
                  <a:schemeClr val="tx2"/>
                </a:solidFill>
              </a:rPr>
              <a:t> Invest</a:t>
            </a:r>
            <a:r>
              <a:rPr lang="en-GB" sz="1000" dirty="0">
                <a:solidFill>
                  <a:schemeClr val="tx2"/>
                </a:solidFill>
              </a:rPr>
              <a:t> 2009;32:704–16; </a:t>
            </a:r>
            <a:r>
              <a:rPr lang="en-GB" sz="1000" b="1" dirty="0">
                <a:solidFill>
                  <a:schemeClr val="tx2"/>
                </a:solidFill>
              </a:rPr>
              <a:t>2.</a:t>
            </a:r>
            <a:r>
              <a:rPr lang="en-GB" sz="1000" dirty="0">
                <a:solidFill>
                  <a:schemeClr val="tx2"/>
                </a:solidFill>
              </a:rPr>
              <a:t> Al-</a:t>
            </a:r>
            <a:r>
              <a:rPr lang="en-GB" sz="1000" dirty="0" err="1">
                <a:solidFill>
                  <a:schemeClr val="tx2"/>
                </a:solidFill>
              </a:rPr>
              <a:t>Sharefi</a:t>
            </a:r>
            <a:r>
              <a:rPr lang="en-GB" sz="1000" dirty="0">
                <a:solidFill>
                  <a:schemeClr val="tx2"/>
                </a:solidFill>
              </a:rPr>
              <a:t> A </a:t>
            </a:r>
            <a:r>
              <a:rPr lang="en-GB" sz="1000" i="1" dirty="0">
                <a:solidFill>
                  <a:schemeClr val="tx2"/>
                </a:solidFill>
              </a:rPr>
              <a:t>et al. Front </a:t>
            </a:r>
            <a:r>
              <a:rPr lang="en-GB" sz="1000" i="1" dirty="0" err="1">
                <a:solidFill>
                  <a:schemeClr val="tx2"/>
                </a:solidFill>
              </a:rPr>
              <a:t>Endocrinol</a:t>
            </a:r>
            <a:r>
              <a:rPr lang="en-GB" sz="1000" i="1" dirty="0">
                <a:solidFill>
                  <a:schemeClr val="tx2"/>
                </a:solidFill>
              </a:rPr>
              <a:t> (Lausanne)</a:t>
            </a:r>
            <a:r>
              <a:rPr lang="en-GB" sz="1000" dirty="0">
                <a:solidFill>
                  <a:schemeClr val="tx2"/>
                </a:solidFill>
              </a:rPr>
              <a:t> 2019;10:754.</a:t>
            </a:r>
          </a:p>
        </p:txBody>
      </p:sp>
      <p:grpSp>
        <p:nvGrpSpPr>
          <p:cNvPr id="5121" name="Group 5120"/>
          <p:cNvGrpSpPr/>
          <p:nvPr/>
        </p:nvGrpSpPr>
        <p:grpSpPr>
          <a:xfrm rot="5400000">
            <a:off x="9171102" y="2762594"/>
            <a:ext cx="2318318" cy="2300573"/>
            <a:chOff x="11033831" y="2198508"/>
            <a:chExt cx="3016250" cy="3124200"/>
          </a:xfrm>
          <a:effectLst>
            <a:outerShdw blurRad="50800" dist="38100" dir="2700000" algn="tl" rotWithShape="0">
              <a:prstClr val="black">
                <a:alpha val="40000"/>
              </a:prstClr>
            </a:outerShdw>
          </a:effectLst>
        </p:grpSpPr>
        <p:sp>
          <p:nvSpPr>
            <p:cNvPr id="24" name="Freeform 23"/>
            <p:cNvSpPr/>
            <p:nvPr/>
          </p:nvSpPr>
          <p:spPr>
            <a:xfrm>
              <a:off x="11198577" y="2439456"/>
              <a:ext cx="1072445" cy="2630311"/>
            </a:xfrm>
            <a:custGeom>
              <a:avLst/>
              <a:gdLst>
                <a:gd name="connsiteX0" fmla="*/ 530578 w 1072445"/>
                <a:gd name="connsiteY0" fmla="*/ 79022 h 2630311"/>
                <a:gd name="connsiteX1" fmla="*/ 383822 w 1072445"/>
                <a:gd name="connsiteY1" fmla="*/ 11289 h 2630311"/>
                <a:gd name="connsiteX2" fmla="*/ 259645 w 1072445"/>
                <a:gd name="connsiteY2" fmla="*/ 0 h 2630311"/>
                <a:gd name="connsiteX3" fmla="*/ 56445 w 1072445"/>
                <a:gd name="connsiteY3" fmla="*/ 101600 h 2630311"/>
                <a:gd name="connsiteX4" fmla="*/ 11289 w 1072445"/>
                <a:gd name="connsiteY4" fmla="*/ 237067 h 2630311"/>
                <a:gd name="connsiteX5" fmla="*/ 0 w 1072445"/>
                <a:gd name="connsiteY5" fmla="*/ 406400 h 2630311"/>
                <a:gd name="connsiteX6" fmla="*/ 90311 w 1072445"/>
                <a:gd name="connsiteY6" fmla="*/ 530578 h 2630311"/>
                <a:gd name="connsiteX7" fmla="*/ 237067 w 1072445"/>
                <a:gd name="connsiteY7" fmla="*/ 598311 h 2630311"/>
                <a:gd name="connsiteX8" fmla="*/ 293511 w 1072445"/>
                <a:gd name="connsiteY8" fmla="*/ 598311 h 2630311"/>
                <a:gd name="connsiteX9" fmla="*/ 293511 w 1072445"/>
                <a:gd name="connsiteY9" fmla="*/ 2020711 h 2630311"/>
                <a:gd name="connsiteX10" fmla="*/ 248356 w 1072445"/>
                <a:gd name="connsiteY10" fmla="*/ 2020711 h 2630311"/>
                <a:gd name="connsiteX11" fmla="*/ 79022 w 1072445"/>
                <a:gd name="connsiteY11" fmla="*/ 2111022 h 2630311"/>
                <a:gd name="connsiteX12" fmla="*/ 11289 w 1072445"/>
                <a:gd name="connsiteY12" fmla="*/ 2280356 h 2630311"/>
                <a:gd name="connsiteX13" fmla="*/ 11289 w 1072445"/>
                <a:gd name="connsiteY13" fmla="*/ 2404534 h 2630311"/>
                <a:gd name="connsiteX14" fmla="*/ 79022 w 1072445"/>
                <a:gd name="connsiteY14" fmla="*/ 2540000 h 2630311"/>
                <a:gd name="connsiteX15" fmla="*/ 203200 w 1072445"/>
                <a:gd name="connsiteY15" fmla="*/ 2619022 h 2630311"/>
                <a:gd name="connsiteX16" fmla="*/ 349956 w 1072445"/>
                <a:gd name="connsiteY16" fmla="*/ 2630311 h 2630311"/>
                <a:gd name="connsiteX17" fmla="*/ 417689 w 1072445"/>
                <a:gd name="connsiteY17" fmla="*/ 2619022 h 2630311"/>
                <a:gd name="connsiteX18" fmla="*/ 530578 w 1072445"/>
                <a:gd name="connsiteY18" fmla="*/ 2540000 h 2630311"/>
                <a:gd name="connsiteX19" fmla="*/ 654756 w 1072445"/>
                <a:gd name="connsiteY19" fmla="*/ 2630311 h 2630311"/>
                <a:gd name="connsiteX20" fmla="*/ 801511 w 1072445"/>
                <a:gd name="connsiteY20" fmla="*/ 2630311 h 2630311"/>
                <a:gd name="connsiteX21" fmla="*/ 948267 w 1072445"/>
                <a:gd name="connsiteY21" fmla="*/ 2551289 h 2630311"/>
                <a:gd name="connsiteX22" fmla="*/ 1049867 w 1072445"/>
                <a:gd name="connsiteY22" fmla="*/ 2381956 h 2630311"/>
                <a:gd name="connsiteX23" fmla="*/ 1038578 w 1072445"/>
                <a:gd name="connsiteY23" fmla="*/ 2212622 h 2630311"/>
                <a:gd name="connsiteX24" fmla="*/ 959556 w 1072445"/>
                <a:gd name="connsiteY24" fmla="*/ 2099734 h 2630311"/>
                <a:gd name="connsiteX25" fmla="*/ 869245 w 1072445"/>
                <a:gd name="connsiteY25" fmla="*/ 2054578 h 2630311"/>
                <a:gd name="connsiteX26" fmla="*/ 745067 w 1072445"/>
                <a:gd name="connsiteY26" fmla="*/ 1998134 h 2630311"/>
                <a:gd name="connsiteX27" fmla="*/ 745067 w 1072445"/>
                <a:gd name="connsiteY27" fmla="*/ 620889 h 2630311"/>
                <a:gd name="connsiteX28" fmla="*/ 891822 w 1072445"/>
                <a:gd name="connsiteY28" fmla="*/ 564445 h 2630311"/>
                <a:gd name="connsiteX29" fmla="*/ 1016000 w 1072445"/>
                <a:gd name="connsiteY29" fmla="*/ 462845 h 2630311"/>
                <a:gd name="connsiteX30" fmla="*/ 1072445 w 1072445"/>
                <a:gd name="connsiteY30" fmla="*/ 248356 h 2630311"/>
                <a:gd name="connsiteX31" fmla="*/ 1016000 w 1072445"/>
                <a:gd name="connsiteY31" fmla="*/ 67734 h 2630311"/>
                <a:gd name="connsiteX32" fmla="*/ 869245 w 1072445"/>
                <a:gd name="connsiteY32" fmla="*/ 11289 h 2630311"/>
                <a:gd name="connsiteX33" fmla="*/ 677333 w 1072445"/>
                <a:gd name="connsiteY33" fmla="*/ 11289 h 2630311"/>
                <a:gd name="connsiteX34" fmla="*/ 530578 w 1072445"/>
                <a:gd name="connsiteY34" fmla="*/ 79022 h 263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72445" h="2630311">
                  <a:moveTo>
                    <a:pt x="530578" y="79022"/>
                  </a:moveTo>
                  <a:lnTo>
                    <a:pt x="383822" y="11289"/>
                  </a:lnTo>
                  <a:lnTo>
                    <a:pt x="259645" y="0"/>
                  </a:lnTo>
                  <a:lnTo>
                    <a:pt x="56445" y="101600"/>
                  </a:lnTo>
                  <a:lnTo>
                    <a:pt x="11289" y="237067"/>
                  </a:lnTo>
                  <a:lnTo>
                    <a:pt x="0" y="406400"/>
                  </a:lnTo>
                  <a:lnTo>
                    <a:pt x="90311" y="530578"/>
                  </a:lnTo>
                  <a:lnTo>
                    <a:pt x="237067" y="598311"/>
                  </a:lnTo>
                  <a:lnTo>
                    <a:pt x="293511" y="598311"/>
                  </a:lnTo>
                  <a:lnTo>
                    <a:pt x="293511" y="2020711"/>
                  </a:lnTo>
                  <a:lnTo>
                    <a:pt x="248356" y="2020711"/>
                  </a:lnTo>
                  <a:lnTo>
                    <a:pt x="79022" y="2111022"/>
                  </a:lnTo>
                  <a:lnTo>
                    <a:pt x="11289" y="2280356"/>
                  </a:lnTo>
                  <a:lnTo>
                    <a:pt x="11289" y="2404534"/>
                  </a:lnTo>
                  <a:lnTo>
                    <a:pt x="79022" y="2540000"/>
                  </a:lnTo>
                  <a:lnTo>
                    <a:pt x="203200" y="2619022"/>
                  </a:lnTo>
                  <a:lnTo>
                    <a:pt x="349956" y="2630311"/>
                  </a:lnTo>
                  <a:lnTo>
                    <a:pt x="417689" y="2619022"/>
                  </a:lnTo>
                  <a:lnTo>
                    <a:pt x="530578" y="2540000"/>
                  </a:lnTo>
                  <a:lnTo>
                    <a:pt x="654756" y="2630311"/>
                  </a:lnTo>
                  <a:lnTo>
                    <a:pt x="801511" y="2630311"/>
                  </a:lnTo>
                  <a:lnTo>
                    <a:pt x="948267" y="2551289"/>
                  </a:lnTo>
                  <a:lnTo>
                    <a:pt x="1049867" y="2381956"/>
                  </a:lnTo>
                  <a:lnTo>
                    <a:pt x="1038578" y="2212622"/>
                  </a:lnTo>
                  <a:lnTo>
                    <a:pt x="959556" y="2099734"/>
                  </a:lnTo>
                  <a:lnTo>
                    <a:pt x="869245" y="2054578"/>
                  </a:lnTo>
                  <a:lnTo>
                    <a:pt x="745067" y="1998134"/>
                  </a:lnTo>
                  <a:lnTo>
                    <a:pt x="745067" y="620889"/>
                  </a:lnTo>
                  <a:lnTo>
                    <a:pt x="891822" y="564445"/>
                  </a:lnTo>
                  <a:lnTo>
                    <a:pt x="1016000" y="462845"/>
                  </a:lnTo>
                  <a:lnTo>
                    <a:pt x="1072445" y="248356"/>
                  </a:lnTo>
                  <a:lnTo>
                    <a:pt x="1016000" y="67734"/>
                  </a:lnTo>
                  <a:lnTo>
                    <a:pt x="869245" y="11289"/>
                  </a:lnTo>
                  <a:lnTo>
                    <a:pt x="677333" y="11289"/>
                  </a:lnTo>
                  <a:lnTo>
                    <a:pt x="530578" y="79022"/>
                  </a:lnTo>
                  <a:close/>
                </a:path>
              </a:pathLst>
            </a:custGeom>
            <a:solidFill>
              <a:schemeClr val="accent4">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Freeform 24"/>
            <p:cNvSpPr/>
            <p:nvPr/>
          </p:nvSpPr>
          <p:spPr>
            <a:xfrm>
              <a:off x="11830755" y="2924878"/>
              <a:ext cx="2032000" cy="1670756"/>
            </a:xfrm>
            <a:custGeom>
              <a:avLst/>
              <a:gdLst>
                <a:gd name="connsiteX0" fmla="*/ 395111 w 2032000"/>
                <a:gd name="connsiteY0" fmla="*/ 609600 h 1670756"/>
                <a:gd name="connsiteX1" fmla="*/ 0 w 2032000"/>
                <a:gd name="connsiteY1" fmla="*/ 812800 h 1670756"/>
                <a:gd name="connsiteX2" fmla="*/ 361244 w 2032000"/>
                <a:gd name="connsiteY2" fmla="*/ 1038578 h 1670756"/>
                <a:gd name="connsiteX3" fmla="*/ 440267 w 2032000"/>
                <a:gd name="connsiteY3" fmla="*/ 1230489 h 1670756"/>
                <a:gd name="connsiteX4" fmla="*/ 575733 w 2032000"/>
                <a:gd name="connsiteY4" fmla="*/ 1422400 h 1670756"/>
                <a:gd name="connsiteX5" fmla="*/ 722489 w 2032000"/>
                <a:gd name="connsiteY5" fmla="*/ 1524000 h 1670756"/>
                <a:gd name="connsiteX6" fmla="*/ 891822 w 2032000"/>
                <a:gd name="connsiteY6" fmla="*/ 1625600 h 1670756"/>
                <a:gd name="connsiteX7" fmla="*/ 1106311 w 2032000"/>
                <a:gd name="connsiteY7" fmla="*/ 1670756 h 1670756"/>
                <a:gd name="connsiteX8" fmla="*/ 1298222 w 2032000"/>
                <a:gd name="connsiteY8" fmla="*/ 1659467 h 1670756"/>
                <a:gd name="connsiteX9" fmla="*/ 1512711 w 2032000"/>
                <a:gd name="connsiteY9" fmla="*/ 1614312 h 1670756"/>
                <a:gd name="connsiteX10" fmla="*/ 1715911 w 2032000"/>
                <a:gd name="connsiteY10" fmla="*/ 1501423 h 1670756"/>
                <a:gd name="connsiteX11" fmla="*/ 1828800 w 2032000"/>
                <a:gd name="connsiteY11" fmla="*/ 1377245 h 1670756"/>
                <a:gd name="connsiteX12" fmla="*/ 1930400 w 2032000"/>
                <a:gd name="connsiteY12" fmla="*/ 1207912 h 1670756"/>
                <a:gd name="connsiteX13" fmla="*/ 2009422 w 2032000"/>
                <a:gd name="connsiteY13" fmla="*/ 993423 h 1670756"/>
                <a:gd name="connsiteX14" fmla="*/ 2032000 w 2032000"/>
                <a:gd name="connsiteY14" fmla="*/ 790223 h 1670756"/>
                <a:gd name="connsiteX15" fmla="*/ 1998133 w 2032000"/>
                <a:gd name="connsiteY15" fmla="*/ 587023 h 1670756"/>
                <a:gd name="connsiteX16" fmla="*/ 1907822 w 2032000"/>
                <a:gd name="connsiteY16" fmla="*/ 395112 h 1670756"/>
                <a:gd name="connsiteX17" fmla="*/ 1738489 w 2032000"/>
                <a:gd name="connsiteY17" fmla="*/ 191912 h 1670756"/>
                <a:gd name="connsiteX18" fmla="*/ 1546578 w 2032000"/>
                <a:gd name="connsiteY18" fmla="*/ 90312 h 1670756"/>
                <a:gd name="connsiteX19" fmla="*/ 1354667 w 2032000"/>
                <a:gd name="connsiteY19" fmla="*/ 22578 h 1670756"/>
                <a:gd name="connsiteX20" fmla="*/ 1151467 w 2032000"/>
                <a:gd name="connsiteY20" fmla="*/ 0 h 1670756"/>
                <a:gd name="connsiteX21" fmla="*/ 925689 w 2032000"/>
                <a:gd name="connsiteY21" fmla="*/ 33867 h 1670756"/>
                <a:gd name="connsiteX22" fmla="*/ 733778 w 2032000"/>
                <a:gd name="connsiteY22" fmla="*/ 112889 h 1670756"/>
                <a:gd name="connsiteX23" fmla="*/ 553156 w 2032000"/>
                <a:gd name="connsiteY23" fmla="*/ 248356 h 1670756"/>
                <a:gd name="connsiteX24" fmla="*/ 462844 w 2032000"/>
                <a:gd name="connsiteY24" fmla="*/ 395112 h 1670756"/>
                <a:gd name="connsiteX25" fmla="*/ 395111 w 2032000"/>
                <a:gd name="connsiteY25" fmla="*/ 609600 h 167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32000" h="1670756">
                  <a:moveTo>
                    <a:pt x="395111" y="609600"/>
                  </a:moveTo>
                  <a:lnTo>
                    <a:pt x="0" y="812800"/>
                  </a:lnTo>
                  <a:lnTo>
                    <a:pt x="361244" y="1038578"/>
                  </a:lnTo>
                  <a:lnTo>
                    <a:pt x="440267" y="1230489"/>
                  </a:lnTo>
                  <a:lnTo>
                    <a:pt x="575733" y="1422400"/>
                  </a:lnTo>
                  <a:lnTo>
                    <a:pt x="722489" y="1524000"/>
                  </a:lnTo>
                  <a:lnTo>
                    <a:pt x="891822" y="1625600"/>
                  </a:lnTo>
                  <a:lnTo>
                    <a:pt x="1106311" y="1670756"/>
                  </a:lnTo>
                  <a:lnTo>
                    <a:pt x="1298222" y="1659467"/>
                  </a:lnTo>
                  <a:lnTo>
                    <a:pt x="1512711" y="1614312"/>
                  </a:lnTo>
                  <a:lnTo>
                    <a:pt x="1715911" y="1501423"/>
                  </a:lnTo>
                  <a:lnTo>
                    <a:pt x="1828800" y="1377245"/>
                  </a:lnTo>
                  <a:lnTo>
                    <a:pt x="1930400" y="1207912"/>
                  </a:lnTo>
                  <a:lnTo>
                    <a:pt x="2009422" y="993423"/>
                  </a:lnTo>
                  <a:lnTo>
                    <a:pt x="2032000" y="790223"/>
                  </a:lnTo>
                  <a:lnTo>
                    <a:pt x="1998133" y="587023"/>
                  </a:lnTo>
                  <a:lnTo>
                    <a:pt x="1907822" y="395112"/>
                  </a:lnTo>
                  <a:lnTo>
                    <a:pt x="1738489" y="191912"/>
                  </a:lnTo>
                  <a:lnTo>
                    <a:pt x="1546578" y="90312"/>
                  </a:lnTo>
                  <a:lnTo>
                    <a:pt x="1354667" y="22578"/>
                  </a:lnTo>
                  <a:lnTo>
                    <a:pt x="1151467" y="0"/>
                  </a:lnTo>
                  <a:lnTo>
                    <a:pt x="925689" y="33867"/>
                  </a:lnTo>
                  <a:lnTo>
                    <a:pt x="733778" y="112889"/>
                  </a:lnTo>
                  <a:lnTo>
                    <a:pt x="553156" y="248356"/>
                  </a:lnTo>
                  <a:lnTo>
                    <a:pt x="462844" y="395112"/>
                  </a:lnTo>
                  <a:lnTo>
                    <a:pt x="395111" y="60960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2" name="Picture 2"/>
            <p:cNvPicPr>
              <a:picLocks noChangeAspect="1" noChangeArrowheads="1"/>
            </p:cNvPicPr>
            <p:nvPr/>
          </p:nvPicPr>
          <p:blipFill>
            <a:blip r:embed="rId3">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33831" y="2198508"/>
              <a:ext cx="30162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12406488" y="3151711"/>
              <a:ext cx="1230489" cy="123048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120" name="Group 5119"/>
            <p:cNvGrpSpPr/>
            <p:nvPr/>
          </p:nvGrpSpPr>
          <p:grpSpPr>
            <a:xfrm>
              <a:off x="12473935" y="3293810"/>
              <a:ext cx="1130104" cy="959880"/>
              <a:chOff x="9659816" y="3921339"/>
              <a:chExt cx="1223976" cy="1039612"/>
            </a:xfrm>
          </p:grpSpPr>
          <p:sp>
            <p:nvSpPr>
              <p:cNvPr id="30" name="Freeform 29"/>
              <p:cNvSpPr/>
              <p:nvPr/>
            </p:nvSpPr>
            <p:spPr>
              <a:xfrm>
                <a:off x="10358599" y="4095822"/>
                <a:ext cx="162177" cy="258792"/>
              </a:xfrm>
              <a:custGeom>
                <a:avLst/>
                <a:gdLst>
                  <a:gd name="connsiteX0" fmla="*/ 134572 w 162177"/>
                  <a:gd name="connsiteY0" fmla="*/ 69011 h 258792"/>
                  <a:gd name="connsiteX1" fmla="*/ 103517 w 162177"/>
                  <a:gd name="connsiteY1" fmla="*/ 0 h 258792"/>
                  <a:gd name="connsiteX2" fmla="*/ 55209 w 162177"/>
                  <a:gd name="connsiteY2" fmla="*/ 0 h 258792"/>
                  <a:gd name="connsiteX3" fmla="*/ 10352 w 162177"/>
                  <a:gd name="connsiteY3" fmla="*/ 17253 h 258792"/>
                  <a:gd name="connsiteX4" fmla="*/ 0 w 162177"/>
                  <a:gd name="connsiteY4" fmla="*/ 106967 h 258792"/>
                  <a:gd name="connsiteX5" fmla="*/ 51759 w 162177"/>
                  <a:gd name="connsiteY5" fmla="*/ 200133 h 258792"/>
                  <a:gd name="connsiteX6" fmla="*/ 113869 w 162177"/>
                  <a:gd name="connsiteY6" fmla="*/ 258792 h 258792"/>
                  <a:gd name="connsiteX7" fmla="*/ 162177 w 162177"/>
                  <a:gd name="connsiteY7" fmla="*/ 196682 h 258792"/>
                  <a:gd name="connsiteX8" fmla="*/ 134572 w 162177"/>
                  <a:gd name="connsiteY8" fmla="*/ 69011 h 258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177" h="258792">
                    <a:moveTo>
                      <a:pt x="134572" y="69011"/>
                    </a:moveTo>
                    <a:lnTo>
                      <a:pt x="103517" y="0"/>
                    </a:lnTo>
                    <a:lnTo>
                      <a:pt x="55209" y="0"/>
                    </a:lnTo>
                    <a:lnTo>
                      <a:pt x="10352" y="17253"/>
                    </a:lnTo>
                    <a:lnTo>
                      <a:pt x="0" y="106967"/>
                    </a:lnTo>
                    <a:lnTo>
                      <a:pt x="51759" y="200133"/>
                    </a:lnTo>
                    <a:lnTo>
                      <a:pt x="113869" y="258792"/>
                    </a:lnTo>
                    <a:lnTo>
                      <a:pt x="162177" y="196682"/>
                    </a:lnTo>
                    <a:lnTo>
                      <a:pt x="134572" y="69011"/>
                    </a:lnTo>
                    <a:close/>
                  </a:path>
                </a:pathLst>
              </a:cu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30"/>
              <p:cNvSpPr/>
              <p:nvPr/>
            </p:nvSpPr>
            <p:spPr>
              <a:xfrm>
                <a:off x="10475918" y="4699671"/>
                <a:ext cx="217386" cy="196682"/>
              </a:xfrm>
              <a:custGeom>
                <a:avLst/>
                <a:gdLst>
                  <a:gd name="connsiteX0" fmla="*/ 182880 w 217386"/>
                  <a:gd name="connsiteY0" fmla="*/ 124220 h 196682"/>
                  <a:gd name="connsiteX1" fmla="*/ 213936 w 217386"/>
                  <a:gd name="connsiteY1" fmla="*/ 79363 h 196682"/>
                  <a:gd name="connsiteX2" fmla="*/ 217386 w 217386"/>
                  <a:gd name="connsiteY2" fmla="*/ 48308 h 196682"/>
                  <a:gd name="connsiteX3" fmla="*/ 196683 w 217386"/>
                  <a:gd name="connsiteY3" fmla="*/ 17253 h 196682"/>
                  <a:gd name="connsiteX4" fmla="*/ 120770 w 217386"/>
                  <a:gd name="connsiteY4" fmla="*/ 0 h 196682"/>
                  <a:gd name="connsiteX5" fmla="*/ 44858 w 217386"/>
                  <a:gd name="connsiteY5" fmla="*/ 62110 h 196682"/>
                  <a:gd name="connsiteX6" fmla="*/ 3451 w 217386"/>
                  <a:gd name="connsiteY6" fmla="*/ 110418 h 196682"/>
                  <a:gd name="connsiteX7" fmla="*/ 0 w 217386"/>
                  <a:gd name="connsiteY7" fmla="*/ 151825 h 196682"/>
                  <a:gd name="connsiteX8" fmla="*/ 20704 w 217386"/>
                  <a:gd name="connsiteY8" fmla="*/ 186331 h 196682"/>
                  <a:gd name="connsiteX9" fmla="*/ 69012 w 217386"/>
                  <a:gd name="connsiteY9" fmla="*/ 196682 h 196682"/>
                  <a:gd name="connsiteX10" fmla="*/ 182880 w 217386"/>
                  <a:gd name="connsiteY10" fmla="*/ 124220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386" h="196682">
                    <a:moveTo>
                      <a:pt x="182880" y="124220"/>
                    </a:moveTo>
                    <a:lnTo>
                      <a:pt x="213936" y="79363"/>
                    </a:lnTo>
                    <a:lnTo>
                      <a:pt x="217386" y="48308"/>
                    </a:lnTo>
                    <a:lnTo>
                      <a:pt x="196683" y="17253"/>
                    </a:lnTo>
                    <a:lnTo>
                      <a:pt x="120770" y="0"/>
                    </a:lnTo>
                    <a:lnTo>
                      <a:pt x="44858" y="62110"/>
                    </a:lnTo>
                    <a:lnTo>
                      <a:pt x="3451" y="110418"/>
                    </a:lnTo>
                    <a:lnTo>
                      <a:pt x="0" y="151825"/>
                    </a:lnTo>
                    <a:lnTo>
                      <a:pt x="20704" y="186331"/>
                    </a:lnTo>
                    <a:lnTo>
                      <a:pt x="69012" y="196682"/>
                    </a:lnTo>
                    <a:lnTo>
                      <a:pt x="182880" y="124220"/>
                    </a:lnTo>
                    <a:close/>
                  </a:path>
                </a:pathLst>
              </a:cu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Freeform 26"/>
              <p:cNvSpPr/>
              <p:nvPr/>
            </p:nvSpPr>
            <p:spPr>
              <a:xfrm>
                <a:off x="9716794" y="3992305"/>
                <a:ext cx="300199" cy="345057"/>
              </a:xfrm>
              <a:custGeom>
                <a:avLst/>
                <a:gdLst>
                  <a:gd name="connsiteX0" fmla="*/ 189781 w 300199"/>
                  <a:gd name="connsiteY0" fmla="*/ 0 h 345057"/>
                  <a:gd name="connsiteX1" fmla="*/ 106968 w 300199"/>
                  <a:gd name="connsiteY1" fmla="*/ 27604 h 345057"/>
                  <a:gd name="connsiteX2" fmla="*/ 44857 w 300199"/>
                  <a:gd name="connsiteY2" fmla="*/ 96616 h 345057"/>
                  <a:gd name="connsiteX3" fmla="*/ 13802 w 300199"/>
                  <a:gd name="connsiteY3" fmla="*/ 155275 h 345057"/>
                  <a:gd name="connsiteX4" fmla="*/ 0 w 300199"/>
                  <a:gd name="connsiteY4" fmla="*/ 224287 h 345057"/>
                  <a:gd name="connsiteX5" fmla="*/ 10352 w 300199"/>
                  <a:gd name="connsiteY5" fmla="*/ 300199 h 345057"/>
                  <a:gd name="connsiteX6" fmla="*/ 51758 w 300199"/>
                  <a:gd name="connsiteY6" fmla="*/ 341606 h 345057"/>
                  <a:gd name="connsiteX7" fmla="*/ 131121 w 300199"/>
                  <a:gd name="connsiteY7" fmla="*/ 345057 h 345057"/>
                  <a:gd name="connsiteX8" fmla="*/ 207034 w 300199"/>
                  <a:gd name="connsiteY8" fmla="*/ 307100 h 345057"/>
                  <a:gd name="connsiteX9" fmla="*/ 255342 w 300199"/>
                  <a:gd name="connsiteY9" fmla="*/ 255342 h 345057"/>
                  <a:gd name="connsiteX10" fmla="*/ 300199 w 300199"/>
                  <a:gd name="connsiteY10" fmla="*/ 182880 h 345057"/>
                  <a:gd name="connsiteX11" fmla="*/ 293298 w 300199"/>
                  <a:gd name="connsiteY11" fmla="*/ 175979 h 345057"/>
                  <a:gd name="connsiteX12" fmla="*/ 296749 w 300199"/>
                  <a:gd name="connsiteY12" fmla="*/ 75912 h 345057"/>
                  <a:gd name="connsiteX13" fmla="*/ 248441 w 300199"/>
                  <a:gd name="connsiteY13" fmla="*/ 13802 h 345057"/>
                  <a:gd name="connsiteX14" fmla="*/ 189781 w 300199"/>
                  <a:gd name="connsiteY14" fmla="*/ 0 h 345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99" h="345057">
                    <a:moveTo>
                      <a:pt x="189781" y="0"/>
                    </a:moveTo>
                    <a:lnTo>
                      <a:pt x="106968" y="27604"/>
                    </a:lnTo>
                    <a:lnTo>
                      <a:pt x="44857" y="96616"/>
                    </a:lnTo>
                    <a:lnTo>
                      <a:pt x="13802" y="155275"/>
                    </a:lnTo>
                    <a:lnTo>
                      <a:pt x="0" y="224287"/>
                    </a:lnTo>
                    <a:lnTo>
                      <a:pt x="10352" y="300199"/>
                    </a:lnTo>
                    <a:lnTo>
                      <a:pt x="51758" y="341606"/>
                    </a:lnTo>
                    <a:lnTo>
                      <a:pt x="131121" y="345057"/>
                    </a:lnTo>
                    <a:lnTo>
                      <a:pt x="207034" y="307100"/>
                    </a:lnTo>
                    <a:lnTo>
                      <a:pt x="255342" y="255342"/>
                    </a:lnTo>
                    <a:lnTo>
                      <a:pt x="300199" y="182880"/>
                    </a:lnTo>
                    <a:lnTo>
                      <a:pt x="293298" y="175979"/>
                    </a:lnTo>
                    <a:lnTo>
                      <a:pt x="296749" y="75912"/>
                    </a:lnTo>
                    <a:lnTo>
                      <a:pt x="248441" y="13802"/>
                    </a:lnTo>
                    <a:lnTo>
                      <a:pt x="189781"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Freeform 27"/>
              <p:cNvSpPr/>
              <p:nvPr/>
            </p:nvSpPr>
            <p:spPr>
              <a:xfrm>
                <a:off x="9772003" y="4358065"/>
                <a:ext cx="558991" cy="462376"/>
              </a:xfrm>
              <a:custGeom>
                <a:avLst/>
                <a:gdLst>
                  <a:gd name="connsiteX0" fmla="*/ 303649 w 558991"/>
                  <a:gd name="connsiteY0" fmla="*/ 96616 h 462376"/>
                  <a:gd name="connsiteX1" fmla="*/ 151824 w 558991"/>
                  <a:gd name="connsiteY1" fmla="*/ 113869 h 462376"/>
                  <a:gd name="connsiteX2" fmla="*/ 82813 w 558991"/>
                  <a:gd name="connsiteY2" fmla="*/ 165628 h 462376"/>
                  <a:gd name="connsiteX3" fmla="*/ 27604 w 558991"/>
                  <a:gd name="connsiteY3" fmla="*/ 227738 h 462376"/>
                  <a:gd name="connsiteX4" fmla="*/ 6901 w 558991"/>
                  <a:gd name="connsiteY4" fmla="*/ 265694 h 462376"/>
                  <a:gd name="connsiteX5" fmla="*/ 0 w 558991"/>
                  <a:gd name="connsiteY5" fmla="*/ 320903 h 462376"/>
                  <a:gd name="connsiteX6" fmla="*/ 20703 w 558991"/>
                  <a:gd name="connsiteY6" fmla="*/ 376112 h 462376"/>
                  <a:gd name="connsiteX7" fmla="*/ 86264 w 558991"/>
                  <a:gd name="connsiteY7" fmla="*/ 400266 h 462376"/>
                  <a:gd name="connsiteX8" fmla="*/ 158726 w 558991"/>
                  <a:gd name="connsiteY8" fmla="*/ 400266 h 462376"/>
                  <a:gd name="connsiteX9" fmla="*/ 203583 w 558991"/>
                  <a:gd name="connsiteY9" fmla="*/ 389914 h 462376"/>
                  <a:gd name="connsiteX10" fmla="*/ 289847 w 558991"/>
                  <a:gd name="connsiteY10" fmla="*/ 348508 h 462376"/>
                  <a:gd name="connsiteX11" fmla="*/ 327803 w 558991"/>
                  <a:gd name="connsiteY11" fmla="*/ 407167 h 462376"/>
                  <a:gd name="connsiteX12" fmla="*/ 383012 w 558991"/>
                  <a:gd name="connsiteY12" fmla="*/ 441673 h 462376"/>
                  <a:gd name="connsiteX13" fmla="*/ 427870 w 558991"/>
                  <a:gd name="connsiteY13" fmla="*/ 462376 h 462376"/>
                  <a:gd name="connsiteX14" fmla="*/ 489980 w 558991"/>
                  <a:gd name="connsiteY14" fmla="*/ 434772 h 462376"/>
                  <a:gd name="connsiteX15" fmla="*/ 531387 w 558991"/>
                  <a:gd name="connsiteY15" fmla="*/ 362310 h 462376"/>
                  <a:gd name="connsiteX16" fmla="*/ 548640 w 558991"/>
                  <a:gd name="connsiteY16" fmla="*/ 282947 h 462376"/>
                  <a:gd name="connsiteX17" fmla="*/ 558991 w 558991"/>
                  <a:gd name="connsiteY17" fmla="*/ 186331 h 462376"/>
                  <a:gd name="connsiteX18" fmla="*/ 534837 w 558991"/>
                  <a:gd name="connsiteY18" fmla="*/ 103517 h 462376"/>
                  <a:gd name="connsiteX19" fmla="*/ 489980 w 558991"/>
                  <a:gd name="connsiteY19" fmla="*/ 37957 h 462376"/>
                  <a:gd name="connsiteX20" fmla="*/ 438221 w 558991"/>
                  <a:gd name="connsiteY20" fmla="*/ 6901 h 462376"/>
                  <a:gd name="connsiteX21" fmla="*/ 389914 w 558991"/>
                  <a:gd name="connsiteY21" fmla="*/ 0 h 462376"/>
                  <a:gd name="connsiteX22" fmla="*/ 334704 w 558991"/>
                  <a:gd name="connsiteY22" fmla="*/ 55209 h 462376"/>
                  <a:gd name="connsiteX23" fmla="*/ 303649 w 558991"/>
                  <a:gd name="connsiteY23" fmla="*/ 96616 h 46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8991" h="462376">
                    <a:moveTo>
                      <a:pt x="303649" y="96616"/>
                    </a:moveTo>
                    <a:lnTo>
                      <a:pt x="151824" y="113869"/>
                    </a:lnTo>
                    <a:lnTo>
                      <a:pt x="82813" y="165628"/>
                    </a:lnTo>
                    <a:lnTo>
                      <a:pt x="27604" y="227738"/>
                    </a:lnTo>
                    <a:lnTo>
                      <a:pt x="6901" y="265694"/>
                    </a:lnTo>
                    <a:lnTo>
                      <a:pt x="0" y="320903"/>
                    </a:lnTo>
                    <a:lnTo>
                      <a:pt x="20703" y="376112"/>
                    </a:lnTo>
                    <a:lnTo>
                      <a:pt x="86264" y="400266"/>
                    </a:lnTo>
                    <a:lnTo>
                      <a:pt x="158726" y="400266"/>
                    </a:lnTo>
                    <a:lnTo>
                      <a:pt x="203583" y="389914"/>
                    </a:lnTo>
                    <a:lnTo>
                      <a:pt x="289847" y="348508"/>
                    </a:lnTo>
                    <a:lnTo>
                      <a:pt x="327803" y="407167"/>
                    </a:lnTo>
                    <a:lnTo>
                      <a:pt x="383012" y="441673"/>
                    </a:lnTo>
                    <a:lnTo>
                      <a:pt x="427870" y="462376"/>
                    </a:lnTo>
                    <a:lnTo>
                      <a:pt x="489980" y="434772"/>
                    </a:lnTo>
                    <a:lnTo>
                      <a:pt x="531387" y="362310"/>
                    </a:lnTo>
                    <a:lnTo>
                      <a:pt x="548640" y="282947"/>
                    </a:lnTo>
                    <a:lnTo>
                      <a:pt x="558991" y="186331"/>
                    </a:lnTo>
                    <a:lnTo>
                      <a:pt x="534837" y="103517"/>
                    </a:lnTo>
                    <a:lnTo>
                      <a:pt x="489980" y="37957"/>
                    </a:lnTo>
                    <a:lnTo>
                      <a:pt x="438221" y="6901"/>
                    </a:lnTo>
                    <a:lnTo>
                      <a:pt x="389914" y="0"/>
                    </a:lnTo>
                    <a:lnTo>
                      <a:pt x="334704" y="55209"/>
                    </a:lnTo>
                    <a:lnTo>
                      <a:pt x="303649" y="96616"/>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Freeform 28"/>
              <p:cNvSpPr/>
              <p:nvPr/>
            </p:nvSpPr>
            <p:spPr>
              <a:xfrm>
                <a:off x="10444863" y="4240746"/>
                <a:ext cx="383013" cy="310551"/>
              </a:xfrm>
              <a:custGeom>
                <a:avLst/>
                <a:gdLst>
                  <a:gd name="connsiteX0" fmla="*/ 262243 w 383013"/>
                  <a:gd name="connsiteY0" fmla="*/ 0 h 310551"/>
                  <a:gd name="connsiteX1" fmla="*/ 175979 w 383013"/>
                  <a:gd name="connsiteY1" fmla="*/ 10351 h 310551"/>
                  <a:gd name="connsiteX2" fmla="*/ 113869 w 383013"/>
                  <a:gd name="connsiteY2" fmla="*/ 48308 h 310551"/>
                  <a:gd name="connsiteX3" fmla="*/ 55209 w 383013"/>
                  <a:gd name="connsiteY3" fmla="*/ 82813 h 310551"/>
                  <a:gd name="connsiteX4" fmla="*/ 20704 w 383013"/>
                  <a:gd name="connsiteY4" fmla="*/ 134572 h 310551"/>
                  <a:gd name="connsiteX5" fmla="*/ 0 w 383013"/>
                  <a:gd name="connsiteY5" fmla="*/ 182880 h 310551"/>
                  <a:gd name="connsiteX6" fmla="*/ 0 w 383013"/>
                  <a:gd name="connsiteY6" fmla="*/ 227737 h 310551"/>
                  <a:gd name="connsiteX7" fmla="*/ 13803 w 383013"/>
                  <a:gd name="connsiteY7" fmla="*/ 276045 h 310551"/>
                  <a:gd name="connsiteX8" fmla="*/ 69012 w 383013"/>
                  <a:gd name="connsiteY8" fmla="*/ 307100 h 310551"/>
                  <a:gd name="connsiteX9" fmla="*/ 169078 w 383013"/>
                  <a:gd name="connsiteY9" fmla="*/ 310551 h 310551"/>
                  <a:gd name="connsiteX10" fmla="*/ 248441 w 383013"/>
                  <a:gd name="connsiteY10" fmla="*/ 272594 h 310551"/>
                  <a:gd name="connsiteX11" fmla="*/ 324354 w 383013"/>
                  <a:gd name="connsiteY11" fmla="*/ 224286 h 310551"/>
                  <a:gd name="connsiteX12" fmla="*/ 369211 w 383013"/>
                  <a:gd name="connsiteY12" fmla="*/ 172528 h 310551"/>
                  <a:gd name="connsiteX13" fmla="*/ 383013 w 383013"/>
                  <a:gd name="connsiteY13" fmla="*/ 86264 h 310551"/>
                  <a:gd name="connsiteX14" fmla="*/ 365760 w 383013"/>
                  <a:gd name="connsiteY14" fmla="*/ 41406 h 310551"/>
                  <a:gd name="connsiteX15" fmla="*/ 327804 w 383013"/>
                  <a:gd name="connsiteY15" fmla="*/ 10351 h 310551"/>
                  <a:gd name="connsiteX16" fmla="*/ 262243 w 383013"/>
                  <a:gd name="connsiteY16" fmla="*/ 0 h 31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013" h="310551">
                    <a:moveTo>
                      <a:pt x="262243" y="0"/>
                    </a:moveTo>
                    <a:lnTo>
                      <a:pt x="175979" y="10351"/>
                    </a:lnTo>
                    <a:lnTo>
                      <a:pt x="113869" y="48308"/>
                    </a:lnTo>
                    <a:lnTo>
                      <a:pt x="55209" y="82813"/>
                    </a:lnTo>
                    <a:lnTo>
                      <a:pt x="20704" y="134572"/>
                    </a:lnTo>
                    <a:lnTo>
                      <a:pt x="0" y="182880"/>
                    </a:lnTo>
                    <a:lnTo>
                      <a:pt x="0" y="227737"/>
                    </a:lnTo>
                    <a:lnTo>
                      <a:pt x="13803" y="276045"/>
                    </a:lnTo>
                    <a:lnTo>
                      <a:pt x="69012" y="307100"/>
                    </a:lnTo>
                    <a:lnTo>
                      <a:pt x="169078" y="310551"/>
                    </a:lnTo>
                    <a:lnTo>
                      <a:pt x="248441" y="272594"/>
                    </a:lnTo>
                    <a:lnTo>
                      <a:pt x="324354" y="224286"/>
                    </a:lnTo>
                    <a:lnTo>
                      <a:pt x="369211" y="172528"/>
                    </a:lnTo>
                    <a:lnTo>
                      <a:pt x="383013" y="86264"/>
                    </a:lnTo>
                    <a:lnTo>
                      <a:pt x="365760" y="41406"/>
                    </a:lnTo>
                    <a:lnTo>
                      <a:pt x="327804" y="10351"/>
                    </a:lnTo>
                    <a:lnTo>
                      <a:pt x="262243" y="0"/>
                    </a:lnTo>
                    <a:close/>
                  </a:path>
                </a:pathLst>
              </a:cu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23" name="Picture 3"/>
              <p:cNvPicPr>
                <a:picLocks noChangeAspect="1" noChangeArrowheads="1"/>
              </p:cNvPicPr>
              <p:nvPr/>
            </p:nvPicPr>
            <p:blipFill>
              <a:blip r:embed="rId4"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9659816" y="3921339"/>
                <a:ext cx="1223976" cy="103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726589481"/>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7E2048-3554-4031-91A4-904B0EE79B85}"/>
</file>

<file path=customXml/itemProps2.xml><?xml version="1.0" encoding="utf-8"?>
<ds:datastoreItem xmlns:ds="http://schemas.openxmlformats.org/officeDocument/2006/customXml" ds:itemID="{999572A3-4E22-4820-A805-BA4D917F8A57}"/>
</file>

<file path=customXml/itemProps3.xml><?xml version="1.0" encoding="utf-8"?>
<ds:datastoreItem xmlns:ds="http://schemas.openxmlformats.org/officeDocument/2006/customXml" ds:itemID="{597AFDE1-F1E5-447D-A36F-4804DA117168}"/>
</file>

<file path=docProps/app.xml><?xml version="1.0" encoding="utf-8"?>
<Properties xmlns="http://schemas.openxmlformats.org/officeDocument/2006/extended-properties" xmlns:vt="http://schemas.openxmlformats.org/officeDocument/2006/docPropsVTypes">
  <Template/>
  <TotalTime>457</TotalTime>
  <Words>5007</Words>
  <Application>Microsoft Office PowerPoint</Application>
  <PresentationFormat>Widescreen</PresentationFormat>
  <Paragraphs>461</Paragraphs>
  <Slides>14</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ArialMT</vt:lpstr>
      <vt:lpstr>Poppins Light</vt:lpstr>
      <vt:lpstr>Wingdings 3</vt:lpstr>
      <vt:lpstr>Calibri</vt:lpstr>
      <vt:lpstr>Wingdings</vt:lpstr>
      <vt:lpstr>Arial</vt:lpstr>
      <vt:lpstr>Calibri-Italic</vt:lpstr>
      <vt:lpstr>Poppins Medium</vt:lpstr>
      <vt:lpstr>Calibri-Bold</vt:lpstr>
      <vt:lpstr>Helvetica Neue</vt:lpstr>
      <vt:lpstr>Office Theme</vt:lpstr>
      <vt:lpstr>Testosterone Deficiency              &amp; Anaemia</vt:lpstr>
      <vt:lpstr>Anaemia in older adults: overview</vt:lpstr>
      <vt:lpstr>Anaemia in older adults is associated with reduced quality of life and increased morbidity and mortality</vt:lpstr>
      <vt:lpstr>Primary hypogonadism is a common cause of anaemia in older men</vt:lpstr>
      <vt:lpstr>Anaemia Trial: relationship between testosterone levels and anaemia, and impact of TTh in older men</vt:lpstr>
      <vt:lpstr>TTh significantly increased Hb levels in older men with low testosterone and unexplained anaemia</vt:lpstr>
      <vt:lpstr>TTh significantly increased Hb levels in older men with low testosterone and anaemia of known cause</vt:lpstr>
      <vt:lpstr>TTh significantly increased Hb levels in older men with low testosterone without anaemia</vt:lpstr>
      <vt:lpstr>Exogenous testosterone increases erythropoiesis</vt:lpstr>
      <vt:lpstr>Endocrine Society Clinical Practice Guideline</vt:lpstr>
      <vt:lpstr>1. Ahmed Al-Sharefi, Scott Wilkes, Channa N Jayasena and Richard Quinton: British Journal of General Practice; July 2020; 70 (696): 364-365</vt:lpstr>
      <vt:lpstr>ICSM 2018 guidelines</vt:lpstr>
      <vt:lpstr>AUA 2018 guidelines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38</cp:revision>
  <dcterms:created xsi:type="dcterms:W3CDTF">2020-12-03T13:24:11Z</dcterms:created>
  <dcterms:modified xsi:type="dcterms:W3CDTF">2021-03-03T16:57:37Z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y fmtid="{D5CDD505-2E9C-101B-9397-08002B2CF9AE}" pid="3" name="MediaServiceImageTags">
    <vt:lpwstr/>
  </property>
</Properties>
</file>