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charts/chart8.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6.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1152" r:id="rId3"/>
    <p:sldId id="1150" r:id="rId4"/>
    <p:sldId id="1132" r:id="rId5"/>
    <p:sldId id="1179" r:id="rId6"/>
    <p:sldId id="1155" r:id="rId7"/>
    <p:sldId id="1157" r:id="rId8"/>
    <p:sldId id="1162" r:id="rId9"/>
    <p:sldId id="1180" r:id="rId10"/>
    <p:sldId id="1158" r:id="rId11"/>
    <p:sldId id="1160" r:id="rId12"/>
    <p:sldId id="1161" r:id="rId13"/>
    <p:sldId id="1164" r:id="rId14"/>
    <p:sldId id="1181" r:id="rId15"/>
    <p:sldId id="1170" r:id="rId16"/>
    <p:sldId id="1182" r:id="rId17"/>
    <p:sldId id="1183" r:id="rId18"/>
    <p:sldId id="1171" r:id="rId19"/>
    <p:sldId id="370" r:id="rId20"/>
    <p:sldId id="1172" r:id="rId21"/>
    <p:sldId id="1173" r:id="rId22"/>
    <p:sldId id="1174" r:id="rId23"/>
    <p:sldId id="1178" r:id="rId24"/>
    <p:sldId id="1176" r:id="rId25"/>
    <p:sldId id="1177"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Poppins Light" panose="020B0604020202020204" charset="0"/>
      <p:regular r:id="rId32"/>
      <p:italic r:id="rId33"/>
    </p:embeddedFont>
    <p:embeddedFont>
      <p:font typeface="Poppins Medium" panose="020B0604020202020204" charset="0"/>
      <p:regular r:id="rId34"/>
      <p:italic r:id="rId35"/>
    </p:embeddedFont>
    <p:embeddedFont>
      <p:font typeface="Wingdings 2" panose="05020102010507070707" pitchFamily="18" charset="2"/>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E1"/>
    <a:srgbClr val="3B3838"/>
    <a:srgbClr val="696767"/>
    <a:srgbClr val="1272AE"/>
    <a:srgbClr val="EBEFF7"/>
    <a:srgbClr val="54D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5182" autoAdjust="0"/>
  </p:normalViewPr>
  <p:slideViewPr>
    <p:cSldViewPr snapToGrid="0" showGuides="1">
      <p:cViewPr varScale="1">
        <p:scale>
          <a:sx n="108" d="100"/>
          <a:sy n="108" d="100"/>
        </p:scale>
        <p:origin x="600" y="114"/>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xml"/><Relationship Id="rId1" Type="http://schemas.microsoft.com/office/2011/relationships/chartStyle" Target="style1.xml"/></Relationships>
</file>

<file path=ppt/charts/_rels/chart1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8508090627676"/>
          <c:y val="0.15663797772215635"/>
          <c:w val="0.85237942534271049"/>
          <c:h val="0.64097908341749732"/>
        </c:manualLayout>
      </c:layout>
      <c:barChart>
        <c:barDir val="col"/>
        <c:grouping val="clustered"/>
        <c:varyColors val="0"/>
        <c:ser>
          <c:idx val="0"/>
          <c:order val="0"/>
          <c:tx>
            <c:strRef>
              <c:f>Sheet1!$B$1</c:f>
              <c:strCache>
                <c:ptCount val="1"/>
                <c:pt idx="0">
                  <c:v>Calc. free T &lt;0.255 nmol/L</c:v>
                </c:pt>
              </c:strCache>
            </c:strRef>
          </c:tx>
          <c:spPr>
            <a:solidFill>
              <a:schemeClr val="tx2"/>
            </a:solidFill>
          </c:spPr>
          <c:invertIfNegative val="0"/>
          <c:dPt>
            <c:idx val="0"/>
            <c:invertIfNegative val="0"/>
            <c:bubble3D val="0"/>
            <c:extLst>
              <c:ext xmlns:c16="http://schemas.microsoft.com/office/drawing/2014/chart" uri="{C3380CC4-5D6E-409C-BE32-E72D297353CC}">
                <c16:uniqueId val="{00000000-A4F4-47C6-9D4E-62B88148E367}"/>
              </c:ext>
            </c:extLst>
          </c:dPt>
          <c:dPt>
            <c:idx val="2"/>
            <c:invertIfNegative val="0"/>
            <c:bubble3D val="0"/>
            <c:extLst>
              <c:ext xmlns:c16="http://schemas.microsoft.com/office/drawing/2014/chart" uri="{C3380CC4-5D6E-409C-BE32-E72D297353CC}">
                <c16:uniqueId val="{00000001-A4F4-47C6-9D4E-62B88148E367}"/>
              </c:ext>
            </c:extLst>
          </c:dPt>
          <c:cat>
            <c:strRef>
              <c:f>Sheet1!$A$2:$A$6</c:f>
              <c:strCache>
                <c:ptCount val="5"/>
                <c:pt idx="0">
                  <c:v>&lt;40</c:v>
                </c:pt>
                <c:pt idx="1">
                  <c:v>40–49</c:v>
                </c:pt>
                <c:pt idx="2">
                  <c:v>50–59</c:v>
                </c:pt>
                <c:pt idx="3">
                  <c:v>60–69</c:v>
                </c:pt>
                <c:pt idx="4">
                  <c:v>&gt;69</c:v>
                </c:pt>
              </c:strCache>
            </c:strRef>
          </c:cat>
          <c:val>
            <c:numRef>
              <c:f>Sheet1!$B$2:$B$6</c:f>
              <c:numCache>
                <c:formatCode>General</c:formatCode>
                <c:ptCount val="5"/>
                <c:pt idx="0">
                  <c:v>38.5</c:v>
                </c:pt>
                <c:pt idx="1">
                  <c:v>38</c:v>
                </c:pt>
                <c:pt idx="2">
                  <c:v>45.9</c:v>
                </c:pt>
                <c:pt idx="3">
                  <c:v>55</c:v>
                </c:pt>
                <c:pt idx="4">
                  <c:v>69</c:v>
                </c:pt>
              </c:numCache>
            </c:numRef>
          </c:val>
          <c:extLst>
            <c:ext xmlns:c16="http://schemas.microsoft.com/office/drawing/2014/chart" uri="{C3380CC4-5D6E-409C-BE32-E72D297353CC}">
              <c16:uniqueId val="{00000002-A4F4-47C6-9D4E-62B88148E367}"/>
            </c:ext>
          </c:extLst>
        </c:ser>
        <c:dLbls>
          <c:showLegendKey val="0"/>
          <c:showVal val="0"/>
          <c:showCatName val="0"/>
          <c:showSerName val="0"/>
          <c:showPercent val="0"/>
          <c:showBubbleSize val="0"/>
        </c:dLbls>
        <c:gapWidth val="150"/>
        <c:axId val="247548928"/>
        <c:axId val="247558912"/>
      </c:barChart>
      <c:catAx>
        <c:axId val="247548928"/>
        <c:scaling>
          <c:orientation val="minMax"/>
        </c:scaling>
        <c:delete val="0"/>
        <c:axPos val="b"/>
        <c:numFmt formatCode="General" sourceLinked="1"/>
        <c:majorTickMark val="out"/>
        <c:minorTickMark val="none"/>
        <c:tickLblPos val="nextTo"/>
        <c:spPr>
          <a:ln w="19050" cap="sq">
            <a:solidFill>
              <a:schemeClr val="tx1"/>
            </a:solidFill>
          </a:ln>
        </c:spPr>
        <c:crossAx val="247558912"/>
        <c:crosses val="autoZero"/>
        <c:auto val="1"/>
        <c:lblAlgn val="ctr"/>
        <c:lblOffset val="100"/>
        <c:noMultiLvlLbl val="0"/>
      </c:catAx>
      <c:valAx>
        <c:axId val="247558912"/>
        <c:scaling>
          <c:orientation val="minMax"/>
          <c:max val="80"/>
        </c:scaling>
        <c:delete val="0"/>
        <c:axPos val="l"/>
        <c:numFmt formatCode="General" sourceLinked="1"/>
        <c:majorTickMark val="out"/>
        <c:minorTickMark val="none"/>
        <c:tickLblPos val="nextTo"/>
        <c:spPr>
          <a:ln w="19050" cap="sq">
            <a:solidFill>
              <a:schemeClr val="tx1"/>
            </a:solidFill>
          </a:ln>
        </c:spPr>
        <c:crossAx val="247548928"/>
        <c:crosses val="autoZero"/>
        <c:crossBetween val="between"/>
        <c:majorUnit val="20"/>
      </c:valAx>
    </c:plotArea>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Sheet1!$B$1</c:f>
              <c:strCache>
                <c:ptCount val="1"/>
                <c:pt idx="0">
                  <c:v>Untreated</c:v>
                </c:pt>
              </c:strCache>
            </c:strRef>
          </c:tx>
          <c:spPr>
            <a:solidFill>
              <a:schemeClr val="accent1"/>
            </a:solidFill>
            <a:ln>
              <a:noFill/>
            </a:ln>
            <a:effectLst/>
          </c:spPr>
          <c:invertIfNegative val="0"/>
          <c:dLbls>
            <c:dLbl>
              <c:idx val="0"/>
              <c:layout>
                <c:manualLayout>
                  <c:x val="0"/>
                  <c:y val="8.32895571290942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2D-4E54-8718-8260F22765D7}"/>
                </c:ext>
              </c:extLst>
            </c:dLbl>
            <c:dLbl>
              <c:idx val="1"/>
              <c:layout>
                <c:manualLayout>
                  <c:x val="0"/>
                  <c:y val="8.32895571290942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32D-4E54-8718-8260F22765D7}"/>
                </c:ext>
              </c:extLst>
            </c:dLbl>
            <c:dLbl>
              <c:idx val="2"/>
              <c:layout>
                <c:manualLayout>
                  <c:x val="0"/>
                  <c:y val="8.32895571290942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32D-4E54-8718-8260F22765D7}"/>
                </c:ext>
              </c:extLst>
            </c:dLbl>
            <c:dLbl>
              <c:idx val="3"/>
              <c:layout>
                <c:manualLayout>
                  <c:x val="0"/>
                  <c:y val="8.32895571290942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2D-4E54-8718-8260F22765D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1272AE"/>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HbA1c ≤53.0 mmol/mol</c:v>
                </c:pt>
                <c:pt idx="1">
                  <c:v>HbA1c ≤47.5 mmol/mol</c:v>
                </c:pt>
                <c:pt idx="2">
                  <c:v>Normal glucose regulation</c:v>
                </c:pt>
                <c:pt idx="3">
                  <c:v>Diabetes remission</c:v>
                </c:pt>
              </c:strCache>
            </c:strRef>
          </c:cat>
          <c:val>
            <c:numRef>
              <c:f>Sheet1!$B$2:$B$5</c:f>
              <c:numCache>
                <c:formatCode>General</c:formatCode>
                <c:ptCount val="4"/>
                <c:pt idx="0">
                  <c:v>0</c:v>
                </c:pt>
                <c:pt idx="1">
                  <c:v>0</c:v>
                </c:pt>
                <c:pt idx="2">
                  <c:v>0</c:v>
                </c:pt>
                <c:pt idx="3">
                  <c:v>0</c:v>
                </c:pt>
              </c:numCache>
            </c:numRef>
          </c:val>
          <c:extLst>
            <c:ext xmlns:c16="http://schemas.microsoft.com/office/drawing/2014/chart" uri="{C3380CC4-5D6E-409C-BE32-E72D297353CC}">
              <c16:uniqueId val="{00000004-632D-4E54-8718-8260F22765D7}"/>
            </c:ext>
          </c:extLst>
        </c:ser>
        <c:ser>
          <c:idx val="1"/>
          <c:order val="1"/>
          <c:tx>
            <c:strRef>
              <c:f>Sheet1!$C$1</c:f>
              <c:strCache>
                <c:ptCount val="1"/>
                <c:pt idx="0">
                  <c:v>TTh</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HbA1c ≤53.0 mmol/mol</c:v>
                </c:pt>
                <c:pt idx="1">
                  <c:v>HbA1c ≤47.5 mmol/mol</c:v>
                </c:pt>
                <c:pt idx="2">
                  <c:v>Normal glucose regulation</c:v>
                </c:pt>
                <c:pt idx="3">
                  <c:v>Diabetes remission</c:v>
                </c:pt>
              </c:strCache>
            </c:strRef>
          </c:cat>
          <c:val>
            <c:numRef>
              <c:f>Sheet1!$C$2:$C$5</c:f>
              <c:numCache>
                <c:formatCode>General</c:formatCode>
                <c:ptCount val="4"/>
                <c:pt idx="0">
                  <c:v>91</c:v>
                </c:pt>
                <c:pt idx="1">
                  <c:v>83.1</c:v>
                </c:pt>
                <c:pt idx="2">
                  <c:v>46.6</c:v>
                </c:pt>
                <c:pt idx="3">
                  <c:v>34.299999999999997</c:v>
                </c:pt>
              </c:numCache>
            </c:numRef>
          </c:val>
          <c:extLst>
            <c:ext xmlns:c16="http://schemas.microsoft.com/office/drawing/2014/chart" uri="{C3380CC4-5D6E-409C-BE32-E72D297353CC}">
              <c16:uniqueId val="{00000005-632D-4E54-8718-8260F22765D7}"/>
            </c:ext>
          </c:extLst>
        </c:ser>
        <c:dLbls>
          <c:showLegendKey val="0"/>
          <c:showVal val="0"/>
          <c:showCatName val="0"/>
          <c:showSerName val="0"/>
          <c:showPercent val="0"/>
          <c:showBubbleSize val="0"/>
        </c:dLbls>
        <c:gapWidth val="150"/>
        <c:axId val="129472384"/>
        <c:axId val="132477312"/>
      </c:barChart>
      <c:catAx>
        <c:axId val="129472384"/>
        <c:scaling>
          <c:orientation val="minMax"/>
        </c:scaling>
        <c:delete val="0"/>
        <c:axPos val="l"/>
        <c:numFmt formatCode="General" sourceLinked="0"/>
        <c:majorTickMark val="out"/>
        <c:minorTickMark val="none"/>
        <c:tickLblPos val="nextTo"/>
        <c:spPr>
          <a:noFill/>
          <a:ln w="19050" cap="flat" cmpd="sng" algn="ctr">
            <a:solidFill>
              <a:schemeClr val="tx1"/>
            </a:solidFill>
            <a:prstDash val="solid"/>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32477312"/>
        <c:crosses val="autoZero"/>
        <c:auto val="1"/>
        <c:lblAlgn val="ctr"/>
        <c:lblOffset val="100"/>
        <c:noMultiLvlLbl val="0"/>
      </c:catAx>
      <c:valAx>
        <c:axId val="132477312"/>
        <c:scaling>
          <c:orientation val="minMax"/>
          <c:max val="100"/>
          <c:min val="0"/>
        </c:scaling>
        <c:delete val="0"/>
        <c:axPos val="b"/>
        <c:numFmt formatCode="General" sourceLinked="1"/>
        <c:majorTickMark val="out"/>
        <c:minorTickMark val="none"/>
        <c:tickLblPos val="nextTo"/>
        <c:spPr>
          <a:noFill/>
          <a:ln w="19050" cap="flat" cmpd="sng" algn="ctr">
            <a:solidFill>
              <a:schemeClr val="tx1"/>
            </a:solidFill>
            <a:prstDash val="solid"/>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29472384"/>
        <c:crosses val="autoZero"/>
        <c:crossBetween val="between"/>
        <c:majorUnit val="20"/>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sz="12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48570065105495E-2"/>
          <c:y val="0"/>
          <c:w val="0.85540034768381223"/>
          <c:h val="0.88325462015985379"/>
        </c:manualLayout>
      </c:layout>
      <c:barChart>
        <c:barDir val="bar"/>
        <c:grouping val="clustered"/>
        <c:varyColors val="0"/>
        <c:ser>
          <c:idx val="0"/>
          <c:order val="0"/>
          <c:tx>
            <c:strRef>
              <c:f>Sheet1!$B$1</c:f>
              <c:strCache>
                <c:ptCount val="1"/>
                <c:pt idx="0">
                  <c:v>Low</c:v>
                </c:pt>
              </c:strCache>
            </c:strRef>
          </c:tx>
          <c:invertIfNegative val="0"/>
          <c:cat>
            <c:numRef>
              <c:f>Sheet1!$A$2:$A$7</c:f>
              <c:numCache>
                <c:formatCode>General</c:formatCode>
                <c:ptCount val="6"/>
              </c:numCache>
            </c:numRef>
          </c:cat>
          <c:val>
            <c:numRef>
              <c:f>Sheet1!$B$2:$B$7</c:f>
              <c:numCache>
                <c:formatCode>General</c:formatCode>
                <c:ptCount val="6"/>
              </c:numCache>
            </c:numRef>
          </c:val>
          <c:extLst>
            <c:ext xmlns:c16="http://schemas.microsoft.com/office/drawing/2014/chart" uri="{C3380CC4-5D6E-409C-BE32-E72D297353CC}">
              <c16:uniqueId val="{00000000-6B4A-426D-8E33-118D7AE921BF}"/>
            </c:ext>
          </c:extLst>
        </c:ser>
        <c:ser>
          <c:idx val="1"/>
          <c:order val="1"/>
          <c:tx>
            <c:strRef>
              <c:f>Sheet1!$C$1</c:f>
              <c:strCache>
                <c:ptCount val="1"/>
                <c:pt idx="0">
                  <c:v>RR</c:v>
                </c:pt>
              </c:strCache>
            </c:strRef>
          </c:tx>
          <c:invertIfNegative val="0"/>
          <c:cat>
            <c:numRef>
              <c:f>Sheet1!$A$2:$A$7</c:f>
              <c:numCache>
                <c:formatCode>General</c:formatCode>
                <c:ptCount val="6"/>
              </c:numCache>
            </c:numRef>
          </c:cat>
          <c:val>
            <c:numRef>
              <c:f>Sheet1!$C$2:$C$7</c:f>
              <c:numCache>
                <c:formatCode>General</c:formatCode>
                <c:ptCount val="6"/>
              </c:numCache>
            </c:numRef>
          </c:val>
          <c:extLst>
            <c:ext xmlns:c16="http://schemas.microsoft.com/office/drawing/2014/chart" uri="{C3380CC4-5D6E-409C-BE32-E72D297353CC}">
              <c16:uniqueId val="{00000001-6B4A-426D-8E33-118D7AE921BF}"/>
            </c:ext>
          </c:extLst>
        </c:ser>
        <c:ser>
          <c:idx val="2"/>
          <c:order val="2"/>
          <c:tx>
            <c:strRef>
              <c:f>Sheet1!$D$1</c:f>
              <c:strCache>
                <c:ptCount val="1"/>
                <c:pt idx="0">
                  <c:v>High</c:v>
                </c:pt>
              </c:strCache>
            </c:strRef>
          </c:tx>
          <c:invertIfNegative val="0"/>
          <c:cat>
            <c:numRef>
              <c:f>Sheet1!$A$2:$A$7</c:f>
              <c:numCache>
                <c:formatCode>General</c:formatCode>
                <c:ptCount val="6"/>
              </c:numCache>
            </c:numRef>
          </c:cat>
          <c:val>
            <c:numRef>
              <c:f>Sheet1!$D$2:$D$7</c:f>
              <c:numCache>
                <c:formatCode>General</c:formatCode>
                <c:ptCount val="6"/>
              </c:numCache>
            </c:numRef>
          </c:val>
          <c:extLst>
            <c:ext xmlns:c16="http://schemas.microsoft.com/office/drawing/2014/chart" uri="{C3380CC4-5D6E-409C-BE32-E72D297353CC}">
              <c16:uniqueId val="{00000002-6B4A-426D-8E33-118D7AE921BF}"/>
            </c:ext>
          </c:extLst>
        </c:ser>
        <c:dLbls>
          <c:showLegendKey val="0"/>
          <c:showVal val="0"/>
          <c:showCatName val="0"/>
          <c:showSerName val="0"/>
          <c:showPercent val="0"/>
          <c:showBubbleSize val="0"/>
        </c:dLbls>
        <c:gapWidth val="150"/>
        <c:axId val="230751232"/>
        <c:axId val="230789888"/>
      </c:barChart>
      <c:catAx>
        <c:axId val="230751232"/>
        <c:scaling>
          <c:orientation val="minMax"/>
        </c:scaling>
        <c:delete val="0"/>
        <c:axPos val="l"/>
        <c:numFmt formatCode="General" sourceLinked="1"/>
        <c:majorTickMark val="none"/>
        <c:minorTickMark val="none"/>
        <c:tickLblPos val="nextTo"/>
        <c:spPr>
          <a:ln w="19050">
            <a:solidFill>
              <a:schemeClr val="tx2"/>
            </a:solidFill>
          </a:ln>
        </c:spPr>
        <c:txPr>
          <a:bodyPr/>
          <a:lstStyle/>
          <a:p>
            <a:pPr>
              <a:defRPr sz="1000">
                <a:solidFill>
                  <a:schemeClr val="tx2"/>
                </a:solidFill>
              </a:defRPr>
            </a:pPr>
            <a:endParaRPr lang="en-US"/>
          </a:p>
        </c:txPr>
        <c:crossAx val="230789888"/>
        <c:crossesAt val="1"/>
        <c:auto val="1"/>
        <c:lblAlgn val="ctr"/>
        <c:lblOffset val="100"/>
        <c:noMultiLvlLbl val="0"/>
      </c:catAx>
      <c:valAx>
        <c:axId val="230789888"/>
        <c:scaling>
          <c:logBase val="10"/>
          <c:orientation val="minMax"/>
          <c:max val="5"/>
          <c:min val="0.1"/>
        </c:scaling>
        <c:delete val="0"/>
        <c:axPos val="b"/>
        <c:majorGridlines>
          <c:spPr>
            <a:ln>
              <a:noFill/>
            </a:ln>
          </c:spPr>
        </c:majorGridlines>
        <c:numFmt formatCode="General" sourceLinked="1"/>
        <c:majorTickMark val="out"/>
        <c:minorTickMark val="out"/>
        <c:tickLblPos val="nextTo"/>
        <c:spPr>
          <a:ln w="12700">
            <a:solidFill>
              <a:schemeClr val="tx2"/>
            </a:solidFill>
          </a:ln>
        </c:spPr>
        <c:txPr>
          <a:bodyPr/>
          <a:lstStyle/>
          <a:p>
            <a:pPr>
              <a:defRPr sz="1000" b="0">
                <a:solidFill>
                  <a:schemeClr val="tx2"/>
                </a:solidFill>
              </a:defRPr>
            </a:pPr>
            <a:endParaRPr lang="en-US"/>
          </a:p>
        </c:txPr>
        <c:crossAx val="23075123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20427677669979"/>
          <c:y val="5.8365610564813923E-2"/>
          <c:w val="0.84711535088232204"/>
          <c:h val="0.6895819542306747"/>
        </c:manualLayout>
      </c:layout>
      <c:barChart>
        <c:barDir val="col"/>
        <c:grouping val="clustered"/>
        <c:varyColors val="0"/>
        <c:ser>
          <c:idx val="0"/>
          <c:order val="0"/>
          <c:tx>
            <c:strRef>
              <c:f>Sheet1!$B$1</c:f>
              <c:strCache>
                <c:ptCount val="1"/>
                <c:pt idx="0">
                  <c:v>Total T &lt;8 nmol/L</c:v>
                </c:pt>
              </c:strCache>
            </c:strRef>
          </c:tx>
          <c:spPr>
            <a:solidFill>
              <a:schemeClr val="tx2"/>
            </a:solidFill>
          </c:spPr>
          <c:invertIfNegative val="0"/>
          <c:dPt>
            <c:idx val="0"/>
            <c:invertIfNegative val="0"/>
            <c:bubble3D val="0"/>
            <c:extLst>
              <c:ext xmlns:c16="http://schemas.microsoft.com/office/drawing/2014/chart" uri="{C3380CC4-5D6E-409C-BE32-E72D297353CC}">
                <c16:uniqueId val="{00000000-E3A0-412D-B535-D3BD6147B995}"/>
              </c:ext>
            </c:extLst>
          </c:dPt>
          <c:dPt>
            <c:idx val="2"/>
            <c:invertIfNegative val="0"/>
            <c:bubble3D val="0"/>
            <c:extLst>
              <c:ext xmlns:c16="http://schemas.microsoft.com/office/drawing/2014/chart" uri="{C3380CC4-5D6E-409C-BE32-E72D297353CC}">
                <c16:uniqueId val="{00000001-E3A0-412D-B535-D3BD6147B995}"/>
              </c:ext>
            </c:extLst>
          </c:dPt>
          <c:cat>
            <c:strRef>
              <c:f>Sheet1!$A$2:$A$6</c:f>
              <c:strCache>
                <c:ptCount val="5"/>
                <c:pt idx="0">
                  <c:v>&lt;40</c:v>
                </c:pt>
                <c:pt idx="1">
                  <c:v>40–49</c:v>
                </c:pt>
                <c:pt idx="2">
                  <c:v>50–59</c:v>
                </c:pt>
                <c:pt idx="3">
                  <c:v>60–69</c:v>
                </c:pt>
                <c:pt idx="4">
                  <c:v>&gt;69</c:v>
                </c:pt>
              </c:strCache>
            </c:strRef>
          </c:cat>
          <c:val>
            <c:numRef>
              <c:f>Sheet1!$B$2:$B$6</c:f>
              <c:numCache>
                <c:formatCode>General</c:formatCode>
                <c:ptCount val="5"/>
                <c:pt idx="0">
                  <c:v>23.8</c:v>
                </c:pt>
                <c:pt idx="1">
                  <c:v>18.5</c:v>
                </c:pt>
                <c:pt idx="2">
                  <c:v>20.7</c:v>
                </c:pt>
                <c:pt idx="3">
                  <c:v>17.3</c:v>
                </c:pt>
                <c:pt idx="4">
                  <c:v>25.7</c:v>
                </c:pt>
              </c:numCache>
            </c:numRef>
          </c:val>
          <c:extLst>
            <c:ext xmlns:c16="http://schemas.microsoft.com/office/drawing/2014/chart" uri="{C3380CC4-5D6E-409C-BE32-E72D297353CC}">
              <c16:uniqueId val="{00000002-E3A0-412D-B535-D3BD6147B995}"/>
            </c:ext>
          </c:extLst>
        </c:ser>
        <c:ser>
          <c:idx val="1"/>
          <c:order val="1"/>
          <c:tx>
            <c:strRef>
              <c:f>Sheet1!$C$1</c:f>
              <c:strCache>
                <c:ptCount val="1"/>
                <c:pt idx="0">
                  <c:v>Total T &lt;12 nmol/L</c:v>
                </c:pt>
              </c:strCache>
            </c:strRef>
          </c:tx>
          <c:spPr>
            <a:solidFill>
              <a:schemeClr val="accent1"/>
            </a:solidFill>
          </c:spPr>
          <c:invertIfNegative val="0"/>
          <c:cat>
            <c:strRef>
              <c:f>Sheet1!$A$2:$A$6</c:f>
              <c:strCache>
                <c:ptCount val="5"/>
                <c:pt idx="0">
                  <c:v>&lt;40</c:v>
                </c:pt>
                <c:pt idx="1">
                  <c:v>40–49</c:v>
                </c:pt>
                <c:pt idx="2">
                  <c:v>50–59</c:v>
                </c:pt>
                <c:pt idx="3">
                  <c:v>60–69</c:v>
                </c:pt>
                <c:pt idx="4">
                  <c:v>&gt;69</c:v>
                </c:pt>
              </c:strCache>
            </c:strRef>
          </c:cat>
          <c:val>
            <c:numRef>
              <c:f>Sheet1!$C$2:$C$6</c:f>
              <c:numCache>
                <c:formatCode>General</c:formatCode>
                <c:ptCount val="5"/>
                <c:pt idx="0">
                  <c:v>54</c:v>
                </c:pt>
                <c:pt idx="1">
                  <c:v>50</c:v>
                </c:pt>
                <c:pt idx="2">
                  <c:v>52</c:v>
                </c:pt>
                <c:pt idx="3">
                  <c:v>46.5</c:v>
                </c:pt>
                <c:pt idx="4">
                  <c:v>56</c:v>
                </c:pt>
              </c:numCache>
            </c:numRef>
          </c:val>
          <c:extLst>
            <c:ext xmlns:c16="http://schemas.microsoft.com/office/drawing/2014/chart" uri="{C3380CC4-5D6E-409C-BE32-E72D297353CC}">
              <c16:uniqueId val="{00000003-E3A0-412D-B535-D3BD6147B995}"/>
            </c:ext>
          </c:extLst>
        </c:ser>
        <c:dLbls>
          <c:showLegendKey val="0"/>
          <c:showVal val="0"/>
          <c:showCatName val="0"/>
          <c:showSerName val="0"/>
          <c:showPercent val="0"/>
          <c:showBubbleSize val="0"/>
        </c:dLbls>
        <c:gapWidth val="150"/>
        <c:axId val="247623040"/>
        <c:axId val="247628928"/>
      </c:barChart>
      <c:catAx>
        <c:axId val="247623040"/>
        <c:scaling>
          <c:orientation val="minMax"/>
        </c:scaling>
        <c:delete val="0"/>
        <c:axPos val="b"/>
        <c:numFmt formatCode="General" sourceLinked="1"/>
        <c:majorTickMark val="out"/>
        <c:minorTickMark val="none"/>
        <c:tickLblPos val="nextTo"/>
        <c:spPr>
          <a:ln w="19050" cap="sq">
            <a:solidFill>
              <a:schemeClr val="tx1"/>
            </a:solidFill>
          </a:ln>
        </c:spPr>
        <c:txPr>
          <a:bodyPr/>
          <a:lstStyle/>
          <a:p>
            <a:pPr>
              <a:defRPr sz="1200" b="0">
                <a:solidFill>
                  <a:schemeClr val="tx1"/>
                </a:solidFill>
                <a:latin typeface="+mn-lt"/>
                <a:cs typeface="Arial" panose="020B0604020202020204" pitchFamily="34" charset="0"/>
              </a:defRPr>
            </a:pPr>
            <a:endParaRPr lang="en-US"/>
          </a:p>
        </c:txPr>
        <c:crossAx val="247628928"/>
        <c:crosses val="autoZero"/>
        <c:auto val="1"/>
        <c:lblAlgn val="ctr"/>
        <c:lblOffset val="100"/>
        <c:noMultiLvlLbl val="0"/>
      </c:catAx>
      <c:valAx>
        <c:axId val="247628928"/>
        <c:scaling>
          <c:orientation val="minMax"/>
          <c:max val="80"/>
        </c:scaling>
        <c:delete val="0"/>
        <c:axPos val="l"/>
        <c:numFmt formatCode="General" sourceLinked="1"/>
        <c:majorTickMark val="out"/>
        <c:minorTickMark val="none"/>
        <c:tickLblPos val="nextTo"/>
        <c:spPr>
          <a:ln w="19050" cap="sq">
            <a:solidFill>
              <a:schemeClr val="tx1"/>
            </a:solidFill>
          </a:ln>
        </c:spPr>
        <c:txPr>
          <a:bodyPr/>
          <a:lstStyle/>
          <a:p>
            <a:pPr>
              <a:defRPr sz="1200">
                <a:latin typeface="+mn-lt"/>
                <a:cs typeface="Arial" panose="020B0604020202020204" pitchFamily="34" charset="0"/>
              </a:defRPr>
            </a:pPr>
            <a:endParaRPr lang="en-US"/>
          </a:p>
        </c:txPr>
        <c:crossAx val="247623040"/>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87841153150708"/>
          <c:y val="0.10658305456416912"/>
          <c:w val="0.52174127114831192"/>
          <c:h val="0.7395986469905983"/>
        </c:manualLayout>
      </c:layout>
      <c:barChart>
        <c:barDir val="bar"/>
        <c:grouping val="clustered"/>
        <c:varyColors val="0"/>
        <c:ser>
          <c:idx val="0"/>
          <c:order val="0"/>
          <c:tx>
            <c:strRef>
              <c:f>Sheet1!$B$1</c:f>
              <c:strCache>
                <c:ptCount val="1"/>
                <c:pt idx="0">
                  <c:v>low</c:v>
                </c:pt>
              </c:strCache>
            </c:strRef>
          </c:tx>
          <c:spPr>
            <a:solidFill>
              <a:schemeClr val="tx2"/>
            </a:solidFill>
          </c:spPr>
          <c:invertIfNegative val="0"/>
          <c:dPt>
            <c:idx val="1"/>
            <c:invertIfNegative val="0"/>
            <c:bubble3D val="0"/>
            <c:extLst>
              <c:ext xmlns:c16="http://schemas.microsoft.com/office/drawing/2014/chart" uri="{C3380CC4-5D6E-409C-BE32-E72D297353CC}">
                <c16:uniqueId val="{00000001-1334-4A16-A321-332DA6421CE4}"/>
              </c:ext>
            </c:extLst>
          </c:dPt>
          <c:dPt>
            <c:idx val="2"/>
            <c:invertIfNegative val="0"/>
            <c:bubble3D val="0"/>
            <c:extLst>
              <c:ext xmlns:c16="http://schemas.microsoft.com/office/drawing/2014/chart" uri="{C3380CC4-5D6E-409C-BE32-E72D297353CC}">
                <c16:uniqueId val="{00000003-1334-4A16-A321-332DA6421CE4}"/>
              </c:ext>
            </c:extLst>
          </c:dPt>
          <c:dPt>
            <c:idx val="3"/>
            <c:invertIfNegative val="0"/>
            <c:bubble3D val="0"/>
            <c:extLst>
              <c:ext xmlns:c16="http://schemas.microsoft.com/office/drawing/2014/chart" uri="{C3380CC4-5D6E-409C-BE32-E72D297353CC}">
                <c16:uniqueId val="{00000005-1334-4A16-A321-332DA6421CE4}"/>
              </c:ext>
            </c:extLst>
          </c:dPt>
          <c:cat>
            <c:strRef>
              <c:f>Sheet1!$A$2:$A$3</c:f>
              <c:strCache>
                <c:ptCount val="2"/>
                <c:pt idx="0">
                  <c:v>Per 1-SD [15.8 nmol/L)
decrease in SHBG</c:v>
                </c:pt>
                <c:pt idx="1">
                  <c:v>Per 1-SD [0.1 nmol/L)
decrease in
free testosterone</c:v>
                </c:pt>
              </c:strCache>
            </c:strRef>
          </c:cat>
          <c:val>
            <c:numRef>
              <c:f>Sheet1!$B$2:$B$3</c:f>
              <c:numCache>
                <c:formatCode>General</c:formatCode>
                <c:ptCount val="2"/>
              </c:numCache>
            </c:numRef>
          </c:val>
          <c:extLst>
            <c:ext xmlns:c16="http://schemas.microsoft.com/office/drawing/2014/chart" uri="{C3380CC4-5D6E-409C-BE32-E72D297353CC}">
              <c16:uniqueId val="{00000007-1334-4A16-A321-332DA6421CE4}"/>
            </c:ext>
          </c:extLst>
        </c:ser>
        <c:ser>
          <c:idx val="1"/>
          <c:order val="1"/>
          <c:tx>
            <c:strRef>
              <c:f>Sheet1!$C$1</c:f>
              <c:strCache>
                <c:ptCount val="1"/>
                <c:pt idx="0">
                  <c:v>OR</c:v>
                </c:pt>
              </c:strCache>
            </c:strRef>
          </c:tx>
          <c:spPr>
            <a:solidFill>
              <a:schemeClr val="accent1"/>
            </a:solidFill>
          </c:spPr>
          <c:invertIfNegative val="0"/>
          <c:cat>
            <c:strRef>
              <c:f>Sheet1!$A$2:$A$3</c:f>
              <c:strCache>
                <c:ptCount val="2"/>
                <c:pt idx="0">
                  <c:v>Per 1-SD [15.8 nmol/L)
decrease in SHBG</c:v>
                </c:pt>
                <c:pt idx="1">
                  <c:v>Per 1-SD [0.1 nmol/L)
decrease in
free testosterone</c:v>
                </c:pt>
              </c:strCache>
            </c:strRef>
          </c:cat>
          <c:val>
            <c:numRef>
              <c:f>Sheet1!$C$2:$C$3</c:f>
              <c:numCache>
                <c:formatCode>General</c:formatCode>
                <c:ptCount val="2"/>
              </c:numCache>
            </c:numRef>
          </c:val>
          <c:extLst>
            <c:ext xmlns:c16="http://schemas.microsoft.com/office/drawing/2014/chart" uri="{C3380CC4-5D6E-409C-BE32-E72D297353CC}">
              <c16:uniqueId val="{00000003-BB74-4A02-A213-35B3CAB63BF8}"/>
            </c:ext>
          </c:extLst>
        </c:ser>
        <c:ser>
          <c:idx val="2"/>
          <c:order val="2"/>
          <c:tx>
            <c:strRef>
              <c:f>Sheet1!$D$1</c:f>
              <c:strCache>
                <c:ptCount val="1"/>
                <c:pt idx="0">
                  <c:v>high</c:v>
                </c:pt>
              </c:strCache>
            </c:strRef>
          </c:tx>
          <c:invertIfNegative val="0"/>
          <c:cat>
            <c:strRef>
              <c:f>Sheet1!$A$2:$A$3</c:f>
              <c:strCache>
                <c:ptCount val="2"/>
                <c:pt idx="0">
                  <c:v>Per 1-SD [15.8 nmol/L)
decrease in SHBG</c:v>
                </c:pt>
                <c:pt idx="1">
                  <c:v>Per 1-SD [0.1 nmol/L)
decrease in
free testosterone</c:v>
                </c:pt>
              </c:strCache>
            </c:strRef>
          </c:cat>
          <c:val>
            <c:numRef>
              <c:f>Sheet1!$D$2:$D$3</c:f>
              <c:numCache>
                <c:formatCode>General</c:formatCode>
                <c:ptCount val="2"/>
              </c:numCache>
            </c:numRef>
          </c:val>
          <c:extLst>
            <c:ext xmlns:c16="http://schemas.microsoft.com/office/drawing/2014/chart" uri="{C3380CC4-5D6E-409C-BE32-E72D297353CC}">
              <c16:uniqueId val="{00000003-CF1A-4B0C-BE13-1730E9BA6779}"/>
            </c:ext>
          </c:extLst>
        </c:ser>
        <c:dLbls>
          <c:showLegendKey val="0"/>
          <c:showVal val="0"/>
          <c:showCatName val="0"/>
          <c:showSerName val="0"/>
          <c:showPercent val="0"/>
          <c:showBubbleSize val="0"/>
        </c:dLbls>
        <c:gapWidth val="150"/>
        <c:axId val="269267328"/>
        <c:axId val="269268864"/>
      </c:barChart>
      <c:catAx>
        <c:axId val="269267328"/>
        <c:scaling>
          <c:orientation val="minMax"/>
        </c:scaling>
        <c:delete val="0"/>
        <c:axPos val="l"/>
        <c:numFmt formatCode="General" sourceLinked="0"/>
        <c:majorTickMark val="none"/>
        <c:minorTickMark val="none"/>
        <c:tickLblPos val="low"/>
        <c:spPr>
          <a:ln w="19050">
            <a:solidFill>
              <a:schemeClr val="tx1"/>
            </a:solidFill>
          </a:ln>
        </c:spPr>
        <c:txPr>
          <a:bodyPr/>
          <a:lstStyle/>
          <a:p>
            <a:pPr>
              <a:defRPr sz="1200" b="1"/>
            </a:pPr>
            <a:endParaRPr lang="en-US"/>
          </a:p>
        </c:txPr>
        <c:crossAx val="269268864"/>
        <c:crossesAt val="1"/>
        <c:auto val="1"/>
        <c:lblAlgn val="ctr"/>
        <c:lblOffset val="100"/>
        <c:noMultiLvlLbl val="0"/>
      </c:catAx>
      <c:valAx>
        <c:axId val="269268864"/>
        <c:scaling>
          <c:logBase val="10"/>
          <c:orientation val="minMax"/>
          <c:max val="5"/>
        </c:scaling>
        <c:delete val="0"/>
        <c:axPos val="b"/>
        <c:numFmt formatCode="#,##0.0" sourceLinked="0"/>
        <c:majorTickMark val="out"/>
        <c:minorTickMark val="out"/>
        <c:tickLblPos val="nextTo"/>
        <c:spPr>
          <a:ln w="19050">
            <a:solidFill>
              <a:schemeClr val="tx1"/>
            </a:solidFill>
          </a:ln>
        </c:spPr>
        <c:txPr>
          <a:bodyPr/>
          <a:lstStyle/>
          <a:p>
            <a:pPr>
              <a:defRPr sz="1200"/>
            </a:pPr>
            <a:endParaRPr lang="en-US"/>
          </a:p>
        </c:txPr>
        <c:crossAx val="2692673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87841153150708"/>
          <c:y val="0.10658305456416912"/>
          <c:w val="0.52174127114831192"/>
          <c:h val="0.7395986469905983"/>
        </c:manualLayout>
      </c:layout>
      <c:barChart>
        <c:barDir val="bar"/>
        <c:grouping val="clustered"/>
        <c:varyColors val="0"/>
        <c:ser>
          <c:idx val="0"/>
          <c:order val="0"/>
          <c:tx>
            <c:strRef>
              <c:f>Sheet1!$B$1</c:f>
              <c:strCache>
                <c:ptCount val="1"/>
                <c:pt idx="0">
                  <c:v>low</c:v>
                </c:pt>
              </c:strCache>
            </c:strRef>
          </c:tx>
          <c:spPr>
            <a:solidFill>
              <a:schemeClr val="tx2"/>
            </a:solidFill>
          </c:spPr>
          <c:invertIfNegative val="0"/>
          <c:dPt>
            <c:idx val="1"/>
            <c:invertIfNegative val="0"/>
            <c:bubble3D val="0"/>
            <c:extLst>
              <c:ext xmlns:c16="http://schemas.microsoft.com/office/drawing/2014/chart" uri="{C3380CC4-5D6E-409C-BE32-E72D297353CC}">
                <c16:uniqueId val="{00000001-1334-4A16-A321-332DA6421CE4}"/>
              </c:ext>
            </c:extLst>
          </c:dPt>
          <c:dPt>
            <c:idx val="2"/>
            <c:invertIfNegative val="0"/>
            <c:bubble3D val="0"/>
            <c:extLst>
              <c:ext xmlns:c16="http://schemas.microsoft.com/office/drawing/2014/chart" uri="{C3380CC4-5D6E-409C-BE32-E72D297353CC}">
                <c16:uniqueId val="{00000003-1334-4A16-A321-332DA6421CE4}"/>
              </c:ext>
            </c:extLst>
          </c:dPt>
          <c:dPt>
            <c:idx val="3"/>
            <c:invertIfNegative val="0"/>
            <c:bubble3D val="0"/>
            <c:extLst>
              <c:ext xmlns:c16="http://schemas.microsoft.com/office/drawing/2014/chart" uri="{C3380CC4-5D6E-409C-BE32-E72D297353CC}">
                <c16:uniqueId val="{00000005-1334-4A16-A321-332DA6421CE4}"/>
              </c:ext>
            </c:extLst>
          </c:dPt>
          <c:cat>
            <c:strRef>
              <c:f>Sheet1!$A$2:$A$3</c:f>
              <c:strCache>
                <c:ptCount val="2"/>
                <c:pt idx="0">
                  <c:v>Per 1-SD [15.8 nmol/L)
decrease in SHBG</c:v>
                </c:pt>
                <c:pt idx="1">
                  <c:v>Per 1-SD [0.1 nmol/L)
decrease in
total testosterone</c:v>
                </c:pt>
              </c:strCache>
            </c:strRef>
          </c:cat>
          <c:val>
            <c:numRef>
              <c:f>Sheet1!$B$2:$B$3</c:f>
              <c:numCache>
                <c:formatCode>General</c:formatCode>
                <c:ptCount val="2"/>
              </c:numCache>
            </c:numRef>
          </c:val>
          <c:extLst>
            <c:ext xmlns:c16="http://schemas.microsoft.com/office/drawing/2014/chart" uri="{C3380CC4-5D6E-409C-BE32-E72D297353CC}">
              <c16:uniqueId val="{00000007-1334-4A16-A321-332DA6421CE4}"/>
            </c:ext>
          </c:extLst>
        </c:ser>
        <c:ser>
          <c:idx val="1"/>
          <c:order val="1"/>
          <c:tx>
            <c:strRef>
              <c:f>Sheet1!$C$1</c:f>
              <c:strCache>
                <c:ptCount val="1"/>
                <c:pt idx="0">
                  <c:v>OR</c:v>
                </c:pt>
              </c:strCache>
            </c:strRef>
          </c:tx>
          <c:spPr>
            <a:solidFill>
              <a:schemeClr val="accent1"/>
            </a:solidFill>
          </c:spPr>
          <c:invertIfNegative val="0"/>
          <c:cat>
            <c:strRef>
              <c:f>Sheet1!$A$2:$A$3</c:f>
              <c:strCache>
                <c:ptCount val="2"/>
                <c:pt idx="0">
                  <c:v>Per 1-SD [15.8 nmol/L)
decrease in SHBG</c:v>
                </c:pt>
                <c:pt idx="1">
                  <c:v>Per 1-SD [0.1 nmol/L)
decrease in
total testosterone</c:v>
                </c:pt>
              </c:strCache>
            </c:strRef>
          </c:cat>
          <c:val>
            <c:numRef>
              <c:f>Sheet1!$C$2:$C$3</c:f>
              <c:numCache>
                <c:formatCode>General</c:formatCode>
                <c:ptCount val="2"/>
              </c:numCache>
            </c:numRef>
          </c:val>
          <c:extLst>
            <c:ext xmlns:c16="http://schemas.microsoft.com/office/drawing/2014/chart" uri="{C3380CC4-5D6E-409C-BE32-E72D297353CC}">
              <c16:uniqueId val="{00000003-BB74-4A02-A213-35B3CAB63BF8}"/>
            </c:ext>
          </c:extLst>
        </c:ser>
        <c:ser>
          <c:idx val="2"/>
          <c:order val="2"/>
          <c:tx>
            <c:strRef>
              <c:f>Sheet1!$D$1</c:f>
              <c:strCache>
                <c:ptCount val="1"/>
                <c:pt idx="0">
                  <c:v>high</c:v>
                </c:pt>
              </c:strCache>
            </c:strRef>
          </c:tx>
          <c:invertIfNegative val="0"/>
          <c:cat>
            <c:strRef>
              <c:f>Sheet1!$A$2:$A$3</c:f>
              <c:strCache>
                <c:ptCount val="2"/>
                <c:pt idx="0">
                  <c:v>Per 1-SD [15.8 nmol/L)
decrease in SHBG</c:v>
                </c:pt>
                <c:pt idx="1">
                  <c:v>Per 1-SD [0.1 nmol/L)
decrease in
total testosterone</c:v>
                </c:pt>
              </c:strCache>
            </c:strRef>
          </c:cat>
          <c:val>
            <c:numRef>
              <c:f>Sheet1!$D$2:$D$3</c:f>
              <c:numCache>
                <c:formatCode>General</c:formatCode>
                <c:ptCount val="2"/>
              </c:numCache>
            </c:numRef>
          </c:val>
          <c:extLst>
            <c:ext xmlns:c16="http://schemas.microsoft.com/office/drawing/2014/chart" uri="{C3380CC4-5D6E-409C-BE32-E72D297353CC}">
              <c16:uniqueId val="{00000003-B395-4624-94D7-24AEF2C72140}"/>
            </c:ext>
          </c:extLst>
        </c:ser>
        <c:dLbls>
          <c:showLegendKey val="0"/>
          <c:showVal val="0"/>
          <c:showCatName val="0"/>
          <c:showSerName val="0"/>
          <c:showPercent val="0"/>
          <c:showBubbleSize val="0"/>
        </c:dLbls>
        <c:gapWidth val="150"/>
        <c:axId val="273608064"/>
        <c:axId val="273695872"/>
      </c:barChart>
      <c:catAx>
        <c:axId val="273608064"/>
        <c:scaling>
          <c:orientation val="minMax"/>
        </c:scaling>
        <c:delete val="0"/>
        <c:axPos val="l"/>
        <c:numFmt formatCode="General" sourceLinked="0"/>
        <c:majorTickMark val="none"/>
        <c:minorTickMark val="none"/>
        <c:tickLblPos val="low"/>
        <c:spPr>
          <a:ln w="19050">
            <a:solidFill>
              <a:schemeClr val="tx1"/>
            </a:solidFill>
          </a:ln>
        </c:spPr>
        <c:txPr>
          <a:bodyPr/>
          <a:lstStyle/>
          <a:p>
            <a:pPr>
              <a:defRPr sz="1200" b="1"/>
            </a:pPr>
            <a:endParaRPr lang="en-US"/>
          </a:p>
        </c:txPr>
        <c:crossAx val="273695872"/>
        <c:crossesAt val="1"/>
        <c:auto val="1"/>
        <c:lblAlgn val="ctr"/>
        <c:lblOffset val="100"/>
        <c:noMultiLvlLbl val="0"/>
      </c:catAx>
      <c:valAx>
        <c:axId val="273695872"/>
        <c:scaling>
          <c:logBase val="10"/>
          <c:orientation val="minMax"/>
          <c:max val="10"/>
        </c:scaling>
        <c:delete val="0"/>
        <c:axPos val="b"/>
        <c:numFmt formatCode="#,##0.0" sourceLinked="0"/>
        <c:majorTickMark val="out"/>
        <c:minorTickMark val="out"/>
        <c:tickLblPos val="nextTo"/>
        <c:spPr>
          <a:ln w="19050">
            <a:solidFill>
              <a:schemeClr val="tx1"/>
            </a:solidFill>
          </a:ln>
        </c:spPr>
        <c:txPr>
          <a:bodyPr/>
          <a:lstStyle/>
          <a:p>
            <a:pPr>
              <a:defRPr sz="1200"/>
            </a:pPr>
            <a:endParaRPr lang="en-US"/>
          </a:p>
        </c:txPr>
        <c:crossAx val="27360806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9906533426784"/>
          <c:y val="0.14502823510697527"/>
          <c:w val="0.87750139549329109"/>
          <c:h val="0.60729181579575275"/>
        </c:manualLayout>
      </c:layout>
      <c:barChart>
        <c:barDir val="col"/>
        <c:grouping val="clustered"/>
        <c:varyColors val="0"/>
        <c:ser>
          <c:idx val="0"/>
          <c:order val="0"/>
          <c:tx>
            <c:strRef>
              <c:f>Sheet1!$B$1</c:f>
              <c:strCache>
                <c:ptCount val="1"/>
                <c:pt idx="0">
                  <c:v>Baseline</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Obesity Class 1 (n=214)</c:v>
                </c:pt>
                <c:pt idx="1">
                  <c:v>Obesity Class 2 (n=150)</c:v>
                </c:pt>
                <c:pt idx="2">
                  <c:v>Obesity Class 3 (n=47)</c:v>
                </c:pt>
              </c:strCache>
            </c:strRef>
          </c:cat>
          <c:val>
            <c:numRef>
              <c:f>Sheet1!$B$2:$B$4</c:f>
              <c:numCache>
                <c:formatCode>0.00</c:formatCode>
                <c:ptCount val="3"/>
                <c:pt idx="0">
                  <c:v>6.67</c:v>
                </c:pt>
                <c:pt idx="1">
                  <c:v>7.5</c:v>
                </c:pt>
                <c:pt idx="2">
                  <c:v>7.56</c:v>
                </c:pt>
              </c:numCache>
            </c:numRef>
          </c:val>
          <c:extLst>
            <c:ext xmlns:c16="http://schemas.microsoft.com/office/drawing/2014/chart" uri="{C3380CC4-5D6E-409C-BE32-E72D297353CC}">
              <c16:uniqueId val="{00000000-7733-4392-83B2-34C08D434681}"/>
            </c:ext>
          </c:extLst>
        </c:ser>
        <c:ser>
          <c:idx val="1"/>
          <c:order val="1"/>
          <c:tx>
            <c:strRef>
              <c:f>Sheet1!$C$1</c:f>
              <c:strCache>
                <c:ptCount val="1"/>
                <c:pt idx="0">
                  <c:v>Year 8</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Obesity Class 1 (n=214)</c:v>
                </c:pt>
                <c:pt idx="1">
                  <c:v>Obesity Class 2 (n=150)</c:v>
                </c:pt>
                <c:pt idx="2">
                  <c:v>Obesity Class 3 (n=47)</c:v>
                </c:pt>
              </c:strCache>
            </c:strRef>
          </c:cat>
          <c:val>
            <c:numRef>
              <c:f>Sheet1!$C$2:$C$4</c:f>
              <c:numCache>
                <c:formatCode>0.00</c:formatCode>
                <c:ptCount val="3"/>
                <c:pt idx="0">
                  <c:v>5.37</c:v>
                </c:pt>
                <c:pt idx="1">
                  <c:v>5.78</c:v>
                </c:pt>
                <c:pt idx="2">
                  <c:v>5.68</c:v>
                </c:pt>
              </c:numCache>
            </c:numRef>
          </c:val>
          <c:extLst>
            <c:ext xmlns:c16="http://schemas.microsoft.com/office/drawing/2014/chart" uri="{C3380CC4-5D6E-409C-BE32-E72D297353CC}">
              <c16:uniqueId val="{00000001-7733-4392-83B2-34C08D434681}"/>
            </c:ext>
          </c:extLst>
        </c:ser>
        <c:dLbls>
          <c:showLegendKey val="0"/>
          <c:showVal val="0"/>
          <c:showCatName val="0"/>
          <c:showSerName val="0"/>
          <c:showPercent val="0"/>
          <c:showBubbleSize val="0"/>
        </c:dLbls>
        <c:gapWidth val="219"/>
        <c:axId val="247560832"/>
        <c:axId val="269270400"/>
      </c:barChart>
      <c:catAx>
        <c:axId val="247560832"/>
        <c:scaling>
          <c:orientation val="minMax"/>
        </c:scaling>
        <c:delete val="0"/>
        <c:axPos val="b"/>
        <c:numFmt formatCode="General" sourceLinked="0"/>
        <c:majorTickMark val="out"/>
        <c:minorTickMark val="none"/>
        <c:tickLblPos val="nextTo"/>
        <c:spPr>
          <a:noFill/>
          <a:ln w="19050" cap="sq" cmpd="sng" algn="ctr">
            <a:solidFill>
              <a:srgbClr val="000000"/>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69270400"/>
        <c:crosses val="autoZero"/>
        <c:auto val="1"/>
        <c:lblAlgn val="ctr"/>
        <c:lblOffset val="100"/>
        <c:noMultiLvlLbl val="0"/>
      </c:catAx>
      <c:valAx>
        <c:axId val="269270400"/>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GB" sz="1400" b="1" dirty="0">
                    <a:solidFill>
                      <a:schemeClr val="tx1"/>
                    </a:solidFill>
                  </a:rPr>
                  <a:t>HbA</a:t>
                </a:r>
                <a:r>
                  <a:rPr lang="en-GB" sz="1400" b="1" baseline="-25000" dirty="0">
                    <a:solidFill>
                      <a:schemeClr val="tx1"/>
                    </a:solidFill>
                  </a:rPr>
                  <a:t>1c</a:t>
                </a:r>
                <a:r>
                  <a:rPr lang="en-GB" sz="1400" b="1" dirty="0">
                    <a:solidFill>
                      <a:schemeClr val="tx1"/>
                    </a:solidFill>
                  </a:rPr>
                  <a:t> (%)</a:t>
                </a:r>
              </a:p>
            </c:rich>
          </c:tx>
          <c:layout>
            <c:manualLayout>
              <c:xMode val="edge"/>
              <c:yMode val="edge"/>
              <c:x val="1.998808059865613E-2"/>
              <c:y val="0.29140388674371948"/>
            </c:manualLayout>
          </c:layout>
          <c:overlay val="0"/>
          <c:spPr>
            <a:noFill/>
            <a:ln>
              <a:noFill/>
            </a:ln>
            <a:effectLst/>
          </c:spPr>
        </c:title>
        <c:numFmt formatCode="General" sourceLinked="0"/>
        <c:majorTickMark val="out"/>
        <c:minorTickMark val="none"/>
        <c:tickLblPos val="nextTo"/>
        <c:spPr>
          <a:noFill/>
          <a:ln w="19050" cap="sq">
            <a:solidFill>
              <a:srgbClr val="000000"/>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47560832"/>
        <c:crosses val="autoZero"/>
        <c:crossBetween val="between"/>
      </c:valAx>
      <c:spPr>
        <a:noFill/>
        <a:ln>
          <a:noFill/>
        </a:ln>
        <a:effectLst/>
      </c:spPr>
    </c:plotArea>
    <c:legend>
      <c:legendPos val="b"/>
      <c:layout>
        <c:manualLayout>
          <c:xMode val="edge"/>
          <c:yMode val="edge"/>
          <c:x val="0.10610680455119677"/>
          <c:y val="4.1394227497974979E-2"/>
          <c:w val="0.21312920484162726"/>
          <c:h val="9.18695264102088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2761691144301"/>
          <c:y val="4.3584693378515248E-2"/>
          <c:w val="0.83892704585304767"/>
          <c:h val="0.76010112482662595"/>
        </c:manualLayout>
      </c:layout>
      <c:lineChart>
        <c:grouping val="standard"/>
        <c:varyColors val="0"/>
        <c:ser>
          <c:idx val="0"/>
          <c:order val="0"/>
          <c:tx>
            <c:strRef>
              <c:f>Sheet1!$B$1</c:f>
              <c:strCache>
                <c:ptCount val="1"/>
                <c:pt idx="0">
                  <c:v>Interrupted</c:v>
                </c:pt>
              </c:strCache>
            </c:strRef>
          </c:tx>
          <c:spPr>
            <a:ln>
              <a:noFill/>
            </a:ln>
          </c:spPr>
          <c:marker>
            <c:symbol val="square"/>
            <c:size val="7"/>
            <c:spPr>
              <a:solidFill>
                <a:schemeClr val="tx2"/>
              </a:solidFill>
              <a:ln>
                <a:solidFill>
                  <a:schemeClr val="tx2"/>
                </a:solidFill>
              </a:ln>
            </c:spPr>
          </c:marker>
          <c:cat>
            <c:numRef>
              <c:f>Sheet1!$A$2:$A$5</c:f>
              <c:numCache>
                <c:formatCode>General</c:formatCode>
                <c:ptCount val="4"/>
                <c:pt idx="0">
                  <c:v>1</c:v>
                </c:pt>
                <c:pt idx="1">
                  <c:v>2</c:v>
                </c:pt>
                <c:pt idx="2">
                  <c:v>3</c:v>
                </c:pt>
                <c:pt idx="3">
                  <c:v>4</c:v>
                </c:pt>
              </c:numCache>
            </c:numRef>
          </c:cat>
          <c:val>
            <c:numRef>
              <c:f>Sheet1!$B$2:$B$5</c:f>
              <c:numCache>
                <c:formatCode>General</c:formatCode>
                <c:ptCount val="4"/>
                <c:pt idx="0">
                  <c:v>6.69</c:v>
                </c:pt>
                <c:pt idx="1">
                  <c:v>5.94</c:v>
                </c:pt>
                <c:pt idx="2">
                  <c:v>6.71</c:v>
                </c:pt>
                <c:pt idx="3">
                  <c:v>5.97</c:v>
                </c:pt>
              </c:numCache>
            </c:numRef>
          </c:val>
          <c:smooth val="0"/>
          <c:extLst>
            <c:ext xmlns:c16="http://schemas.microsoft.com/office/drawing/2014/chart" uri="{C3380CC4-5D6E-409C-BE32-E72D297353CC}">
              <c16:uniqueId val="{00000000-E2F2-408D-A7AE-D07EAF88C8A5}"/>
            </c:ext>
          </c:extLst>
        </c:ser>
        <c:ser>
          <c:idx val="1"/>
          <c:order val="1"/>
          <c:tx>
            <c:strRef>
              <c:f>Sheet1!$C$1</c:f>
              <c:strCache>
                <c:ptCount val="1"/>
                <c:pt idx="0">
                  <c:v>Continuous</c:v>
                </c:pt>
              </c:strCache>
            </c:strRef>
          </c:tx>
          <c:spPr>
            <a:ln>
              <a:noFill/>
            </a:ln>
          </c:spPr>
          <c:marker>
            <c:symbol val="square"/>
            <c:size val="7"/>
            <c:spPr>
              <a:solidFill>
                <a:schemeClr val="accent1"/>
              </a:solidFill>
              <a:ln>
                <a:solidFill>
                  <a:schemeClr val="accent1"/>
                </a:solidFill>
              </a:ln>
            </c:spPr>
          </c:marker>
          <c:cat>
            <c:numRef>
              <c:f>Sheet1!$A$2:$A$5</c:f>
              <c:numCache>
                <c:formatCode>General</c:formatCode>
                <c:ptCount val="4"/>
                <c:pt idx="0">
                  <c:v>1</c:v>
                </c:pt>
                <c:pt idx="1">
                  <c:v>2</c:v>
                </c:pt>
                <c:pt idx="2">
                  <c:v>3</c:v>
                </c:pt>
                <c:pt idx="3">
                  <c:v>4</c:v>
                </c:pt>
              </c:numCache>
            </c:numRef>
          </c:cat>
          <c:val>
            <c:numRef>
              <c:f>Sheet1!$C$2:$C$5</c:f>
              <c:numCache>
                <c:formatCode>General</c:formatCode>
                <c:ptCount val="4"/>
                <c:pt idx="0">
                  <c:v>6.38</c:v>
                </c:pt>
                <c:pt idx="1">
                  <c:v>5.77</c:v>
                </c:pt>
                <c:pt idx="2">
                  <c:v>5.72</c:v>
                </c:pt>
                <c:pt idx="3">
                  <c:v>5.58</c:v>
                </c:pt>
              </c:numCache>
            </c:numRef>
          </c:val>
          <c:smooth val="0"/>
          <c:extLst>
            <c:ext xmlns:c16="http://schemas.microsoft.com/office/drawing/2014/chart" uri="{C3380CC4-5D6E-409C-BE32-E72D297353CC}">
              <c16:uniqueId val="{00000001-E2F2-408D-A7AE-D07EAF88C8A5}"/>
            </c:ext>
          </c:extLst>
        </c:ser>
        <c:dLbls>
          <c:showLegendKey val="0"/>
          <c:showVal val="0"/>
          <c:showCatName val="0"/>
          <c:showSerName val="0"/>
          <c:showPercent val="0"/>
          <c:showBubbleSize val="0"/>
        </c:dLbls>
        <c:marker val="1"/>
        <c:smooth val="0"/>
        <c:axId val="174430848"/>
        <c:axId val="174437120"/>
      </c:lineChart>
      <c:catAx>
        <c:axId val="174430848"/>
        <c:scaling>
          <c:orientation val="minMax"/>
        </c:scaling>
        <c:delete val="0"/>
        <c:axPos val="b"/>
        <c:numFmt formatCode="General" sourceLinked="1"/>
        <c:majorTickMark val="out"/>
        <c:minorTickMark val="none"/>
        <c:tickLblPos val="none"/>
        <c:spPr>
          <a:ln w="19050" cap="sq">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174437120"/>
        <c:crosses val="autoZero"/>
        <c:auto val="1"/>
        <c:lblAlgn val="ctr"/>
        <c:lblOffset val="100"/>
        <c:noMultiLvlLbl val="0"/>
      </c:catAx>
      <c:valAx>
        <c:axId val="174437120"/>
        <c:scaling>
          <c:orientation val="minMax"/>
          <c:max val="7.5"/>
          <c:min val="5"/>
        </c:scaling>
        <c:delete val="0"/>
        <c:axPos val="l"/>
        <c:numFmt formatCode="#,##0.0" sourceLinked="0"/>
        <c:majorTickMark val="out"/>
        <c:minorTickMark val="none"/>
        <c:tickLblPos val="nextTo"/>
        <c:spPr>
          <a:ln w="19050" cap="sq">
            <a:solidFill>
              <a:schemeClr val="tx1"/>
            </a:solidFill>
          </a:ln>
        </c:spPr>
        <c:txPr>
          <a:bodyPr/>
          <a:lstStyle/>
          <a:p>
            <a:pPr>
              <a:defRPr sz="1200">
                <a:latin typeface="+mn-lt"/>
                <a:cs typeface="Arial" panose="020B0604020202020204" pitchFamily="34" charset="0"/>
              </a:defRPr>
            </a:pPr>
            <a:endParaRPr lang="en-US"/>
          </a:p>
        </c:txPr>
        <c:crossAx val="17443084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75830744574998"/>
          <c:y val="4.3584693378515248E-2"/>
          <c:w val="0.75782589872321682"/>
          <c:h val="0.75756498686499674"/>
        </c:manualLayout>
      </c:layout>
      <c:lineChart>
        <c:grouping val="standard"/>
        <c:varyColors val="0"/>
        <c:ser>
          <c:idx val="0"/>
          <c:order val="0"/>
          <c:tx>
            <c:strRef>
              <c:f>Sheet1!$B$1</c:f>
              <c:strCache>
                <c:ptCount val="1"/>
                <c:pt idx="0">
                  <c:v>Interrupted</c:v>
                </c:pt>
              </c:strCache>
            </c:strRef>
          </c:tx>
          <c:spPr>
            <a:ln>
              <a:noFill/>
            </a:ln>
          </c:spPr>
          <c:marker>
            <c:symbol val="square"/>
            <c:size val="7"/>
            <c:spPr>
              <a:solidFill>
                <a:schemeClr val="tx2"/>
              </a:solidFill>
              <a:ln>
                <a:solidFill>
                  <a:schemeClr val="tx1">
                    <a:lumMod val="50000"/>
                    <a:lumOff val="50000"/>
                  </a:schemeClr>
                </a:solidFill>
              </a:ln>
            </c:spPr>
          </c:marker>
          <c:dPt>
            <c:idx val="0"/>
            <c:marker>
              <c:spPr>
                <a:solidFill>
                  <a:schemeClr val="tx2"/>
                </a:solidFill>
                <a:ln>
                  <a:solidFill>
                    <a:schemeClr val="tx2"/>
                  </a:solidFill>
                </a:ln>
              </c:spPr>
            </c:marker>
            <c:bubble3D val="0"/>
            <c:extLst>
              <c:ext xmlns:c16="http://schemas.microsoft.com/office/drawing/2014/chart" uri="{C3380CC4-5D6E-409C-BE32-E72D297353CC}">
                <c16:uniqueId val="{00000005-332F-4173-B68B-985542940504}"/>
              </c:ext>
            </c:extLst>
          </c:dPt>
          <c:dPt>
            <c:idx val="1"/>
            <c:marker>
              <c:spPr>
                <a:solidFill>
                  <a:schemeClr val="tx2"/>
                </a:solidFill>
                <a:ln>
                  <a:solidFill>
                    <a:schemeClr val="tx2"/>
                  </a:solidFill>
                </a:ln>
              </c:spPr>
            </c:marker>
            <c:bubble3D val="0"/>
            <c:extLst>
              <c:ext xmlns:c16="http://schemas.microsoft.com/office/drawing/2014/chart" uri="{C3380CC4-5D6E-409C-BE32-E72D297353CC}">
                <c16:uniqueId val="{00000003-332F-4173-B68B-985542940504}"/>
              </c:ext>
            </c:extLst>
          </c:dPt>
          <c:dPt>
            <c:idx val="2"/>
            <c:marker>
              <c:spPr>
                <a:solidFill>
                  <a:schemeClr val="tx2"/>
                </a:solidFill>
                <a:ln>
                  <a:solidFill>
                    <a:schemeClr val="tx2"/>
                  </a:solidFill>
                </a:ln>
              </c:spPr>
            </c:marker>
            <c:bubble3D val="0"/>
            <c:extLst>
              <c:ext xmlns:c16="http://schemas.microsoft.com/office/drawing/2014/chart" uri="{C3380CC4-5D6E-409C-BE32-E72D297353CC}">
                <c16:uniqueId val="{00000002-332F-4173-B68B-985542940504}"/>
              </c:ext>
            </c:extLst>
          </c:dPt>
          <c:dPt>
            <c:idx val="3"/>
            <c:marker>
              <c:spPr>
                <a:solidFill>
                  <a:schemeClr val="tx2"/>
                </a:solidFill>
                <a:ln>
                  <a:solidFill>
                    <a:schemeClr val="tx2"/>
                  </a:solidFill>
                </a:ln>
              </c:spPr>
            </c:marker>
            <c:bubble3D val="0"/>
            <c:extLst>
              <c:ext xmlns:c16="http://schemas.microsoft.com/office/drawing/2014/chart" uri="{C3380CC4-5D6E-409C-BE32-E72D297353CC}">
                <c16:uniqueId val="{00000004-332F-4173-B68B-985542940504}"/>
              </c:ext>
            </c:extLst>
          </c:dPt>
          <c:cat>
            <c:numRef>
              <c:f>Sheet1!$A$2:$A$5</c:f>
              <c:numCache>
                <c:formatCode>General</c:formatCode>
                <c:ptCount val="4"/>
                <c:pt idx="0">
                  <c:v>1</c:v>
                </c:pt>
                <c:pt idx="1">
                  <c:v>2</c:v>
                </c:pt>
                <c:pt idx="2">
                  <c:v>3</c:v>
                </c:pt>
                <c:pt idx="3">
                  <c:v>4</c:v>
                </c:pt>
              </c:numCache>
            </c:numRef>
          </c:cat>
          <c:val>
            <c:numRef>
              <c:f>Sheet1!$B$2:$B$5</c:f>
              <c:numCache>
                <c:formatCode>General</c:formatCode>
                <c:ptCount val="4"/>
                <c:pt idx="0">
                  <c:v>112.99</c:v>
                </c:pt>
                <c:pt idx="1">
                  <c:v>104.14</c:v>
                </c:pt>
                <c:pt idx="2">
                  <c:v>116.95</c:v>
                </c:pt>
                <c:pt idx="3">
                  <c:v>89.23</c:v>
                </c:pt>
              </c:numCache>
            </c:numRef>
          </c:val>
          <c:smooth val="0"/>
          <c:extLst>
            <c:ext xmlns:c16="http://schemas.microsoft.com/office/drawing/2014/chart" uri="{C3380CC4-5D6E-409C-BE32-E72D297353CC}">
              <c16:uniqueId val="{00000000-332F-4173-B68B-985542940504}"/>
            </c:ext>
          </c:extLst>
        </c:ser>
        <c:ser>
          <c:idx val="1"/>
          <c:order val="1"/>
          <c:tx>
            <c:strRef>
              <c:f>Sheet1!$C$1</c:f>
              <c:strCache>
                <c:ptCount val="1"/>
                <c:pt idx="0">
                  <c:v>Continuous</c:v>
                </c:pt>
              </c:strCache>
            </c:strRef>
          </c:tx>
          <c:spPr>
            <a:ln>
              <a:noFill/>
            </a:ln>
          </c:spPr>
          <c:marker>
            <c:symbol val="square"/>
            <c:size val="7"/>
            <c:spPr>
              <a:solidFill>
                <a:schemeClr val="accent1"/>
              </a:solidFill>
              <a:ln>
                <a:solidFill>
                  <a:schemeClr val="accent1"/>
                </a:solidFill>
              </a:ln>
            </c:spPr>
          </c:marker>
          <c:cat>
            <c:numRef>
              <c:f>Sheet1!$A$2:$A$5</c:f>
              <c:numCache>
                <c:formatCode>General</c:formatCode>
                <c:ptCount val="4"/>
                <c:pt idx="0">
                  <c:v>1</c:v>
                </c:pt>
                <c:pt idx="1">
                  <c:v>2</c:v>
                </c:pt>
                <c:pt idx="2">
                  <c:v>3</c:v>
                </c:pt>
                <c:pt idx="3">
                  <c:v>4</c:v>
                </c:pt>
              </c:numCache>
            </c:numRef>
          </c:cat>
          <c:val>
            <c:numRef>
              <c:f>Sheet1!$C$2:$C$5</c:f>
              <c:numCache>
                <c:formatCode>General</c:formatCode>
                <c:ptCount val="4"/>
                <c:pt idx="0">
                  <c:v>111.46</c:v>
                </c:pt>
                <c:pt idx="1">
                  <c:v>92.65</c:v>
                </c:pt>
                <c:pt idx="2">
                  <c:v>88.34</c:v>
                </c:pt>
                <c:pt idx="3">
                  <c:v>80.2</c:v>
                </c:pt>
              </c:numCache>
            </c:numRef>
          </c:val>
          <c:smooth val="0"/>
          <c:extLst>
            <c:ext xmlns:c16="http://schemas.microsoft.com/office/drawing/2014/chart" uri="{C3380CC4-5D6E-409C-BE32-E72D297353CC}">
              <c16:uniqueId val="{00000001-332F-4173-B68B-985542940504}"/>
            </c:ext>
          </c:extLst>
        </c:ser>
        <c:dLbls>
          <c:showLegendKey val="0"/>
          <c:showVal val="0"/>
          <c:showCatName val="0"/>
          <c:showSerName val="0"/>
          <c:showPercent val="0"/>
          <c:showBubbleSize val="0"/>
        </c:dLbls>
        <c:marker val="1"/>
        <c:smooth val="0"/>
        <c:axId val="274284928"/>
        <c:axId val="274286848"/>
      </c:lineChart>
      <c:catAx>
        <c:axId val="274284928"/>
        <c:scaling>
          <c:orientation val="minMax"/>
        </c:scaling>
        <c:delete val="0"/>
        <c:axPos val="b"/>
        <c:numFmt formatCode="General" sourceLinked="1"/>
        <c:majorTickMark val="out"/>
        <c:minorTickMark val="none"/>
        <c:tickLblPos val="none"/>
        <c:spPr>
          <a:noFill/>
          <a:ln w="19050" cap="sq">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274286848"/>
        <c:crosses val="autoZero"/>
        <c:auto val="1"/>
        <c:lblAlgn val="ctr"/>
        <c:lblOffset val="100"/>
        <c:noMultiLvlLbl val="0"/>
      </c:catAx>
      <c:valAx>
        <c:axId val="274286848"/>
        <c:scaling>
          <c:orientation val="minMax"/>
          <c:max val="140"/>
          <c:min val="60"/>
        </c:scaling>
        <c:delete val="0"/>
        <c:axPos val="l"/>
        <c:numFmt formatCode="General" sourceLinked="1"/>
        <c:majorTickMark val="out"/>
        <c:minorTickMark val="none"/>
        <c:tickLblPos val="nextTo"/>
        <c:spPr>
          <a:ln w="19050" cap="sq">
            <a:solidFill>
              <a:schemeClr val="tx1"/>
            </a:solidFill>
          </a:ln>
        </c:spPr>
        <c:txPr>
          <a:bodyPr/>
          <a:lstStyle/>
          <a:p>
            <a:pPr>
              <a:defRPr sz="1200">
                <a:latin typeface="+mn-lt"/>
                <a:cs typeface="Arial" panose="020B0604020202020204" pitchFamily="34" charset="0"/>
              </a:defRPr>
            </a:pPr>
            <a:endParaRPr lang="en-US"/>
          </a:p>
        </c:txPr>
        <c:crossAx val="274284928"/>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9906533426784"/>
          <c:y val="0.22319114809623961"/>
          <c:w val="0.87750139549329109"/>
          <c:h val="0.52912869500341742"/>
        </c:manualLayout>
      </c:layout>
      <c:barChart>
        <c:barDir val="col"/>
        <c:grouping val="clustered"/>
        <c:varyColors val="0"/>
        <c:ser>
          <c:idx val="0"/>
          <c:order val="0"/>
          <c:tx>
            <c:strRef>
              <c:f>Sheet1!$B$1</c:f>
              <c:strCache>
                <c:ptCount val="1"/>
                <c:pt idx="0">
                  <c:v>Eugonadal (n=537)</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group</c:v>
                </c:pt>
                <c:pt idx="1">
                  <c:v>50–60 years</c:v>
                </c:pt>
                <c:pt idx="2">
                  <c:v>60–70 years</c:v>
                </c:pt>
                <c:pt idx="3">
                  <c:v>70–80 years</c:v>
                </c:pt>
              </c:strCache>
            </c:strRef>
          </c:cat>
          <c:val>
            <c:numRef>
              <c:f>Sheet1!$B$2:$B$5</c:f>
              <c:numCache>
                <c:formatCode>0.0</c:formatCode>
                <c:ptCount val="4"/>
                <c:pt idx="0">
                  <c:v>13.3</c:v>
                </c:pt>
                <c:pt idx="1">
                  <c:v>2.6</c:v>
                </c:pt>
                <c:pt idx="2">
                  <c:v>10.3</c:v>
                </c:pt>
                <c:pt idx="3">
                  <c:v>22.8</c:v>
                </c:pt>
              </c:numCache>
            </c:numRef>
          </c:val>
          <c:extLst>
            <c:ext xmlns:c16="http://schemas.microsoft.com/office/drawing/2014/chart" uri="{C3380CC4-5D6E-409C-BE32-E72D297353CC}">
              <c16:uniqueId val="{00000000-59A5-46F9-AB27-E8F6EB9335C7}"/>
            </c:ext>
          </c:extLst>
        </c:ser>
        <c:ser>
          <c:idx val="1"/>
          <c:order val="1"/>
          <c:tx>
            <c:strRef>
              <c:f>Sheet1!$C$1</c:f>
              <c:strCache>
                <c:ptCount val="1"/>
                <c:pt idx="0">
                  <c:v>Hypogonadal/TTh-untreated (n=362)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group</c:v>
                </c:pt>
                <c:pt idx="1">
                  <c:v>50–60 years</c:v>
                </c:pt>
                <c:pt idx="2">
                  <c:v>60–70 years</c:v>
                </c:pt>
                <c:pt idx="3">
                  <c:v>70–80 years</c:v>
                </c:pt>
              </c:strCache>
            </c:strRef>
          </c:cat>
          <c:val>
            <c:numRef>
              <c:f>Sheet1!$C$2:$C$5</c:f>
              <c:numCache>
                <c:formatCode>0.0</c:formatCode>
                <c:ptCount val="4"/>
                <c:pt idx="0">
                  <c:v>19.7</c:v>
                </c:pt>
                <c:pt idx="1">
                  <c:v>4.2</c:v>
                </c:pt>
                <c:pt idx="2">
                  <c:v>10.4</c:v>
                </c:pt>
                <c:pt idx="3">
                  <c:v>25.2</c:v>
                </c:pt>
              </c:numCache>
            </c:numRef>
          </c:val>
          <c:extLst>
            <c:ext xmlns:c16="http://schemas.microsoft.com/office/drawing/2014/chart" uri="{C3380CC4-5D6E-409C-BE32-E72D297353CC}">
              <c16:uniqueId val="{00000001-59A5-46F9-AB27-E8F6EB9335C7}"/>
            </c:ext>
          </c:extLst>
        </c:ser>
        <c:ser>
          <c:idx val="2"/>
          <c:order val="2"/>
          <c:tx>
            <c:strRef>
              <c:f>Sheet1!$D$1</c:f>
              <c:strCache>
                <c:ptCount val="1"/>
                <c:pt idx="0">
                  <c:v>Hypogonadal/TTh-treated (n=175)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Total group</c:v>
                </c:pt>
                <c:pt idx="1">
                  <c:v>50–60 years</c:v>
                </c:pt>
                <c:pt idx="2">
                  <c:v>60–70 years</c:v>
                </c:pt>
                <c:pt idx="3">
                  <c:v>70–80 years</c:v>
                </c:pt>
              </c:strCache>
            </c:strRef>
          </c:cat>
          <c:val>
            <c:numRef>
              <c:f>Sheet1!$D$2:$D$5</c:f>
              <c:numCache>
                <c:formatCode>0.0</c:formatCode>
                <c:ptCount val="4"/>
                <c:pt idx="0">
                  <c:v>3.6</c:v>
                </c:pt>
                <c:pt idx="1">
                  <c:v>4</c:v>
                </c:pt>
                <c:pt idx="2">
                  <c:v>2.2999999999999998</c:v>
                </c:pt>
                <c:pt idx="3">
                  <c:v>5.3</c:v>
                </c:pt>
              </c:numCache>
            </c:numRef>
          </c:val>
          <c:extLst>
            <c:ext xmlns:c16="http://schemas.microsoft.com/office/drawing/2014/chart" uri="{C3380CC4-5D6E-409C-BE32-E72D297353CC}">
              <c16:uniqueId val="{00000002-59A5-46F9-AB27-E8F6EB9335C7}"/>
            </c:ext>
          </c:extLst>
        </c:ser>
        <c:dLbls>
          <c:showLegendKey val="0"/>
          <c:showVal val="0"/>
          <c:showCatName val="0"/>
          <c:showSerName val="0"/>
          <c:showPercent val="0"/>
          <c:showBubbleSize val="0"/>
        </c:dLbls>
        <c:gapWidth val="219"/>
        <c:axId val="281377024"/>
        <c:axId val="281399296"/>
      </c:barChart>
      <c:catAx>
        <c:axId val="281377024"/>
        <c:scaling>
          <c:orientation val="minMax"/>
        </c:scaling>
        <c:delete val="0"/>
        <c:axPos val="b"/>
        <c:numFmt formatCode="General" sourceLinked="1"/>
        <c:majorTickMark val="out"/>
        <c:minorTickMark val="none"/>
        <c:tickLblPos val="nextTo"/>
        <c:spPr>
          <a:noFill/>
          <a:ln w="19050" cap="sq" cmpd="sng" algn="ctr">
            <a:solidFill>
              <a:srgbClr val="000000"/>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81399296"/>
        <c:crosses val="autoZero"/>
        <c:auto val="1"/>
        <c:lblAlgn val="ctr"/>
        <c:lblOffset val="100"/>
        <c:noMultiLvlLbl val="0"/>
      </c:catAx>
      <c:valAx>
        <c:axId val="281399296"/>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tx1"/>
                    </a:solidFill>
                    <a:latin typeface="+mn-lt"/>
                    <a:ea typeface="+mn-ea"/>
                    <a:cs typeface="+mn-cs"/>
                  </a:defRPr>
                </a:pPr>
                <a:r>
                  <a:rPr lang="en-GB" sz="1400" b="1" dirty="0">
                    <a:solidFill>
                      <a:schemeClr val="tx1"/>
                    </a:solidFill>
                  </a:rPr>
                  <a:t>Mortality (%)</a:t>
                </a:r>
              </a:p>
            </c:rich>
          </c:tx>
          <c:layout>
            <c:manualLayout>
              <c:xMode val="edge"/>
              <c:yMode val="edge"/>
              <c:x val="0"/>
              <c:y val="0.30877343307373617"/>
            </c:manualLayout>
          </c:layout>
          <c:overlay val="0"/>
          <c:spPr>
            <a:noFill/>
            <a:ln>
              <a:noFill/>
            </a:ln>
            <a:effectLst/>
          </c:spPr>
        </c:title>
        <c:numFmt formatCode="General" sourceLinked="0"/>
        <c:majorTickMark val="out"/>
        <c:minorTickMark val="none"/>
        <c:tickLblPos val="nextTo"/>
        <c:spPr>
          <a:noFill/>
          <a:ln w="19050" cap="sq">
            <a:solidFill>
              <a:srgbClr val="000000"/>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81377024"/>
        <c:crosses val="autoZero"/>
        <c:crossBetween val="between"/>
      </c:valAx>
      <c:spPr>
        <a:noFill/>
        <a:ln>
          <a:noFill/>
        </a:ln>
        <a:effectLst/>
      </c:spPr>
    </c:plotArea>
    <c:legend>
      <c:legendPos val="b"/>
      <c:layout>
        <c:manualLayout>
          <c:xMode val="edge"/>
          <c:yMode val="edge"/>
          <c:x val="9.9444111018311396E-2"/>
          <c:y val="9.3502866488024763E-2"/>
          <c:w val="0.87606721136372223"/>
          <c:h val="9.186952641020881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39880945179128"/>
          <c:y val="3.2897192388291426E-2"/>
          <c:w val="0.64447738079394079"/>
          <c:h val="0.6984449839642717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5-1A0D-43E7-B1C4-55AEB9D45BC6}"/>
              </c:ext>
            </c:extLst>
          </c:dPt>
          <c:dPt>
            <c:idx val="1"/>
            <c:invertIfNegative val="0"/>
            <c:bubble3D val="0"/>
            <c:spPr>
              <a:solidFill>
                <a:schemeClr val="tx2"/>
              </a:solidFill>
              <a:ln>
                <a:noFill/>
              </a:ln>
              <a:effectLst/>
            </c:spPr>
            <c:extLst>
              <c:ext xmlns:c16="http://schemas.microsoft.com/office/drawing/2014/chart" uri="{C3380CC4-5D6E-409C-BE32-E72D297353CC}">
                <c16:uniqueId val="{00000001-1A0D-43E7-B1C4-55AEB9D45BC6}"/>
              </c:ext>
            </c:extLst>
          </c:dPt>
          <c:dPt>
            <c:idx val="2"/>
            <c:invertIfNegative val="0"/>
            <c:bubble3D val="0"/>
            <c:extLst>
              <c:ext xmlns:c16="http://schemas.microsoft.com/office/drawing/2014/chart" uri="{C3380CC4-5D6E-409C-BE32-E72D297353CC}">
                <c16:uniqueId val="{00000003-1A0D-43E7-B1C4-55AEB9D45BC6}"/>
              </c:ext>
            </c:extLst>
          </c:dPt>
          <c:dLbls>
            <c:dLbl>
              <c:idx val="0"/>
              <c:tx>
                <c:rich>
                  <a:bodyPr/>
                  <a:lstStyle/>
                  <a:p>
                    <a:r>
                      <a:rPr lang="en-US"/>
                      <a:t>9.4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A0D-43E7-B1C4-55AEB9D45BC6}"/>
                </c:ext>
              </c:extLst>
            </c:dLbl>
            <c:dLbl>
              <c:idx val="1"/>
              <c:tx>
                <c:rich>
                  <a:bodyPr/>
                  <a:lstStyle/>
                  <a:p>
                    <a:r>
                      <a:rPr lang="en-US" dirty="0"/>
                      <a:t>9.1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A0D-43E7-B1C4-55AEB9D45BC6}"/>
                </c:ext>
              </c:extLst>
            </c:dLbl>
            <c:dLbl>
              <c:idx val="2"/>
              <c:tx>
                <c:rich>
                  <a:bodyPr/>
                  <a:lstStyle/>
                  <a:p>
                    <a:r>
                      <a:rPr lang="en-US"/>
                      <a:t>20.1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A0D-43E7-B1C4-55AEB9D45BC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Hypogonadal
TTh-treated</c:v>
                </c:pt>
                <c:pt idx="1">
                  <c:v>Eugonadal</c:v>
                </c:pt>
                <c:pt idx="2">
                  <c:v>Hypogonadal
TTh-untreated</c:v>
                </c:pt>
              </c:strCache>
            </c:strRef>
          </c:cat>
          <c:val>
            <c:numRef>
              <c:f>Sheet1!$B$2:$B$4</c:f>
              <c:numCache>
                <c:formatCode>General</c:formatCode>
                <c:ptCount val="3"/>
                <c:pt idx="0">
                  <c:v>9.3800000000000008</c:v>
                </c:pt>
                <c:pt idx="1">
                  <c:v>9.1199999999999992</c:v>
                </c:pt>
                <c:pt idx="2">
                  <c:v>20.11</c:v>
                </c:pt>
              </c:numCache>
            </c:numRef>
          </c:val>
          <c:extLst>
            <c:ext xmlns:c16="http://schemas.microsoft.com/office/drawing/2014/chart" uri="{C3380CC4-5D6E-409C-BE32-E72D297353CC}">
              <c16:uniqueId val="{00000004-1A0D-43E7-B1C4-55AEB9D45BC6}"/>
            </c:ext>
          </c:extLst>
        </c:ser>
        <c:dLbls>
          <c:showLegendKey val="0"/>
          <c:showVal val="0"/>
          <c:showCatName val="0"/>
          <c:showSerName val="0"/>
          <c:showPercent val="0"/>
          <c:showBubbleSize val="0"/>
        </c:dLbls>
        <c:gapWidth val="68"/>
        <c:axId val="391191168"/>
        <c:axId val="391205248"/>
      </c:barChart>
      <c:catAx>
        <c:axId val="391191168"/>
        <c:scaling>
          <c:orientation val="minMax"/>
        </c:scaling>
        <c:delete val="0"/>
        <c:axPos val="l"/>
        <c:numFmt formatCode="General" sourceLinked="1"/>
        <c:majorTickMark val="none"/>
        <c:minorTickMark val="none"/>
        <c:tickLblPos val="nextTo"/>
        <c:spPr>
          <a:noFill/>
          <a:ln w="19050" cap="flat" cmpd="sng" algn="ctr">
            <a:solidFill>
              <a:srgbClr val="000000"/>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91205248"/>
        <c:crosses val="autoZero"/>
        <c:auto val="1"/>
        <c:lblAlgn val="ctr"/>
        <c:lblOffset val="100"/>
        <c:noMultiLvlLbl val="0"/>
      </c:catAx>
      <c:valAx>
        <c:axId val="391205248"/>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r>
                  <a:rPr lang="en-GB" sz="1200" b="1" dirty="0">
                    <a:solidFill>
                      <a:schemeClr val="tx1"/>
                    </a:solidFill>
                  </a:rPr>
                  <a:t>Mortality (%)</a:t>
                </a:r>
              </a:p>
            </c:rich>
          </c:tx>
          <c:overlay val="0"/>
          <c:spPr>
            <a:noFill/>
            <a:ln>
              <a:noFill/>
            </a:ln>
            <a:effectLst/>
          </c:spPr>
        </c:title>
        <c:numFmt formatCode="General" sourceLinked="1"/>
        <c:majorTickMark val="out"/>
        <c:minorTickMark val="none"/>
        <c:tickLblPos val="nextTo"/>
        <c:spPr>
          <a:noFill/>
          <a:ln w="19050" cap="sq">
            <a:solidFill>
              <a:srgbClr val="000000"/>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911911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FD9F6C-8CA7-42FF-9B69-D300C2B72A33}" type="datetimeFigureOut">
              <a:rPr lang="en-GB" smtClean="0"/>
              <a:t>21/02/2021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8C6A1-D9E3-443E-AEF7-A0EE00017FB4}" type="slidenum">
              <a:rPr lang="en-GB" smtClean="0"/>
              <a:t>‹#›</a:t>
            </a:fld>
            <a:endParaRPr lang="en-GB"/>
          </a:p>
        </p:txBody>
      </p:sp>
    </p:spTree>
    <p:extLst>
      <p:ext uri="{BB962C8B-B14F-4D97-AF65-F5344CB8AC3E}">
        <p14:creationId xmlns:p14="http://schemas.microsoft.com/office/powerpoint/2010/main" val="3354676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8"/>
            <a:ext cx="5922510" cy="4029879"/>
          </a:xfrm>
        </p:spPr>
        <p:txBody>
          <a:bodyPr>
            <a:normAutofit/>
          </a:bodyPr>
          <a:lstStyle/>
          <a:p>
            <a:pPr marL="185751" indent="-185751">
              <a:buFont typeface="Arial" panose="020B0604020202020204" pitchFamily="34" charset="0"/>
              <a:buChar char="•"/>
            </a:pPr>
            <a:r>
              <a:rPr lang="en-GB" dirty="0"/>
              <a:t>Low testosterone levels in men are associated with a number of chronic conditions including metabolic syndrome, T2DM, dyslipidaemia, hypertension and cardiovascular disease.</a:t>
            </a:r>
          </a:p>
          <a:p>
            <a:endParaRPr lang="en-GB" dirty="0"/>
          </a:p>
          <a:p>
            <a:r>
              <a:rPr lang="en-GB" dirty="0"/>
              <a:t>T2DM, type 2 diabetes mellitus</a:t>
            </a:r>
          </a:p>
          <a:p>
            <a:endParaRPr lang="en-GB" dirty="0"/>
          </a:p>
          <a:p>
            <a:r>
              <a:rPr lang="en-GB" b="1" dirty="0"/>
              <a:t>Reference</a:t>
            </a:r>
          </a:p>
          <a:p>
            <a:r>
              <a:rPr lang="en-GB" dirty="0" err="1"/>
              <a:t>Goodale</a:t>
            </a:r>
            <a:r>
              <a:rPr lang="en-GB" dirty="0"/>
              <a:t> T </a:t>
            </a:r>
            <a:r>
              <a:rPr lang="en-GB" i="1" dirty="0"/>
              <a:t>et al. Methodist </a:t>
            </a:r>
            <a:r>
              <a:rPr lang="en-GB" i="1" dirty="0" err="1"/>
              <a:t>Debakey</a:t>
            </a:r>
            <a:r>
              <a:rPr lang="en-GB" i="1" dirty="0"/>
              <a:t> </a:t>
            </a:r>
            <a:r>
              <a:rPr lang="en-GB" i="1" dirty="0" err="1"/>
              <a:t>Cardiovasc</a:t>
            </a:r>
            <a:r>
              <a:rPr lang="en-GB" i="1" dirty="0"/>
              <a:t> J </a:t>
            </a:r>
            <a:r>
              <a:rPr lang="en-GB" dirty="0"/>
              <a:t>2017;13:68–72.</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010035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8"/>
            <a:ext cx="5855494" cy="4029879"/>
          </a:xfrm>
        </p:spPr>
        <p:txBody>
          <a:bodyPr>
            <a:normAutofit/>
          </a:bodyPr>
          <a:lstStyle/>
          <a:p>
            <a:pPr marL="171436" indent="-171436">
              <a:buFont typeface="Arial" panose="020B0604020202020204" pitchFamily="34" charset="0"/>
              <a:buChar char="•"/>
            </a:pPr>
            <a:r>
              <a:rPr lang="en-GB" dirty="0"/>
              <a:t>This observational registry study included 262 </a:t>
            </a:r>
            <a:r>
              <a:rPr lang="en-GB" dirty="0" err="1"/>
              <a:t>hypogonadal</a:t>
            </a:r>
            <a:r>
              <a:rPr lang="en-GB" dirty="0"/>
              <a:t>, middle-aged and elderly men who received </a:t>
            </a:r>
            <a:r>
              <a:rPr lang="en-GB" dirty="0" err="1"/>
              <a:t>TTh</a:t>
            </a:r>
            <a:r>
              <a:rPr lang="en-GB" dirty="0"/>
              <a:t> for a maximum of 11 years, representing 2088.5 patient-years.</a:t>
            </a:r>
          </a:p>
          <a:p>
            <a:pPr marL="171436" indent="-171436">
              <a:buFont typeface="Arial" panose="020B0604020202020204" pitchFamily="34" charset="0"/>
              <a:buChar char="•"/>
            </a:pPr>
            <a:r>
              <a:rPr lang="en-GB" dirty="0"/>
              <a:t>After having been on </a:t>
            </a:r>
            <a:r>
              <a:rPr lang="en-GB" dirty="0" err="1"/>
              <a:t>TTh</a:t>
            </a:r>
            <a:r>
              <a:rPr lang="en-GB" dirty="0"/>
              <a:t> for a mean duration of 65.5 months, treatment was temporarily interrupted in 147 patients for a mean of 16.9 months due to cost reimbursement issues, </a:t>
            </a:r>
            <a:br>
              <a:rPr lang="en-GB" dirty="0"/>
            </a:br>
            <a:r>
              <a:rPr lang="en-GB" dirty="0"/>
              <a:t>as well as </a:t>
            </a:r>
            <a:r>
              <a:rPr lang="en-GB" dirty="0" err="1"/>
              <a:t>PCa</a:t>
            </a:r>
            <a:r>
              <a:rPr lang="en-GB" dirty="0"/>
              <a:t> for 7 of these patients. All men resumed </a:t>
            </a:r>
            <a:r>
              <a:rPr lang="en-GB" dirty="0" err="1"/>
              <a:t>TTh</a:t>
            </a:r>
            <a:r>
              <a:rPr lang="en-GB" dirty="0"/>
              <a:t> for a mean period of 14.5 months. </a:t>
            </a:r>
          </a:p>
          <a:p>
            <a:pPr marL="171436" indent="-171436">
              <a:buFont typeface="Arial" panose="020B0604020202020204" pitchFamily="34" charset="0"/>
              <a:buChar char="•"/>
            </a:pPr>
            <a:r>
              <a:rPr lang="en-GB" dirty="0"/>
              <a:t>The other 115 men were treated continuously with </a:t>
            </a:r>
            <a:r>
              <a:rPr lang="en-GB" dirty="0" err="1"/>
              <a:t>TTh</a:t>
            </a:r>
            <a:r>
              <a:rPr lang="en-GB" dirty="0"/>
              <a:t>. </a:t>
            </a:r>
          </a:p>
          <a:p>
            <a:pPr marL="171436" indent="-171436">
              <a:buFont typeface="Arial" panose="020B0604020202020204" pitchFamily="34" charset="0"/>
              <a:buChar char="•"/>
            </a:pPr>
            <a:r>
              <a:rPr lang="en-GB" dirty="0"/>
              <a:t>Serum total and free testosterone levels increased significantly in both groups. In men who received continuous </a:t>
            </a:r>
            <a:r>
              <a:rPr lang="en-GB" dirty="0" err="1"/>
              <a:t>TTh</a:t>
            </a:r>
            <a:r>
              <a:rPr lang="en-GB" dirty="0"/>
              <a:t>, serum testosterone levels were maintained over the study period, while in men whose </a:t>
            </a:r>
            <a:r>
              <a:rPr lang="en-GB" dirty="0" err="1"/>
              <a:t>TTh</a:t>
            </a:r>
            <a:r>
              <a:rPr lang="en-GB" dirty="0"/>
              <a:t> was interrupted, testosterone levels returned to baseline but increased to previous levels after treatment was resumed.</a:t>
            </a:r>
          </a:p>
          <a:p>
            <a:pPr marL="171436" indent="-171436">
              <a:buFont typeface="Arial" panose="020B0604020202020204" pitchFamily="34" charset="0"/>
              <a:buChar char="•"/>
            </a:pPr>
            <a:r>
              <a:rPr lang="en-GB" dirty="0"/>
              <a:t>In men on continuous </a:t>
            </a:r>
            <a:r>
              <a:rPr lang="en-GB" dirty="0" err="1"/>
              <a:t>TTh</a:t>
            </a:r>
            <a:r>
              <a:rPr lang="en-GB" dirty="0"/>
              <a:t>, there was a progressive significant improvement in fasting glucose levels and HbA</a:t>
            </a:r>
            <a:r>
              <a:rPr lang="en-GB" baseline="-25000" dirty="0"/>
              <a:t>1c</a:t>
            </a:r>
            <a:r>
              <a:rPr lang="en-GB" dirty="0"/>
              <a:t>. In men on intermittent therapy, there was a similar initial significant improvement in both glycaemic control parameters, which was reversed when </a:t>
            </a:r>
            <a:r>
              <a:rPr lang="en-GB" dirty="0" err="1"/>
              <a:t>TTh</a:t>
            </a:r>
            <a:r>
              <a:rPr lang="en-GB" dirty="0"/>
              <a:t> was interrupted, but became evident again after </a:t>
            </a:r>
            <a:r>
              <a:rPr lang="en-GB" dirty="0" err="1"/>
              <a:t>TTh</a:t>
            </a:r>
            <a:r>
              <a:rPr lang="en-GB" dirty="0"/>
              <a:t> was reinstated.</a:t>
            </a:r>
          </a:p>
          <a:p>
            <a:endParaRPr lang="en-GB" dirty="0"/>
          </a:p>
          <a:p>
            <a:r>
              <a:rPr lang="en-GB" dirty="0"/>
              <a:t>HbA</a:t>
            </a:r>
            <a:r>
              <a:rPr lang="en-GB" baseline="-25000" dirty="0"/>
              <a:t>1c</a:t>
            </a:r>
            <a:r>
              <a:rPr lang="en-GB" dirty="0"/>
              <a:t>, glycated haemoglobin; </a:t>
            </a:r>
            <a:r>
              <a:rPr lang="en-GB" dirty="0" err="1"/>
              <a:t>PCa</a:t>
            </a:r>
            <a:r>
              <a:rPr lang="en-GB" dirty="0"/>
              <a:t>, prostate cancer; </a:t>
            </a:r>
            <a:r>
              <a:rPr lang="en-GB" dirty="0" err="1"/>
              <a:t>TTh</a:t>
            </a:r>
            <a:r>
              <a:rPr lang="en-GB" dirty="0"/>
              <a:t>, testosterone therapy</a:t>
            </a:r>
          </a:p>
          <a:p>
            <a:endParaRPr lang="en-GB" dirty="0"/>
          </a:p>
          <a:p>
            <a:r>
              <a:rPr lang="en-GB" b="1" dirty="0"/>
              <a:t>Reference</a:t>
            </a:r>
          </a:p>
          <a:p>
            <a:r>
              <a:rPr lang="it-IT" dirty="0"/>
              <a:t>Yassin A </a:t>
            </a:r>
            <a:r>
              <a:rPr lang="it-IT" i="1" dirty="0"/>
              <a:t>et al. Clin Endocrinol </a:t>
            </a:r>
            <a:r>
              <a:rPr lang="it-IT" dirty="0"/>
              <a:t>2016;84:107–14.</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272630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8"/>
            <a:ext cx="6179344" cy="4029879"/>
          </a:xfrm>
        </p:spPr>
        <p:txBody>
          <a:bodyPr>
            <a:normAutofit fontScale="92500" lnSpcReduction="10000"/>
          </a:bodyPr>
          <a:lstStyle/>
          <a:p>
            <a:pPr marL="171436" indent="-171436" defTabSz="914324">
              <a:buFont typeface="Arial" panose="020B0604020202020204" pitchFamily="34" charset="0"/>
              <a:buChar char="•"/>
              <a:defRPr/>
            </a:pPr>
            <a:r>
              <a:rPr lang="en-GB" dirty="0">
                <a:solidFill>
                  <a:prstClr val="black"/>
                </a:solidFill>
              </a:rPr>
              <a:t>The primary aim of this longitudinal, observational study was to assess the association between mortality, testosterone levels and </a:t>
            </a:r>
            <a:r>
              <a:rPr lang="en-GB" dirty="0" err="1">
                <a:solidFill>
                  <a:prstClr val="black"/>
                </a:solidFill>
              </a:rPr>
              <a:t>TTh</a:t>
            </a:r>
            <a:r>
              <a:rPr lang="en-GB" dirty="0">
                <a:solidFill>
                  <a:prstClr val="black"/>
                </a:solidFill>
              </a:rPr>
              <a:t> use in 857 men with T2DM enrolled from 5 primary care practices between April 2007 and April 2009.</a:t>
            </a:r>
          </a:p>
          <a:p>
            <a:pPr marL="171436" indent="-171436">
              <a:buFont typeface="Arial" panose="020B0604020202020204" pitchFamily="34" charset="0"/>
              <a:buChar char="•"/>
              <a:defRPr/>
            </a:pPr>
            <a:r>
              <a:rPr lang="en-GB" dirty="0">
                <a:solidFill>
                  <a:prstClr val="black"/>
                </a:solidFill>
              </a:rPr>
              <a:t>Based on early morning serum testosterone levels, men were classified as being </a:t>
            </a:r>
            <a:r>
              <a:rPr lang="en-GB" dirty="0" err="1">
                <a:solidFill>
                  <a:prstClr val="black"/>
                </a:solidFill>
              </a:rPr>
              <a:t>eugonadal</a:t>
            </a:r>
            <a:r>
              <a:rPr lang="en-GB" dirty="0">
                <a:solidFill>
                  <a:prstClr val="black"/>
                </a:solidFill>
              </a:rPr>
              <a:t> (total testosterone &gt;12 </a:t>
            </a:r>
            <a:r>
              <a:rPr lang="en-GB" dirty="0" err="1">
                <a:solidFill>
                  <a:prstClr val="black"/>
                </a:solidFill>
              </a:rPr>
              <a:t>nmol</a:t>
            </a:r>
            <a:r>
              <a:rPr lang="en-GB" dirty="0">
                <a:solidFill>
                  <a:prstClr val="black"/>
                </a:solidFill>
              </a:rPr>
              <a:t>/L and free testosterone &gt;0.25 </a:t>
            </a:r>
            <a:r>
              <a:rPr lang="en-GB" dirty="0" err="1">
                <a:solidFill>
                  <a:prstClr val="black"/>
                </a:solidFill>
              </a:rPr>
              <a:t>nmol</a:t>
            </a:r>
            <a:r>
              <a:rPr lang="en-GB" dirty="0">
                <a:solidFill>
                  <a:prstClr val="black"/>
                </a:solidFill>
              </a:rPr>
              <a:t>/L) or </a:t>
            </a:r>
            <a:r>
              <a:rPr lang="en-GB" dirty="0" err="1">
                <a:solidFill>
                  <a:prstClr val="black"/>
                </a:solidFill>
              </a:rPr>
              <a:t>hypogonadal</a:t>
            </a:r>
            <a:r>
              <a:rPr lang="en-GB" dirty="0">
                <a:solidFill>
                  <a:prstClr val="black"/>
                </a:solidFill>
              </a:rPr>
              <a:t> (total testosterone </a:t>
            </a:r>
            <a:br>
              <a:rPr lang="en-GB" dirty="0">
                <a:solidFill>
                  <a:prstClr val="black"/>
                </a:solidFill>
              </a:rPr>
            </a:br>
            <a:r>
              <a:rPr lang="en-GB" dirty="0">
                <a:solidFill>
                  <a:prstClr val="black"/>
                </a:solidFill>
              </a:rPr>
              <a:t>≤12 </a:t>
            </a:r>
            <a:r>
              <a:rPr lang="en-GB" dirty="0" err="1">
                <a:solidFill>
                  <a:prstClr val="black"/>
                </a:solidFill>
              </a:rPr>
              <a:t>nmol</a:t>
            </a:r>
            <a:r>
              <a:rPr lang="en-GB" dirty="0">
                <a:solidFill>
                  <a:prstClr val="black"/>
                </a:solidFill>
              </a:rPr>
              <a:t>/L or free testosterone ≤0.25 </a:t>
            </a:r>
            <a:r>
              <a:rPr lang="en-GB" dirty="0" err="1">
                <a:solidFill>
                  <a:prstClr val="black"/>
                </a:solidFill>
              </a:rPr>
              <a:t>nmol</a:t>
            </a:r>
            <a:r>
              <a:rPr lang="en-GB" dirty="0">
                <a:solidFill>
                  <a:prstClr val="black"/>
                </a:solidFill>
              </a:rPr>
              <a:t>/L). In patients with total testosterone ≤12 </a:t>
            </a:r>
            <a:r>
              <a:rPr lang="en-GB" dirty="0" err="1">
                <a:solidFill>
                  <a:prstClr val="black"/>
                </a:solidFill>
              </a:rPr>
              <a:t>nmol</a:t>
            </a:r>
            <a:r>
              <a:rPr lang="en-GB" dirty="0">
                <a:solidFill>
                  <a:prstClr val="black"/>
                </a:solidFill>
              </a:rPr>
              <a:t>/L, </a:t>
            </a:r>
            <a:br>
              <a:rPr lang="en-GB" dirty="0">
                <a:solidFill>
                  <a:prstClr val="black"/>
                </a:solidFill>
              </a:rPr>
            </a:br>
            <a:r>
              <a:rPr lang="en-GB" dirty="0">
                <a:solidFill>
                  <a:prstClr val="black"/>
                </a:solidFill>
              </a:rPr>
              <a:t>a second morning testosterone measurement was taken at ≥2 weeks later, according to European Association of Urology guidelines.</a:t>
            </a:r>
          </a:p>
          <a:p>
            <a:pPr marL="171436" indent="-171436" defTabSz="914324">
              <a:buFont typeface="Arial" panose="020B0604020202020204" pitchFamily="34" charset="0"/>
              <a:buChar char="•"/>
              <a:defRPr/>
            </a:pPr>
            <a:r>
              <a:rPr lang="en-GB" dirty="0">
                <a:solidFill>
                  <a:prstClr val="black"/>
                </a:solidFill>
              </a:rPr>
              <a:t>Of these men, 175/637 with serum total testosterone ≤12 </a:t>
            </a:r>
            <a:r>
              <a:rPr lang="en-GB" dirty="0" err="1">
                <a:solidFill>
                  <a:prstClr val="black"/>
                </a:solidFill>
              </a:rPr>
              <a:t>nmol</a:t>
            </a:r>
            <a:r>
              <a:rPr lang="en-GB" dirty="0">
                <a:solidFill>
                  <a:prstClr val="black"/>
                </a:solidFill>
              </a:rPr>
              <a:t>/L or free testosterone ≤0.25 </a:t>
            </a:r>
            <a:r>
              <a:rPr lang="en-GB" dirty="0" err="1">
                <a:solidFill>
                  <a:prstClr val="black"/>
                </a:solidFill>
              </a:rPr>
              <a:t>nmol</a:t>
            </a:r>
            <a:r>
              <a:rPr lang="en-GB" dirty="0">
                <a:solidFill>
                  <a:prstClr val="black"/>
                </a:solidFill>
              </a:rPr>
              <a:t>/L received </a:t>
            </a:r>
            <a:r>
              <a:rPr lang="en-GB" dirty="0" err="1">
                <a:solidFill>
                  <a:prstClr val="black"/>
                </a:solidFill>
              </a:rPr>
              <a:t>TTh</a:t>
            </a:r>
            <a:r>
              <a:rPr lang="en-GB" dirty="0">
                <a:solidFill>
                  <a:prstClr val="black"/>
                </a:solidFill>
              </a:rPr>
              <a:t> for a mean of 3.8 years. PDE-5 inhibitors and statins were prescribed to 175/857 and 662/857 men, respectively.</a:t>
            </a:r>
          </a:p>
          <a:p>
            <a:pPr marL="171436" indent="-171436" defTabSz="914324">
              <a:buFont typeface="Arial" panose="020B0604020202020204" pitchFamily="34" charset="0"/>
              <a:buChar char="•"/>
              <a:defRPr/>
            </a:pPr>
            <a:r>
              <a:rPr lang="en-GB" dirty="0">
                <a:solidFill>
                  <a:prstClr val="black"/>
                </a:solidFill>
              </a:rPr>
              <a:t>The primary endpoint of the study was all-cause mortality. Cox regression analysis was used to study the association between </a:t>
            </a:r>
            <a:r>
              <a:rPr lang="en-GB" dirty="0" err="1">
                <a:solidFill>
                  <a:prstClr val="black"/>
                </a:solidFill>
              </a:rPr>
              <a:t>TTh</a:t>
            </a:r>
            <a:r>
              <a:rPr lang="en-GB" dirty="0">
                <a:solidFill>
                  <a:prstClr val="black"/>
                </a:solidFill>
              </a:rPr>
              <a:t> and mortality.</a:t>
            </a:r>
          </a:p>
          <a:p>
            <a:pPr marL="171436" indent="-171436" defTabSz="914324">
              <a:buFont typeface="Arial" panose="020B0604020202020204" pitchFamily="34" charset="0"/>
              <a:buChar char="•"/>
              <a:defRPr/>
            </a:pPr>
            <a:r>
              <a:rPr lang="en-GB" dirty="0">
                <a:solidFill>
                  <a:prstClr val="black"/>
                </a:solidFill>
              </a:rPr>
              <a:t>Compared with the </a:t>
            </a:r>
            <a:r>
              <a:rPr lang="en-GB" dirty="0" err="1">
                <a:solidFill>
                  <a:prstClr val="black"/>
                </a:solidFill>
              </a:rPr>
              <a:t>hypogonadal</a:t>
            </a:r>
            <a:r>
              <a:rPr lang="en-GB" dirty="0">
                <a:solidFill>
                  <a:prstClr val="black"/>
                </a:solidFill>
              </a:rPr>
              <a:t>/</a:t>
            </a:r>
            <a:r>
              <a:rPr lang="en-GB" dirty="0" err="1">
                <a:solidFill>
                  <a:prstClr val="black"/>
                </a:solidFill>
              </a:rPr>
              <a:t>TTh</a:t>
            </a:r>
            <a:r>
              <a:rPr lang="en-GB" dirty="0">
                <a:solidFill>
                  <a:prstClr val="black"/>
                </a:solidFill>
              </a:rPr>
              <a:t>-untreated group, mortality in the </a:t>
            </a:r>
            <a:r>
              <a:rPr lang="en-GB" dirty="0" err="1">
                <a:solidFill>
                  <a:prstClr val="black"/>
                </a:solidFill>
              </a:rPr>
              <a:t>eugonadal</a:t>
            </a:r>
            <a:r>
              <a:rPr lang="en-GB" dirty="0">
                <a:solidFill>
                  <a:prstClr val="black"/>
                </a:solidFill>
              </a:rPr>
              <a:t> (p=0.023) and </a:t>
            </a:r>
            <a:r>
              <a:rPr lang="en-GB" dirty="0" err="1">
                <a:solidFill>
                  <a:prstClr val="black"/>
                </a:solidFill>
              </a:rPr>
              <a:t>hypogonadal</a:t>
            </a:r>
            <a:r>
              <a:rPr lang="en-GB" dirty="0">
                <a:solidFill>
                  <a:prstClr val="black"/>
                </a:solidFill>
              </a:rPr>
              <a:t>/ </a:t>
            </a:r>
            <a:r>
              <a:rPr lang="en-GB" dirty="0" err="1">
                <a:solidFill>
                  <a:prstClr val="black"/>
                </a:solidFill>
              </a:rPr>
              <a:t>TTh</a:t>
            </a:r>
            <a:r>
              <a:rPr lang="en-GB" dirty="0">
                <a:solidFill>
                  <a:prstClr val="black"/>
                </a:solidFill>
              </a:rPr>
              <a:t>-treated (p=0.027) groups was significantly reduced.</a:t>
            </a:r>
          </a:p>
          <a:p>
            <a:pPr marL="171436" indent="-171436" defTabSz="914324">
              <a:buFont typeface="Arial" panose="020B0604020202020204" pitchFamily="34" charset="0"/>
              <a:buChar char="•"/>
              <a:defRPr/>
            </a:pPr>
            <a:r>
              <a:rPr lang="en-GB" dirty="0">
                <a:solidFill>
                  <a:prstClr val="black"/>
                </a:solidFill>
              </a:rPr>
              <a:t>After repeating the Cox regression analysis in 682/857 men not given a PDE-5 inhibitor (which may </a:t>
            </a:r>
            <a:br>
              <a:rPr lang="en-GB" dirty="0">
                <a:solidFill>
                  <a:prstClr val="black"/>
                </a:solidFill>
              </a:rPr>
            </a:br>
            <a:r>
              <a:rPr lang="en-GB" dirty="0">
                <a:solidFill>
                  <a:prstClr val="black"/>
                </a:solidFill>
              </a:rPr>
              <a:t>be a confounding factor), mortality in the </a:t>
            </a:r>
            <a:r>
              <a:rPr lang="en-GB" dirty="0" err="1">
                <a:solidFill>
                  <a:prstClr val="black"/>
                </a:solidFill>
              </a:rPr>
              <a:t>eugonadal</a:t>
            </a:r>
            <a:r>
              <a:rPr lang="en-GB" dirty="0">
                <a:solidFill>
                  <a:prstClr val="black"/>
                </a:solidFill>
              </a:rPr>
              <a:t> and </a:t>
            </a:r>
            <a:r>
              <a:rPr lang="en-GB" dirty="0" err="1">
                <a:solidFill>
                  <a:prstClr val="black"/>
                </a:solidFill>
              </a:rPr>
              <a:t>hypogonadal</a:t>
            </a:r>
            <a:r>
              <a:rPr lang="en-GB" dirty="0">
                <a:solidFill>
                  <a:prstClr val="black"/>
                </a:solidFill>
              </a:rPr>
              <a:t>/</a:t>
            </a:r>
            <a:r>
              <a:rPr lang="en-GB" dirty="0" err="1">
                <a:solidFill>
                  <a:prstClr val="black"/>
                </a:solidFill>
              </a:rPr>
              <a:t>TTh</a:t>
            </a:r>
            <a:r>
              <a:rPr lang="en-GB" dirty="0">
                <a:solidFill>
                  <a:prstClr val="black"/>
                </a:solidFill>
              </a:rPr>
              <a:t>-treated groups was significantly lower than in the reference </a:t>
            </a:r>
            <a:r>
              <a:rPr lang="en-GB" dirty="0" err="1">
                <a:solidFill>
                  <a:prstClr val="black"/>
                </a:solidFill>
              </a:rPr>
              <a:t>hypogonadal</a:t>
            </a:r>
            <a:r>
              <a:rPr lang="en-GB" dirty="0">
                <a:solidFill>
                  <a:prstClr val="black"/>
                </a:solidFill>
              </a:rPr>
              <a:t>/</a:t>
            </a:r>
            <a:r>
              <a:rPr lang="en-GB" dirty="0" err="1">
                <a:solidFill>
                  <a:prstClr val="black"/>
                </a:solidFill>
              </a:rPr>
              <a:t>TTh</a:t>
            </a:r>
            <a:r>
              <a:rPr lang="en-GB" dirty="0">
                <a:solidFill>
                  <a:prstClr val="black"/>
                </a:solidFill>
              </a:rPr>
              <a:t>-untreated group.</a:t>
            </a:r>
          </a:p>
          <a:p>
            <a:pPr marL="171436" indent="-171436" defTabSz="914324">
              <a:buFont typeface="Arial" panose="020B0604020202020204" pitchFamily="34" charset="0"/>
              <a:buChar char="•"/>
              <a:defRPr/>
            </a:pPr>
            <a:r>
              <a:rPr lang="en-GB" dirty="0">
                <a:solidFill>
                  <a:prstClr val="black"/>
                </a:solidFill>
              </a:rPr>
              <a:t>Low baseline testosterone is associated with increased all-cause mortality in men with T2DM, and </a:t>
            </a:r>
            <a:br>
              <a:rPr lang="en-GB" dirty="0">
                <a:solidFill>
                  <a:prstClr val="black"/>
                </a:solidFill>
              </a:rPr>
            </a:br>
            <a:r>
              <a:rPr lang="en-GB" dirty="0" err="1">
                <a:solidFill>
                  <a:prstClr val="black"/>
                </a:solidFill>
              </a:rPr>
              <a:t>TTh</a:t>
            </a:r>
            <a:r>
              <a:rPr lang="en-GB" dirty="0">
                <a:solidFill>
                  <a:prstClr val="black"/>
                </a:solidFill>
              </a:rPr>
              <a:t> is independently associated with reduced all-cause mortality, especially in men aged &gt;60 years.</a:t>
            </a:r>
          </a:p>
          <a:p>
            <a:pPr defTabSz="914324">
              <a:defRPr/>
            </a:pPr>
            <a:endParaRPr lang="en-GB" dirty="0">
              <a:solidFill>
                <a:prstClr val="black"/>
              </a:solidFill>
            </a:endParaRPr>
          </a:p>
          <a:p>
            <a:pPr lvl="0">
              <a:defRPr/>
            </a:pPr>
            <a:r>
              <a:rPr lang="en-GB" dirty="0">
                <a:solidFill>
                  <a:prstClr val="black"/>
                </a:solidFill>
              </a:rPr>
              <a:t>PDE-5, phosphodiesterase type 5; T2DM, type 2 diabetes mellitus; </a:t>
            </a:r>
            <a:r>
              <a:rPr lang="en-GB" dirty="0" err="1">
                <a:solidFill>
                  <a:prstClr val="black"/>
                </a:solidFill>
              </a:rPr>
              <a:t>TTh</a:t>
            </a:r>
            <a:r>
              <a:rPr lang="en-GB" dirty="0">
                <a:solidFill>
                  <a:prstClr val="black"/>
                </a:solidFill>
              </a:rPr>
              <a:t>, testosterone therapy</a:t>
            </a:r>
          </a:p>
          <a:p>
            <a:pPr lvl="0">
              <a:defRPr/>
            </a:pPr>
            <a:endParaRPr lang="en-GB" b="1" dirty="0">
              <a:solidFill>
                <a:prstClr val="black"/>
              </a:solidFill>
            </a:endParaRPr>
          </a:p>
          <a:p>
            <a:pPr defTabSz="914324">
              <a:defRPr/>
            </a:pPr>
            <a:r>
              <a:rPr lang="en-GB" b="1" dirty="0">
                <a:solidFill>
                  <a:prstClr val="black"/>
                </a:solidFill>
              </a:rPr>
              <a:t>Reference</a:t>
            </a:r>
          </a:p>
          <a:p>
            <a:pPr defTabSz="914324">
              <a:defRPr/>
            </a:pPr>
            <a:r>
              <a:rPr lang="da-DK" dirty="0">
                <a:solidFill>
                  <a:prstClr val="black"/>
                </a:solidFill>
              </a:rPr>
              <a:t>Hackett G </a:t>
            </a:r>
            <a:r>
              <a:rPr lang="da-DK" i="1" dirty="0">
                <a:solidFill>
                  <a:prstClr val="black"/>
                </a:solidFill>
              </a:rPr>
              <a:t>et al. Int J Clin Pract </a:t>
            </a:r>
            <a:r>
              <a:rPr lang="da-DK" dirty="0">
                <a:solidFill>
                  <a:prstClr val="black"/>
                </a:solidFill>
              </a:rPr>
              <a:t>2016;70:244–53.</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272630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8"/>
            <a:ext cx="6179344" cy="4029879"/>
          </a:xfrm>
        </p:spPr>
        <p:txBody>
          <a:bodyPr>
            <a:normAutofit fontScale="92500" lnSpcReduction="20000"/>
          </a:bodyPr>
          <a:lstStyle/>
          <a:p>
            <a:pPr marL="171436" indent="-171436">
              <a:buFont typeface="Arial" panose="020B0604020202020204" pitchFamily="34" charset="0"/>
              <a:buChar char="•"/>
              <a:defRPr/>
            </a:pPr>
            <a:r>
              <a:rPr lang="en-GB" dirty="0">
                <a:solidFill>
                  <a:prstClr val="black"/>
                </a:solidFill>
              </a:rPr>
              <a:t>This 6-year follow-up study included 581 men with type 2 diabetes who had testosterone levels measured between 2002–05.</a:t>
            </a:r>
          </a:p>
          <a:p>
            <a:pPr marL="171436" indent="-171436">
              <a:buFont typeface="Arial" panose="020B0604020202020204" pitchFamily="34" charset="0"/>
              <a:buChar char="•"/>
              <a:defRPr/>
            </a:pPr>
            <a:r>
              <a:rPr lang="en-GB" dirty="0">
                <a:solidFill>
                  <a:prstClr val="black"/>
                </a:solidFill>
              </a:rPr>
              <a:t>Mortality rates were compared between </a:t>
            </a:r>
            <a:r>
              <a:rPr lang="en-GB" dirty="0" err="1">
                <a:solidFill>
                  <a:prstClr val="black"/>
                </a:solidFill>
              </a:rPr>
              <a:t>eugonadal</a:t>
            </a:r>
            <a:r>
              <a:rPr lang="en-GB" dirty="0">
                <a:solidFill>
                  <a:prstClr val="black"/>
                </a:solidFill>
              </a:rPr>
              <a:t> men (total testosterone &gt;10.4 </a:t>
            </a:r>
            <a:r>
              <a:rPr lang="en-GB" dirty="0" err="1">
                <a:solidFill>
                  <a:prstClr val="black"/>
                </a:solidFill>
              </a:rPr>
              <a:t>nmol</a:t>
            </a:r>
            <a:r>
              <a:rPr lang="en-GB" dirty="0">
                <a:solidFill>
                  <a:prstClr val="black"/>
                </a:solidFill>
              </a:rPr>
              <a:t>/L; n=343) and </a:t>
            </a:r>
            <a:r>
              <a:rPr lang="en-GB" dirty="0" err="1">
                <a:solidFill>
                  <a:prstClr val="black"/>
                </a:solidFill>
              </a:rPr>
              <a:t>hypogonadal</a:t>
            </a:r>
            <a:r>
              <a:rPr lang="en-GB" dirty="0">
                <a:solidFill>
                  <a:prstClr val="black"/>
                </a:solidFill>
              </a:rPr>
              <a:t> men (total testosterone ≤10.4 </a:t>
            </a:r>
            <a:r>
              <a:rPr lang="en-GB" dirty="0" err="1">
                <a:solidFill>
                  <a:prstClr val="black"/>
                </a:solidFill>
              </a:rPr>
              <a:t>nmol</a:t>
            </a:r>
            <a:r>
              <a:rPr lang="en-GB" dirty="0">
                <a:solidFill>
                  <a:prstClr val="black"/>
                </a:solidFill>
              </a:rPr>
              <a:t>/L; n=238).</a:t>
            </a:r>
          </a:p>
          <a:p>
            <a:pPr marL="171436" indent="-171436">
              <a:buFont typeface="Arial" panose="020B0604020202020204" pitchFamily="34" charset="0"/>
              <a:buChar char="•"/>
              <a:defRPr/>
            </a:pPr>
            <a:r>
              <a:rPr lang="en-GB" dirty="0">
                <a:solidFill>
                  <a:prstClr val="black"/>
                </a:solidFill>
              </a:rPr>
              <a:t>The effect of </a:t>
            </a:r>
            <a:r>
              <a:rPr lang="en-GB" dirty="0" err="1">
                <a:solidFill>
                  <a:prstClr val="black"/>
                </a:solidFill>
              </a:rPr>
              <a:t>TTh</a:t>
            </a:r>
            <a:r>
              <a:rPr lang="en-GB" dirty="0">
                <a:solidFill>
                  <a:prstClr val="black"/>
                </a:solidFill>
              </a:rPr>
              <a:t> (as per normal clinical practice: 85.9% testosterone gel and 14.1% intramuscular testosterone </a:t>
            </a:r>
            <a:r>
              <a:rPr lang="en-GB" dirty="0" err="1">
                <a:solidFill>
                  <a:prstClr val="black"/>
                </a:solidFill>
              </a:rPr>
              <a:t>undecanoate</a:t>
            </a:r>
            <a:r>
              <a:rPr lang="en-GB" dirty="0">
                <a:solidFill>
                  <a:prstClr val="black"/>
                </a:solidFill>
              </a:rPr>
              <a:t>) was assessed retrospectively in the </a:t>
            </a:r>
            <a:r>
              <a:rPr lang="en-GB" dirty="0" err="1">
                <a:solidFill>
                  <a:prstClr val="black"/>
                </a:solidFill>
              </a:rPr>
              <a:t>hypogonadal</a:t>
            </a:r>
            <a:r>
              <a:rPr lang="en-GB" dirty="0">
                <a:solidFill>
                  <a:prstClr val="black"/>
                </a:solidFill>
              </a:rPr>
              <a:t> group.</a:t>
            </a:r>
          </a:p>
          <a:p>
            <a:pPr marL="171436" indent="-171436">
              <a:buFont typeface="Arial" panose="020B0604020202020204" pitchFamily="34" charset="0"/>
              <a:buChar char="•"/>
              <a:defRPr/>
            </a:pPr>
            <a:r>
              <a:rPr lang="en-GB" dirty="0">
                <a:solidFill>
                  <a:prstClr val="black"/>
                </a:solidFill>
              </a:rPr>
              <a:t>Kaplan–Meier survival curves showed a significant decrease in survival in the </a:t>
            </a:r>
            <a:r>
              <a:rPr lang="en-GB" dirty="0" err="1">
                <a:solidFill>
                  <a:prstClr val="black"/>
                </a:solidFill>
              </a:rPr>
              <a:t>hypogonadal</a:t>
            </a:r>
            <a:r>
              <a:rPr lang="en-GB" dirty="0">
                <a:solidFill>
                  <a:prstClr val="black"/>
                </a:solidFill>
              </a:rPr>
              <a:t> group compared with the </a:t>
            </a:r>
            <a:r>
              <a:rPr lang="en-GB" dirty="0" err="1">
                <a:solidFill>
                  <a:prstClr val="black"/>
                </a:solidFill>
              </a:rPr>
              <a:t>eugonadal</a:t>
            </a:r>
            <a:r>
              <a:rPr lang="en-GB" dirty="0">
                <a:solidFill>
                  <a:prstClr val="black"/>
                </a:solidFill>
              </a:rPr>
              <a:t> group (p=0.002).</a:t>
            </a:r>
          </a:p>
          <a:p>
            <a:pPr marL="171436" indent="-171436">
              <a:buFont typeface="Arial" panose="020B0604020202020204" pitchFamily="34" charset="0"/>
              <a:buChar char="•"/>
              <a:defRPr/>
            </a:pPr>
            <a:r>
              <a:rPr lang="en-GB" dirty="0">
                <a:solidFill>
                  <a:prstClr val="black"/>
                </a:solidFill>
              </a:rPr>
              <a:t>In the Cox regression model, after adjusting for covariates of age, weight, height, body mass index, glycated haemoglobin, pre-existing cardiovascular disease, smoking, statin and angiotensin receptor blocker/angiotensin-converting enzyme inhibitor therapy) at baseline, the hazard ratio for decreased survival was 2.02 (95% CI: 1.2 to 3.4); p=0.009.</a:t>
            </a:r>
          </a:p>
          <a:p>
            <a:pPr marL="171436" indent="-171436">
              <a:buFont typeface="Arial" panose="020B0604020202020204" pitchFamily="34" charset="0"/>
              <a:buChar char="•"/>
              <a:defRPr/>
            </a:pPr>
            <a:r>
              <a:rPr lang="en-GB" dirty="0">
                <a:solidFill>
                  <a:prstClr val="black"/>
                </a:solidFill>
              </a:rPr>
              <a:t>Mean baseline testosterone levels were significantly low in patients who died (10.9 ± 5.2 </a:t>
            </a:r>
            <a:r>
              <a:rPr lang="en-GB" dirty="0" err="1">
                <a:solidFill>
                  <a:prstClr val="black"/>
                </a:solidFill>
              </a:rPr>
              <a:t>nmol</a:t>
            </a:r>
            <a:r>
              <a:rPr lang="en-GB" dirty="0">
                <a:solidFill>
                  <a:prstClr val="black"/>
                </a:solidFill>
              </a:rPr>
              <a:t>/L) compared with those who were alive (12.6 ± 5.5 </a:t>
            </a:r>
            <a:r>
              <a:rPr lang="en-GB" dirty="0" err="1">
                <a:solidFill>
                  <a:prstClr val="black"/>
                </a:solidFill>
              </a:rPr>
              <a:t>nmol</a:t>
            </a:r>
            <a:r>
              <a:rPr lang="en-GB" dirty="0">
                <a:solidFill>
                  <a:prstClr val="black"/>
                </a:solidFill>
              </a:rPr>
              <a:t>/L; p=0.018). The mortality rate was 17.2% (41/238) in </a:t>
            </a:r>
            <a:r>
              <a:rPr lang="en-GB" dirty="0" err="1">
                <a:solidFill>
                  <a:prstClr val="black"/>
                </a:solidFill>
              </a:rPr>
              <a:t>hypogonadal</a:t>
            </a:r>
            <a:r>
              <a:rPr lang="en-GB" dirty="0">
                <a:solidFill>
                  <a:prstClr val="black"/>
                </a:solidFill>
              </a:rPr>
              <a:t> men compared with 9% (31/343; p=0.003) in </a:t>
            </a:r>
            <a:r>
              <a:rPr lang="en-GB" dirty="0" err="1">
                <a:solidFill>
                  <a:prstClr val="black"/>
                </a:solidFill>
              </a:rPr>
              <a:t>eugonadal</a:t>
            </a:r>
            <a:r>
              <a:rPr lang="en-GB" dirty="0">
                <a:solidFill>
                  <a:prstClr val="black"/>
                </a:solidFill>
              </a:rPr>
              <a:t> men.</a:t>
            </a:r>
          </a:p>
          <a:p>
            <a:pPr marL="171436" indent="-171436">
              <a:buFont typeface="Arial" panose="020B0604020202020204" pitchFamily="34" charset="0"/>
              <a:buChar char="•"/>
              <a:defRPr/>
            </a:pPr>
            <a:r>
              <a:rPr lang="en-GB" dirty="0">
                <a:solidFill>
                  <a:prstClr val="black"/>
                </a:solidFill>
              </a:rPr>
              <a:t>Of the 238 </a:t>
            </a:r>
            <a:r>
              <a:rPr lang="en-GB" dirty="0" err="1">
                <a:solidFill>
                  <a:prstClr val="black"/>
                </a:solidFill>
              </a:rPr>
              <a:t>hypogonadal</a:t>
            </a:r>
            <a:r>
              <a:rPr lang="en-GB" dirty="0">
                <a:solidFill>
                  <a:prstClr val="black"/>
                </a:solidFill>
              </a:rPr>
              <a:t> men, 64 (27%) received </a:t>
            </a:r>
            <a:r>
              <a:rPr lang="en-GB" dirty="0" err="1">
                <a:solidFill>
                  <a:prstClr val="black"/>
                </a:solidFill>
              </a:rPr>
              <a:t>TTh</a:t>
            </a:r>
            <a:r>
              <a:rPr lang="en-GB" dirty="0">
                <a:solidFill>
                  <a:prstClr val="black"/>
                </a:solidFill>
              </a:rPr>
              <a:t> and 174 did not. A total of 60 </a:t>
            </a:r>
            <a:r>
              <a:rPr lang="en-GB" dirty="0" err="1">
                <a:solidFill>
                  <a:prstClr val="black"/>
                </a:solidFill>
              </a:rPr>
              <a:t>hypogonadal</a:t>
            </a:r>
            <a:r>
              <a:rPr lang="en-GB" dirty="0">
                <a:solidFill>
                  <a:prstClr val="black"/>
                </a:solidFill>
              </a:rPr>
              <a:t> men received </a:t>
            </a:r>
            <a:r>
              <a:rPr lang="en-GB" dirty="0" err="1">
                <a:solidFill>
                  <a:prstClr val="black"/>
                </a:solidFill>
              </a:rPr>
              <a:t>TTh</a:t>
            </a:r>
            <a:r>
              <a:rPr lang="en-GB" dirty="0">
                <a:solidFill>
                  <a:prstClr val="black"/>
                </a:solidFill>
              </a:rPr>
              <a:t> for ≥12 months and 51 had treatment for ≥2 years.</a:t>
            </a:r>
          </a:p>
          <a:p>
            <a:pPr marL="171436" indent="-171436">
              <a:buFont typeface="Arial" panose="020B0604020202020204" pitchFamily="34" charset="0"/>
              <a:buChar char="•"/>
              <a:defRPr/>
            </a:pPr>
            <a:r>
              <a:rPr lang="en-GB" dirty="0">
                <a:solidFill>
                  <a:prstClr val="black"/>
                </a:solidFill>
              </a:rPr>
              <a:t>There was a significant increase in mortality rate in the </a:t>
            </a:r>
            <a:r>
              <a:rPr lang="en-GB" dirty="0" err="1">
                <a:solidFill>
                  <a:prstClr val="black"/>
                </a:solidFill>
              </a:rPr>
              <a:t>TTh</a:t>
            </a:r>
            <a:r>
              <a:rPr lang="en-GB" dirty="0">
                <a:solidFill>
                  <a:prstClr val="black"/>
                </a:solidFill>
              </a:rPr>
              <a:t>-untreated group (20.1% [35/174]) compared with the </a:t>
            </a:r>
            <a:r>
              <a:rPr lang="en-GB" dirty="0" err="1">
                <a:solidFill>
                  <a:prstClr val="black"/>
                </a:solidFill>
              </a:rPr>
              <a:t>TTh</a:t>
            </a:r>
            <a:r>
              <a:rPr lang="en-GB" dirty="0">
                <a:solidFill>
                  <a:prstClr val="black"/>
                </a:solidFill>
              </a:rPr>
              <a:t>-treated group [9.4% (6/64); p=0.002] and </a:t>
            </a:r>
            <a:r>
              <a:rPr lang="en-GB" dirty="0" err="1">
                <a:solidFill>
                  <a:prstClr val="black"/>
                </a:solidFill>
              </a:rPr>
              <a:t>eugonadal</a:t>
            </a:r>
            <a:r>
              <a:rPr lang="en-GB" dirty="0">
                <a:solidFill>
                  <a:prstClr val="black"/>
                </a:solidFill>
              </a:rPr>
              <a:t> men [9.1% (31/340)].</a:t>
            </a:r>
          </a:p>
          <a:p>
            <a:pPr marL="171436" indent="-171436">
              <a:buFont typeface="Arial" panose="020B0604020202020204" pitchFamily="34" charset="0"/>
              <a:buChar char="•"/>
              <a:defRPr/>
            </a:pPr>
            <a:r>
              <a:rPr lang="en-GB" dirty="0">
                <a:solidFill>
                  <a:prstClr val="black"/>
                </a:solidFill>
              </a:rPr>
              <a:t>The multivariate-adjusted hazard ratio for decreased survival in </a:t>
            </a:r>
            <a:r>
              <a:rPr lang="en-GB" dirty="0" err="1">
                <a:solidFill>
                  <a:prstClr val="black"/>
                </a:solidFill>
              </a:rPr>
              <a:t>TTh</a:t>
            </a:r>
            <a:r>
              <a:rPr lang="en-GB" dirty="0">
                <a:solidFill>
                  <a:prstClr val="black"/>
                </a:solidFill>
              </a:rPr>
              <a:t>-untreated </a:t>
            </a:r>
            <a:r>
              <a:rPr lang="en-GB" dirty="0" err="1">
                <a:solidFill>
                  <a:prstClr val="black"/>
                </a:solidFill>
              </a:rPr>
              <a:t>hypogonadal</a:t>
            </a:r>
            <a:r>
              <a:rPr lang="en-GB" dirty="0">
                <a:solidFill>
                  <a:prstClr val="black"/>
                </a:solidFill>
              </a:rPr>
              <a:t> men was</a:t>
            </a:r>
            <a:br>
              <a:rPr lang="en-GB" dirty="0">
                <a:solidFill>
                  <a:prstClr val="black"/>
                </a:solidFill>
              </a:rPr>
            </a:br>
            <a:r>
              <a:rPr lang="en-GB" dirty="0">
                <a:solidFill>
                  <a:prstClr val="black"/>
                </a:solidFill>
              </a:rPr>
              <a:t>2.3 (95% CI: 1.3 to 3.9; p=0.004).</a:t>
            </a:r>
          </a:p>
          <a:p>
            <a:pPr marL="171436" indent="-171436">
              <a:buFont typeface="Arial" panose="020B0604020202020204" pitchFamily="34" charset="0"/>
              <a:buChar char="•"/>
              <a:defRPr/>
            </a:pPr>
            <a:r>
              <a:rPr lang="en-GB" dirty="0">
                <a:solidFill>
                  <a:prstClr val="black"/>
                </a:solidFill>
              </a:rPr>
              <a:t>Low testosterone levels predicted an increase in all-cause mortality during long-term follow-up.</a:t>
            </a:r>
          </a:p>
          <a:p>
            <a:pPr lvl="0">
              <a:defRPr/>
            </a:pPr>
            <a:endParaRPr lang="en-GB" dirty="0">
              <a:solidFill>
                <a:prstClr val="black"/>
              </a:solidFill>
            </a:endParaRPr>
          </a:p>
          <a:p>
            <a:pPr lvl="0">
              <a:defRPr/>
            </a:pPr>
            <a:r>
              <a:rPr lang="en-GB" dirty="0">
                <a:solidFill>
                  <a:prstClr val="black"/>
                </a:solidFill>
              </a:rPr>
              <a:t>CI, confidence interval; T2DM, type 2 diabetes mellitus; </a:t>
            </a:r>
            <a:r>
              <a:rPr lang="en-GB" dirty="0" err="1">
                <a:solidFill>
                  <a:prstClr val="black"/>
                </a:solidFill>
              </a:rPr>
              <a:t>TTh</a:t>
            </a:r>
            <a:r>
              <a:rPr lang="en-GB" dirty="0">
                <a:solidFill>
                  <a:prstClr val="black"/>
                </a:solidFill>
              </a:rPr>
              <a:t>, testosterone therapy</a:t>
            </a:r>
          </a:p>
          <a:p>
            <a:pPr lvl="0">
              <a:defRPr/>
            </a:pPr>
            <a:endParaRPr lang="en-GB" dirty="0">
              <a:solidFill>
                <a:prstClr val="black"/>
              </a:solidFill>
            </a:endParaRPr>
          </a:p>
          <a:p>
            <a:pPr lvl="0">
              <a:defRPr/>
            </a:pPr>
            <a:r>
              <a:rPr lang="en-GB" b="1" dirty="0">
                <a:solidFill>
                  <a:prstClr val="black"/>
                </a:solidFill>
              </a:rPr>
              <a:t>Reference</a:t>
            </a:r>
          </a:p>
          <a:p>
            <a:pPr lvl="0">
              <a:defRPr/>
            </a:pPr>
            <a:r>
              <a:rPr lang="en-GB" dirty="0" err="1">
                <a:solidFill>
                  <a:prstClr val="black"/>
                </a:solidFill>
              </a:rPr>
              <a:t>Muraleedharan</a:t>
            </a:r>
            <a:r>
              <a:rPr lang="en-GB" dirty="0">
                <a:solidFill>
                  <a:prstClr val="black"/>
                </a:solidFill>
              </a:rPr>
              <a:t> V </a:t>
            </a:r>
            <a:r>
              <a:rPr lang="en-GB" i="1" dirty="0">
                <a:solidFill>
                  <a:prstClr val="black"/>
                </a:solidFill>
              </a:rPr>
              <a:t>et al.  </a:t>
            </a:r>
            <a:r>
              <a:rPr lang="en-GB" i="1" dirty="0" err="1">
                <a:solidFill>
                  <a:prstClr val="black"/>
                </a:solidFill>
              </a:rPr>
              <a:t>Eur</a:t>
            </a:r>
            <a:r>
              <a:rPr lang="en-GB" i="1" dirty="0">
                <a:solidFill>
                  <a:prstClr val="black"/>
                </a:solidFill>
              </a:rPr>
              <a:t> J </a:t>
            </a:r>
            <a:r>
              <a:rPr lang="en-GB" i="1" dirty="0" err="1">
                <a:solidFill>
                  <a:prstClr val="black"/>
                </a:solidFill>
              </a:rPr>
              <a:t>Endocrinol</a:t>
            </a:r>
            <a:r>
              <a:rPr lang="en-GB" i="1" dirty="0">
                <a:solidFill>
                  <a:prstClr val="black"/>
                </a:solidFill>
              </a:rPr>
              <a:t> </a:t>
            </a:r>
            <a:r>
              <a:rPr lang="en-GB" dirty="0">
                <a:solidFill>
                  <a:prstClr val="black"/>
                </a:solidFill>
              </a:rPr>
              <a:t>2013;166;725–33.</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272630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8"/>
            <a:ext cx="5976143" cy="4556218"/>
          </a:xfrm>
        </p:spPr>
        <p:txBody>
          <a:bodyPr>
            <a:normAutofit/>
          </a:bodyPr>
          <a:lstStyle/>
          <a:p>
            <a:pPr marL="171436" indent="-171436">
              <a:buFont typeface="Arial" panose="020B0604020202020204" pitchFamily="34" charset="0"/>
              <a:buChar char="•"/>
            </a:pPr>
            <a:r>
              <a:rPr lang="en-GB" sz="1200" dirty="0"/>
              <a:t>This registry study analysed 316 men with prediabetes (defined as HbA</a:t>
            </a:r>
            <a:r>
              <a:rPr lang="en-GB" sz="1200" baseline="-25000" dirty="0"/>
              <a:t>1c</a:t>
            </a:r>
            <a:r>
              <a:rPr lang="en-GB" sz="1200" dirty="0"/>
              <a:t> 5.7–6.4%) and total testosterone levels ≤12.1 </a:t>
            </a:r>
            <a:r>
              <a:rPr lang="en-GB" sz="1200" dirty="0" err="1"/>
              <a:t>nmol</a:t>
            </a:r>
            <a:r>
              <a:rPr lang="en-GB" sz="1200" dirty="0"/>
              <a:t>/L with symptoms of hypogonadism. </a:t>
            </a:r>
          </a:p>
          <a:p>
            <a:pPr marL="171436" indent="-171436">
              <a:buFont typeface="Arial" panose="020B0604020202020204" pitchFamily="34" charset="0"/>
              <a:buChar char="•"/>
            </a:pPr>
            <a:r>
              <a:rPr lang="en-GB" sz="1200" dirty="0"/>
              <a:t>Patients in this study were pooled from two ongoing urological registries.</a:t>
            </a:r>
          </a:p>
          <a:p>
            <a:pPr marL="171436" indent="-171436">
              <a:buFont typeface="Arial" panose="020B0604020202020204" pitchFamily="34" charset="0"/>
              <a:buChar char="•"/>
            </a:pPr>
            <a:r>
              <a:rPr lang="en-GB" sz="1200" dirty="0"/>
              <a:t>In total, 229 men received parenteral testosterone </a:t>
            </a:r>
            <a:r>
              <a:rPr lang="en-GB" sz="1200" dirty="0" err="1"/>
              <a:t>undecanoate</a:t>
            </a:r>
            <a:r>
              <a:rPr lang="en-GB" sz="1200" dirty="0"/>
              <a:t> every 12 weeks after an initial 6-week interval and 87 men served as untreated controls.</a:t>
            </a:r>
          </a:p>
          <a:p>
            <a:pPr marL="171436" indent="-171436">
              <a:buFont typeface="Arial" panose="020B0604020202020204" pitchFamily="34" charset="0"/>
              <a:buChar char="•"/>
            </a:pPr>
            <a:r>
              <a:rPr lang="en-GB" sz="1200" dirty="0"/>
              <a:t>The following parameters were measured: total testosterone, weight, waist circumference, body weight, haemoglobin, haematocrit, fasting glucose, HbA</a:t>
            </a:r>
            <a:r>
              <a:rPr lang="en-GB" sz="1200" baseline="-25000" dirty="0"/>
              <a:t>1c</a:t>
            </a:r>
            <a:r>
              <a:rPr lang="en-GB" sz="1200" dirty="0"/>
              <a:t>, systolic/diastolic blood pressure, heart rate, and lipids (total cholesterol, low-density lipoprotein cholesterol, </a:t>
            </a:r>
            <a:br>
              <a:rPr lang="en-GB" sz="1200" dirty="0"/>
            </a:br>
            <a:r>
              <a:rPr lang="en-GB" sz="1200" dirty="0"/>
              <a:t>high-density lipoprotein cholesterol, triglycerides).</a:t>
            </a:r>
          </a:p>
          <a:p>
            <a:pPr marL="171436" indent="-171436">
              <a:buFont typeface="Arial" panose="020B0604020202020204" pitchFamily="34" charset="0"/>
              <a:buChar char="•"/>
            </a:pPr>
            <a:r>
              <a:rPr lang="en-GB" sz="1200" dirty="0"/>
              <a:t>Metabolic and anthropometric parameters were measured twice-yearly for 8 years.</a:t>
            </a:r>
          </a:p>
          <a:p>
            <a:pPr marL="185751" indent="-185751">
              <a:buFont typeface="Arial" panose="020B0604020202020204" pitchFamily="34" charset="0"/>
              <a:buChar char="•"/>
            </a:pPr>
            <a:r>
              <a:rPr lang="en-GB" sz="1200" dirty="0" err="1"/>
              <a:t>TTh</a:t>
            </a:r>
            <a:r>
              <a:rPr lang="en-GB" sz="1200" dirty="0"/>
              <a:t> led to substantial improvements in glycaemic parameters; both fasting blood glucose and HbA</a:t>
            </a:r>
            <a:r>
              <a:rPr lang="en-GB" sz="1200" baseline="-25000" dirty="0"/>
              <a:t>1c</a:t>
            </a:r>
            <a:r>
              <a:rPr lang="en-GB" sz="1200" dirty="0"/>
              <a:t> values were reduced in the </a:t>
            </a:r>
            <a:r>
              <a:rPr lang="en-GB" sz="1200" dirty="0" err="1"/>
              <a:t>TTh</a:t>
            </a:r>
            <a:r>
              <a:rPr lang="en-GB" sz="1200" dirty="0"/>
              <a:t>-treated group but were increased in the </a:t>
            </a:r>
            <a:br>
              <a:rPr lang="en-GB" sz="1200" dirty="0"/>
            </a:br>
            <a:r>
              <a:rPr lang="en-GB" sz="1200" dirty="0" err="1"/>
              <a:t>TTh</a:t>
            </a:r>
            <a:r>
              <a:rPr lang="en-GB" sz="1200" dirty="0"/>
              <a:t>-untreated group.</a:t>
            </a:r>
          </a:p>
          <a:p>
            <a:endParaRPr lang="en-GB" sz="1200" dirty="0"/>
          </a:p>
          <a:p>
            <a:r>
              <a:rPr lang="en-GB" sz="1200" dirty="0"/>
              <a:t>HbA</a:t>
            </a:r>
            <a:r>
              <a:rPr lang="en-GB" sz="1200" baseline="-25000" dirty="0"/>
              <a:t>1c</a:t>
            </a:r>
            <a:r>
              <a:rPr lang="en-GB" sz="1200" dirty="0"/>
              <a:t>, glycated haemoglobin; </a:t>
            </a:r>
            <a:r>
              <a:rPr lang="en-GB" sz="1200" dirty="0" err="1"/>
              <a:t>TTh</a:t>
            </a:r>
            <a:r>
              <a:rPr lang="en-GB" sz="1200" dirty="0"/>
              <a:t>, testosterone therapy</a:t>
            </a:r>
          </a:p>
          <a:p>
            <a:endParaRPr lang="en-GB" sz="1200" dirty="0"/>
          </a:p>
          <a:p>
            <a:r>
              <a:rPr lang="en-GB" sz="1200" b="1" dirty="0"/>
              <a:t>Reference</a:t>
            </a:r>
          </a:p>
          <a:p>
            <a:r>
              <a:rPr lang="en-GB" sz="1200" dirty="0">
                <a:solidFill>
                  <a:srgbClr val="000000"/>
                </a:solidFill>
              </a:rPr>
              <a:t>Yassin A </a:t>
            </a:r>
            <a:r>
              <a:rPr lang="en-GB" sz="1200" i="1" dirty="0">
                <a:solidFill>
                  <a:srgbClr val="000000"/>
                </a:solidFill>
              </a:rPr>
              <a:t>et al. Diabetes Care </a:t>
            </a:r>
            <a:r>
              <a:rPr lang="en-GB" sz="1200" dirty="0">
                <a:solidFill>
                  <a:srgbClr val="000000"/>
                </a:solidFill>
              </a:rPr>
              <a:t>2019;42:1104–11.</a:t>
            </a:r>
            <a:endParaRPr lang="en-GB" sz="1400" dirty="0">
              <a:solidFill>
                <a:srgbClr val="000000"/>
              </a:solidFill>
            </a:endParaRPr>
          </a:p>
        </p:txBody>
      </p:sp>
      <p:sp>
        <p:nvSpPr>
          <p:cNvPr id="4" name="Slide Number Placeholder 3"/>
          <p:cNvSpPr>
            <a:spLocks noGrp="1"/>
          </p:cNvSpPr>
          <p:nvPr>
            <p:ph type="sldNum" sz="quarter" idx="10"/>
          </p:nvPr>
        </p:nvSpPr>
        <p:spPr/>
        <p:txBody>
          <a:bodyPr/>
          <a:lstStyle/>
          <a:p>
            <a:pPr defTabSz="914324">
              <a:defRPr/>
            </a:pPr>
            <a:fld id="{A0EFADCE-6200-4FA6-B02B-06991B4E0A55}" type="slidenum">
              <a:rPr lang="en-GB">
                <a:solidFill>
                  <a:prstClr val="black"/>
                </a:solidFill>
                <a:latin typeface="Calibri" panose="020F0502020204030204"/>
              </a:rPr>
              <a:pPr defTabSz="914324">
                <a:defRPr/>
              </a:pPr>
              <a:t>14</a:t>
            </a:fld>
            <a:endParaRPr lang="en-GB">
              <a:solidFill>
                <a:prstClr val="black"/>
              </a:solidFill>
              <a:latin typeface="Calibri" panose="020F0502020204030204"/>
            </a:endParaRPr>
          </a:p>
        </p:txBody>
      </p:sp>
    </p:spTree>
    <p:extLst>
      <p:ext uri="{BB962C8B-B14F-4D97-AF65-F5344CB8AC3E}">
        <p14:creationId xmlns:p14="http://schemas.microsoft.com/office/powerpoint/2010/main" val="3272630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8"/>
            <a:ext cx="6122194" cy="4556218"/>
          </a:xfrm>
        </p:spPr>
        <p:txBody>
          <a:bodyPr>
            <a:normAutofit/>
          </a:bodyPr>
          <a:lstStyle/>
          <a:p>
            <a:pPr marL="171436" indent="-171436">
              <a:buFont typeface="Arial" panose="020B0604020202020204" pitchFamily="34" charset="0"/>
              <a:buChar char="•"/>
            </a:pPr>
            <a:r>
              <a:rPr lang="en-GB" sz="1200" dirty="0"/>
              <a:t>HbA</a:t>
            </a:r>
            <a:r>
              <a:rPr lang="en-GB" sz="1200" baseline="-25000" dirty="0"/>
              <a:t>1c</a:t>
            </a:r>
            <a:r>
              <a:rPr lang="en-GB" sz="1200" dirty="0"/>
              <a:t> decreased by 0.39 ± 0.03% (p&lt;0.0001) in the </a:t>
            </a:r>
            <a:r>
              <a:rPr lang="en-GB" sz="1200" dirty="0" err="1"/>
              <a:t>TTh</a:t>
            </a:r>
            <a:r>
              <a:rPr lang="en-GB" sz="1200" dirty="0"/>
              <a:t>-treated group and increased by </a:t>
            </a:r>
            <a:br>
              <a:rPr lang="en-GB" sz="1200" dirty="0"/>
            </a:br>
            <a:r>
              <a:rPr lang="en-GB" sz="1200" dirty="0"/>
              <a:t>0.63 ± 0.1% (p&lt;0.0001) in the </a:t>
            </a:r>
            <a:r>
              <a:rPr lang="en-GB" sz="1200" dirty="0" err="1"/>
              <a:t>TTh</a:t>
            </a:r>
            <a:r>
              <a:rPr lang="en-GB" sz="1200" dirty="0"/>
              <a:t>-untreated group. </a:t>
            </a:r>
          </a:p>
          <a:p>
            <a:pPr marL="171436" indent="-171436">
              <a:buFont typeface="Arial" panose="020B0604020202020204" pitchFamily="34" charset="0"/>
              <a:buChar char="•"/>
            </a:pPr>
            <a:r>
              <a:rPr lang="en-GB" sz="1200" dirty="0"/>
              <a:t>The differences in glucose concentrations and HbA</a:t>
            </a:r>
            <a:r>
              <a:rPr lang="en-GB" sz="1200" baseline="-25000" dirty="0"/>
              <a:t>1c</a:t>
            </a:r>
            <a:r>
              <a:rPr lang="en-GB" sz="1200" dirty="0"/>
              <a:t> were substantial and significant between the two groups throughout the entire follow-up period, amounting to a difference in HbA</a:t>
            </a:r>
            <a:r>
              <a:rPr lang="en-GB" sz="1200" baseline="-25000" dirty="0"/>
              <a:t>1c</a:t>
            </a:r>
            <a:r>
              <a:rPr lang="en-GB" sz="1200" dirty="0"/>
              <a:t> of 1.02% at 8 years.</a:t>
            </a:r>
          </a:p>
          <a:p>
            <a:pPr marL="171436" indent="-171436">
              <a:buFont typeface="Arial" panose="020B0604020202020204" pitchFamily="34" charset="0"/>
              <a:buChar char="•"/>
            </a:pPr>
            <a:r>
              <a:rPr lang="en-GB" sz="1200" dirty="0"/>
              <a:t>In the </a:t>
            </a:r>
            <a:r>
              <a:rPr lang="en-GB" sz="1200" dirty="0" err="1"/>
              <a:t>TTh</a:t>
            </a:r>
            <a:r>
              <a:rPr lang="en-GB" sz="1200" dirty="0"/>
              <a:t>-treated group, 90% achieved normal glucose regulation (HbA</a:t>
            </a:r>
            <a:r>
              <a:rPr lang="en-GB" sz="1200" baseline="-25000" dirty="0"/>
              <a:t>1c</a:t>
            </a:r>
            <a:r>
              <a:rPr lang="en-GB" sz="1200" dirty="0"/>
              <a:t> &lt;5.7%) versus </a:t>
            </a:r>
            <a:br>
              <a:rPr lang="en-GB" sz="1200" dirty="0"/>
            </a:br>
            <a:r>
              <a:rPr lang="en-GB" sz="1200" dirty="0"/>
              <a:t>1% in the </a:t>
            </a:r>
            <a:r>
              <a:rPr lang="en-GB" sz="1200" dirty="0" err="1"/>
              <a:t>TTh</a:t>
            </a:r>
            <a:r>
              <a:rPr lang="en-GB" sz="1200" dirty="0"/>
              <a:t>-untreated group.</a:t>
            </a:r>
          </a:p>
          <a:p>
            <a:pPr marL="171436" indent="-171436">
              <a:buFont typeface="Arial" panose="020B0604020202020204" pitchFamily="34" charset="0"/>
              <a:buChar char="•"/>
            </a:pPr>
            <a:r>
              <a:rPr lang="en-GB" sz="1200" dirty="0"/>
              <a:t>In the </a:t>
            </a:r>
            <a:r>
              <a:rPr lang="en-GB" sz="1200" dirty="0" err="1"/>
              <a:t>TTh</a:t>
            </a:r>
            <a:r>
              <a:rPr lang="en-GB" sz="1200" dirty="0"/>
              <a:t>-untreated group, 40.2% of men progressed to T2DM (HbA</a:t>
            </a:r>
            <a:r>
              <a:rPr lang="en-GB" sz="1200" baseline="-25000" dirty="0"/>
              <a:t>1c</a:t>
            </a:r>
            <a:r>
              <a:rPr lang="en-GB" sz="1200" dirty="0"/>
              <a:t> &gt;6.5%), compared with 0% of </a:t>
            </a:r>
            <a:r>
              <a:rPr lang="en-GB" sz="1200" dirty="0" err="1"/>
              <a:t>TTh</a:t>
            </a:r>
            <a:r>
              <a:rPr lang="en-GB" sz="1200" dirty="0"/>
              <a:t>-treated men. </a:t>
            </a:r>
          </a:p>
          <a:p>
            <a:pPr marL="171436" indent="-171436">
              <a:buFont typeface="Arial" panose="020B0604020202020204" pitchFamily="34" charset="0"/>
              <a:buChar char="•"/>
            </a:pPr>
            <a:r>
              <a:rPr lang="en-GB" sz="1200" dirty="0" err="1"/>
              <a:t>TTh</a:t>
            </a:r>
            <a:r>
              <a:rPr lang="en-GB" sz="1200" dirty="0"/>
              <a:t> was also associated with significant improvements in fasting glucose, lipids accumulation product, total cholesterol, low-density lipoprotein cholesterol, high-density lipoprotein cholesterol, non-high-density lipoprotein cholesterol, triglycerides and Aging Males’ Symptoms (AMS) scale scores. Significant deterioration in all these parameters was seen </a:t>
            </a:r>
            <a:br>
              <a:rPr lang="en-GB" sz="1200" dirty="0"/>
            </a:br>
            <a:r>
              <a:rPr lang="en-GB" sz="1200" dirty="0"/>
              <a:t>in the </a:t>
            </a:r>
            <a:r>
              <a:rPr lang="en-GB" sz="1200" dirty="0" err="1"/>
              <a:t>TTh</a:t>
            </a:r>
            <a:r>
              <a:rPr lang="en-GB" sz="1200" dirty="0"/>
              <a:t>-untreated group.</a:t>
            </a:r>
          </a:p>
          <a:p>
            <a:pPr marL="171436" indent="-171436">
              <a:buFont typeface="Arial" panose="020B0604020202020204" pitchFamily="34" charset="0"/>
              <a:buChar char="•"/>
            </a:pPr>
            <a:r>
              <a:rPr lang="en-GB" sz="1200" dirty="0"/>
              <a:t>Mortality was 7.4% in the </a:t>
            </a:r>
            <a:r>
              <a:rPr lang="en-GB" sz="1200" dirty="0" err="1"/>
              <a:t>TTh</a:t>
            </a:r>
            <a:r>
              <a:rPr lang="en-GB" sz="1200" dirty="0"/>
              <a:t>-treated group and 16.1% in the </a:t>
            </a:r>
            <a:r>
              <a:rPr lang="en-GB" sz="1200" dirty="0" err="1"/>
              <a:t>TTh</a:t>
            </a:r>
            <a:r>
              <a:rPr lang="en-GB" sz="1200" dirty="0"/>
              <a:t>-untreated group (p&lt;0.05).</a:t>
            </a:r>
          </a:p>
          <a:p>
            <a:pPr marL="171436" indent="-171436">
              <a:buFont typeface="Arial" panose="020B0604020202020204" pitchFamily="34" charset="0"/>
              <a:buChar char="•"/>
            </a:pPr>
            <a:r>
              <a:rPr lang="en-GB" sz="1200" dirty="0"/>
              <a:t>The incidence of non-fatal myocardial infarction was 0.4% in the </a:t>
            </a:r>
            <a:r>
              <a:rPr lang="en-GB" sz="1200" dirty="0" err="1"/>
              <a:t>TTh</a:t>
            </a:r>
            <a:r>
              <a:rPr lang="en-GB" sz="1200" dirty="0"/>
              <a:t>-treated group and 5.7% in the </a:t>
            </a:r>
            <a:r>
              <a:rPr lang="en-GB" sz="1200" dirty="0" err="1"/>
              <a:t>TTh</a:t>
            </a:r>
            <a:r>
              <a:rPr lang="en-GB" sz="1200" dirty="0"/>
              <a:t>-untreated group (p&lt;0.005).</a:t>
            </a:r>
          </a:p>
          <a:p>
            <a:endParaRPr lang="en-GB" sz="1200" dirty="0"/>
          </a:p>
          <a:p>
            <a:r>
              <a:rPr lang="en-GB" sz="1200" dirty="0"/>
              <a:t>HbA</a:t>
            </a:r>
            <a:r>
              <a:rPr lang="en-GB" sz="1200" baseline="-25000" dirty="0"/>
              <a:t>1c</a:t>
            </a:r>
            <a:r>
              <a:rPr lang="en-GB" sz="1200" dirty="0"/>
              <a:t>, glycated haemoglobin; T2DM, type 2 diabetes mellitus; </a:t>
            </a:r>
            <a:r>
              <a:rPr lang="en-GB" sz="1200" dirty="0" err="1"/>
              <a:t>TTh</a:t>
            </a:r>
            <a:r>
              <a:rPr lang="en-GB" sz="1200" dirty="0"/>
              <a:t>, testosterone therapy</a:t>
            </a:r>
          </a:p>
          <a:p>
            <a:endParaRPr lang="en-GB" sz="1200" dirty="0"/>
          </a:p>
          <a:p>
            <a:r>
              <a:rPr lang="en-GB" sz="1200" b="1" dirty="0"/>
              <a:t>Reference</a:t>
            </a:r>
          </a:p>
          <a:p>
            <a:r>
              <a:rPr lang="en-GB" sz="1200" dirty="0">
                <a:solidFill>
                  <a:srgbClr val="000000"/>
                </a:solidFill>
              </a:rPr>
              <a:t>Yassin A </a:t>
            </a:r>
            <a:r>
              <a:rPr lang="en-GB" sz="1200" i="1" dirty="0">
                <a:solidFill>
                  <a:srgbClr val="000000"/>
                </a:solidFill>
              </a:rPr>
              <a:t>et al. Diabetes Care </a:t>
            </a:r>
            <a:r>
              <a:rPr lang="en-GB" sz="1200" dirty="0">
                <a:solidFill>
                  <a:srgbClr val="000000"/>
                </a:solidFill>
              </a:rPr>
              <a:t>2019;42:1104–11.</a:t>
            </a:r>
            <a:endParaRPr lang="en-GB" sz="1400" dirty="0">
              <a:solidFill>
                <a:srgbClr val="000000"/>
              </a:solidFill>
            </a:endParaRP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272630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8"/>
            <a:ext cx="5976143" cy="4556218"/>
          </a:xfrm>
        </p:spPr>
        <p:txBody>
          <a:bodyPr>
            <a:normAutofit/>
          </a:bodyPr>
          <a:lstStyle/>
          <a:p>
            <a:pPr marL="171436" indent="-171436">
              <a:buFont typeface="Arial" panose="020B0604020202020204" pitchFamily="34" charset="0"/>
              <a:buChar char="•"/>
            </a:pPr>
            <a:r>
              <a:rPr lang="en-GB" sz="1200" dirty="0"/>
              <a:t>This registry study analysed 356 men with diabetes [baseline HbA</a:t>
            </a:r>
            <a:r>
              <a:rPr lang="en-GB" sz="1200" baseline="-25000" dirty="0"/>
              <a:t>1c</a:t>
            </a:r>
            <a:r>
              <a:rPr lang="en-GB" sz="1200" dirty="0"/>
              <a:t> of 62–79 </a:t>
            </a:r>
            <a:r>
              <a:rPr lang="en-GB" sz="1200" dirty="0" err="1"/>
              <a:t>mmol</a:t>
            </a:r>
            <a:r>
              <a:rPr lang="en-GB" sz="1200" dirty="0"/>
              <a:t>/</a:t>
            </a:r>
            <a:r>
              <a:rPr lang="en-GB" sz="1200" dirty="0" err="1"/>
              <a:t>mol</a:t>
            </a:r>
            <a:r>
              <a:rPr lang="en-GB" sz="1200" dirty="0"/>
              <a:t> (7.8–9.4%)] and total testosterone levels ≤12.1 </a:t>
            </a:r>
            <a:r>
              <a:rPr lang="en-GB" sz="1200" dirty="0" err="1"/>
              <a:t>nmol</a:t>
            </a:r>
            <a:r>
              <a:rPr lang="en-GB" sz="1200" dirty="0"/>
              <a:t>/L with symptoms of hypogonadism.</a:t>
            </a:r>
          </a:p>
          <a:p>
            <a:pPr marL="171436" indent="-171436">
              <a:buFont typeface="Arial" panose="020B0604020202020204" pitchFamily="34" charset="0"/>
              <a:buChar char="•"/>
            </a:pPr>
            <a:r>
              <a:rPr lang="en-GB" sz="1200" dirty="0"/>
              <a:t>All </a:t>
            </a:r>
            <a:r>
              <a:rPr lang="en-US" sz="1200" dirty="0"/>
              <a:t>patients were managed by the same local diabetes </a:t>
            </a:r>
            <a:r>
              <a:rPr lang="en-US" sz="1200" dirty="0" err="1"/>
              <a:t>centre</a:t>
            </a:r>
            <a:r>
              <a:rPr lang="en-US" sz="1200" dirty="0"/>
              <a:t> and received standard diabetes treatment, including mandatory </a:t>
            </a:r>
            <a:r>
              <a:rPr lang="en-GB" sz="1200" dirty="0"/>
              <a:t>educational courses and materials.</a:t>
            </a:r>
          </a:p>
          <a:p>
            <a:pPr marL="171436" indent="-171436">
              <a:buFont typeface="Arial" panose="020B0604020202020204" pitchFamily="34" charset="0"/>
              <a:buChar char="•"/>
            </a:pPr>
            <a:r>
              <a:rPr lang="en-GB" sz="1200" dirty="0"/>
              <a:t>In total, 178 men received parenteral testosterone </a:t>
            </a:r>
            <a:r>
              <a:rPr lang="en-GB" sz="1200" dirty="0" err="1"/>
              <a:t>undecanoate</a:t>
            </a:r>
            <a:r>
              <a:rPr lang="en-GB" sz="1200" dirty="0"/>
              <a:t> every 12 weeks after an initial 6-week interval and 178 men served as untreated controls.</a:t>
            </a:r>
          </a:p>
          <a:p>
            <a:pPr marL="171436" indent="-171436">
              <a:buFont typeface="Arial" panose="020B0604020202020204" pitchFamily="34" charset="0"/>
              <a:buChar char="•"/>
            </a:pPr>
            <a:r>
              <a:rPr lang="en-GB" sz="1200" dirty="0"/>
              <a:t>The following parameters were measured: height, weight, waist circumference, blood pressure, haemoglobin, haematocrit, fasting glucose, HbA</a:t>
            </a:r>
            <a:r>
              <a:rPr lang="en-GB" sz="1200" baseline="-25000" dirty="0"/>
              <a:t>1c</a:t>
            </a:r>
            <a:r>
              <a:rPr lang="en-GB" sz="1200" dirty="0"/>
              <a:t>, insulin, systolic/diastolic blood pressure, heart rate, lipids (total cholesterol, low-density lipoprotein cholesterol, </a:t>
            </a:r>
            <a:br>
              <a:rPr lang="en-GB" sz="1200" dirty="0"/>
            </a:br>
            <a:r>
              <a:rPr lang="en-GB" sz="1200" dirty="0"/>
              <a:t>high-density lipoprotein cholesterol, triglycerides), high-sensitivity C-reactive protein, total testosterone, quality of life (assessed using the Aging Males’ Symptoms scale) and erectile function (assessed using the International Index of Erectile Function – Erectile Function domain).</a:t>
            </a:r>
          </a:p>
          <a:p>
            <a:pPr marL="171436" indent="-171436">
              <a:buFont typeface="Arial" panose="020B0604020202020204" pitchFamily="34" charset="0"/>
              <a:buChar char="•"/>
            </a:pPr>
            <a:r>
              <a:rPr lang="en-GB" sz="1200" dirty="0"/>
              <a:t>Clinical variables were assessed at least twice-yearly for 11 years.</a:t>
            </a:r>
          </a:p>
          <a:p>
            <a:pPr marL="185751" indent="-185751">
              <a:buFont typeface="Arial" panose="020B0604020202020204" pitchFamily="34" charset="0"/>
              <a:buChar char="•"/>
            </a:pPr>
            <a:r>
              <a:rPr lang="en-GB" sz="1200" dirty="0" err="1"/>
              <a:t>TTh</a:t>
            </a:r>
            <a:r>
              <a:rPr lang="en-GB" sz="1200" dirty="0"/>
              <a:t> led to significant and sustained gradual reductions in fasting blood glucose and HbA</a:t>
            </a:r>
            <a:r>
              <a:rPr lang="en-GB" sz="1200" baseline="-25000" dirty="0"/>
              <a:t>1c</a:t>
            </a:r>
            <a:r>
              <a:rPr lang="en-GB" sz="1200" dirty="0"/>
              <a:t> values in </a:t>
            </a:r>
            <a:r>
              <a:rPr lang="en-GB" sz="1200" dirty="0" err="1"/>
              <a:t>hypogonadal</a:t>
            </a:r>
            <a:r>
              <a:rPr lang="en-GB" sz="1200" dirty="0"/>
              <a:t> men with T2DM; in contrast, both parameters increased in the </a:t>
            </a:r>
            <a:br>
              <a:rPr lang="en-GB" sz="1200" dirty="0"/>
            </a:br>
            <a:r>
              <a:rPr lang="en-GB" sz="1200" dirty="0" err="1"/>
              <a:t>TTh</a:t>
            </a:r>
            <a:r>
              <a:rPr lang="en-GB" sz="1200" dirty="0"/>
              <a:t>-untreated group.</a:t>
            </a:r>
          </a:p>
          <a:p>
            <a:endParaRPr lang="en-GB" sz="1200" dirty="0"/>
          </a:p>
          <a:p>
            <a:r>
              <a:rPr lang="en-GB" sz="1200" dirty="0"/>
              <a:t>HbA</a:t>
            </a:r>
            <a:r>
              <a:rPr lang="en-GB" sz="1200" baseline="-25000" dirty="0"/>
              <a:t>1c</a:t>
            </a:r>
            <a:r>
              <a:rPr lang="en-GB" sz="1200" dirty="0"/>
              <a:t>, glycated haemoglobin; T2DM, type 2 diabetes mellitus; </a:t>
            </a:r>
            <a:r>
              <a:rPr lang="en-GB" sz="1200" dirty="0" err="1"/>
              <a:t>TTh</a:t>
            </a:r>
            <a:r>
              <a:rPr lang="en-GB" sz="1200" dirty="0"/>
              <a:t>, testosterone therapy</a:t>
            </a:r>
          </a:p>
          <a:p>
            <a:endParaRPr lang="en-GB" sz="1200" dirty="0"/>
          </a:p>
          <a:p>
            <a:r>
              <a:rPr lang="en-GB" sz="1200" b="1" dirty="0"/>
              <a:t>Reference</a:t>
            </a:r>
          </a:p>
          <a:p>
            <a:r>
              <a:rPr lang="it-IT" sz="1200" dirty="0">
                <a:solidFill>
                  <a:srgbClr val="000000"/>
                </a:solidFill>
              </a:rPr>
              <a:t>Haider KS </a:t>
            </a:r>
            <a:r>
              <a:rPr lang="it-IT" sz="1200" i="1" dirty="0">
                <a:solidFill>
                  <a:srgbClr val="000000"/>
                </a:solidFill>
              </a:rPr>
              <a:t>et al. Diabetes Obes Metab</a:t>
            </a:r>
            <a:r>
              <a:rPr lang="it-IT" sz="1200" dirty="0">
                <a:solidFill>
                  <a:srgbClr val="000000"/>
                </a:solidFill>
              </a:rPr>
              <a:t> 2020;</a:t>
            </a:r>
            <a:r>
              <a:rPr lang="en-GB" sz="1200" dirty="0" err="1">
                <a:solidFill>
                  <a:srgbClr val="000000"/>
                </a:solidFill>
              </a:rPr>
              <a:t>doi</a:t>
            </a:r>
            <a:r>
              <a:rPr lang="en-GB" sz="1200" dirty="0">
                <a:solidFill>
                  <a:srgbClr val="000000"/>
                </a:solidFill>
              </a:rPr>
              <a:t>: 10.1111/dom.14122</a:t>
            </a:r>
            <a:r>
              <a:rPr lang="it-IT" sz="1200" dirty="0">
                <a:solidFill>
                  <a:srgbClr val="000000"/>
                </a:solidFill>
              </a:rPr>
              <a:t>.</a:t>
            </a:r>
            <a:endParaRPr lang="en-GB" sz="1200" dirty="0">
              <a:solidFill>
                <a:srgbClr val="000000"/>
              </a:solidFill>
            </a:endParaRPr>
          </a:p>
        </p:txBody>
      </p:sp>
      <p:sp>
        <p:nvSpPr>
          <p:cNvPr id="4" name="Slide Number Placeholder 3"/>
          <p:cNvSpPr>
            <a:spLocks noGrp="1"/>
          </p:cNvSpPr>
          <p:nvPr>
            <p:ph type="sldNum" sz="quarter" idx="10"/>
          </p:nvPr>
        </p:nvSpPr>
        <p:spPr/>
        <p:txBody>
          <a:bodyPr/>
          <a:lstStyle/>
          <a:p>
            <a:pPr defTabSz="914324">
              <a:defRPr/>
            </a:pPr>
            <a:fld id="{A0EFADCE-6200-4FA6-B02B-06991B4E0A55}" type="slidenum">
              <a:rPr lang="en-GB">
                <a:solidFill>
                  <a:prstClr val="black"/>
                </a:solidFill>
                <a:latin typeface="Calibri" panose="020F0502020204030204"/>
              </a:rPr>
              <a:pPr defTabSz="914324">
                <a:defRPr/>
              </a:pPr>
              <a:t>16</a:t>
            </a:fld>
            <a:endParaRPr lang="en-GB">
              <a:solidFill>
                <a:prstClr val="black"/>
              </a:solidFill>
              <a:latin typeface="Calibri" panose="020F0502020204030204"/>
            </a:endParaRPr>
          </a:p>
        </p:txBody>
      </p:sp>
    </p:spTree>
    <p:extLst>
      <p:ext uri="{BB962C8B-B14F-4D97-AF65-F5344CB8AC3E}">
        <p14:creationId xmlns:p14="http://schemas.microsoft.com/office/powerpoint/2010/main" val="3272630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6" y="4925408"/>
            <a:ext cx="6172994" cy="4556218"/>
          </a:xfrm>
        </p:spPr>
        <p:txBody>
          <a:bodyPr>
            <a:normAutofit fontScale="85000" lnSpcReduction="10000"/>
          </a:bodyPr>
          <a:lstStyle/>
          <a:p>
            <a:pPr marL="171436" indent="-171436">
              <a:lnSpc>
                <a:spcPct val="110000"/>
              </a:lnSpc>
              <a:buFont typeface="Arial" panose="020B0604020202020204" pitchFamily="34" charset="0"/>
              <a:buChar char="•"/>
            </a:pPr>
            <a:r>
              <a:rPr lang="en-GB" sz="1200" dirty="0"/>
              <a:t>This registry study analysed 356 men with diabetes [baseline HbA</a:t>
            </a:r>
            <a:r>
              <a:rPr lang="en-GB" sz="1200" baseline="-25000" dirty="0"/>
              <a:t>1c</a:t>
            </a:r>
            <a:r>
              <a:rPr lang="en-GB" sz="1200" dirty="0"/>
              <a:t> of 62–79 </a:t>
            </a:r>
            <a:r>
              <a:rPr lang="en-GB" sz="1200" dirty="0" err="1"/>
              <a:t>mmol</a:t>
            </a:r>
            <a:r>
              <a:rPr lang="en-GB" sz="1200" dirty="0"/>
              <a:t>/</a:t>
            </a:r>
            <a:r>
              <a:rPr lang="en-GB" sz="1200" dirty="0" err="1"/>
              <a:t>mol</a:t>
            </a:r>
            <a:r>
              <a:rPr lang="en-GB" sz="1200" dirty="0"/>
              <a:t> (7.8–9.4%)] </a:t>
            </a:r>
            <a:br>
              <a:rPr lang="en-GB" sz="1200" dirty="0"/>
            </a:br>
            <a:r>
              <a:rPr lang="en-GB" sz="1200" dirty="0"/>
              <a:t>and total testosterone levels ≤12.1 </a:t>
            </a:r>
            <a:r>
              <a:rPr lang="en-GB" sz="1200" dirty="0" err="1"/>
              <a:t>nmol</a:t>
            </a:r>
            <a:r>
              <a:rPr lang="en-GB" sz="1200" dirty="0"/>
              <a:t>/L with symptoms of hypogonadism.</a:t>
            </a:r>
          </a:p>
          <a:p>
            <a:pPr marL="171436" indent="-171436">
              <a:lnSpc>
                <a:spcPct val="110000"/>
              </a:lnSpc>
              <a:buFont typeface="Arial" panose="020B0604020202020204" pitchFamily="34" charset="0"/>
              <a:buChar char="•"/>
            </a:pPr>
            <a:r>
              <a:rPr lang="en-GB" sz="1200" dirty="0"/>
              <a:t>All </a:t>
            </a:r>
            <a:r>
              <a:rPr lang="en-US" sz="1200" dirty="0"/>
              <a:t>patients were managed by the same local diabetes </a:t>
            </a:r>
            <a:r>
              <a:rPr lang="en-US" sz="1200" dirty="0" err="1"/>
              <a:t>centre</a:t>
            </a:r>
            <a:r>
              <a:rPr lang="en-US" sz="1200" dirty="0"/>
              <a:t> and received standard diabetes treatment, including mandatory </a:t>
            </a:r>
            <a:r>
              <a:rPr lang="en-GB" sz="1200" dirty="0"/>
              <a:t>educational courses and materials.</a:t>
            </a:r>
          </a:p>
          <a:p>
            <a:pPr marL="171436" indent="-171436">
              <a:lnSpc>
                <a:spcPct val="110000"/>
              </a:lnSpc>
              <a:buFont typeface="Arial" panose="020B0604020202020204" pitchFamily="34" charset="0"/>
              <a:buChar char="•"/>
            </a:pPr>
            <a:r>
              <a:rPr lang="en-GB" sz="1200" dirty="0"/>
              <a:t>In total, 178 men received parenteral testosterone </a:t>
            </a:r>
            <a:r>
              <a:rPr lang="en-GB" sz="1200" dirty="0" err="1"/>
              <a:t>undecanoate</a:t>
            </a:r>
            <a:r>
              <a:rPr lang="en-GB" sz="1200" dirty="0"/>
              <a:t> every 12 weeks after an initial 6-week interval and 178 men served as untreated controls.</a:t>
            </a:r>
          </a:p>
          <a:p>
            <a:pPr marL="171436" indent="-171436">
              <a:lnSpc>
                <a:spcPct val="110000"/>
              </a:lnSpc>
              <a:buFont typeface="Arial" panose="020B0604020202020204" pitchFamily="34" charset="0"/>
              <a:buChar char="•"/>
            </a:pPr>
            <a:r>
              <a:rPr lang="en-GB" sz="1200" dirty="0"/>
              <a:t>The following parameters were measured: height, weight, waist circumference, blood pressure, haemoglobin, haematocrit, fasting glucose, HbA</a:t>
            </a:r>
            <a:r>
              <a:rPr lang="en-GB" sz="1200" baseline="-25000" dirty="0"/>
              <a:t>1c</a:t>
            </a:r>
            <a:r>
              <a:rPr lang="en-GB" sz="1200" dirty="0"/>
              <a:t>, insulin, systolic/diastolic blood pressure, heart rate, lipids (total cholesterol, low-density lipoprotein cholesterol, high-density lipoprotein cholesterol, triglycerides), high-sensitivity </a:t>
            </a:r>
            <a:br>
              <a:rPr lang="en-GB" sz="1200" dirty="0"/>
            </a:br>
            <a:r>
              <a:rPr lang="en-GB" sz="1200" dirty="0"/>
              <a:t>C-reactive protein, total testosterone, quality of life (assessed using the Aging Males’ Symptoms scale) and erectile function (assessed using the International Index of Erectile Function – Erectile Function domain).</a:t>
            </a:r>
          </a:p>
          <a:p>
            <a:pPr marL="171436" indent="-171436">
              <a:lnSpc>
                <a:spcPct val="110000"/>
              </a:lnSpc>
              <a:buFont typeface="Arial" panose="020B0604020202020204" pitchFamily="34" charset="0"/>
              <a:buChar char="•"/>
            </a:pPr>
            <a:r>
              <a:rPr lang="en-GB" sz="1200" dirty="0"/>
              <a:t>Clinical variables were assessed at least twice-yearly for 11 years.</a:t>
            </a:r>
          </a:p>
          <a:p>
            <a:pPr marL="171436" indent="-171436">
              <a:lnSpc>
                <a:spcPct val="110000"/>
              </a:lnSpc>
              <a:buFont typeface="Arial" panose="020B0604020202020204" pitchFamily="34" charset="0"/>
              <a:buChar char="•"/>
            </a:pPr>
            <a:r>
              <a:rPr lang="en-US" sz="1200" dirty="0"/>
              <a:t>Among men with T2DM receiving </a:t>
            </a:r>
            <a:r>
              <a:rPr lang="en-US" sz="1200" dirty="0" err="1"/>
              <a:t>TTh</a:t>
            </a:r>
            <a:r>
              <a:rPr lang="en-US" sz="1200" dirty="0"/>
              <a:t>:</a:t>
            </a:r>
          </a:p>
          <a:p>
            <a:pPr marL="681086" lvl="1" indent="-185751">
              <a:lnSpc>
                <a:spcPct val="110000"/>
              </a:lnSpc>
              <a:buFont typeface="Calibri" panose="020F0502020204030204" pitchFamily="34" charset="0"/>
              <a:buChar char="–"/>
              <a:defRPr/>
            </a:pPr>
            <a:r>
              <a:rPr lang="en-US" sz="1200" dirty="0"/>
              <a:t>34.3% and 46.6% achieved remission of T2DM [defined as HbA</a:t>
            </a:r>
            <a:r>
              <a:rPr lang="en-US" sz="1200" baseline="-25000" dirty="0"/>
              <a:t>1c</a:t>
            </a:r>
            <a:r>
              <a:rPr lang="en-US" sz="1200" dirty="0"/>
              <a:t> &lt;47.5 </a:t>
            </a:r>
            <a:r>
              <a:rPr lang="en-US" sz="1200" dirty="0" err="1"/>
              <a:t>mmol</a:t>
            </a:r>
            <a:r>
              <a:rPr lang="en-US" sz="1200" dirty="0"/>
              <a:t>/</a:t>
            </a:r>
            <a:r>
              <a:rPr lang="en-US" sz="1200" dirty="0" err="1"/>
              <a:t>mol</a:t>
            </a:r>
            <a:r>
              <a:rPr lang="en-US" sz="1200" dirty="0"/>
              <a:t> (6.5%) and discontinuation of all glucose-lowering agents, including metformin] and normal glucose regulation [defined as HbA</a:t>
            </a:r>
            <a:r>
              <a:rPr lang="en-US" sz="1200" baseline="-25000" dirty="0"/>
              <a:t>1c</a:t>
            </a:r>
            <a:r>
              <a:rPr lang="en-US" sz="1200" dirty="0"/>
              <a:t> &lt;39 </a:t>
            </a:r>
            <a:r>
              <a:rPr lang="en-US" sz="1200" dirty="0" err="1"/>
              <a:t>mmol</a:t>
            </a:r>
            <a:r>
              <a:rPr lang="en-US" sz="1200" dirty="0"/>
              <a:t>/</a:t>
            </a:r>
            <a:r>
              <a:rPr lang="en-US" sz="1200" dirty="0" err="1"/>
              <a:t>mol</a:t>
            </a:r>
            <a:r>
              <a:rPr lang="en-US" sz="1200" dirty="0"/>
              <a:t> (5.7%)], respectively. Of the latter, 22 men had been on insulin at baseline. The mean time to discontinuation of glucose-lowering medications was 8.6 ± 2.9 years, </a:t>
            </a:r>
            <a:br>
              <a:rPr lang="en-US" sz="1200" dirty="0"/>
            </a:br>
            <a:r>
              <a:rPr lang="en-US" sz="1200" dirty="0"/>
              <a:t>and the mean time following remission was 2.5 ± 2.3 years. There were no </a:t>
            </a:r>
            <a:r>
              <a:rPr lang="en-GB" sz="1200" dirty="0"/>
              <a:t>relapses.</a:t>
            </a:r>
          </a:p>
          <a:p>
            <a:pPr marL="681086" lvl="1" indent="-185751">
              <a:lnSpc>
                <a:spcPct val="110000"/>
              </a:lnSpc>
              <a:buFont typeface="Calibri" panose="020F0502020204030204" pitchFamily="34" charset="0"/>
              <a:buChar char="–"/>
              <a:defRPr/>
            </a:pPr>
            <a:r>
              <a:rPr lang="en-US" sz="1200" dirty="0"/>
              <a:t>83.1% and 91.0% achieved HbA</a:t>
            </a:r>
            <a:r>
              <a:rPr lang="en-US" sz="1200" baseline="-25000" dirty="0"/>
              <a:t>1c</a:t>
            </a:r>
            <a:r>
              <a:rPr lang="en-US" sz="1200" dirty="0"/>
              <a:t> values of 47.5 </a:t>
            </a:r>
            <a:r>
              <a:rPr lang="en-US" sz="1200" dirty="0" err="1"/>
              <a:t>mmol</a:t>
            </a:r>
            <a:r>
              <a:rPr lang="en-US" sz="1200" dirty="0"/>
              <a:t>/</a:t>
            </a:r>
            <a:r>
              <a:rPr lang="en-US" sz="1200" dirty="0" err="1"/>
              <a:t>mol</a:t>
            </a:r>
            <a:r>
              <a:rPr lang="en-US" sz="1200" dirty="0"/>
              <a:t> and 53.0 </a:t>
            </a:r>
            <a:r>
              <a:rPr lang="en-US" sz="1200" dirty="0" err="1"/>
              <a:t>mmol</a:t>
            </a:r>
            <a:r>
              <a:rPr lang="en-US" sz="1200" dirty="0"/>
              <a:t>/</a:t>
            </a:r>
            <a:r>
              <a:rPr lang="en-US" sz="1200" dirty="0" err="1"/>
              <a:t>mol</a:t>
            </a:r>
            <a:r>
              <a:rPr lang="en-US" sz="1200" dirty="0"/>
              <a:t>, respectively.</a:t>
            </a:r>
          </a:p>
          <a:p>
            <a:pPr marL="171436" lvl="1" indent="-171436">
              <a:lnSpc>
                <a:spcPct val="110000"/>
              </a:lnSpc>
              <a:buFont typeface="Arial" panose="020B0604020202020204" pitchFamily="34" charset="0"/>
              <a:buChar char="•"/>
              <a:defRPr/>
            </a:pPr>
            <a:r>
              <a:rPr lang="en-US" sz="1200" dirty="0"/>
              <a:t>In contrast, no remission of T2DM or reduction in glucose or HbA</a:t>
            </a:r>
            <a:r>
              <a:rPr lang="en-US" sz="1200" baseline="-25000" dirty="0"/>
              <a:t>1c</a:t>
            </a:r>
            <a:r>
              <a:rPr lang="en-US" sz="1200" dirty="0"/>
              <a:t> levels was noted in the untreated group.</a:t>
            </a:r>
          </a:p>
          <a:p>
            <a:pPr marL="171436" indent="-171436">
              <a:lnSpc>
                <a:spcPct val="110000"/>
              </a:lnSpc>
              <a:buFont typeface="Arial" panose="020B0604020202020204" pitchFamily="34" charset="0"/>
              <a:buChar char="•"/>
            </a:pPr>
            <a:r>
              <a:rPr lang="en-US" sz="1200" dirty="0"/>
              <a:t>There were fewer all-cause deaths in the </a:t>
            </a:r>
            <a:r>
              <a:rPr lang="en-US" sz="1200" dirty="0" err="1"/>
              <a:t>TTh</a:t>
            </a:r>
            <a:r>
              <a:rPr lang="en-US" sz="1200" dirty="0"/>
              <a:t> group than the untreated group [13 (7.3%) versus 52 (29.2%)].</a:t>
            </a:r>
          </a:p>
          <a:p>
            <a:pPr marL="681086" lvl="1" indent="-185751">
              <a:lnSpc>
                <a:spcPct val="110000"/>
              </a:lnSpc>
              <a:buFont typeface="Calibri" panose="020F0502020204030204" pitchFamily="34" charset="0"/>
              <a:buChar char="–"/>
              <a:defRPr/>
            </a:pPr>
            <a:r>
              <a:rPr lang="en-US" sz="1200" dirty="0"/>
              <a:t>These observations are consistent with other studies showing reduced mortality in men with hypogonadism and T2DM </a:t>
            </a:r>
            <a:r>
              <a:rPr lang="en-GB" sz="1200" dirty="0"/>
              <a:t>receiving </a:t>
            </a:r>
            <a:r>
              <a:rPr lang="en-GB" sz="1200" dirty="0" err="1"/>
              <a:t>TTh</a:t>
            </a:r>
            <a:r>
              <a:rPr lang="en-GB" sz="1200" dirty="0"/>
              <a:t>.</a:t>
            </a:r>
          </a:p>
          <a:p>
            <a:pPr>
              <a:lnSpc>
                <a:spcPct val="110000"/>
              </a:lnSpc>
            </a:pPr>
            <a:endParaRPr lang="en-GB" sz="1200" dirty="0"/>
          </a:p>
          <a:p>
            <a:pPr>
              <a:lnSpc>
                <a:spcPct val="110000"/>
              </a:lnSpc>
            </a:pPr>
            <a:r>
              <a:rPr lang="en-GB" sz="1200" dirty="0"/>
              <a:t>HbA</a:t>
            </a:r>
            <a:r>
              <a:rPr lang="en-GB" sz="1200" baseline="-25000" dirty="0"/>
              <a:t>1c</a:t>
            </a:r>
            <a:r>
              <a:rPr lang="en-GB" sz="1200" dirty="0"/>
              <a:t>, glycated haemoglobin; T2DM, type 2 diabetes mellitus; </a:t>
            </a:r>
            <a:r>
              <a:rPr lang="en-GB" sz="1200" dirty="0" err="1"/>
              <a:t>TTh</a:t>
            </a:r>
            <a:r>
              <a:rPr lang="en-GB" sz="1200" dirty="0"/>
              <a:t>, testosterone therapy</a:t>
            </a:r>
          </a:p>
          <a:p>
            <a:pPr>
              <a:lnSpc>
                <a:spcPct val="110000"/>
              </a:lnSpc>
            </a:pPr>
            <a:endParaRPr lang="en-GB" sz="1200" dirty="0"/>
          </a:p>
          <a:p>
            <a:pPr>
              <a:lnSpc>
                <a:spcPct val="110000"/>
              </a:lnSpc>
            </a:pPr>
            <a:r>
              <a:rPr lang="en-GB" sz="1200" b="1" dirty="0"/>
              <a:t>Reference</a:t>
            </a:r>
          </a:p>
          <a:p>
            <a:pPr>
              <a:lnSpc>
                <a:spcPct val="110000"/>
              </a:lnSpc>
            </a:pPr>
            <a:r>
              <a:rPr lang="it-IT" sz="1200" dirty="0">
                <a:solidFill>
                  <a:srgbClr val="000000"/>
                </a:solidFill>
              </a:rPr>
              <a:t>Haider KS </a:t>
            </a:r>
            <a:r>
              <a:rPr lang="it-IT" sz="1200" i="1" dirty="0">
                <a:solidFill>
                  <a:srgbClr val="000000"/>
                </a:solidFill>
              </a:rPr>
              <a:t>et al. Diabetes Obes Metab</a:t>
            </a:r>
            <a:r>
              <a:rPr lang="it-IT" sz="1200" dirty="0">
                <a:solidFill>
                  <a:srgbClr val="000000"/>
                </a:solidFill>
              </a:rPr>
              <a:t> 2020;</a:t>
            </a:r>
            <a:r>
              <a:rPr lang="en-GB" sz="1200" dirty="0" err="1">
                <a:solidFill>
                  <a:srgbClr val="000000"/>
                </a:solidFill>
              </a:rPr>
              <a:t>doi</a:t>
            </a:r>
            <a:r>
              <a:rPr lang="en-GB" sz="1200" dirty="0">
                <a:solidFill>
                  <a:srgbClr val="000000"/>
                </a:solidFill>
              </a:rPr>
              <a:t>: 10.1111/dom.14122</a:t>
            </a:r>
            <a:r>
              <a:rPr lang="it-IT" sz="1200" dirty="0">
                <a:solidFill>
                  <a:srgbClr val="000000"/>
                </a:solidFill>
              </a:rPr>
              <a:t>.</a:t>
            </a:r>
            <a:endParaRPr lang="en-GB" sz="1200" dirty="0">
              <a:solidFill>
                <a:srgbClr val="000000"/>
              </a:solidFill>
            </a:endParaRPr>
          </a:p>
        </p:txBody>
      </p:sp>
      <p:sp>
        <p:nvSpPr>
          <p:cNvPr id="4" name="Slide Number Placeholder 3"/>
          <p:cNvSpPr>
            <a:spLocks noGrp="1"/>
          </p:cNvSpPr>
          <p:nvPr>
            <p:ph type="sldNum" sz="quarter" idx="10"/>
          </p:nvPr>
        </p:nvSpPr>
        <p:spPr/>
        <p:txBody>
          <a:bodyPr/>
          <a:lstStyle/>
          <a:p>
            <a:pPr defTabSz="914324">
              <a:defRPr/>
            </a:pPr>
            <a:fld id="{A0EFADCE-6200-4FA6-B02B-06991B4E0A55}" type="slidenum">
              <a:rPr lang="en-GB">
                <a:solidFill>
                  <a:prstClr val="black"/>
                </a:solidFill>
                <a:latin typeface="Calibri" panose="020F0502020204030204"/>
              </a:rPr>
              <a:pPr defTabSz="914324">
                <a:defRPr/>
              </a:pPr>
              <a:t>17</a:t>
            </a:fld>
            <a:endParaRPr lang="en-GB">
              <a:solidFill>
                <a:prstClr val="black"/>
              </a:solidFill>
              <a:latin typeface="Calibri" panose="020F0502020204030204"/>
            </a:endParaRPr>
          </a:p>
        </p:txBody>
      </p:sp>
    </p:spTree>
    <p:extLst>
      <p:ext uri="{BB962C8B-B14F-4D97-AF65-F5344CB8AC3E}">
        <p14:creationId xmlns:p14="http://schemas.microsoft.com/office/powerpoint/2010/main" val="3272630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36" indent="-171436">
              <a:buFont typeface="Arial" panose="020B0604020202020204" pitchFamily="34" charset="0"/>
              <a:buChar char="•"/>
            </a:pPr>
            <a:r>
              <a:rPr lang="en-GB" dirty="0"/>
              <a:t>The primary hypothesis of the T4DM study was that </a:t>
            </a:r>
            <a:r>
              <a:rPr lang="en-GB" dirty="0" err="1"/>
              <a:t>TTh</a:t>
            </a:r>
            <a:r>
              <a:rPr lang="en-GB" dirty="0"/>
              <a:t> for 2 years will prevent progression to, or reverse, T2DM in high-risk men concurrently enrolled in a community-based lifestyle programme.</a:t>
            </a:r>
            <a:r>
              <a:rPr lang="en-GB" baseline="30000" dirty="0"/>
              <a:t>1</a:t>
            </a:r>
          </a:p>
          <a:p>
            <a:pPr marL="171436" indent="-171436">
              <a:buFont typeface="Arial" panose="020B0604020202020204" pitchFamily="34" charset="0"/>
              <a:buChar char="•"/>
            </a:pPr>
            <a:r>
              <a:rPr lang="en-GB" dirty="0"/>
              <a:t>A key secondary hypothesis was that </a:t>
            </a:r>
            <a:r>
              <a:rPr lang="en-GB" dirty="0" err="1"/>
              <a:t>TTh</a:t>
            </a:r>
            <a:r>
              <a:rPr lang="en-GB" dirty="0"/>
              <a:t> for 2 years will lead to metabolically favourable changes in body composition, improve sexual function and enhance adherence to the lifestyle programme.</a:t>
            </a:r>
            <a:r>
              <a:rPr lang="en-GB" baseline="30000" dirty="0"/>
              <a:t>1</a:t>
            </a:r>
          </a:p>
          <a:p>
            <a:pPr marL="171436" indent="-171436">
              <a:buFont typeface="Arial" panose="020B0604020202020204" pitchFamily="34" charset="0"/>
              <a:buChar char="•"/>
            </a:pPr>
            <a:r>
              <a:rPr lang="en-GB" dirty="0"/>
              <a:t>This randomised, placebo-controlled, double-blind, 2-year, Phase </a:t>
            </a:r>
            <a:r>
              <a:rPr lang="en-GB" dirty="0" err="1"/>
              <a:t>IIIb</a:t>
            </a:r>
            <a:r>
              <a:rPr lang="en-GB" dirty="0"/>
              <a:t> trial was conducted at 6 Australian Tertiary Care centres.</a:t>
            </a:r>
            <a:r>
              <a:rPr lang="en-GB" baseline="30000" dirty="0"/>
              <a:t>2</a:t>
            </a:r>
          </a:p>
          <a:p>
            <a:pPr marL="171436" indent="-171436">
              <a:buFont typeface="Arial" panose="020B0604020202020204" pitchFamily="34" charset="0"/>
              <a:buChar char="•"/>
            </a:pPr>
            <a:r>
              <a:rPr lang="en-GB" dirty="0"/>
              <a:t>Inclusion criteria were age 50–74 years; waist circumference ≥95 cm; OGTT 2-hour glucose 7.8–15.0 </a:t>
            </a:r>
            <a:r>
              <a:rPr lang="en-GB" dirty="0" err="1"/>
              <a:t>nmol</a:t>
            </a:r>
            <a:r>
              <a:rPr lang="en-GB" dirty="0"/>
              <a:t>/L (140–270 ng/</a:t>
            </a:r>
            <a:r>
              <a:rPr lang="en-GB" dirty="0" err="1"/>
              <a:t>dL</a:t>
            </a:r>
            <a:r>
              <a:rPr lang="en-GB" dirty="0"/>
              <a:t>) and serum testosterone concentration ≤14 </a:t>
            </a:r>
            <a:r>
              <a:rPr lang="en-GB" dirty="0" err="1"/>
              <a:t>nmol</a:t>
            </a:r>
            <a:r>
              <a:rPr lang="en-GB" dirty="0"/>
              <a:t>/L.</a:t>
            </a:r>
            <a:r>
              <a:rPr lang="en-GB" baseline="30000" dirty="0"/>
              <a:t>2</a:t>
            </a:r>
            <a:endParaRPr lang="en-GB" dirty="0"/>
          </a:p>
          <a:p>
            <a:pPr marL="171436" indent="-171436">
              <a:buFont typeface="Arial" panose="020B0604020202020204" pitchFamily="34" charset="0"/>
              <a:buChar char="•"/>
            </a:pPr>
            <a:r>
              <a:rPr lang="en-GB" dirty="0"/>
              <a:t>Exclusion criteria were: HPG pathology; </a:t>
            </a:r>
            <a:r>
              <a:rPr lang="en-GB" dirty="0" err="1"/>
              <a:t>TTh</a:t>
            </a:r>
            <a:r>
              <a:rPr lang="en-GB" dirty="0"/>
              <a:t> in the past 12 months; any prior anabolic steroid abuse; medications affecting testosterone or sex hormone-binding globulin; previously diagnosed T2DM; medication to lower blood glucose; OGTT 2-hour glucose &gt;15 </a:t>
            </a:r>
            <a:r>
              <a:rPr lang="en-GB" dirty="0" err="1"/>
              <a:t>mmol</a:t>
            </a:r>
            <a:r>
              <a:rPr lang="en-GB" dirty="0"/>
              <a:t>/L; </a:t>
            </a:r>
            <a:br>
              <a:rPr lang="en-GB" dirty="0"/>
            </a:br>
            <a:r>
              <a:rPr lang="en-GB" dirty="0"/>
              <a:t>anti-obesity drugs, prior or planned bariatric surgery; major cardiovascular event in previous 6 months or active cardiac disease; systolic blood pressure ≥160 mmHg, diastolic blood pressure ≥100 mmHg, transient ischaemic attack or stroke within the previous 3 years and significant psychiatric disorder.</a:t>
            </a:r>
            <a:r>
              <a:rPr lang="en-GB" baseline="30000" dirty="0"/>
              <a:t>2</a:t>
            </a:r>
            <a:endParaRPr lang="en-GB" dirty="0"/>
          </a:p>
          <a:p>
            <a:endParaRPr lang="en-GB" dirty="0"/>
          </a:p>
          <a:p>
            <a:r>
              <a:rPr lang="en-GB" dirty="0"/>
              <a:t>HPG, </a:t>
            </a:r>
            <a:r>
              <a:rPr lang="en-GB" dirty="0" err="1"/>
              <a:t>hypothalamo</a:t>
            </a:r>
            <a:r>
              <a:rPr lang="en-GB" dirty="0"/>
              <a:t>-pituitary-gonadal; OGTT, oral glucose tolerance test; T2DM, type 2 diabetes mellitus; </a:t>
            </a:r>
            <a:r>
              <a:rPr lang="en-GB" dirty="0" err="1"/>
              <a:t>TTh</a:t>
            </a:r>
            <a:r>
              <a:rPr lang="en-GB" dirty="0"/>
              <a:t>, testosterone therapy</a:t>
            </a:r>
          </a:p>
          <a:p>
            <a:endParaRPr lang="en-GB" dirty="0"/>
          </a:p>
          <a:p>
            <a:r>
              <a:rPr lang="en-GB" b="1" dirty="0"/>
              <a:t>References</a:t>
            </a:r>
          </a:p>
          <a:p>
            <a:r>
              <a:rPr lang="en-GB" b="1" dirty="0"/>
              <a:t>1.</a:t>
            </a:r>
            <a:r>
              <a:rPr lang="en-GB" dirty="0"/>
              <a:t> </a:t>
            </a:r>
            <a:r>
              <a:rPr lang="en-GB" dirty="0" err="1"/>
              <a:t>Wittert</a:t>
            </a:r>
            <a:r>
              <a:rPr lang="en-GB" dirty="0"/>
              <a:t> GA </a:t>
            </a:r>
            <a:r>
              <a:rPr lang="en-GB" i="1" dirty="0"/>
              <a:t>et al. </a:t>
            </a:r>
            <a:r>
              <a:rPr lang="fr-FR" i="1" dirty="0" err="1"/>
              <a:t>Diabetes</a:t>
            </a:r>
            <a:r>
              <a:rPr lang="fr-FR" i="1" dirty="0"/>
              <a:t> </a:t>
            </a:r>
            <a:r>
              <a:rPr lang="fr-FR" dirty="0"/>
              <a:t>2020;69(</a:t>
            </a:r>
            <a:r>
              <a:rPr lang="fr-FR" dirty="0" err="1"/>
              <a:t>Suppl</a:t>
            </a:r>
            <a:r>
              <a:rPr lang="fr-FR" dirty="0"/>
              <a:t> 1): </a:t>
            </a:r>
            <a:r>
              <a:rPr lang="en-GB" dirty="0"/>
              <a:t>https://doi.org/10.2337/db20-274-OR.</a:t>
            </a:r>
            <a:endParaRPr lang="en-GB" b="1" dirty="0"/>
          </a:p>
          <a:p>
            <a:r>
              <a:rPr lang="en-GB" b="1" dirty="0"/>
              <a:t>2.</a:t>
            </a:r>
            <a:r>
              <a:rPr lang="en-GB" dirty="0"/>
              <a:t> </a:t>
            </a:r>
            <a:r>
              <a:rPr lang="en-GB" dirty="0" err="1"/>
              <a:t>Wittert</a:t>
            </a:r>
            <a:r>
              <a:rPr lang="en-GB" dirty="0"/>
              <a:t> G </a:t>
            </a:r>
            <a:r>
              <a:rPr lang="en-GB" i="1" dirty="0"/>
              <a:t>et al. Diabetes </a:t>
            </a:r>
            <a:r>
              <a:rPr lang="en-GB" i="1" dirty="0" err="1"/>
              <a:t>Obes</a:t>
            </a:r>
            <a:r>
              <a:rPr lang="en-GB" i="1" dirty="0"/>
              <a:t> </a:t>
            </a:r>
            <a:r>
              <a:rPr lang="en-GB" i="1" dirty="0" err="1"/>
              <a:t>Metab</a:t>
            </a:r>
            <a:r>
              <a:rPr lang="en-GB" i="1" dirty="0"/>
              <a:t> </a:t>
            </a:r>
            <a:r>
              <a:rPr lang="en-GB" dirty="0"/>
              <a:t>2019;21:772–80.</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530596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7888EA-F931-4BE4-BEB5-BD9EDDFDCCE1}" type="slidenum">
              <a:rPr lang="en-AU" smtClean="0"/>
              <a:t>19</a:t>
            </a:fld>
            <a:endParaRPr lang="en-AU"/>
          </a:p>
        </p:txBody>
      </p:sp>
    </p:spTree>
    <p:extLst>
      <p:ext uri="{BB962C8B-B14F-4D97-AF65-F5344CB8AC3E}">
        <p14:creationId xmlns:p14="http://schemas.microsoft.com/office/powerpoint/2010/main" val="1954115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24">
              <a:defRPr/>
            </a:pPr>
            <a:r>
              <a:rPr lang="en-GB" b="1" dirty="0"/>
              <a:t>Reference</a:t>
            </a:r>
          </a:p>
          <a:p>
            <a:pPr defTabSz="914324">
              <a:defRPr/>
            </a:pPr>
            <a:r>
              <a:rPr lang="en-GB" dirty="0" err="1"/>
              <a:t>Wittert</a:t>
            </a:r>
            <a:r>
              <a:rPr lang="en-GB" dirty="0"/>
              <a:t> GA </a:t>
            </a:r>
            <a:r>
              <a:rPr lang="en-GB" i="1" dirty="0"/>
              <a:t>et al. </a:t>
            </a:r>
            <a:r>
              <a:rPr lang="fr-FR" i="1" dirty="0" err="1"/>
              <a:t>Diabetes</a:t>
            </a:r>
            <a:r>
              <a:rPr lang="fr-FR" i="1" dirty="0"/>
              <a:t> </a:t>
            </a:r>
            <a:r>
              <a:rPr lang="fr-FR" dirty="0"/>
              <a:t>2020;69(</a:t>
            </a:r>
            <a:r>
              <a:rPr lang="fr-FR" dirty="0" err="1"/>
              <a:t>Suppl</a:t>
            </a:r>
            <a:r>
              <a:rPr lang="fr-FR" dirty="0"/>
              <a:t> 1): </a:t>
            </a:r>
            <a:r>
              <a:rPr lang="en-GB" dirty="0"/>
              <a:t>https://doi.org/10.2337/db20-274-OR.</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155166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8"/>
            <a:ext cx="5922510" cy="4029879"/>
          </a:xfrm>
        </p:spPr>
        <p:txBody>
          <a:bodyPr>
            <a:normAutofit lnSpcReduction="10000"/>
          </a:bodyPr>
          <a:lstStyle/>
          <a:p>
            <a:pPr marL="185751" indent="-185751">
              <a:buFont typeface="Arial" panose="020B0604020202020204" pitchFamily="34" charset="0"/>
              <a:buChar char="•"/>
            </a:pPr>
            <a:r>
              <a:rPr lang="en-GB" dirty="0"/>
              <a:t>The aim of the REVITALISE audit was to assess the care of men with and without T2DM who may be at risk of testosterone deficiency and/or ED, and identify where the clinical management of these individuals could be improved.</a:t>
            </a:r>
          </a:p>
          <a:p>
            <a:pPr marL="171436" indent="-171436">
              <a:buFont typeface="Arial" panose="020B0604020202020204" pitchFamily="34" charset="0"/>
              <a:buChar char="•"/>
            </a:pPr>
            <a:r>
              <a:rPr lang="en-GB" dirty="0"/>
              <a:t>The REVITALISE audit was conducted at 13 primary care practices across the UK (Birmingham, Bridgend, Corby, Coventry, Doncaster, Dudley, Durham, Gloucester, Heywood, Manchester and Sandwell). </a:t>
            </a:r>
          </a:p>
          <a:p>
            <a:pPr marL="171436" indent="-171436">
              <a:buFont typeface="Arial" panose="020B0604020202020204" pitchFamily="34" charset="0"/>
              <a:buChar char="•"/>
            </a:pPr>
            <a:r>
              <a:rPr lang="en-GB" dirty="0"/>
              <a:t>The average practice size was 7319 patients (smallest: 2093 patients, largest: 14,732 patients). Information from patients at each centre was gathered between 13 October 2015 and 28 April 2016. </a:t>
            </a:r>
          </a:p>
          <a:p>
            <a:pPr marL="171436" indent="-171436">
              <a:buFont typeface="Arial" panose="020B0604020202020204" pitchFamily="34" charset="0"/>
              <a:buChar char="•"/>
            </a:pPr>
            <a:r>
              <a:rPr lang="en-GB" dirty="0"/>
              <a:t>Data for the previous 24 months from the date on which the audit was conducted were collected electronically from primary care clinical systems (EMIS Web, </a:t>
            </a:r>
            <a:r>
              <a:rPr lang="en-GB" dirty="0" err="1"/>
              <a:t>InPS</a:t>
            </a:r>
            <a:r>
              <a:rPr lang="en-GB" dirty="0"/>
              <a:t> Vision and </a:t>
            </a:r>
            <a:r>
              <a:rPr lang="en-GB" dirty="0" err="1"/>
              <a:t>SystmOne</a:t>
            </a:r>
            <a:r>
              <a:rPr lang="en-GB" dirty="0"/>
              <a:t>), with the same search criteria applied across all the systems in all practices.</a:t>
            </a:r>
          </a:p>
          <a:p>
            <a:pPr marL="171436" indent="-171436">
              <a:buFont typeface="Arial" panose="020B0604020202020204" pitchFamily="34" charset="0"/>
              <a:buChar char="•"/>
            </a:pPr>
            <a:r>
              <a:rPr lang="en-GB" dirty="0"/>
              <a:t>Data on the incidence of ED, testosterone testing, total testosterone levels and the use of </a:t>
            </a:r>
            <a:r>
              <a:rPr lang="en-GB" dirty="0" err="1"/>
              <a:t>TTh</a:t>
            </a:r>
            <a:r>
              <a:rPr lang="en-GB" dirty="0"/>
              <a:t> in men with or without T2DM were recorded in a stepwise manner. </a:t>
            </a:r>
          </a:p>
          <a:p>
            <a:pPr marL="171436" indent="-171436">
              <a:buFont typeface="Arial" panose="020B0604020202020204" pitchFamily="34" charset="0"/>
              <a:buChar char="•"/>
            </a:pPr>
            <a:r>
              <a:rPr lang="en-GB" dirty="0"/>
              <a:t>Serum total testosterone levels were stratified as follows: </a:t>
            </a:r>
          </a:p>
          <a:p>
            <a:pPr marL="681086" lvl="1" indent="-185751">
              <a:lnSpc>
                <a:spcPct val="90000"/>
              </a:lnSpc>
              <a:buFont typeface="Calibri" panose="020F0502020204030204" pitchFamily="34" charset="0"/>
              <a:buChar char="–"/>
              <a:defRPr/>
            </a:pPr>
            <a:r>
              <a:rPr lang="en-GB" dirty="0"/>
              <a:t>Normal: &gt;12 </a:t>
            </a:r>
            <a:r>
              <a:rPr lang="en-GB" dirty="0" err="1"/>
              <a:t>nmol</a:t>
            </a:r>
            <a:r>
              <a:rPr lang="en-GB" dirty="0"/>
              <a:t>/L.</a:t>
            </a:r>
          </a:p>
          <a:p>
            <a:pPr marL="681086" lvl="1" indent="-185751">
              <a:lnSpc>
                <a:spcPct val="90000"/>
              </a:lnSpc>
              <a:buFont typeface="Calibri" panose="020F0502020204030204" pitchFamily="34" charset="0"/>
              <a:buChar char="–"/>
              <a:defRPr/>
            </a:pPr>
            <a:r>
              <a:rPr lang="en-GB" dirty="0"/>
              <a:t>Borderline: &gt;8 and ≤12 </a:t>
            </a:r>
            <a:r>
              <a:rPr lang="en-GB" dirty="0" err="1"/>
              <a:t>nmol</a:t>
            </a:r>
            <a:r>
              <a:rPr lang="en-GB" dirty="0"/>
              <a:t>/L.</a:t>
            </a:r>
          </a:p>
          <a:p>
            <a:pPr marL="681086" lvl="1" indent="-185751">
              <a:lnSpc>
                <a:spcPct val="90000"/>
              </a:lnSpc>
              <a:buFont typeface="Calibri" panose="020F0502020204030204" pitchFamily="34" charset="0"/>
              <a:buChar char="–"/>
              <a:defRPr/>
            </a:pPr>
            <a:r>
              <a:rPr lang="en-GB" dirty="0"/>
              <a:t>Low testosterone: ≤8 </a:t>
            </a:r>
            <a:r>
              <a:rPr lang="en-GB" dirty="0" err="1"/>
              <a:t>nmol</a:t>
            </a:r>
            <a:r>
              <a:rPr lang="en-GB" dirty="0"/>
              <a:t>/L.</a:t>
            </a:r>
          </a:p>
          <a:p>
            <a:endParaRPr lang="en-GB" dirty="0"/>
          </a:p>
          <a:p>
            <a:r>
              <a:rPr lang="en-GB" dirty="0"/>
              <a:t>ED, erectile dysfunction; T2DM, type 2 diabetes mellitus; </a:t>
            </a:r>
            <a:r>
              <a:rPr lang="en-GB" dirty="0" err="1"/>
              <a:t>TTh</a:t>
            </a:r>
            <a:r>
              <a:rPr lang="en-GB" dirty="0"/>
              <a:t>, testosterone therapy</a:t>
            </a:r>
          </a:p>
          <a:p>
            <a:endParaRPr lang="en-GB" dirty="0"/>
          </a:p>
          <a:p>
            <a:r>
              <a:rPr lang="en-GB" b="1" dirty="0"/>
              <a:t>Reference</a:t>
            </a:r>
          </a:p>
          <a:p>
            <a:r>
              <a:rPr lang="en-GB" dirty="0"/>
              <a:t>David J </a:t>
            </a:r>
            <a:r>
              <a:rPr lang="en-GB" i="1" dirty="0"/>
              <a:t>et al. Diabetes Prim Care</a:t>
            </a:r>
            <a:r>
              <a:rPr lang="en-GB" dirty="0"/>
              <a:t> 2017;19:67–72.</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30100352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a:t>
            </a:r>
          </a:p>
          <a:p>
            <a:r>
              <a:rPr lang="en-GB" dirty="0" err="1"/>
              <a:t>Wittert</a:t>
            </a:r>
            <a:r>
              <a:rPr lang="en-GB" dirty="0"/>
              <a:t> GA </a:t>
            </a:r>
            <a:r>
              <a:rPr lang="en-GB" i="1" dirty="0"/>
              <a:t>et al. </a:t>
            </a:r>
            <a:r>
              <a:rPr lang="fr-FR" i="1" dirty="0" err="1"/>
              <a:t>Diabetes</a:t>
            </a:r>
            <a:r>
              <a:rPr lang="fr-FR" i="1" dirty="0"/>
              <a:t> </a:t>
            </a:r>
            <a:r>
              <a:rPr lang="fr-FR" dirty="0"/>
              <a:t>2020;69(</a:t>
            </a:r>
            <a:r>
              <a:rPr lang="fr-FR" dirty="0" err="1"/>
              <a:t>Suppl</a:t>
            </a:r>
            <a:r>
              <a:rPr lang="fr-FR" dirty="0"/>
              <a:t> 1): </a:t>
            </a:r>
            <a:r>
              <a:rPr lang="en-GB" dirty="0"/>
              <a:t>https://doi.org/10.2337/db20-274-OR.</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0909382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GB" dirty="0" err="1"/>
              <a:t>TTh</a:t>
            </a:r>
            <a:r>
              <a:rPr lang="en-GB" dirty="0"/>
              <a:t> was associated with favourable changes in body composition.</a:t>
            </a:r>
          </a:p>
          <a:p>
            <a:pPr marL="171436" indent="-171436">
              <a:buFont typeface="Arial" panose="020B0604020202020204" pitchFamily="34" charset="0"/>
              <a:buChar char="•"/>
            </a:pPr>
            <a:r>
              <a:rPr lang="en-GB" dirty="0"/>
              <a:t>Patients treated with </a:t>
            </a:r>
            <a:r>
              <a:rPr lang="en-GB" dirty="0" err="1"/>
              <a:t>TTh</a:t>
            </a:r>
            <a:r>
              <a:rPr lang="en-GB" dirty="0"/>
              <a:t> showed greater decreases from baseline in fasting glucose </a:t>
            </a:r>
            <a:br>
              <a:rPr lang="en-GB" dirty="0"/>
            </a:br>
            <a:r>
              <a:rPr lang="en-GB" dirty="0"/>
              <a:t>(-0.17 </a:t>
            </a:r>
            <a:r>
              <a:rPr lang="en-GB" dirty="0" err="1"/>
              <a:t>mmol</a:t>
            </a:r>
            <a:r>
              <a:rPr lang="en-GB" dirty="0"/>
              <a:t>/L), waist circumference (-2.1 cm), total fat mass (-2.7 kg) and abdominal fat mass (-2.3%), and greater increases in total muscle mass (+1.7 kg), arm muscle mass </a:t>
            </a:r>
            <a:br>
              <a:rPr lang="en-GB" dirty="0"/>
            </a:br>
            <a:r>
              <a:rPr lang="en-GB" dirty="0"/>
              <a:t>(+0.36 kg) and hand grip strength (+2.2 kg) versus those receiving placebo (all p&lt;0.004).</a:t>
            </a:r>
          </a:p>
          <a:p>
            <a:pPr marL="171436" indent="-171436">
              <a:buFont typeface="Arial" panose="020B0604020202020204" pitchFamily="34" charset="0"/>
              <a:buChar char="•"/>
            </a:pPr>
            <a:r>
              <a:rPr lang="en-GB" dirty="0" err="1"/>
              <a:t>TTh</a:t>
            </a:r>
            <a:r>
              <a:rPr lang="en-GB" dirty="0"/>
              <a:t> was also associated with small benefits on sexual function.</a:t>
            </a:r>
          </a:p>
          <a:p>
            <a:endParaRPr lang="en-GB" dirty="0"/>
          </a:p>
          <a:p>
            <a:r>
              <a:rPr lang="en-GB" dirty="0" err="1"/>
              <a:t>TTh</a:t>
            </a:r>
            <a:r>
              <a:rPr lang="en-GB" dirty="0"/>
              <a:t>, testosterone therapy</a:t>
            </a:r>
          </a:p>
          <a:p>
            <a:endParaRPr lang="en-GB" dirty="0"/>
          </a:p>
          <a:p>
            <a:r>
              <a:rPr lang="en-GB" b="1" dirty="0"/>
              <a:t>Reference</a:t>
            </a:r>
          </a:p>
          <a:p>
            <a:r>
              <a:rPr lang="en-GB" dirty="0" err="1"/>
              <a:t>Wittert</a:t>
            </a:r>
            <a:r>
              <a:rPr lang="en-GB" dirty="0"/>
              <a:t> GA </a:t>
            </a:r>
            <a:r>
              <a:rPr lang="en-GB" i="1" dirty="0"/>
              <a:t>et al. </a:t>
            </a:r>
            <a:r>
              <a:rPr lang="fr-FR" i="1" dirty="0" err="1"/>
              <a:t>Diabetes</a:t>
            </a:r>
            <a:r>
              <a:rPr lang="fr-FR" i="1" dirty="0"/>
              <a:t> </a:t>
            </a:r>
            <a:r>
              <a:rPr lang="fr-FR" dirty="0"/>
              <a:t>2020;69(</a:t>
            </a:r>
            <a:r>
              <a:rPr lang="fr-FR" dirty="0" err="1"/>
              <a:t>Suppl</a:t>
            </a:r>
            <a:r>
              <a:rPr lang="fr-FR" dirty="0"/>
              <a:t> 1): </a:t>
            </a:r>
            <a:r>
              <a:rPr lang="en-GB" dirty="0"/>
              <a:t>https://doi.org/10.2337/db20-274-OR.</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20159025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a:t>
            </a:r>
          </a:p>
          <a:p>
            <a:r>
              <a:rPr lang="en-GB" dirty="0" err="1"/>
              <a:t>Wittert</a:t>
            </a:r>
            <a:r>
              <a:rPr lang="en-GB" dirty="0"/>
              <a:t> GA </a:t>
            </a:r>
            <a:r>
              <a:rPr lang="en-GB" i="1" dirty="0"/>
              <a:t>at al. </a:t>
            </a:r>
            <a:r>
              <a:rPr lang="fr-FR" i="1" dirty="0" err="1"/>
              <a:t>Diabetes</a:t>
            </a:r>
            <a:r>
              <a:rPr lang="fr-FR" i="1" dirty="0"/>
              <a:t> </a:t>
            </a:r>
            <a:r>
              <a:rPr lang="fr-FR" dirty="0"/>
              <a:t>2020;69(</a:t>
            </a:r>
            <a:r>
              <a:rPr lang="fr-FR" dirty="0" err="1"/>
              <a:t>Suppl</a:t>
            </a:r>
            <a:r>
              <a:rPr lang="fr-FR" dirty="0"/>
              <a:t> 1): </a:t>
            </a:r>
            <a:r>
              <a:rPr lang="en-GB" dirty="0"/>
              <a:t>https://doi.org/10.2337/db20-274-OR.</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23</a:t>
            </a:fld>
            <a:endParaRPr lang="en-GB">
              <a:solidFill>
                <a:prstClr val="black"/>
              </a:solidFill>
            </a:endParaRPr>
          </a:p>
        </p:txBody>
      </p:sp>
    </p:spTree>
    <p:extLst>
      <p:ext uri="{BB962C8B-B14F-4D97-AF65-F5344CB8AC3E}">
        <p14:creationId xmlns:p14="http://schemas.microsoft.com/office/powerpoint/2010/main" val="1658499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36" indent="-171436">
              <a:buFont typeface="Arial" panose="020B0604020202020204" pitchFamily="34" charset="0"/>
              <a:buChar char="•"/>
            </a:pPr>
            <a:r>
              <a:rPr lang="en-GB" sz="1000" dirty="0"/>
              <a:t>Frequent treatment-induced elevations of haematocrit were reported. Risk factors for an increase in haematocrit should be considered before prescribing </a:t>
            </a:r>
            <a:r>
              <a:rPr lang="en-GB" sz="1000" dirty="0" err="1"/>
              <a:t>TTh</a:t>
            </a:r>
            <a:r>
              <a:rPr lang="en-GB" sz="1000" dirty="0"/>
              <a:t>.</a:t>
            </a:r>
          </a:p>
          <a:p>
            <a:pPr marL="171436" indent="-171436">
              <a:buFont typeface="Arial" panose="020B0604020202020204" pitchFamily="34" charset="0"/>
              <a:buChar char="•"/>
            </a:pPr>
            <a:r>
              <a:rPr lang="en-GB" sz="1000" dirty="0"/>
              <a:t>The cardiovascular safety profile of </a:t>
            </a:r>
            <a:r>
              <a:rPr lang="en-GB" sz="1000" dirty="0" err="1"/>
              <a:t>TTh</a:t>
            </a:r>
            <a:r>
              <a:rPr lang="en-GB" sz="1000" dirty="0"/>
              <a:t> in this patient population was reassuring.</a:t>
            </a:r>
          </a:p>
          <a:p>
            <a:pPr>
              <a:spcBef>
                <a:spcPts val="1200"/>
              </a:spcBef>
            </a:pPr>
            <a:r>
              <a:rPr lang="en-US" sz="1000" dirty="0"/>
              <a:t>Of the 106 participants who recorded </a:t>
            </a:r>
            <a:r>
              <a:rPr lang="en-US" sz="1000" dirty="0" err="1"/>
              <a:t>haematocrit</a:t>
            </a:r>
            <a:r>
              <a:rPr lang="en-US" sz="1000" dirty="0"/>
              <a:t> ≥54%:</a:t>
            </a:r>
          </a:p>
          <a:p>
            <a:pPr lvl="1">
              <a:spcBef>
                <a:spcPts val="1200"/>
              </a:spcBef>
            </a:pPr>
            <a:r>
              <a:rPr lang="en-US" sz="1000" dirty="0"/>
              <a:t>25 ceased study treatment due to confirmed raised </a:t>
            </a:r>
            <a:r>
              <a:rPr lang="en-US" sz="1000" dirty="0" err="1"/>
              <a:t>haematocrit</a:t>
            </a:r>
            <a:r>
              <a:rPr lang="en-US" sz="1000" dirty="0"/>
              <a:t> following hospital pathology service repeat testing</a:t>
            </a:r>
          </a:p>
          <a:p>
            <a:pPr lvl="1">
              <a:spcBef>
                <a:spcPts val="1200"/>
              </a:spcBef>
            </a:pPr>
            <a:r>
              <a:rPr lang="en-US" sz="1000" dirty="0"/>
              <a:t>38 had flagged </a:t>
            </a:r>
            <a:r>
              <a:rPr lang="en-US" sz="1000" dirty="0" err="1"/>
              <a:t>haematocrit</a:t>
            </a:r>
            <a:r>
              <a:rPr lang="en-US" sz="1000" dirty="0"/>
              <a:t> occur at weeks 90 or 102 after the final study injection had already been given</a:t>
            </a:r>
          </a:p>
          <a:p>
            <a:pPr lvl="1">
              <a:spcBef>
                <a:spcPts val="1200"/>
              </a:spcBef>
            </a:pPr>
            <a:r>
              <a:rPr lang="en-US" sz="1000" dirty="0"/>
              <a:t>5 ceased treatment for another reason prior to the visit with the flagged </a:t>
            </a:r>
            <a:r>
              <a:rPr lang="en-US" sz="1000" dirty="0" err="1"/>
              <a:t>haematocrit</a:t>
            </a:r>
            <a:endParaRPr lang="en-US" sz="1000" dirty="0"/>
          </a:p>
          <a:p>
            <a:pPr lvl="1">
              <a:spcBef>
                <a:spcPts val="1200"/>
              </a:spcBef>
            </a:pPr>
            <a:r>
              <a:rPr lang="en-US" sz="1000" dirty="0"/>
              <a:t>3 ceased treatment at the same visit as the flagged </a:t>
            </a:r>
            <a:r>
              <a:rPr lang="en-US" sz="1000" dirty="0" err="1"/>
              <a:t>haematocrit</a:t>
            </a:r>
            <a:r>
              <a:rPr lang="en-US" sz="1000" dirty="0"/>
              <a:t> for another reason</a:t>
            </a:r>
          </a:p>
          <a:p>
            <a:pPr lvl="1">
              <a:spcBef>
                <a:spcPts val="1200"/>
              </a:spcBef>
            </a:pPr>
            <a:r>
              <a:rPr lang="en-US" sz="1000" dirty="0"/>
              <a:t>40 continued treatment after recording raised </a:t>
            </a:r>
            <a:r>
              <a:rPr lang="en-US" sz="1000" dirty="0" err="1"/>
              <a:t>haematocrit</a:t>
            </a:r>
            <a:r>
              <a:rPr lang="en-US" sz="1000" dirty="0"/>
              <a:t>; according to the protocol, participants should only have continued study injections if a local site (hospital) pathology test returned </a:t>
            </a:r>
            <a:r>
              <a:rPr lang="en-US" sz="1000" dirty="0" err="1"/>
              <a:t>haematocrit</a:t>
            </a:r>
            <a:r>
              <a:rPr lang="en-US" sz="1000" dirty="0"/>
              <a:t> &lt;0.54% on repeat – the men in this group had </a:t>
            </a:r>
            <a:r>
              <a:rPr lang="en-US" sz="1000" dirty="0" err="1"/>
              <a:t>haematocrit</a:t>
            </a:r>
            <a:r>
              <a:rPr lang="en-US" sz="1000" dirty="0"/>
              <a:t> at or just over 0.54% on the core laboratory measurement, but were &lt;0.54 on repeat and did not attract a subsequent flag</a:t>
            </a:r>
          </a:p>
          <a:p>
            <a:endParaRPr lang="en-GB" dirty="0"/>
          </a:p>
          <a:p>
            <a:r>
              <a:rPr lang="en-GB" dirty="0" err="1"/>
              <a:t>TTh</a:t>
            </a:r>
            <a:r>
              <a:rPr lang="en-GB" dirty="0"/>
              <a:t>, testosterone therapy</a:t>
            </a:r>
          </a:p>
          <a:p>
            <a:r>
              <a:rPr lang="en-GB" b="1" dirty="0"/>
              <a:t>Reference </a:t>
            </a:r>
            <a:r>
              <a:rPr lang="en-GB" dirty="0" err="1"/>
              <a:t>Wittert</a:t>
            </a:r>
            <a:r>
              <a:rPr lang="en-GB" dirty="0"/>
              <a:t> GA </a:t>
            </a:r>
            <a:r>
              <a:rPr lang="en-GB" i="1" dirty="0"/>
              <a:t>et al. </a:t>
            </a:r>
            <a:r>
              <a:rPr lang="fr-FR" i="1" dirty="0" err="1"/>
              <a:t>Diabetes</a:t>
            </a:r>
            <a:r>
              <a:rPr lang="fr-FR" i="1" dirty="0"/>
              <a:t> </a:t>
            </a:r>
            <a:r>
              <a:rPr lang="fr-FR" dirty="0"/>
              <a:t>2020;69(</a:t>
            </a:r>
            <a:r>
              <a:rPr lang="fr-FR" dirty="0" err="1"/>
              <a:t>Suppl</a:t>
            </a:r>
            <a:r>
              <a:rPr lang="fr-FR" dirty="0"/>
              <a:t> 1): </a:t>
            </a:r>
            <a:r>
              <a:rPr lang="en-GB" dirty="0"/>
              <a:t>https://doi.org/10.2337/db20-274-OR.</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24</a:t>
            </a:fld>
            <a:endParaRPr lang="en-GB">
              <a:solidFill>
                <a:prstClr val="black"/>
              </a:solidFill>
            </a:endParaRPr>
          </a:p>
        </p:txBody>
      </p:sp>
    </p:spTree>
    <p:extLst>
      <p:ext uri="{BB962C8B-B14F-4D97-AF65-F5344CB8AC3E}">
        <p14:creationId xmlns:p14="http://schemas.microsoft.com/office/powerpoint/2010/main" val="2936483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25</a:t>
            </a:fld>
            <a:endParaRPr lang="en-GB">
              <a:solidFill>
                <a:prstClr val="black"/>
              </a:solidFill>
            </a:endParaRPr>
          </a:p>
        </p:txBody>
      </p:sp>
    </p:spTree>
    <p:extLst>
      <p:ext uri="{BB962C8B-B14F-4D97-AF65-F5344CB8AC3E}">
        <p14:creationId xmlns:p14="http://schemas.microsoft.com/office/powerpoint/2010/main" val="952208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8"/>
            <a:ext cx="5861843" cy="4029879"/>
          </a:xfrm>
        </p:spPr>
        <p:txBody>
          <a:bodyPr>
            <a:normAutofit fontScale="92500" lnSpcReduction="10000"/>
          </a:bodyPr>
          <a:lstStyle/>
          <a:p>
            <a:pPr marL="171436" indent="-171436">
              <a:buFont typeface="Arial" panose="020B0604020202020204" pitchFamily="34" charset="0"/>
              <a:buChar char="•"/>
              <a:defRPr/>
            </a:pPr>
            <a:r>
              <a:rPr lang="en-GB" sz="1200" dirty="0"/>
              <a:t>This cross-sectional study assessed the prevalence of clinical hypogonadism in men with T2DM.</a:t>
            </a:r>
          </a:p>
          <a:p>
            <a:pPr marL="171436" indent="-171436">
              <a:buFont typeface="Arial" panose="020B0604020202020204" pitchFamily="34" charset="0"/>
              <a:buChar char="•"/>
              <a:defRPr/>
            </a:pPr>
            <a:r>
              <a:rPr lang="en-GB" sz="1200" dirty="0"/>
              <a:t>It included 355 men with T2DM (mean age: 58.1 years) who were registered with the Centre for Diabetes and Endocrinology, Barnsley Hospital NHS Foundation Trust, Barnsley, UK. Study participants were recruited from the diabetic clinic and district retinal screening programme.</a:t>
            </a:r>
          </a:p>
          <a:p>
            <a:pPr marL="171436" indent="-171436">
              <a:buFont typeface="Arial" panose="020B0604020202020204" pitchFamily="34" charset="0"/>
              <a:buChar char="•"/>
              <a:defRPr/>
            </a:pPr>
            <a:r>
              <a:rPr lang="en-GB" sz="1200" dirty="0"/>
              <a:t>In total, 70 patients were treated with diet alone, 95 with insulin, and 160 with oral hypoglycaemic agents.</a:t>
            </a:r>
          </a:p>
          <a:p>
            <a:pPr marL="171436" indent="-171436">
              <a:buFont typeface="Arial" panose="020B0604020202020204" pitchFamily="34" charset="0"/>
              <a:buChar char="•"/>
              <a:defRPr/>
            </a:pPr>
            <a:r>
              <a:rPr lang="en-GB" sz="1200" dirty="0"/>
              <a:t>Patients were excluded if they had any inflammatory disease or infection with elevated CRP </a:t>
            </a:r>
            <a:br>
              <a:rPr lang="en-GB" sz="1200" dirty="0"/>
            </a:br>
            <a:r>
              <a:rPr lang="en-GB" sz="1200" dirty="0"/>
              <a:t>&gt;10 mg/L, or were already receiving </a:t>
            </a:r>
            <a:r>
              <a:rPr lang="en-GB" sz="1200" dirty="0" err="1"/>
              <a:t>TTh</a:t>
            </a:r>
            <a:r>
              <a:rPr lang="en-GB" sz="1200" dirty="0"/>
              <a:t>.</a:t>
            </a:r>
          </a:p>
          <a:p>
            <a:pPr marL="171436" indent="-171436">
              <a:buFont typeface="Arial" panose="020B0604020202020204" pitchFamily="34" charset="0"/>
              <a:buChar char="•"/>
              <a:defRPr/>
            </a:pPr>
            <a:r>
              <a:rPr lang="en-GB" sz="1200" dirty="0"/>
              <a:t>Assessments were always made between 8:00 and 10:00 in the morning.</a:t>
            </a:r>
          </a:p>
          <a:p>
            <a:pPr marL="171436" indent="-171436">
              <a:buFont typeface="Arial" panose="020B0604020202020204" pitchFamily="34" charset="0"/>
              <a:buChar char="•"/>
              <a:defRPr/>
            </a:pPr>
            <a:r>
              <a:rPr lang="en-GB" sz="1200" dirty="0"/>
              <a:t>Total testosterone levels were measured by ELISA, with &lt;8 </a:t>
            </a:r>
            <a:r>
              <a:rPr lang="en-GB" sz="1200" dirty="0" err="1"/>
              <a:t>nmol</a:t>
            </a:r>
            <a:r>
              <a:rPr lang="en-GB" sz="1200" dirty="0"/>
              <a:t>/L considered ‘low’ and </a:t>
            </a:r>
            <a:br>
              <a:rPr lang="en-GB" sz="1200" dirty="0"/>
            </a:br>
            <a:r>
              <a:rPr lang="en-GB" sz="1200" dirty="0"/>
              <a:t>8–12 </a:t>
            </a:r>
            <a:r>
              <a:rPr lang="en-GB" sz="1200" dirty="0" err="1"/>
              <a:t>nmol</a:t>
            </a:r>
            <a:r>
              <a:rPr lang="en-GB" sz="1200" dirty="0"/>
              <a:t>/L considered ‘borderline low’.</a:t>
            </a:r>
          </a:p>
          <a:p>
            <a:pPr marL="171436" indent="-171436">
              <a:buFont typeface="Arial" panose="020B0604020202020204" pitchFamily="34" charset="0"/>
              <a:buChar char="•"/>
              <a:defRPr/>
            </a:pPr>
            <a:r>
              <a:rPr lang="en-GB" sz="1200" dirty="0"/>
              <a:t>Age distribution and mean total and free testosterone levels, respectively, were:</a:t>
            </a:r>
          </a:p>
          <a:p>
            <a:pPr marL="681086" lvl="1" indent="-185751">
              <a:buFont typeface="Calibri" panose="020F0502020204030204" pitchFamily="34" charset="0"/>
              <a:buChar char="–"/>
              <a:defRPr/>
            </a:pPr>
            <a:r>
              <a:rPr lang="en-GB" sz="1200" dirty="0"/>
              <a:t>&lt;40 years (n=13; 4%): 11.1 and 4.05 </a:t>
            </a:r>
            <a:r>
              <a:rPr lang="en-GB" sz="1200" dirty="0" err="1"/>
              <a:t>nmol</a:t>
            </a:r>
            <a:r>
              <a:rPr lang="en-GB" sz="1200" dirty="0"/>
              <a:t>/L.</a:t>
            </a:r>
          </a:p>
          <a:p>
            <a:pPr marL="681086" lvl="1" indent="-185751">
              <a:buFont typeface="Calibri" panose="020F0502020204030204" pitchFamily="34" charset="0"/>
              <a:buChar char="–"/>
              <a:defRPr/>
            </a:pPr>
            <a:r>
              <a:rPr lang="en-GB" sz="1200" dirty="0"/>
              <a:t>40–49 years (n=60; 17%): 12.3 and 4.34 </a:t>
            </a:r>
            <a:r>
              <a:rPr lang="en-GB" sz="1200" dirty="0" err="1"/>
              <a:t>nmol</a:t>
            </a:r>
            <a:r>
              <a:rPr lang="en-GB" sz="1200" dirty="0"/>
              <a:t>/L.</a:t>
            </a:r>
          </a:p>
          <a:p>
            <a:pPr marL="681086" lvl="1" indent="-185751">
              <a:buFont typeface="Calibri" panose="020F0502020204030204" pitchFamily="34" charset="0"/>
              <a:buChar char="–"/>
              <a:defRPr/>
            </a:pPr>
            <a:r>
              <a:rPr lang="en-GB" sz="1200" dirty="0"/>
              <a:t>50–59 years (n=124; 35%): 12.4 and 4.05 </a:t>
            </a:r>
            <a:r>
              <a:rPr lang="en-GB" sz="1200" dirty="0" err="1"/>
              <a:t>nmol</a:t>
            </a:r>
            <a:r>
              <a:rPr lang="en-GB" sz="1200" dirty="0"/>
              <a:t>/L.</a:t>
            </a:r>
          </a:p>
          <a:p>
            <a:pPr marL="681086" lvl="1" indent="-185751">
              <a:buFont typeface="Calibri" panose="020F0502020204030204" pitchFamily="34" charset="0"/>
              <a:buChar char="–"/>
              <a:defRPr/>
            </a:pPr>
            <a:r>
              <a:rPr lang="en-GB" sz="1200" dirty="0"/>
              <a:t>60–69 years (n=112; 32%): 13.5 and 4.03 </a:t>
            </a:r>
            <a:r>
              <a:rPr lang="en-GB" sz="1200" dirty="0" err="1"/>
              <a:t>nmol</a:t>
            </a:r>
            <a:r>
              <a:rPr lang="en-GB" sz="1200" dirty="0"/>
              <a:t>/L.</a:t>
            </a:r>
          </a:p>
          <a:p>
            <a:pPr marL="681086" lvl="1" indent="-185751">
              <a:buFont typeface="Calibri" panose="020F0502020204030204" pitchFamily="34" charset="0"/>
              <a:buChar char="–"/>
              <a:defRPr/>
            </a:pPr>
            <a:r>
              <a:rPr lang="en-GB" sz="1200" dirty="0"/>
              <a:t>&gt;69 years (n=46; 12%): 12.45 and 3.51 </a:t>
            </a:r>
            <a:r>
              <a:rPr lang="en-GB" sz="1200" dirty="0" err="1"/>
              <a:t>nmol</a:t>
            </a:r>
            <a:r>
              <a:rPr lang="en-GB" sz="1200" dirty="0"/>
              <a:t>/L.</a:t>
            </a:r>
          </a:p>
          <a:p>
            <a:pPr marL="171436" indent="-171436">
              <a:buFont typeface="Arial" panose="020B0604020202020204" pitchFamily="34" charset="0"/>
              <a:buChar char="•"/>
              <a:defRPr/>
            </a:pPr>
            <a:r>
              <a:rPr lang="en-GB" sz="1200" dirty="0"/>
              <a:t>20% of men (n=71) had total testosterone levels &lt;8 </a:t>
            </a:r>
            <a:r>
              <a:rPr lang="en-GB" sz="1200" dirty="0" err="1"/>
              <a:t>nmol</a:t>
            </a:r>
            <a:r>
              <a:rPr lang="en-GB" sz="1200" dirty="0"/>
              <a:t>/L.</a:t>
            </a:r>
          </a:p>
          <a:p>
            <a:pPr marL="171436" indent="-171436">
              <a:buFont typeface="Arial" panose="020B0604020202020204" pitchFamily="34" charset="0"/>
              <a:buChar char="•"/>
              <a:defRPr/>
            </a:pPr>
            <a:r>
              <a:rPr lang="en-GB" sz="1200" dirty="0"/>
              <a:t>31% of men (n=109) had total testosterone levels between 8–12 </a:t>
            </a:r>
            <a:r>
              <a:rPr lang="en-GB" sz="1200" dirty="0" err="1"/>
              <a:t>nmol</a:t>
            </a:r>
            <a:r>
              <a:rPr lang="en-GB" sz="1200" dirty="0"/>
              <a:t>/L.</a:t>
            </a:r>
          </a:p>
          <a:p>
            <a:pPr marL="171436" indent="-171436">
              <a:buFont typeface="Arial" panose="020B0604020202020204" pitchFamily="34" charset="0"/>
              <a:buChar char="•"/>
              <a:defRPr/>
            </a:pPr>
            <a:r>
              <a:rPr lang="en-GB" sz="1200" dirty="0"/>
              <a:t>50% of men (n=179) had free testosterone levels &lt;0.255 </a:t>
            </a:r>
            <a:r>
              <a:rPr lang="en-GB" sz="1200" dirty="0" err="1"/>
              <a:t>nmol</a:t>
            </a:r>
            <a:r>
              <a:rPr lang="en-GB" sz="1200" dirty="0"/>
              <a:t>/L.</a:t>
            </a:r>
          </a:p>
          <a:p>
            <a:pPr>
              <a:defRPr/>
            </a:pPr>
            <a:endParaRPr lang="en-GB" sz="1200" dirty="0"/>
          </a:p>
          <a:p>
            <a:pPr>
              <a:defRPr/>
            </a:pPr>
            <a:r>
              <a:rPr lang="en-GB" sz="1200" dirty="0"/>
              <a:t>CRP, C-reactive protein; ELISA, enzyme-linked immunosorbent assay; NHS, National Health Service; T2DM, type 2 diabetes mellitus; </a:t>
            </a:r>
            <a:r>
              <a:rPr lang="en-GB" sz="1200" dirty="0" err="1"/>
              <a:t>TTh</a:t>
            </a:r>
            <a:r>
              <a:rPr lang="en-GB" sz="1200" dirty="0"/>
              <a:t>, testosterone therapy</a:t>
            </a:r>
          </a:p>
          <a:p>
            <a:pPr>
              <a:defRPr/>
            </a:pPr>
            <a:endParaRPr lang="en-GB" sz="1200" dirty="0"/>
          </a:p>
          <a:p>
            <a:pPr>
              <a:defRPr/>
            </a:pPr>
            <a:r>
              <a:rPr lang="en-GB" sz="1200" b="1" dirty="0"/>
              <a:t>Reference</a:t>
            </a:r>
          </a:p>
          <a:p>
            <a:pPr>
              <a:defRPr/>
            </a:pPr>
            <a:r>
              <a:rPr lang="nb-NO" sz="1200" dirty="0"/>
              <a:t>Kapoor D </a:t>
            </a:r>
            <a:r>
              <a:rPr lang="nb-NO" sz="1200" i="1" dirty="0"/>
              <a:t>et al. Diabetes Care</a:t>
            </a:r>
            <a:r>
              <a:rPr lang="nb-NO" sz="1200" dirty="0"/>
              <a:t> 2007;30:911–7.</a:t>
            </a:r>
            <a:endParaRPr lang="de-DE" sz="1200"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327263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NHS Factsheet #36</a:t>
            </a:r>
          </a:p>
          <a:p>
            <a:pPr marL="185751" indent="-185751">
              <a:buFont typeface="Arial" panose="020B0604020202020204" pitchFamily="34" charset="0"/>
              <a:buChar char="•"/>
            </a:pPr>
            <a:r>
              <a:rPr lang="en-GB" dirty="0"/>
              <a:t>A Factsheet produced in March 2012 (</a:t>
            </a:r>
            <a:r>
              <a:rPr lang="en-GB" baseline="0" dirty="0"/>
              <a:t>#36) by the NHS highlights the high number of men with T2DM who also have low testosterone and/or </a:t>
            </a:r>
            <a:r>
              <a:rPr lang="en-GB" baseline="0" dirty="0" err="1"/>
              <a:t>hypogonadal</a:t>
            </a:r>
            <a:r>
              <a:rPr lang="en-GB" baseline="0" dirty="0"/>
              <a:t> symptoms</a:t>
            </a:r>
            <a:r>
              <a:rPr lang="en-GB" dirty="0"/>
              <a:t>.</a:t>
            </a:r>
          </a:p>
          <a:p>
            <a:pPr marL="185751" indent="-185751">
              <a:buFont typeface="Arial" panose="020B0604020202020204" pitchFamily="34" charset="0"/>
              <a:buChar char="•"/>
            </a:pPr>
            <a:r>
              <a:rPr lang="en-US" dirty="0"/>
              <a:t>Among men with T2DM, 16% are </a:t>
            </a:r>
            <a:r>
              <a:rPr lang="en-US" dirty="0" err="1"/>
              <a:t>hypogonadal</a:t>
            </a:r>
            <a:r>
              <a:rPr lang="en-US" dirty="0"/>
              <a:t>; a further</a:t>
            </a:r>
            <a:r>
              <a:rPr lang="en-US" baseline="0" dirty="0"/>
              <a:t> 24% have low-normal/borderline testosterone levels, but present with symptoms of hypogonadism.</a:t>
            </a:r>
          </a:p>
          <a:p>
            <a:pPr marL="185751" indent="-185751" defTabSz="914324">
              <a:buFont typeface="Arial" panose="020B0604020202020204" pitchFamily="34" charset="0"/>
              <a:buChar char="•"/>
              <a:defRPr/>
            </a:pPr>
            <a:r>
              <a:rPr lang="en-GB" dirty="0"/>
              <a:t>Therefore,</a:t>
            </a:r>
            <a:r>
              <a:rPr lang="en-GB" baseline="0" dirty="0"/>
              <a:t> the prevalence of men with T2DM and testosterone levels </a:t>
            </a:r>
            <a:r>
              <a:rPr lang="en-GB" dirty="0"/>
              <a:t>&lt;12 </a:t>
            </a:r>
            <a:r>
              <a:rPr lang="en-GB" dirty="0" err="1"/>
              <a:t>nmol</a:t>
            </a:r>
            <a:r>
              <a:rPr lang="en-GB" dirty="0"/>
              <a:t>/L is ~40%.</a:t>
            </a:r>
          </a:p>
          <a:p>
            <a:pPr marL="185751" indent="-185751">
              <a:buFont typeface="Arial" panose="020B0604020202020204" pitchFamily="34" charset="0"/>
              <a:buChar char="•"/>
            </a:pPr>
            <a:endParaRPr lang="en-GB" dirty="0"/>
          </a:p>
          <a:p>
            <a:endParaRPr lang="en-GB" dirty="0"/>
          </a:p>
          <a:p>
            <a:pPr lvl="0"/>
            <a:r>
              <a:rPr lang="en-GB" dirty="0"/>
              <a:t>NHS, UK National Health Service; T2DM,</a:t>
            </a:r>
            <a:r>
              <a:rPr lang="en-GB" baseline="0" dirty="0"/>
              <a:t> type 2 diabetes mellitus</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081377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36" indent="-171436">
              <a:buFont typeface="Arial" panose="020B0604020202020204" pitchFamily="34" charset="0"/>
              <a:buChar char="•"/>
              <a:defRPr/>
            </a:pPr>
            <a:r>
              <a:rPr lang="en-GB" dirty="0"/>
              <a:t>This was an analysis of the MMAS cohort, a population-based random sample of men aged 40–70 years in the USA. </a:t>
            </a:r>
          </a:p>
          <a:p>
            <a:pPr marL="171436" indent="-171436">
              <a:buFont typeface="Arial" panose="020B0604020202020204" pitchFamily="34" charset="0"/>
              <a:buChar char="•"/>
              <a:defRPr/>
            </a:pPr>
            <a:r>
              <a:rPr lang="en-GB" dirty="0"/>
              <a:t>Of the 1,709 men enrolled in 1987–1989, 1156 were followed up 7–10 years later.</a:t>
            </a:r>
          </a:p>
          <a:p>
            <a:pPr marL="171436" indent="-171436">
              <a:buFont typeface="Arial" panose="020B0604020202020204" pitchFamily="34" charset="0"/>
              <a:buChar char="•"/>
              <a:defRPr/>
            </a:pPr>
            <a:r>
              <a:rPr lang="en-GB" dirty="0"/>
              <a:t>Men with T2DM at enrolment were excluded from all analyses; 54 men in the analysis sample (5%) had a new diagnosis of T2DM between the enrolment and follow-up visits.</a:t>
            </a:r>
          </a:p>
          <a:p>
            <a:pPr marL="171436" indent="-171436">
              <a:buFont typeface="Arial" panose="020B0604020202020204" pitchFamily="34" charset="0"/>
              <a:buChar char="•"/>
              <a:defRPr/>
            </a:pPr>
            <a:r>
              <a:rPr lang="en-GB" dirty="0"/>
              <a:t>After controlling for potential confounders, T2DM at follow-up was predicted jointly and independently by lower baseline levels of free testosterone and SHBG.</a:t>
            </a:r>
          </a:p>
          <a:p>
            <a:pPr marL="171436" indent="-171436">
              <a:buFont typeface="Arial" panose="020B0604020202020204" pitchFamily="34" charset="0"/>
              <a:buChar char="•"/>
              <a:defRPr/>
            </a:pPr>
            <a:r>
              <a:rPr lang="en-GB" dirty="0"/>
              <a:t>These findings are consistent with previous (mainly cross-sectional) reports, suggesting that low levels of testosterone and SHBG play a role in the development of insulin resistance and subsequent T2DM.</a:t>
            </a:r>
          </a:p>
          <a:p>
            <a:pPr>
              <a:defRPr/>
            </a:pPr>
            <a:endParaRPr lang="en-GB" dirty="0"/>
          </a:p>
          <a:p>
            <a:pPr>
              <a:defRPr/>
            </a:pPr>
            <a:r>
              <a:rPr lang="en-GB" dirty="0"/>
              <a:t>MMAS, Massachusetts Male Aging Study; SHBG, sex hormone-binding globulin; </a:t>
            </a:r>
            <a:br>
              <a:rPr lang="en-GB" dirty="0"/>
            </a:br>
            <a:r>
              <a:rPr lang="en-GB" dirty="0"/>
              <a:t>T2DM, type 2 diabetes mellitus</a:t>
            </a:r>
          </a:p>
          <a:p>
            <a:pPr>
              <a:defRPr/>
            </a:pPr>
            <a:endParaRPr lang="en-GB" dirty="0"/>
          </a:p>
          <a:p>
            <a:pPr>
              <a:defRPr/>
            </a:pPr>
            <a:r>
              <a:rPr lang="en-GB" b="1" dirty="0"/>
              <a:t>Reference</a:t>
            </a:r>
          </a:p>
          <a:p>
            <a:pPr>
              <a:defRPr/>
            </a:pPr>
            <a:r>
              <a:rPr lang="fr-FR" dirty="0" err="1"/>
              <a:t>Stellato</a:t>
            </a:r>
            <a:r>
              <a:rPr lang="fr-FR" dirty="0"/>
              <a:t> RK </a:t>
            </a:r>
            <a:r>
              <a:rPr lang="fr-FR" i="1" dirty="0"/>
              <a:t>et al. </a:t>
            </a:r>
            <a:r>
              <a:rPr lang="fr-FR" i="1" dirty="0" err="1"/>
              <a:t>Diabetes</a:t>
            </a:r>
            <a:r>
              <a:rPr lang="fr-FR" i="1" dirty="0"/>
              <a:t> Care </a:t>
            </a:r>
            <a:r>
              <a:rPr lang="fr-FR" dirty="0"/>
              <a:t>2000;23:490–4.</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27263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71436" indent="-171436">
              <a:buFont typeface="Arial" panose="020B0604020202020204" pitchFamily="34" charset="0"/>
              <a:buChar char="•"/>
              <a:defRPr/>
            </a:pPr>
            <a:r>
              <a:rPr lang="en-GB" dirty="0"/>
              <a:t>This was a population-based cohort study in 702 men in Finland aged 42, 48, 54 or 60 years </a:t>
            </a:r>
            <a:br>
              <a:rPr lang="en-GB" dirty="0"/>
            </a:br>
            <a:r>
              <a:rPr lang="en-GB" dirty="0"/>
              <a:t>at baseline examination in 1987–1989, of whom 854 underwent repeat examination in </a:t>
            </a:r>
            <a:br>
              <a:rPr lang="en-GB" dirty="0"/>
            </a:br>
            <a:r>
              <a:rPr lang="en-GB" dirty="0"/>
              <a:t>1998–2001. Men had neither T2DM nor the metabolic syndrome at baseline. Low total testosterone was defined</a:t>
            </a:r>
            <a:r>
              <a:rPr lang="en-GB" baseline="0" dirty="0"/>
              <a:t> as &lt;11 </a:t>
            </a:r>
            <a:r>
              <a:rPr lang="en-GB" baseline="0" dirty="0" err="1"/>
              <a:t>nmol</a:t>
            </a:r>
            <a:r>
              <a:rPr lang="en-GB" baseline="0" dirty="0"/>
              <a:t>/L (317 ng/</a:t>
            </a:r>
            <a:r>
              <a:rPr lang="en-GB" baseline="0" dirty="0" err="1"/>
              <a:t>dL</a:t>
            </a:r>
            <a:r>
              <a:rPr lang="en-GB" baseline="0" dirty="0"/>
              <a:t>).</a:t>
            </a:r>
            <a:endParaRPr lang="en-GB" dirty="0"/>
          </a:p>
          <a:p>
            <a:pPr marL="171436" indent="-171436">
              <a:buFont typeface="Arial" panose="020B0604020202020204" pitchFamily="34" charset="0"/>
              <a:buChar char="•"/>
              <a:defRPr/>
            </a:pPr>
            <a:r>
              <a:rPr lang="en-GB" dirty="0"/>
              <a:t>After 11 years of follow-up, 147 men had developed metabolic syndrome (defined by National Cholesterol Education Program criteria) and 57 men had developed T2DM.</a:t>
            </a:r>
          </a:p>
          <a:p>
            <a:pPr marL="171436" indent="-171436">
              <a:buFont typeface="Arial" panose="020B0604020202020204" pitchFamily="34" charset="0"/>
              <a:buChar char="•"/>
              <a:defRPr/>
            </a:pPr>
            <a:r>
              <a:rPr lang="en-GB" dirty="0"/>
              <a:t>After adjustment for age, concentrations of total testosterone, calculated free testosterone, or SHBG in the lower fourth increased the risk of incident T2DM by 1.7- to 4.3-fold, although the association with calculated free testosterone did not reach statistical significance.</a:t>
            </a:r>
          </a:p>
          <a:p>
            <a:pPr marL="171436" indent="-171436">
              <a:buFont typeface="Arial" panose="020B0604020202020204" pitchFamily="34" charset="0"/>
              <a:buChar char="•"/>
              <a:defRPr/>
            </a:pPr>
            <a:r>
              <a:rPr lang="en-GB" dirty="0"/>
              <a:t>Similarly, after adjusting for age, men with concentrations of total testosterone, calculated free testosterone, or SHBG in the lower fourth were 1.7–2.8 times more likely to develop metabolic syndrome than other men during the 11-year follow-up.</a:t>
            </a:r>
          </a:p>
          <a:p>
            <a:pPr marL="171436" indent="-171436">
              <a:buFont typeface="Arial" panose="020B0604020202020204" pitchFamily="34" charset="0"/>
              <a:buChar char="•"/>
              <a:defRPr/>
            </a:pPr>
            <a:r>
              <a:rPr lang="en-GB" dirty="0"/>
              <a:t>Baseline concentrations of serum total and calculated free testosterone and SHBG were lower in men who developed T2DM or metabolic syndrome during follow-up, but for calculated free testosterone, the difference was statistically significant only for men who developed metabolic syndrome.</a:t>
            </a:r>
          </a:p>
          <a:p>
            <a:pPr marL="171436" indent="-171436">
              <a:buFont typeface="Arial" panose="020B0604020202020204" pitchFamily="34" charset="0"/>
              <a:buChar char="•"/>
              <a:defRPr/>
            </a:pPr>
            <a:r>
              <a:rPr lang="en-GB" dirty="0"/>
              <a:t>Adjustment for other potential confounders (age, presence of CVD, smoking status, alcohol consumption, and socioeconomic status) had little effect on the associations.</a:t>
            </a:r>
          </a:p>
          <a:p>
            <a:pPr>
              <a:defRPr/>
            </a:pPr>
            <a:endParaRPr lang="en-GB" dirty="0"/>
          </a:p>
          <a:p>
            <a:pPr>
              <a:defRPr/>
            </a:pPr>
            <a:r>
              <a:rPr lang="en-GB" spc="-20" dirty="0"/>
              <a:t>CVD, cardiovascular disease; SHBG, sex hormone-binding globulin; T2DM, type 2 diabetes mellitus</a:t>
            </a:r>
          </a:p>
          <a:p>
            <a:pPr>
              <a:defRPr/>
            </a:pPr>
            <a:endParaRPr lang="en-GB" dirty="0"/>
          </a:p>
          <a:p>
            <a:pPr>
              <a:defRPr/>
            </a:pPr>
            <a:r>
              <a:rPr lang="en-GB" b="1" dirty="0"/>
              <a:t>Reference</a:t>
            </a:r>
          </a:p>
          <a:p>
            <a:pPr>
              <a:defRPr/>
            </a:pPr>
            <a:r>
              <a:rPr lang="fr-FR" dirty="0" err="1"/>
              <a:t>Laaksonen</a:t>
            </a:r>
            <a:r>
              <a:rPr lang="fr-FR" dirty="0"/>
              <a:t> DE </a:t>
            </a:r>
            <a:r>
              <a:rPr lang="fr-FR" i="1" dirty="0"/>
              <a:t>et al. </a:t>
            </a:r>
            <a:r>
              <a:rPr lang="fr-FR" i="1" dirty="0" err="1"/>
              <a:t>Diabetes</a:t>
            </a:r>
            <a:r>
              <a:rPr lang="fr-FR" i="1" dirty="0"/>
              <a:t> Care </a:t>
            </a:r>
            <a:r>
              <a:rPr lang="fr-FR" dirty="0"/>
              <a:t>2004;27:1036–41.</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272630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8"/>
            <a:ext cx="6033294" cy="4029879"/>
          </a:xfrm>
        </p:spPr>
        <p:txBody>
          <a:bodyPr>
            <a:normAutofit fontScale="70000" lnSpcReduction="20000"/>
          </a:bodyPr>
          <a:lstStyle/>
          <a:p>
            <a:pPr marL="171436" indent="-171436">
              <a:lnSpc>
                <a:spcPct val="120000"/>
              </a:lnSpc>
              <a:buFont typeface="Arial" panose="020B0604020202020204" pitchFamily="34" charset="0"/>
              <a:buChar char="•"/>
              <a:defRPr/>
            </a:pPr>
            <a:r>
              <a:rPr lang="en-GB" sz="1300" dirty="0"/>
              <a:t>In a study conducted in 1,413 men aged ≥20 years who participated in NHANES III:</a:t>
            </a:r>
            <a:r>
              <a:rPr lang="en-GB" sz="1300" baseline="30000" dirty="0"/>
              <a:t>1</a:t>
            </a:r>
          </a:p>
          <a:p>
            <a:pPr marL="681086" lvl="1" indent="-185751">
              <a:lnSpc>
                <a:spcPct val="120000"/>
              </a:lnSpc>
              <a:buFont typeface="Calibri" panose="020F0502020204030204" pitchFamily="34" charset="0"/>
              <a:buChar char="–"/>
              <a:defRPr/>
            </a:pPr>
            <a:r>
              <a:rPr lang="en-GB" sz="1200" dirty="0"/>
              <a:t>Low free testosterone concentrations in the normal range were associated with diabetes, independent of adiposity.</a:t>
            </a:r>
          </a:p>
          <a:p>
            <a:pPr marL="681086" lvl="1" indent="-185751">
              <a:lnSpc>
                <a:spcPct val="120000"/>
              </a:lnSpc>
              <a:buFont typeface="Calibri" panose="020F0502020204030204" pitchFamily="34" charset="0"/>
              <a:buChar char="–"/>
              <a:defRPr/>
            </a:pPr>
            <a:r>
              <a:rPr lang="en-GB" sz="1200" dirty="0"/>
              <a:t>In multivariate models adjusted for age, race/ethnicity, and adiposity, men in the first </a:t>
            </a:r>
            <a:r>
              <a:rPr lang="en-GB" sz="1200" dirty="0" err="1"/>
              <a:t>tertile</a:t>
            </a:r>
            <a:r>
              <a:rPr lang="en-GB" sz="1200" dirty="0"/>
              <a:t> (lowest) of free testosterone level were four times more likely to have prevalent diabetes compared with men in the third </a:t>
            </a:r>
            <a:r>
              <a:rPr lang="en-GB" sz="1200" dirty="0" err="1"/>
              <a:t>tertile</a:t>
            </a:r>
            <a:r>
              <a:rPr lang="en-GB" sz="1200" dirty="0"/>
              <a:t> [OR 4.12 (95% CI: 1.25 </a:t>
            </a:r>
            <a:br>
              <a:rPr lang="en-GB" sz="1200" dirty="0"/>
            </a:br>
            <a:r>
              <a:rPr lang="en-GB" sz="1200" dirty="0"/>
              <a:t>to 13.55)]. </a:t>
            </a:r>
          </a:p>
          <a:p>
            <a:pPr marL="681086" lvl="1" indent="-185751">
              <a:lnSpc>
                <a:spcPct val="120000"/>
              </a:lnSpc>
              <a:buFont typeface="Calibri" panose="020F0502020204030204" pitchFamily="34" charset="0"/>
              <a:buChar char="–"/>
              <a:defRPr/>
            </a:pPr>
            <a:r>
              <a:rPr lang="en-GB" sz="1200" dirty="0"/>
              <a:t>These associations persisted even after excluding men with clinically abnormal testosterone concentrations, defined as total testosterone &lt;11.3 </a:t>
            </a:r>
            <a:r>
              <a:rPr lang="en-GB" sz="1200" dirty="0" err="1"/>
              <a:t>mmol</a:t>
            </a:r>
            <a:r>
              <a:rPr lang="en-GB" sz="1200" dirty="0"/>
              <a:t>/L or free testosterone &lt;0.2 </a:t>
            </a:r>
            <a:r>
              <a:rPr lang="en-GB" sz="1200" dirty="0" err="1"/>
              <a:t>nmol</a:t>
            </a:r>
            <a:r>
              <a:rPr lang="en-GB" sz="1200" dirty="0"/>
              <a:t>/L.</a:t>
            </a:r>
          </a:p>
          <a:p>
            <a:pPr marL="171436" indent="-171436">
              <a:lnSpc>
                <a:spcPct val="120000"/>
              </a:lnSpc>
              <a:buFont typeface="Arial" panose="020B0604020202020204" pitchFamily="34" charset="0"/>
              <a:buChar char="•"/>
              <a:defRPr/>
            </a:pPr>
            <a:r>
              <a:rPr lang="en-GB" sz="1300" dirty="0"/>
              <a:t>Corona </a:t>
            </a:r>
            <a:r>
              <a:rPr lang="en-GB" sz="1300" i="1" dirty="0"/>
              <a:t>et al.</a:t>
            </a:r>
            <a:r>
              <a:rPr lang="en-GB" sz="1300" dirty="0"/>
              <a:t> performed a literature search to identify prospective and cross-sectional studies investigating the relationship between androgen levels and type 2 diabetes mellitus (T2DM).</a:t>
            </a:r>
            <a:r>
              <a:rPr lang="en-GB" sz="1300" baseline="30000" dirty="0"/>
              <a:t>2</a:t>
            </a:r>
          </a:p>
          <a:p>
            <a:pPr marL="681086" lvl="1" indent="-185751">
              <a:lnSpc>
                <a:spcPct val="120000"/>
              </a:lnSpc>
              <a:buFont typeface="Calibri" panose="020F0502020204030204" pitchFamily="34" charset="0"/>
              <a:buChar char="–"/>
              <a:defRPr/>
            </a:pPr>
            <a:r>
              <a:rPr lang="en-GB" sz="1200" dirty="0"/>
              <a:t>A total of 37 studies were included in the meta-analysis.</a:t>
            </a:r>
          </a:p>
          <a:p>
            <a:pPr marL="681086" lvl="1" indent="-185751">
              <a:lnSpc>
                <a:spcPct val="120000"/>
              </a:lnSpc>
              <a:buFont typeface="Calibri" panose="020F0502020204030204" pitchFamily="34" charset="0"/>
              <a:buChar char="–"/>
              <a:defRPr/>
            </a:pPr>
            <a:r>
              <a:rPr lang="en-GB" sz="1200" dirty="0"/>
              <a:t>Patients with T2DM showed significantly lower testosterone plasma levels compared with those without diabetes. </a:t>
            </a:r>
            <a:br>
              <a:rPr lang="en-GB" sz="1200" dirty="0"/>
            </a:br>
            <a:r>
              <a:rPr lang="en-GB" sz="1200" dirty="0"/>
              <a:t>Similar results were obtained when patients with T2DM with and without erectile dysfunction were analysed separately. </a:t>
            </a:r>
          </a:p>
          <a:p>
            <a:pPr marL="681086" lvl="1" indent="-185751">
              <a:lnSpc>
                <a:spcPct val="120000"/>
              </a:lnSpc>
              <a:buFont typeface="Calibri" panose="020F0502020204030204" pitchFamily="34" charset="0"/>
              <a:buChar char="–"/>
              <a:defRPr/>
            </a:pPr>
            <a:r>
              <a:rPr lang="en-GB" sz="1200" dirty="0"/>
              <a:t>In a multiple regression model, after adjusting for age and body mass index (BMI), T2DM was still associated with lower total testosterone levels (adjusted r = -0.568; p&lt;0.0001).</a:t>
            </a:r>
          </a:p>
          <a:p>
            <a:pPr marL="681086" lvl="1" indent="-185751">
              <a:lnSpc>
                <a:spcPct val="120000"/>
              </a:lnSpc>
              <a:buFont typeface="Calibri" panose="020F0502020204030204" pitchFamily="34" charset="0"/>
              <a:buChar char="–"/>
              <a:defRPr/>
            </a:pPr>
            <a:r>
              <a:rPr lang="en-GB" sz="1200" dirty="0"/>
              <a:t>Analysis of longitudinal studies demonstrated that baseline TT was significantly lower in men with incident diabetes compared with controls (hazard ratio = -2.08 [95% CI -3.57;-0.59]; p&lt;0.001). </a:t>
            </a:r>
          </a:p>
          <a:p>
            <a:pPr marL="681086" lvl="1" indent="-185751">
              <a:lnSpc>
                <a:spcPct val="120000"/>
              </a:lnSpc>
              <a:buFont typeface="Calibri" panose="020F0502020204030204" pitchFamily="34" charset="0"/>
              <a:buChar char="–"/>
              <a:defRPr/>
            </a:pPr>
            <a:r>
              <a:rPr lang="en-GB" sz="1200" dirty="0"/>
              <a:t>When combining the RCTs, TRT was associated with a significant reduction in fasting plasma glucose, glycated haemoglobin, fat mass and triglycerides. No significant difference was observed for total and high-density lipoprotein cholesterol, blood pressure or BMI. </a:t>
            </a:r>
          </a:p>
          <a:p>
            <a:pPr marL="681086" lvl="1" indent="-185751">
              <a:lnSpc>
                <a:spcPct val="120000"/>
              </a:lnSpc>
              <a:buFont typeface="Calibri" panose="020F0502020204030204" pitchFamily="34" charset="0"/>
              <a:buChar char="–"/>
              <a:defRPr/>
            </a:pPr>
            <a:r>
              <a:rPr lang="en-GB" sz="1200" dirty="0"/>
              <a:t>These data suggest that T2DM can be considered independently associated with male hypogonadism. </a:t>
            </a:r>
          </a:p>
          <a:p>
            <a:pPr marL="0" lvl="1">
              <a:lnSpc>
                <a:spcPct val="120000"/>
              </a:lnSpc>
            </a:pPr>
            <a:endParaRPr lang="en-GB" sz="1300" dirty="0"/>
          </a:p>
          <a:p>
            <a:pPr marL="0" lvl="1">
              <a:lnSpc>
                <a:spcPct val="120000"/>
              </a:lnSpc>
            </a:pPr>
            <a:r>
              <a:rPr lang="en-GB" sz="1300" dirty="0"/>
              <a:t>BMI, body mass index; CI, confidence interval; NHANES III, Third National Health and Nutrition Examination Survey; </a:t>
            </a:r>
            <a:br>
              <a:rPr lang="en-GB" sz="1300" dirty="0"/>
            </a:br>
            <a:r>
              <a:rPr lang="en-GB" sz="1300" dirty="0"/>
              <a:t>OR, odds ratio; RCT, randomised controlled trial; T2DM, type 2 diabetes mellitus; </a:t>
            </a:r>
            <a:r>
              <a:rPr lang="en-GB" sz="1300" dirty="0" err="1"/>
              <a:t>TTh</a:t>
            </a:r>
            <a:r>
              <a:rPr lang="en-GB" sz="1300" dirty="0"/>
              <a:t>, testosterone therapy</a:t>
            </a:r>
          </a:p>
          <a:p>
            <a:pPr marL="0" lvl="1">
              <a:lnSpc>
                <a:spcPct val="120000"/>
              </a:lnSpc>
            </a:pPr>
            <a:endParaRPr lang="en-GB" sz="1300" dirty="0"/>
          </a:p>
          <a:p>
            <a:pPr marL="0" lvl="1">
              <a:lnSpc>
                <a:spcPct val="120000"/>
              </a:lnSpc>
            </a:pPr>
            <a:r>
              <a:rPr lang="en-GB" sz="1300" b="1" dirty="0"/>
              <a:t>References</a:t>
            </a:r>
          </a:p>
          <a:p>
            <a:pPr marL="0" lvl="1">
              <a:lnSpc>
                <a:spcPct val="120000"/>
              </a:lnSpc>
            </a:pPr>
            <a:r>
              <a:rPr lang="en-GB" sz="1300" b="1" dirty="0"/>
              <a:t>1.</a:t>
            </a:r>
            <a:r>
              <a:rPr lang="en-GB" sz="1300" dirty="0"/>
              <a:t> </a:t>
            </a:r>
            <a:r>
              <a:rPr lang="en-GB" sz="1300" dirty="0" err="1"/>
              <a:t>Selvin</a:t>
            </a:r>
            <a:r>
              <a:rPr lang="en-GB" sz="1300" dirty="0"/>
              <a:t> E </a:t>
            </a:r>
            <a:r>
              <a:rPr lang="en-GB" sz="1300" i="1" dirty="0"/>
              <a:t>et al. Diabetes Care</a:t>
            </a:r>
            <a:r>
              <a:rPr lang="en-GB" sz="1300" dirty="0"/>
              <a:t> 2007;30:234–8; </a:t>
            </a:r>
            <a:r>
              <a:rPr lang="it-IT" sz="1300" b="1" dirty="0"/>
              <a:t>2.</a:t>
            </a:r>
            <a:r>
              <a:rPr lang="it-IT" sz="1300" dirty="0"/>
              <a:t> Corona G </a:t>
            </a:r>
            <a:r>
              <a:rPr lang="it-IT" sz="1300" i="1" dirty="0"/>
              <a:t>et al. </a:t>
            </a:r>
            <a:r>
              <a:rPr lang="en-GB" sz="1300" i="1" dirty="0"/>
              <a:t>J Sex Med </a:t>
            </a:r>
            <a:r>
              <a:rPr lang="en-GB" sz="1300" dirty="0"/>
              <a:t>2011;34:528–40.</a:t>
            </a:r>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543645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8"/>
            <a:ext cx="5855494" cy="4029879"/>
          </a:xfrm>
        </p:spPr>
        <p:txBody>
          <a:bodyPr>
            <a:normAutofit/>
          </a:bodyPr>
          <a:lstStyle/>
          <a:p>
            <a:pPr marL="171436" indent="-171436">
              <a:lnSpc>
                <a:spcPct val="110000"/>
              </a:lnSpc>
              <a:buFont typeface="Arial" panose="020B0604020202020204" pitchFamily="34" charset="0"/>
              <a:buChar char="•"/>
              <a:defRPr/>
            </a:pPr>
            <a:r>
              <a:rPr lang="en-GB" baseline="0" dirty="0"/>
              <a:t>Guidelines from the BSSM, AACE/ACE, ADA and EAU all recognise the link between T2DM and hypogonadism, and recommend screening for low testosterone in this population.</a:t>
            </a:r>
            <a:endParaRPr lang="en-GB" dirty="0"/>
          </a:p>
          <a:p>
            <a:pPr>
              <a:lnSpc>
                <a:spcPct val="110000"/>
              </a:lnSpc>
            </a:pPr>
            <a:endParaRPr lang="en-GB" dirty="0"/>
          </a:p>
          <a:p>
            <a:pPr marL="0" lvl="1" defTabSz="457163">
              <a:buClr>
                <a:srgbClr val="005294"/>
              </a:buClr>
            </a:pPr>
            <a:r>
              <a:rPr lang="en-GB" dirty="0"/>
              <a:t>AACE, American Association of Clinical Endocrinologists; ACE, American College of Endocrinology; ADA, American Diabetes Association; BSSM, British Society for Sexual Medicine; EAU, European Associate of Urology; T2DM, type 2 diabetes mellitus</a:t>
            </a:r>
          </a:p>
          <a:p>
            <a:pPr marL="0" lvl="1" defTabSz="457163">
              <a:buClr>
                <a:srgbClr val="005294"/>
              </a:buClr>
            </a:pPr>
            <a:endParaRPr lang="en-US" dirty="0"/>
          </a:p>
          <a:p>
            <a:pPr marL="0" lvl="1" defTabSz="457163">
              <a:buClr>
                <a:srgbClr val="005294"/>
              </a:buClr>
            </a:pPr>
            <a:r>
              <a:rPr lang="en-US" b="1" dirty="0"/>
              <a:t>References</a:t>
            </a:r>
            <a:endParaRPr lang="en-GB" b="1" dirty="0"/>
          </a:p>
          <a:p>
            <a:pPr lvl="0">
              <a:defRPr/>
            </a:pPr>
            <a:r>
              <a:rPr lang="en-GB" b="1" dirty="0"/>
              <a:t>1.</a:t>
            </a:r>
            <a:r>
              <a:rPr lang="en-GB" dirty="0"/>
              <a:t> Hackett G </a:t>
            </a:r>
            <a:r>
              <a:rPr lang="en-GB" i="1" dirty="0"/>
              <a:t>et al. J Sex Med</a:t>
            </a:r>
            <a:r>
              <a:rPr lang="en-GB" dirty="0"/>
              <a:t> 2017;14:1504–23; </a:t>
            </a:r>
            <a:r>
              <a:rPr lang="en-GB" b="1" dirty="0"/>
              <a:t>2.</a:t>
            </a:r>
            <a:r>
              <a:rPr lang="en-GB" dirty="0"/>
              <a:t> Garvey WT </a:t>
            </a:r>
            <a:r>
              <a:rPr lang="en-GB" i="1" dirty="0"/>
              <a:t>et al. </a:t>
            </a:r>
            <a:r>
              <a:rPr lang="en-GB" i="1" dirty="0" err="1"/>
              <a:t>Endocr</a:t>
            </a:r>
            <a:r>
              <a:rPr lang="en-GB" i="1" dirty="0"/>
              <a:t> </a:t>
            </a:r>
            <a:r>
              <a:rPr lang="en-GB" i="1" dirty="0" err="1"/>
              <a:t>Pract</a:t>
            </a:r>
            <a:r>
              <a:rPr lang="en-GB" dirty="0"/>
              <a:t> 2016;22(Suppl. 3):1–203; </a:t>
            </a:r>
            <a:r>
              <a:rPr lang="en-US" b="1" dirty="0"/>
              <a:t>3.</a:t>
            </a:r>
            <a:r>
              <a:rPr lang="en-US" dirty="0"/>
              <a:t> American Diabetes Association. </a:t>
            </a:r>
            <a:r>
              <a:rPr lang="en-US" i="1" dirty="0"/>
              <a:t>Diabetes Care</a:t>
            </a:r>
            <a:r>
              <a:rPr lang="en-US" dirty="0"/>
              <a:t> 2019;42(Suppl.1):S34–S45; </a:t>
            </a:r>
            <a:r>
              <a:rPr lang="en-GB" b="1" dirty="0"/>
              <a:t>4.</a:t>
            </a:r>
            <a:r>
              <a:rPr lang="en-GB" dirty="0"/>
              <a:t> </a:t>
            </a:r>
            <a:r>
              <a:rPr lang="en-GB" dirty="0" err="1"/>
              <a:t>Dohle</a:t>
            </a:r>
            <a:r>
              <a:rPr lang="en-GB" dirty="0"/>
              <a:t> GR </a:t>
            </a:r>
            <a:r>
              <a:rPr lang="en-GB" i="1" dirty="0"/>
              <a:t>et al.</a:t>
            </a:r>
            <a:r>
              <a:rPr lang="en-GB" dirty="0"/>
              <a:t> European Association of Urology Guidelines on Male Hypogonadism 2018. Available at: https://uroweb.org/guideline/male-hypogonadism/ (last accessed September 2020).</a:t>
            </a:r>
            <a:endParaRPr lang="en-US"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272630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407" y="4925408"/>
            <a:ext cx="5855494" cy="4029879"/>
          </a:xfrm>
        </p:spPr>
        <p:txBody>
          <a:bodyPr>
            <a:normAutofit fontScale="92500" lnSpcReduction="20000"/>
          </a:bodyPr>
          <a:lstStyle/>
          <a:p>
            <a:pPr marL="171436" indent="-171436">
              <a:lnSpc>
                <a:spcPct val="110000"/>
              </a:lnSpc>
              <a:buFont typeface="Arial" panose="020B0604020202020204" pitchFamily="34" charset="0"/>
              <a:buChar char="•"/>
              <a:defRPr/>
            </a:pPr>
            <a:r>
              <a:rPr lang="en-GB" dirty="0"/>
              <a:t>This study investigated the effects of long-term </a:t>
            </a:r>
            <a:r>
              <a:rPr lang="en-GB" dirty="0" err="1"/>
              <a:t>TTh</a:t>
            </a:r>
            <a:r>
              <a:rPr lang="en-GB" dirty="0"/>
              <a:t> for up to 8 years in obese, </a:t>
            </a:r>
            <a:r>
              <a:rPr lang="en-GB" dirty="0" err="1"/>
              <a:t>hypogonadal</a:t>
            </a:r>
            <a:r>
              <a:rPr lang="en-GB" dirty="0"/>
              <a:t> men.</a:t>
            </a:r>
          </a:p>
          <a:p>
            <a:pPr marL="171436" indent="-171436">
              <a:lnSpc>
                <a:spcPct val="110000"/>
              </a:lnSpc>
              <a:buFont typeface="Arial" panose="020B0604020202020204" pitchFamily="34" charset="0"/>
              <a:buChar char="•"/>
              <a:defRPr/>
            </a:pPr>
            <a:r>
              <a:rPr lang="en-GB" dirty="0"/>
              <a:t>From two prospective, cumulative registry studies of 622 </a:t>
            </a:r>
            <a:r>
              <a:rPr lang="en-GB" dirty="0" err="1"/>
              <a:t>hypogonadal</a:t>
            </a:r>
            <a:r>
              <a:rPr lang="en-GB" dirty="0"/>
              <a:t> men, 411 (66.1% of all patients) with varying classes of obesity were identified:</a:t>
            </a:r>
          </a:p>
          <a:p>
            <a:pPr marL="681086" lvl="1" indent="-185751">
              <a:lnSpc>
                <a:spcPct val="110000"/>
              </a:lnSpc>
              <a:buFont typeface="Calibri" panose="020F0502020204030204" pitchFamily="34" charset="0"/>
              <a:buChar char="–"/>
              <a:defRPr/>
            </a:pPr>
            <a:r>
              <a:rPr lang="en-GB" dirty="0"/>
              <a:t>Class I (BMI 30–34.9 kg/m</a:t>
            </a:r>
            <a:r>
              <a:rPr lang="en-GB" baseline="30000" dirty="0"/>
              <a:t>2</a:t>
            </a:r>
            <a:r>
              <a:rPr lang="en-GB" dirty="0"/>
              <a:t>): n=214; mean age 58.6 years.</a:t>
            </a:r>
          </a:p>
          <a:p>
            <a:pPr marL="681086" lvl="1" indent="-185751">
              <a:lnSpc>
                <a:spcPct val="110000"/>
              </a:lnSpc>
              <a:buFont typeface="Calibri" panose="020F0502020204030204" pitchFamily="34" charset="0"/>
              <a:buChar char="–"/>
              <a:defRPr/>
            </a:pPr>
            <a:r>
              <a:rPr lang="en-GB" dirty="0"/>
              <a:t>Class II (BMI 35–39.9 kg/m</a:t>
            </a:r>
            <a:r>
              <a:rPr lang="en-GB" baseline="30000" dirty="0"/>
              <a:t>2</a:t>
            </a:r>
            <a:r>
              <a:rPr lang="en-GB" dirty="0"/>
              <a:t>): n=150; mean age 60.4 years.</a:t>
            </a:r>
          </a:p>
          <a:p>
            <a:pPr marL="681086" lvl="1" indent="-185751">
              <a:lnSpc>
                <a:spcPct val="110000"/>
              </a:lnSpc>
              <a:buFont typeface="Calibri" panose="020F0502020204030204" pitchFamily="34" charset="0"/>
              <a:buChar char="–"/>
              <a:defRPr/>
            </a:pPr>
            <a:r>
              <a:rPr lang="en-GB" dirty="0"/>
              <a:t>Class III (BMI ≥40 kg/m</a:t>
            </a:r>
            <a:r>
              <a:rPr lang="en-GB" baseline="30000" dirty="0"/>
              <a:t>2</a:t>
            </a:r>
            <a:r>
              <a:rPr lang="en-GB" dirty="0"/>
              <a:t>): n=47; mean age 60.5 years.</a:t>
            </a:r>
          </a:p>
          <a:p>
            <a:pPr marL="681086" lvl="1" indent="-185751">
              <a:lnSpc>
                <a:spcPct val="110000"/>
              </a:lnSpc>
              <a:buFont typeface="Calibri" panose="020F0502020204030204" pitchFamily="34" charset="0"/>
              <a:buChar char="–"/>
              <a:defRPr/>
            </a:pPr>
            <a:r>
              <a:rPr lang="en-GB" dirty="0"/>
              <a:t>Among these obese, </a:t>
            </a:r>
            <a:r>
              <a:rPr lang="en-GB" dirty="0" err="1"/>
              <a:t>hypogonadal</a:t>
            </a:r>
            <a:r>
              <a:rPr lang="en-GB" dirty="0"/>
              <a:t> men, 72.7% (n=299) had prediabetes or diabetes [prediabetes: 25.1% (n=103), T2DM: 42.1% (n=173), T1DM: 5.6% (n=23)].</a:t>
            </a:r>
          </a:p>
          <a:p>
            <a:pPr marL="171436" indent="-171436">
              <a:lnSpc>
                <a:spcPct val="110000"/>
              </a:lnSpc>
              <a:buFont typeface="Arial" panose="020B0604020202020204" pitchFamily="34" charset="0"/>
              <a:buChar char="•"/>
              <a:defRPr/>
            </a:pPr>
            <a:r>
              <a:rPr lang="en-GB" dirty="0"/>
              <a:t>All men were treated with </a:t>
            </a:r>
            <a:r>
              <a:rPr lang="en-GB" dirty="0" err="1"/>
              <a:t>TTh</a:t>
            </a:r>
            <a:r>
              <a:rPr lang="en-GB" dirty="0"/>
              <a:t> (testosterone </a:t>
            </a:r>
            <a:r>
              <a:rPr lang="en-GB" dirty="0" err="1"/>
              <a:t>undecanoate</a:t>
            </a:r>
            <a:r>
              <a:rPr lang="en-GB" dirty="0"/>
              <a:t> injection) for up to 8 years. </a:t>
            </a:r>
          </a:p>
          <a:p>
            <a:pPr marL="171436" indent="-171436">
              <a:lnSpc>
                <a:spcPct val="110000"/>
              </a:lnSpc>
              <a:buFont typeface="Arial" panose="020B0604020202020204" pitchFamily="34" charset="0"/>
              <a:buChar char="•"/>
              <a:defRPr/>
            </a:pPr>
            <a:r>
              <a:rPr lang="en-GB" dirty="0"/>
              <a:t>Men were entered into the registry once they had received 1 year of </a:t>
            </a:r>
            <a:r>
              <a:rPr lang="en-GB" dirty="0" err="1"/>
              <a:t>TTh</a:t>
            </a:r>
            <a:r>
              <a:rPr lang="en-GB" dirty="0"/>
              <a:t>.</a:t>
            </a:r>
          </a:p>
          <a:p>
            <a:pPr marL="171436" indent="-171436">
              <a:lnSpc>
                <a:spcPct val="110000"/>
              </a:lnSpc>
              <a:buFont typeface="Arial" panose="020B0604020202020204" pitchFamily="34" charset="0"/>
              <a:buChar char="•"/>
              <a:defRPr/>
            </a:pPr>
            <a:r>
              <a:rPr lang="en-GB" dirty="0"/>
              <a:t>Inclusion criteria were two separate morning measures of total testosterone ≤12.1 </a:t>
            </a:r>
            <a:r>
              <a:rPr lang="en-GB" dirty="0" err="1"/>
              <a:t>nmol</a:t>
            </a:r>
            <a:r>
              <a:rPr lang="en-GB" dirty="0"/>
              <a:t> /L and the presence of </a:t>
            </a:r>
            <a:r>
              <a:rPr lang="en-GB" dirty="0" err="1"/>
              <a:t>hypogonadal</a:t>
            </a:r>
            <a:r>
              <a:rPr lang="en-GB" dirty="0"/>
              <a:t> symptoms measured by the Aging Males’ symptoms scale.</a:t>
            </a:r>
          </a:p>
          <a:p>
            <a:pPr marL="171436" indent="-171436">
              <a:lnSpc>
                <a:spcPct val="110000"/>
              </a:lnSpc>
              <a:buFont typeface="Arial" panose="020B0604020202020204" pitchFamily="34" charset="0"/>
              <a:buChar char="•"/>
              <a:defRPr/>
            </a:pPr>
            <a:r>
              <a:rPr lang="en-GB" dirty="0"/>
              <a:t>Exclusion criteria for </a:t>
            </a:r>
            <a:r>
              <a:rPr lang="en-GB" dirty="0" err="1"/>
              <a:t>TTh</a:t>
            </a:r>
            <a:r>
              <a:rPr lang="en-GB" dirty="0"/>
              <a:t> included previous treatment with androgens, prostate cancer or any suspicion thereof, International Prostate Symptom Score of 419 points, breast cancer, a history of congestive heart failure or recent angina, or severe untreated sleep apnoea.</a:t>
            </a:r>
          </a:p>
          <a:p>
            <a:pPr marL="171436" indent="-171436">
              <a:lnSpc>
                <a:spcPct val="110000"/>
              </a:lnSpc>
              <a:buFont typeface="Arial" panose="020B0604020202020204" pitchFamily="34" charset="0"/>
              <a:buChar char="•"/>
              <a:defRPr/>
            </a:pPr>
            <a:r>
              <a:rPr lang="en-GB" dirty="0"/>
              <a:t>Significant reductions in HbA</a:t>
            </a:r>
            <a:r>
              <a:rPr lang="en-GB" baseline="-25000" dirty="0"/>
              <a:t>1c</a:t>
            </a:r>
            <a:r>
              <a:rPr lang="en-GB" dirty="0"/>
              <a:t> with long-term </a:t>
            </a:r>
            <a:r>
              <a:rPr lang="en-GB" dirty="0" err="1"/>
              <a:t>TTh</a:t>
            </a:r>
            <a:r>
              <a:rPr lang="en-GB" dirty="0"/>
              <a:t> were observed (all p&lt;0.0001):</a:t>
            </a:r>
          </a:p>
          <a:p>
            <a:pPr marL="681086" lvl="1" indent="-185751">
              <a:lnSpc>
                <a:spcPct val="110000"/>
              </a:lnSpc>
              <a:buFont typeface="Calibri" panose="020F0502020204030204" pitchFamily="34" charset="0"/>
              <a:buChar char="–"/>
              <a:defRPr/>
            </a:pPr>
            <a:r>
              <a:rPr lang="en-GB" dirty="0"/>
              <a:t>Class I: 6.67% to 5.4% (change from baseline of −1.2%).</a:t>
            </a:r>
          </a:p>
          <a:p>
            <a:pPr marL="681086" lvl="1" indent="-185751">
              <a:lnSpc>
                <a:spcPct val="110000"/>
              </a:lnSpc>
              <a:buFont typeface="Calibri" panose="020F0502020204030204" pitchFamily="34" charset="0"/>
              <a:buChar char="–"/>
              <a:defRPr/>
            </a:pPr>
            <a:r>
              <a:rPr lang="en-GB" dirty="0"/>
              <a:t>Class II: 7.5% to 5.8 (change from baseline of −1.8%).</a:t>
            </a:r>
          </a:p>
          <a:p>
            <a:pPr marL="681086" lvl="1" indent="-185751">
              <a:lnSpc>
                <a:spcPct val="110000"/>
              </a:lnSpc>
              <a:buFont typeface="Calibri" panose="020F0502020204030204" pitchFamily="34" charset="0"/>
              <a:buChar char="–"/>
              <a:defRPr/>
            </a:pPr>
            <a:r>
              <a:rPr lang="en-GB" dirty="0"/>
              <a:t>Class III: 7.6% to 5.7% (change from baseline of −1.9%).</a:t>
            </a:r>
          </a:p>
          <a:p>
            <a:pPr>
              <a:lnSpc>
                <a:spcPct val="110000"/>
              </a:lnSpc>
            </a:pPr>
            <a:endParaRPr lang="en-GB" dirty="0"/>
          </a:p>
          <a:p>
            <a:pPr>
              <a:lnSpc>
                <a:spcPct val="110000"/>
              </a:lnSpc>
            </a:pPr>
            <a:r>
              <a:rPr lang="en-GB" dirty="0"/>
              <a:t>BMI, body mass index; HbA</a:t>
            </a:r>
            <a:r>
              <a:rPr lang="en-GB" baseline="-25000" dirty="0"/>
              <a:t>1c</a:t>
            </a:r>
            <a:r>
              <a:rPr lang="en-GB" dirty="0"/>
              <a:t>, glycated haemoglobin; T1DM, type 1 diabetes mellitus; </a:t>
            </a:r>
            <a:br>
              <a:rPr lang="en-GB" dirty="0"/>
            </a:br>
            <a:r>
              <a:rPr lang="en-GB" dirty="0"/>
              <a:t>T2DM, type 2 diabetes mellitus; </a:t>
            </a:r>
            <a:r>
              <a:rPr lang="en-GB" dirty="0" err="1"/>
              <a:t>TTh</a:t>
            </a:r>
            <a:r>
              <a:rPr lang="en-GB" dirty="0"/>
              <a:t>, testosterone therapy</a:t>
            </a:r>
          </a:p>
          <a:p>
            <a:pPr>
              <a:lnSpc>
                <a:spcPct val="110000"/>
              </a:lnSpc>
            </a:pPr>
            <a:endParaRPr lang="en-GB" dirty="0"/>
          </a:p>
          <a:p>
            <a:pPr>
              <a:lnSpc>
                <a:spcPct val="110000"/>
              </a:lnSpc>
            </a:pPr>
            <a:r>
              <a:rPr lang="en-GB" b="1" dirty="0"/>
              <a:t>Reference</a:t>
            </a:r>
          </a:p>
          <a:p>
            <a:pPr lvl="0">
              <a:lnSpc>
                <a:spcPct val="110000"/>
              </a:lnSpc>
            </a:pPr>
            <a:r>
              <a:rPr lang="it-IT" dirty="0"/>
              <a:t>Saad F </a:t>
            </a:r>
            <a:r>
              <a:rPr lang="it-IT" i="1" dirty="0"/>
              <a:t>et al. Int J Obesity </a:t>
            </a:r>
            <a:r>
              <a:rPr lang="it-IT" dirty="0"/>
              <a:t>2016;40:162–70.</a:t>
            </a:r>
            <a:endParaRPr lang="en-GB" dirty="0"/>
          </a:p>
        </p:txBody>
      </p:sp>
      <p:sp>
        <p:nvSpPr>
          <p:cNvPr id="4" name="Slide Number Placeholder 3"/>
          <p:cNvSpPr>
            <a:spLocks noGrp="1"/>
          </p:cNvSpPr>
          <p:nvPr>
            <p:ph type="sldNum" sz="quarter" idx="10"/>
          </p:nvPr>
        </p:nvSpPr>
        <p:spPr/>
        <p:txBody>
          <a:bodyPr/>
          <a:lstStyle/>
          <a:p>
            <a:fld id="{A0EFADCE-6200-4FA6-B02B-06991B4E0A55}" type="slidenum">
              <a:rPr lang="en-GB" smtClean="0">
                <a:solidFill>
                  <a:prstClr val="black"/>
                </a:solidFill>
              </a:rPr>
              <a:pPr/>
              <a:t>10</a:t>
            </a:fld>
            <a:endParaRPr lang="en-GB">
              <a:solidFill>
                <a:prstClr val="black"/>
              </a:solidFill>
            </a:endParaRPr>
          </a:p>
        </p:txBody>
      </p:sp>
    </p:spTree>
    <p:extLst>
      <p:ext uri="{BB962C8B-B14F-4D97-AF65-F5344CB8AC3E}">
        <p14:creationId xmlns:p14="http://schemas.microsoft.com/office/powerpoint/2010/main" val="327263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1F4DC-DE03-428B-A6B8-D099DE2AC6B9}"/>
              </a:ext>
            </a:extLst>
          </p:cNvPr>
          <p:cNvSpPr>
            <a:spLocks noGrp="1"/>
          </p:cNvSpPr>
          <p:nvPr>
            <p:ph type="ctrTitle" hasCustomPrompt="1"/>
          </p:nvPr>
        </p:nvSpPr>
        <p:spPr>
          <a:xfrm>
            <a:off x="670956" y="457200"/>
            <a:ext cx="10474037" cy="1960050"/>
          </a:xfrm>
        </p:spPr>
        <p:txBody>
          <a:bodyPr anchor="b"/>
          <a:lstStyle>
            <a:lvl1pPr algn="l">
              <a:defRPr sz="4800"/>
            </a:lvl1pPr>
          </a:lstStyle>
          <a:p>
            <a:r>
              <a:rPr lang="en-US" dirty="0"/>
              <a:t>HERE IS THE MAIN TITLE</a:t>
            </a:r>
            <a:endParaRPr lang="en-GB" dirty="0"/>
          </a:p>
        </p:txBody>
      </p:sp>
      <p:sp>
        <p:nvSpPr>
          <p:cNvPr id="3" name="Subtitle 2">
            <a:extLst>
              <a:ext uri="{FF2B5EF4-FFF2-40B4-BE49-F238E27FC236}">
                <a16:creationId xmlns:a16="http://schemas.microsoft.com/office/drawing/2014/main" id="{C64935D9-ED78-4CDD-BA44-DB51FE9C22E4}"/>
              </a:ext>
            </a:extLst>
          </p:cNvPr>
          <p:cNvSpPr>
            <a:spLocks noGrp="1"/>
          </p:cNvSpPr>
          <p:nvPr>
            <p:ph type="subTitle" idx="1"/>
          </p:nvPr>
        </p:nvSpPr>
        <p:spPr>
          <a:xfrm>
            <a:off x="706581" y="2601119"/>
            <a:ext cx="8473045" cy="2481520"/>
          </a:xfrm>
        </p:spPr>
        <p:txBody>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37310BBD-AEFC-4104-A139-A21286FF97A9}"/>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5" name="Footer Placeholder 4">
            <a:extLst>
              <a:ext uri="{FF2B5EF4-FFF2-40B4-BE49-F238E27FC236}">
                <a16:creationId xmlns:a16="http://schemas.microsoft.com/office/drawing/2014/main" id="{BF8AB2A1-A7A6-4581-BB46-7DE3C97F7D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E9B314-D687-47AA-957E-11B89CAB37B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898965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34" userDrawn="1">
          <p15:clr>
            <a:srgbClr val="FBAE40"/>
          </p15:clr>
        </p15:guide>
        <p15:guide id="3" pos="7106" userDrawn="1">
          <p15:clr>
            <a:srgbClr val="FBAE40"/>
          </p15:clr>
        </p15:guide>
        <p15:guide id="4" orient="horz" pos="187" userDrawn="1">
          <p15:clr>
            <a:srgbClr val="FBAE40"/>
          </p15:clr>
        </p15:guide>
        <p15:guide id="5" orient="horz" pos="4247" userDrawn="1">
          <p15:clr>
            <a:srgbClr val="FBAE40"/>
          </p15:clr>
        </p15:guide>
        <p15:guide id="6" pos="100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A3F3C-72B0-4542-8401-A719D3F3BF41}"/>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59EA80C7-1B9A-4454-80C3-6D83A051FB14}"/>
              </a:ext>
            </a:extLst>
          </p:cNvPr>
          <p:cNvSpPr>
            <a:spLocks noGrp="1"/>
          </p:cNvSpPr>
          <p:nvPr>
            <p:ph type="body" orient="vert" idx="1"/>
          </p:nvPr>
        </p:nvSpPr>
        <p:spPr>
          <a:xfrm>
            <a:off x="1595437" y="1813750"/>
            <a:ext cx="9793287" cy="396359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95A4362-C09C-4C17-B12F-EBEE6E91148B}"/>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5" name="Footer Placeholder 4">
            <a:extLst>
              <a:ext uri="{FF2B5EF4-FFF2-40B4-BE49-F238E27FC236}">
                <a16:creationId xmlns:a16="http://schemas.microsoft.com/office/drawing/2014/main" id="{48EA6B0E-33BE-4305-B447-D03F4A203A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A487E8-9DC1-4516-A8D6-5F9948381829}"/>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69698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E2248D-9E44-4D54-AB28-48CE9512DF6F}"/>
              </a:ext>
            </a:extLst>
          </p:cNvPr>
          <p:cNvSpPr>
            <a:spLocks noGrp="1"/>
          </p:cNvSpPr>
          <p:nvPr>
            <p:ph type="title" orient="vert" hasCustomPrompt="1"/>
          </p:nvPr>
        </p:nvSpPr>
        <p:spPr>
          <a:xfrm>
            <a:off x="8724900" y="365125"/>
            <a:ext cx="2628900" cy="5430033"/>
          </a:xfrm>
        </p:spPr>
        <p:txBody>
          <a:bodyPr vert="eaVert"/>
          <a:lstStyle>
            <a:lvl1pPr>
              <a:defRPr sz="3600"/>
            </a:lvl1pPr>
          </a:lstStyle>
          <a:p>
            <a:r>
              <a:rPr lang="en-US" dirty="0"/>
              <a:t>CLICK TO EDIT MASTER TITLE STYLE</a:t>
            </a:r>
            <a:endParaRPr lang="en-GB" dirty="0"/>
          </a:p>
        </p:txBody>
      </p:sp>
      <p:sp>
        <p:nvSpPr>
          <p:cNvPr id="3" name="Vertical Text Placeholder 2">
            <a:extLst>
              <a:ext uri="{FF2B5EF4-FFF2-40B4-BE49-F238E27FC236}">
                <a16:creationId xmlns:a16="http://schemas.microsoft.com/office/drawing/2014/main" id="{3B64EB79-FC22-4D6A-B30B-8BBB87ADE3EC}"/>
              </a:ext>
            </a:extLst>
          </p:cNvPr>
          <p:cNvSpPr>
            <a:spLocks noGrp="1"/>
          </p:cNvSpPr>
          <p:nvPr>
            <p:ph type="body" orient="vert" idx="1"/>
          </p:nvPr>
        </p:nvSpPr>
        <p:spPr>
          <a:xfrm>
            <a:off x="838200" y="365125"/>
            <a:ext cx="7734300" cy="543003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97EF15F-7695-422E-8136-2E3719E38EFF}"/>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5" name="Footer Placeholder 4">
            <a:extLst>
              <a:ext uri="{FF2B5EF4-FFF2-40B4-BE49-F238E27FC236}">
                <a16:creationId xmlns:a16="http://schemas.microsoft.com/office/drawing/2014/main" id="{5F31E0BD-0534-4C88-A8C0-9D98EC96F0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B5EB4F-35B8-436F-953B-1FE1CB1A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12038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794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094C8B9-0262-482A-9539-E34D21D75997}"/>
              </a:ext>
            </a:extLst>
          </p:cNvPr>
          <p:cNvSpPr>
            <a:spLocks noGrp="1"/>
          </p:cNvSpPr>
          <p:nvPr>
            <p:ph type="body" sz="quarter" idx="11" hasCustomPrompt="1"/>
          </p:nvPr>
        </p:nvSpPr>
        <p:spPr>
          <a:xfrm>
            <a:off x="0" y="5966179"/>
            <a:ext cx="12192000" cy="232115"/>
          </a:xfrm>
        </p:spPr>
        <p:txBody>
          <a:bodyPr anchor="b" anchorCtr="0">
            <a:sp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Reference</a:t>
            </a:r>
            <a:endParaRPr lang="en-GB" dirty="0"/>
          </a:p>
        </p:txBody>
      </p:sp>
    </p:spTree>
    <p:extLst>
      <p:ext uri="{BB962C8B-B14F-4D97-AF65-F5344CB8AC3E}">
        <p14:creationId xmlns:p14="http://schemas.microsoft.com/office/powerpoint/2010/main" val="1705906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094C8B9-0262-482A-9539-E34D21D75997}"/>
              </a:ext>
            </a:extLst>
          </p:cNvPr>
          <p:cNvSpPr>
            <a:spLocks noGrp="1"/>
          </p:cNvSpPr>
          <p:nvPr>
            <p:ph type="body" sz="quarter" idx="11" hasCustomPrompt="1"/>
          </p:nvPr>
        </p:nvSpPr>
        <p:spPr>
          <a:xfrm>
            <a:off x="0" y="5966179"/>
            <a:ext cx="12192000" cy="232115"/>
          </a:xfrm>
        </p:spPr>
        <p:txBody>
          <a:bodyPr anchor="b" anchorCtr="0">
            <a:sp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Reference</a:t>
            </a:r>
            <a:endParaRPr lang="en-GB" dirty="0"/>
          </a:p>
        </p:txBody>
      </p:sp>
    </p:spTree>
    <p:extLst>
      <p:ext uri="{BB962C8B-B14F-4D97-AF65-F5344CB8AC3E}">
        <p14:creationId xmlns:p14="http://schemas.microsoft.com/office/powerpoint/2010/main" val="1988390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094C8B9-0262-482A-9539-E34D21D75997}"/>
              </a:ext>
            </a:extLst>
          </p:cNvPr>
          <p:cNvSpPr>
            <a:spLocks noGrp="1"/>
          </p:cNvSpPr>
          <p:nvPr>
            <p:ph type="body" sz="quarter" idx="11" hasCustomPrompt="1"/>
          </p:nvPr>
        </p:nvSpPr>
        <p:spPr>
          <a:xfrm>
            <a:off x="0" y="5966179"/>
            <a:ext cx="12192000" cy="232115"/>
          </a:xfrm>
        </p:spPr>
        <p:txBody>
          <a:bodyPr anchor="b" anchorCtr="0">
            <a:sp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Reference</a:t>
            </a:r>
            <a:endParaRPr lang="en-GB" dirty="0"/>
          </a:p>
        </p:txBody>
      </p:sp>
    </p:spTree>
    <p:extLst>
      <p:ext uri="{BB962C8B-B14F-4D97-AF65-F5344CB8AC3E}">
        <p14:creationId xmlns:p14="http://schemas.microsoft.com/office/powerpoint/2010/main" val="2294285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094C8B9-0262-482A-9539-E34D21D75997}"/>
              </a:ext>
            </a:extLst>
          </p:cNvPr>
          <p:cNvSpPr>
            <a:spLocks noGrp="1"/>
          </p:cNvSpPr>
          <p:nvPr>
            <p:ph type="body" sz="quarter" idx="11" hasCustomPrompt="1"/>
          </p:nvPr>
        </p:nvSpPr>
        <p:spPr>
          <a:xfrm>
            <a:off x="0" y="5966179"/>
            <a:ext cx="12192000" cy="232115"/>
          </a:xfrm>
        </p:spPr>
        <p:txBody>
          <a:bodyPr anchor="b" anchorCtr="0">
            <a:sp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Reference</a:t>
            </a:r>
            <a:endParaRPr lang="en-GB" dirty="0"/>
          </a:p>
        </p:txBody>
      </p:sp>
    </p:spTree>
    <p:extLst>
      <p:ext uri="{BB962C8B-B14F-4D97-AF65-F5344CB8AC3E}">
        <p14:creationId xmlns:p14="http://schemas.microsoft.com/office/powerpoint/2010/main" val="347000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 1 slid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4000">
                <a:solidFill>
                  <a:schemeClr val="tx2"/>
                </a:solidFill>
              </a:defRPr>
            </a:lvl1pPr>
          </a:lstStyle>
          <a:p>
            <a:r>
              <a:rPr lang="en-US" dirty="0"/>
              <a:t>Click to edit 1-line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a:extLst>
              <a:ext uri="{FF2B5EF4-FFF2-40B4-BE49-F238E27FC236}">
                <a16:creationId xmlns:a16="http://schemas.microsoft.com/office/drawing/2014/main" id="{3094C8B9-0262-482A-9539-E34D21D75997}"/>
              </a:ext>
            </a:extLst>
          </p:cNvPr>
          <p:cNvSpPr>
            <a:spLocks noGrp="1"/>
          </p:cNvSpPr>
          <p:nvPr>
            <p:ph type="body" sz="quarter" idx="11" hasCustomPrompt="1"/>
          </p:nvPr>
        </p:nvSpPr>
        <p:spPr>
          <a:xfrm>
            <a:off x="0" y="5966179"/>
            <a:ext cx="12192000" cy="232115"/>
          </a:xfrm>
        </p:spPr>
        <p:txBody>
          <a:bodyPr anchor="b" anchorCtr="0">
            <a:sp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Reference</a:t>
            </a:r>
            <a:endParaRPr lang="en-GB" dirty="0"/>
          </a:p>
        </p:txBody>
      </p:sp>
    </p:spTree>
    <p:extLst>
      <p:ext uri="{BB962C8B-B14F-4D97-AF65-F5344CB8AC3E}">
        <p14:creationId xmlns:p14="http://schemas.microsoft.com/office/powerpoint/2010/main" val="377222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7E3E-461D-448D-BC3C-443911F7B654}"/>
              </a:ext>
            </a:extLst>
          </p:cNvPr>
          <p:cNvSpPr>
            <a:spLocks noGrp="1"/>
          </p:cNvSpPr>
          <p:nvPr>
            <p:ph type="title" hasCustomPrompt="1"/>
          </p:nvPr>
        </p:nvSpPr>
        <p:spPr>
          <a:xfrm>
            <a:off x="694708" y="483651"/>
            <a:ext cx="10652454" cy="1774104"/>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AD39C72-89A7-4E43-B23E-1E4F002FE5B3}"/>
              </a:ext>
            </a:extLst>
          </p:cNvPr>
          <p:cNvSpPr>
            <a:spLocks noGrp="1"/>
          </p:cNvSpPr>
          <p:nvPr>
            <p:ph idx="1"/>
          </p:nvPr>
        </p:nvSpPr>
        <p:spPr>
          <a:xfrm>
            <a:off x="688767" y="2612570"/>
            <a:ext cx="10617529" cy="3141025"/>
          </a:xfrm>
        </p:spPr>
        <p:txBody>
          <a:bodyPr/>
          <a:lstStyle>
            <a:lvl1pPr>
              <a:buClr>
                <a:schemeClr val="tx1"/>
              </a:buClr>
              <a:buFont typeface="Wingdings" panose="05000000000000000000" pitchFamily="2" charset="2"/>
              <a:buChar char="§"/>
              <a:defRPr sz="2400"/>
            </a:lvl1pPr>
            <a:lvl2pPr>
              <a:buClr>
                <a:schemeClr val="tx1"/>
              </a:buClr>
              <a:buFont typeface="Wingdings" panose="05000000000000000000" pitchFamily="2" charset="2"/>
              <a:buChar char="§"/>
              <a:defRPr sz="2000"/>
            </a:lvl2pPr>
            <a:lvl3pPr>
              <a:buClr>
                <a:schemeClr val="tx1"/>
              </a:buClr>
              <a:buFont typeface="Wingdings" panose="05000000000000000000" pitchFamily="2" charset="2"/>
              <a:buChar char="§"/>
              <a:defRPr sz="1800"/>
            </a:lvl3pPr>
            <a:lvl4pPr>
              <a:buClr>
                <a:schemeClr val="tx1"/>
              </a:buClr>
              <a:buFont typeface="Wingdings" panose="05000000000000000000" pitchFamily="2" charset="2"/>
              <a:buChar char="§"/>
              <a:defRPr sz="1600"/>
            </a:lvl4pPr>
            <a:lvl5pPr>
              <a:buClr>
                <a:schemeClr val="tx1"/>
              </a:buClr>
              <a:buFont typeface="Wingdings" panose="05000000000000000000" pitchFamily="2" charset="2"/>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EE4DDDE-EFC3-46D0-8447-311BF249F18D}"/>
              </a:ext>
            </a:extLst>
          </p:cNvPr>
          <p:cNvSpPr>
            <a:spLocks noGrp="1"/>
          </p:cNvSpPr>
          <p:nvPr>
            <p:ph type="dt" sz="half" idx="10"/>
          </p:nvPr>
        </p:nvSpPr>
        <p:spPr/>
        <p:txBody>
          <a:bodyPr/>
          <a:lstStyle>
            <a:lvl1pPr>
              <a:defRPr>
                <a:solidFill>
                  <a:schemeClr val="tx1">
                    <a:lumMod val="20000"/>
                    <a:lumOff val="80000"/>
                  </a:schemeClr>
                </a:solidFill>
              </a:defRPr>
            </a:lvl1pPr>
          </a:lstStyle>
          <a:p>
            <a:fld id="{E7B736C5-0A92-4502-AA74-B995BDCF208A}" type="datetimeFigureOut">
              <a:rPr lang="en-GB" smtClean="0"/>
              <a:pPr/>
              <a:t>21/02/2021</a:t>
            </a:fld>
            <a:endParaRPr lang="en-GB" dirty="0"/>
          </a:p>
        </p:txBody>
      </p:sp>
      <p:sp>
        <p:nvSpPr>
          <p:cNvPr id="5" name="Footer Placeholder 4">
            <a:extLst>
              <a:ext uri="{FF2B5EF4-FFF2-40B4-BE49-F238E27FC236}">
                <a16:creationId xmlns:a16="http://schemas.microsoft.com/office/drawing/2014/main" id="{DE061B96-1EB1-4186-AC99-9CE56E80D81B}"/>
              </a:ext>
            </a:extLst>
          </p:cNvPr>
          <p:cNvSpPr>
            <a:spLocks noGrp="1"/>
          </p:cNvSpPr>
          <p:nvPr>
            <p:ph type="ftr" sz="quarter" idx="11"/>
          </p:nvPr>
        </p:nvSpPr>
        <p:spPr/>
        <p:txBody>
          <a:bodyPr/>
          <a:lstStyle>
            <a:lvl1pPr>
              <a:defRPr>
                <a:solidFill>
                  <a:schemeClr val="tx1">
                    <a:lumMod val="20000"/>
                    <a:lumOff val="80000"/>
                  </a:schemeClr>
                </a:solidFill>
              </a:defRPr>
            </a:lvl1pPr>
          </a:lstStyle>
          <a:p>
            <a:endParaRPr lang="en-GB" dirty="0">
              <a:solidFill>
                <a:schemeClr val="tx1">
                  <a:lumMod val="20000"/>
                  <a:lumOff val="80000"/>
                </a:schemeClr>
              </a:solidFill>
            </a:endParaRPr>
          </a:p>
        </p:txBody>
      </p:sp>
      <p:sp>
        <p:nvSpPr>
          <p:cNvPr id="6" name="Slide Number Placeholder 5">
            <a:extLst>
              <a:ext uri="{FF2B5EF4-FFF2-40B4-BE49-F238E27FC236}">
                <a16:creationId xmlns:a16="http://schemas.microsoft.com/office/drawing/2014/main" id="{5C9DBE08-DC3D-4503-9D13-C5B2020B13D9}"/>
              </a:ext>
            </a:extLst>
          </p:cNvPr>
          <p:cNvSpPr>
            <a:spLocks noGrp="1"/>
          </p:cNvSpPr>
          <p:nvPr>
            <p:ph type="sldNum" sz="quarter" idx="12"/>
          </p:nvPr>
        </p:nvSpPr>
        <p:spPr/>
        <p:txBody>
          <a:bodyPr/>
          <a:lstStyle>
            <a:lvl1pPr>
              <a:defRPr>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275976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09D69-5867-4F94-B7CC-C5D5DE9EA867}"/>
              </a:ext>
            </a:extLst>
          </p:cNvPr>
          <p:cNvSpPr>
            <a:spLocks noGrp="1"/>
          </p:cNvSpPr>
          <p:nvPr>
            <p:ph type="title" hasCustomPrompt="1"/>
          </p:nvPr>
        </p:nvSpPr>
        <p:spPr>
          <a:xfrm>
            <a:off x="701213" y="1709738"/>
            <a:ext cx="10640007" cy="2852737"/>
          </a:xfrm>
        </p:spPr>
        <p:txBody>
          <a:bodyPr anchor="b"/>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5423864-DFF3-4FD3-B035-8111D2A02C04}"/>
              </a:ext>
            </a:extLst>
          </p:cNvPr>
          <p:cNvSpPr>
            <a:spLocks noGrp="1"/>
          </p:cNvSpPr>
          <p:nvPr>
            <p:ph type="body" idx="1"/>
          </p:nvPr>
        </p:nvSpPr>
        <p:spPr>
          <a:xfrm>
            <a:off x="707152" y="4589463"/>
            <a:ext cx="10640007" cy="1045379"/>
          </a:xfrm>
        </p:spPr>
        <p:txBody>
          <a:bodyPr/>
          <a:lstStyle>
            <a:lvl1pPr marL="0" indent="0">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44B5D1-BA80-473B-99D2-40AC1A142664}"/>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5" name="Footer Placeholder 4">
            <a:extLst>
              <a:ext uri="{FF2B5EF4-FFF2-40B4-BE49-F238E27FC236}">
                <a16:creationId xmlns:a16="http://schemas.microsoft.com/office/drawing/2014/main" id="{7748CC5B-AFC8-48CF-B0F4-FDB5D36F6A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CAC44-1422-465F-A1E2-44EEC09C3B5F}"/>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151033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1708-F5FF-48FA-B940-8B639C81ADD5}"/>
              </a:ext>
            </a:extLst>
          </p:cNvPr>
          <p:cNvSpPr>
            <a:spLocks noGrp="1"/>
          </p:cNvSpPr>
          <p:nvPr>
            <p:ph type="title" hasCustomPrompt="1"/>
          </p:nvPr>
        </p:nvSpPr>
        <p:spPr>
          <a:xfrm>
            <a:off x="706579" y="365125"/>
            <a:ext cx="10682146" cy="1325563"/>
          </a:xfrm>
        </p:spPr>
        <p:txBody>
          <a:bodyPr/>
          <a:lstStyle>
            <a:lvl1pPr>
              <a:defRPr sz="3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662EE47-83AE-48BB-9C5F-9BB0C40C9811}"/>
              </a:ext>
            </a:extLst>
          </p:cNvPr>
          <p:cNvSpPr>
            <a:spLocks noGrp="1"/>
          </p:cNvSpPr>
          <p:nvPr>
            <p:ph sz="half" idx="1"/>
          </p:nvPr>
        </p:nvSpPr>
        <p:spPr>
          <a:xfrm>
            <a:off x="694703" y="1825625"/>
            <a:ext cx="5146958"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13F0DFCC-45EB-4AA4-B615-6006019834E2}"/>
              </a:ext>
            </a:extLst>
          </p:cNvPr>
          <p:cNvSpPr>
            <a:spLocks noGrp="1"/>
          </p:cNvSpPr>
          <p:nvPr>
            <p:ph sz="half" idx="2"/>
          </p:nvPr>
        </p:nvSpPr>
        <p:spPr>
          <a:xfrm>
            <a:off x="6205993" y="1825625"/>
            <a:ext cx="5182732" cy="3868593"/>
          </a:xfrm>
        </p:spPr>
        <p:txBody>
          <a:bodyPr/>
          <a:lstStyle>
            <a:lvl1pPr>
              <a:buClr>
                <a:schemeClr val="tx1"/>
              </a:buClr>
              <a:buFont typeface="Wingdings" panose="05000000000000000000" pitchFamily="2" charset="2"/>
              <a:buChar char="§"/>
              <a:defRPr/>
            </a:lvl1pPr>
            <a:lvl2pPr>
              <a:buClr>
                <a:schemeClr val="tx1"/>
              </a:buClr>
              <a:buFont typeface="Wingdings" panose="05000000000000000000" pitchFamily="2" charset="2"/>
              <a:buChar char="§"/>
              <a:defRPr/>
            </a:lvl2pPr>
            <a:lvl3pPr>
              <a:buClr>
                <a:schemeClr val="tx1"/>
              </a:buClr>
              <a:buFont typeface="Wingdings" panose="05000000000000000000" pitchFamily="2" charset="2"/>
              <a:buChar char="§"/>
              <a:defRPr/>
            </a:lvl3pPr>
            <a:lvl4pPr>
              <a:buClr>
                <a:schemeClr val="tx1"/>
              </a:buClr>
              <a:buFont typeface="Wingdings" panose="05000000000000000000" pitchFamily="2" charset="2"/>
              <a:buChar char="§"/>
              <a:defRPr/>
            </a:lvl4pPr>
            <a:lvl5pPr>
              <a:buClr>
                <a:schemeClr val="tx1"/>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232E0965-C859-4EB6-89D3-7FD9C1057807}"/>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6" name="Footer Placeholder 5">
            <a:extLst>
              <a:ext uri="{FF2B5EF4-FFF2-40B4-BE49-F238E27FC236}">
                <a16:creationId xmlns:a16="http://schemas.microsoft.com/office/drawing/2014/main" id="{30D12ECF-E291-41D6-AD1D-AAA71CA683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BCD248-3503-42B9-A86F-91923AF1607A}"/>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480928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24EF-528E-46A0-BF0D-6CA6E99996D1}"/>
              </a:ext>
            </a:extLst>
          </p:cNvPr>
          <p:cNvSpPr>
            <a:spLocks noGrp="1"/>
          </p:cNvSpPr>
          <p:nvPr>
            <p:ph type="title" hasCustomPrompt="1"/>
          </p:nvPr>
        </p:nvSpPr>
        <p:spPr>
          <a:xfrm>
            <a:off x="703226" y="365125"/>
            <a:ext cx="10515600" cy="1325563"/>
          </a:xfrm>
        </p:spPr>
        <p:txBody>
          <a:bodyPr/>
          <a:lstStyle>
            <a:lvl1pPr>
              <a:defRPr sz="36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0E204860-339B-4335-A0A5-39EC4A9C927C}"/>
              </a:ext>
            </a:extLst>
          </p:cNvPr>
          <p:cNvSpPr>
            <a:spLocks noGrp="1"/>
          </p:cNvSpPr>
          <p:nvPr>
            <p:ph type="body" idx="1" hasCustomPrompt="1"/>
          </p:nvPr>
        </p:nvSpPr>
        <p:spPr>
          <a:xfrm>
            <a:off x="703220" y="1690688"/>
            <a:ext cx="5115689" cy="791234"/>
          </a:xfrm>
        </p:spPr>
        <p:txBody>
          <a:bodyPr anchor="b">
            <a:normAutofit/>
          </a:bodyPr>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346196D-4EAC-45DF-8CCF-F084BEE22347}"/>
              </a:ext>
            </a:extLst>
          </p:cNvPr>
          <p:cNvSpPr>
            <a:spLocks noGrp="1"/>
          </p:cNvSpPr>
          <p:nvPr>
            <p:ph sz="half" idx="2"/>
          </p:nvPr>
        </p:nvSpPr>
        <p:spPr>
          <a:xfrm>
            <a:off x="701629" y="2505075"/>
            <a:ext cx="5115689" cy="32900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1E1857B0-6DA1-4E2B-A5D7-75DC5DEFD046}"/>
              </a:ext>
            </a:extLst>
          </p:cNvPr>
          <p:cNvSpPr>
            <a:spLocks noGrp="1"/>
          </p:cNvSpPr>
          <p:nvPr>
            <p:ph type="body" sz="quarter" idx="3" hasCustomPrompt="1"/>
          </p:nvPr>
        </p:nvSpPr>
        <p:spPr>
          <a:xfrm>
            <a:off x="6234540" y="1687101"/>
            <a:ext cx="4984286" cy="733041"/>
          </a:xfrm>
        </p:spPr>
        <p:txBody>
          <a:bodyPr anchor="b"/>
          <a:lstStyle>
            <a:lvl1pPr marL="0" indent="0">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08117D5-3F7B-4181-90B3-28944E4516DE}"/>
              </a:ext>
            </a:extLst>
          </p:cNvPr>
          <p:cNvSpPr>
            <a:spLocks noGrp="1"/>
          </p:cNvSpPr>
          <p:nvPr>
            <p:ph sz="quarter" idx="4"/>
          </p:nvPr>
        </p:nvSpPr>
        <p:spPr>
          <a:xfrm>
            <a:off x="6240480" y="2516951"/>
            <a:ext cx="4978282" cy="3278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3A035A0-9E61-4FBF-83CB-DE2F14351C9F}"/>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8" name="Footer Placeholder 7">
            <a:extLst>
              <a:ext uri="{FF2B5EF4-FFF2-40B4-BE49-F238E27FC236}">
                <a16:creationId xmlns:a16="http://schemas.microsoft.com/office/drawing/2014/main" id="{A90C0A21-114E-469B-BAF9-B45ECAB82BC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90647-2E4D-4A1E-9B9F-292488369537}"/>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238404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0E4A-D5DA-4C4B-B8BE-9DDA91B3529E}"/>
              </a:ext>
            </a:extLst>
          </p:cNvPr>
          <p:cNvSpPr>
            <a:spLocks noGrp="1"/>
          </p:cNvSpPr>
          <p:nvPr>
            <p:ph type="title" hasCustomPrompt="1"/>
          </p:nvPr>
        </p:nvSpPr>
        <p:spPr/>
        <p:txBody>
          <a:bodyPr/>
          <a:lstStyle>
            <a:lvl1pPr>
              <a:defRPr sz="3600"/>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77FD586-4B54-4C10-89D5-E4D9BD6A0AD8}"/>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4" name="Footer Placeholder 3">
            <a:extLst>
              <a:ext uri="{FF2B5EF4-FFF2-40B4-BE49-F238E27FC236}">
                <a16:creationId xmlns:a16="http://schemas.microsoft.com/office/drawing/2014/main" id="{701D6CCB-E602-48D4-AF04-1CBCA403581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E68710B-6D14-4617-AD4E-48509171E1DD}"/>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49935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6F89FF-03DB-4633-84D0-08FBDD5A2F9F}"/>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3" name="Footer Placeholder 2">
            <a:extLst>
              <a:ext uri="{FF2B5EF4-FFF2-40B4-BE49-F238E27FC236}">
                <a16:creationId xmlns:a16="http://schemas.microsoft.com/office/drawing/2014/main" id="{A7FE62DE-D883-4164-86CD-4E3CEA5C668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A1CC548-CD17-49A7-913D-0D8C045CEDB5}"/>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1703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76D22-5159-49E3-BB7F-52F868160056}"/>
              </a:ext>
            </a:extLst>
          </p:cNvPr>
          <p:cNvSpPr>
            <a:spLocks noGrp="1"/>
          </p:cNvSpPr>
          <p:nvPr>
            <p:ph type="title" hasCustomPrompt="1"/>
          </p:nvPr>
        </p:nvSpPr>
        <p:spPr>
          <a:xfrm>
            <a:off x="709157" y="457200"/>
            <a:ext cx="4114800" cy="1600200"/>
          </a:xfrm>
        </p:spPr>
        <p:txBody>
          <a:bodyPr anchor="b"/>
          <a:lstStyle>
            <a:lvl1pPr>
              <a:defRPr sz="28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A7C6D47-356F-44E5-8080-0113B776CD43}"/>
              </a:ext>
            </a:extLst>
          </p:cNvPr>
          <p:cNvSpPr>
            <a:spLocks noGrp="1"/>
          </p:cNvSpPr>
          <p:nvPr>
            <p:ph idx="1"/>
          </p:nvPr>
        </p:nvSpPr>
        <p:spPr>
          <a:xfrm>
            <a:off x="5183188" y="1276597"/>
            <a:ext cx="6172200" cy="4453247"/>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76ACAD40-8C40-4217-8ACC-A274E474F51C}"/>
              </a:ext>
            </a:extLst>
          </p:cNvPr>
          <p:cNvSpPr>
            <a:spLocks noGrp="1"/>
          </p:cNvSpPr>
          <p:nvPr>
            <p:ph type="body" sz="half" idx="2"/>
          </p:nvPr>
        </p:nvSpPr>
        <p:spPr>
          <a:xfrm>
            <a:off x="703223" y="2057400"/>
            <a:ext cx="4114800" cy="36724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A774C5-3E17-4B09-9890-8D828AF267DE}"/>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6" name="Footer Placeholder 5">
            <a:extLst>
              <a:ext uri="{FF2B5EF4-FFF2-40B4-BE49-F238E27FC236}">
                <a16:creationId xmlns:a16="http://schemas.microsoft.com/office/drawing/2014/main" id="{02138872-F0D3-4D9B-A29D-2E63240AC6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D469C9-220D-4F45-B812-5201BDA43341}"/>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51903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A2670-8927-44BD-A2FE-2BA7E37A3333}"/>
              </a:ext>
            </a:extLst>
          </p:cNvPr>
          <p:cNvSpPr>
            <a:spLocks noGrp="1"/>
          </p:cNvSpPr>
          <p:nvPr>
            <p:ph type="title" hasCustomPrompt="1"/>
          </p:nvPr>
        </p:nvSpPr>
        <p:spPr>
          <a:xfrm>
            <a:off x="697282" y="457200"/>
            <a:ext cx="3932237" cy="1549262"/>
          </a:xfrm>
        </p:spPr>
        <p:txBody>
          <a:bodyPr anchor="b"/>
          <a:lstStyle>
            <a:lvl1pPr>
              <a:defRPr sz="28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DF2F50D4-D809-48FF-8949-7B800C3A4AE3}"/>
              </a:ext>
            </a:extLst>
          </p:cNvPr>
          <p:cNvSpPr>
            <a:spLocks noGrp="1"/>
          </p:cNvSpPr>
          <p:nvPr>
            <p:ph type="pic" idx="1"/>
          </p:nvPr>
        </p:nvSpPr>
        <p:spPr>
          <a:xfrm>
            <a:off x="5183188" y="987426"/>
            <a:ext cx="6172200" cy="47602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8753EC-9A03-46E4-8CB3-5AC09D9695E0}"/>
              </a:ext>
            </a:extLst>
          </p:cNvPr>
          <p:cNvSpPr>
            <a:spLocks noGrp="1"/>
          </p:cNvSpPr>
          <p:nvPr>
            <p:ph type="body" sz="half" idx="2"/>
          </p:nvPr>
        </p:nvSpPr>
        <p:spPr>
          <a:xfrm>
            <a:off x="697282" y="2057400"/>
            <a:ext cx="3932237" cy="36902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E853C9-3EFB-41BB-ABA2-1F7831FA8D11}"/>
              </a:ext>
            </a:extLst>
          </p:cNvPr>
          <p:cNvSpPr>
            <a:spLocks noGrp="1"/>
          </p:cNvSpPr>
          <p:nvPr>
            <p:ph type="dt" sz="half" idx="10"/>
          </p:nvPr>
        </p:nvSpPr>
        <p:spPr/>
        <p:txBody>
          <a:bodyPr/>
          <a:lstStyle/>
          <a:p>
            <a:fld id="{E7B736C5-0A92-4502-AA74-B995BDCF208A}" type="datetimeFigureOut">
              <a:rPr lang="en-GB" smtClean="0"/>
              <a:t>21/02/2021</a:t>
            </a:fld>
            <a:endParaRPr lang="en-GB"/>
          </a:p>
        </p:txBody>
      </p:sp>
      <p:sp>
        <p:nvSpPr>
          <p:cNvPr id="6" name="Footer Placeholder 5">
            <a:extLst>
              <a:ext uri="{FF2B5EF4-FFF2-40B4-BE49-F238E27FC236}">
                <a16:creationId xmlns:a16="http://schemas.microsoft.com/office/drawing/2014/main" id="{0647DE5F-360D-44E3-B2AD-9C0C9E2253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575E9E-46EA-46B7-B5EC-1FAABD06E2AB}"/>
              </a:ext>
            </a:extLst>
          </p:cNvPr>
          <p:cNvSpPr>
            <a:spLocks noGrp="1"/>
          </p:cNvSpPr>
          <p:nvPr>
            <p:ph type="sldNum" sz="quarter" idx="12"/>
          </p:nvPr>
        </p:nvSpPr>
        <p:spPr/>
        <p:txBody>
          <a:bodyPr/>
          <a:lstStyle/>
          <a:p>
            <a:fld id="{24443D20-B41A-4E7F-B431-D4A85DE2CB5E}" type="slidenum">
              <a:rPr lang="en-GB" smtClean="0"/>
              <a:t>‹#›</a:t>
            </a:fld>
            <a:endParaRPr lang="en-GB"/>
          </a:p>
        </p:txBody>
      </p:sp>
    </p:spTree>
    <p:extLst>
      <p:ext uri="{BB962C8B-B14F-4D97-AF65-F5344CB8AC3E}">
        <p14:creationId xmlns:p14="http://schemas.microsoft.com/office/powerpoint/2010/main" val="3752375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6D8B279-006E-45AE-9DF4-35CD375C41F5}"/>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pic>
        <p:nvPicPr>
          <p:cNvPr id="12" name="Picture 11">
            <a:extLst>
              <a:ext uri="{FF2B5EF4-FFF2-40B4-BE49-F238E27FC236}">
                <a16:creationId xmlns:a16="http://schemas.microsoft.com/office/drawing/2014/main" id="{676482FF-5E57-49AE-9949-EC9D18A552BF}"/>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77413" y="5803980"/>
            <a:ext cx="982312" cy="485699"/>
          </a:xfrm>
          <a:prstGeom prst="rect">
            <a:avLst/>
          </a:prstGeom>
        </p:spPr>
      </p:pic>
      <p:sp>
        <p:nvSpPr>
          <p:cNvPr id="2" name="Title Placeholder 1">
            <a:extLst>
              <a:ext uri="{FF2B5EF4-FFF2-40B4-BE49-F238E27FC236}">
                <a16:creationId xmlns:a16="http://schemas.microsoft.com/office/drawing/2014/main" id="{FDB02495-A369-4DE5-A8E8-FCE65F233CF8}"/>
              </a:ext>
            </a:extLst>
          </p:cNvPr>
          <p:cNvSpPr>
            <a:spLocks noGrp="1"/>
          </p:cNvSpPr>
          <p:nvPr>
            <p:ph type="title"/>
          </p:nvPr>
        </p:nvSpPr>
        <p:spPr>
          <a:xfrm>
            <a:off x="694705" y="365125"/>
            <a:ext cx="10635342"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E4BE7ED-C0A1-4E9D-A00C-6999EAB33095}"/>
              </a:ext>
            </a:extLst>
          </p:cNvPr>
          <p:cNvSpPr>
            <a:spLocks noGrp="1"/>
          </p:cNvSpPr>
          <p:nvPr>
            <p:ph type="body" idx="1"/>
          </p:nvPr>
        </p:nvSpPr>
        <p:spPr>
          <a:xfrm>
            <a:off x="718458" y="1813750"/>
            <a:ext cx="10670268" cy="39902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28E994A6-E6C9-4077-8907-747E4514C333}"/>
              </a:ext>
            </a:extLst>
          </p:cNvPr>
          <p:cNvSpPr>
            <a:spLocks noGrp="1"/>
          </p:cNvSpPr>
          <p:nvPr>
            <p:ph type="dt" sz="half" idx="2"/>
          </p:nvPr>
        </p:nvSpPr>
        <p:spPr>
          <a:xfrm>
            <a:off x="838200" y="6463225"/>
            <a:ext cx="2743200" cy="365125"/>
          </a:xfrm>
          <a:prstGeom prst="rect">
            <a:avLst/>
          </a:prstGeom>
        </p:spPr>
        <p:txBody>
          <a:bodyPr vert="horz" lIns="91440" tIns="45720" rIns="91440" bIns="45720" rtlCol="0" anchor="ctr"/>
          <a:lstStyle>
            <a:lvl1pPr algn="l">
              <a:defRPr sz="1100">
                <a:solidFill>
                  <a:schemeClr val="tx1">
                    <a:lumMod val="20000"/>
                    <a:lumOff val="80000"/>
                  </a:schemeClr>
                </a:solidFill>
              </a:defRPr>
            </a:lvl1pPr>
          </a:lstStyle>
          <a:p>
            <a:fld id="{E7B736C5-0A92-4502-AA74-B995BDCF208A}" type="datetimeFigureOut">
              <a:rPr lang="en-GB" smtClean="0"/>
              <a:pPr/>
              <a:t>21/02/2021</a:t>
            </a:fld>
            <a:endParaRPr lang="en-GB" sz="1100" dirty="0"/>
          </a:p>
        </p:txBody>
      </p:sp>
      <p:sp>
        <p:nvSpPr>
          <p:cNvPr id="5" name="Footer Placeholder 4">
            <a:extLst>
              <a:ext uri="{FF2B5EF4-FFF2-40B4-BE49-F238E27FC236}">
                <a16:creationId xmlns:a16="http://schemas.microsoft.com/office/drawing/2014/main" id="{9A9EEE4E-F268-4348-9641-5AD819CF922F}"/>
              </a:ext>
            </a:extLst>
          </p:cNvPr>
          <p:cNvSpPr>
            <a:spLocks noGrp="1"/>
          </p:cNvSpPr>
          <p:nvPr>
            <p:ph type="ftr" sz="quarter" idx="3"/>
          </p:nvPr>
        </p:nvSpPr>
        <p:spPr>
          <a:xfrm>
            <a:off x="4038600" y="6457289"/>
            <a:ext cx="4114800" cy="365125"/>
          </a:xfrm>
          <a:prstGeom prst="rect">
            <a:avLst/>
          </a:prstGeom>
        </p:spPr>
        <p:txBody>
          <a:bodyPr vert="horz" lIns="91440" tIns="45720" rIns="91440" bIns="45720" rtlCol="0" anchor="ctr"/>
          <a:lstStyle>
            <a:lvl1pPr algn="ctr">
              <a:defRPr sz="1100">
                <a:solidFill>
                  <a:schemeClr val="tx1">
                    <a:lumMod val="20000"/>
                    <a:lumOff val="80000"/>
                  </a:schemeClr>
                </a:solidFill>
              </a:defRPr>
            </a:lvl1pPr>
          </a:lstStyle>
          <a:p>
            <a:endParaRPr lang="en-GB" sz="1100" dirty="0"/>
          </a:p>
        </p:txBody>
      </p:sp>
      <p:sp>
        <p:nvSpPr>
          <p:cNvPr id="6" name="Slide Number Placeholder 5">
            <a:extLst>
              <a:ext uri="{FF2B5EF4-FFF2-40B4-BE49-F238E27FC236}">
                <a16:creationId xmlns:a16="http://schemas.microsoft.com/office/drawing/2014/main" id="{19FF2274-0980-4F9F-8131-07FE6DF6C569}"/>
              </a:ext>
            </a:extLst>
          </p:cNvPr>
          <p:cNvSpPr>
            <a:spLocks noGrp="1"/>
          </p:cNvSpPr>
          <p:nvPr>
            <p:ph type="sldNum" sz="quarter" idx="4"/>
          </p:nvPr>
        </p:nvSpPr>
        <p:spPr>
          <a:xfrm>
            <a:off x="8610600" y="6457288"/>
            <a:ext cx="2743200" cy="365125"/>
          </a:xfrm>
          <a:prstGeom prst="rect">
            <a:avLst/>
          </a:prstGeom>
        </p:spPr>
        <p:txBody>
          <a:bodyPr vert="horz" lIns="91440" tIns="45720" rIns="91440" bIns="45720" rtlCol="0" anchor="ctr"/>
          <a:lstStyle>
            <a:lvl1pPr algn="r">
              <a:defRPr sz="1200">
                <a:solidFill>
                  <a:schemeClr val="tx1">
                    <a:lumMod val="20000"/>
                    <a:lumOff val="80000"/>
                  </a:schemeClr>
                </a:solidFill>
              </a:defRPr>
            </a:lvl1pPr>
          </a:lstStyle>
          <a:p>
            <a:fld id="{24443D20-B41A-4E7F-B431-D4A85DE2CB5E}" type="slidenum">
              <a:rPr lang="en-GB" smtClean="0"/>
              <a:pPr/>
              <a:t>‹#›</a:t>
            </a:fld>
            <a:endParaRPr lang="en-GB" dirty="0">
              <a:solidFill>
                <a:schemeClr val="tx1">
                  <a:lumMod val="20000"/>
                  <a:lumOff val="80000"/>
                </a:schemeClr>
              </a:solidFill>
            </a:endParaRPr>
          </a:p>
        </p:txBody>
      </p:sp>
    </p:spTree>
    <p:extLst>
      <p:ext uri="{BB962C8B-B14F-4D97-AF65-F5344CB8AC3E}">
        <p14:creationId xmlns:p14="http://schemas.microsoft.com/office/powerpoint/2010/main" val="3823364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Wingdings" panose="05000000000000000000" pitchFamily="2" charset="2"/>
        <a:buChar char="§"/>
        <a:defRPr sz="24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Wingdings" panose="05000000000000000000" pitchFamily="2" charset="2"/>
        <a:buChar char="§"/>
        <a:defRPr sz="20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Wingdings" panose="05000000000000000000" pitchFamily="2" charset="2"/>
        <a:buChar char="§"/>
        <a:defRPr sz="18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Wingdings" panose="05000000000000000000" pitchFamily="2" charset="2"/>
        <a:buChar char="§"/>
        <a:defRPr sz="16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Wingdings" panose="05000000000000000000" pitchFamily="2" charset="2"/>
        <a:buChar char="§"/>
        <a:defRPr sz="14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01" userDrawn="1">
          <p15:clr>
            <a:srgbClr val="F26B43"/>
          </p15:clr>
        </p15:guide>
        <p15:guide id="2" pos="3817" userDrawn="1">
          <p15:clr>
            <a:srgbClr val="F26B43"/>
          </p15:clr>
        </p15:guide>
        <p15:guide id="3" orient="horz" pos="187" userDrawn="1">
          <p15:clr>
            <a:srgbClr val="F26B43"/>
          </p15:clr>
        </p15:guide>
        <p15:guide id="4" pos="234" userDrawn="1">
          <p15:clr>
            <a:srgbClr val="F26B43"/>
          </p15:clr>
        </p15:guide>
        <p15:guide id="5" pos="7174" userDrawn="1">
          <p15:clr>
            <a:srgbClr val="F26B43"/>
          </p15:clr>
        </p15:guide>
        <p15:guide id="6" pos="506" userDrawn="1">
          <p15:clr>
            <a:srgbClr val="F26B43"/>
          </p15:clr>
        </p15:guide>
        <p15:guide id="7" pos="100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png"/><Relationship Id="rId7" Type="http://schemas.microsoft.com/office/2007/relationships/hdphoto" Target="../media/hdphoto7.wdp"/><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2.png"/><Relationship Id="rId5" Type="http://schemas.microsoft.com/office/2007/relationships/hdphoto" Target="../media/hdphoto6.wdp"/><Relationship Id="rId4" Type="http://schemas.openxmlformats.org/officeDocument/2006/relationships/image" Target="../media/image31.png"/><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7.png"/><Relationship Id="rId12"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 Id="rId1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3.png"/><Relationship Id="rId4" Type="http://schemas.openxmlformats.org/officeDocument/2006/relationships/image" Target="../media/image12.png"/><Relationship Id="rId9"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emf"/><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F6548-8578-46DC-BEEF-D3F387794DCB}"/>
              </a:ext>
            </a:extLst>
          </p:cNvPr>
          <p:cNvSpPr>
            <a:spLocks noGrp="1"/>
          </p:cNvSpPr>
          <p:nvPr>
            <p:ph type="ctrTitle"/>
          </p:nvPr>
        </p:nvSpPr>
        <p:spPr/>
        <p:txBody>
          <a:bodyPr>
            <a:normAutofit/>
          </a:bodyPr>
          <a:lstStyle/>
          <a:p>
            <a:r>
              <a:rPr lang="en-GB" dirty="0"/>
              <a:t>Testosterone Deficiency </a:t>
            </a:r>
            <a:br>
              <a:rPr lang="en-GB" dirty="0"/>
            </a:br>
            <a:r>
              <a:rPr lang="en-GB" dirty="0"/>
              <a:t>&amp; Diabetes</a:t>
            </a:r>
          </a:p>
        </p:txBody>
      </p:sp>
      <p:sp>
        <p:nvSpPr>
          <p:cNvPr id="3" name="Subtitle 2">
            <a:extLst>
              <a:ext uri="{FF2B5EF4-FFF2-40B4-BE49-F238E27FC236}">
                <a16:creationId xmlns:a16="http://schemas.microsoft.com/office/drawing/2014/main" id="{C1B6C5F9-4E34-48A0-979B-6CB93C453114}"/>
              </a:ext>
            </a:extLst>
          </p:cNvPr>
          <p:cNvSpPr>
            <a:spLocks noGrp="1"/>
          </p:cNvSpPr>
          <p:nvPr>
            <p:ph type="subTitle" idx="1"/>
          </p:nvPr>
        </p:nvSpPr>
        <p:spPr/>
        <p:txBody>
          <a:bodyPr/>
          <a:lstStyle/>
          <a:p>
            <a:r>
              <a:rPr lang="en-GB" dirty="0"/>
              <a:t>Besins Healthcare</a:t>
            </a:r>
          </a:p>
          <a:p>
            <a:r>
              <a:rPr lang="en-GB" dirty="0"/>
              <a:t>Global Medical Affairs</a:t>
            </a:r>
          </a:p>
          <a:p>
            <a:r>
              <a:rPr lang="en-GB" dirty="0"/>
              <a:t>March 2021</a:t>
            </a:r>
          </a:p>
        </p:txBody>
      </p:sp>
    </p:spTree>
    <p:extLst>
      <p:ext uri="{BB962C8B-B14F-4D97-AF65-F5344CB8AC3E}">
        <p14:creationId xmlns:p14="http://schemas.microsoft.com/office/powerpoint/2010/main" val="140703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609" y="4878245"/>
            <a:ext cx="3489862" cy="707886"/>
          </a:xfrm>
          <a:prstGeom prst="rect">
            <a:avLst/>
          </a:prstGeom>
          <a:noFill/>
        </p:spPr>
        <p:txBody>
          <a:bodyPr wrap="square" rtlCol="0" anchor="b">
            <a:spAutoFit/>
          </a:bodyPr>
          <a:lstStyle/>
          <a:p>
            <a:pPr marL="0" lvl="1" defTabSz="457200">
              <a:buClr>
                <a:srgbClr val="005294"/>
              </a:buClr>
            </a:pPr>
            <a:r>
              <a:rPr lang="en-GB" sz="1000" spc="-10" dirty="0">
                <a:solidFill>
                  <a:schemeClr val="tx2"/>
                </a:solidFill>
              </a:rPr>
              <a:t>BMI, body mass index; HbA</a:t>
            </a:r>
            <a:r>
              <a:rPr lang="en-GB" sz="1000" spc="-10" baseline="-25000" dirty="0">
                <a:solidFill>
                  <a:schemeClr val="tx2"/>
                </a:solidFill>
              </a:rPr>
              <a:t>1c</a:t>
            </a:r>
            <a:r>
              <a:rPr lang="en-GB" sz="1000" spc="-10" dirty="0">
                <a:solidFill>
                  <a:schemeClr val="tx2"/>
                </a:solidFill>
              </a:rPr>
              <a:t>, glycated haemoglobin; T1DM, type 1 diabetes mellitus; T2DM, type 2 diabetes mellitus; </a:t>
            </a:r>
            <a:r>
              <a:rPr lang="en-GB" sz="1000" spc="-10" dirty="0" err="1">
                <a:solidFill>
                  <a:schemeClr val="tx2"/>
                </a:solidFill>
              </a:rPr>
              <a:t>TTh</a:t>
            </a:r>
            <a:r>
              <a:rPr lang="en-GB" sz="1000" spc="-10" dirty="0">
                <a:solidFill>
                  <a:schemeClr val="tx2"/>
                </a:solidFill>
              </a:rPr>
              <a:t>, testosterone therapy</a:t>
            </a:r>
          </a:p>
          <a:p>
            <a:pPr defTabSz="457200">
              <a:buClr>
                <a:srgbClr val="005294"/>
              </a:buClr>
            </a:pPr>
            <a:r>
              <a:rPr lang="fr-FR" sz="1000" dirty="0">
                <a:solidFill>
                  <a:schemeClr val="tx2"/>
                </a:solidFill>
              </a:rPr>
              <a:t>Saad F </a:t>
            </a:r>
            <a:r>
              <a:rPr lang="fr-FR" sz="1000" i="1" dirty="0">
                <a:solidFill>
                  <a:schemeClr val="tx2"/>
                </a:solidFill>
              </a:rPr>
              <a:t>et al. Int J </a:t>
            </a:r>
            <a:r>
              <a:rPr lang="fr-FR" sz="1000" i="1" dirty="0" err="1">
                <a:solidFill>
                  <a:schemeClr val="tx2"/>
                </a:solidFill>
              </a:rPr>
              <a:t>Obesity</a:t>
            </a:r>
            <a:r>
              <a:rPr lang="fr-FR" sz="1000" dirty="0">
                <a:solidFill>
                  <a:schemeClr val="tx2"/>
                </a:solidFill>
              </a:rPr>
              <a:t> 2016;40:162–70.</a:t>
            </a:r>
            <a:endParaRPr lang="en-GB" sz="1000" dirty="0">
              <a:solidFill>
                <a:schemeClr val="tx2"/>
              </a:solidFill>
            </a:endParaRPr>
          </a:p>
        </p:txBody>
      </p:sp>
      <p:sp>
        <p:nvSpPr>
          <p:cNvPr id="2" name="Title 1"/>
          <p:cNvSpPr>
            <a:spLocks noGrp="1"/>
          </p:cNvSpPr>
          <p:nvPr>
            <p:ph type="title"/>
          </p:nvPr>
        </p:nvSpPr>
        <p:spPr>
          <a:xfrm>
            <a:off x="124287" y="152401"/>
            <a:ext cx="11461072" cy="834047"/>
          </a:xfrm>
        </p:spPr>
        <p:txBody>
          <a:bodyPr>
            <a:noAutofit/>
          </a:bodyPr>
          <a:lstStyle/>
          <a:p>
            <a:r>
              <a:rPr lang="en-GB" sz="3600" spc="-20" dirty="0" err="1"/>
              <a:t>TTh</a:t>
            </a:r>
            <a:r>
              <a:rPr lang="en-GB" sz="3600" spc="-20" dirty="0"/>
              <a:t> significantly improves glycaemic control in obese, </a:t>
            </a:r>
            <a:r>
              <a:rPr lang="en-GB" sz="3600" spc="-20" dirty="0" err="1"/>
              <a:t>hypogonadal</a:t>
            </a:r>
            <a:r>
              <a:rPr lang="en-GB" sz="3600" spc="-20" dirty="0"/>
              <a:t> men</a:t>
            </a:r>
          </a:p>
        </p:txBody>
      </p:sp>
      <p:sp>
        <p:nvSpPr>
          <p:cNvPr id="3" name="Content Placeholder 2"/>
          <p:cNvSpPr>
            <a:spLocks noGrp="1"/>
          </p:cNvSpPr>
          <p:nvPr>
            <p:ph idx="1"/>
          </p:nvPr>
        </p:nvSpPr>
        <p:spPr>
          <a:xfrm>
            <a:off x="230818" y="1271869"/>
            <a:ext cx="11390067" cy="1915214"/>
          </a:xfrm>
          <a:noFill/>
        </p:spPr>
        <p:txBody>
          <a:bodyPr>
            <a:normAutofit/>
          </a:bodyPr>
          <a:lstStyle/>
          <a:p>
            <a:r>
              <a:rPr lang="en-GB" sz="1800" dirty="0"/>
              <a:t>Analysis of two prospective, cumulative registry studies including 411 obese, </a:t>
            </a:r>
            <a:r>
              <a:rPr lang="en-GB" sz="1800" dirty="0" err="1"/>
              <a:t>hypogonadal</a:t>
            </a:r>
            <a:r>
              <a:rPr lang="en-GB" sz="1800" dirty="0"/>
              <a:t> men (mean age: 59.5 years) treated with </a:t>
            </a:r>
            <a:r>
              <a:rPr lang="en-GB" sz="1800" dirty="0" err="1"/>
              <a:t>TTh</a:t>
            </a:r>
            <a:r>
              <a:rPr lang="en-GB" sz="1800" dirty="0"/>
              <a:t>, of whom 25% had prediabetes, 42% had T2DM and 6% had T1DM</a:t>
            </a:r>
          </a:p>
          <a:p>
            <a:r>
              <a:rPr lang="en-GB" sz="1800" dirty="0" err="1"/>
              <a:t>TTh</a:t>
            </a:r>
            <a:r>
              <a:rPr lang="en-GB" sz="1800" dirty="0"/>
              <a:t> significantly improved                                                                                                                          glycaemic control at                                                                                                                                                                  8 years of follow-up</a:t>
            </a:r>
          </a:p>
        </p:txBody>
      </p:sp>
      <p:grpSp>
        <p:nvGrpSpPr>
          <p:cNvPr id="4" name="Group 3"/>
          <p:cNvGrpSpPr/>
          <p:nvPr/>
        </p:nvGrpSpPr>
        <p:grpSpPr>
          <a:xfrm>
            <a:off x="3395286" y="1924872"/>
            <a:ext cx="8295726" cy="4521195"/>
            <a:chOff x="576697" y="2491837"/>
            <a:chExt cx="7990606" cy="3447244"/>
          </a:xfrm>
        </p:grpSpPr>
        <p:grpSp>
          <p:nvGrpSpPr>
            <p:cNvPr id="43" name="Group 42">
              <a:extLst>
                <a:ext uri="{FF2B5EF4-FFF2-40B4-BE49-F238E27FC236}">
                  <a16:creationId xmlns:a16="http://schemas.microsoft.com/office/drawing/2014/main" id="{B57C2598-1EAD-4E49-83D1-D9B023FA20D3}"/>
                </a:ext>
              </a:extLst>
            </p:cNvPr>
            <p:cNvGrpSpPr/>
            <p:nvPr/>
          </p:nvGrpSpPr>
          <p:grpSpPr>
            <a:xfrm>
              <a:off x="576697" y="2491837"/>
              <a:ext cx="7990606" cy="3305653"/>
              <a:chOff x="576697" y="2604678"/>
              <a:chExt cx="7990606" cy="3305653"/>
            </a:xfrm>
          </p:grpSpPr>
          <p:grpSp>
            <p:nvGrpSpPr>
              <p:cNvPr id="44" name="Group 43">
                <a:extLst>
                  <a:ext uri="{FF2B5EF4-FFF2-40B4-BE49-F238E27FC236}">
                    <a16:creationId xmlns:a16="http://schemas.microsoft.com/office/drawing/2014/main" id="{A3661692-2E35-40D9-B3C7-95C981138553}"/>
                  </a:ext>
                </a:extLst>
              </p:cNvPr>
              <p:cNvGrpSpPr/>
              <p:nvPr/>
            </p:nvGrpSpPr>
            <p:grpSpPr>
              <a:xfrm>
                <a:off x="576697" y="2604678"/>
                <a:ext cx="7990606" cy="3305653"/>
                <a:chOff x="576697" y="2604678"/>
                <a:chExt cx="7990606" cy="3305653"/>
              </a:xfrm>
            </p:grpSpPr>
            <p:sp>
              <p:nvSpPr>
                <p:cNvPr id="46" name="Rounded Rectangle 57">
                  <a:extLst>
                    <a:ext uri="{FF2B5EF4-FFF2-40B4-BE49-F238E27FC236}">
                      <a16:creationId xmlns:a16="http://schemas.microsoft.com/office/drawing/2014/main" id="{68E998B3-A9D9-460D-A056-495DC1214A91}"/>
                    </a:ext>
                  </a:extLst>
                </p:cNvPr>
                <p:cNvSpPr/>
                <p:nvPr/>
              </p:nvSpPr>
              <p:spPr>
                <a:xfrm>
                  <a:off x="797441" y="2604678"/>
                  <a:ext cx="7620999" cy="3305653"/>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7" name="TextBox 46">
                  <a:extLst>
                    <a:ext uri="{FF2B5EF4-FFF2-40B4-BE49-F238E27FC236}">
                      <a16:creationId xmlns:a16="http://schemas.microsoft.com/office/drawing/2014/main" id="{B8EB6109-B805-4F7B-ACB9-9B972B0F0DBE}"/>
                    </a:ext>
                  </a:extLst>
                </p:cNvPr>
                <p:cNvSpPr txBox="1"/>
                <p:nvPr/>
              </p:nvSpPr>
              <p:spPr>
                <a:xfrm>
                  <a:off x="576697" y="2604678"/>
                  <a:ext cx="7990606" cy="307777"/>
                </a:xfrm>
                <a:prstGeom prst="rect">
                  <a:avLst/>
                </a:prstGeom>
                <a:noFill/>
              </p:spPr>
              <p:txBody>
                <a:bodyPr wrap="square" rtlCol="0" anchor="b">
                  <a:spAutoFit/>
                </a:bodyPr>
                <a:lstStyle/>
                <a:p>
                  <a:pPr algn="ctr"/>
                  <a:r>
                    <a:rPr lang="en-GB" sz="1400" b="1" dirty="0">
                      <a:solidFill>
                        <a:prstClr val="white"/>
                      </a:solidFill>
                    </a:rPr>
                    <a:t>Association between TTh and increased sexual activity in men with low testosterone</a:t>
                  </a:r>
                </a:p>
              </p:txBody>
            </p:sp>
          </p:grpSp>
          <p:sp>
            <p:nvSpPr>
              <p:cNvPr id="45" name="Round Same Side Corner Rectangle 58">
                <a:extLst>
                  <a:ext uri="{FF2B5EF4-FFF2-40B4-BE49-F238E27FC236}">
                    <a16:creationId xmlns:a16="http://schemas.microsoft.com/office/drawing/2014/main" id="{87716571-26C1-4F80-8CD8-F8645893E99D}"/>
                  </a:ext>
                </a:extLst>
              </p:cNvPr>
              <p:cNvSpPr/>
              <p:nvPr/>
            </p:nvSpPr>
            <p:spPr>
              <a:xfrm>
                <a:off x="797441" y="2604679"/>
                <a:ext cx="7621000"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prstClr val="white"/>
                    </a:solidFill>
                  </a:rPr>
                  <a:t>Effect of TTh on glycaemic control in obese, </a:t>
                </a:r>
                <a:r>
                  <a:rPr lang="en-GB" sz="1400" b="1" dirty="0" err="1">
                    <a:solidFill>
                      <a:prstClr val="white"/>
                    </a:solidFill>
                  </a:rPr>
                  <a:t>hypogonadal</a:t>
                </a:r>
                <a:r>
                  <a:rPr lang="en-GB" sz="1400" b="1" dirty="0">
                    <a:solidFill>
                      <a:prstClr val="white"/>
                    </a:solidFill>
                  </a:rPr>
                  <a:t> men</a:t>
                </a:r>
                <a:endParaRPr lang="en-GB" sz="1400" b="1" baseline="30000" dirty="0">
                  <a:solidFill>
                    <a:prstClr val="white"/>
                  </a:solidFill>
                </a:endParaRPr>
              </a:p>
            </p:txBody>
          </p:sp>
        </p:grpSp>
        <p:grpSp>
          <p:nvGrpSpPr>
            <p:cNvPr id="48" name="Group 47"/>
            <p:cNvGrpSpPr/>
            <p:nvPr/>
          </p:nvGrpSpPr>
          <p:grpSpPr>
            <a:xfrm>
              <a:off x="759728" y="2748133"/>
              <a:ext cx="7624544" cy="3190948"/>
              <a:chOff x="759728" y="2236491"/>
              <a:chExt cx="7624544" cy="3190948"/>
            </a:xfrm>
          </p:grpSpPr>
          <p:grpSp>
            <p:nvGrpSpPr>
              <p:cNvPr id="49" name="Group 48">
                <a:extLst>
                  <a:ext uri="{FF2B5EF4-FFF2-40B4-BE49-F238E27FC236}">
                    <a16:creationId xmlns:a16="http://schemas.microsoft.com/office/drawing/2014/main" id="{EB38F7C2-7456-449A-A09F-1D18F0C745A8}"/>
                  </a:ext>
                </a:extLst>
              </p:cNvPr>
              <p:cNvGrpSpPr/>
              <p:nvPr/>
            </p:nvGrpSpPr>
            <p:grpSpPr>
              <a:xfrm flipV="1">
                <a:off x="1524266" y="4442059"/>
                <a:ext cx="6683776" cy="385216"/>
                <a:chOff x="1524266" y="5011599"/>
                <a:chExt cx="6683776" cy="387414"/>
              </a:xfrm>
            </p:grpSpPr>
            <p:sp>
              <p:nvSpPr>
                <p:cNvPr id="54" name="Round Same Side Corner Rectangle 218">
                  <a:extLst>
                    <a:ext uri="{FF2B5EF4-FFF2-40B4-BE49-F238E27FC236}">
                      <a16:creationId xmlns:a16="http://schemas.microsoft.com/office/drawing/2014/main" id="{4B01EC39-9D12-4570-9557-4ACAB01A60BB}"/>
                    </a:ext>
                  </a:extLst>
                </p:cNvPr>
                <p:cNvSpPr/>
                <p:nvPr/>
              </p:nvSpPr>
              <p:spPr>
                <a:xfrm rot="10800000">
                  <a:off x="1524266" y="5011599"/>
                  <a:ext cx="6683776" cy="387414"/>
                </a:xfrm>
                <a:prstGeom prst="round2SameRect">
                  <a:avLst>
                    <a:gd name="adj1" fmla="val 0"/>
                    <a:gd name="adj2" fmla="val 15822"/>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sp>
              <p:nvSpPr>
                <p:cNvPr id="55" name="Round Same Side Corner Rectangle 218">
                  <a:extLst>
                    <a:ext uri="{FF2B5EF4-FFF2-40B4-BE49-F238E27FC236}">
                      <a16:creationId xmlns:a16="http://schemas.microsoft.com/office/drawing/2014/main" id="{9398FB8E-1249-4E27-9B13-07BCD620C6A4}"/>
                    </a:ext>
                  </a:extLst>
                </p:cNvPr>
                <p:cNvSpPr/>
                <p:nvPr/>
              </p:nvSpPr>
              <p:spPr>
                <a:xfrm>
                  <a:off x="3755570" y="5011599"/>
                  <a:ext cx="2231573" cy="387414"/>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algn="ctr"/>
                  <a:endParaRPr lang="en-GB" sz="900" b="1" dirty="0">
                    <a:solidFill>
                      <a:srgbClr val="272727"/>
                    </a:solidFill>
                  </a:endParaRPr>
                </a:p>
              </p:txBody>
            </p:sp>
          </p:grpSp>
          <p:graphicFrame>
            <p:nvGraphicFramePr>
              <p:cNvPr id="50" name="Content Placeholder 6">
                <a:extLst>
                  <a:ext uri="{FF2B5EF4-FFF2-40B4-BE49-F238E27FC236}">
                    <a16:creationId xmlns:a16="http://schemas.microsoft.com/office/drawing/2014/main" id="{67F2C66E-C687-4C17-8971-90241C4ED61D}"/>
                  </a:ext>
                </a:extLst>
              </p:cNvPr>
              <p:cNvGraphicFramePr>
                <a:graphicFrameLocks/>
              </p:cNvGraphicFramePr>
              <p:nvPr/>
            </p:nvGraphicFramePr>
            <p:xfrm>
              <a:off x="759728" y="2236491"/>
              <a:ext cx="7624544" cy="2924659"/>
            </p:xfrm>
            <a:graphic>
              <a:graphicData uri="http://schemas.openxmlformats.org/drawingml/2006/chart">
                <c:chart xmlns:c="http://schemas.openxmlformats.org/drawingml/2006/chart" xmlns:r="http://schemas.openxmlformats.org/officeDocument/2006/relationships" r:id="rId3"/>
              </a:graphicData>
            </a:graphic>
          </p:graphicFrame>
          <p:sp>
            <p:nvSpPr>
              <p:cNvPr id="51" name="TextBox 50">
                <a:extLst>
                  <a:ext uri="{FF2B5EF4-FFF2-40B4-BE49-F238E27FC236}">
                    <a16:creationId xmlns:a16="http://schemas.microsoft.com/office/drawing/2014/main" id="{E4D75113-87BD-4D3A-94E0-5C20403D045F}"/>
                  </a:ext>
                </a:extLst>
              </p:cNvPr>
              <p:cNvSpPr txBox="1"/>
              <p:nvPr/>
            </p:nvSpPr>
            <p:spPr>
              <a:xfrm>
                <a:off x="1524265" y="4827275"/>
                <a:ext cx="2216463" cy="600164"/>
              </a:xfrm>
              <a:prstGeom prst="rect">
                <a:avLst/>
              </a:prstGeom>
              <a:noFill/>
            </p:spPr>
            <p:txBody>
              <a:bodyPr wrap="square" rtlCol="0">
                <a:spAutoFit/>
              </a:bodyPr>
              <a:lstStyle/>
              <a:p>
                <a:pPr algn="ctr"/>
                <a:r>
                  <a:rPr lang="en-GB" sz="1100" b="1" dirty="0">
                    <a:solidFill>
                      <a:schemeClr val="tx2"/>
                    </a:solidFill>
                  </a:rPr>
                  <a:t>BMI 30.0–34.9 kg/m</a:t>
                </a:r>
                <a:r>
                  <a:rPr lang="en-GB" sz="1100" b="1" baseline="30000" dirty="0">
                    <a:solidFill>
                      <a:schemeClr val="tx2"/>
                    </a:solidFill>
                  </a:rPr>
                  <a:t>2</a:t>
                </a:r>
              </a:p>
              <a:p>
                <a:pPr algn="ctr"/>
                <a:r>
                  <a:rPr lang="en-GB" sz="1100" b="1" dirty="0">
                    <a:solidFill>
                      <a:schemeClr val="tx2"/>
                    </a:solidFill>
                  </a:rPr>
                  <a:t>HbA</a:t>
                </a:r>
                <a:r>
                  <a:rPr lang="en-GB" sz="1100" b="1" baseline="-25000" dirty="0">
                    <a:solidFill>
                      <a:schemeClr val="tx2"/>
                    </a:solidFill>
                  </a:rPr>
                  <a:t>1c</a:t>
                </a:r>
                <a:r>
                  <a:rPr lang="en-GB" sz="1100" b="1" dirty="0">
                    <a:solidFill>
                      <a:schemeClr val="tx2"/>
                    </a:solidFill>
                  </a:rPr>
                  <a:t> reduction: 1.15% (p&lt;0.0001)</a:t>
                </a:r>
              </a:p>
            </p:txBody>
          </p:sp>
          <p:sp>
            <p:nvSpPr>
              <p:cNvPr id="52" name="TextBox 51">
                <a:extLst>
                  <a:ext uri="{FF2B5EF4-FFF2-40B4-BE49-F238E27FC236}">
                    <a16:creationId xmlns:a16="http://schemas.microsoft.com/office/drawing/2014/main" id="{CE1293F3-F8C6-4FCF-808E-D249BE55A58F}"/>
                  </a:ext>
                </a:extLst>
              </p:cNvPr>
              <p:cNvSpPr txBox="1"/>
              <p:nvPr/>
            </p:nvSpPr>
            <p:spPr>
              <a:xfrm>
                <a:off x="3761774" y="4827275"/>
                <a:ext cx="2216463" cy="600164"/>
              </a:xfrm>
              <a:prstGeom prst="rect">
                <a:avLst/>
              </a:prstGeom>
              <a:noFill/>
            </p:spPr>
            <p:txBody>
              <a:bodyPr wrap="square" rtlCol="0">
                <a:spAutoFit/>
              </a:bodyPr>
              <a:lstStyle/>
              <a:p>
                <a:pPr algn="ctr"/>
                <a:r>
                  <a:rPr lang="en-GB" sz="1100" b="1" dirty="0">
                    <a:solidFill>
                      <a:schemeClr val="tx2"/>
                    </a:solidFill>
                  </a:rPr>
                  <a:t>BMI 35.0–39.9 kg/m</a:t>
                </a:r>
                <a:r>
                  <a:rPr lang="en-GB" sz="1100" b="1" baseline="30000" dirty="0">
                    <a:solidFill>
                      <a:schemeClr val="tx2"/>
                    </a:solidFill>
                  </a:rPr>
                  <a:t>2</a:t>
                </a:r>
              </a:p>
              <a:p>
                <a:pPr algn="ctr"/>
                <a:r>
                  <a:rPr lang="en-GB" sz="1100" b="1" dirty="0">
                    <a:solidFill>
                      <a:schemeClr val="tx2"/>
                    </a:solidFill>
                  </a:rPr>
                  <a:t>HbA</a:t>
                </a:r>
                <a:r>
                  <a:rPr lang="en-GB" sz="1100" b="1" baseline="-25000" dirty="0">
                    <a:solidFill>
                      <a:schemeClr val="tx2"/>
                    </a:solidFill>
                  </a:rPr>
                  <a:t>1c</a:t>
                </a:r>
                <a:r>
                  <a:rPr lang="en-GB" sz="1100" b="1" dirty="0">
                    <a:solidFill>
                      <a:schemeClr val="tx2"/>
                    </a:solidFill>
                  </a:rPr>
                  <a:t> reduction: 1.79% (p&lt;0.0001)</a:t>
                </a:r>
              </a:p>
            </p:txBody>
          </p:sp>
          <p:sp>
            <p:nvSpPr>
              <p:cNvPr id="53" name="TextBox 52">
                <a:extLst>
                  <a:ext uri="{FF2B5EF4-FFF2-40B4-BE49-F238E27FC236}">
                    <a16:creationId xmlns:a16="http://schemas.microsoft.com/office/drawing/2014/main" id="{2FD5C22E-15BC-4458-95FC-683733466442}"/>
                  </a:ext>
                </a:extLst>
              </p:cNvPr>
              <p:cNvSpPr txBox="1"/>
              <p:nvPr/>
            </p:nvSpPr>
            <p:spPr>
              <a:xfrm>
                <a:off x="6013138" y="4827275"/>
                <a:ext cx="2216463" cy="600164"/>
              </a:xfrm>
              <a:prstGeom prst="rect">
                <a:avLst/>
              </a:prstGeom>
              <a:noFill/>
            </p:spPr>
            <p:txBody>
              <a:bodyPr wrap="square" rtlCol="0">
                <a:spAutoFit/>
              </a:bodyPr>
              <a:lstStyle/>
              <a:p>
                <a:pPr algn="ctr"/>
                <a:r>
                  <a:rPr lang="en-GB" sz="1100" b="1" dirty="0">
                    <a:solidFill>
                      <a:schemeClr val="tx2"/>
                    </a:solidFill>
                  </a:rPr>
                  <a:t>BMI ≥40 kg/m</a:t>
                </a:r>
                <a:r>
                  <a:rPr lang="en-GB" sz="1100" b="1" baseline="30000" dirty="0">
                    <a:solidFill>
                      <a:schemeClr val="tx2"/>
                    </a:solidFill>
                  </a:rPr>
                  <a:t>2</a:t>
                </a:r>
                <a:endParaRPr lang="en-GB" sz="1100" b="1" dirty="0">
                  <a:solidFill>
                    <a:schemeClr val="tx2"/>
                  </a:solidFill>
                </a:endParaRPr>
              </a:p>
              <a:p>
                <a:pPr algn="ctr"/>
                <a:r>
                  <a:rPr lang="en-GB" sz="1100" b="1" dirty="0">
                    <a:solidFill>
                      <a:schemeClr val="tx2"/>
                    </a:solidFill>
                  </a:rPr>
                  <a:t>HbA</a:t>
                </a:r>
                <a:r>
                  <a:rPr lang="en-GB" sz="1100" b="1" baseline="-25000" dirty="0">
                    <a:solidFill>
                      <a:schemeClr val="tx2"/>
                    </a:solidFill>
                  </a:rPr>
                  <a:t>1c</a:t>
                </a:r>
                <a:r>
                  <a:rPr lang="en-GB" sz="1100" b="1" dirty="0">
                    <a:solidFill>
                      <a:schemeClr val="tx2"/>
                    </a:solidFill>
                  </a:rPr>
                  <a:t> reduction: 1.87% (p&lt;0.0001)</a:t>
                </a:r>
              </a:p>
            </p:txBody>
          </p:sp>
        </p:grpSp>
      </p:grpSp>
    </p:spTree>
    <p:extLst>
      <p:ext uri="{BB962C8B-B14F-4D97-AF65-F5344CB8AC3E}">
        <p14:creationId xmlns:p14="http://schemas.microsoft.com/office/powerpoint/2010/main" val="364839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9" y="5785668"/>
            <a:ext cx="9144001" cy="553998"/>
          </a:xfrm>
          <a:prstGeom prst="rect">
            <a:avLst/>
          </a:prstGeom>
          <a:noFill/>
        </p:spPr>
        <p:txBody>
          <a:bodyPr wrap="square" rtlCol="0" anchor="b">
            <a:spAutoFit/>
          </a:bodyPr>
          <a:lstStyle/>
          <a:p>
            <a:r>
              <a:rPr lang="en-GB" sz="1000" dirty="0">
                <a:solidFill>
                  <a:schemeClr val="tx2"/>
                </a:solidFill>
              </a:rPr>
              <a:t>p values are for comparison of end of period </a:t>
            </a:r>
            <a:r>
              <a:rPr lang="en-GB" sz="1000" i="1" dirty="0">
                <a:solidFill>
                  <a:schemeClr val="tx2"/>
                </a:solidFill>
              </a:rPr>
              <a:t>vs</a:t>
            </a:r>
            <a:r>
              <a:rPr lang="en-GB" sz="1000" dirty="0">
                <a:solidFill>
                  <a:schemeClr val="tx2"/>
                </a:solidFill>
              </a:rPr>
              <a:t> beginning of period</a:t>
            </a:r>
          </a:p>
          <a:p>
            <a:r>
              <a:rPr lang="en-GB" sz="1000" spc="-10" dirty="0">
                <a:solidFill>
                  <a:schemeClr val="tx2"/>
                </a:solidFill>
              </a:rPr>
              <a:t>HbA</a:t>
            </a:r>
            <a:r>
              <a:rPr lang="en-GB" sz="1000" spc="-10" baseline="-25000" dirty="0">
                <a:solidFill>
                  <a:schemeClr val="tx2"/>
                </a:solidFill>
              </a:rPr>
              <a:t>1c</a:t>
            </a:r>
            <a:r>
              <a:rPr lang="en-GB" sz="1000" spc="-10" dirty="0">
                <a:solidFill>
                  <a:schemeClr val="tx2"/>
                </a:solidFill>
              </a:rPr>
              <a:t>, glycated haemoglobin; </a:t>
            </a:r>
            <a:r>
              <a:rPr lang="en-GB" sz="1000" dirty="0" err="1">
                <a:solidFill>
                  <a:schemeClr val="tx2"/>
                </a:solidFill>
              </a:rPr>
              <a:t>TTh</a:t>
            </a:r>
            <a:r>
              <a:rPr lang="en-GB" sz="1000" dirty="0">
                <a:solidFill>
                  <a:schemeClr val="tx2"/>
                </a:solidFill>
              </a:rPr>
              <a:t>, testosterone therapy</a:t>
            </a:r>
          </a:p>
          <a:p>
            <a:r>
              <a:rPr lang="it-IT" sz="1000" dirty="0">
                <a:solidFill>
                  <a:schemeClr val="tx2"/>
                </a:solidFill>
              </a:rPr>
              <a:t>Yassin A </a:t>
            </a:r>
            <a:r>
              <a:rPr lang="it-IT" sz="1000" i="1" dirty="0">
                <a:solidFill>
                  <a:schemeClr val="tx2"/>
                </a:solidFill>
              </a:rPr>
              <a:t>et al. Clin Endocrinol</a:t>
            </a:r>
            <a:r>
              <a:rPr lang="it-IT" sz="1000" dirty="0">
                <a:solidFill>
                  <a:schemeClr val="tx2"/>
                </a:solidFill>
              </a:rPr>
              <a:t> 2016;84:107–14.</a:t>
            </a:r>
            <a:endParaRPr lang="en-GB" sz="1000" dirty="0">
              <a:solidFill>
                <a:schemeClr val="tx2"/>
              </a:solidFill>
            </a:endParaRPr>
          </a:p>
        </p:txBody>
      </p:sp>
      <p:sp>
        <p:nvSpPr>
          <p:cNvPr id="2" name="Title 1"/>
          <p:cNvSpPr>
            <a:spLocks noGrp="1"/>
          </p:cNvSpPr>
          <p:nvPr>
            <p:ph type="title"/>
          </p:nvPr>
        </p:nvSpPr>
        <p:spPr>
          <a:xfrm>
            <a:off x="133164" y="152401"/>
            <a:ext cx="11425561" cy="834047"/>
          </a:xfrm>
        </p:spPr>
        <p:txBody>
          <a:bodyPr>
            <a:noAutofit/>
          </a:bodyPr>
          <a:lstStyle/>
          <a:p>
            <a:r>
              <a:rPr lang="en-GB" sz="2700" spc="-20" dirty="0"/>
              <a:t>Significant improvements in glycaemic control with </a:t>
            </a:r>
            <a:r>
              <a:rPr lang="en-GB" sz="2700" spc="-20" dirty="0" err="1"/>
              <a:t>TTh</a:t>
            </a:r>
            <a:r>
              <a:rPr lang="en-GB" sz="2700" spc="-20" dirty="0"/>
              <a:t> are lost if treatment is interrupted, but reappear when </a:t>
            </a:r>
            <a:r>
              <a:rPr lang="en-GB" sz="2700" spc="-20" dirty="0" err="1"/>
              <a:t>TTh</a:t>
            </a:r>
            <a:r>
              <a:rPr lang="en-GB" sz="2700" spc="-20" dirty="0"/>
              <a:t> is resumed</a:t>
            </a:r>
          </a:p>
        </p:txBody>
      </p:sp>
      <p:sp>
        <p:nvSpPr>
          <p:cNvPr id="3" name="Content Placeholder 2"/>
          <p:cNvSpPr>
            <a:spLocks noGrp="1"/>
          </p:cNvSpPr>
          <p:nvPr>
            <p:ph idx="1"/>
          </p:nvPr>
        </p:nvSpPr>
        <p:spPr>
          <a:xfrm>
            <a:off x="133164" y="1164827"/>
            <a:ext cx="11292395" cy="1219968"/>
          </a:xfrm>
          <a:noFill/>
        </p:spPr>
        <p:txBody>
          <a:bodyPr>
            <a:normAutofit/>
          </a:bodyPr>
          <a:lstStyle/>
          <a:p>
            <a:r>
              <a:rPr lang="en-GB" sz="1600" dirty="0"/>
              <a:t>Observational registry study including 262 middle-aged and elderly </a:t>
            </a:r>
            <a:r>
              <a:rPr lang="en-GB" sz="1600" dirty="0" err="1"/>
              <a:t>hypogonadal</a:t>
            </a:r>
            <a:r>
              <a:rPr lang="en-GB" sz="1600" dirty="0"/>
              <a:t> men who received </a:t>
            </a:r>
            <a:r>
              <a:rPr lang="en-GB" sz="1600" dirty="0" err="1"/>
              <a:t>TTh</a:t>
            </a:r>
            <a:r>
              <a:rPr lang="en-GB" sz="1600" dirty="0"/>
              <a:t> for up to 11 years, representing 2088.5 patient-years</a:t>
            </a:r>
          </a:p>
          <a:p>
            <a:r>
              <a:rPr lang="en-GB" sz="1600" dirty="0"/>
              <a:t>Significant decreases in fasting glucose and HbA</a:t>
            </a:r>
            <a:r>
              <a:rPr lang="en-GB" sz="1600" baseline="-25000" dirty="0"/>
              <a:t>1c</a:t>
            </a:r>
            <a:r>
              <a:rPr lang="en-GB" sz="1600" dirty="0"/>
              <a:t> seen with </a:t>
            </a:r>
            <a:r>
              <a:rPr lang="en-GB" sz="1600" dirty="0" err="1"/>
              <a:t>TTh</a:t>
            </a:r>
            <a:r>
              <a:rPr lang="en-GB" sz="1600" dirty="0"/>
              <a:t> use were reversed upon withdrawal of </a:t>
            </a:r>
            <a:r>
              <a:rPr lang="en-GB" sz="1600" dirty="0" err="1"/>
              <a:t>TTh</a:t>
            </a:r>
            <a:r>
              <a:rPr lang="en-GB" sz="1600" dirty="0"/>
              <a:t>, but returned again to pre-interruption values when </a:t>
            </a:r>
            <a:r>
              <a:rPr lang="en-GB" sz="1600" dirty="0" err="1"/>
              <a:t>TTh</a:t>
            </a:r>
            <a:r>
              <a:rPr lang="en-GB" sz="1600" dirty="0"/>
              <a:t> was restarted</a:t>
            </a:r>
          </a:p>
        </p:txBody>
      </p:sp>
      <p:grpSp>
        <p:nvGrpSpPr>
          <p:cNvPr id="4" name="Group 3"/>
          <p:cNvGrpSpPr/>
          <p:nvPr/>
        </p:nvGrpSpPr>
        <p:grpSpPr>
          <a:xfrm>
            <a:off x="1562293" y="2384795"/>
            <a:ext cx="8567302" cy="3243083"/>
            <a:chOff x="576697" y="2525994"/>
            <a:chExt cx="7990606" cy="3016406"/>
          </a:xfrm>
        </p:grpSpPr>
        <p:grpSp>
          <p:nvGrpSpPr>
            <p:cNvPr id="21" name="Group 20">
              <a:extLst>
                <a:ext uri="{FF2B5EF4-FFF2-40B4-BE49-F238E27FC236}">
                  <a16:creationId xmlns:a16="http://schemas.microsoft.com/office/drawing/2014/main" id="{A3661692-2E35-40D9-B3C7-95C981138553}"/>
                </a:ext>
              </a:extLst>
            </p:cNvPr>
            <p:cNvGrpSpPr/>
            <p:nvPr/>
          </p:nvGrpSpPr>
          <p:grpSpPr>
            <a:xfrm>
              <a:off x="576697" y="2525994"/>
              <a:ext cx="7990606" cy="3016406"/>
              <a:chOff x="576697" y="2604678"/>
              <a:chExt cx="7990606" cy="3016406"/>
            </a:xfrm>
          </p:grpSpPr>
          <p:sp>
            <p:nvSpPr>
              <p:cNvPr id="23" name="Rounded Rectangle 57">
                <a:extLst>
                  <a:ext uri="{FF2B5EF4-FFF2-40B4-BE49-F238E27FC236}">
                    <a16:creationId xmlns:a16="http://schemas.microsoft.com/office/drawing/2014/main" id="{68E998B3-A9D9-460D-A056-495DC1214A91}"/>
                  </a:ext>
                </a:extLst>
              </p:cNvPr>
              <p:cNvSpPr/>
              <p:nvPr/>
            </p:nvSpPr>
            <p:spPr>
              <a:xfrm>
                <a:off x="576697" y="2604679"/>
                <a:ext cx="7990606" cy="3016405"/>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4" name="TextBox 23">
                <a:extLst>
                  <a:ext uri="{FF2B5EF4-FFF2-40B4-BE49-F238E27FC236}">
                    <a16:creationId xmlns:a16="http://schemas.microsoft.com/office/drawing/2014/main" id="{B8EB6109-B805-4F7B-ACB9-9B972B0F0DBE}"/>
                  </a:ext>
                </a:extLst>
              </p:cNvPr>
              <p:cNvSpPr txBox="1"/>
              <p:nvPr/>
            </p:nvSpPr>
            <p:spPr>
              <a:xfrm>
                <a:off x="576697" y="2604678"/>
                <a:ext cx="7990606" cy="307777"/>
              </a:xfrm>
              <a:prstGeom prst="rect">
                <a:avLst/>
              </a:prstGeom>
              <a:noFill/>
            </p:spPr>
            <p:txBody>
              <a:bodyPr wrap="square" rtlCol="0" anchor="b">
                <a:spAutoFit/>
              </a:bodyPr>
              <a:lstStyle/>
              <a:p>
                <a:pPr algn="ctr"/>
                <a:r>
                  <a:rPr lang="en-GB" sz="1400" b="1" dirty="0">
                    <a:solidFill>
                      <a:prstClr val="white"/>
                    </a:solidFill>
                  </a:rPr>
                  <a:t>Association between TTh and increased sexual activity in men with low testosterone</a:t>
                </a:r>
              </a:p>
            </p:txBody>
          </p:sp>
        </p:grpSp>
        <p:sp>
          <p:nvSpPr>
            <p:cNvPr id="22" name="Round Same Side Corner Rectangle 58">
              <a:extLst>
                <a:ext uri="{FF2B5EF4-FFF2-40B4-BE49-F238E27FC236}">
                  <a16:creationId xmlns:a16="http://schemas.microsoft.com/office/drawing/2014/main" id="{87716571-26C1-4F80-8CD8-F8645893E99D}"/>
                </a:ext>
              </a:extLst>
            </p:cNvPr>
            <p:cNvSpPr/>
            <p:nvPr/>
          </p:nvSpPr>
          <p:spPr>
            <a:xfrm>
              <a:off x="576697" y="2525995"/>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prstClr val="white"/>
                  </a:solidFill>
                </a:rPr>
                <a:t>Effect of continuous or interrupted </a:t>
              </a:r>
              <a:r>
                <a:rPr lang="en-GB" sz="1400" b="1" dirty="0" err="1">
                  <a:solidFill>
                    <a:prstClr val="white"/>
                  </a:solidFill>
                </a:rPr>
                <a:t>TTh</a:t>
              </a:r>
              <a:r>
                <a:rPr lang="en-GB" sz="1400" b="1" dirty="0">
                  <a:solidFill>
                    <a:prstClr val="white"/>
                  </a:solidFill>
                </a:rPr>
                <a:t> on glycaemic control in men with low testosterone</a:t>
              </a:r>
              <a:endParaRPr lang="en-GB" sz="1400" b="1" baseline="30000" dirty="0">
                <a:solidFill>
                  <a:prstClr val="white"/>
                </a:solidFill>
              </a:endParaRPr>
            </a:p>
          </p:txBody>
        </p:sp>
        <p:grpSp>
          <p:nvGrpSpPr>
            <p:cNvPr id="26" name="Group 25"/>
            <p:cNvGrpSpPr/>
            <p:nvPr/>
          </p:nvGrpSpPr>
          <p:grpSpPr>
            <a:xfrm>
              <a:off x="4907752" y="3205969"/>
              <a:ext cx="3386435" cy="2316415"/>
              <a:chOff x="2399452" y="3653074"/>
              <a:chExt cx="2217124" cy="1767802"/>
            </a:xfrm>
          </p:grpSpPr>
          <p:sp>
            <p:nvSpPr>
              <p:cNvPr id="79" name="Text Box 9"/>
              <p:cNvSpPr txBox="1">
                <a:spLocks noChangeArrowheads="1"/>
              </p:cNvSpPr>
              <p:nvPr/>
            </p:nvSpPr>
            <p:spPr bwMode="auto">
              <a:xfrm rot="10800000">
                <a:off x="2399452" y="3723442"/>
                <a:ext cx="241804" cy="1302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ctr"/>
                <a:r>
                  <a:rPr lang="en-GB" altLang="en-US" sz="1200" b="1" dirty="0">
                    <a:solidFill>
                      <a:prstClr val="black"/>
                    </a:solidFill>
                    <a:cs typeface="Arial" panose="020B0604020202020204" pitchFamily="34" charset="0"/>
                  </a:rPr>
                  <a:t>HbA</a:t>
                </a:r>
                <a:r>
                  <a:rPr lang="en-GB" altLang="en-US" sz="1200" b="1" baseline="-25000" dirty="0">
                    <a:solidFill>
                      <a:prstClr val="black"/>
                    </a:solidFill>
                    <a:cs typeface="Arial" panose="020B0604020202020204" pitchFamily="34" charset="0"/>
                  </a:rPr>
                  <a:t>1c </a:t>
                </a:r>
                <a:r>
                  <a:rPr lang="en-GB" altLang="en-US" sz="1200" b="1" dirty="0">
                    <a:solidFill>
                      <a:prstClr val="black"/>
                    </a:solidFill>
                    <a:cs typeface="Arial" panose="020B0604020202020204" pitchFamily="34" charset="0"/>
                  </a:rPr>
                  <a:t>(%)</a:t>
                </a:r>
              </a:p>
            </p:txBody>
          </p:sp>
          <p:graphicFrame>
            <p:nvGraphicFramePr>
              <p:cNvPr id="80" name="Chart 79"/>
              <p:cNvGraphicFramePr/>
              <p:nvPr/>
            </p:nvGraphicFramePr>
            <p:xfrm>
              <a:off x="2680170" y="3653074"/>
              <a:ext cx="1936406" cy="1713412"/>
            </p:xfrm>
            <a:graphic>
              <a:graphicData uri="http://schemas.openxmlformats.org/drawingml/2006/chart">
                <c:chart xmlns:c="http://schemas.openxmlformats.org/drawingml/2006/chart" xmlns:r="http://schemas.openxmlformats.org/officeDocument/2006/relationships" r:id="rId3"/>
              </a:graphicData>
            </a:graphic>
          </p:graphicFrame>
          <p:sp>
            <p:nvSpPr>
              <p:cNvPr id="81" name="TextBox 80"/>
              <p:cNvSpPr txBox="1"/>
              <p:nvPr/>
            </p:nvSpPr>
            <p:spPr>
              <a:xfrm>
                <a:off x="2914209" y="5209481"/>
                <a:ext cx="1626050" cy="211395"/>
              </a:xfrm>
              <a:prstGeom prst="rect">
                <a:avLst/>
              </a:prstGeom>
              <a:noFill/>
            </p:spPr>
            <p:txBody>
              <a:bodyPr wrap="square" rtlCol="0">
                <a:spAutoFit/>
              </a:bodyPr>
              <a:lstStyle/>
              <a:p>
                <a:pPr algn="ctr"/>
                <a:r>
                  <a:rPr lang="en-GB" sz="1200" b="1" dirty="0">
                    <a:solidFill>
                      <a:prstClr val="black"/>
                    </a:solidFill>
                    <a:cs typeface="Arial" panose="020B0604020202020204" pitchFamily="34" charset="0"/>
                  </a:rPr>
                  <a:t>Period</a:t>
                </a:r>
              </a:p>
            </p:txBody>
          </p:sp>
          <p:sp>
            <p:nvSpPr>
              <p:cNvPr id="82" name="TextBox 81"/>
              <p:cNvSpPr txBox="1"/>
              <p:nvPr/>
            </p:nvSpPr>
            <p:spPr>
              <a:xfrm>
                <a:off x="2919648" y="5058026"/>
                <a:ext cx="541314" cy="211395"/>
              </a:xfrm>
              <a:prstGeom prst="rect">
                <a:avLst/>
              </a:prstGeom>
              <a:noFill/>
            </p:spPr>
            <p:txBody>
              <a:bodyPr wrap="square" rtlCol="0">
                <a:spAutoFit/>
              </a:bodyPr>
              <a:lstStyle/>
              <a:p>
                <a:pPr algn="ctr"/>
                <a:r>
                  <a:rPr lang="en-GB" sz="1200" dirty="0">
                    <a:cs typeface="Arial" panose="020B0604020202020204" pitchFamily="34" charset="0"/>
                  </a:rPr>
                  <a:t>1</a:t>
                </a:r>
              </a:p>
            </p:txBody>
          </p:sp>
          <p:sp>
            <p:nvSpPr>
              <p:cNvPr id="83" name="TextBox 82"/>
              <p:cNvSpPr txBox="1"/>
              <p:nvPr/>
            </p:nvSpPr>
            <p:spPr>
              <a:xfrm>
                <a:off x="3458748" y="5058026"/>
                <a:ext cx="538858" cy="211395"/>
              </a:xfrm>
              <a:prstGeom prst="rect">
                <a:avLst/>
              </a:prstGeom>
              <a:noFill/>
            </p:spPr>
            <p:txBody>
              <a:bodyPr wrap="square" rtlCol="0">
                <a:spAutoFit/>
              </a:bodyPr>
              <a:lstStyle/>
              <a:p>
                <a:pPr algn="ctr"/>
                <a:r>
                  <a:rPr lang="en-GB" sz="1200" dirty="0">
                    <a:cs typeface="Arial" panose="020B0604020202020204" pitchFamily="34" charset="0"/>
                  </a:rPr>
                  <a:t>2</a:t>
                </a:r>
              </a:p>
            </p:txBody>
          </p:sp>
          <p:sp>
            <p:nvSpPr>
              <p:cNvPr id="84" name="TextBox 83"/>
              <p:cNvSpPr txBox="1"/>
              <p:nvPr/>
            </p:nvSpPr>
            <p:spPr>
              <a:xfrm>
                <a:off x="3997606" y="5058026"/>
                <a:ext cx="545504" cy="211395"/>
              </a:xfrm>
              <a:prstGeom prst="rect">
                <a:avLst/>
              </a:prstGeom>
              <a:noFill/>
            </p:spPr>
            <p:txBody>
              <a:bodyPr wrap="square" rtlCol="0">
                <a:spAutoFit/>
              </a:bodyPr>
              <a:lstStyle/>
              <a:p>
                <a:pPr algn="ctr"/>
                <a:r>
                  <a:rPr lang="en-GB" sz="1200" dirty="0">
                    <a:cs typeface="Arial" panose="020B0604020202020204" pitchFamily="34" charset="0"/>
                  </a:rPr>
                  <a:t>3</a:t>
                </a:r>
              </a:p>
            </p:txBody>
          </p:sp>
        </p:grpSp>
        <p:grpSp>
          <p:nvGrpSpPr>
            <p:cNvPr id="27" name="Group 26">
              <a:extLst>
                <a:ext uri="{FF2B5EF4-FFF2-40B4-BE49-F238E27FC236}">
                  <a16:creationId xmlns:a16="http://schemas.microsoft.com/office/drawing/2014/main" id="{089ADFFA-8125-49D7-9A6D-5CF5BECBD085}"/>
                </a:ext>
              </a:extLst>
            </p:cNvPr>
            <p:cNvGrpSpPr/>
            <p:nvPr/>
          </p:nvGrpSpPr>
          <p:grpSpPr>
            <a:xfrm>
              <a:off x="1634012" y="3789315"/>
              <a:ext cx="2499642" cy="787700"/>
              <a:chOff x="1634012" y="3651853"/>
              <a:chExt cx="2499642" cy="787700"/>
            </a:xfrm>
          </p:grpSpPr>
          <p:sp>
            <p:nvSpPr>
              <p:cNvPr id="74" name="Freeform 73"/>
              <p:cNvSpPr/>
              <p:nvPr/>
            </p:nvSpPr>
            <p:spPr>
              <a:xfrm>
                <a:off x="1634012" y="3765334"/>
                <a:ext cx="2499642" cy="674219"/>
              </a:xfrm>
              <a:custGeom>
                <a:avLst/>
                <a:gdLst>
                  <a:gd name="connsiteX0" fmla="*/ 0 w 1333500"/>
                  <a:gd name="connsiteY0" fmla="*/ 0 h 481013"/>
                  <a:gd name="connsiteX1" fmla="*/ 447675 w 1333500"/>
                  <a:gd name="connsiteY1" fmla="*/ 285750 h 481013"/>
                  <a:gd name="connsiteX2" fmla="*/ 890587 w 1333500"/>
                  <a:gd name="connsiteY2" fmla="*/ 352425 h 481013"/>
                  <a:gd name="connsiteX3" fmla="*/ 1333500 w 1333500"/>
                  <a:gd name="connsiteY3" fmla="*/ 481013 h 481013"/>
                </a:gdLst>
                <a:ahLst/>
                <a:cxnLst>
                  <a:cxn ang="0">
                    <a:pos x="connsiteX0" y="connsiteY0"/>
                  </a:cxn>
                  <a:cxn ang="0">
                    <a:pos x="connsiteX1" y="connsiteY1"/>
                  </a:cxn>
                  <a:cxn ang="0">
                    <a:pos x="connsiteX2" y="connsiteY2"/>
                  </a:cxn>
                  <a:cxn ang="0">
                    <a:pos x="connsiteX3" y="connsiteY3"/>
                  </a:cxn>
                </a:cxnLst>
                <a:rect l="l" t="t" r="r" b="b"/>
                <a:pathLst>
                  <a:path w="1333500" h="481013">
                    <a:moveTo>
                      <a:pt x="0" y="0"/>
                    </a:moveTo>
                    <a:lnTo>
                      <a:pt x="447675" y="285750"/>
                    </a:lnTo>
                    <a:lnTo>
                      <a:pt x="890587" y="352425"/>
                    </a:lnTo>
                    <a:lnTo>
                      <a:pt x="1333500" y="481013"/>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5" name="Group 74">
                <a:extLst>
                  <a:ext uri="{FF2B5EF4-FFF2-40B4-BE49-F238E27FC236}">
                    <a16:creationId xmlns:a16="http://schemas.microsoft.com/office/drawing/2014/main" id="{0935D43E-85AD-43EE-A971-C31EDB49BED4}"/>
                  </a:ext>
                </a:extLst>
              </p:cNvPr>
              <p:cNvGrpSpPr/>
              <p:nvPr/>
            </p:nvGrpSpPr>
            <p:grpSpPr>
              <a:xfrm>
                <a:off x="1634012" y="3651853"/>
                <a:ext cx="2490714" cy="594112"/>
                <a:chOff x="2096866" y="3718543"/>
                <a:chExt cx="2029513" cy="555402"/>
              </a:xfrm>
            </p:grpSpPr>
            <p:sp>
              <p:nvSpPr>
                <p:cNvPr id="76" name="Freeform 75"/>
                <p:cNvSpPr/>
                <p:nvPr/>
              </p:nvSpPr>
              <p:spPr>
                <a:xfrm>
                  <a:off x="2096866" y="3793428"/>
                  <a:ext cx="676504" cy="187214"/>
                </a:xfrm>
                <a:custGeom>
                  <a:avLst/>
                  <a:gdLst>
                    <a:gd name="connsiteX0" fmla="*/ 0 w 442912"/>
                    <a:gd name="connsiteY0" fmla="*/ 0 h 142875"/>
                    <a:gd name="connsiteX1" fmla="*/ 442912 w 442912"/>
                    <a:gd name="connsiteY1" fmla="*/ 142875 h 142875"/>
                  </a:gdLst>
                  <a:ahLst/>
                  <a:cxnLst>
                    <a:cxn ang="0">
                      <a:pos x="connsiteX0" y="connsiteY0"/>
                    </a:cxn>
                    <a:cxn ang="0">
                      <a:pos x="connsiteX1" y="connsiteY1"/>
                    </a:cxn>
                  </a:cxnLst>
                  <a:rect l="l" t="t" r="r" b="b"/>
                  <a:pathLst>
                    <a:path w="442912" h="142875">
                      <a:moveTo>
                        <a:pt x="0" y="0"/>
                      </a:moveTo>
                      <a:lnTo>
                        <a:pt x="442912" y="142875"/>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Freeform 76"/>
                <p:cNvSpPr/>
                <p:nvPr/>
              </p:nvSpPr>
              <p:spPr>
                <a:xfrm>
                  <a:off x="2773370" y="3718543"/>
                  <a:ext cx="676505" cy="255859"/>
                </a:xfrm>
                <a:custGeom>
                  <a:avLst/>
                  <a:gdLst>
                    <a:gd name="connsiteX0" fmla="*/ 442913 w 442913"/>
                    <a:gd name="connsiteY0" fmla="*/ 0 h 195262"/>
                    <a:gd name="connsiteX1" fmla="*/ 0 w 442913"/>
                    <a:gd name="connsiteY1" fmla="*/ 195262 h 195262"/>
                  </a:gdLst>
                  <a:ahLst/>
                  <a:cxnLst>
                    <a:cxn ang="0">
                      <a:pos x="connsiteX0" y="connsiteY0"/>
                    </a:cxn>
                    <a:cxn ang="0">
                      <a:pos x="connsiteX1" y="connsiteY1"/>
                    </a:cxn>
                  </a:cxnLst>
                  <a:rect l="l" t="t" r="r" b="b"/>
                  <a:pathLst>
                    <a:path w="442913" h="195262">
                      <a:moveTo>
                        <a:pt x="442913" y="0"/>
                      </a:moveTo>
                      <a:lnTo>
                        <a:pt x="0" y="195262"/>
                      </a:lnTo>
                    </a:path>
                  </a:pathLst>
                </a:cu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Freeform 77"/>
                <p:cNvSpPr/>
                <p:nvPr/>
              </p:nvSpPr>
              <p:spPr>
                <a:xfrm>
                  <a:off x="3449875" y="3718543"/>
                  <a:ext cx="676504" cy="555402"/>
                </a:xfrm>
                <a:custGeom>
                  <a:avLst/>
                  <a:gdLst>
                    <a:gd name="connsiteX0" fmla="*/ 442912 w 442912"/>
                    <a:gd name="connsiteY0" fmla="*/ 423862 h 423862"/>
                    <a:gd name="connsiteX1" fmla="*/ 0 w 442912"/>
                    <a:gd name="connsiteY1" fmla="*/ 0 h 423862"/>
                  </a:gdLst>
                  <a:ahLst/>
                  <a:cxnLst>
                    <a:cxn ang="0">
                      <a:pos x="connsiteX0" y="connsiteY0"/>
                    </a:cxn>
                    <a:cxn ang="0">
                      <a:pos x="connsiteX1" y="connsiteY1"/>
                    </a:cxn>
                  </a:cxnLst>
                  <a:rect l="l" t="t" r="r" b="b"/>
                  <a:pathLst>
                    <a:path w="442912" h="423862">
                      <a:moveTo>
                        <a:pt x="442912" y="423862"/>
                      </a:moveTo>
                      <a:lnTo>
                        <a:pt x="0" y="0"/>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8" name="Text Box 9"/>
            <p:cNvSpPr txBox="1">
              <a:spLocks noChangeArrowheads="1"/>
            </p:cNvSpPr>
            <p:nvPr/>
          </p:nvSpPr>
          <p:spPr bwMode="auto">
            <a:xfrm rot="10800000">
              <a:off x="689706" y="3298175"/>
              <a:ext cx="553998" cy="1706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ctr"/>
              <a:r>
                <a:rPr lang="en-GB" altLang="en-US" sz="1200" b="1" dirty="0">
                  <a:solidFill>
                    <a:prstClr val="black"/>
                  </a:solidFill>
                  <a:cs typeface="Arial" panose="020B0604020202020204" pitchFamily="34" charset="0"/>
                </a:rPr>
                <a:t>Fasting glucose</a:t>
              </a:r>
              <a:br>
                <a:rPr lang="en-GB" altLang="en-US" sz="1200" b="1" dirty="0">
                  <a:solidFill>
                    <a:prstClr val="black"/>
                  </a:solidFill>
                  <a:cs typeface="Arial" panose="020B0604020202020204" pitchFamily="34" charset="0"/>
                </a:rPr>
              </a:br>
              <a:r>
                <a:rPr lang="en-GB" altLang="en-US" sz="1200" b="1" dirty="0">
                  <a:solidFill>
                    <a:prstClr val="black"/>
                  </a:solidFill>
                  <a:cs typeface="Arial" panose="020B0604020202020204" pitchFamily="34" charset="0"/>
                </a:rPr>
                <a:t>(mg/</a:t>
              </a:r>
              <a:r>
                <a:rPr lang="en-GB" altLang="en-US" sz="1200" b="1" dirty="0" err="1">
                  <a:solidFill>
                    <a:prstClr val="black"/>
                  </a:solidFill>
                  <a:cs typeface="Arial" panose="020B0604020202020204" pitchFamily="34" charset="0"/>
                </a:rPr>
                <a:t>dL</a:t>
              </a:r>
              <a:r>
                <a:rPr lang="en-GB" altLang="en-US" sz="1200" b="1" dirty="0">
                  <a:solidFill>
                    <a:prstClr val="black"/>
                  </a:solidFill>
                  <a:cs typeface="Arial" panose="020B0604020202020204" pitchFamily="34" charset="0"/>
                </a:rPr>
                <a:t>)</a:t>
              </a:r>
            </a:p>
          </p:txBody>
        </p:sp>
        <p:sp>
          <p:nvSpPr>
            <p:cNvPr id="30" name="TextBox 29"/>
            <p:cNvSpPr txBox="1"/>
            <p:nvPr/>
          </p:nvSpPr>
          <p:spPr>
            <a:xfrm>
              <a:off x="1651322" y="5045361"/>
              <a:ext cx="814068" cy="276999"/>
            </a:xfrm>
            <a:prstGeom prst="rect">
              <a:avLst/>
            </a:prstGeom>
            <a:noFill/>
          </p:spPr>
          <p:txBody>
            <a:bodyPr wrap="square" rtlCol="0">
              <a:spAutoFit/>
            </a:bodyPr>
            <a:lstStyle/>
            <a:p>
              <a:pPr algn="ctr"/>
              <a:r>
                <a:rPr lang="en-GB" sz="1200" dirty="0">
                  <a:cs typeface="Arial" panose="020B0604020202020204" pitchFamily="34" charset="0"/>
                </a:rPr>
                <a:t>1</a:t>
              </a:r>
            </a:p>
          </p:txBody>
        </p:sp>
        <p:sp>
          <p:nvSpPr>
            <p:cNvPr id="31" name="TextBox 30"/>
            <p:cNvSpPr txBox="1"/>
            <p:nvPr/>
          </p:nvSpPr>
          <p:spPr>
            <a:xfrm>
              <a:off x="3313713" y="5045361"/>
              <a:ext cx="812665" cy="276999"/>
            </a:xfrm>
            <a:prstGeom prst="rect">
              <a:avLst/>
            </a:prstGeom>
            <a:noFill/>
          </p:spPr>
          <p:txBody>
            <a:bodyPr wrap="square" rtlCol="0">
              <a:spAutoFit/>
            </a:bodyPr>
            <a:lstStyle/>
            <a:p>
              <a:pPr algn="ctr"/>
              <a:r>
                <a:rPr lang="en-GB" sz="1200" dirty="0">
                  <a:cs typeface="Arial" panose="020B0604020202020204" pitchFamily="34" charset="0"/>
                </a:rPr>
                <a:t>3</a:t>
              </a:r>
            </a:p>
          </p:txBody>
        </p:sp>
        <p:sp>
          <p:nvSpPr>
            <p:cNvPr id="32" name="TextBox 31"/>
            <p:cNvSpPr txBox="1"/>
            <p:nvPr/>
          </p:nvSpPr>
          <p:spPr>
            <a:xfrm>
              <a:off x="3425991" y="3293371"/>
              <a:ext cx="604653" cy="215444"/>
            </a:xfrm>
            <a:prstGeom prst="rect">
              <a:avLst/>
            </a:prstGeom>
            <a:noFill/>
          </p:spPr>
          <p:txBody>
            <a:bodyPr wrap="none" rtlCol="0" anchor="ctr">
              <a:spAutoFit/>
            </a:bodyPr>
            <a:lstStyle/>
            <a:p>
              <a:pPr algn="ctr"/>
              <a:r>
                <a:rPr lang="en-GB" sz="800" dirty="0">
                  <a:cs typeface="Arial" panose="020B0604020202020204" pitchFamily="34" charset="0"/>
                </a:rPr>
                <a:t>p&lt;0.0001</a:t>
              </a:r>
            </a:p>
          </p:txBody>
        </p:sp>
        <p:grpSp>
          <p:nvGrpSpPr>
            <p:cNvPr id="33" name="Group 32">
              <a:extLst>
                <a:ext uri="{FF2B5EF4-FFF2-40B4-BE49-F238E27FC236}">
                  <a16:creationId xmlns:a16="http://schemas.microsoft.com/office/drawing/2014/main" id="{5B3274D5-0C0A-4C0B-9343-2993F4678DBF}"/>
                </a:ext>
              </a:extLst>
            </p:cNvPr>
            <p:cNvGrpSpPr/>
            <p:nvPr/>
          </p:nvGrpSpPr>
          <p:grpSpPr>
            <a:xfrm>
              <a:off x="5676011" y="3847487"/>
              <a:ext cx="2496746" cy="516442"/>
              <a:chOff x="5985635" y="3767131"/>
              <a:chExt cx="2036788" cy="499238"/>
            </a:xfrm>
          </p:grpSpPr>
          <p:sp>
            <p:nvSpPr>
              <p:cNvPr id="71" name="Freeform 70"/>
              <p:cNvSpPr/>
              <p:nvPr/>
            </p:nvSpPr>
            <p:spPr>
              <a:xfrm>
                <a:off x="5985635" y="3785852"/>
                <a:ext cx="683779" cy="480517"/>
              </a:xfrm>
              <a:custGeom>
                <a:avLst/>
                <a:gdLst>
                  <a:gd name="connsiteX0" fmla="*/ 0 w 447675"/>
                  <a:gd name="connsiteY0" fmla="*/ 0 h 366713"/>
                  <a:gd name="connsiteX1" fmla="*/ 447675 w 447675"/>
                  <a:gd name="connsiteY1" fmla="*/ 366713 h 366713"/>
                </a:gdLst>
                <a:ahLst/>
                <a:cxnLst>
                  <a:cxn ang="0">
                    <a:pos x="connsiteX0" y="connsiteY0"/>
                  </a:cxn>
                  <a:cxn ang="0">
                    <a:pos x="connsiteX1" y="connsiteY1"/>
                  </a:cxn>
                </a:cxnLst>
                <a:rect l="l" t="t" r="r" b="b"/>
                <a:pathLst>
                  <a:path w="447675" h="366713">
                    <a:moveTo>
                      <a:pt x="0" y="0"/>
                    </a:moveTo>
                    <a:lnTo>
                      <a:pt x="447675" y="366713"/>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Freeform 71"/>
              <p:cNvSpPr/>
              <p:nvPr/>
            </p:nvSpPr>
            <p:spPr>
              <a:xfrm>
                <a:off x="7360466" y="3773371"/>
                <a:ext cx="661957" cy="468036"/>
              </a:xfrm>
              <a:custGeom>
                <a:avLst/>
                <a:gdLst>
                  <a:gd name="connsiteX0" fmla="*/ 0 w 452437"/>
                  <a:gd name="connsiteY0" fmla="*/ 0 h 357188"/>
                  <a:gd name="connsiteX1" fmla="*/ 452437 w 452437"/>
                  <a:gd name="connsiteY1" fmla="*/ 357188 h 357188"/>
                </a:gdLst>
                <a:ahLst/>
                <a:cxnLst>
                  <a:cxn ang="0">
                    <a:pos x="connsiteX0" y="connsiteY0"/>
                  </a:cxn>
                  <a:cxn ang="0">
                    <a:pos x="connsiteX1" y="connsiteY1"/>
                  </a:cxn>
                </a:cxnLst>
                <a:rect l="l" t="t" r="r" b="b"/>
                <a:pathLst>
                  <a:path w="452437" h="357188">
                    <a:moveTo>
                      <a:pt x="0" y="0"/>
                    </a:moveTo>
                    <a:lnTo>
                      <a:pt x="452437" y="357188"/>
                    </a:lnTo>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Freeform 72"/>
              <p:cNvSpPr/>
              <p:nvPr/>
            </p:nvSpPr>
            <p:spPr>
              <a:xfrm>
                <a:off x="6669414" y="3767131"/>
                <a:ext cx="661957" cy="492997"/>
              </a:xfrm>
              <a:custGeom>
                <a:avLst/>
                <a:gdLst>
                  <a:gd name="connsiteX0" fmla="*/ 0 w 433388"/>
                  <a:gd name="connsiteY0" fmla="*/ 376237 h 376237"/>
                  <a:gd name="connsiteX1" fmla="*/ 433388 w 433388"/>
                  <a:gd name="connsiteY1" fmla="*/ 0 h 376237"/>
                </a:gdLst>
                <a:ahLst/>
                <a:cxnLst>
                  <a:cxn ang="0">
                    <a:pos x="connsiteX0" y="connsiteY0"/>
                  </a:cxn>
                  <a:cxn ang="0">
                    <a:pos x="connsiteX1" y="connsiteY1"/>
                  </a:cxn>
                </a:cxnLst>
                <a:rect l="l" t="t" r="r" b="b"/>
                <a:pathLst>
                  <a:path w="433388" h="376237">
                    <a:moveTo>
                      <a:pt x="0" y="376237"/>
                    </a:moveTo>
                    <a:lnTo>
                      <a:pt x="433388" y="0"/>
                    </a:lnTo>
                  </a:path>
                </a:pathLst>
              </a:cu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Freeform 33"/>
            <p:cNvSpPr/>
            <p:nvPr/>
          </p:nvSpPr>
          <p:spPr>
            <a:xfrm>
              <a:off x="5702300" y="4060519"/>
              <a:ext cx="2470457" cy="550387"/>
            </a:xfrm>
            <a:custGeom>
              <a:avLst/>
              <a:gdLst>
                <a:gd name="connsiteX0" fmla="*/ 0 w 1338262"/>
                <a:gd name="connsiteY0" fmla="*/ 0 h 390525"/>
                <a:gd name="connsiteX1" fmla="*/ 452437 w 1338262"/>
                <a:gd name="connsiteY1" fmla="*/ 309563 h 390525"/>
                <a:gd name="connsiteX2" fmla="*/ 890587 w 1338262"/>
                <a:gd name="connsiteY2" fmla="*/ 323850 h 390525"/>
                <a:gd name="connsiteX3" fmla="*/ 1338262 w 1338262"/>
                <a:gd name="connsiteY3" fmla="*/ 390525 h 390525"/>
              </a:gdLst>
              <a:ahLst/>
              <a:cxnLst>
                <a:cxn ang="0">
                  <a:pos x="connsiteX0" y="connsiteY0"/>
                </a:cxn>
                <a:cxn ang="0">
                  <a:pos x="connsiteX1" y="connsiteY1"/>
                </a:cxn>
                <a:cxn ang="0">
                  <a:pos x="connsiteX2" y="connsiteY2"/>
                </a:cxn>
                <a:cxn ang="0">
                  <a:pos x="connsiteX3" y="connsiteY3"/>
                </a:cxn>
              </a:cxnLst>
              <a:rect l="l" t="t" r="r" b="b"/>
              <a:pathLst>
                <a:path w="1338262" h="390525">
                  <a:moveTo>
                    <a:pt x="0" y="0"/>
                  </a:moveTo>
                  <a:lnTo>
                    <a:pt x="452437" y="309563"/>
                  </a:lnTo>
                  <a:lnTo>
                    <a:pt x="890587" y="323850"/>
                  </a:lnTo>
                  <a:lnTo>
                    <a:pt x="1338262" y="390525"/>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reeform: Shape 16">
              <a:extLst>
                <a:ext uri="{FF2B5EF4-FFF2-40B4-BE49-F238E27FC236}">
                  <a16:creationId xmlns:a16="http://schemas.microsoft.com/office/drawing/2014/main" id="{36F38221-5203-4624-A429-4575AC81DAB2}"/>
                </a:ext>
              </a:extLst>
            </p:cNvPr>
            <p:cNvSpPr/>
            <p:nvPr/>
          </p:nvSpPr>
          <p:spPr>
            <a:xfrm>
              <a:off x="2473925" y="3672929"/>
              <a:ext cx="830238" cy="45719"/>
            </a:xfrm>
            <a:custGeom>
              <a:avLst/>
              <a:gdLst>
                <a:gd name="connsiteX0" fmla="*/ 0 w 591359"/>
                <a:gd name="connsiteY0" fmla="*/ 68845 h 68845"/>
                <a:gd name="connsiteX1" fmla="*/ 0 w 591359"/>
                <a:gd name="connsiteY1" fmla="*/ 0 h 68845"/>
                <a:gd name="connsiteX2" fmla="*/ 591359 w 591359"/>
                <a:gd name="connsiteY2" fmla="*/ 0 h 68845"/>
                <a:gd name="connsiteX3" fmla="*/ 591359 w 591359"/>
                <a:gd name="connsiteY3" fmla="*/ 65315 h 68845"/>
              </a:gdLst>
              <a:ahLst/>
              <a:cxnLst>
                <a:cxn ang="0">
                  <a:pos x="connsiteX0" y="connsiteY0"/>
                </a:cxn>
                <a:cxn ang="0">
                  <a:pos x="connsiteX1" y="connsiteY1"/>
                </a:cxn>
                <a:cxn ang="0">
                  <a:pos x="connsiteX2" y="connsiteY2"/>
                </a:cxn>
                <a:cxn ang="0">
                  <a:pos x="connsiteX3" y="connsiteY3"/>
                </a:cxn>
              </a:cxnLst>
              <a:rect l="l" t="t" r="r" b="b"/>
              <a:pathLst>
                <a:path w="591359" h="68845">
                  <a:moveTo>
                    <a:pt x="0" y="68845"/>
                  </a:moveTo>
                  <a:lnTo>
                    <a:pt x="0" y="0"/>
                  </a:lnTo>
                  <a:lnTo>
                    <a:pt x="591359" y="0"/>
                  </a:lnTo>
                  <a:lnTo>
                    <a:pt x="591359" y="6531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AE16F6CD-5303-4209-949B-52DF2F2225B1}"/>
                </a:ext>
              </a:extLst>
            </p:cNvPr>
            <p:cNvSpPr txBox="1"/>
            <p:nvPr/>
          </p:nvSpPr>
          <p:spPr>
            <a:xfrm>
              <a:off x="2586718" y="3481505"/>
              <a:ext cx="604653" cy="215444"/>
            </a:xfrm>
            <a:prstGeom prst="rect">
              <a:avLst/>
            </a:prstGeom>
            <a:noFill/>
          </p:spPr>
          <p:txBody>
            <a:bodyPr wrap="none" rtlCol="0" anchor="ctr">
              <a:spAutoFit/>
            </a:bodyPr>
            <a:lstStyle/>
            <a:p>
              <a:pPr algn="ctr"/>
              <a:r>
                <a:rPr lang="en-GB" sz="800" dirty="0">
                  <a:cs typeface="Arial" panose="020B0604020202020204" pitchFamily="34" charset="0"/>
                </a:rPr>
                <a:t>p&lt;0.0001</a:t>
              </a:r>
            </a:p>
          </p:txBody>
        </p:sp>
        <p:sp>
          <p:nvSpPr>
            <p:cNvPr id="37" name="Freeform: Shape 699">
              <a:extLst>
                <a:ext uri="{FF2B5EF4-FFF2-40B4-BE49-F238E27FC236}">
                  <a16:creationId xmlns:a16="http://schemas.microsoft.com/office/drawing/2014/main" id="{263F7A7A-37BA-4986-97D4-D06B717B105A}"/>
                </a:ext>
              </a:extLst>
            </p:cNvPr>
            <p:cNvSpPr/>
            <p:nvPr/>
          </p:nvSpPr>
          <p:spPr>
            <a:xfrm>
              <a:off x="3313198" y="3496917"/>
              <a:ext cx="830238" cy="45719"/>
            </a:xfrm>
            <a:custGeom>
              <a:avLst/>
              <a:gdLst>
                <a:gd name="connsiteX0" fmla="*/ 0 w 591359"/>
                <a:gd name="connsiteY0" fmla="*/ 68845 h 68845"/>
                <a:gd name="connsiteX1" fmla="*/ 0 w 591359"/>
                <a:gd name="connsiteY1" fmla="*/ 0 h 68845"/>
                <a:gd name="connsiteX2" fmla="*/ 591359 w 591359"/>
                <a:gd name="connsiteY2" fmla="*/ 0 h 68845"/>
                <a:gd name="connsiteX3" fmla="*/ 591359 w 591359"/>
                <a:gd name="connsiteY3" fmla="*/ 65315 h 68845"/>
              </a:gdLst>
              <a:ahLst/>
              <a:cxnLst>
                <a:cxn ang="0">
                  <a:pos x="connsiteX0" y="connsiteY0"/>
                </a:cxn>
                <a:cxn ang="0">
                  <a:pos x="connsiteX1" y="connsiteY1"/>
                </a:cxn>
                <a:cxn ang="0">
                  <a:pos x="connsiteX2" y="connsiteY2"/>
                </a:cxn>
                <a:cxn ang="0">
                  <a:pos x="connsiteX3" y="connsiteY3"/>
                </a:cxn>
              </a:cxnLst>
              <a:rect l="l" t="t" r="r" b="b"/>
              <a:pathLst>
                <a:path w="591359" h="68845">
                  <a:moveTo>
                    <a:pt x="0" y="68845"/>
                  </a:moveTo>
                  <a:lnTo>
                    <a:pt x="0" y="0"/>
                  </a:lnTo>
                  <a:lnTo>
                    <a:pt x="591359" y="0"/>
                  </a:lnTo>
                  <a:lnTo>
                    <a:pt x="591359" y="6531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38" name="Group 37">
              <a:extLst>
                <a:ext uri="{FF2B5EF4-FFF2-40B4-BE49-F238E27FC236}">
                  <a16:creationId xmlns:a16="http://schemas.microsoft.com/office/drawing/2014/main" id="{ED626918-B106-4B19-A062-5D0FB74F1FF5}"/>
                </a:ext>
              </a:extLst>
            </p:cNvPr>
            <p:cNvGrpSpPr/>
            <p:nvPr/>
          </p:nvGrpSpPr>
          <p:grpSpPr>
            <a:xfrm>
              <a:off x="2473925" y="4464132"/>
              <a:ext cx="830238" cy="216109"/>
              <a:chOff x="2473925" y="4326670"/>
              <a:chExt cx="830238" cy="216109"/>
            </a:xfrm>
          </p:grpSpPr>
          <p:sp>
            <p:nvSpPr>
              <p:cNvPr id="69" name="TextBox 68"/>
              <p:cNvSpPr txBox="1"/>
              <p:nvPr/>
            </p:nvSpPr>
            <p:spPr>
              <a:xfrm>
                <a:off x="2662861" y="4327335"/>
                <a:ext cx="452368" cy="215444"/>
              </a:xfrm>
              <a:prstGeom prst="rect">
                <a:avLst/>
              </a:prstGeom>
              <a:noFill/>
            </p:spPr>
            <p:txBody>
              <a:bodyPr wrap="none" rtlCol="0" anchor="ctr">
                <a:spAutoFit/>
              </a:bodyPr>
              <a:lstStyle/>
              <a:p>
                <a:pPr algn="ctr"/>
                <a:r>
                  <a:rPr lang="en-GB" sz="800" dirty="0">
                    <a:cs typeface="Arial" panose="020B0604020202020204" pitchFamily="34" charset="0"/>
                  </a:rPr>
                  <a:t>p=NS</a:t>
                </a:r>
              </a:p>
            </p:txBody>
          </p:sp>
          <p:sp>
            <p:nvSpPr>
              <p:cNvPr id="70" name="Freeform: Shape 700">
                <a:extLst>
                  <a:ext uri="{FF2B5EF4-FFF2-40B4-BE49-F238E27FC236}">
                    <a16:creationId xmlns:a16="http://schemas.microsoft.com/office/drawing/2014/main" id="{5C05734D-52A9-47BA-8B0B-A9DE02D9654D}"/>
                  </a:ext>
                </a:extLst>
              </p:cNvPr>
              <p:cNvSpPr/>
              <p:nvPr/>
            </p:nvSpPr>
            <p:spPr>
              <a:xfrm flipV="1">
                <a:off x="2473925" y="4326670"/>
                <a:ext cx="830238" cy="45719"/>
              </a:xfrm>
              <a:custGeom>
                <a:avLst/>
                <a:gdLst>
                  <a:gd name="connsiteX0" fmla="*/ 0 w 591359"/>
                  <a:gd name="connsiteY0" fmla="*/ 68845 h 68845"/>
                  <a:gd name="connsiteX1" fmla="*/ 0 w 591359"/>
                  <a:gd name="connsiteY1" fmla="*/ 0 h 68845"/>
                  <a:gd name="connsiteX2" fmla="*/ 591359 w 591359"/>
                  <a:gd name="connsiteY2" fmla="*/ 0 h 68845"/>
                  <a:gd name="connsiteX3" fmla="*/ 591359 w 591359"/>
                  <a:gd name="connsiteY3" fmla="*/ 65315 h 68845"/>
                </a:gdLst>
                <a:ahLst/>
                <a:cxnLst>
                  <a:cxn ang="0">
                    <a:pos x="connsiteX0" y="connsiteY0"/>
                  </a:cxn>
                  <a:cxn ang="0">
                    <a:pos x="connsiteX1" y="connsiteY1"/>
                  </a:cxn>
                  <a:cxn ang="0">
                    <a:pos x="connsiteX2" y="connsiteY2"/>
                  </a:cxn>
                  <a:cxn ang="0">
                    <a:pos x="connsiteX3" y="connsiteY3"/>
                  </a:cxn>
                </a:cxnLst>
                <a:rect l="l" t="t" r="r" b="b"/>
                <a:pathLst>
                  <a:path w="591359" h="68845">
                    <a:moveTo>
                      <a:pt x="0" y="68845"/>
                    </a:moveTo>
                    <a:lnTo>
                      <a:pt x="0" y="0"/>
                    </a:lnTo>
                    <a:lnTo>
                      <a:pt x="591359" y="0"/>
                    </a:lnTo>
                    <a:lnTo>
                      <a:pt x="591359" y="6531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9" name="Group 38">
              <a:extLst>
                <a:ext uri="{FF2B5EF4-FFF2-40B4-BE49-F238E27FC236}">
                  <a16:creationId xmlns:a16="http://schemas.microsoft.com/office/drawing/2014/main" id="{C1AB9587-C8B1-42B4-8CC2-53D3A6F5957E}"/>
                </a:ext>
              </a:extLst>
            </p:cNvPr>
            <p:cNvGrpSpPr/>
            <p:nvPr/>
          </p:nvGrpSpPr>
          <p:grpSpPr>
            <a:xfrm>
              <a:off x="3308931" y="4633872"/>
              <a:ext cx="830238" cy="228507"/>
              <a:chOff x="3308931" y="4496410"/>
              <a:chExt cx="830238" cy="228507"/>
            </a:xfrm>
          </p:grpSpPr>
          <p:sp>
            <p:nvSpPr>
              <p:cNvPr id="67" name="TextBox 66"/>
              <p:cNvSpPr txBox="1"/>
              <p:nvPr/>
            </p:nvSpPr>
            <p:spPr>
              <a:xfrm>
                <a:off x="3398480" y="4509473"/>
                <a:ext cx="651140" cy="215444"/>
              </a:xfrm>
              <a:prstGeom prst="rect">
                <a:avLst/>
              </a:prstGeom>
              <a:noFill/>
            </p:spPr>
            <p:txBody>
              <a:bodyPr wrap="none" rtlCol="0" anchor="ctr">
                <a:spAutoFit/>
              </a:bodyPr>
              <a:lstStyle/>
              <a:p>
                <a:pPr algn="ctr"/>
                <a:r>
                  <a:rPr lang="en-GB" sz="800" dirty="0">
                    <a:cs typeface="Arial" panose="020B0604020202020204" pitchFamily="34" charset="0"/>
                  </a:rPr>
                  <a:t>p=0.0043</a:t>
                </a:r>
              </a:p>
            </p:txBody>
          </p:sp>
          <p:sp>
            <p:nvSpPr>
              <p:cNvPr id="68" name="Freeform: Shape 701">
                <a:extLst>
                  <a:ext uri="{FF2B5EF4-FFF2-40B4-BE49-F238E27FC236}">
                    <a16:creationId xmlns:a16="http://schemas.microsoft.com/office/drawing/2014/main" id="{02FA60FD-36B1-4438-A801-0B44E1670111}"/>
                  </a:ext>
                </a:extLst>
              </p:cNvPr>
              <p:cNvSpPr/>
              <p:nvPr/>
            </p:nvSpPr>
            <p:spPr>
              <a:xfrm flipV="1">
                <a:off x="3308931" y="4496410"/>
                <a:ext cx="830238" cy="45719"/>
              </a:xfrm>
              <a:custGeom>
                <a:avLst/>
                <a:gdLst>
                  <a:gd name="connsiteX0" fmla="*/ 0 w 591359"/>
                  <a:gd name="connsiteY0" fmla="*/ 68845 h 68845"/>
                  <a:gd name="connsiteX1" fmla="*/ 0 w 591359"/>
                  <a:gd name="connsiteY1" fmla="*/ 0 h 68845"/>
                  <a:gd name="connsiteX2" fmla="*/ 591359 w 591359"/>
                  <a:gd name="connsiteY2" fmla="*/ 0 h 68845"/>
                  <a:gd name="connsiteX3" fmla="*/ 591359 w 591359"/>
                  <a:gd name="connsiteY3" fmla="*/ 65315 h 68845"/>
                </a:gdLst>
                <a:ahLst/>
                <a:cxnLst>
                  <a:cxn ang="0">
                    <a:pos x="connsiteX0" y="connsiteY0"/>
                  </a:cxn>
                  <a:cxn ang="0">
                    <a:pos x="connsiteX1" y="connsiteY1"/>
                  </a:cxn>
                  <a:cxn ang="0">
                    <a:pos x="connsiteX2" y="connsiteY2"/>
                  </a:cxn>
                  <a:cxn ang="0">
                    <a:pos x="connsiteX3" y="connsiteY3"/>
                  </a:cxn>
                </a:cxnLst>
                <a:rect l="l" t="t" r="r" b="b"/>
                <a:pathLst>
                  <a:path w="591359" h="68845">
                    <a:moveTo>
                      <a:pt x="0" y="68845"/>
                    </a:moveTo>
                    <a:lnTo>
                      <a:pt x="0" y="0"/>
                    </a:lnTo>
                    <a:lnTo>
                      <a:pt x="591359" y="0"/>
                    </a:lnTo>
                    <a:lnTo>
                      <a:pt x="591359" y="6531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40" name="TextBox 39"/>
            <p:cNvSpPr txBox="1"/>
            <p:nvPr/>
          </p:nvSpPr>
          <p:spPr>
            <a:xfrm>
              <a:off x="2457283" y="5045361"/>
              <a:ext cx="856428" cy="276999"/>
            </a:xfrm>
            <a:prstGeom prst="rect">
              <a:avLst/>
            </a:prstGeom>
            <a:noFill/>
          </p:spPr>
          <p:txBody>
            <a:bodyPr wrap="square" rtlCol="0">
              <a:spAutoFit/>
            </a:bodyPr>
            <a:lstStyle/>
            <a:p>
              <a:pPr algn="ctr"/>
              <a:r>
                <a:rPr lang="en-GB" sz="1200" dirty="0">
                  <a:cs typeface="Arial" panose="020B0604020202020204" pitchFamily="34" charset="0"/>
                </a:rPr>
                <a:t>2</a:t>
              </a:r>
            </a:p>
          </p:txBody>
        </p:sp>
        <p:sp>
          <p:nvSpPr>
            <p:cNvPr id="41" name="TextBox 40"/>
            <p:cNvSpPr txBox="1"/>
            <p:nvPr/>
          </p:nvSpPr>
          <p:spPr>
            <a:xfrm>
              <a:off x="1634012" y="5254768"/>
              <a:ext cx="2499640" cy="276999"/>
            </a:xfrm>
            <a:prstGeom prst="rect">
              <a:avLst/>
            </a:prstGeom>
            <a:noFill/>
          </p:spPr>
          <p:txBody>
            <a:bodyPr wrap="square" rtlCol="0">
              <a:spAutoFit/>
            </a:bodyPr>
            <a:lstStyle/>
            <a:p>
              <a:pPr algn="ctr"/>
              <a:r>
                <a:rPr lang="en-GB" sz="1200" b="1" dirty="0">
                  <a:solidFill>
                    <a:prstClr val="black"/>
                  </a:solidFill>
                  <a:cs typeface="Arial" panose="020B0604020202020204" pitchFamily="34" charset="0"/>
                </a:rPr>
                <a:t>Period</a:t>
              </a:r>
            </a:p>
          </p:txBody>
        </p:sp>
        <p:grpSp>
          <p:nvGrpSpPr>
            <p:cNvPr id="42" name="Group 41">
              <a:extLst>
                <a:ext uri="{FF2B5EF4-FFF2-40B4-BE49-F238E27FC236}">
                  <a16:creationId xmlns:a16="http://schemas.microsoft.com/office/drawing/2014/main" id="{BFBBF12A-F24D-4D43-B8FC-69CE9468598E}"/>
                </a:ext>
              </a:extLst>
            </p:cNvPr>
            <p:cNvGrpSpPr/>
            <p:nvPr/>
          </p:nvGrpSpPr>
          <p:grpSpPr>
            <a:xfrm>
              <a:off x="6509331" y="3362743"/>
              <a:ext cx="1669511" cy="407924"/>
              <a:chOff x="6509331" y="3173262"/>
              <a:chExt cx="1669511" cy="407924"/>
            </a:xfrm>
          </p:grpSpPr>
          <p:sp>
            <p:nvSpPr>
              <p:cNvPr id="63" name="TextBox 62"/>
              <p:cNvSpPr txBox="1"/>
              <p:nvPr/>
            </p:nvSpPr>
            <p:spPr>
              <a:xfrm>
                <a:off x="6633759" y="3337648"/>
                <a:ext cx="604653" cy="215444"/>
              </a:xfrm>
              <a:prstGeom prst="rect">
                <a:avLst/>
              </a:prstGeom>
              <a:noFill/>
            </p:spPr>
            <p:txBody>
              <a:bodyPr wrap="none" rtlCol="0" anchor="ctr">
                <a:spAutoFit/>
              </a:bodyPr>
              <a:lstStyle/>
              <a:p>
                <a:pPr algn="ctr"/>
                <a:r>
                  <a:rPr lang="en-GB" sz="800" dirty="0">
                    <a:cs typeface="Arial" panose="020B0604020202020204" pitchFamily="34" charset="0"/>
                  </a:rPr>
                  <a:t>p&lt;0.0001</a:t>
                </a:r>
              </a:p>
            </p:txBody>
          </p:sp>
          <p:sp>
            <p:nvSpPr>
              <p:cNvPr id="64" name="TextBox 63"/>
              <p:cNvSpPr txBox="1"/>
              <p:nvPr/>
            </p:nvSpPr>
            <p:spPr>
              <a:xfrm>
                <a:off x="7344338" y="3173262"/>
                <a:ext cx="828420" cy="215444"/>
              </a:xfrm>
              <a:prstGeom prst="rect">
                <a:avLst/>
              </a:prstGeom>
              <a:noFill/>
            </p:spPr>
            <p:txBody>
              <a:bodyPr wrap="square" rtlCol="0" anchor="ctr">
                <a:spAutoFit/>
              </a:bodyPr>
              <a:lstStyle/>
              <a:p>
                <a:pPr algn="ctr"/>
                <a:r>
                  <a:rPr lang="en-GB" sz="800" dirty="0">
                    <a:cs typeface="Arial" panose="020B0604020202020204" pitchFamily="34" charset="0"/>
                  </a:rPr>
                  <a:t>p&lt;0.0001</a:t>
                </a:r>
              </a:p>
            </p:txBody>
          </p:sp>
          <p:sp>
            <p:nvSpPr>
              <p:cNvPr id="65" name="Freeform: Shape 702">
                <a:extLst>
                  <a:ext uri="{FF2B5EF4-FFF2-40B4-BE49-F238E27FC236}">
                    <a16:creationId xmlns:a16="http://schemas.microsoft.com/office/drawing/2014/main" id="{928FC64C-2F18-498C-85F6-24B7549F44DC}"/>
                  </a:ext>
                </a:extLst>
              </p:cNvPr>
              <p:cNvSpPr/>
              <p:nvPr/>
            </p:nvSpPr>
            <p:spPr>
              <a:xfrm>
                <a:off x="6509331" y="3535467"/>
                <a:ext cx="830238" cy="45719"/>
              </a:xfrm>
              <a:custGeom>
                <a:avLst/>
                <a:gdLst>
                  <a:gd name="connsiteX0" fmla="*/ 0 w 591359"/>
                  <a:gd name="connsiteY0" fmla="*/ 68845 h 68845"/>
                  <a:gd name="connsiteX1" fmla="*/ 0 w 591359"/>
                  <a:gd name="connsiteY1" fmla="*/ 0 h 68845"/>
                  <a:gd name="connsiteX2" fmla="*/ 591359 w 591359"/>
                  <a:gd name="connsiteY2" fmla="*/ 0 h 68845"/>
                  <a:gd name="connsiteX3" fmla="*/ 591359 w 591359"/>
                  <a:gd name="connsiteY3" fmla="*/ 65315 h 68845"/>
                </a:gdLst>
                <a:ahLst/>
                <a:cxnLst>
                  <a:cxn ang="0">
                    <a:pos x="connsiteX0" y="connsiteY0"/>
                  </a:cxn>
                  <a:cxn ang="0">
                    <a:pos x="connsiteX1" y="connsiteY1"/>
                  </a:cxn>
                  <a:cxn ang="0">
                    <a:pos x="connsiteX2" y="connsiteY2"/>
                  </a:cxn>
                  <a:cxn ang="0">
                    <a:pos x="connsiteX3" y="connsiteY3"/>
                  </a:cxn>
                </a:cxnLst>
                <a:rect l="l" t="t" r="r" b="b"/>
                <a:pathLst>
                  <a:path w="591359" h="68845">
                    <a:moveTo>
                      <a:pt x="0" y="68845"/>
                    </a:moveTo>
                    <a:lnTo>
                      <a:pt x="0" y="0"/>
                    </a:lnTo>
                    <a:lnTo>
                      <a:pt x="591359" y="0"/>
                    </a:lnTo>
                    <a:lnTo>
                      <a:pt x="591359" y="6531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Freeform: Shape 703">
                <a:extLst>
                  <a:ext uri="{FF2B5EF4-FFF2-40B4-BE49-F238E27FC236}">
                    <a16:creationId xmlns:a16="http://schemas.microsoft.com/office/drawing/2014/main" id="{35590A0F-4DFE-4FCB-9A46-DB79D96B4410}"/>
                  </a:ext>
                </a:extLst>
              </p:cNvPr>
              <p:cNvSpPr/>
              <p:nvPr/>
            </p:nvSpPr>
            <p:spPr>
              <a:xfrm>
                <a:off x="7348604" y="3359455"/>
                <a:ext cx="830238" cy="45719"/>
              </a:xfrm>
              <a:custGeom>
                <a:avLst/>
                <a:gdLst>
                  <a:gd name="connsiteX0" fmla="*/ 0 w 591359"/>
                  <a:gd name="connsiteY0" fmla="*/ 68845 h 68845"/>
                  <a:gd name="connsiteX1" fmla="*/ 0 w 591359"/>
                  <a:gd name="connsiteY1" fmla="*/ 0 h 68845"/>
                  <a:gd name="connsiteX2" fmla="*/ 591359 w 591359"/>
                  <a:gd name="connsiteY2" fmla="*/ 0 h 68845"/>
                  <a:gd name="connsiteX3" fmla="*/ 591359 w 591359"/>
                  <a:gd name="connsiteY3" fmla="*/ 65315 h 68845"/>
                </a:gdLst>
                <a:ahLst/>
                <a:cxnLst>
                  <a:cxn ang="0">
                    <a:pos x="connsiteX0" y="connsiteY0"/>
                  </a:cxn>
                  <a:cxn ang="0">
                    <a:pos x="connsiteX1" y="connsiteY1"/>
                  </a:cxn>
                  <a:cxn ang="0">
                    <a:pos x="connsiteX2" y="connsiteY2"/>
                  </a:cxn>
                  <a:cxn ang="0">
                    <a:pos x="connsiteX3" y="connsiteY3"/>
                  </a:cxn>
                </a:cxnLst>
                <a:rect l="l" t="t" r="r" b="b"/>
                <a:pathLst>
                  <a:path w="591359" h="68845">
                    <a:moveTo>
                      <a:pt x="0" y="68845"/>
                    </a:moveTo>
                    <a:lnTo>
                      <a:pt x="0" y="0"/>
                    </a:lnTo>
                    <a:lnTo>
                      <a:pt x="591359" y="0"/>
                    </a:lnTo>
                    <a:lnTo>
                      <a:pt x="591359" y="6531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6" name="Group 55">
              <a:extLst>
                <a:ext uri="{FF2B5EF4-FFF2-40B4-BE49-F238E27FC236}">
                  <a16:creationId xmlns:a16="http://schemas.microsoft.com/office/drawing/2014/main" id="{250D7768-3D5D-4752-A263-CD7C81E60098}"/>
                </a:ext>
              </a:extLst>
            </p:cNvPr>
            <p:cNvGrpSpPr/>
            <p:nvPr/>
          </p:nvGrpSpPr>
          <p:grpSpPr>
            <a:xfrm>
              <a:off x="6509331" y="4568166"/>
              <a:ext cx="830238" cy="216109"/>
              <a:chOff x="2473925" y="4326670"/>
              <a:chExt cx="830238" cy="216109"/>
            </a:xfrm>
          </p:grpSpPr>
          <p:sp>
            <p:nvSpPr>
              <p:cNvPr id="61" name="TextBox 60">
                <a:extLst>
                  <a:ext uri="{FF2B5EF4-FFF2-40B4-BE49-F238E27FC236}">
                    <a16:creationId xmlns:a16="http://schemas.microsoft.com/office/drawing/2014/main" id="{80CE5AC8-6B86-49F2-835E-BF55F650A674}"/>
                  </a:ext>
                </a:extLst>
              </p:cNvPr>
              <p:cNvSpPr txBox="1"/>
              <p:nvPr/>
            </p:nvSpPr>
            <p:spPr>
              <a:xfrm>
                <a:off x="2662861" y="4327335"/>
                <a:ext cx="452368" cy="215444"/>
              </a:xfrm>
              <a:prstGeom prst="rect">
                <a:avLst/>
              </a:prstGeom>
              <a:noFill/>
            </p:spPr>
            <p:txBody>
              <a:bodyPr wrap="none" rtlCol="0" anchor="ctr">
                <a:spAutoFit/>
              </a:bodyPr>
              <a:lstStyle/>
              <a:p>
                <a:pPr algn="ctr"/>
                <a:r>
                  <a:rPr lang="en-GB" sz="800" dirty="0">
                    <a:cs typeface="Arial" panose="020B0604020202020204" pitchFamily="34" charset="0"/>
                  </a:rPr>
                  <a:t>p=NS</a:t>
                </a:r>
              </a:p>
            </p:txBody>
          </p:sp>
          <p:sp>
            <p:nvSpPr>
              <p:cNvPr id="62" name="Freeform: Shape 706">
                <a:extLst>
                  <a:ext uri="{FF2B5EF4-FFF2-40B4-BE49-F238E27FC236}">
                    <a16:creationId xmlns:a16="http://schemas.microsoft.com/office/drawing/2014/main" id="{E25252A8-4E0C-429E-8319-38D9F4134903}"/>
                  </a:ext>
                </a:extLst>
              </p:cNvPr>
              <p:cNvSpPr/>
              <p:nvPr/>
            </p:nvSpPr>
            <p:spPr>
              <a:xfrm flipV="1">
                <a:off x="2473925" y="4326670"/>
                <a:ext cx="830238" cy="45719"/>
              </a:xfrm>
              <a:custGeom>
                <a:avLst/>
                <a:gdLst>
                  <a:gd name="connsiteX0" fmla="*/ 0 w 591359"/>
                  <a:gd name="connsiteY0" fmla="*/ 68845 h 68845"/>
                  <a:gd name="connsiteX1" fmla="*/ 0 w 591359"/>
                  <a:gd name="connsiteY1" fmla="*/ 0 h 68845"/>
                  <a:gd name="connsiteX2" fmla="*/ 591359 w 591359"/>
                  <a:gd name="connsiteY2" fmla="*/ 0 h 68845"/>
                  <a:gd name="connsiteX3" fmla="*/ 591359 w 591359"/>
                  <a:gd name="connsiteY3" fmla="*/ 65315 h 68845"/>
                </a:gdLst>
                <a:ahLst/>
                <a:cxnLst>
                  <a:cxn ang="0">
                    <a:pos x="connsiteX0" y="connsiteY0"/>
                  </a:cxn>
                  <a:cxn ang="0">
                    <a:pos x="connsiteX1" y="connsiteY1"/>
                  </a:cxn>
                  <a:cxn ang="0">
                    <a:pos x="connsiteX2" y="connsiteY2"/>
                  </a:cxn>
                  <a:cxn ang="0">
                    <a:pos x="connsiteX3" y="connsiteY3"/>
                  </a:cxn>
                </a:cxnLst>
                <a:rect l="l" t="t" r="r" b="b"/>
                <a:pathLst>
                  <a:path w="591359" h="68845">
                    <a:moveTo>
                      <a:pt x="0" y="68845"/>
                    </a:moveTo>
                    <a:lnTo>
                      <a:pt x="0" y="0"/>
                    </a:lnTo>
                    <a:lnTo>
                      <a:pt x="591359" y="0"/>
                    </a:lnTo>
                    <a:lnTo>
                      <a:pt x="591359" y="6531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7" name="Group 56">
              <a:extLst>
                <a:ext uri="{FF2B5EF4-FFF2-40B4-BE49-F238E27FC236}">
                  <a16:creationId xmlns:a16="http://schemas.microsoft.com/office/drawing/2014/main" id="{1B701910-52AB-4391-A982-F3E1A9F65183}"/>
                </a:ext>
              </a:extLst>
            </p:cNvPr>
            <p:cNvGrpSpPr/>
            <p:nvPr/>
          </p:nvGrpSpPr>
          <p:grpSpPr>
            <a:xfrm>
              <a:off x="7344337" y="4691365"/>
              <a:ext cx="830238" cy="228507"/>
              <a:chOff x="3308931" y="4496410"/>
              <a:chExt cx="830238" cy="228507"/>
            </a:xfrm>
          </p:grpSpPr>
          <p:sp>
            <p:nvSpPr>
              <p:cNvPr id="59" name="TextBox 58">
                <a:extLst>
                  <a:ext uri="{FF2B5EF4-FFF2-40B4-BE49-F238E27FC236}">
                    <a16:creationId xmlns:a16="http://schemas.microsoft.com/office/drawing/2014/main" id="{836D344A-C43A-4AF8-A59C-37F16B73DCD2}"/>
                  </a:ext>
                </a:extLst>
              </p:cNvPr>
              <p:cNvSpPr txBox="1"/>
              <p:nvPr/>
            </p:nvSpPr>
            <p:spPr>
              <a:xfrm>
                <a:off x="3414511" y="4509473"/>
                <a:ext cx="619080" cy="215444"/>
              </a:xfrm>
              <a:prstGeom prst="rect">
                <a:avLst/>
              </a:prstGeom>
              <a:noFill/>
            </p:spPr>
            <p:txBody>
              <a:bodyPr wrap="none" rtlCol="0" anchor="ctr">
                <a:spAutoFit/>
              </a:bodyPr>
              <a:lstStyle/>
              <a:p>
                <a:pPr algn="ctr"/>
                <a:r>
                  <a:rPr lang="en-GB" sz="800" dirty="0">
                    <a:cs typeface="Arial" panose="020B0604020202020204" pitchFamily="34" charset="0"/>
                  </a:rPr>
                  <a:t>p=0.0012</a:t>
                </a:r>
              </a:p>
            </p:txBody>
          </p:sp>
          <p:sp>
            <p:nvSpPr>
              <p:cNvPr id="60" name="Freeform: Shape 709">
                <a:extLst>
                  <a:ext uri="{FF2B5EF4-FFF2-40B4-BE49-F238E27FC236}">
                    <a16:creationId xmlns:a16="http://schemas.microsoft.com/office/drawing/2014/main" id="{6B99E59C-4480-4CB6-A3B9-2559CE59D404}"/>
                  </a:ext>
                </a:extLst>
              </p:cNvPr>
              <p:cNvSpPr/>
              <p:nvPr/>
            </p:nvSpPr>
            <p:spPr>
              <a:xfrm flipV="1">
                <a:off x="3308931" y="4496410"/>
                <a:ext cx="830238" cy="45719"/>
              </a:xfrm>
              <a:custGeom>
                <a:avLst/>
                <a:gdLst>
                  <a:gd name="connsiteX0" fmla="*/ 0 w 591359"/>
                  <a:gd name="connsiteY0" fmla="*/ 68845 h 68845"/>
                  <a:gd name="connsiteX1" fmla="*/ 0 w 591359"/>
                  <a:gd name="connsiteY1" fmla="*/ 0 h 68845"/>
                  <a:gd name="connsiteX2" fmla="*/ 591359 w 591359"/>
                  <a:gd name="connsiteY2" fmla="*/ 0 h 68845"/>
                  <a:gd name="connsiteX3" fmla="*/ 591359 w 591359"/>
                  <a:gd name="connsiteY3" fmla="*/ 65315 h 68845"/>
                </a:gdLst>
                <a:ahLst/>
                <a:cxnLst>
                  <a:cxn ang="0">
                    <a:pos x="connsiteX0" y="connsiteY0"/>
                  </a:cxn>
                  <a:cxn ang="0">
                    <a:pos x="connsiteX1" y="connsiteY1"/>
                  </a:cxn>
                  <a:cxn ang="0">
                    <a:pos x="connsiteX2" y="connsiteY2"/>
                  </a:cxn>
                  <a:cxn ang="0">
                    <a:pos x="connsiteX3" y="connsiteY3"/>
                  </a:cxn>
                </a:cxnLst>
                <a:rect l="l" t="t" r="r" b="b"/>
                <a:pathLst>
                  <a:path w="591359" h="68845">
                    <a:moveTo>
                      <a:pt x="0" y="68845"/>
                    </a:moveTo>
                    <a:lnTo>
                      <a:pt x="0" y="0"/>
                    </a:lnTo>
                    <a:lnTo>
                      <a:pt x="591359" y="0"/>
                    </a:lnTo>
                    <a:lnTo>
                      <a:pt x="591359" y="65315"/>
                    </a:ln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aphicFrame>
          <p:nvGraphicFramePr>
            <p:cNvPr id="58" name="Chart 57"/>
            <p:cNvGraphicFramePr/>
            <p:nvPr/>
          </p:nvGraphicFramePr>
          <p:xfrm>
            <a:off x="1121218" y="3204402"/>
            <a:ext cx="3291475" cy="2245146"/>
          </p:xfrm>
          <a:graphic>
            <a:graphicData uri="http://schemas.openxmlformats.org/drawingml/2006/chart">
              <c:chart xmlns:c="http://schemas.openxmlformats.org/drawingml/2006/chart" xmlns:r="http://schemas.openxmlformats.org/officeDocument/2006/relationships" r:id="rId4"/>
            </a:graphicData>
          </a:graphic>
        </p:graphicFrame>
        <p:sp>
          <p:nvSpPr>
            <p:cNvPr id="86" name="TextBox 85">
              <a:extLst>
                <a:ext uri="{FF2B5EF4-FFF2-40B4-BE49-F238E27FC236}">
                  <a16:creationId xmlns:a16="http://schemas.microsoft.com/office/drawing/2014/main" id="{514DDE3D-78D3-4B71-B934-4EC24AAC9E3A}"/>
                </a:ext>
              </a:extLst>
            </p:cNvPr>
            <p:cNvSpPr txBox="1"/>
            <p:nvPr/>
          </p:nvSpPr>
          <p:spPr>
            <a:xfrm>
              <a:off x="2752862" y="2928328"/>
              <a:ext cx="4485550" cy="156014"/>
            </a:xfrm>
            <a:prstGeom prst="rect">
              <a:avLst/>
            </a:prstGeom>
            <a:noFill/>
          </p:spPr>
          <p:txBody>
            <a:bodyPr wrap="square" tIns="0" bIns="0" rtlCol="0">
              <a:spAutoFit/>
            </a:bodyPr>
            <a:lstStyle/>
            <a:p>
              <a:pPr>
                <a:lnSpc>
                  <a:spcPct val="90000"/>
                </a:lnSpc>
              </a:pPr>
              <a:r>
                <a:rPr lang="en-GB" sz="1200" dirty="0">
                  <a:solidFill>
                    <a:srgbClr val="000000"/>
                  </a:solidFill>
                </a:rPr>
                <a:t>Continuous </a:t>
              </a:r>
              <a:r>
                <a:rPr lang="en-GB" sz="1200" dirty="0" err="1">
                  <a:solidFill>
                    <a:srgbClr val="000000"/>
                  </a:solidFill>
                </a:rPr>
                <a:t>TTh</a:t>
              </a:r>
              <a:r>
                <a:rPr lang="en-GB" sz="1200" dirty="0">
                  <a:solidFill>
                    <a:srgbClr val="000000"/>
                  </a:solidFill>
                </a:rPr>
                <a:t> (n=115)	        Interrupted </a:t>
              </a:r>
              <a:r>
                <a:rPr lang="en-GB" sz="1200" dirty="0" err="1">
                  <a:solidFill>
                    <a:srgbClr val="000000"/>
                  </a:solidFill>
                </a:rPr>
                <a:t>TTh</a:t>
              </a:r>
              <a:r>
                <a:rPr lang="en-GB" sz="1200" dirty="0">
                  <a:solidFill>
                    <a:srgbClr val="000000"/>
                  </a:solidFill>
                </a:rPr>
                <a:t> (n=147)</a:t>
              </a:r>
            </a:p>
          </p:txBody>
        </p:sp>
        <p:sp>
          <p:nvSpPr>
            <p:cNvPr id="87" name="Rectangle 86">
              <a:extLst>
                <a:ext uri="{FF2B5EF4-FFF2-40B4-BE49-F238E27FC236}">
                  <a16:creationId xmlns:a16="http://schemas.microsoft.com/office/drawing/2014/main" id="{A8E6B4A4-FC6F-4CF9-BB0A-05AB99BDFF20}"/>
                </a:ext>
              </a:extLst>
            </p:cNvPr>
            <p:cNvSpPr/>
            <p:nvPr/>
          </p:nvSpPr>
          <p:spPr>
            <a:xfrm>
              <a:off x="4715223" y="2948036"/>
              <a:ext cx="90000" cy="90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88" name="Rectangle 87">
              <a:extLst>
                <a:ext uri="{FF2B5EF4-FFF2-40B4-BE49-F238E27FC236}">
                  <a16:creationId xmlns:a16="http://schemas.microsoft.com/office/drawing/2014/main" id="{E022841D-919E-430A-B899-047E0713250A}"/>
                </a:ext>
              </a:extLst>
            </p:cNvPr>
            <p:cNvSpPr/>
            <p:nvPr/>
          </p:nvSpPr>
          <p:spPr>
            <a:xfrm>
              <a:off x="2690547" y="2943007"/>
              <a:ext cx="90000" cy="90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Tree>
    <p:extLst>
      <p:ext uri="{BB962C8B-B14F-4D97-AF65-F5344CB8AC3E}">
        <p14:creationId xmlns:p14="http://schemas.microsoft.com/office/powerpoint/2010/main" val="1001619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9" y="5817130"/>
            <a:ext cx="9144001" cy="553998"/>
          </a:xfrm>
          <a:prstGeom prst="rect">
            <a:avLst/>
          </a:prstGeom>
          <a:noFill/>
        </p:spPr>
        <p:txBody>
          <a:bodyPr wrap="square" rtlCol="0" anchor="b">
            <a:spAutoFit/>
          </a:bodyPr>
          <a:lstStyle/>
          <a:p>
            <a:r>
              <a:rPr lang="en-GB" sz="1000" dirty="0">
                <a:solidFill>
                  <a:schemeClr val="tx2"/>
                </a:solidFill>
              </a:rPr>
              <a:t>*Total testosterone ≤12 </a:t>
            </a:r>
            <a:r>
              <a:rPr lang="en-GB" sz="1000" dirty="0" err="1">
                <a:solidFill>
                  <a:schemeClr val="tx2"/>
                </a:solidFill>
              </a:rPr>
              <a:t>nmol</a:t>
            </a:r>
            <a:r>
              <a:rPr lang="en-GB" sz="1000" dirty="0">
                <a:solidFill>
                  <a:schemeClr val="tx2"/>
                </a:solidFill>
              </a:rPr>
              <a:t>/L or free testosterone ≤0.25 </a:t>
            </a:r>
            <a:r>
              <a:rPr lang="en-GB" sz="1000" dirty="0" err="1">
                <a:solidFill>
                  <a:schemeClr val="tx2"/>
                </a:solidFill>
              </a:rPr>
              <a:t>nmol</a:t>
            </a:r>
            <a:r>
              <a:rPr lang="en-GB" sz="1000" dirty="0">
                <a:solidFill>
                  <a:schemeClr val="tx2"/>
                </a:solidFill>
              </a:rPr>
              <a:t>/L</a:t>
            </a:r>
          </a:p>
          <a:p>
            <a:r>
              <a:rPr lang="en-GB" sz="1000" dirty="0">
                <a:solidFill>
                  <a:schemeClr val="tx2"/>
                </a:solidFill>
              </a:rPr>
              <a:t>CI, confidence interval; HR, hazard ratio; </a:t>
            </a:r>
            <a:r>
              <a:rPr lang="en-GB" sz="1000" dirty="0" err="1">
                <a:solidFill>
                  <a:schemeClr val="tx2"/>
                </a:solidFill>
              </a:rPr>
              <a:t>TTh</a:t>
            </a:r>
            <a:r>
              <a:rPr lang="en-GB" sz="1000" dirty="0">
                <a:solidFill>
                  <a:schemeClr val="tx2"/>
                </a:solidFill>
              </a:rPr>
              <a:t>, testosterone therapy; T2DM, type 2 diabetes mellitus</a:t>
            </a:r>
          </a:p>
          <a:p>
            <a:r>
              <a:rPr lang="da-DK" sz="1000" dirty="0">
                <a:solidFill>
                  <a:schemeClr val="tx2"/>
                </a:solidFill>
              </a:rPr>
              <a:t>Hackett G </a:t>
            </a:r>
            <a:r>
              <a:rPr lang="da-DK" sz="1000" i="1" dirty="0">
                <a:solidFill>
                  <a:schemeClr val="tx2"/>
                </a:solidFill>
              </a:rPr>
              <a:t>et al. Int J Clin Pract</a:t>
            </a:r>
            <a:r>
              <a:rPr lang="da-DK" sz="1000" dirty="0">
                <a:solidFill>
                  <a:schemeClr val="tx2"/>
                </a:solidFill>
              </a:rPr>
              <a:t> 2016;70:244–53.</a:t>
            </a:r>
            <a:endParaRPr lang="en-US" sz="1000" dirty="0">
              <a:solidFill>
                <a:schemeClr val="tx2"/>
              </a:solidFill>
            </a:endParaRPr>
          </a:p>
        </p:txBody>
      </p:sp>
      <p:sp>
        <p:nvSpPr>
          <p:cNvPr id="2" name="Title 1"/>
          <p:cNvSpPr>
            <a:spLocks noGrp="1"/>
          </p:cNvSpPr>
          <p:nvPr>
            <p:ph type="title"/>
          </p:nvPr>
        </p:nvSpPr>
        <p:spPr>
          <a:xfrm>
            <a:off x="221941" y="147768"/>
            <a:ext cx="11185865" cy="834047"/>
          </a:xfrm>
        </p:spPr>
        <p:txBody>
          <a:bodyPr>
            <a:noAutofit/>
          </a:bodyPr>
          <a:lstStyle/>
          <a:p>
            <a:r>
              <a:rPr lang="en-GB" sz="2800" spc="-20" dirty="0" err="1"/>
              <a:t>TTh</a:t>
            </a:r>
            <a:r>
              <a:rPr lang="en-GB" sz="2800" dirty="0"/>
              <a:t> is independently associated with reduced mortality in men with T2DM</a:t>
            </a:r>
            <a:endParaRPr lang="en-GB" sz="2800" spc="-20" dirty="0"/>
          </a:p>
        </p:txBody>
      </p:sp>
      <p:grpSp>
        <p:nvGrpSpPr>
          <p:cNvPr id="7" name="Group 6"/>
          <p:cNvGrpSpPr/>
          <p:nvPr/>
        </p:nvGrpSpPr>
        <p:grpSpPr>
          <a:xfrm>
            <a:off x="2100696" y="2512511"/>
            <a:ext cx="7990606" cy="3304619"/>
            <a:chOff x="576697" y="2417640"/>
            <a:chExt cx="7990606" cy="3304619"/>
          </a:xfrm>
        </p:grpSpPr>
        <p:grpSp>
          <p:nvGrpSpPr>
            <p:cNvPr id="85" name="Group 84">
              <a:extLst>
                <a:ext uri="{FF2B5EF4-FFF2-40B4-BE49-F238E27FC236}">
                  <a16:creationId xmlns:a16="http://schemas.microsoft.com/office/drawing/2014/main" id="{151DFF64-E6FB-4A8B-BEB2-3166F6FA4797}"/>
                </a:ext>
              </a:extLst>
            </p:cNvPr>
            <p:cNvGrpSpPr/>
            <p:nvPr/>
          </p:nvGrpSpPr>
          <p:grpSpPr>
            <a:xfrm>
              <a:off x="1524266" y="5011599"/>
              <a:ext cx="6690057" cy="387414"/>
              <a:chOff x="1524266" y="5011599"/>
              <a:chExt cx="6690057" cy="387414"/>
            </a:xfrm>
          </p:grpSpPr>
          <p:sp>
            <p:nvSpPr>
              <p:cNvPr id="89" name="Round Same Side Corner Rectangle 218">
                <a:extLst>
                  <a:ext uri="{FF2B5EF4-FFF2-40B4-BE49-F238E27FC236}">
                    <a16:creationId xmlns:a16="http://schemas.microsoft.com/office/drawing/2014/main" id="{C4ED38E8-ABE7-4687-9231-388C8F9AA626}"/>
                  </a:ext>
                </a:extLst>
              </p:cNvPr>
              <p:cNvSpPr/>
              <p:nvPr/>
            </p:nvSpPr>
            <p:spPr>
              <a:xfrm rot="10800000">
                <a:off x="1524266" y="5011599"/>
                <a:ext cx="6683776" cy="387414"/>
              </a:xfrm>
              <a:prstGeom prst="round2SameRect">
                <a:avLst>
                  <a:gd name="adj1" fmla="val 13739"/>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sp>
            <p:nvSpPr>
              <p:cNvPr id="90" name="Round Same Side Corner Rectangle 218">
                <a:extLst>
                  <a:ext uri="{FF2B5EF4-FFF2-40B4-BE49-F238E27FC236}">
                    <a16:creationId xmlns:a16="http://schemas.microsoft.com/office/drawing/2014/main" id="{F4037EFF-B304-4839-B85C-AE7D72EC212E}"/>
                  </a:ext>
                </a:extLst>
              </p:cNvPr>
              <p:cNvSpPr/>
              <p:nvPr/>
            </p:nvSpPr>
            <p:spPr>
              <a:xfrm flipV="1">
                <a:off x="6549775" y="5011599"/>
                <a:ext cx="1664548" cy="387414"/>
              </a:xfrm>
              <a:prstGeom prst="round1Rect">
                <a:avLst>
                  <a:gd name="adj" fmla="val 15087"/>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algn="ctr"/>
                <a:endParaRPr lang="en-GB" sz="900" b="1" dirty="0">
                  <a:solidFill>
                    <a:srgbClr val="272727"/>
                  </a:solidFill>
                </a:endParaRPr>
              </a:p>
            </p:txBody>
          </p:sp>
          <p:sp>
            <p:nvSpPr>
              <p:cNvPr id="91" name="Round Same Side Corner Rectangle 218">
                <a:extLst>
                  <a:ext uri="{FF2B5EF4-FFF2-40B4-BE49-F238E27FC236}">
                    <a16:creationId xmlns:a16="http://schemas.microsoft.com/office/drawing/2014/main" id="{8515854D-1356-4841-87F8-E2D5DDF8AB5B}"/>
                  </a:ext>
                </a:extLst>
              </p:cNvPr>
              <p:cNvSpPr/>
              <p:nvPr/>
            </p:nvSpPr>
            <p:spPr>
              <a:xfrm>
                <a:off x="3207008" y="5011599"/>
                <a:ext cx="1650645" cy="387414"/>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algn="ctr"/>
                <a:endParaRPr lang="en-GB" sz="900" b="1" dirty="0">
                  <a:solidFill>
                    <a:srgbClr val="272727"/>
                  </a:solidFill>
                </a:endParaRPr>
              </a:p>
            </p:txBody>
          </p:sp>
        </p:grpSp>
        <p:graphicFrame>
          <p:nvGraphicFramePr>
            <p:cNvPr id="92" name="Content Placeholder 6">
              <a:extLst>
                <a:ext uri="{FF2B5EF4-FFF2-40B4-BE49-F238E27FC236}">
                  <a16:creationId xmlns:a16="http://schemas.microsoft.com/office/drawing/2014/main" id="{0C3C05DC-7CCC-44E6-A4BE-E446DCCC5766}"/>
                </a:ext>
              </a:extLst>
            </p:cNvPr>
            <p:cNvGraphicFramePr>
              <a:graphicFrameLocks/>
            </p:cNvGraphicFramePr>
            <p:nvPr/>
          </p:nvGraphicFramePr>
          <p:xfrm>
            <a:off x="759728" y="2797600"/>
            <a:ext cx="7624544" cy="2924659"/>
          </p:xfrm>
          <a:graphic>
            <a:graphicData uri="http://schemas.openxmlformats.org/drawingml/2006/chart">
              <c:chart xmlns:c="http://schemas.openxmlformats.org/drawingml/2006/chart" xmlns:r="http://schemas.openxmlformats.org/officeDocument/2006/relationships" r:id="rId3"/>
            </a:graphicData>
          </a:graphic>
        </p:graphicFrame>
        <p:grpSp>
          <p:nvGrpSpPr>
            <p:cNvPr id="93" name="Group 92">
              <a:extLst>
                <a:ext uri="{FF2B5EF4-FFF2-40B4-BE49-F238E27FC236}">
                  <a16:creationId xmlns:a16="http://schemas.microsoft.com/office/drawing/2014/main" id="{B57C2598-1EAD-4E49-83D1-D9B023FA20D3}"/>
                </a:ext>
              </a:extLst>
            </p:cNvPr>
            <p:cNvGrpSpPr/>
            <p:nvPr/>
          </p:nvGrpSpPr>
          <p:grpSpPr>
            <a:xfrm>
              <a:off x="576697" y="2417640"/>
              <a:ext cx="7990606" cy="3048881"/>
              <a:chOff x="576697" y="2604678"/>
              <a:chExt cx="7990606" cy="3048881"/>
            </a:xfrm>
          </p:grpSpPr>
          <p:grpSp>
            <p:nvGrpSpPr>
              <p:cNvPr id="94" name="Group 93">
                <a:extLst>
                  <a:ext uri="{FF2B5EF4-FFF2-40B4-BE49-F238E27FC236}">
                    <a16:creationId xmlns:a16="http://schemas.microsoft.com/office/drawing/2014/main" id="{A3661692-2E35-40D9-B3C7-95C981138553}"/>
                  </a:ext>
                </a:extLst>
              </p:cNvPr>
              <p:cNvGrpSpPr/>
              <p:nvPr/>
            </p:nvGrpSpPr>
            <p:grpSpPr>
              <a:xfrm>
                <a:off x="576697" y="2604678"/>
                <a:ext cx="7990606" cy="3048881"/>
                <a:chOff x="576697" y="2604678"/>
                <a:chExt cx="7990606" cy="3048881"/>
              </a:xfrm>
            </p:grpSpPr>
            <p:sp>
              <p:nvSpPr>
                <p:cNvPr id="96" name="Rounded Rectangle 57">
                  <a:extLst>
                    <a:ext uri="{FF2B5EF4-FFF2-40B4-BE49-F238E27FC236}">
                      <a16:creationId xmlns:a16="http://schemas.microsoft.com/office/drawing/2014/main" id="{68E998B3-A9D9-460D-A056-495DC1214A91}"/>
                    </a:ext>
                  </a:extLst>
                </p:cNvPr>
                <p:cNvSpPr/>
                <p:nvPr/>
              </p:nvSpPr>
              <p:spPr>
                <a:xfrm>
                  <a:off x="576697" y="2912454"/>
                  <a:ext cx="7990606" cy="2741105"/>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97" name="TextBox 96">
                  <a:extLst>
                    <a:ext uri="{FF2B5EF4-FFF2-40B4-BE49-F238E27FC236}">
                      <a16:creationId xmlns:a16="http://schemas.microsoft.com/office/drawing/2014/main" id="{B8EB6109-B805-4F7B-ACB9-9B972B0F0DBE}"/>
                    </a:ext>
                  </a:extLst>
                </p:cNvPr>
                <p:cNvSpPr txBox="1"/>
                <p:nvPr/>
              </p:nvSpPr>
              <p:spPr>
                <a:xfrm>
                  <a:off x="576697" y="2604678"/>
                  <a:ext cx="7990606" cy="307777"/>
                </a:xfrm>
                <a:prstGeom prst="rect">
                  <a:avLst/>
                </a:prstGeom>
                <a:noFill/>
              </p:spPr>
              <p:txBody>
                <a:bodyPr wrap="square" rtlCol="0" anchor="b">
                  <a:spAutoFit/>
                </a:bodyPr>
                <a:lstStyle/>
                <a:p>
                  <a:pPr algn="ctr"/>
                  <a:endParaRPr lang="en-GB" sz="1400" b="1" dirty="0">
                    <a:solidFill>
                      <a:prstClr val="white"/>
                    </a:solidFill>
                  </a:endParaRPr>
                </a:p>
              </p:txBody>
            </p:sp>
          </p:grpSp>
          <p:sp>
            <p:nvSpPr>
              <p:cNvPr id="95" name="Round Same Side Corner Rectangle 58">
                <a:extLst>
                  <a:ext uri="{FF2B5EF4-FFF2-40B4-BE49-F238E27FC236}">
                    <a16:creationId xmlns:a16="http://schemas.microsoft.com/office/drawing/2014/main" id="{87716571-26C1-4F80-8CD8-F8645893E99D}"/>
                  </a:ext>
                </a:extLst>
              </p:cNvPr>
              <p:cNvSpPr/>
              <p:nvPr/>
            </p:nvSpPr>
            <p:spPr>
              <a:xfrm>
                <a:off x="576697" y="2892910"/>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prstClr val="white"/>
                    </a:solidFill>
                  </a:rPr>
                  <a:t>Effect of TTh on mortality in men with T2DM with or without hypogonadism (N=857)</a:t>
                </a:r>
                <a:endParaRPr lang="en-GB" sz="1400" b="1" baseline="30000" dirty="0">
                  <a:solidFill>
                    <a:prstClr val="white"/>
                  </a:solidFill>
                </a:endParaRPr>
              </a:p>
            </p:txBody>
          </p:sp>
        </p:grpSp>
      </p:grpSp>
      <p:sp>
        <p:nvSpPr>
          <p:cNvPr id="3" name="Content Placeholder 2"/>
          <p:cNvSpPr>
            <a:spLocks noGrp="1"/>
          </p:cNvSpPr>
          <p:nvPr>
            <p:ph idx="1"/>
          </p:nvPr>
        </p:nvSpPr>
        <p:spPr>
          <a:xfrm>
            <a:off x="221941" y="1271870"/>
            <a:ext cx="11301273" cy="1445137"/>
          </a:xfrm>
          <a:noFill/>
        </p:spPr>
        <p:txBody>
          <a:bodyPr>
            <a:noAutofit/>
          </a:bodyPr>
          <a:lstStyle/>
          <a:p>
            <a:r>
              <a:rPr lang="en-GB" sz="1600" dirty="0"/>
              <a:t>Prospective study of </a:t>
            </a:r>
            <a:r>
              <a:rPr lang="en-US" sz="1600" dirty="0"/>
              <a:t>857 men with T2DM from 5 UK primary care practices: 320 were </a:t>
            </a:r>
            <a:r>
              <a:rPr lang="en-US" sz="1600" dirty="0" err="1"/>
              <a:t>eugonadal</a:t>
            </a:r>
            <a:r>
              <a:rPr lang="en-US" sz="1600" dirty="0"/>
              <a:t> and 537 were </a:t>
            </a:r>
            <a:r>
              <a:rPr lang="en-US" sz="1600" dirty="0" err="1"/>
              <a:t>hypogonadal</a:t>
            </a:r>
            <a:r>
              <a:rPr lang="en-US" sz="1600" dirty="0"/>
              <a:t>* (n=175 </a:t>
            </a:r>
            <a:r>
              <a:rPr lang="en-US" sz="1600" dirty="0" err="1"/>
              <a:t>TTh</a:t>
            </a:r>
            <a:r>
              <a:rPr lang="en-US" sz="1600" dirty="0"/>
              <a:t>-treated, n=362 did not receive </a:t>
            </a:r>
            <a:r>
              <a:rPr lang="en-US" sz="1600" dirty="0" err="1"/>
              <a:t>TTh</a:t>
            </a:r>
            <a:r>
              <a:rPr lang="en-US" sz="1600" dirty="0"/>
              <a:t>)</a:t>
            </a:r>
          </a:p>
          <a:p>
            <a:r>
              <a:rPr lang="en-US" sz="1600" dirty="0"/>
              <a:t>Mortality in </a:t>
            </a:r>
            <a:r>
              <a:rPr lang="en-US" sz="1600" dirty="0" err="1"/>
              <a:t>eugonadal</a:t>
            </a:r>
            <a:r>
              <a:rPr lang="en-US" sz="1600" dirty="0"/>
              <a:t> men or </a:t>
            </a:r>
            <a:r>
              <a:rPr lang="en-US" sz="1600" dirty="0" err="1"/>
              <a:t>hypogonadal</a:t>
            </a:r>
            <a:r>
              <a:rPr lang="en-US" sz="1600" dirty="0"/>
              <a:t>/</a:t>
            </a:r>
            <a:r>
              <a:rPr lang="en-US" sz="1600" dirty="0" err="1"/>
              <a:t>TTh</a:t>
            </a:r>
            <a:r>
              <a:rPr lang="en-US" sz="1600" dirty="0"/>
              <a:t>-treated men was significantly reduced versus </a:t>
            </a:r>
            <a:r>
              <a:rPr lang="en-US" sz="1600" dirty="0" err="1"/>
              <a:t>hypogonadal</a:t>
            </a:r>
            <a:r>
              <a:rPr lang="en-US" sz="1600" dirty="0"/>
              <a:t>/</a:t>
            </a:r>
            <a:r>
              <a:rPr lang="en-US" sz="1600" dirty="0" err="1"/>
              <a:t>TTh</a:t>
            </a:r>
            <a:r>
              <a:rPr lang="en-US" sz="1600" dirty="0"/>
              <a:t>-untreated men [HR 0.62 (95% CI: 0.41 to 0.94) and HR 0.38 </a:t>
            </a:r>
            <a:br>
              <a:rPr lang="en-US" sz="1600" dirty="0"/>
            </a:br>
            <a:r>
              <a:rPr lang="en-US" sz="1600" dirty="0"/>
              <a:t>(95% CI: 0.16 to 0.90), respectively]</a:t>
            </a:r>
            <a:endParaRPr lang="en-GB" sz="1600" dirty="0"/>
          </a:p>
        </p:txBody>
      </p:sp>
    </p:spTree>
    <p:extLst>
      <p:ext uri="{BB962C8B-B14F-4D97-AF65-F5344CB8AC3E}">
        <p14:creationId xmlns:p14="http://schemas.microsoft.com/office/powerpoint/2010/main" val="782340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4018" y="5837502"/>
            <a:ext cx="10094708" cy="553998"/>
          </a:xfrm>
          <a:prstGeom prst="rect">
            <a:avLst/>
          </a:prstGeom>
          <a:noFill/>
        </p:spPr>
        <p:txBody>
          <a:bodyPr wrap="square" rtlCol="0" anchor="b">
            <a:spAutoFit/>
          </a:bodyPr>
          <a:lstStyle/>
          <a:p>
            <a:r>
              <a:rPr lang="en-GB" sz="1000" dirty="0">
                <a:solidFill>
                  <a:schemeClr val="tx2"/>
                </a:solidFill>
              </a:rPr>
              <a:t>*</a:t>
            </a:r>
            <a:r>
              <a:rPr lang="en-US" sz="1000" dirty="0">
                <a:solidFill>
                  <a:schemeClr val="tx2"/>
                </a:solidFill>
              </a:rPr>
              <a:t>Age, weight, height, body mass index, glycated </a:t>
            </a:r>
            <a:r>
              <a:rPr lang="en-US" sz="1000" dirty="0" err="1">
                <a:solidFill>
                  <a:schemeClr val="tx2"/>
                </a:solidFill>
              </a:rPr>
              <a:t>haemoglobin</a:t>
            </a:r>
            <a:r>
              <a:rPr lang="en-US" sz="1000" dirty="0">
                <a:solidFill>
                  <a:schemeClr val="tx2"/>
                </a:solidFill>
              </a:rPr>
              <a:t>, pre-existing cardiovascular disease, smoking, statin and ARB/ACE inhibitor treatment</a:t>
            </a:r>
            <a:endParaRPr lang="en-GB" sz="1000" dirty="0">
              <a:solidFill>
                <a:schemeClr val="tx2"/>
              </a:solidFill>
            </a:endParaRPr>
          </a:p>
          <a:p>
            <a:r>
              <a:rPr lang="en-GB" sz="1000" dirty="0">
                <a:solidFill>
                  <a:schemeClr val="tx2"/>
                </a:solidFill>
              </a:rPr>
              <a:t>ACE, angiotensin-converting enzyme; ARB, angiotensin receptor blocker; CI, confidence interval; HR, hazard ratio; </a:t>
            </a:r>
            <a:r>
              <a:rPr lang="en-GB" sz="1000" dirty="0" err="1">
                <a:solidFill>
                  <a:schemeClr val="tx2"/>
                </a:solidFill>
              </a:rPr>
              <a:t>TTh</a:t>
            </a:r>
            <a:r>
              <a:rPr lang="en-GB" sz="1000" dirty="0">
                <a:solidFill>
                  <a:schemeClr val="tx2"/>
                </a:solidFill>
              </a:rPr>
              <a:t>, testosterone therapy; T2DM, type 2 diabetes mellitus.  </a:t>
            </a:r>
            <a:r>
              <a:rPr lang="en-GB" sz="1000" dirty="0" err="1">
                <a:solidFill>
                  <a:schemeClr val="tx2"/>
                </a:solidFill>
              </a:rPr>
              <a:t>Muraleedharan</a:t>
            </a:r>
            <a:r>
              <a:rPr lang="en-GB" sz="1000" dirty="0">
                <a:solidFill>
                  <a:schemeClr val="tx2"/>
                </a:solidFill>
              </a:rPr>
              <a:t> V </a:t>
            </a:r>
            <a:r>
              <a:rPr lang="en-GB" sz="1000" i="1" dirty="0">
                <a:solidFill>
                  <a:schemeClr val="tx2"/>
                </a:solidFill>
              </a:rPr>
              <a:t>et al.  </a:t>
            </a:r>
            <a:r>
              <a:rPr lang="en-GB" sz="1000" i="1" dirty="0" err="1">
                <a:solidFill>
                  <a:schemeClr val="tx2"/>
                </a:solidFill>
              </a:rPr>
              <a:t>Eur</a:t>
            </a:r>
            <a:r>
              <a:rPr lang="en-GB" sz="1000" i="1" dirty="0">
                <a:solidFill>
                  <a:schemeClr val="tx2"/>
                </a:solidFill>
              </a:rPr>
              <a:t> J </a:t>
            </a:r>
            <a:r>
              <a:rPr lang="en-GB" sz="1000" i="1" dirty="0" err="1">
                <a:solidFill>
                  <a:schemeClr val="tx2"/>
                </a:solidFill>
              </a:rPr>
              <a:t>Endocrinol</a:t>
            </a:r>
            <a:r>
              <a:rPr lang="en-GB" sz="1000" dirty="0">
                <a:solidFill>
                  <a:schemeClr val="tx2"/>
                </a:solidFill>
              </a:rPr>
              <a:t> 2013;166:725–33.  </a:t>
            </a:r>
          </a:p>
        </p:txBody>
      </p:sp>
      <p:sp>
        <p:nvSpPr>
          <p:cNvPr id="2" name="Title 1"/>
          <p:cNvSpPr>
            <a:spLocks noGrp="1"/>
          </p:cNvSpPr>
          <p:nvPr>
            <p:ph type="title"/>
          </p:nvPr>
        </p:nvSpPr>
        <p:spPr>
          <a:xfrm>
            <a:off x="257452" y="127261"/>
            <a:ext cx="11469949" cy="834047"/>
          </a:xfrm>
        </p:spPr>
        <p:txBody>
          <a:bodyPr>
            <a:noAutofit/>
          </a:bodyPr>
          <a:lstStyle/>
          <a:p>
            <a:r>
              <a:rPr lang="en-GB" sz="2800" spc="-20" dirty="0" err="1"/>
              <a:t>TTh</a:t>
            </a:r>
            <a:r>
              <a:rPr lang="en-GB" sz="2800" dirty="0"/>
              <a:t> is independently associated with reduced mortality in men with T2DM</a:t>
            </a:r>
            <a:endParaRPr lang="en-GB" sz="2800" spc="-20" dirty="0"/>
          </a:p>
        </p:txBody>
      </p:sp>
      <p:sp>
        <p:nvSpPr>
          <p:cNvPr id="3" name="Content Placeholder 2"/>
          <p:cNvSpPr>
            <a:spLocks noGrp="1"/>
          </p:cNvSpPr>
          <p:nvPr>
            <p:ph idx="1"/>
          </p:nvPr>
        </p:nvSpPr>
        <p:spPr>
          <a:xfrm>
            <a:off x="257453" y="1271869"/>
            <a:ext cx="5201090" cy="4125783"/>
          </a:xfrm>
          <a:noFill/>
        </p:spPr>
        <p:txBody>
          <a:bodyPr>
            <a:noAutofit/>
          </a:bodyPr>
          <a:lstStyle/>
          <a:p>
            <a:r>
              <a:rPr lang="en-GB" sz="1500" dirty="0"/>
              <a:t>Study of 581 men with T2DM who had testosterone levels measured during 2002–05 and were followed up for a mean of 5.8 years</a:t>
            </a:r>
          </a:p>
          <a:p>
            <a:pPr lvl="1"/>
            <a:r>
              <a:rPr lang="en-GB" sz="1300" dirty="0" err="1"/>
              <a:t>Eugonadal</a:t>
            </a:r>
            <a:r>
              <a:rPr lang="en-GB" sz="1300" dirty="0"/>
              <a:t> status (total testosterone </a:t>
            </a:r>
            <a:br>
              <a:rPr lang="en-GB" sz="1300" dirty="0"/>
            </a:br>
            <a:r>
              <a:rPr lang="en-GB" sz="1300" dirty="0"/>
              <a:t>&gt;10.4 </a:t>
            </a:r>
            <a:r>
              <a:rPr lang="en-GB" sz="1300" dirty="0" err="1"/>
              <a:t>nmol</a:t>
            </a:r>
            <a:r>
              <a:rPr lang="en-GB" sz="1300" dirty="0"/>
              <a:t>/L): n=343</a:t>
            </a:r>
          </a:p>
          <a:p>
            <a:pPr lvl="1"/>
            <a:r>
              <a:rPr lang="en-GB" sz="1300" dirty="0" err="1"/>
              <a:t>Hypogonadal</a:t>
            </a:r>
            <a:r>
              <a:rPr lang="en-GB" sz="1300" dirty="0"/>
              <a:t> status (total testosterone</a:t>
            </a:r>
            <a:br>
              <a:rPr lang="en-GB" sz="1300" dirty="0"/>
            </a:br>
            <a:r>
              <a:rPr lang="en-GB" sz="1300" dirty="0"/>
              <a:t>≤10.4 </a:t>
            </a:r>
            <a:r>
              <a:rPr lang="en-GB" sz="1300" dirty="0" err="1"/>
              <a:t>nmol</a:t>
            </a:r>
            <a:r>
              <a:rPr lang="en-GB" sz="1300" dirty="0"/>
              <a:t>/L): n=238</a:t>
            </a:r>
          </a:p>
          <a:p>
            <a:pPr>
              <a:spcBef>
                <a:spcPts val="1200"/>
              </a:spcBef>
            </a:pPr>
            <a:r>
              <a:rPr lang="en-GB" sz="1500" dirty="0"/>
              <a:t>Mortality was significantly increased in hypogonadal </a:t>
            </a:r>
            <a:r>
              <a:rPr lang="en-GB" sz="1500" i="1" dirty="0"/>
              <a:t>vs</a:t>
            </a:r>
            <a:r>
              <a:rPr lang="en-GB" sz="1500" dirty="0"/>
              <a:t> </a:t>
            </a:r>
            <a:r>
              <a:rPr lang="en-GB" sz="1500" dirty="0" err="1"/>
              <a:t>eugonadal</a:t>
            </a:r>
            <a:r>
              <a:rPr lang="en-GB" sz="1500" dirty="0"/>
              <a:t> men (17% </a:t>
            </a:r>
            <a:r>
              <a:rPr lang="en-GB" sz="1500" i="1" dirty="0"/>
              <a:t>vs</a:t>
            </a:r>
            <a:r>
              <a:rPr lang="en-GB" sz="1500" dirty="0"/>
              <a:t> 9%, respectively; p=0.003), and </a:t>
            </a:r>
            <a:r>
              <a:rPr lang="en-GB" sz="1500" spc="-20" dirty="0" err="1"/>
              <a:t>TTh</a:t>
            </a:r>
            <a:r>
              <a:rPr lang="en-GB" sz="1500" spc="-20" dirty="0"/>
              <a:t>-untreated </a:t>
            </a:r>
            <a:r>
              <a:rPr lang="en-GB" sz="1500" i="1" spc="-20" dirty="0"/>
              <a:t>vs</a:t>
            </a:r>
            <a:r>
              <a:rPr lang="en-GB" sz="1500" spc="-20" dirty="0"/>
              <a:t> </a:t>
            </a:r>
            <a:r>
              <a:rPr lang="en-GB" sz="1500" spc="-20" dirty="0" err="1"/>
              <a:t>TTh</a:t>
            </a:r>
            <a:r>
              <a:rPr lang="en-GB" sz="1500" spc="-20" dirty="0"/>
              <a:t>-treated hypogonadal men (20% </a:t>
            </a:r>
            <a:r>
              <a:rPr lang="en-GB" sz="1500" i="1" spc="-20" dirty="0"/>
              <a:t>vs</a:t>
            </a:r>
            <a:r>
              <a:rPr lang="en-GB" sz="1500" spc="-20" dirty="0"/>
              <a:t> 9%, respectively; p=0.002) </a:t>
            </a:r>
          </a:p>
          <a:p>
            <a:pPr>
              <a:spcBef>
                <a:spcPts val="1200"/>
              </a:spcBef>
            </a:pPr>
            <a:r>
              <a:rPr lang="en-US" sz="1500" dirty="0"/>
              <a:t>There was a significant decrease in survival in </a:t>
            </a:r>
            <a:r>
              <a:rPr lang="en-US" sz="1500" dirty="0" err="1"/>
              <a:t>TTh</a:t>
            </a:r>
            <a:r>
              <a:rPr lang="en-US" sz="1500" dirty="0"/>
              <a:t>-untreated men versus </a:t>
            </a:r>
            <a:r>
              <a:rPr lang="en-US" sz="1500" dirty="0" err="1"/>
              <a:t>TTh</a:t>
            </a:r>
            <a:r>
              <a:rPr lang="en-US" sz="1500" dirty="0"/>
              <a:t>-treated and </a:t>
            </a:r>
            <a:r>
              <a:rPr lang="en-US" sz="1500" dirty="0" err="1"/>
              <a:t>eugonadal</a:t>
            </a:r>
            <a:r>
              <a:rPr lang="en-US" sz="1500" dirty="0"/>
              <a:t> men, after controlling for covariates*</a:t>
            </a:r>
          </a:p>
        </p:txBody>
      </p:sp>
      <p:grpSp>
        <p:nvGrpSpPr>
          <p:cNvPr id="9" name="Group 8"/>
          <p:cNvGrpSpPr/>
          <p:nvPr/>
        </p:nvGrpSpPr>
        <p:grpSpPr>
          <a:xfrm>
            <a:off x="5768479" y="790113"/>
            <a:ext cx="5958923" cy="4949284"/>
            <a:chOff x="4105333" y="1145413"/>
            <a:chExt cx="4833308" cy="4593984"/>
          </a:xfrm>
        </p:grpSpPr>
        <p:grpSp>
          <p:nvGrpSpPr>
            <p:cNvPr id="17" name="Group 16">
              <a:extLst>
                <a:ext uri="{FF2B5EF4-FFF2-40B4-BE49-F238E27FC236}">
                  <a16:creationId xmlns:a16="http://schemas.microsoft.com/office/drawing/2014/main" id="{D6A2E50F-0356-4BB2-82D1-B2540B3122B4}"/>
                </a:ext>
              </a:extLst>
            </p:cNvPr>
            <p:cNvGrpSpPr/>
            <p:nvPr/>
          </p:nvGrpSpPr>
          <p:grpSpPr>
            <a:xfrm rot="5400000">
              <a:off x="4428827" y="1570240"/>
              <a:ext cx="1176797" cy="1238728"/>
              <a:chOff x="5320437" y="4642585"/>
              <a:chExt cx="2437128" cy="554401"/>
            </a:xfrm>
          </p:grpSpPr>
          <p:sp>
            <p:nvSpPr>
              <p:cNvPr id="18" name="Round Same Side Corner Rectangle 218">
                <a:extLst>
                  <a:ext uri="{FF2B5EF4-FFF2-40B4-BE49-F238E27FC236}">
                    <a16:creationId xmlns:a16="http://schemas.microsoft.com/office/drawing/2014/main" id="{BD5172C8-BB61-4FFE-B02B-9C592260879E}"/>
                  </a:ext>
                </a:extLst>
              </p:cNvPr>
              <p:cNvSpPr/>
              <p:nvPr/>
            </p:nvSpPr>
            <p:spPr>
              <a:xfrm rot="10800000">
                <a:off x="5320436" y="4642585"/>
                <a:ext cx="2437128" cy="552629"/>
              </a:xfrm>
              <a:prstGeom prst="round2SameRect">
                <a:avLst>
                  <a:gd name="adj1" fmla="val 13739"/>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b"/>
              <a:lstStyle/>
              <a:p>
                <a:pPr algn="ctr"/>
                <a:endParaRPr lang="en-GB" sz="900" b="1" dirty="0">
                  <a:solidFill>
                    <a:srgbClr val="272727"/>
                  </a:solidFill>
                </a:endParaRPr>
              </a:p>
            </p:txBody>
          </p:sp>
          <p:sp>
            <p:nvSpPr>
              <p:cNvPr id="19" name="Round Same Side Corner Rectangle 218">
                <a:extLst>
                  <a:ext uri="{FF2B5EF4-FFF2-40B4-BE49-F238E27FC236}">
                    <a16:creationId xmlns:a16="http://schemas.microsoft.com/office/drawing/2014/main" id="{B69316ED-3783-47CB-B826-E8BA63BE269A}"/>
                  </a:ext>
                </a:extLst>
              </p:cNvPr>
              <p:cNvSpPr/>
              <p:nvPr/>
            </p:nvSpPr>
            <p:spPr>
              <a:xfrm>
                <a:off x="6130882" y="4642586"/>
                <a:ext cx="809550" cy="554400"/>
              </a:xfrm>
              <a:prstGeom prst="round2SameRect">
                <a:avLst>
                  <a:gd name="adj1" fmla="val 0"/>
                  <a:gd name="adj2" fmla="val 0"/>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lIns="0" tIns="36000" rIns="0" bIns="0" rtlCol="0" anchor="t"/>
              <a:lstStyle/>
              <a:p>
                <a:pPr algn="ctr"/>
                <a:endParaRPr lang="en-GB" sz="900" b="1" dirty="0">
                  <a:solidFill>
                    <a:srgbClr val="272727"/>
                  </a:solidFill>
                </a:endParaRPr>
              </a:p>
            </p:txBody>
          </p:sp>
        </p:grpSp>
        <p:graphicFrame>
          <p:nvGraphicFramePr>
            <p:cNvPr id="20" name="Content Placeholder 5">
              <a:extLst>
                <a:ext uri="{FF2B5EF4-FFF2-40B4-BE49-F238E27FC236}">
                  <a16:creationId xmlns:a16="http://schemas.microsoft.com/office/drawing/2014/main" id="{02548399-C1C6-4568-9A95-73F127FDAD9F}"/>
                </a:ext>
              </a:extLst>
            </p:cNvPr>
            <p:cNvGraphicFramePr>
              <a:graphicFrameLocks/>
            </p:cNvGraphicFramePr>
            <p:nvPr/>
          </p:nvGraphicFramePr>
          <p:xfrm>
            <a:off x="4322336" y="1546793"/>
            <a:ext cx="4132550" cy="1668150"/>
          </p:xfrm>
          <a:graphic>
            <a:graphicData uri="http://schemas.openxmlformats.org/drawingml/2006/chart">
              <c:chart xmlns:c="http://schemas.openxmlformats.org/drawingml/2006/chart" xmlns:r="http://schemas.openxmlformats.org/officeDocument/2006/relationships" r:id="rId3"/>
            </a:graphicData>
          </a:graphic>
        </p:graphicFrame>
        <p:grpSp>
          <p:nvGrpSpPr>
            <p:cNvPr id="21" name="Group 20">
              <a:extLst>
                <a:ext uri="{FF2B5EF4-FFF2-40B4-BE49-F238E27FC236}">
                  <a16:creationId xmlns:a16="http://schemas.microsoft.com/office/drawing/2014/main" id="{CDF534CC-98F0-4D4F-B6CD-10E53908A8E7}"/>
                </a:ext>
              </a:extLst>
            </p:cNvPr>
            <p:cNvGrpSpPr/>
            <p:nvPr/>
          </p:nvGrpSpPr>
          <p:grpSpPr>
            <a:xfrm>
              <a:off x="4674959" y="3234689"/>
              <a:ext cx="4263682" cy="2444803"/>
              <a:chOff x="4944261" y="2034427"/>
              <a:chExt cx="4785834" cy="2744206"/>
            </a:xfrm>
          </p:grpSpPr>
          <p:sp>
            <p:nvSpPr>
              <p:cNvPr id="22" name="TextBox 21">
                <a:extLst>
                  <a:ext uri="{FF2B5EF4-FFF2-40B4-BE49-F238E27FC236}">
                    <a16:creationId xmlns:a16="http://schemas.microsoft.com/office/drawing/2014/main" id="{DA24BACB-CF11-4EAD-80E8-C54371C0E567}"/>
                  </a:ext>
                </a:extLst>
              </p:cNvPr>
              <p:cNvSpPr txBox="1"/>
              <p:nvPr/>
            </p:nvSpPr>
            <p:spPr>
              <a:xfrm>
                <a:off x="5616840" y="4313553"/>
                <a:ext cx="313442" cy="310922"/>
              </a:xfrm>
              <a:prstGeom prst="rect">
                <a:avLst/>
              </a:prstGeom>
              <a:noFill/>
            </p:spPr>
            <p:txBody>
              <a:bodyPr wrap="none" rtlCol="0" anchor="ctr">
                <a:spAutoFit/>
              </a:bodyPr>
              <a:lstStyle/>
              <a:p>
                <a:pPr algn="ctr"/>
                <a:r>
                  <a:rPr lang="en-GB" sz="1200" dirty="0">
                    <a:solidFill>
                      <a:srgbClr val="272727"/>
                    </a:solidFill>
                  </a:rPr>
                  <a:t>0</a:t>
                </a:r>
              </a:p>
            </p:txBody>
          </p:sp>
          <p:sp>
            <p:nvSpPr>
              <p:cNvPr id="23" name="TextBox 22">
                <a:extLst>
                  <a:ext uri="{FF2B5EF4-FFF2-40B4-BE49-F238E27FC236}">
                    <a16:creationId xmlns:a16="http://schemas.microsoft.com/office/drawing/2014/main" id="{4C927988-DF15-4A14-BE9D-E5EB033A77E4}"/>
                  </a:ext>
                </a:extLst>
              </p:cNvPr>
              <p:cNvSpPr txBox="1"/>
              <p:nvPr/>
            </p:nvSpPr>
            <p:spPr>
              <a:xfrm>
                <a:off x="6230264" y="4313553"/>
                <a:ext cx="412404" cy="310922"/>
              </a:xfrm>
              <a:prstGeom prst="rect">
                <a:avLst/>
              </a:prstGeom>
              <a:noFill/>
            </p:spPr>
            <p:txBody>
              <a:bodyPr wrap="none" rtlCol="0" anchor="ctr">
                <a:spAutoFit/>
              </a:bodyPr>
              <a:lstStyle/>
              <a:p>
                <a:pPr algn="ctr"/>
                <a:r>
                  <a:rPr lang="en-GB" sz="1200" dirty="0">
                    <a:solidFill>
                      <a:srgbClr val="272727"/>
                    </a:solidFill>
                  </a:rPr>
                  <a:t>20</a:t>
                </a:r>
              </a:p>
            </p:txBody>
          </p:sp>
          <p:sp>
            <p:nvSpPr>
              <p:cNvPr id="24" name="TextBox 23">
                <a:extLst>
                  <a:ext uri="{FF2B5EF4-FFF2-40B4-BE49-F238E27FC236}">
                    <a16:creationId xmlns:a16="http://schemas.microsoft.com/office/drawing/2014/main" id="{FAC19628-315F-4067-908B-5399B62DAFD3}"/>
                  </a:ext>
                </a:extLst>
              </p:cNvPr>
              <p:cNvSpPr txBox="1"/>
              <p:nvPr/>
            </p:nvSpPr>
            <p:spPr>
              <a:xfrm>
                <a:off x="6889530" y="4313553"/>
                <a:ext cx="419601" cy="310922"/>
              </a:xfrm>
              <a:prstGeom prst="rect">
                <a:avLst/>
              </a:prstGeom>
              <a:noFill/>
            </p:spPr>
            <p:txBody>
              <a:bodyPr wrap="none" rtlCol="0" anchor="ctr">
                <a:spAutoFit/>
              </a:bodyPr>
              <a:lstStyle/>
              <a:p>
                <a:pPr algn="ctr"/>
                <a:r>
                  <a:rPr lang="en-GB" sz="1200" dirty="0">
                    <a:solidFill>
                      <a:srgbClr val="272727"/>
                    </a:solidFill>
                  </a:rPr>
                  <a:t>40</a:t>
                </a:r>
              </a:p>
            </p:txBody>
          </p:sp>
          <p:sp>
            <p:nvSpPr>
              <p:cNvPr id="25" name="TextBox 24">
                <a:extLst>
                  <a:ext uri="{FF2B5EF4-FFF2-40B4-BE49-F238E27FC236}">
                    <a16:creationId xmlns:a16="http://schemas.microsoft.com/office/drawing/2014/main" id="{F5B1B5F5-0FA7-4D4D-8383-F3B1987AD1D3}"/>
                  </a:ext>
                </a:extLst>
              </p:cNvPr>
              <p:cNvSpPr txBox="1"/>
              <p:nvPr/>
            </p:nvSpPr>
            <p:spPr>
              <a:xfrm>
                <a:off x="7546408" y="4313553"/>
                <a:ext cx="421400" cy="310922"/>
              </a:xfrm>
              <a:prstGeom prst="rect">
                <a:avLst/>
              </a:prstGeom>
              <a:noFill/>
            </p:spPr>
            <p:txBody>
              <a:bodyPr wrap="none" rtlCol="0" anchor="ctr">
                <a:spAutoFit/>
              </a:bodyPr>
              <a:lstStyle/>
              <a:p>
                <a:pPr algn="ctr"/>
                <a:r>
                  <a:rPr lang="en-GB" sz="1200" dirty="0">
                    <a:solidFill>
                      <a:srgbClr val="272727"/>
                    </a:solidFill>
                  </a:rPr>
                  <a:t>60</a:t>
                </a:r>
              </a:p>
            </p:txBody>
          </p:sp>
          <p:sp>
            <p:nvSpPr>
              <p:cNvPr id="26" name="TextBox 25">
                <a:extLst>
                  <a:ext uri="{FF2B5EF4-FFF2-40B4-BE49-F238E27FC236}">
                    <a16:creationId xmlns:a16="http://schemas.microsoft.com/office/drawing/2014/main" id="{1F76BD2D-1C62-4776-BA15-2FC7305107A7}"/>
                  </a:ext>
                </a:extLst>
              </p:cNvPr>
              <p:cNvSpPr txBox="1"/>
              <p:nvPr/>
            </p:nvSpPr>
            <p:spPr>
              <a:xfrm>
                <a:off x="8208641" y="4313553"/>
                <a:ext cx="421400" cy="310922"/>
              </a:xfrm>
              <a:prstGeom prst="rect">
                <a:avLst/>
              </a:prstGeom>
              <a:noFill/>
            </p:spPr>
            <p:txBody>
              <a:bodyPr wrap="none" rtlCol="0" anchor="ctr">
                <a:spAutoFit/>
              </a:bodyPr>
              <a:lstStyle/>
              <a:p>
                <a:pPr algn="ctr"/>
                <a:r>
                  <a:rPr lang="en-GB" sz="1200" dirty="0">
                    <a:solidFill>
                      <a:srgbClr val="272727"/>
                    </a:solidFill>
                  </a:rPr>
                  <a:t>80</a:t>
                </a:r>
              </a:p>
            </p:txBody>
          </p:sp>
          <p:sp>
            <p:nvSpPr>
              <p:cNvPr id="27" name="TextBox 26">
                <a:extLst>
                  <a:ext uri="{FF2B5EF4-FFF2-40B4-BE49-F238E27FC236}">
                    <a16:creationId xmlns:a16="http://schemas.microsoft.com/office/drawing/2014/main" id="{F2991E3F-5DF7-4F62-9134-7AAF49CF184A}"/>
                  </a:ext>
                </a:extLst>
              </p:cNvPr>
              <p:cNvSpPr txBox="1"/>
              <p:nvPr/>
            </p:nvSpPr>
            <p:spPr>
              <a:xfrm>
                <a:off x="5800304" y="4467711"/>
                <a:ext cx="2829970" cy="310922"/>
              </a:xfrm>
              <a:prstGeom prst="rect">
                <a:avLst/>
              </a:prstGeom>
              <a:noFill/>
            </p:spPr>
            <p:txBody>
              <a:bodyPr wrap="square" rtlCol="0" anchor="ctr">
                <a:spAutoFit/>
              </a:bodyPr>
              <a:lstStyle/>
              <a:p>
                <a:pPr algn="ctr"/>
                <a:r>
                  <a:rPr lang="en-GB" sz="1200" b="1" dirty="0">
                    <a:solidFill>
                      <a:srgbClr val="272727"/>
                    </a:solidFill>
                  </a:rPr>
                  <a:t>Months of survival</a:t>
                </a:r>
              </a:p>
            </p:txBody>
          </p:sp>
          <p:grpSp>
            <p:nvGrpSpPr>
              <p:cNvPr id="28" name="Group 27">
                <a:extLst>
                  <a:ext uri="{FF2B5EF4-FFF2-40B4-BE49-F238E27FC236}">
                    <a16:creationId xmlns:a16="http://schemas.microsoft.com/office/drawing/2014/main" id="{D3B3E133-00F4-40AE-AA84-D0CC20380E53}"/>
                  </a:ext>
                </a:extLst>
              </p:cNvPr>
              <p:cNvGrpSpPr/>
              <p:nvPr/>
            </p:nvGrpSpPr>
            <p:grpSpPr>
              <a:xfrm>
                <a:off x="5267284" y="2034427"/>
                <a:ext cx="316840" cy="2427850"/>
                <a:chOff x="1118227" y="2034427"/>
                <a:chExt cx="185492" cy="2427850"/>
              </a:xfrm>
            </p:grpSpPr>
            <p:sp>
              <p:nvSpPr>
                <p:cNvPr id="51" name="TextBox 50">
                  <a:extLst>
                    <a:ext uri="{FF2B5EF4-FFF2-40B4-BE49-F238E27FC236}">
                      <a16:creationId xmlns:a16="http://schemas.microsoft.com/office/drawing/2014/main" id="{87E81845-8C0B-4981-9C09-113AEA6A6ED9}"/>
                    </a:ext>
                  </a:extLst>
                </p:cNvPr>
                <p:cNvSpPr txBox="1"/>
                <p:nvPr/>
              </p:nvSpPr>
              <p:spPr>
                <a:xfrm>
                  <a:off x="1118232" y="4139619"/>
                  <a:ext cx="185487" cy="322658"/>
                </a:xfrm>
                <a:prstGeom prst="rect">
                  <a:avLst/>
                </a:prstGeom>
                <a:noFill/>
              </p:spPr>
              <p:txBody>
                <a:bodyPr wrap="none" lIns="0" tIns="0" rIns="0" bIns="0" rtlCol="0" anchor="ctr">
                  <a:noAutofit/>
                </a:bodyPr>
                <a:lstStyle/>
                <a:p>
                  <a:pPr algn="r"/>
                  <a:r>
                    <a:rPr lang="en-GB" sz="1200" dirty="0">
                      <a:solidFill>
                        <a:srgbClr val="272727"/>
                      </a:solidFill>
                    </a:rPr>
                    <a:t>0.80</a:t>
                  </a:r>
                </a:p>
              </p:txBody>
            </p:sp>
            <p:sp>
              <p:nvSpPr>
                <p:cNvPr id="52" name="TextBox 51">
                  <a:extLst>
                    <a:ext uri="{FF2B5EF4-FFF2-40B4-BE49-F238E27FC236}">
                      <a16:creationId xmlns:a16="http://schemas.microsoft.com/office/drawing/2014/main" id="{6914EF6D-1BE5-4E84-A8EA-380E624B02CA}"/>
                    </a:ext>
                  </a:extLst>
                </p:cNvPr>
                <p:cNvSpPr txBox="1"/>
                <p:nvPr/>
              </p:nvSpPr>
              <p:spPr>
                <a:xfrm>
                  <a:off x="1118227" y="2034427"/>
                  <a:ext cx="185487" cy="322658"/>
                </a:xfrm>
                <a:prstGeom prst="rect">
                  <a:avLst/>
                </a:prstGeom>
                <a:noFill/>
              </p:spPr>
              <p:txBody>
                <a:bodyPr wrap="none" lIns="0" tIns="0" rIns="0" bIns="0" rtlCol="0" anchor="ctr">
                  <a:noAutofit/>
                </a:bodyPr>
                <a:lstStyle/>
                <a:p>
                  <a:pPr algn="r"/>
                  <a:r>
                    <a:rPr lang="en-GB" sz="1200" dirty="0">
                      <a:solidFill>
                        <a:srgbClr val="272727"/>
                      </a:solidFill>
                    </a:rPr>
                    <a:t>1.00</a:t>
                  </a:r>
                </a:p>
              </p:txBody>
            </p:sp>
            <p:sp>
              <p:nvSpPr>
                <p:cNvPr id="53" name="TextBox 52">
                  <a:extLst>
                    <a:ext uri="{FF2B5EF4-FFF2-40B4-BE49-F238E27FC236}">
                      <a16:creationId xmlns:a16="http://schemas.microsoft.com/office/drawing/2014/main" id="{FD73E959-100D-4903-9730-407FE88D91B1}"/>
                    </a:ext>
                  </a:extLst>
                </p:cNvPr>
                <p:cNvSpPr txBox="1"/>
                <p:nvPr/>
              </p:nvSpPr>
              <p:spPr>
                <a:xfrm>
                  <a:off x="1118232" y="3613321"/>
                  <a:ext cx="185487" cy="322658"/>
                </a:xfrm>
                <a:prstGeom prst="rect">
                  <a:avLst/>
                </a:prstGeom>
                <a:noFill/>
              </p:spPr>
              <p:txBody>
                <a:bodyPr wrap="none" lIns="0" tIns="0" rIns="0" bIns="0" rtlCol="0" anchor="ctr">
                  <a:noAutofit/>
                </a:bodyPr>
                <a:lstStyle/>
                <a:p>
                  <a:pPr algn="r"/>
                  <a:r>
                    <a:rPr lang="en-GB" sz="1200" dirty="0">
                      <a:solidFill>
                        <a:srgbClr val="272727"/>
                      </a:solidFill>
                    </a:rPr>
                    <a:t>0.85</a:t>
                  </a:r>
                  <a:endParaRPr lang="en-GB" sz="1100" dirty="0">
                    <a:solidFill>
                      <a:srgbClr val="272727"/>
                    </a:solidFill>
                  </a:endParaRPr>
                </a:p>
              </p:txBody>
            </p:sp>
            <p:sp>
              <p:nvSpPr>
                <p:cNvPr id="54" name="TextBox 53">
                  <a:extLst>
                    <a:ext uri="{FF2B5EF4-FFF2-40B4-BE49-F238E27FC236}">
                      <a16:creationId xmlns:a16="http://schemas.microsoft.com/office/drawing/2014/main" id="{5CC815D9-76E3-4D93-91CD-C9A1FB408AA8}"/>
                    </a:ext>
                  </a:extLst>
                </p:cNvPr>
                <p:cNvSpPr txBox="1"/>
                <p:nvPr/>
              </p:nvSpPr>
              <p:spPr>
                <a:xfrm>
                  <a:off x="1118232" y="3087023"/>
                  <a:ext cx="185487" cy="322658"/>
                </a:xfrm>
                <a:prstGeom prst="rect">
                  <a:avLst/>
                </a:prstGeom>
                <a:noFill/>
              </p:spPr>
              <p:txBody>
                <a:bodyPr wrap="none" lIns="0" tIns="0" rIns="0" bIns="0" rtlCol="0" anchor="ctr">
                  <a:noAutofit/>
                </a:bodyPr>
                <a:lstStyle/>
                <a:p>
                  <a:pPr algn="r"/>
                  <a:r>
                    <a:rPr lang="en-GB" sz="1200" dirty="0">
                      <a:solidFill>
                        <a:srgbClr val="272727"/>
                      </a:solidFill>
                    </a:rPr>
                    <a:t>0.90</a:t>
                  </a:r>
                </a:p>
              </p:txBody>
            </p:sp>
            <p:sp>
              <p:nvSpPr>
                <p:cNvPr id="55" name="TextBox 54">
                  <a:extLst>
                    <a:ext uri="{FF2B5EF4-FFF2-40B4-BE49-F238E27FC236}">
                      <a16:creationId xmlns:a16="http://schemas.microsoft.com/office/drawing/2014/main" id="{21BC0AF3-4230-44D1-BD95-002188855F0C}"/>
                    </a:ext>
                  </a:extLst>
                </p:cNvPr>
                <p:cNvSpPr txBox="1"/>
                <p:nvPr/>
              </p:nvSpPr>
              <p:spPr>
                <a:xfrm>
                  <a:off x="1118232" y="2560725"/>
                  <a:ext cx="185487" cy="322658"/>
                </a:xfrm>
                <a:prstGeom prst="rect">
                  <a:avLst/>
                </a:prstGeom>
                <a:noFill/>
              </p:spPr>
              <p:txBody>
                <a:bodyPr wrap="none" lIns="0" tIns="0" rIns="0" bIns="0" rtlCol="0" anchor="ctr">
                  <a:noAutofit/>
                </a:bodyPr>
                <a:lstStyle/>
                <a:p>
                  <a:pPr algn="r"/>
                  <a:r>
                    <a:rPr lang="en-GB" sz="1200" dirty="0">
                      <a:solidFill>
                        <a:srgbClr val="272727"/>
                      </a:solidFill>
                    </a:rPr>
                    <a:t>0.95</a:t>
                  </a:r>
                  <a:endParaRPr lang="en-GB" sz="1100" dirty="0">
                    <a:solidFill>
                      <a:srgbClr val="272727"/>
                    </a:solidFill>
                  </a:endParaRPr>
                </a:p>
              </p:txBody>
            </p:sp>
          </p:grpSp>
          <p:sp>
            <p:nvSpPr>
              <p:cNvPr id="29" name="TextBox 28">
                <a:extLst>
                  <a:ext uri="{FF2B5EF4-FFF2-40B4-BE49-F238E27FC236}">
                    <a16:creationId xmlns:a16="http://schemas.microsoft.com/office/drawing/2014/main" id="{3B3C4555-5CB7-4B58-ACB7-0A167B7BF8A4}"/>
                  </a:ext>
                </a:extLst>
              </p:cNvPr>
              <p:cNvSpPr txBox="1"/>
              <p:nvPr/>
            </p:nvSpPr>
            <p:spPr>
              <a:xfrm rot="16200000">
                <a:off x="3996783" y="3147344"/>
                <a:ext cx="2112593" cy="217638"/>
              </a:xfrm>
              <a:prstGeom prst="rect">
                <a:avLst/>
              </a:prstGeom>
              <a:noFill/>
            </p:spPr>
            <p:txBody>
              <a:bodyPr wrap="none" lIns="0" tIns="0" rIns="0" bIns="0" rtlCol="0" anchor="ctr">
                <a:noAutofit/>
              </a:bodyPr>
              <a:lstStyle/>
              <a:p>
                <a:pPr algn="ctr"/>
                <a:r>
                  <a:rPr lang="en-GB" sz="1200" b="1" dirty="0">
                    <a:solidFill>
                      <a:srgbClr val="272727"/>
                    </a:solidFill>
                  </a:rPr>
                  <a:t>Cumulative survival</a:t>
                </a:r>
              </a:p>
            </p:txBody>
          </p:sp>
          <p:sp>
            <p:nvSpPr>
              <p:cNvPr id="30" name="Freeform: Shape 30">
                <a:extLst>
                  <a:ext uri="{FF2B5EF4-FFF2-40B4-BE49-F238E27FC236}">
                    <a16:creationId xmlns:a16="http://schemas.microsoft.com/office/drawing/2014/main" id="{EFFF50CF-DD6A-4479-9C25-4AE308F49D1D}"/>
                  </a:ext>
                </a:extLst>
              </p:cNvPr>
              <p:cNvSpPr/>
              <p:nvPr/>
            </p:nvSpPr>
            <p:spPr>
              <a:xfrm>
                <a:off x="5687655" y="2199873"/>
                <a:ext cx="2925006" cy="2114075"/>
              </a:xfrm>
              <a:custGeom>
                <a:avLst/>
                <a:gdLst>
                  <a:gd name="connsiteX0" fmla="*/ 0 w 2275049"/>
                  <a:gd name="connsiteY0" fmla="*/ 0 h 933564"/>
                  <a:gd name="connsiteX1" fmla="*/ 0 w 2275049"/>
                  <a:gd name="connsiteY1" fmla="*/ 933564 h 933564"/>
                  <a:gd name="connsiteX2" fmla="*/ 2275049 w 2275049"/>
                  <a:gd name="connsiteY2" fmla="*/ 933564 h 933564"/>
                </a:gdLst>
                <a:ahLst/>
                <a:cxnLst>
                  <a:cxn ang="0">
                    <a:pos x="connsiteX0" y="connsiteY0"/>
                  </a:cxn>
                  <a:cxn ang="0">
                    <a:pos x="connsiteX1" y="connsiteY1"/>
                  </a:cxn>
                  <a:cxn ang="0">
                    <a:pos x="connsiteX2" y="connsiteY2"/>
                  </a:cxn>
                </a:cxnLst>
                <a:rect l="l" t="t" r="r" b="b"/>
                <a:pathLst>
                  <a:path w="2275049" h="933564">
                    <a:moveTo>
                      <a:pt x="0" y="0"/>
                    </a:moveTo>
                    <a:lnTo>
                      <a:pt x="0" y="933564"/>
                    </a:lnTo>
                    <a:lnTo>
                      <a:pt x="2275049" y="933564"/>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31" name="Group 30">
                <a:extLst>
                  <a:ext uri="{FF2B5EF4-FFF2-40B4-BE49-F238E27FC236}">
                    <a16:creationId xmlns:a16="http://schemas.microsoft.com/office/drawing/2014/main" id="{75D8A662-A685-4B53-AC5F-30E66C3FC995}"/>
                  </a:ext>
                </a:extLst>
              </p:cNvPr>
              <p:cNvGrpSpPr/>
              <p:nvPr/>
            </p:nvGrpSpPr>
            <p:grpSpPr>
              <a:xfrm>
                <a:off x="5772404" y="4312450"/>
                <a:ext cx="2646006" cy="68400"/>
                <a:chOff x="5772404" y="4312450"/>
                <a:chExt cx="2646006" cy="68400"/>
              </a:xfrm>
            </p:grpSpPr>
            <p:cxnSp>
              <p:nvCxnSpPr>
                <p:cNvPr id="46" name="Straight Connector 45">
                  <a:extLst>
                    <a:ext uri="{FF2B5EF4-FFF2-40B4-BE49-F238E27FC236}">
                      <a16:creationId xmlns:a16="http://schemas.microsoft.com/office/drawing/2014/main" id="{5E49EB77-7893-480D-BBB7-6D43D40AA09E}"/>
                    </a:ext>
                  </a:extLst>
                </p:cNvPr>
                <p:cNvCxnSpPr/>
                <p:nvPr/>
              </p:nvCxnSpPr>
              <p:spPr>
                <a:xfrm>
                  <a:off x="8418410" y="4312450"/>
                  <a:ext cx="0" cy="684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0D77A38F-76B3-45BE-848A-2B3F2F0C1890}"/>
                    </a:ext>
                  </a:extLst>
                </p:cNvPr>
                <p:cNvCxnSpPr/>
                <p:nvPr/>
              </p:nvCxnSpPr>
              <p:spPr>
                <a:xfrm>
                  <a:off x="5772404" y="4312450"/>
                  <a:ext cx="0" cy="684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18155D4-09E5-483D-B79D-845952E58688}"/>
                    </a:ext>
                  </a:extLst>
                </p:cNvPr>
                <p:cNvCxnSpPr/>
                <p:nvPr/>
              </p:nvCxnSpPr>
              <p:spPr>
                <a:xfrm>
                  <a:off x="7756909" y="4312450"/>
                  <a:ext cx="0" cy="684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FC6A3A49-AD02-45F3-8A6A-501061159CDC}"/>
                    </a:ext>
                  </a:extLst>
                </p:cNvPr>
                <p:cNvCxnSpPr/>
                <p:nvPr/>
              </p:nvCxnSpPr>
              <p:spPr>
                <a:xfrm>
                  <a:off x="7095407" y="4312450"/>
                  <a:ext cx="0" cy="684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5F138EE9-AAD9-4F99-B729-A2C1B5B8C362}"/>
                    </a:ext>
                  </a:extLst>
                </p:cNvPr>
                <p:cNvCxnSpPr/>
                <p:nvPr/>
              </p:nvCxnSpPr>
              <p:spPr>
                <a:xfrm>
                  <a:off x="6433905" y="4312450"/>
                  <a:ext cx="0" cy="684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a:extLst>
                  <a:ext uri="{FF2B5EF4-FFF2-40B4-BE49-F238E27FC236}">
                    <a16:creationId xmlns:a16="http://schemas.microsoft.com/office/drawing/2014/main" id="{B3637F73-0627-437C-A6B8-99FF014B99D3}"/>
                  </a:ext>
                </a:extLst>
              </p:cNvPr>
              <p:cNvGrpSpPr/>
              <p:nvPr/>
            </p:nvGrpSpPr>
            <p:grpSpPr>
              <a:xfrm>
                <a:off x="5626169" y="2199873"/>
                <a:ext cx="61704" cy="2114075"/>
                <a:chOff x="1345764" y="2199873"/>
                <a:chExt cx="61704" cy="2114075"/>
              </a:xfrm>
            </p:grpSpPr>
            <p:cxnSp>
              <p:nvCxnSpPr>
                <p:cNvPr id="41" name="Straight Connector 40">
                  <a:extLst>
                    <a:ext uri="{FF2B5EF4-FFF2-40B4-BE49-F238E27FC236}">
                      <a16:creationId xmlns:a16="http://schemas.microsoft.com/office/drawing/2014/main" id="{61306E4F-FCAD-434A-9B42-42685A3E33C8}"/>
                    </a:ext>
                  </a:extLst>
                </p:cNvPr>
                <p:cNvCxnSpPr/>
                <p:nvPr/>
              </p:nvCxnSpPr>
              <p:spPr>
                <a:xfrm rot="5400000">
                  <a:off x="1376616" y="3754578"/>
                  <a:ext cx="0" cy="617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AD497A0-BE39-4F14-96B6-0F0258578B9D}"/>
                    </a:ext>
                  </a:extLst>
                </p:cNvPr>
                <p:cNvCxnSpPr/>
                <p:nvPr/>
              </p:nvCxnSpPr>
              <p:spPr>
                <a:xfrm rot="5400000">
                  <a:off x="1376617" y="4283097"/>
                  <a:ext cx="0" cy="6170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EF96C73F-ED01-4315-A5D9-B78A816442FB}"/>
                    </a:ext>
                  </a:extLst>
                </p:cNvPr>
                <p:cNvCxnSpPr>
                  <a:cxnSpLocks/>
                </p:cNvCxnSpPr>
                <p:nvPr/>
              </p:nvCxnSpPr>
              <p:spPr>
                <a:xfrm rot="5400000">
                  <a:off x="1376617" y="2169022"/>
                  <a:ext cx="0" cy="6170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F2B6FD7-C852-40E1-A9AF-5675DF29F493}"/>
                    </a:ext>
                  </a:extLst>
                </p:cNvPr>
                <p:cNvCxnSpPr/>
                <p:nvPr/>
              </p:nvCxnSpPr>
              <p:spPr>
                <a:xfrm rot="5400000">
                  <a:off x="1376616" y="2697540"/>
                  <a:ext cx="0" cy="617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1D49D47-AF71-44FE-BCA3-8BD731E946FC}"/>
                    </a:ext>
                  </a:extLst>
                </p:cNvPr>
                <p:cNvCxnSpPr/>
                <p:nvPr/>
              </p:nvCxnSpPr>
              <p:spPr>
                <a:xfrm rot="5400000">
                  <a:off x="1376616" y="3226059"/>
                  <a:ext cx="0" cy="6170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3" name="TextBox 32">
                <a:extLst>
                  <a:ext uri="{FF2B5EF4-FFF2-40B4-BE49-F238E27FC236}">
                    <a16:creationId xmlns:a16="http://schemas.microsoft.com/office/drawing/2014/main" id="{C26FF32B-8529-4119-9F41-63B6D7E204FA}"/>
                  </a:ext>
                </a:extLst>
              </p:cNvPr>
              <p:cNvSpPr txBox="1"/>
              <p:nvPr/>
            </p:nvSpPr>
            <p:spPr>
              <a:xfrm>
                <a:off x="5708867" y="3910016"/>
                <a:ext cx="2710474" cy="483656"/>
              </a:xfrm>
              <a:prstGeom prst="rect">
                <a:avLst/>
              </a:prstGeom>
              <a:noFill/>
            </p:spPr>
            <p:txBody>
              <a:bodyPr wrap="square" rtlCol="0" anchor="ctr">
                <a:spAutoFit/>
              </a:bodyPr>
              <a:lstStyle/>
              <a:p>
                <a:pPr algn="ctr"/>
                <a:r>
                  <a:rPr lang="en-GB" sz="1100" b="1" dirty="0">
                    <a:solidFill>
                      <a:srgbClr val="005294"/>
                    </a:solidFill>
                  </a:rPr>
                  <a:t>HR 2.3 (95% CI: 1.3 to 3.9); p=0.004</a:t>
                </a:r>
              </a:p>
            </p:txBody>
          </p:sp>
          <p:sp>
            <p:nvSpPr>
              <p:cNvPr id="34" name="TextBox 33">
                <a:extLst>
                  <a:ext uri="{FF2B5EF4-FFF2-40B4-BE49-F238E27FC236}">
                    <a16:creationId xmlns:a16="http://schemas.microsoft.com/office/drawing/2014/main" id="{4C2A21B2-EA5F-4149-A003-59E4AAF5369C}"/>
                  </a:ext>
                </a:extLst>
              </p:cNvPr>
              <p:cNvSpPr txBox="1"/>
              <p:nvPr/>
            </p:nvSpPr>
            <p:spPr>
              <a:xfrm>
                <a:off x="7358238" y="2194615"/>
                <a:ext cx="2371857" cy="310922"/>
              </a:xfrm>
              <a:prstGeom prst="rect">
                <a:avLst/>
              </a:prstGeom>
              <a:noFill/>
            </p:spPr>
            <p:txBody>
              <a:bodyPr wrap="none" rtlCol="0" anchor="ctr">
                <a:spAutoFit/>
              </a:bodyPr>
              <a:lstStyle/>
              <a:p>
                <a:r>
                  <a:rPr lang="en-GB" sz="1100" dirty="0" err="1">
                    <a:solidFill>
                      <a:srgbClr val="272727"/>
                    </a:solidFill>
                  </a:rPr>
                  <a:t>Hypogonadal</a:t>
                </a:r>
                <a:r>
                  <a:rPr lang="en-GB" sz="1100" dirty="0">
                    <a:solidFill>
                      <a:srgbClr val="272727"/>
                    </a:solidFill>
                  </a:rPr>
                  <a:t>/</a:t>
                </a:r>
                <a:r>
                  <a:rPr lang="en-GB" sz="1100" dirty="0" err="1">
                    <a:solidFill>
                      <a:srgbClr val="272727"/>
                    </a:solidFill>
                  </a:rPr>
                  <a:t>TTh</a:t>
                </a:r>
                <a:r>
                  <a:rPr lang="en-GB" sz="1100" dirty="0">
                    <a:solidFill>
                      <a:srgbClr val="272727"/>
                    </a:solidFill>
                  </a:rPr>
                  <a:t>-</a:t>
                </a:r>
                <a:r>
                  <a:rPr lang="en-GB" sz="1200" dirty="0">
                    <a:solidFill>
                      <a:srgbClr val="272727"/>
                    </a:solidFill>
                  </a:rPr>
                  <a:t>treated</a:t>
                </a:r>
                <a:r>
                  <a:rPr lang="en-GB" sz="1100" dirty="0">
                    <a:solidFill>
                      <a:srgbClr val="272727"/>
                    </a:solidFill>
                  </a:rPr>
                  <a:t> </a:t>
                </a:r>
              </a:p>
            </p:txBody>
          </p:sp>
          <p:sp>
            <p:nvSpPr>
              <p:cNvPr id="35" name="TextBox 34">
                <a:extLst>
                  <a:ext uri="{FF2B5EF4-FFF2-40B4-BE49-F238E27FC236}">
                    <a16:creationId xmlns:a16="http://schemas.microsoft.com/office/drawing/2014/main" id="{BBCDD5FE-8C46-491D-886C-F67118605D26}"/>
                  </a:ext>
                </a:extLst>
              </p:cNvPr>
              <p:cNvSpPr txBox="1"/>
              <p:nvPr/>
            </p:nvSpPr>
            <p:spPr>
              <a:xfrm>
                <a:off x="7956046" y="2908964"/>
                <a:ext cx="1049360" cy="293648"/>
              </a:xfrm>
              <a:prstGeom prst="rect">
                <a:avLst/>
              </a:prstGeom>
              <a:noFill/>
            </p:spPr>
            <p:txBody>
              <a:bodyPr wrap="none" rtlCol="0" anchor="ctr">
                <a:spAutoFit/>
              </a:bodyPr>
              <a:lstStyle/>
              <a:p>
                <a:r>
                  <a:rPr lang="en-GB" sz="1100" dirty="0" err="1">
                    <a:solidFill>
                      <a:srgbClr val="272727"/>
                    </a:solidFill>
                  </a:rPr>
                  <a:t>Eugonadal</a:t>
                </a:r>
                <a:endParaRPr lang="en-GB" sz="1100" dirty="0">
                  <a:solidFill>
                    <a:srgbClr val="272727"/>
                  </a:solidFill>
                </a:endParaRPr>
              </a:p>
            </p:txBody>
          </p:sp>
          <p:sp>
            <p:nvSpPr>
              <p:cNvPr id="36" name="TextBox 35">
                <a:extLst>
                  <a:ext uri="{FF2B5EF4-FFF2-40B4-BE49-F238E27FC236}">
                    <a16:creationId xmlns:a16="http://schemas.microsoft.com/office/drawing/2014/main" id="{F6D6B1B5-1AEE-4244-BAF0-C33E1CB0FA8F}"/>
                  </a:ext>
                </a:extLst>
              </p:cNvPr>
              <p:cNvSpPr txBox="1"/>
              <p:nvPr/>
            </p:nvSpPr>
            <p:spPr>
              <a:xfrm>
                <a:off x="6091988" y="3601882"/>
                <a:ext cx="2573380" cy="310922"/>
              </a:xfrm>
              <a:prstGeom prst="rect">
                <a:avLst/>
              </a:prstGeom>
              <a:noFill/>
            </p:spPr>
            <p:txBody>
              <a:bodyPr wrap="none" rtlCol="0" anchor="ctr">
                <a:spAutoFit/>
              </a:bodyPr>
              <a:lstStyle/>
              <a:p>
                <a:r>
                  <a:rPr lang="en-GB" sz="1100" dirty="0" err="1">
                    <a:solidFill>
                      <a:srgbClr val="272727"/>
                    </a:solidFill>
                  </a:rPr>
                  <a:t>Hypogonadal</a:t>
                </a:r>
                <a:r>
                  <a:rPr lang="en-GB" sz="1100" dirty="0">
                    <a:solidFill>
                      <a:srgbClr val="272727"/>
                    </a:solidFill>
                  </a:rPr>
                  <a:t>/</a:t>
                </a:r>
                <a:r>
                  <a:rPr lang="en-GB" sz="1100" dirty="0" err="1">
                    <a:solidFill>
                      <a:srgbClr val="272727"/>
                    </a:solidFill>
                  </a:rPr>
                  <a:t>TTh</a:t>
                </a:r>
                <a:r>
                  <a:rPr lang="en-GB" sz="1100" dirty="0">
                    <a:solidFill>
                      <a:srgbClr val="272727"/>
                    </a:solidFill>
                  </a:rPr>
                  <a:t>-un</a:t>
                </a:r>
                <a:r>
                  <a:rPr lang="en-GB" sz="1200" dirty="0">
                    <a:solidFill>
                      <a:srgbClr val="272727"/>
                    </a:solidFill>
                  </a:rPr>
                  <a:t>treated</a:t>
                </a:r>
                <a:r>
                  <a:rPr lang="en-GB" sz="1100" dirty="0">
                    <a:solidFill>
                      <a:srgbClr val="272727"/>
                    </a:solidFill>
                  </a:rPr>
                  <a:t> </a:t>
                </a:r>
              </a:p>
            </p:txBody>
          </p:sp>
          <p:grpSp>
            <p:nvGrpSpPr>
              <p:cNvPr id="37" name="Graphic 4">
                <a:extLst>
                  <a:ext uri="{FF2B5EF4-FFF2-40B4-BE49-F238E27FC236}">
                    <a16:creationId xmlns:a16="http://schemas.microsoft.com/office/drawing/2014/main" id="{9674C975-A329-4BAC-9017-7408B5A56F85}"/>
                  </a:ext>
                </a:extLst>
              </p:cNvPr>
              <p:cNvGrpSpPr/>
              <p:nvPr/>
            </p:nvGrpSpPr>
            <p:grpSpPr>
              <a:xfrm>
                <a:off x="5750950" y="2199876"/>
                <a:ext cx="2559590" cy="1599146"/>
                <a:chOff x="5750950" y="2199876"/>
                <a:chExt cx="2563251" cy="1599146"/>
              </a:xfrm>
            </p:grpSpPr>
            <p:sp>
              <p:nvSpPr>
                <p:cNvPr id="38" name="Freeform: Shape 38">
                  <a:extLst>
                    <a:ext uri="{FF2B5EF4-FFF2-40B4-BE49-F238E27FC236}">
                      <a16:creationId xmlns:a16="http://schemas.microsoft.com/office/drawing/2014/main" id="{4F1A261A-BD49-4AEC-B17C-6609FE282E4B}"/>
                    </a:ext>
                  </a:extLst>
                </p:cNvPr>
                <p:cNvSpPr/>
                <p:nvPr/>
              </p:nvSpPr>
              <p:spPr>
                <a:xfrm>
                  <a:off x="5750950" y="2199876"/>
                  <a:ext cx="2550097" cy="602294"/>
                </a:xfrm>
                <a:custGeom>
                  <a:avLst/>
                  <a:gdLst>
                    <a:gd name="connsiteX0" fmla="*/ 2576138 w 2563251"/>
                    <a:gd name="connsiteY0" fmla="*/ 607757 h 602293"/>
                    <a:gd name="connsiteX1" fmla="*/ 2576138 w 2563251"/>
                    <a:gd name="connsiteY1" fmla="*/ 560694 h 602293"/>
                    <a:gd name="connsiteX2" fmla="*/ 2447695 w 2563251"/>
                    <a:gd name="connsiteY2" fmla="*/ 560694 h 602293"/>
                    <a:gd name="connsiteX3" fmla="*/ 2447695 w 2563251"/>
                    <a:gd name="connsiteY3" fmla="*/ 515732 h 602293"/>
                    <a:gd name="connsiteX4" fmla="*/ 2415619 w 2563251"/>
                    <a:gd name="connsiteY4" fmla="*/ 515732 h 602293"/>
                    <a:gd name="connsiteX5" fmla="*/ 2415619 w 2563251"/>
                    <a:gd name="connsiteY5" fmla="*/ 489959 h 602293"/>
                    <a:gd name="connsiteX6" fmla="*/ 2250759 w 2563251"/>
                    <a:gd name="connsiteY6" fmla="*/ 489959 h 602293"/>
                    <a:gd name="connsiteX7" fmla="*/ 2250759 w 2563251"/>
                    <a:gd name="connsiteY7" fmla="*/ 438694 h 602293"/>
                    <a:gd name="connsiteX8" fmla="*/ 2218683 w 2563251"/>
                    <a:gd name="connsiteY8" fmla="*/ 438694 h 602293"/>
                    <a:gd name="connsiteX9" fmla="*/ 2218683 w 2563251"/>
                    <a:gd name="connsiteY9" fmla="*/ 427909 h 602293"/>
                    <a:gd name="connsiteX10" fmla="*/ 2154392 w 2563251"/>
                    <a:gd name="connsiteY10" fmla="*/ 427909 h 602293"/>
                    <a:gd name="connsiteX11" fmla="*/ 2154392 w 2563251"/>
                    <a:gd name="connsiteY11" fmla="*/ 417264 h 602293"/>
                    <a:gd name="connsiteX12" fmla="*/ 2077354 w 2563251"/>
                    <a:gd name="connsiteY12" fmla="*/ 417264 h 602293"/>
                    <a:gd name="connsiteX13" fmla="*/ 2077354 w 2563251"/>
                    <a:gd name="connsiteY13" fmla="*/ 402276 h 602293"/>
                    <a:gd name="connsiteX14" fmla="*/ 2053682 w 2563251"/>
                    <a:gd name="connsiteY14" fmla="*/ 402276 h 602293"/>
                    <a:gd name="connsiteX15" fmla="*/ 2053682 w 2563251"/>
                    <a:gd name="connsiteY15" fmla="*/ 391491 h 602293"/>
                    <a:gd name="connsiteX16" fmla="*/ 1925240 w 2563251"/>
                    <a:gd name="connsiteY16" fmla="*/ 391491 h 602293"/>
                    <a:gd name="connsiteX17" fmla="*/ 1925240 w 2563251"/>
                    <a:gd name="connsiteY17" fmla="*/ 380846 h 602293"/>
                    <a:gd name="connsiteX18" fmla="*/ 1884620 w 2563251"/>
                    <a:gd name="connsiteY18" fmla="*/ 380846 h 602293"/>
                    <a:gd name="connsiteX19" fmla="*/ 1884620 w 2563251"/>
                    <a:gd name="connsiteY19" fmla="*/ 370061 h 602293"/>
                    <a:gd name="connsiteX20" fmla="*/ 1841759 w 2563251"/>
                    <a:gd name="connsiteY20" fmla="*/ 370061 h 602293"/>
                    <a:gd name="connsiteX21" fmla="*/ 1841759 w 2563251"/>
                    <a:gd name="connsiteY21" fmla="*/ 357314 h 602293"/>
                    <a:gd name="connsiteX22" fmla="*/ 1719759 w 2563251"/>
                    <a:gd name="connsiteY22" fmla="*/ 357314 h 602293"/>
                    <a:gd name="connsiteX23" fmla="*/ 1719759 w 2563251"/>
                    <a:gd name="connsiteY23" fmla="*/ 349190 h 602293"/>
                    <a:gd name="connsiteX24" fmla="*/ 1683342 w 2563251"/>
                    <a:gd name="connsiteY24" fmla="*/ 349190 h 602293"/>
                    <a:gd name="connsiteX25" fmla="*/ 1683342 w 2563251"/>
                    <a:gd name="connsiteY25" fmla="*/ 316555 h 602293"/>
                    <a:gd name="connsiteX26" fmla="*/ 1651266 w 2563251"/>
                    <a:gd name="connsiteY26" fmla="*/ 316555 h 602293"/>
                    <a:gd name="connsiteX27" fmla="*/ 1651266 w 2563251"/>
                    <a:gd name="connsiteY27" fmla="*/ 308290 h 602293"/>
                    <a:gd name="connsiteX28" fmla="*/ 1612607 w 2563251"/>
                    <a:gd name="connsiteY28" fmla="*/ 308290 h 602293"/>
                    <a:gd name="connsiteX29" fmla="*/ 1612607 w 2563251"/>
                    <a:gd name="connsiteY29" fmla="*/ 297365 h 602293"/>
                    <a:gd name="connsiteX30" fmla="*/ 1571987 w 2563251"/>
                    <a:gd name="connsiteY30" fmla="*/ 297365 h 602293"/>
                    <a:gd name="connsiteX31" fmla="*/ 1571987 w 2563251"/>
                    <a:gd name="connsiteY31" fmla="*/ 285459 h 602293"/>
                    <a:gd name="connsiteX32" fmla="*/ 1517501 w 2563251"/>
                    <a:gd name="connsiteY32" fmla="*/ 285459 h 602293"/>
                    <a:gd name="connsiteX33" fmla="*/ 1517501 w 2563251"/>
                    <a:gd name="connsiteY33" fmla="*/ 256605 h 602293"/>
                    <a:gd name="connsiteX34" fmla="*/ 1477721 w 2563251"/>
                    <a:gd name="connsiteY34" fmla="*/ 256605 h 602293"/>
                    <a:gd name="connsiteX35" fmla="*/ 1477721 w 2563251"/>
                    <a:gd name="connsiteY35" fmla="*/ 239517 h 602293"/>
                    <a:gd name="connsiteX36" fmla="*/ 1417772 w 2563251"/>
                    <a:gd name="connsiteY36" fmla="*/ 239517 h 602293"/>
                    <a:gd name="connsiteX37" fmla="*/ 1417772 w 2563251"/>
                    <a:gd name="connsiteY37" fmla="*/ 220187 h 602293"/>
                    <a:gd name="connsiteX38" fmla="*/ 1353621 w 2563251"/>
                    <a:gd name="connsiteY38" fmla="*/ 220187 h 602293"/>
                    <a:gd name="connsiteX39" fmla="*/ 1353621 w 2563251"/>
                    <a:gd name="connsiteY39" fmla="*/ 186011 h 602293"/>
                    <a:gd name="connsiteX40" fmla="*/ 1353621 w 2563251"/>
                    <a:gd name="connsiteY40" fmla="*/ 179288 h 602293"/>
                    <a:gd name="connsiteX41" fmla="*/ 1275603 w 2563251"/>
                    <a:gd name="connsiteY41" fmla="*/ 179288 h 602293"/>
                    <a:gd name="connsiteX42" fmla="*/ 1275603 w 2563251"/>
                    <a:gd name="connsiteY42" fmla="*/ 153515 h 602293"/>
                    <a:gd name="connsiteX43" fmla="*/ 1130912 w 2563251"/>
                    <a:gd name="connsiteY43" fmla="*/ 153515 h 602293"/>
                    <a:gd name="connsiteX44" fmla="*/ 1130912 w 2563251"/>
                    <a:gd name="connsiteY44" fmla="*/ 140629 h 602293"/>
                    <a:gd name="connsiteX45" fmla="*/ 1051633 w 2563251"/>
                    <a:gd name="connsiteY45" fmla="*/ 140629 h 602293"/>
                    <a:gd name="connsiteX46" fmla="*/ 1051633 w 2563251"/>
                    <a:gd name="connsiteY46" fmla="*/ 121719 h 602293"/>
                    <a:gd name="connsiteX47" fmla="*/ 1011014 w 2563251"/>
                    <a:gd name="connsiteY47" fmla="*/ 121719 h 602293"/>
                    <a:gd name="connsiteX48" fmla="*/ 1011014 w 2563251"/>
                    <a:gd name="connsiteY48" fmla="*/ 102810 h 602293"/>
                    <a:gd name="connsiteX49" fmla="*/ 916747 w 2563251"/>
                    <a:gd name="connsiteY49" fmla="*/ 102810 h 602293"/>
                    <a:gd name="connsiteX50" fmla="*/ 916747 w 2563251"/>
                    <a:gd name="connsiteY50" fmla="*/ 81100 h 602293"/>
                    <a:gd name="connsiteX51" fmla="*/ 850355 w 2563251"/>
                    <a:gd name="connsiteY51" fmla="*/ 81100 h 602293"/>
                    <a:gd name="connsiteX52" fmla="*/ 850355 w 2563251"/>
                    <a:gd name="connsiteY52" fmla="*/ 68213 h 602293"/>
                    <a:gd name="connsiteX53" fmla="*/ 721912 w 2563251"/>
                    <a:gd name="connsiteY53" fmla="*/ 68213 h 602293"/>
                    <a:gd name="connsiteX54" fmla="*/ 721912 w 2563251"/>
                    <a:gd name="connsiteY54" fmla="*/ 51125 h 602293"/>
                    <a:gd name="connsiteX55" fmla="*/ 681293 w 2563251"/>
                    <a:gd name="connsiteY55" fmla="*/ 51125 h 602293"/>
                    <a:gd name="connsiteX56" fmla="*/ 681293 w 2563251"/>
                    <a:gd name="connsiteY56" fmla="*/ 38239 h 602293"/>
                    <a:gd name="connsiteX57" fmla="*/ 644875 w 2563251"/>
                    <a:gd name="connsiteY57" fmla="*/ 38239 h 602293"/>
                    <a:gd name="connsiteX58" fmla="*/ 644875 w 2563251"/>
                    <a:gd name="connsiteY58" fmla="*/ 27453 h 602293"/>
                    <a:gd name="connsiteX59" fmla="*/ 584926 w 2563251"/>
                    <a:gd name="connsiteY59" fmla="*/ 27453 h 602293"/>
                    <a:gd name="connsiteX60" fmla="*/ 584926 w 2563251"/>
                    <a:gd name="connsiteY60" fmla="*/ 14707 h 602293"/>
                    <a:gd name="connsiteX61" fmla="*/ 484216 w 2563251"/>
                    <a:gd name="connsiteY61" fmla="*/ 14707 h 602293"/>
                    <a:gd name="connsiteX62" fmla="*/ 484216 w 2563251"/>
                    <a:gd name="connsiteY62" fmla="*/ 3922 h 602293"/>
                    <a:gd name="connsiteX63" fmla="*/ 248761 w 2563251"/>
                    <a:gd name="connsiteY63" fmla="*/ 3922 h 602293"/>
                    <a:gd name="connsiteX64" fmla="*/ 248761 w 2563251"/>
                    <a:gd name="connsiteY64" fmla="*/ 0 h 602293"/>
                    <a:gd name="connsiteX65" fmla="*/ 0 w 2563251"/>
                    <a:gd name="connsiteY65" fmla="*/ 0 h 602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2563251" h="602293">
                      <a:moveTo>
                        <a:pt x="2576138" y="607757"/>
                      </a:moveTo>
                      <a:lnTo>
                        <a:pt x="2576138" y="560694"/>
                      </a:lnTo>
                      <a:lnTo>
                        <a:pt x="2447695" y="560694"/>
                      </a:lnTo>
                      <a:lnTo>
                        <a:pt x="2447695" y="515732"/>
                      </a:lnTo>
                      <a:lnTo>
                        <a:pt x="2415619" y="515732"/>
                      </a:lnTo>
                      <a:lnTo>
                        <a:pt x="2415619" y="489959"/>
                      </a:lnTo>
                      <a:lnTo>
                        <a:pt x="2250759" y="489959"/>
                      </a:lnTo>
                      <a:lnTo>
                        <a:pt x="2250759" y="438694"/>
                      </a:lnTo>
                      <a:lnTo>
                        <a:pt x="2218683" y="438694"/>
                      </a:lnTo>
                      <a:lnTo>
                        <a:pt x="2218683" y="427909"/>
                      </a:lnTo>
                      <a:lnTo>
                        <a:pt x="2154392" y="427909"/>
                      </a:lnTo>
                      <a:lnTo>
                        <a:pt x="2154392" y="417264"/>
                      </a:lnTo>
                      <a:lnTo>
                        <a:pt x="2077354" y="417264"/>
                      </a:lnTo>
                      <a:lnTo>
                        <a:pt x="2077354" y="402276"/>
                      </a:lnTo>
                      <a:lnTo>
                        <a:pt x="2053682" y="402276"/>
                      </a:lnTo>
                      <a:lnTo>
                        <a:pt x="2053682" y="391491"/>
                      </a:lnTo>
                      <a:lnTo>
                        <a:pt x="1925240" y="391491"/>
                      </a:lnTo>
                      <a:lnTo>
                        <a:pt x="1925240" y="380846"/>
                      </a:lnTo>
                      <a:lnTo>
                        <a:pt x="1884620" y="380846"/>
                      </a:lnTo>
                      <a:lnTo>
                        <a:pt x="1884620" y="370061"/>
                      </a:lnTo>
                      <a:lnTo>
                        <a:pt x="1841759" y="370061"/>
                      </a:lnTo>
                      <a:lnTo>
                        <a:pt x="1841759" y="357314"/>
                      </a:lnTo>
                      <a:lnTo>
                        <a:pt x="1719759" y="357314"/>
                      </a:lnTo>
                      <a:lnTo>
                        <a:pt x="1719759" y="349190"/>
                      </a:lnTo>
                      <a:lnTo>
                        <a:pt x="1683342" y="349190"/>
                      </a:lnTo>
                      <a:lnTo>
                        <a:pt x="1683342" y="316555"/>
                      </a:lnTo>
                      <a:lnTo>
                        <a:pt x="1651266" y="316555"/>
                      </a:lnTo>
                      <a:lnTo>
                        <a:pt x="1651266" y="308290"/>
                      </a:lnTo>
                      <a:lnTo>
                        <a:pt x="1612607" y="308290"/>
                      </a:lnTo>
                      <a:lnTo>
                        <a:pt x="1612607" y="297365"/>
                      </a:lnTo>
                      <a:lnTo>
                        <a:pt x="1571987" y="297365"/>
                      </a:lnTo>
                      <a:lnTo>
                        <a:pt x="1571987" y="285459"/>
                      </a:lnTo>
                      <a:lnTo>
                        <a:pt x="1517501" y="285459"/>
                      </a:lnTo>
                      <a:lnTo>
                        <a:pt x="1517501" y="256605"/>
                      </a:lnTo>
                      <a:lnTo>
                        <a:pt x="1477721" y="256605"/>
                      </a:lnTo>
                      <a:lnTo>
                        <a:pt x="1477721" y="239517"/>
                      </a:lnTo>
                      <a:lnTo>
                        <a:pt x="1417772" y="239517"/>
                      </a:lnTo>
                      <a:lnTo>
                        <a:pt x="1417772" y="220187"/>
                      </a:lnTo>
                      <a:lnTo>
                        <a:pt x="1353621" y="220187"/>
                      </a:lnTo>
                      <a:lnTo>
                        <a:pt x="1353621" y="186011"/>
                      </a:lnTo>
                      <a:lnTo>
                        <a:pt x="1353621" y="179288"/>
                      </a:lnTo>
                      <a:lnTo>
                        <a:pt x="1275603" y="179288"/>
                      </a:lnTo>
                      <a:lnTo>
                        <a:pt x="1275603" y="153515"/>
                      </a:lnTo>
                      <a:lnTo>
                        <a:pt x="1130912" y="153515"/>
                      </a:lnTo>
                      <a:lnTo>
                        <a:pt x="1130912" y="140629"/>
                      </a:lnTo>
                      <a:lnTo>
                        <a:pt x="1051633" y="140629"/>
                      </a:lnTo>
                      <a:lnTo>
                        <a:pt x="1051633" y="121719"/>
                      </a:lnTo>
                      <a:lnTo>
                        <a:pt x="1011014" y="121719"/>
                      </a:lnTo>
                      <a:lnTo>
                        <a:pt x="1011014" y="102810"/>
                      </a:lnTo>
                      <a:lnTo>
                        <a:pt x="916747" y="102810"/>
                      </a:lnTo>
                      <a:lnTo>
                        <a:pt x="916747" y="81100"/>
                      </a:lnTo>
                      <a:lnTo>
                        <a:pt x="850355" y="81100"/>
                      </a:lnTo>
                      <a:lnTo>
                        <a:pt x="850355" y="68213"/>
                      </a:lnTo>
                      <a:lnTo>
                        <a:pt x="721912" y="68213"/>
                      </a:lnTo>
                      <a:lnTo>
                        <a:pt x="721912" y="51125"/>
                      </a:lnTo>
                      <a:lnTo>
                        <a:pt x="681293" y="51125"/>
                      </a:lnTo>
                      <a:lnTo>
                        <a:pt x="681293" y="38239"/>
                      </a:lnTo>
                      <a:lnTo>
                        <a:pt x="644875" y="38239"/>
                      </a:lnTo>
                      <a:lnTo>
                        <a:pt x="644875" y="27453"/>
                      </a:lnTo>
                      <a:lnTo>
                        <a:pt x="584926" y="27453"/>
                      </a:lnTo>
                      <a:lnTo>
                        <a:pt x="584926" y="14707"/>
                      </a:lnTo>
                      <a:lnTo>
                        <a:pt x="484216" y="14707"/>
                      </a:lnTo>
                      <a:lnTo>
                        <a:pt x="484216" y="3922"/>
                      </a:lnTo>
                      <a:lnTo>
                        <a:pt x="248761" y="3922"/>
                      </a:lnTo>
                      <a:lnTo>
                        <a:pt x="248761" y="0"/>
                      </a:lnTo>
                      <a:lnTo>
                        <a:pt x="0" y="0"/>
                      </a:lnTo>
                    </a:path>
                  </a:pathLst>
                </a:custGeom>
                <a:noFill/>
                <a:ln w="25400" cap="flat">
                  <a:solidFill>
                    <a:schemeClr val="accent5"/>
                  </a:solidFill>
                  <a:prstDash val="solid"/>
                  <a:miter/>
                </a:ln>
              </p:spPr>
              <p:txBody>
                <a:bodyPr rtlCol="0" anchor="ctr"/>
                <a:lstStyle/>
                <a:p>
                  <a:endParaRPr lang="en-GB">
                    <a:solidFill>
                      <a:srgbClr val="272727"/>
                    </a:solidFill>
                  </a:endParaRPr>
                </a:p>
              </p:txBody>
            </p:sp>
            <p:sp>
              <p:nvSpPr>
                <p:cNvPr id="39" name="Freeform: Shape 39">
                  <a:extLst>
                    <a:ext uri="{FF2B5EF4-FFF2-40B4-BE49-F238E27FC236}">
                      <a16:creationId xmlns:a16="http://schemas.microsoft.com/office/drawing/2014/main" id="{8A631547-CA85-4FF4-9ABC-35114DAF980E}"/>
                    </a:ext>
                  </a:extLst>
                </p:cNvPr>
                <p:cNvSpPr/>
                <p:nvPr/>
              </p:nvSpPr>
              <p:spPr>
                <a:xfrm>
                  <a:off x="5750950" y="2200577"/>
                  <a:ext cx="2563251" cy="756369"/>
                </a:xfrm>
                <a:custGeom>
                  <a:avLst/>
                  <a:gdLst>
                    <a:gd name="connsiteX0" fmla="*/ 2572496 w 2563251"/>
                    <a:gd name="connsiteY0" fmla="*/ 756929 h 756369"/>
                    <a:gd name="connsiteX1" fmla="*/ 2572496 w 2563251"/>
                    <a:gd name="connsiteY1" fmla="*/ 684094 h 756369"/>
                    <a:gd name="connsiteX2" fmla="*/ 2442933 w 2563251"/>
                    <a:gd name="connsiteY2" fmla="*/ 684094 h 756369"/>
                    <a:gd name="connsiteX3" fmla="*/ 2442933 w 2563251"/>
                    <a:gd name="connsiteY3" fmla="*/ 622044 h 756369"/>
                    <a:gd name="connsiteX4" fmla="*/ 2410717 w 2563251"/>
                    <a:gd name="connsiteY4" fmla="*/ 622044 h 756369"/>
                    <a:gd name="connsiteX5" fmla="*/ 2410717 w 2563251"/>
                    <a:gd name="connsiteY5" fmla="*/ 598512 h 756369"/>
                    <a:gd name="connsiteX6" fmla="*/ 2271629 w 2563251"/>
                    <a:gd name="connsiteY6" fmla="*/ 598512 h 756369"/>
                    <a:gd name="connsiteX7" fmla="*/ 2271629 w 2563251"/>
                    <a:gd name="connsiteY7" fmla="*/ 579183 h 756369"/>
                    <a:gd name="connsiteX8" fmla="*/ 2245856 w 2563251"/>
                    <a:gd name="connsiteY8" fmla="*/ 579183 h 756369"/>
                    <a:gd name="connsiteX9" fmla="*/ 2245856 w 2563251"/>
                    <a:gd name="connsiteY9" fmla="*/ 536462 h 756369"/>
                    <a:gd name="connsiteX10" fmla="*/ 2209579 w 2563251"/>
                    <a:gd name="connsiteY10" fmla="*/ 536462 h 756369"/>
                    <a:gd name="connsiteX11" fmla="*/ 2209579 w 2563251"/>
                    <a:gd name="connsiteY11" fmla="*/ 523576 h 756369"/>
                    <a:gd name="connsiteX12" fmla="*/ 2143186 w 2563251"/>
                    <a:gd name="connsiteY12" fmla="*/ 523576 h 756369"/>
                    <a:gd name="connsiteX13" fmla="*/ 2143186 w 2563251"/>
                    <a:gd name="connsiteY13" fmla="*/ 508588 h 756369"/>
                    <a:gd name="connsiteX14" fmla="*/ 2078895 w 2563251"/>
                    <a:gd name="connsiteY14" fmla="*/ 508588 h 756369"/>
                    <a:gd name="connsiteX15" fmla="*/ 2078895 w 2563251"/>
                    <a:gd name="connsiteY15" fmla="*/ 493601 h 756369"/>
                    <a:gd name="connsiteX16" fmla="*/ 2042477 w 2563251"/>
                    <a:gd name="connsiteY16" fmla="*/ 493601 h 756369"/>
                    <a:gd name="connsiteX17" fmla="*/ 2042477 w 2563251"/>
                    <a:gd name="connsiteY17" fmla="*/ 480715 h 756369"/>
                    <a:gd name="connsiteX18" fmla="*/ 1909692 w 2563251"/>
                    <a:gd name="connsiteY18" fmla="*/ 480715 h 756369"/>
                    <a:gd name="connsiteX19" fmla="*/ 1909692 w 2563251"/>
                    <a:gd name="connsiteY19" fmla="*/ 467968 h 756369"/>
                    <a:gd name="connsiteX20" fmla="*/ 1877617 w 2563251"/>
                    <a:gd name="connsiteY20" fmla="*/ 467968 h 756369"/>
                    <a:gd name="connsiteX21" fmla="*/ 1877617 w 2563251"/>
                    <a:gd name="connsiteY21" fmla="*/ 452981 h 756369"/>
                    <a:gd name="connsiteX22" fmla="*/ 1843440 w 2563251"/>
                    <a:gd name="connsiteY22" fmla="*/ 452981 h 756369"/>
                    <a:gd name="connsiteX23" fmla="*/ 1843440 w 2563251"/>
                    <a:gd name="connsiteY23" fmla="*/ 435753 h 756369"/>
                    <a:gd name="connsiteX24" fmla="*/ 1708414 w 2563251"/>
                    <a:gd name="connsiteY24" fmla="*/ 435753 h 756369"/>
                    <a:gd name="connsiteX25" fmla="*/ 1708414 w 2563251"/>
                    <a:gd name="connsiteY25" fmla="*/ 423006 h 756369"/>
                    <a:gd name="connsiteX26" fmla="*/ 1682781 w 2563251"/>
                    <a:gd name="connsiteY26" fmla="*/ 423006 h 756369"/>
                    <a:gd name="connsiteX27" fmla="*/ 1682781 w 2563251"/>
                    <a:gd name="connsiteY27" fmla="*/ 390791 h 756369"/>
                    <a:gd name="connsiteX28" fmla="*/ 1646364 w 2563251"/>
                    <a:gd name="connsiteY28" fmla="*/ 390791 h 756369"/>
                    <a:gd name="connsiteX29" fmla="*/ 1646364 w 2563251"/>
                    <a:gd name="connsiteY29" fmla="*/ 375803 h 756369"/>
                    <a:gd name="connsiteX30" fmla="*/ 1616389 w 2563251"/>
                    <a:gd name="connsiteY30" fmla="*/ 375803 h 756369"/>
                    <a:gd name="connsiteX31" fmla="*/ 1616389 w 2563251"/>
                    <a:gd name="connsiteY31" fmla="*/ 362917 h 756369"/>
                    <a:gd name="connsiteX32" fmla="*/ 1575769 w 2563251"/>
                    <a:gd name="connsiteY32" fmla="*/ 362917 h 756369"/>
                    <a:gd name="connsiteX33" fmla="*/ 1575769 w 2563251"/>
                    <a:gd name="connsiteY33" fmla="*/ 352272 h 756369"/>
                    <a:gd name="connsiteX34" fmla="*/ 1543553 w 2563251"/>
                    <a:gd name="connsiteY34" fmla="*/ 352272 h 756369"/>
                    <a:gd name="connsiteX35" fmla="*/ 1543553 w 2563251"/>
                    <a:gd name="connsiteY35" fmla="*/ 339386 h 756369"/>
                    <a:gd name="connsiteX36" fmla="*/ 1513579 w 2563251"/>
                    <a:gd name="connsiteY36" fmla="*/ 339386 h 756369"/>
                    <a:gd name="connsiteX37" fmla="*/ 1513579 w 2563251"/>
                    <a:gd name="connsiteY37" fmla="*/ 313753 h 756369"/>
                    <a:gd name="connsiteX38" fmla="*/ 1479402 w 2563251"/>
                    <a:gd name="connsiteY38" fmla="*/ 313753 h 756369"/>
                    <a:gd name="connsiteX39" fmla="*/ 1479402 w 2563251"/>
                    <a:gd name="connsiteY39" fmla="*/ 296665 h 756369"/>
                    <a:gd name="connsiteX40" fmla="*/ 1415111 w 2563251"/>
                    <a:gd name="connsiteY40" fmla="*/ 296665 h 756369"/>
                    <a:gd name="connsiteX41" fmla="*/ 1415111 w 2563251"/>
                    <a:gd name="connsiteY41" fmla="*/ 266690 h 756369"/>
                    <a:gd name="connsiteX42" fmla="*/ 1346617 w 2563251"/>
                    <a:gd name="connsiteY42" fmla="*/ 266690 h 756369"/>
                    <a:gd name="connsiteX43" fmla="*/ 1346617 w 2563251"/>
                    <a:gd name="connsiteY43" fmla="*/ 223829 h 756369"/>
                    <a:gd name="connsiteX44" fmla="*/ 1278124 w 2563251"/>
                    <a:gd name="connsiteY44" fmla="*/ 223829 h 756369"/>
                    <a:gd name="connsiteX45" fmla="*/ 1278124 w 2563251"/>
                    <a:gd name="connsiteY45" fmla="*/ 208842 h 756369"/>
                    <a:gd name="connsiteX46" fmla="*/ 1248149 w 2563251"/>
                    <a:gd name="connsiteY46" fmla="*/ 208842 h 756369"/>
                    <a:gd name="connsiteX47" fmla="*/ 1248149 w 2563251"/>
                    <a:gd name="connsiteY47" fmla="*/ 187411 h 756369"/>
                    <a:gd name="connsiteX48" fmla="*/ 1111583 w 2563251"/>
                    <a:gd name="connsiteY48" fmla="*/ 187411 h 756369"/>
                    <a:gd name="connsiteX49" fmla="*/ 1111583 w 2563251"/>
                    <a:gd name="connsiteY49" fmla="*/ 174525 h 756369"/>
                    <a:gd name="connsiteX50" fmla="*/ 1044770 w 2563251"/>
                    <a:gd name="connsiteY50" fmla="*/ 174525 h 756369"/>
                    <a:gd name="connsiteX51" fmla="*/ 1044770 w 2563251"/>
                    <a:gd name="connsiteY51" fmla="*/ 150994 h 756369"/>
                    <a:gd name="connsiteX52" fmla="*/ 1010453 w 2563251"/>
                    <a:gd name="connsiteY52" fmla="*/ 150994 h 756369"/>
                    <a:gd name="connsiteX53" fmla="*/ 1010453 w 2563251"/>
                    <a:gd name="connsiteY53" fmla="*/ 129563 h 756369"/>
                    <a:gd name="connsiteX54" fmla="*/ 950504 w 2563251"/>
                    <a:gd name="connsiteY54" fmla="*/ 129563 h 756369"/>
                    <a:gd name="connsiteX55" fmla="*/ 950504 w 2563251"/>
                    <a:gd name="connsiteY55" fmla="*/ 118918 h 756369"/>
                    <a:gd name="connsiteX56" fmla="*/ 916187 w 2563251"/>
                    <a:gd name="connsiteY56" fmla="*/ 118918 h 756369"/>
                    <a:gd name="connsiteX57" fmla="*/ 916187 w 2563251"/>
                    <a:gd name="connsiteY57" fmla="*/ 101830 h 756369"/>
                    <a:gd name="connsiteX58" fmla="*/ 845593 w 2563251"/>
                    <a:gd name="connsiteY58" fmla="*/ 101830 h 756369"/>
                    <a:gd name="connsiteX59" fmla="*/ 845593 w 2563251"/>
                    <a:gd name="connsiteY59" fmla="*/ 84601 h 756369"/>
                    <a:gd name="connsiteX60" fmla="*/ 712808 w 2563251"/>
                    <a:gd name="connsiteY60" fmla="*/ 84601 h 756369"/>
                    <a:gd name="connsiteX61" fmla="*/ 712808 w 2563251"/>
                    <a:gd name="connsiteY61" fmla="*/ 58969 h 756369"/>
                    <a:gd name="connsiteX62" fmla="*/ 680732 w 2563251"/>
                    <a:gd name="connsiteY62" fmla="*/ 58969 h 756369"/>
                    <a:gd name="connsiteX63" fmla="*/ 680732 w 2563251"/>
                    <a:gd name="connsiteY63" fmla="*/ 43981 h 756369"/>
                    <a:gd name="connsiteX64" fmla="*/ 584365 w 2563251"/>
                    <a:gd name="connsiteY64" fmla="*/ 43981 h 756369"/>
                    <a:gd name="connsiteX65" fmla="*/ 584365 w 2563251"/>
                    <a:gd name="connsiteY65" fmla="*/ 20450 h 756369"/>
                    <a:gd name="connsiteX66" fmla="*/ 453822 w 2563251"/>
                    <a:gd name="connsiteY66" fmla="*/ 20450 h 756369"/>
                    <a:gd name="connsiteX67" fmla="*/ 453822 w 2563251"/>
                    <a:gd name="connsiteY67" fmla="*/ 0 h 756369"/>
                    <a:gd name="connsiteX68" fmla="*/ 0 w 2563251"/>
                    <a:gd name="connsiteY68" fmla="*/ 0 h 75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563251" h="756369">
                      <a:moveTo>
                        <a:pt x="2572496" y="756929"/>
                      </a:moveTo>
                      <a:lnTo>
                        <a:pt x="2572496" y="684094"/>
                      </a:lnTo>
                      <a:lnTo>
                        <a:pt x="2442933" y="684094"/>
                      </a:lnTo>
                      <a:lnTo>
                        <a:pt x="2442933" y="622044"/>
                      </a:lnTo>
                      <a:lnTo>
                        <a:pt x="2410717" y="622044"/>
                      </a:lnTo>
                      <a:lnTo>
                        <a:pt x="2410717" y="598512"/>
                      </a:lnTo>
                      <a:lnTo>
                        <a:pt x="2271629" y="598512"/>
                      </a:lnTo>
                      <a:lnTo>
                        <a:pt x="2271629" y="579183"/>
                      </a:lnTo>
                      <a:lnTo>
                        <a:pt x="2245856" y="579183"/>
                      </a:lnTo>
                      <a:lnTo>
                        <a:pt x="2245856" y="536462"/>
                      </a:lnTo>
                      <a:lnTo>
                        <a:pt x="2209579" y="536462"/>
                      </a:lnTo>
                      <a:lnTo>
                        <a:pt x="2209579" y="523576"/>
                      </a:lnTo>
                      <a:lnTo>
                        <a:pt x="2143186" y="523576"/>
                      </a:lnTo>
                      <a:lnTo>
                        <a:pt x="2143186" y="508588"/>
                      </a:lnTo>
                      <a:lnTo>
                        <a:pt x="2078895" y="508588"/>
                      </a:lnTo>
                      <a:lnTo>
                        <a:pt x="2078895" y="493601"/>
                      </a:lnTo>
                      <a:lnTo>
                        <a:pt x="2042477" y="493601"/>
                      </a:lnTo>
                      <a:lnTo>
                        <a:pt x="2042477" y="480715"/>
                      </a:lnTo>
                      <a:lnTo>
                        <a:pt x="1909692" y="480715"/>
                      </a:lnTo>
                      <a:lnTo>
                        <a:pt x="1909692" y="467968"/>
                      </a:lnTo>
                      <a:lnTo>
                        <a:pt x="1877617" y="467968"/>
                      </a:lnTo>
                      <a:lnTo>
                        <a:pt x="1877617" y="452981"/>
                      </a:lnTo>
                      <a:lnTo>
                        <a:pt x="1843440" y="452981"/>
                      </a:lnTo>
                      <a:lnTo>
                        <a:pt x="1843440" y="435753"/>
                      </a:lnTo>
                      <a:lnTo>
                        <a:pt x="1708414" y="435753"/>
                      </a:lnTo>
                      <a:lnTo>
                        <a:pt x="1708414" y="423006"/>
                      </a:lnTo>
                      <a:lnTo>
                        <a:pt x="1682781" y="423006"/>
                      </a:lnTo>
                      <a:lnTo>
                        <a:pt x="1682781" y="390791"/>
                      </a:lnTo>
                      <a:lnTo>
                        <a:pt x="1646364" y="390791"/>
                      </a:lnTo>
                      <a:lnTo>
                        <a:pt x="1646364" y="375803"/>
                      </a:lnTo>
                      <a:lnTo>
                        <a:pt x="1616389" y="375803"/>
                      </a:lnTo>
                      <a:lnTo>
                        <a:pt x="1616389" y="362917"/>
                      </a:lnTo>
                      <a:lnTo>
                        <a:pt x="1575769" y="362917"/>
                      </a:lnTo>
                      <a:lnTo>
                        <a:pt x="1575769" y="352272"/>
                      </a:lnTo>
                      <a:lnTo>
                        <a:pt x="1543553" y="352272"/>
                      </a:lnTo>
                      <a:lnTo>
                        <a:pt x="1543553" y="339386"/>
                      </a:lnTo>
                      <a:lnTo>
                        <a:pt x="1513579" y="339386"/>
                      </a:lnTo>
                      <a:lnTo>
                        <a:pt x="1513579" y="313753"/>
                      </a:lnTo>
                      <a:lnTo>
                        <a:pt x="1479402" y="313753"/>
                      </a:lnTo>
                      <a:lnTo>
                        <a:pt x="1479402" y="296665"/>
                      </a:lnTo>
                      <a:lnTo>
                        <a:pt x="1415111" y="296665"/>
                      </a:lnTo>
                      <a:lnTo>
                        <a:pt x="1415111" y="266690"/>
                      </a:lnTo>
                      <a:lnTo>
                        <a:pt x="1346617" y="266690"/>
                      </a:lnTo>
                      <a:lnTo>
                        <a:pt x="1346617" y="223829"/>
                      </a:lnTo>
                      <a:lnTo>
                        <a:pt x="1278124" y="223829"/>
                      </a:lnTo>
                      <a:lnTo>
                        <a:pt x="1278124" y="208842"/>
                      </a:lnTo>
                      <a:lnTo>
                        <a:pt x="1248149" y="208842"/>
                      </a:lnTo>
                      <a:lnTo>
                        <a:pt x="1248149" y="187411"/>
                      </a:lnTo>
                      <a:lnTo>
                        <a:pt x="1111583" y="187411"/>
                      </a:lnTo>
                      <a:lnTo>
                        <a:pt x="1111583" y="174525"/>
                      </a:lnTo>
                      <a:lnTo>
                        <a:pt x="1044770" y="174525"/>
                      </a:lnTo>
                      <a:lnTo>
                        <a:pt x="1044770" y="150994"/>
                      </a:lnTo>
                      <a:lnTo>
                        <a:pt x="1010453" y="150994"/>
                      </a:lnTo>
                      <a:lnTo>
                        <a:pt x="1010453" y="129563"/>
                      </a:lnTo>
                      <a:lnTo>
                        <a:pt x="950504" y="129563"/>
                      </a:lnTo>
                      <a:lnTo>
                        <a:pt x="950504" y="118918"/>
                      </a:lnTo>
                      <a:lnTo>
                        <a:pt x="916187" y="118918"/>
                      </a:lnTo>
                      <a:lnTo>
                        <a:pt x="916187" y="101830"/>
                      </a:lnTo>
                      <a:lnTo>
                        <a:pt x="845593" y="101830"/>
                      </a:lnTo>
                      <a:lnTo>
                        <a:pt x="845593" y="84601"/>
                      </a:lnTo>
                      <a:lnTo>
                        <a:pt x="712808" y="84601"/>
                      </a:lnTo>
                      <a:lnTo>
                        <a:pt x="712808" y="58969"/>
                      </a:lnTo>
                      <a:lnTo>
                        <a:pt x="680732" y="58969"/>
                      </a:lnTo>
                      <a:lnTo>
                        <a:pt x="680732" y="43981"/>
                      </a:lnTo>
                      <a:lnTo>
                        <a:pt x="584365" y="43981"/>
                      </a:lnTo>
                      <a:lnTo>
                        <a:pt x="584365" y="20450"/>
                      </a:lnTo>
                      <a:lnTo>
                        <a:pt x="453822" y="20450"/>
                      </a:lnTo>
                      <a:lnTo>
                        <a:pt x="453822" y="0"/>
                      </a:lnTo>
                      <a:lnTo>
                        <a:pt x="0" y="0"/>
                      </a:lnTo>
                    </a:path>
                  </a:pathLst>
                </a:custGeom>
                <a:noFill/>
                <a:ln w="25400" cap="flat">
                  <a:solidFill>
                    <a:schemeClr val="accent2"/>
                  </a:solidFill>
                  <a:prstDash val="solid"/>
                  <a:miter/>
                </a:ln>
              </p:spPr>
              <p:txBody>
                <a:bodyPr rtlCol="0" anchor="ctr"/>
                <a:lstStyle/>
                <a:p>
                  <a:endParaRPr lang="en-GB">
                    <a:solidFill>
                      <a:srgbClr val="272727"/>
                    </a:solidFill>
                  </a:endParaRPr>
                </a:p>
              </p:txBody>
            </p:sp>
            <p:sp>
              <p:nvSpPr>
                <p:cNvPr id="40" name="Freeform: Shape 40">
                  <a:extLst>
                    <a:ext uri="{FF2B5EF4-FFF2-40B4-BE49-F238E27FC236}">
                      <a16:creationId xmlns:a16="http://schemas.microsoft.com/office/drawing/2014/main" id="{02310F7D-5B93-4AEA-8C8B-3376D3E5BF9A}"/>
                    </a:ext>
                  </a:extLst>
                </p:cNvPr>
                <p:cNvSpPr/>
                <p:nvPr/>
              </p:nvSpPr>
              <p:spPr>
                <a:xfrm>
                  <a:off x="5750950" y="2200577"/>
                  <a:ext cx="2555918" cy="1598445"/>
                </a:xfrm>
                <a:custGeom>
                  <a:avLst/>
                  <a:gdLst>
                    <a:gd name="connsiteX0" fmla="*/ 2572496 w 2563251"/>
                    <a:gd name="connsiteY0" fmla="*/ 1615549 h 1610786"/>
                    <a:gd name="connsiteX1" fmla="*/ 2572496 w 2563251"/>
                    <a:gd name="connsiteY1" fmla="*/ 1480663 h 1610786"/>
                    <a:gd name="connsiteX2" fmla="*/ 2443913 w 2563251"/>
                    <a:gd name="connsiteY2" fmla="*/ 1480663 h 1610786"/>
                    <a:gd name="connsiteX3" fmla="*/ 2443913 w 2563251"/>
                    <a:gd name="connsiteY3" fmla="*/ 1339334 h 1610786"/>
                    <a:gd name="connsiteX4" fmla="*/ 2408616 w 2563251"/>
                    <a:gd name="connsiteY4" fmla="*/ 1339334 h 1610786"/>
                    <a:gd name="connsiteX5" fmla="*/ 2408616 w 2563251"/>
                    <a:gd name="connsiteY5" fmla="*/ 1304037 h 1610786"/>
                    <a:gd name="connsiteX6" fmla="*/ 2273730 w 2563251"/>
                    <a:gd name="connsiteY6" fmla="*/ 1304037 h 1610786"/>
                    <a:gd name="connsiteX7" fmla="*/ 2273730 w 2563251"/>
                    <a:gd name="connsiteY7" fmla="*/ 1271961 h 1610786"/>
                    <a:gd name="connsiteX8" fmla="*/ 2244876 w 2563251"/>
                    <a:gd name="connsiteY8" fmla="*/ 1271961 h 1610786"/>
                    <a:gd name="connsiteX9" fmla="*/ 2244876 w 2563251"/>
                    <a:gd name="connsiteY9" fmla="*/ 1175594 h 1610786"/>
                    <a:gd name="connsiteX10" fmla="*/ 2212660 w 2563251"/>
                    <a:gd name="connsiteY10" fmla="*/ 1175594 h 1610786"/>
                    <a:gd name="connsiteX11" fmla="*/ 2212660 w 2563251"/>
                    <a:gd name="connsiteY11" fmla="*/ 1140297 h 1610786"/>
                    <a:gd name="connsiteX12" fmla="*/ 2138844 w 2563251"/>
                    <a:gd name="connsiteY12" fmla="*/ 1140297 h 1610786"/>
                    <a:gd name="connsiteX13" fmla="*/ 2138844 w 2563251"/>
                    <a:gd name="connsiteY13" fmla="*/ 1111302 h 1610786"/>
                    <a:gd name="connsiteX14" fmla="*/ 2084217 w 2563251"/>
                    <a:gd name="connsiteY14" fmla="*/ 1111302 h 1610786"/>
                    <a:gd name="connsiteX15" fmla="*/ 2084217 w 2563251"/>
                    <a:gd name="connsiteY15" fmla="*/ 1088892 h 1610786"/>
                    <a:gd name="connsiteX16" fmla="*/ 2065028 w 2563251"/>
                    <a:gd name="connsiteY16" fmla="*/ 1088892 h 1610786"/>
                    <a:gd name="connsiteX17" fmla="*/ 2065028 w 2563251"/>
                    <a:gd name="connsiteY17" fmla="*/ 1072784 h 1610786"/>
                    <a:gd name="connsiteX18" fmla="*/ 2045699 w 2563251"/>
                    <a:gd name="connsiteY18" fmla="*/ 1072784 h 1610786"/>
                    <a:gd name="connsiteX19" fmla="*/ 2045699 w 2563251"/>
                    <a:gd name="connsiteY19" fmla="*/ 1047151 h 1610786"/>
                    <a:gd name="connsiteX20" fmla="*/ 1914034 w 2563251"/>
                    <a:gd name="connsiteY20" fmla="*/ 1047151 h 1610786"/>
                    <a:gd name="connsiteX21" fmla="*/ 1914034 w 2563251"/>
                    <a:gd name="connsiteY21" fmla="*/ 1018157 h 1610786"/>
                    <a:gd name="connsiteX22" fmla="*/ 1881959 w 2563251"/>
                    <a:gd name="connsiteY22" fmla="*/ 1018157 h 1610786"/>
                    <a:gd name="connsiteX23" fmla="*/ 1881959 w 2563251"/>
                    <a:gd name="connsiteY23" fmla="*/ 992524 h 1610786"/>
                    <a:gd name="connsiteX24" fmla="*/ 1849743 w 2563251"/>
                    <a:gd name="connsiteY24" fmla="*/ 992524 h 1610786"/>
                    <a:gd name="connsiteX25" fmla="*/ 1849743 w 2563251"/>
                    <a:gd name="connsiteY25" fmla="*/ 969973 h 1610786"/>
                    <a:gd name="connsiteX26" fmla="*/ 1714857 w 2563251"/>
                    <a:gd name="connsiteY26" fmla="*/ 969973 h 1610786"/>
                    <a:gd name="connsiteX27" fmla="*/ 1714857 w 2563251"/>
                    <a:gd name="connsiteY27" fmla="*/ 941119 h 1610786"/>
                    <a:gd name="connsiteX28" fmla="*/ 1686003 w 2563251"/>
                    <a:gd name="connsiteY28" fmla="*/ 941119 h 1610786"/>
                    <a:gd name="connsiteX29" fmla="*/ 1686003 w 2563251"/>
                    <a:gd name="connsiteY29" fmla="*/ 851195 h 1610786"/>
                    <a:gd name="connsiteX30" fmla="*/ 1650706 w 2563251"/>
                    <a:gd name="connsiteY30" fmla="*/ 851195 h 1610786"/>
                    <a:gd name="connsiteX31" fmla="*/ 1650706 w 2563251"/>
                    <a:gd name="connsiteY31" fmla="*/ 831866 h 1610786"/>
                    <a:gd name="connsiteX32" fmla="*/ 1618490 w 2563251"/>
                    <a:gd name="connsiteY32" fmla="*/ 831866 h 1610786"/>
                    <a:gd name="connsiteX33" fmla="*/ 1618490 w 2563251"/>
                    <a:gd name="connsiteY33" fmla="*/ 799790 h 1610786"/>
                    <a:gd name="connsiteX34" fmla="*/ 1576750 w 2563251"/>
                    <a:gd name="connsiteY34" fmla="*/ 799790 h 1610786"/>
                    <a:gd name="connsiteX35" fmla="*/ 1576750 w 2563251"/>
                    <a:gd name="connsiteY35" fmla="*/ 777239 h 1610786"/>
                    <a:gd name="connsiteX36" fmla="*/ 1547896 w 2563251"/>
                    <a:gd name="connsiteY36" fmla="*/ 777239 h 1610786"/>
                    <a:gd name="connsiteX37" fmla="*/ 1547896 w 2563251"/>
                    <a:gd name="connsiteY37" fmla="*/ 751607 h 1610786"/>
                    <a:gd name="connsiteX38" fmla="*/ 1512598 w 2563251"/>
                    <a:gd name="connsiteY38" fmla="*/ 751607 h 1610786"/>
                    <a:gd name="connsiteX39" fmla="*/ 1512598 w 2563251"/>
                    <a:gd name="connsiteY39" fmla="*/ 700202 h 1610786"/>
                    <a:gd name="connsiteX40" fmla="*/ 1480383 w 2563251"/>
                    <a:gd name="connsiteY40" fmla="*/ 700202 h 1610786"/>
                    <a:gd name="connsiteX41" fmla="*/ 1480383 w 2563251"/>
                    <a:gd name="connsiteY41" fmla="*/ 645575 h 1610786"/>
                    <a:gd name="connsiteX42" fmla="*/ 1413010 w 2563251"/>
                    <a:gd name="connsiteY42" fmla="*/ 645575 h 1610786"/>
                    <a:gd name="connsiteX43" fmla="*/ 1413010 w 2563251"/>
                    <a:gd name="connsiteY43" fmla="*/ 597392 h 1610786"/>
                    <a:gd name="connsiteX44" fmla="*/ 1348718 w 2563251"/>
                    <a:gd name="connsiteY44" fmla="*/ 597392 h 1610786"/>
                    <a:gd name="connsiteX45" fmla="*/ 1348718 w 2563251"/>
                    <a:gd name="connsiteY45" fmla="*/ 491500 h 1610786"/>
                    <a:gd name="connsiteX46" fmla="*/ 1284567 w 2563251"/>
                    <a:gd name="connsiteY46" fmla="*/ 491500 h 1610786"/>
                    <a:gd name="connsiteX47" fmla="*/ 1284567 w 2563251"/>
                    <a:gd name="connsiteY47" fmla="*/ 465727 h 1610786"/>
                    <a:gd name="connsiteX48" fmla="*/ 1246048 w 2563251"/>
                    <a:gd name="connsiteY48" fmla="*/ 465727 h 1610786"/>
                    <a:gd name="connsiteX49" fmla="*/ 1246048 w 2563251"/>
                    <a:gd name="connsiteY49" fmla="*/ 417544 h 1610786"/>
                    <a:gd name="connsiteX50" fmla="*/ 1111583 w 2563251"/>
                    <a:gd name="connsiteY50" fmla="*/ 417544 h 1610786"/>
                    <a:gd name="connsiteX51" fmla="*/ 1111583 w 2563251"/>
                    <a:gd name="connsiteY51" fmla="*/ 388690 h 1610786"/>
                    <a:gd name="connsiteX52" fmla="*/ 1043649 w 2563251"/>
                    <a:gd name="connsiteY52" fmla="*/ 388690 h 1610786"/>
                    <a:gd name="connsiteX53" fmla="*/ 1043649 w 2563251"/>
                    <a:gd name="connsiteY53" fmla="*/ 340506 h 1610786"/>
                    <a:gd name="connsiteX54" fmla="*/ 1020958 w 2563251"/>
                    <a:gd name="connsiteY54" fmla="*/ 340506 h 1610786"/>
                    <a:gd name="connsiteX55" fmla="*/ 1020958 w 2563251"/>
                    <a:gd name="connsiteY55" fmla="*/ 292323 h 1610786"/>
                    <a:gd name="connsiteX56" fmla="*/ 950504 w 2563251"/>
                    <a:gd name="connsiteY56" fmla="*/ 292323 h 1610786"/>
                    <a:gd name="connsiteX57" fmla="*/ 950504 w 2563251"/>
                    <a:gd name="connsiteY57" fmla="*/ 266690 h 1610786"/>
                    <a:gd name="connsiteX58" fmla="*/ 915207 w 2563251"/>
                    <a:gd name="connsiteY58" fmla="*/ 266690 h 1610786"/>
                    <a:gd name="connsiteX59" fmla="*/ 915207 w 2563251"/>
                    <a:gd name="connsiteY59" fmla="*/ 218507 h 1610786"/>
                    <a:gd name="connsiteX60" fmla="*/ 847694 w 2563251"/>
                    <a:gd name="connsiteY60" fmla="*/ 218507 h 1610786"/>
                    <a:gd name="connsiteX61" fmla="*/ 847694 w 2563251"/>
                    <a:gd name="connsiteY61" fmla="*/ 192734 h 1610786"/>
                    <a:gd name="connsiteX62" fmla="*/ 709586 w 2563251"/>
                    <a:gd name="connsiteY62" fmla="*/ 192734 h 1610786"/>
                    <a:gd name="connsiteX63" fmla="*/ 709586 w 2563251"/>
                    <a:gd name="connsiteY63" fmla="*/ 147772 h 1610786"/>
                    <a:gd name="connsiteX64" fmla="*/ 683954 w 2563251"/>
                    <a:gd name="connsiteY64" fmla="*/ 147772 h 1610786"/>
                    <a:gd name="connsiteX65" fmla="*/ 683954 w 2563251"/>
                    <a:gd name="connsiteY65" fmla="*/ 118918 h 1610786"/>
                    <a:gd name="connsiteX66" fmla="*/ 645435 w 2563251"/>
                    <a:gd name="connsiteY66" fmla="*/ 118918 h 1610786"/>
                    <a:gd name="connsiteX67" fmla="*/ 645435 w 2563251"/>
                    <a:gd name="connsiteY67" fmla="*/ 93145 h 1610786"/>
                    <a:gd name="connsiteX68" fmla="*/ 584365 w 2563251"/>
                    <a:gd name="connsiteY68" fmla="*/ 93145 h 1610786"/>
                    <a:gd name="connsiteX69" fmla="*/ 584365 w 2563251"/>
                    <a:gd name="connsiteY69" fmla="*/ 44962 h 1610786"/>
                    <a:gd name="connsiteX70" fmla="*/ 481555 w 2563251"/>
                    <a:gd name="connsiteY70" fmla="*/ 44962 h 1610786"/>
                    <a:gd name="connsiteX71" fmla="*/ 481555 w 2563251"/>
                    <a:gd name="connsiteY71" fmla="*/ 19329 h 1610786"/>
                    <a:gd name="connsiteX72" fmla="*/ 253524 w 2563251"/>
                    <a:gd name="connsiteY72" fmla="*/ 19329 h 1610786"/>
                    <a:gd name="connsiteX73" fmla="*/ 253524 w 2563251"/>
                    <a:gd name="connsiteY73" fmla="*/ 0 h 1610786"/>
                    <a:gd name="connsiteX74" fmla="*/ 0 w 2563251"/>
                    <a:gd name="connsiteY74" fmla="*/ 0 h 1610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563251" h="1610786">
                      <a:moveTo>
                        <a:pt x="2572496" y="1615549"/>
                      </a:moveTo>
                      <a:lnTo>
                        <a:pt x="2572496" y="1480663"/>
                      </a:lnTo>
                      <a:lnTo>
                        <a:pt x="2443913" y="1480663"/>
                      </a:lnTo>
                      <a:lnTo>
                        <a:pt x="2443913" y="1339334"/>
                      </a:lnTo>
                      <a:lnTo>
                        <a:pt x="2408616" y="1339334"/>
                      </a:lnTo>
                      <a:lnTo>
                        <a:pt x="2408616" y="1304037"/>
                      </a:lnTo>
                      <a:lnTo>
                        <a:pt x="2273730" y="1304037"/>
                      </a:lnTo>
                      <a:lnTo>
                        <a:pt x="2273730" y="1271961"/>
                      </a:lnTo>
                      <a:lnTo>
                        <a:pt x="2244876" y="1271961"/>
                      </a:lnTo>
                      <a:lnTo>
                        <a:pt x="2244876" y="1175594"/>
                      </a:lnTo>
                      <a:lnTo>
                        <a:pt x="2212660" y="1175594"/>
                      </a:lnTo>
                      <a:lnTo>
                        <a:pt x="2212660" y="1140297"/>
                      </a:lnTo>
                      <a:lnTo>
                        <a:pt x="2138844" y="1140297"/>
                      </a:lnTo>
                      <a:lnTo>
                        <a:pt x="2138844" y="1111302"/>
                      </a:lnTo>
                      <a:lnTo>
                        <a:pt x="2084217" y="1111302"/>
                      </a:lnTo>
                      <a:lnTo>
                        <a:pt x="2084217" y="1088892"/>
                      </a:lnTo>
                      <a:lnTo>
                        <a:pt x="2065028" y="1088892"/>
                      </a:lnTo>
                      <a:lnTo>
                        <a:pt x="2065028" y="1072784"/>
                      </a:lnTo>
                      <a:lnTo>
                        <a:pt x="2045699" y="1072784"/>
                      </a:lnTo>
                      <a:lnTo>
                        <a:pt x="2045699" y="1047151"/>
                      </a:lnTo>
                      <a:lnTo>
                        <a:pt x="1914034" y="1047151"/>
                      </a:lnTo>
                      <a:lnTo>
                        <a:pt x="1914034" y="1018157"/>
                      </a:lnTo>
                      <a:lnTo>
                        <a:pt x="1881959" y="1018157"/>
                      </a:lnTo>
                      <a:lnTo>
                        <a:pt x="1881959" y="992524"/>
                      </a:lnTo>
                      <a:lnTo>
                        <a:pt x="1849743" y="992524"/>
                      </a:lnTo>
                      <a:lnTo>
                        <a:pt x="1849743" y="969973"/>
                      </a:lnTo>
                      <a:lnTo>
                        <a:pt x="1714857" y="969973"/>
                      </a:lnTo>
                      <a:lnTo>
                        <a:pt x="1714857" y="941119"/>
                      </a:lnTo>
                      <a:lnTo>
                        <a:pt x="1686003" y="941119"/>
                      </a:lnTo>
                      <a:lnTo>
                        <a:pt x="1686003" y="851195"/>
                      </a:lnTo>
                      <a:lnTo>
                        <a:pt x="1650706" y="851195"/>
                      </a:lnTo>
                      <a:lnTo>
                        <a:pt x="1650706" y="831866"/>
                      </a:lnTo>
                      <a:lnTo>
                        <a:pt x="1618490" y="831866"/>
                      </a:lnTo>
                      <a:lnTo>
                        <a:pt x="1618490" y="799790"/>
                      </a:lnTo>
                      <a:lnTo>
                        <a:pt x="1576750" y="799790"/>
                      </a:lnTo>
                      <a:lnTo>
                        <a:pt x="1576750" y="777239"/>
                      </a:lnTo>
                      <a:lnTo>
                        <a:pt x="1547896" y="777239"/>
                      </a:lnTo>
                      <a:lnTo>
                        <a:pt x="1547896" y="751607"/>
                      </a:lnTo>
                      <a:lnTo>
                        <a:pt x="1512598" y="751607"/>
                      </a:lnTo>
                      <a:lnTo>
                        <a:pt x="1512598" y="700202"/>
                      </a:lnTo>
                      <a:lnTo>
                        <a:pt x="1480383" y="700202"/>
                      </a:lnTo>
                      <a:lnTo>
                        <a:pt x="1480383" y="645575"/>
                      </a:lnTo>
                      <a:lnTo>
                        <a:pt x="1413010" y="645575"/>
                      </a:lnTo>
                      <a:lnTo>
                        <a:pt x="1413010" y="597392"/>
                      </a:lnTo>
                      <a:lnTo>
                        <a:pt x="1348718" y="597392"/>
                      </a:lnTo>
                      <a:lnTo>
                        <a:pt x="1348718" y="491500"/>
                      </a:lnTo>
                      <a:lnTo>
                        <a:pt x="1284567" y="491500"/>
                      </a:lnTo>
                      <a:lnTo>
                        <a:pt x="1284567" y="465727"/>
                      </a:lnTo>
                      <a:lnTo>
                        <a:pt x="1246048" y="465727"/>
                      </a:lnTo>
                      <a:lnTo>
                        <a:pt x="1246048" y="417544"/>
                      </a:lnTo>
                      <a:lnTo>
                        <a:pt x="1111583" y="417544"/>
                      </a:lnTo>
                      <a:lnTo>
                        <a:pt x="1111583" y="388690"/>
                      </a:lnTo>
                      <a:lnTo>
                        <a:pt x="1043649" y="388690"/>
                      </a:lnTo>
                      <a:lnTo>
                        <a:pt x="1043649" y="340506"/>
                      </a:lnTo>
                      <a:lnTo>
                        <a:pt x="1020958" y="340506"/>
                      </a:lnTo>
                      <a:lnTo>
                        <a:pt x="1020958" y="292323"/>
                      </a:lnTo>
                      <a:lnTo>
                        <a:pt x="950504" y="292323"/>
                      </a:lnTo>
                      <a:lnTo>
                        <a:pt x="950504" y="266690"/>
                      </a:lnTo>
                      <a:lnTo>
                        <a:pt x="915207" y="266690"/>
                      </a:lnTo>
                      <a:lnTo>
                        <a:pt x="915207" y="218507"/>
                      </a:lnTo>
                      <a:lnTo>
                        <a:pt x="847694" y="218507"/>
                      </a:lnTo>
                      <a:lnTo>
                        <a:pt x="847694" y="192734"/>
                      </a:lnTo>
                      <a:lnTo>
                        <a:pt x="709586" y="192734"/>
                      </a:lnTo>
                      <a:lnTo>
                        <a:pt x="709586" y="147772"/>
                      </a:lnTo>
                      <a:lnTo>
                        <a:pt x="683954" y="147772"/>
                      </a:lnTo>
                      <a:lnTo>
                        <a:pt x="683954" y="118918"/>
                      </a:lnTo>
                      <a:lnTo>
                        <a:pt x="645435" y="118918"/>
                      </a:lnTo>
                      <a:lnTo>
                        <a:pt x="645435" y="93145"/>
                      </a:lnTo>
                      <a:lnTo>
                        <a:pt x="584365" y="93145"/>
                      </a:lnTo>
                      <a:lnTo>
                        <a:pt x="584365" y="44962"/>
                      </a:lnTo>
                      <a:lnTo>
                        <a:pt x="481555" y="44962"/>
                      </a:lnTo>
                      <a:lnTo>
                        <a:pt x="481555" y="19329"/>
                      </a:lnTo>
                      <a:lnTo>
                        <a:pt x="253524" y="19329"/>
                      </a:lnTo>
                      <a:lnTo>
                        <a:pt x="253524" y="0"/>
                      </a:lnTo>
                      <a:lnTo>
                        <a:pt x="0" y="0"/>
                      </a:lnTo>
                    </a:path>
                  </a:pathLst>
                </a:custGeom>
                <a:noFill/>
                <a:ln w="25400" cap="flat">
                  <a:solidFill>
                    <a:schemeClr val="accent1"/>
                  </a:solidFill>
                  <a:prstDash val="solid"/>
                  <a:miter/>
                </a:ln>
              </p:spPr>
              <p:txBody>
                <a:bodyPr rtlCol="0" anchor="ctr"/>
                <a:lstStyle/>
                <a:p>
                  <a:endParaRPr lang="en-GB">
                    <a:solidFill>
                      <a:srgbClr val="272727"/>
                    </a:solidFill>
                  </a:endParaRPr>
                </a:p>
              </p:txBody>
            </p:sp>
          </p:grpSp>
        </p:grpSp>
        <p:sp>
          <p:nvSpPr>
            <p:cNvPr id="56" name="Rounded Rectangle 57">
              <a:extLst>
                <a:ext uri="{FF2B5EF4-FFF2-40B4-BE49-F238E27FC236}">
                  <a16:creationId xmlns:a16="http://schemas.microsoft.com/office/drawing/2014/main" id="{742F2613-396E-4EE2-BC9F-FBCF68DEFDA6}"/>
                </a:ext>
              </a:extLst>
            </p:cNvPr>
            <p:cNvSpPr/>
            <p:nvPr/>
          </p:nvSpPr>
          <p:spPr>
            <a:xfrm>
              <a:off x="4105333" y="1145413"/>
              <a:ext cx="4566557" cy="4593984"/>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7" name="Round Same Side Corner Rectangle 58">
              <a:extLst>
                <a:ext uri="{FF2B5EF4-FFF2-40B4-BE49-F238E27FC236}">
                  <a16:creationId xmlns:a16="http://schemas.microsoft.com/office/drawing/2014/main" id="{1AE1754F-30E5-4450-A5A5-8C1ECD0DB097}"/>
                </a:ext>
              </a:extLst>
            </p:cNvPr>
            <p:cNvSpPr/>
            <p:nvPr/>
          </p:nvSpPr>
          <p:spPr>
            <a:xfrm>
              <a:off x="4105333" y="1145413"/>
              <a:ext cx="4566557"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prstClr val="white"/>
                  </a:solidFill>
                </a:rPr>
                <a:t>Effect of </a:t>
              </a:r>
              <a:r>
                <a:rPr lang="en-GB" sz="1400" b="1" dirty="0" err="1">
                  <a:solidFill>
                    <a:prstClr val="white"/>
                  </a:solidFill>
                </a:rPr>
                <a:t>TTh</a:t>
              </a:r>
              <a:r>
                <a:rPr lang="en-GB" sz="1400" b="1" dirty="0">
                  <a:solidFill>
                    <a:prstClr val="white"/>
                  </a:solidFill>
                </a:rPr>
                <a:t> on mortality among men with T2DM (N=581)</a:t>
              </a:r>
              <a:endParaRPr lang="en-GB" sz="1400" b="1" baseline="30000" dirty="0">
                <a:solidFill>
                  <a:prstClr val="white"/>
                </a:solidFill>
              </a:endParaRPr>
            </a:p>
          </p:txBody>
        </p:sp>
      </p:grpSp>
    </p:spTree>
    <p:extLst>
      <p:ext uri="{BB962C8B-B14F-4D97-AF65-F5344CB8AC3E}">
        <p14:creationId xmlns:p14="http://schemas.microsoft.com/office/powerpoint/2010/main" val="2222209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74" y="215030"/>
            <a:ext cx="11354539" cy="834047"/>
          </a:xfrm>
        </p:spPr>
        <p:txBody>
          <a:bodyPr>
            <a:noAutofit/>
          </a:bodyPr>
          <a:lstStyle/>
          <a:p>
            <a:r>
              <a:rPr lang="en-GB" sz="2600" dirty="0"/>
              <a:t>Long-term </a:t>
            </a:r>
            <a:r>
              <a:rPr lang="en-GB" sz="2600" dirty="0" err="1"/>
              <a:t>TTh</a:t>
            </a:r>
            <a:r>
              <a:rPr lang="en-GB" sz="2600" dirty="0"/>
              <a:t> use in men with hypogonadism prevents progression from prediabetes to T2DM and improves glycaemic control, lipid profile and AMS scale score</a:t>
            </a:r>
          </a:p>
        </p:txBody>
      </p:sp>
      <p:sp>
        <p:nvSpPr>
          <p:cNvPr id="5" name="TextBox 4"/>
          <p:cNvSpPr txBox="1"/>
          <p:nvPr/>
        </p:nvSpPr>
        <p:spPr>
          <a:xfrm>
            <a:off x="1726347" y="6028962"/>
            <a:ext cx="9144001" cy="400110"/>
          </a:xfrm>
          <a:prstGeom prst="rect">
            <a:avLst/>
          </a:prstGeom>
          <a:noFill/>
        </p:spPr>
        <p:txBody>
          <a:bodyPr wrap="square" rtlCol="0" anchor="b">
            <a:spAutoFit/>
          </a:bodyPr>
          <a:lstStyle/>
          <a:p>
            <a:pPr>
              <a:defRPr/>
            </a:pPr>
            <a:r>
              <a:rPr lang="en-GB" sz="1000" dirty="0">
                <a:solidFill>
                  <a:schemeClr val="tx2"/>
                </a:solidFill>
                <a:latin typeface="Calibri"/>
              </a:rPr>
              <a:t>AMS, Aging Males’ Symptoms; HbA</a:t>
            </a:r>
            <a:r>
              <a:rPr lang="en-GB" sz="1000" baseline="-25000" dirty="0">
                <a:solidFill>
                  <a:schemeClr val="tx2"/>
                </a:solidFill>
                <a:latin typeface="Calibri"/>
              </a:rPr>
              <a:t>1c</a:t>
            </a:r>
            <a:r>
              <a:rPr lang="en-GB" sz="1000" dirty="0">
                <a:solidFill>
                  <a:schemeClr val="tx2"/>
                </a:solidFill>
                <a:latin typeface="Calibri"/>
              </a:rPr>
              <a:t>, glycated haemoglobin; T2DM, type 2 diabetes mellitus; </a:t>
            </a:r>
            <a:r>
              <a:rPr lang="en-GB" sz="1000" dirty="0" err="1">
                <a:solidFill>
                  <a:schemeClr val="tx2"/>
                </a:solidFill>
                <a:latin typeface="Calibri"/>
              </a:rPr>
              <a:t>TTh</a:t>
            </a:r>
            <a:r>
              <a:rPr lang="en-GB" sz="1000" dirty="0">
                <a:solidFill>
                  <a:schemeClr val="tx2"/>
                </a:solidFill>
                <a:latin typeface="Calibri"/>
              </a:rPr>
              <a:t>, testosterone therapy</a:t>
            </a:r>
          </a:p>
          <a:p>
            <a:pPr>
              <a:defRPr/>
            </a:pPr>
            <a:r>
              <a:rPr lang="it-IT" sz="1000" dirty="0">
                <a:solidFill>
                  <a:schemeClr val="tx2"/>
                </a:solidFill>
                <a:latin typeface="Calibri"/>
              </a:rPr>
              <a:t>Yassin A </a:t>
            </a:r>
            <a:r>
              <a:rPr lang="it-IT" sz="1000" i="1" dirty="0">
                <a:solidFill>
                  <a:schemeClr val="tx2"/>
                </a:solidFill>
                <a:latin typeface="Calibri"/>
              </a:rPr>
              <a:t>et al. Diabetes Care</a:t>
            </a:r>
            <a:r>
              <a:rPr lang="it-IT" sz="1000" dirty="0">
                <a:solidFill>
                  <a:schemeClr val="tx2"/>
                </a:solidFill>
                <a:latin typeface="Calibri"/>
              </a:rPr>
              <a:t> 2019;42:1104–11.</a:t>
            </a:r>
            <a:endParaRPr lang="en-GB" sz="1000" dirty="0">
              <a:solidFill>
                <a:schemeClr val="tx2"/>
              </a:solidFill>
              <a:latin typeface="Calibri"/>
            </a:endParaRPr>
          </a:p>
        </p:txBody>
      </p:sp>
      <p:grpSp>
        <p:nvGrpSpPr>
          <p:cNvPr id="4" name="Group 3"/>
          <p:cNvGrpSpPr/>
          <p:nvPr/>
        </p:nvGrpSpPr>
        <p:grpSpPr>
          <a:xfrm>
            <a:off x="932156" y="1143003"/>
            <a:ext cx="9735846" cy="1036221"/>
            <a:chOff x="850550" y="1252331"/>
            <a:chExt cx="7667285" cy="1036221"/>
          </a:xfrm>
        </p:grpSpPr>
        <p:grpSp>
          <p:nvGrpSpPr>
            <p:cNvPr id="70" name="Group 69"/>
            <p:cNvGrpSpPr/>
            <p:nvPr/>
          </p:nvGrpSpPr>
          <p:grpSpPr>
            <a:xfrm>
              <a:off x="850550" y="1458295"/>
              <a:ext cx="7667285" cy="785228"/>
              <a:chOff x="1697341" y="3946547"/>
              <a:chExt cx="7667285" cy="785228"/>
            </a:xfrm>
          </p:grpSpPr>
          <p:sp>
            <p:nvSpPr>
              <p:cNvPr id="76" name="Rounded Rectangle 75"/>
              <p:cNvSpPr/>
              <p:nvPr/>
            </p:nvSpPr>
            <p:spPr>
              <a:xfrm>
                <a:off x="1697341" y="3946547"/>
                <a:ext cx="7667285" cy="785228"/>
              </a:xfrm>
              <a:prstGeom prst="roundRect">
                <a:avLst>
                  <a:gd name="adj" fmla="val 11807"/>
                </a:avLst>
              </a:prstGeom>
              <a:solidFill>
                <a:schemeClr val="accent1"/>
              </a:solidFill>
              <a:ln w="57150" cap="flat" cmpd="sng" algn="ctr">
                <a:solidFill>
                  <a:schemeClr val="tx2"/>
                </a:solidFill>
                <a:prstDash val="solid"/>
              </a:ln>
              <a:effectLst/>
            </p:spPr>
            <p:txBody>
              <a:bodyPr rtlCol="0" anchor="ctr"/>
              <a:lstStyle/>
              <a:p>
                <a:pPr algn="ctr">
                  <a:defRPr/>
                </a:pPr>
                <a:endParaRPr kumimoji="1" lang="en-GB" kern="0">
                  <a:solidFill>
                    <a:prstClr val="white"/>
                  </a:solidFill>
                  <a:latin typeface="Calibri"/>
                </a:endParaRPr>
              </a:p>
            </p:txBody>
          </p:sp>
          <p:sp>
            <p:nvSpPr>
              <p:cNvPr id="77" name="TextBox 76"/>
              <p:cNvSpPr txBox="1"/>
              <p:nvPr/>
            </p:nvSpPr>
            <p:spPr>
              <a:xfrm>
                <a:off x="2703222" y="4015996"/>
                <a:ext cx="6661404" cy="646331"/>
              </a:xfrm>
              <a:prstGeom prst="rect">
                <a:avLst/>
              </a:prstGeom>
              <a:noFill/>
            </p:spPr>
            <p:txBody>
              <a:bodyPr wrap="square" rtlCol="0" anchor="ctr">
                <a:spAutoFit/>
              </a:bodyPr>
              <a:lstStyle/>
              <a:p>
                <a:pPr defTabSz="457200">
                  <a:spcBef>
                    <a:spcPts val="600"/>
                  </a:spcBef>
                  <a:buClr>
                    <a:prstClr val="white"/>
                  </a:buClr>
                  <a:defRPr/>
                </a:pPr>
                <a:r>
                  <a:rPr lang="en-GB" dirty="0">
                    <a:solidFill>
                      <a:prstClr val="white"/>
                    </a:solidFill>
                    <a:latin typeface="Calibri"/>
                  </a:rPr>
                  <a:t>Long-term registry study to evaluate whether </a:t>
                </a:r>
                <a:r>
                  <a:rPr lang="en-GB" dirty="0" err="1">
                    <a:solidFill>
                      <a:prstClr val="white"/>
                    </a:solidFill>
                    <a:latin typeface="Calibri"/>
                  </a:rPr>
                  <a:t>TTh</a:t>
                </a:r>
                <a:r>
                  <a:rPr lang="en-GB" dirty="0">
                    <a:solidFill>
                      <a:prstClr val="white"/>
                    </a:solidFill>
                    <a:latin typeface="Calibri"/>
                  </a:rPr>
                  <a:t> use in men with hypogonadism and prediabetes prevents progression to T2DM</a:t>
                </a:r>
              </a:p>
            </p:txBody>
          </p:sp>
        </p:grpSp>
        <p:grpSp>
          <p:nvGrpSpPr>
            <p:cNvPr id="71" name="Group 70"/>
            <p:cNvGrpSpPr/>
            <p:nvPr/>
          </p:nvGrpSpPr>
          <p:grpSpPr>
            <a:xfrm>
              <a:off x="861113" y="1252331"/>
              <a:ext cx="995318" cy="1036221"/>
              <a:chOff x="4706938" y="1981200"/>
              <a:chExt cx="2781300" cy="2895600"/>
            </a:xfrm>
          </p:grpSpPr>
          <p:sp>
            <p:nvSpPr>
              <p:cNvPr id="72" name="Freeform 71"/>
              <p:cNvSpPr/>
              <p:nvPr/>
            </p:nvSpPr>
            <p:spPr>
              <a:xfrm>
                <a:off x="5060950" y="2254250"/>
                <a:ext cx="1339850" cy="1320800"/>
              </a:xfrm>
              <a:custGeom>
                <a:avLst/>
                <a:gdLst>
                  <a:gd name="connsiteX0" fmla="*/ 0 w 1339850"/>
                  <a:gd name="connsiteY0" fmla="*/ 184150 h 1320800"/>
                  <a:gd name="connsiteX1" fmla="*/ 196850 w 1339850"/>
                  <a:gd name="connsiteY1" fmla="*/ 0 h 1320800"/>
                  <a:gd name="connsiteX2" fmla="*/ 425450 w 1339850"/>
                  <a:gd name="connsiteY2" fmla="*/ 234950 h 1320800"/>
                  <a:gd name="connsiteX3" fmla="*/ 501650 w 1339850"/>
                  <a:gd name="connsiteY3" fmla="*/ 190500 h 1320800"/>
                  <a:gd name="connsiteX4" fmla="*/ 1187450 w 1339850"/>
                  <a:gd name="connsiteY4" fmla="*/ 869950 h 1320800"/>
                  <a:gd name="connsiteX5" fmla="*/ 1168400 w 1339850"/>
                  <a:gd name="connsiteY5" fmla="*/ 971550 h 1320800"/>
                  <a:gd name="connsiteX6" fmla="*/ 1339850 w 1339850"/>
                  <a:gd name="connsiteY6" fmla="*/ 1155700 h 1320800"/>
                  <a:gd name="connsiteX7" fmla="*/ 1162050 w 1339850"/>
                  <a:gd name="connsiteY7" fmla="*/ 1320800 h 1320800"/>
                  <a:gd name="connsiteX8" fmla="*/ 996950 w 1339850"/>
                  <a:gd name="connsiteY8" fmla="*/ 1168400 h 1320800"/>
                  <a:gd name="connsiteX9" fmla="*/ 895350 w 1339850"/>
                  <a:gd name="connsiteY9" fmla="*/ 1193800 h 1320800"/>
                  <a:gd name="connsiteX10" fmla="*/ 742950 w 1339850"/>
                  <a:gd name="connsiteY10" fmla="*/ 1066800 h 1320800"/>
                  <a:gd name="connsiteX11" fmla="*/ 869950 w 1339850"/>
                  <a:gd name="connsiteY11" fmla="*/ 920750 h 1320800"/>
                  <a:gd name="connsiteX12" fmla="*/ 863600 w 1339850"/>
                  <a:gd name="connsiteY12" fmla="*/ 698500 h 1320800"/>
                  <a:gd name="connsiteX13" fmla="*/ 723900 w 1339850"/>
                  <a:gd name="connsiteY13" fmla="*/ 546100 h 1320800"/>
                  <a:gd name="connsiteX14" fmla="*/ 558800 w 1339850"/>
                  <a:gd name="connsiteY14" fmla="*/ 457200 h 1320800"/>
                  <a:gd name="connsiteX15" fmla="*/ 368300 w 1339850"/>
                  <a:gd name="connsiteY15" fmla="*/ 508000 h 1320800"/>
                  <a:gd name="connsiteX16" fmla="*/ 254000 w 1339850"/>
                  <a:gd name="connsiteY16" fmla="*/ 590550 h 1320800"/>
                  <a:gd name="connsiteX17" fmla="*/ 184150 w 1339850"/>
                  <a:gd name="connsiteY17" fmla="*/ 482600 h 1320800"/>
                  <a:gd name="connsiteX18" fmla="*/ 228600 w 1339850"/>
                  <a:gd name="connsiteY18" fmla="*/ 355600 h 1320800"/>
                  <a:gd name="connsiteX19" fmla="*/ 184150 w 1339850"/>
                  <a:gd name="connsiteY19" fmla="*/ 361950 h 1320800"/>
                  <a:gd name="connsiteX20" fmla="*/ 0 w 1339850"/>
                  <a:gd name="connsiteY20" fmla="*/ 18415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850" h="1320800">
                    <a:moveTo>
                      <a:pt x="0" y="184150"/>
                    </a:moveTo>
                    <a:lnTo>
                      <a:pt x="196850" y="0"/>
                    </a:lnTo>
                    <a:lnTo>
                      <a:pt x="425450" y="234950"/>
                    </a:lnTo>
                    <a:lnTo>
                      <a:pt x="501650" y="190500"/>
                    </a:lnTo>
                    <a:lnTo>
                      <a:pt x="1187450" y="869950"/>
                    </a:lnTo>
                    <a:lnTo>
                      <a:pt x="1168400" y="971550"/>
                    </a:lnTo>
                    <a:lnTo>
                      <a:pt x="1339850" y="1155700"/>
                    </a:lnTo>
                    <a:lnTo>
                      <a:pt x="1162050" y="1320800"/>
                    </a:lnTo>
                    <a:lnTo>
                      <a:pt x="996950" y="1168400"/>
                    </a:lnTo>
                    <a:lnTo>
                      <a:pt x="895350" y="1193800"/>
                    </a:lnTo>
                    <a:lnTo>
                      <a:pt x="742950" y="1066800"/>
                    </a:lnTo>
                    <a:lnTo>
                      <a:pt x="869950" y="920750"/>
                    </a:lnTo>
                    <a:lnTo>
                      <a:pt x="863600" y="698500"/>
                    </a:lnTo>
                    <a:lnTo>
                      <a:pt x="723900" y="546100"/>
                    </a:lnTo>
                    <a:lnTo>
                      <a:pt x="558800" y="457200"/>
                    </a:lnTo>
                    <a:lnTo>
                      <a:pt x="368300" y="508000"/>
                    </a:lnTo>
                    <a:lnTo>
                      <a:pt x="254000" y="590550"/>
                    </a:lnTo>
                    <a:lnTo>
                      <a:pt x="184150" y="482600"/>
                    </a:lnTo>
                    <a:lnTo>
                      <a:pt x="228600" y="355600"/>
                    </a:lnTo>
                    <a:lnTo>
                      <a:pt x="184150" y="361950"/>
                    </a:lnTo>
                    <a:lnTo>
                      <a:pt x="0" y="184150"/>
                    </a:lnTo>
                    <a:close/>
                  </a:path>
                </a:pathLst>
              </a:custGeom>
              <a:solidFill>
                <a:srgbClr val="C0C0C0"/>
              </a:solidFill>
              <a:ln w="25400" cap="flat" cmpd="sng" algn="ctr">
                <a:solidFill>
                  <a:srgbClr val="C0C0C0"/>
                </a:solidFill>
                <a:prstDash val="solid"/>
              </a:ln>
              <a:effectLst/>
            </p:spPr>
            <p:txBody>
              <a:bodyPr rtlCol="0" anchor="ctr"/>
              <a:lstStyle/>
              <a:p>
                <a:pPr algn="ctr">
                  <a:defRPr/>
                </a:pPr>
                <a:endParaRPr kumimoji="1" lang="en-GB" kern="0">
                  <a:solidFill>
                    <a:srgbClr val="FFFFFF"/>
                  </a:solidFill>
                  <a:latin typeface="Calibri"/>
                </a:endParaRPr>
              </a:p>
            </p:txBody>
          </p:sp>
          <p:sp>
            <p:nvSpPr>
              <p:cNvPr id="73" name="Freeform 72"/>
              <p:cNvSpPr/>
              <p:nvPr/>
            </p:nvSpPr>
            <p:spPr>
              <a:xfrm>
                <a:off x="5060950" y="3194050"/>
                <a:ext cx="2057400" cy="1371600"/>
              </a:xfrm>
              <a:custGeom>
                <a:avLst/>
                <a:gdLst>
                  <a:gd name="connsiteX0" fmla="*/ 190500 w 2057400"/>
                  <a:gd name="connsiteY0" fmla="*/ 0 h 1371600"/>
                  <a:gd name="connsiteX1" fmla="*/ 95250 w 2057400"/>
                  <a:gd name="connsiteY1" fmla="*/ 304800 h 1371600"/>
                  <a:gd name="connsiteX2" fmla="*/ 88900 w 2057400"/>
                  <a:gd name="connsiteY2" fmla="*/ 539750 h 1371600"/>
                  <a:gd name="connsiteX3" fmla="*/ 114300 w 2057400"/>
                  <a:gd name="connsiteY3" fmla="*/ 704850 h 1371600"/>
                  <a:gd name="connsiteX4" fmla="*/ 158750 w 2057400"/>
                  <a:gd name="connsiteY4" fmla="*/ 812800 h 1371600"/>
                  <a:gd name="connsiteX5" fmla="*/ 254000 w 2057400"/>
                  <a:gd name="connsiteY5" fmla="*/ 990600 h 1371600"/>
                  <a:gd name="connsiteX6" fmla="*/ 165100 w 2057400"/>
                  <a:gd name="connsiteY6" fmla="*/ 1041400 h 1371600"/>
                  <a:gd name="connsiteX7" fmla="*/ 63500 w 2057400"/>
                  <a:gd name="connsiteY7" fmla="*/ 1136650 h 1371600"/>
                  <a:gd name="connsiteX8" fmla="*/ 0 w 2057400"/>
                  <a:gd name="connsiteY8" fmla="*/ 1225550 h 1371600"/>
                  <a:gd name="connsiteX9" fmla="*/ 19050 w 2057400"/>
                  <a:gd name="connsiteY9" fmla="*/ 1320800 h 1371600"/>
                  <a:gd name="connsiteX10" fmla="*/ 114300 w 2057400"/>
                  <a:gd name="connsiteY10" fmla="*/ 1371600 h 1371600"/>
                  <a:gd name="connsiteX11" fmla="*/ 1987550 w 2057400"/>
                  <a:gd name="connsiteY11" fmla="*/ 1358900 h 1371600"/>
                  <a:gd name="connsiteX12" fmla="*/ 2025650 w 2057400"/>
                  <a:gd name="connsiteY12" fmla="*/ 1295400 h 1371600"/>
                  <a:gd name="connsiteX13" fmla="*/ 1993900 w 2057400"/>
                  <a:gd name="connsiteY13" fmla="*/ 1117600 h 1371600"/>
                  <a:gd name="connsiteX14" fmla="*/ 1898650 w 2057400"/>
                  <a:gd name="connsiteY14" fmla="*/ 1060450 h 1371600"/>
                  <a:gd name="connsiteX15" fmla="*/ 1790700 w 2057400"/>
                  <a:gd name="connsiteY15" fmla="*/ 1022350 h 1371600"/>
                  <a:gd name="connsiteX16" fmla="*/ 1765300 w 2057400"/>
                  <a:gd name="connsiteY16" fmla="*/ 984250 h 1371600"/>
                  <a:gd name="connsiteX17" fmla="*/ 1879600 w 2057400"/>
                  <a:gd name="connsiteY17" fmla="*/ 781050 h 1371600"/>
                  <a:gd name="connsiteX18" fmla="*/ 1968500 w 2057400"/>
                  <a:gd name="connsiteY18" fmla="*/ 781050 h 1371600"/>
                  <a:gd name="connsiteX19" fmla="*/ 2057400 w 2057400"/>
                  <a:gd name="connsiteY19" fmla="*/ 704850 h 1371600"/>
                  <a:gd name="connsiteX20" fmla="*/ 1968500 w 2057400"/>
                  <a:gd name="connsiteY20" fmla="*/ 596900 h 1371600"/>
                  <a:gd name="connsiteX21" fmla="*/ 1104900 w 2057400"/>
                  <a:gd name="connsiteY21" fmla="*/ 609600 h 1371600"/>
                  <a:gd name="connsiteX22" fmla="*/ 1022350 w 2057400"/>
                  <a:gd name="connsiteY22" fmla="*/ 673100 h 1371600"/>
                  <a:gd name="connsiteX23" fmla="*/ 1022350 w 2057400"/>
                  <a:gd name="connsiteY23" fmla="*/ 730250 h 1371600"/>
                  <a:gd name="connsiteX24" fmla="*/ 1104900 w 2057400"/>
                  <a:gd name="connsiteY24" fmla="*/ 781050 h 1371600"/>
                  <a:gd name="connsiteX25" fmla="*/ 1428750 w 2057400"/>
                  <a:gd name="connsiteY25" fmla="*/ 774700 h 1371600"/>
                  <a:gd name="connsiteX26" fmla="*/ 1390650 w 2057400"/>
                  <a:gd name="connsiteY26" fmla="*/ 869950 h 1371600"/>
                  <a:gd name="connsiteX27" fmla="*/ 1212850 w 2057400"/>
                  <a:gd name="connsiteY27" fmla="*/ 958850 h 1371600"/>
                  <a:gd name="connsiteX28" fmla="*/ 984250 w 2057400"/>
                  <a:gd name="connsiteY28" fmla="*/ 1003300 h 1371600"/>
                  <a:gd name="connsiteX29" fmla="*/ 819150 w 2057400"/>
                  <a:gd name="connsiteY29" fmla="*/ 958850 h 1371600"/>
                  <a:gd name="connsiteX30" fmla="*/ 654050 w 2057400"/>
                  <a:gd name="connsiteY30" fmla="*/ 889000 h 1371600"/>
                  <a:gd name="connsiteX31" fmla="*/ 558800 w 2057400"/>
                  <a:gd name="connsiteY31" fmla="*/ 768350 h 1371600"/>
                  <a:gd name="connsiteX32" fmla="*/ 533400 w 2057400"/>
                  <a:gd name="connsiteY32" fmla="*/ 704850 h 1371600"/>
                  <a:gd name="connsiteX33" fmla="*/ 546100 w 2057400"/>
                  <a:gd name="connsiteY33" fmla="*/ 692150 h 1371600"/>
                  <a:gd name="connsiteX34" fmla="*/ 488950 w 2057400"/>
                  <a:gd name="connsiteY34" fmla="*/ 577850 h 1371600"/>
                  <a:gd name="connsiteX35" fmla="*/ 476250 w 2057400"/>
                  <a:gd name="connsiteY35" fmla="*/ 546100 h 1371600"/>
                  <a:gd name="connsiteX36" fmla="*/ 463550 w 2057400"/>
                  <a:gd name="connsiteY36" fmla="*/ 387350 h 1371600"/>
                  <a:gd name="connsiteX37" fmla="*/ 476250 w 2057400"/>
                  <a:gd name="connsiteY37" fmla="*/ 203200 h 1371600"/>
                  <a:gd name="connsiteX38" fmla="*/ 342900 w 2057400"/>
                  <a:gd name="connsiteY38" fmla="*/ 133350 h 1371600"/>
                  <a:gd name="connsiteX39" fmla="*/ 190500 w 2057400"/>
                  <a:gd name="connsiteY3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57400" h="1371600">
                    <a:moveTo>
                      <a:pt x="190500" y="0"/>
                    </a:moveTo>
                    <a:lnTo>
                      <a:pt x="95250" y="304800"/>
                    </a:lnTo>
                    <a:lnTo>
                      <a:pt x="88900" y="539750"/>
                    </a:lnTo>
                    <a:lnTo>
                      <a:pt x="114300" y="704850"/>
                    </a:lnTo>
                    <a:lnTo>
                      <a:pt x="158750" y="812800"/>
                    </a:lnTo>
                    <a:lnTo>
                      <a:pt x="254000" y="990600"/>
                    </a:lnTo>
                    <a:lnTo>
                      <a:pt x="165100" y="1041400"/>
                    </a:lnTo>
                    <a:lnTo>
                      <a:pt x="63500" y="1136650"/>
                    </a:lnTo>
                    <a:lnTo>
                      <a:pt x="0" y="1225550"/>
                    </a:lnTo>
                    <a:lnTo>
                      <a:pt x="19050" y="1320800"/>
                    </a:lnTo>
                    <a:lnTo>
                      <a:pt x="114300" y="1371600"/>
                    </a:lnTo>
                    <a:lnTo>
                      <a:pt x="1987550" y="1358900"/>
                    </a:lnTo>
                    <a:lnTo>
                      <a:pt x="2025650" y="1295400"/>
                    </a:lnTo>
                    <a:lnTo>
                      <a:pt x="1993900" y="1117600"/>
                    </a:lnTo>
                    <a:lnTo>
                      <a:pt x="1898650" y="1060450"/>
                    </a:lnTo>
                    <a:lnTo>
                      <a:pt x="1790700" y="1022350"/>
                    </a:lnTo>
                    <a:lnTo>
                      <a:pt x="1765300" y="984250"/>
                    </a:lnTo>
                    <a:lnTo>
                      <a:pt x="1879600" y="781050"/>
                    </a:lnTo>
                    <a:lnTo>
                      <a:pt x="1968500" y="781050"/>
                    </a:lnTo>
                    <a:lnTo>
                      <a:pt x="2057400" y="704850"/>
                    </a:lnTo>
                    <a:lnTo>
                      <a:pt x="1968500" y="596900"/>
                    </a:lnTo>
                    <a:lnTo>
                      <a:pt x="1104900" y="609600"/>
                    </a:lnTo>
                    <a:lnTo>
                      <a:pt x="1022350" y="673100"/>
                    </a:lnTo>
                    <a:lnTo>
                      <a:pt x="1022350" y="730250"/>
                    </a:lnTo>
                    <a:lnTo>
                      <a:pt x="1104900" y="781050"/>
                    </a:lnTo>
                    <a:lnTo>
                      <a:pt x="1428750" y="774700"/>
                    </a:lnTo>
                    <a:lnTo>
                      <a:pt x="1390650" y="869950"/>
                    </a:lnTo>
                    <a:lnTo>
                      <a:pt x="1212850" y="958850"/>
                    </a:lnTo>
                    <a:lnTo>
                      <a:pt x="984250" y="1003300"/>
                    </a:lnTo>
                    <a:lnTo>
                      <a:pt x="819150" y="958850"/>
                    </a:lnTo>
                    <a:lnTo>
                      <a:pt x="654050" y="889000"/>
                    </a:lnTo>
                    <a:lnTo>
                      <a:pt x="558800" y="768350"/>
                    </a:lnTo>
                    <a:lnTo>
                      <a:pt x="533400" y="704850"/>
                    </a:lnTo>
                    <a:lnTo>
                      <a:pt x="546100" y="692150"/>
                    </a:lnTo>
                    <a:lnTo>
                      <a:pt x="488950" y="577850"/>
                    </a:lnTo>
                    <a:lnTo>
                      <a:pt x="476250" y="546100"/>
                    </a:lnTo>
                    <a:lnTo>
                      <a:pt x="463550" y="387350"/>
                    </a:lnTo>
                    <a:lnTo>
                      <a:pt x="476250" y="203200"/>
                    </a:lnTo>
                    <a:lnTo>
                      <a:pt x="342900" y="133350"/>
                    </a:lnTo>
                    <a:lnTo>
                      <a:pt x="190500" y="0"/>
                    </a:lnTo>
                    <a:close/>
                  </a:path>
                </a:pathLst>
              </a:custGeom>
              <a:solidFill>
                <a:srgbClr val="C0C0C0"/>
              </a:solidFill>
              <a:ln w="25400" cap="flat" cmpd="sng" algn="ctr">
                <a:solidFill>
                  <a:srgbClr val="C0C0C0"/>
                </a:solidFill>
                <a:prstDash val="solid"/>
              </a:ln>
              <a:effectLst/>
            </p:spPr>
            <p:txBody>
              <a:bodyPr rtlCol="0" anchor="ctr"/>
              <a:lstStyle/>
              <a:p>
                <a:pPr algn="ctr">
                  <a:defRPr/>
                </a:pPr>
                <a:endParaRPr kumimoji="1" lang="en-GB" kern="0">
                  <a:solidFill>
                    <a:srgbClr val="FFFFFF"/>
                  </a:solidFill>
                  <a:latin typeface="Calibri"/>
                </a:endParaRPr>
              </a:p>
            </p:txBody>
          </p:sp>
          <p:sp>
            <p:nvSpPr>
              <p:cNvPr id="74" name="Oval 73"/>
              <p:cNvSpPr/>
              <p:nvPr/>
            </p:nvSpPr>
            <p:spPr>
              <a:xfrm>
                <a:off x="5289550" y="2769430"/>
                <a:ext cx="596900" cy="596900"/>
              </a:xfrm>
              <a:prstGeom prst="ellipse">
                <a:avLst/>
              </a:prstGeom>
              <a:solidFill>
                <a:srgbClr val="EFEFEF"/>
              </a:solidFill>
              <a:ln w="25400" cap="flat" cmpd="sng" algn="ctr">
                <a:noFill/>
                <a:prstDash val="solid"/>
              </a:ln>
              <a:effectLst/>
            </p:spPr>
            <p:txBody>
              <a:bodyPr rtlCol="0" anchor="ctr"/>
              <a:lstStyle/>
              <a:p>
                <a:pPr algn="ctr">
                  <a:defRPr/>
                </a:pPr>
                <a:endParaRPr kumimoji="1" lang="en-GB" kern="0">
                  <a:solidFill>
                    <a:srgbClr val="FFFFFF"/>
                  </a:solidFill>
                  <a:latin typeface="Calibri"/>
                </a:endParaRPr>
              </a:p>
            </p:txBody>
          </p:sp>
          <p:pic>
            <p:nvPicPr>
              <p:cNvPr id="75" name="Picture 2"/>
              <p:cNvPicPr>
                <a:picLocks noChangeAspect="1" noChangeArrowheads="1"/>
              </p:cNvPicPr>
              <p:nvPr/>
            </p:nvPicPr>
            <p:blipFill>
              <a:blip r:embed="rId3"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4706938" y="1981200"/>
                <a:ext cx="27813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 name="Content Placeholder 2"/>
          <p:cNvSpPr>
            <a:spLocks noGrp="1"/>
          </p:cNvSpPr>
          <p:nvPr>
            <p:ph idx="1"/>
          </p:nvPr>
        </p:nvSpPr>
        <p:spPr>
          <a:xfrm>
            <a:off x="238219" y="2240602"/>
            <a:ext cx="11123719" cy="946600"/>
          </a:xfrm>
        </p:spPr>
        <p:txBody>
          <a:bodyPr>
            <a:noAutofit/>
          </a:bodyPr>
          <a:lstStyle/>
          <a:p>
            <a:pPr>
              <a:spcBef>
                <a:spcPts val="600"/>
              </a:spcBef>
            </a:pPr>
            <a:r>
              <a:rPr lang="en-GB" sz="1600" dirty="0"/>
              <a:t>In total, 316 men with prediabetes (HbA</a:t>
            </a:r>
            <a:r>
              <a:rPr lang="en-GB" sz="1600" baseline="-25000" dirty="0"/>
              <a:t>1c</a:t>
            </a:r>
            <a:r>
              <a:rPr lang="en-GB" sz="1600" dirty="0"/>
              <a:t> 5.7–6.4%) and total testosterone level ≤12.1 </a:t>
            </a:r>
            <a:r>
              <a:rPr lang="en-GB" sz="1600" dirty="0" err="1"/>
              <a:t>nmol</a:t>
            </a:r>
            <a:r>
              <a:rPr lang="en-GB" sz="1600" dirty="0"/>
              <a:t>/L plus symptoms of hypogonadism were analysed, of whom 229 received </a:t>
            </a:r>
            <a:r>
              <a:rPr lang="en-GB" sz="1600" dirty="0" err="1"/>
              <a:t>TTh</a:t>
            </a:r>
            <a:r>
              <a:rPr lang="en-GB" sz="1600" dirty="0"/>
              <a:t>, and 87 served as untreated controls</a:t>
            </a:r>
          </a:p>
        </p:txBody>
      </p:sp>
      <p:grpSp>
        <p:nvGrpSpPr>
          <p:cNvPr id="13" name="Group 12"/>
          <p:cNvGrpSpPr/>
          <p:nvPr/>
        </p:nvGrpSpPr>
        <p:grpSpPr>
          <a:xfrm>
            <a:off x="1773878" y="2714080"/>
            <a:ext cx="8303932" cy="3206865"/>
            <a:chOff x="576697" y="3004041"/>
            <a:chExt cx="7990606" cy="2760654"/>
          </a:xfrm>
        </p:grpSpPr>
        <p:grpSp>
          <p:nvGrpSpPr>
            <p:cNvPr id="45" name="Group 44">
              <a:extLst>
                <a:ext uri="{FF2B5EF4-FFF2-40B4-BE49-F238E27FC236}">
                  <a16:creationId xmlns:a16="http://schemas.microsoft.com/office/drawing/2014/main" id="{C283C4D4-00DB-412E-9DF2-BBA72C86032B}"/>
                </a:ext>
              </a:extLst>
            </p:cNvPr>
            <p:cNvGrpSpPr/>
            <p:nvPr/>
          </p:nvGrpSpPr>
          <p:grpSpPr>
            <a:xfrm>
              <a:off x="3500995" y="3493935"/>
              <a:ext cx="2380401" cy="166199"/>
              <a:chOff x="1721948" y="2836680"/>
              <a:chExt cx="2380401" cy="166199"/>
            </a:xfrm>
          </p:grpSpPr>
          <p:sp>
            <p:nvSpPr>
              <p:cNvPr id="199" name="TextBox 198">
                <a:extLst>
                  <a:ext uri="{FF2B5EF4-FFF2-40B4-BE49-F238E27FC236}">
                    <a16:creationId xmlns:a16="http://schemas.microsoft.com/office/drawing/2014/main" id="{ACFEBE17-3F33-43C5-BB78-73B936982656}"/>
                  </a:ext>
                </a:extLst>
              </p:cNvPr>
              <p:cNvSpPr txBox="1"/>
              <p:nvPr/>
            </p:nvSpPr>
            <p:spPr>
              <a:xfrm>
                <a:off x="1757476" y="2836680"/>
                <a:ext cx="2344873" cy="166199"/>
              </a:xfrm>
              <a:prstGeom prst="rect">
                <a:avLst/>
              </a:prstGeom>
              <a:noFill/>
            </p:spPr>
            <p:txBody>
              <a:bodyPr wrap="none" tIns="0" bIns="0" rtlCol="0">
                <a:spAutoFit/>
              </a:bodyPr>
              <a:lstStyle/>
              <a:p>
                <a:pPr>
                  <a:lnSpc>
                    <a:spcPct val="90000"/>
                  </a:lnSpc>
                  <a:tabLst>
                    <a:tab pos="625475" algn="l"/>
                    <a:tab pos="1500188" algn="l"/>
                  </a:tabLst>
                  <a:defRPr/>
                </a:pPr>
                <a:r>
                  <a:rPr lang="en-GB" sz="1200" dirty="0" err="1">
                    <a:solidFill>
                      <a:srgbClr val="000000"/>
                    </a:solidFill>
                    <a:latin typeface="Calibri"/>
                  </a:rPr>
                  <a:t>TTh</a:t>
                </a:r>
                <a:r>
                  <a:rPr lang="en-GB" sz="1200" dirty="0">
                    <a:solidFill>
                      <a:srgbClr val="000000"/>
                    </a:solidFill>
                    <a:latin typeface="Calibri"/>
                  </a:rPr>
                  <a:t>      	Placebo	Difference</a:t>
                </a:r>
              </a:p>
            </p:txBody>
          </p:sp>
          <p:sp>
            <p:nvSpPr>
              <p:cNvPr id="200" name="Oval 199">
                <a:extLst>
                  <a:ext uri="{FF2B5EF4-FFF2-40B4-BE49-F238E27FC236}">
                    <a16:creationId xmlns:a16="http://schemas.microsoft.com/office/drawing/2014/main" id="{21237260-870A-4492-9046-6C9C56BE7870}"/>
                  </a:ext>
                </a:extLst>
              </p:cNvPr>
              <p:cNvSpPr/>
              <p:nvPr/>
            </p:nvSpPr>
            <p:spPr>
              <a:xfrm>
                <a:off x="1721948" y="288380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01" name="Oval 200">
                <a:extLst>
                  <a:ext uri="{FF2B5EF4-FFF2-40B4-BE49-F238E27FC236}">
                    <a16:creationId xmlns:a16="http://schemas.microsoft.com/office/drawing/2014/main" id="{180EA571-8629-4169-9361-017472FB404A}"/>
                  </a:ext>
                </a:extLst>
              </p:cNvPr>
              <p:cNvSpPr/>
              <p:nvPr/>
            </p:nvSpPr>
            <p:spPr>
              <a:xfrm>
                <a:off x="2351637" y="288380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02" name="Oval 201">
                <a:extLst>
                  <a:ext uri="{FF2B5EF4-FFF2-40B4-BE49-F238E27FC236}">
                    <a16:creationId xmlns:a16="http://schemas.microsoft.com/office/drawing/2014/main" id="{F658AA55-F528-4D3C-9174-F03EC40A2A3C}"/>
                  </a:ext>
                </a:extLst>
              </p:cNvPr>
              <p:cNvSpPr/>
              <p:nvPr/>
            </p:nvSpPr>
            <p:spPr>
              <a:xfrm>
                <a:off x="3207061" y="2883801"/>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2" name="Group 11"/>
            <p:cNvGrpSpPr/>
            <p:nvPr/>
          </p:nvGrpSpPr>
          <p:grpSpPr>
            <a:xfrm>
              <a:off x="576697" y="3004041"/>
              <a:ext cx="7990606" cy="2760654"/>
              <a:chOff x="576697" y="2934468"/>
              <a:chExt cx="7990606" cy="2760654"/>
            </a:xfrm>
          </p:grpSpPr>
          <p:grpSp>
            <p:nvGrpSpPr>
              <p:cNvPr id="34" name="Group 33">
                <a:extLst>
                  <a:ext uri="{FF2B5EF4-FFF2-40B4-BE49-F238E27FC236}">
                    <a16:creationId xmlns:a16="http://schemas.microsoft.com/office/drawing/2014/main" id="{B57C2598-1EAD-4E49-83D1-D9B023FA20D3}"/>
                  </a:ext>
                </a:extLst>
              </p:cNvPr>
              <p:cNvGrpSpPr/>
              <p:nvPr/>
            </p:nvGrpSpPr>
            <p:grpSpPr>
              <a:xfrm>
                <a:off x="576697" y="2934468"/>
                <a:ext cx="7990606" cy="2760654"/>
                <a:chOff x="576697" y="2604678"/>
                <a:chExt cx="7990606" cy="2760654"/>
              </a:xfrm>
            </p:grpSpPr>
            <p:grpSp>
              <p:nvGrpSpPr>
                <p:cNvPr id="406" name="Group 405">
                  <a:extLst>
                    <a:ext uri="{FF2B5EF4-FFF2-40B4-BE49-F238E27FC236}">
                      <a16:creationId xmlns:a16="http://schemas.microsoft.com/office/drawing/2014/main" id="{A3661692-2E35-40D9-B3C7-95C981138553}"/>
                    </a:ext>
                  </a:extLst>
                </p:cNvPr>
                <p:cNvGrpSpPr/>
                <p:nvPr/>
              </p:nvGrpSpPr>
              <p:grpSpPr>
                <a:xfrm>
                  <a:off x="576697" y="2604678"/>
                  <a:ext cx="7990606" cy="2760654"/>
                  <a:chOff x="576697" y="2604678"/>
                  <a:chExt cx="7990606" cy="2760654"/>
                </a:xfrm>
              </p:grpSpPr>
              <p:sp>
                <p:nvSpPr>
                  <p:cNvPr id="408" name="Rounded Rectangle 57">
                    <a:extLst>
                      <a:ext uri="{FF2B5EF4-FFF2-40B4-BE49-F238E27FC236}">
                        <a16:creationId xmlns:a16="http://schemas.microsoft.com/office/drawing/2014/main" id="{68E998B3-A9D9-460D-A056-495DC1214A91}"/>
                      </a:ext>
                    </a:extLst>
                  </p:cNvPr>
                  <p:cNvSpPr/>
                  <p:nvPr/>
                </p:nvSpPr>
                <p:spPr>
                  <a:xfrm>
                    <a:off x="576697" y="2733886"/>
                    <a:ext cx="7990606" cy="2631446"/>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409" name="TextBox 408">
                    <a:extLst>
                      <a:ext uri="{FF2B5EF4-FFF2-40B4-BE49-F238E27FC236}">
                        <a16:creationId xmlns:a16="http://schemas.microsoft.com/office/drawing/2014/main" id="{B8EB6109-B805-4F7B-ACB9-9B972B0F0DBE}"/>
                      </a:ext>
                    </a:extLst>
                  </p:cNvPr>
                  <p:cNvSpPr txBox="1"/>
                  <p:nvPr/>
                </p:nvSpPr>
                <p:spPr>
                  <a:xfrm>
                    <a:off x="576697" y="2604678"/>
                    <a:ext cx="7990606" cy="307777"/>
                  </a:xfrm>
                  <a:prstGeom prst="rect">
                    <a:avLst/>
                  </a:prstGeom>
                  <a:noFill/>
                </p:spPr>
                <p:txBody>
                  <a:bodyPr wrap="square" rtlCol="0" anchor="b">
                    <a:spAutoFit/>
                  </a:bodyPr>
                  <a:lstStyle/>
                  <a:p>
                    <a:pPr algn="ctr">
                      <a:defRPr/>
                    </a:pPr>
                    <a:r>
                      <a:rPr lang="en-GB" sz="1400" b="1" dirty="0">
                        <a:solidFill>
                          <a:prstClr val="white"/>
                        </a:solidFill>
                        <a:latin typeface="Calibri"/>
                      </a:rPr>
                      <a:t>Association between TTh and increased sexual activity in men with low testosterone</a:t>
                    </a:r>
                  </a:p>
                </p:txBody>
              </p:sp>
            </p:grpSp>
            <p:sp>
              <p:nvSpPr>
                <p:cNvPr id="407" name="Round Same Side Corner Rectangle 58">
                  <a:extLst>
                    <a:ext uri="{FF2B5EF4-FFF2-40B4-BE49-F238E27FC236}">
                      <a16:creationId xmlns:a16="http://schemas.microsoft.com/office/drawing/2014/main" id="{87716571-26C1-4F80-8CD8-F8645893E99D}"/>
                    </a:ext>
                  </a:extLst>
                </p:cNvPr>
                <p:cNvSpPr/>
                <p:nvPr/>
              </p:nvSpPr>
              <p:spPr>
                <a:xfrm>
                  <a:off x="576697" y="2733886"/>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GB" sz="1400" b="1" dirty="0">
                      <a:solidFill>
                        <a:prstClr val="white"/>
                      </a:solidFill>
                      <a:latin typeface="Calibri"/>
                    </a:rPr>
                    <a:t>Effect of TTh on glycaemic control in men with hypogonadism and T2DM (N=316)</a:t>
                  </a:r>
                  <a:endParaRPr lang="en-GB" sz="1400" b="1" baseline="30000" dirty="0">
                    <a:solidFill>
                      <a:prstClr val="white"/>
                    </a:solidFill>
                    <a:latin typeface="Calibri"/>
                  </a:endParaRPr>
                </a:p>
              </p:txBody>
            </p:sp>
          </p:grpSp>
          <p:grpSp>
            <p:nvGrpSpPr>
              <p:cNvPr id="35" name="Group 34">
                <a:extLst>
                  <a:ext uri="{FF2B5EF4-FFF2-40B4-BE49-F238E27FC236}">
                    <a16:creationId xmlns:a16="http://schemas.microsoft.com/office/drawing/2014/main" id="{A64A242D-DA7D-41A2-AE41-3C6F03CCAD95}"/>
                  </a:ext>
                </a:extLst>
              </p:cNvPr>
              <p:cNvGrpSpPr/>
              <p:nvPr/>
            </p:nvGrpSpPr>
            <p:grpSpPr>
              <a:xfrm>
                <a:off x="792872" y="3635514"/>
                <a:ext cx="3410845" cy="2014274"/>
                <a:chOff x="792872" y="3049972"/>
                <a:chExt cx="3410845" cy="2370399"/>
              </a:xfrm>
            </p:grpSpPr>
            <p:sp>
              <p:nvSpPr>
                <p:cNvPr id="226" name="Freeform: Shape 18">
                  <a:extLst>
                    <a:ext uri="{FF2B5EF4-FFF2-40B4-BE49-F238E27FC236}">
                      <a16:creationId xmlns:a16="http://schemas.microsoft.com/office/drawing/2014/main" id="{EB7E0188-FE25-4C98-8CB5-B3B360CCB051}"/>
                    </a:ext>
                  </a:extLst>
                </p:cNvPr>
                <p:cNvSpPr/>
                <p:nvPr/>
              </p:nvSpPr>
              <p:spPr>
                <a:xfrm>
                  <a:off x="1787525" y="3960813"/>
                  <a:ext cx="2338388" cy="687387"/>
                </a:xfrm>
                <a:custGeom>
                  <a:avLst/>
                  <a:gdLst>
                    <a:gd name="connsiteX0" fmla="*/ 0 w 2338388"/>
                    <a:gd name="connsiteY0" fmla="*/ 0 h 687387"/>
                    <a:gd name="connsiteX1" fmla="*/ 290513 w 2338388"/>
                    <a:gd name="connsiteY1" fmla="*/ 373062 h 687387"/>
                    <a:gd name="connsiteX2" fmla="*/ 584200 w 2338388"/>
                    <a:gd name="connsiteY2" fmla="*/ 431800 h 687387"/>
                    <a:gd name="connsiteX3" fmla="*/ 877888 w 2338388"/>
                    <a:gd name="connsiteY3" fmla="*/ 350837 h 687387"/>
                    <a:gd name="connsiteX4" fmla="*/ 1165225 w 2338388"/>
                    <a:gd name="connsiteY4" fmla="*/ 358775 h 687387"/>
                    <a:gd name="connsiteX5" fmla="*/ 1462088 w 2338388"/>
                    <a:gd name="connsiteY5" fmla="*/ 490537 h 687387"/>
                    <a:gd name="connsiteX6" fmla="*/ 1752600 w 2338388"/>
                    <a:gd name="connsiteY6" fmla="*/ 546100 h 687387"/>
                    <a:gd name="connsiteX7" fmla="*/ 2047875 w 2338388"/>
                    <a:gd name="connsiteY7" fmla="*/ 687387 h 687387"/>
                    <a:gd name="connsiteX8" fmla="*/ 2338388 w 2338388"/>
                    <a:gd name="connsiteY8" fmla="*/ 608012 h 687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8388" h="687387">
                      <a:moveTo>
                        <a:pt x="0" y="0"/>
                      </a:moveTo>
                      <a:lnTo>
                        <a:pt x="290513" y="373062"/>
                      </a:lnTo>
                      <a:lnTo>
                        <a:pt x="584200" y="431800"/>
                      </a:lnTo>
                      <a:lnTo>
                        <a:pt x="877888" y="350837"/>
                      </a:lnTo>
                      <a:lnTo>
                        <a:pt x="1165225" y="358775"/>
                      </a:lnTo>
                      <a:lnTo>
                        <a:pt x="1462088" y="490537"/>
                      </a:lnTo>
                      <a:lnTo>
                        <a:pt x="1752600" y="546100"/>
                      </a:lnTo>
                      <a:lnTo>
                        <a:pt x="2047875" y="687387"/>
                      </a:lnTo>
                      <a:lnTo>
                        <a:pt x="2338388" y="608012"/>
                      </a:lnTo>
                    </a:path>
                  </a:pathLst>
                </a:cu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27" name="Freeform: Shape 6">
                  <a:extLst>
                    <a:ext uri="{FF2B5EF4-FFF2-40B4-BE49-F238E27FC236}">
                      <a16:creationId xmlns:a16="http://schemas.microsoft.com/office/drawing/2014/main" id="{2CF64F29-E317-45F0-A243-E7D18F0F1D11}"/>
                    </a:ext>
                  </a:extLst>
                </p:cNvPr>
                <p:cNvSpPr/>
                <p:nvPr/>
              </p:nvSpPr>
              <p:spPr>
                <a:xfrm>
                  <a:off x="1647221" y="3160322"/>
                  <a:ext cx="2480279" cy="1821799"/>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nvGrpSpPr>
                <p:cNvPr id="228" name="Group 227">
                  <a:extLst>
                    <a:ext uri="{FF2B5EF4-FFF2-40B4-BE49-F238E27FC236}">
                      <a16:creationId xmlns:a16="http://schemas.microsoft.com/office/drawing/2014/main" id="{46711AE7-5662-429F-9D23-3998BA1249C6}"/>
                    </a:ext>
                  </a:extLst>
                </p:cNvPr>
                <p:cNvGrpSpPr/>
                <p:nvPr/>
              </p:nvGrpSpPr>
              <p:grpSpPr>
                <a:xfrm>
                  <a:off x="1787130" y="4984549"/>
                  <a:ext cx="2341471" cy="61200"/>
                  <a:chOff x="1787130" y="4876599"/>
                  <a:chExt cx="2341471" cy="61200"/>
                </a:xfrm>
              </p:grpSpPr>
              <p:cxnSp>
                <p:nvCxnSpPr>
                  <p:cNvPr id="397" name="Straight Connector 396">
                    <a:extLst>
                      <a:ext uri="{FF2B5EF4-FFF2-40B4-BE49-F238E27FC236}">
                        <a16:creationId xmlns:a16="http://schemas.microsoft.com/office/drawing/2014/main" id="{5600607B-24F9-48F4-AEF5-59621ECE2C22}"/>
                      </a:ext>
                    </a:extLst>
                  </p:cNvPr>
                  <p:cNvCxnSpPr/>
                  <p:nvPr/>
                </p:nvCxnSpPr>
                <p:spPr>
                  <a:xfrm rot="5400000">
                    <a:off x="3512634"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A2850429-FDBA-496A-A9A1-DF012030C541}"/>
                      </a:ext>
                    </a:extLst>
                  </p:cNvPr>
                  <p:cNvCxnSpPr/>
                  <p:nvPr/>
                </p:nvCxnSpPr>
                <p:spPr>
                  <a:xfrm rot="5400000">
                    <a:off x="2927266"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a:extLst>
                      <a:ext uri="{FF2B5EF4-FFF2-40B4-BE49-F238E27FC236}">
                        <a16:creationId xmlns:a16="http://schemas.microsoft.com/office/drawing/2014/main" id="{972B103B-D729-4444-A65B-6F0CA0EA3402}"/>
                      </a:ext>
                    </a:extLst>
                  </p:cNvPr>
                  <p:cNvCxnSpPr/>
                  <p:nvPr/>
                </p:nvCxnSpPr>
                <p:spPr>
                  <a:xfrm rot="5400000">
                    <a:off x="2341898"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a:extLst>
                      <a:ext uri="{FF2B5EF4-FFF2-40B4-BE49-F238E27FC236}">
                        <a16:creationId xmlns:a16="http://schemas.microsoft.com/office/drawing/2014/main" id="{93359162-3320-48B9-96CC-9348B10A3A46}"/>
                      </a:ext>
                    </a:extLst>
                  </p:cNvPr>
                  <p:cNvCxnSpPr/>
                  <p:nvPr/>
                </p:nvCxnSpPr>
                <p:spPr>
                  <a:xfrm rot="5400000">
                    <a:off x="1756530"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a:extLst>
                      <a:ext uri="{FF2B5EF4-FFF2-40B4-BE49-F238E27FC236}">
                        <a16:creationId xmlns:a16="http://schemas.microsoft.com/office/drawing/2014/main" id="{93E20D70-66BD-41F0-868E-A2351D27A6D2}"/>
                      </a:ext>
                    </a:extLst>
                  </p:cNvPr>
                  <p:cNvCxnSpPr/>
                  <p:nvPr/>
                </p:nvCxnSpPr>
                <p:spPr>
                  <a:xfrm rot="5400000">
                    <a:off x="4098001"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DBFB623A-3E9B-44BA-ACCF-7DD7277A1F1D}"/>
                      </a:ext>
                    </a:extLst>
                  </p:cNvPr>
                  <p:cNvCxnSpPr/>
                  <p:nvPr/>
                </p:nvCxnSpPr>
                <p:spPr>
                  <a:xfrm rot="5400000">
                    <a:off x="3219950"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BC5C1B52-971B-48FC-8ABF-C7A79BAFA28F}"/>
                      </a:ext>
                    </a:extLst>
                  </p:cNvPr>
                  <p:cNvCxnSpPr/>
                  <p:nvPr/>
                </p:nvCxnSpPr>
                <p:spPr>
                  <a:xfrm rot="5400000">
                    <a:off x="2634582"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6BE3211E-657F-4D50-B97D-D03E36235D15}"/>
                      </a:ext>
                    </a:extLst>
                  </p:cNvPr>
                  <p:cNvCxnSpPr/>
                  <p:nvPr/>
                </p:nvCxnSpPr>
                <p:spPr>
                  <a:xfrm rot="5400000">
                    <a:off x="2049214"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568983A6-FA65-40D0-AEB9-61A3F5EBD3DD}"/>
                      </a:ext>
                    </a:extLst>
                  </p:cNvPr>
                  <p:cNvCxnSpPr/>
                  <p:nvPr/>
                </p:nvCxnSpPr>
                <p:spPr>
                  <a:xfrm rot="5400000">
                    <a:off x="3805318"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29" name="Group 228">
                  <a:extLst>
                    <a:ext uri="{FF2B5EF4-FFF2-40B4-BE49-F238E27FC236}">
                      <a16:creationId xmlns:a16="http://schemas.microsoft.com/office/drawing/2014/main" id="{97681E17-C04C-43B6-8ED3-94A8DDA4E48D}"/>
                    </a:ext>
                  </a:extLst>
                </p:cNvPr>
                <p:cNvGrpSpPr/>
                <p:nvPr/>
              </p:nvGrpSpPr>
              <p:grpSpPr>
                <a:xfrm>
                  <a:off x="1713249" y="5038002"/>
                  <a:ext cx="2490468" cy="217315"/>
                  <a:chOff x="1726128" y="5038404"/>
                  <a:chExt cx="2490468" cy="217315"/>
                </a:xfrm>
              </p:grpSpPr>
              <p:sp>
                <p:nvSpPr>
                  <p:cNvPr id="388" name="TextBox 387">
                    <a:extLst>
                      <a:ext uri="{FF2B5EF4-FFF2-40B4-BE49-F238E27FC236}">
                        <a16:creationId xmlns:a16="http://schemas.microsoft.com/office/drawing/2014/main" id="{5419DC48-373A-4F7C-99CE-06AA09B3FA24}"/>
                      </a:ext>
                    </a:extLst>
                  </p:cNvPr>
                  <p:cNvSpPr txBox="1"/>
                  <p:nvPr/>
                </p:nvSpPr>
                <p:spPr>
                  <a:xfrm>
                    <a:off x="4065345"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8</a:t>
                    </a:r>
                  </a:p>
                </p:txBody>
              </p:sp>
              <p:sp>
                <p:nvSpPr>
                  <p:cNvPr id="389" name="TextBox 388">
                    <a:extLst>
                      <a:ext uri="{FF2B5EF4-FFF2-40B4-BE49-F238E27FC236}">
                        <a16:creationId xmlns:a16="http://schemas.microsoft.com/office/drawing/2014/main" id="{3E713894-3150-45D9-912C-0DB47F209EEF}"/>
                      </a:ext>
                    </a:extLst>
                  </p:cNvPr>
                  <p:cNvSpPr txBox="1"/>
                  <p:nvPr/>
                </p:nvSpPr>
                <p:spPr>
                  <a:xfrm>
                    <a:off x="3477275"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6</a:t>
                    </a:r>
                  </a:p>
                </p:txBody>
              </p:sp>
              <p:sp>
                <p:nvSpPr>
                  <p:cNvPr id="390" name="TextBox 389">
                    <a:extLst>
                      <a:ext uri="{FF2B5EF4-FFF2-40B4-BE49-F238E27FC236}">
                        <a16:creationId xmlns:a16="http://schemas.microsoft.com/office/drawing/2014/main" id="{056681B1-EB26-4745-83A8-17EA8B44B5DD}"/>
                      </a:ext>
                    </a:extLst>
                  </p:cNvPr>
                  <p:cNvSpPr txBox="1"/>
                  <p:nvPr/>
                </p:nvSpPr>
                <p:spPr>
                  <a:xfrm>
                    <a:off x="2893560"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4</a:t>
                    </a:r>
                  </a:p>
                </p:txBody>
              </p:sp>
              <p:sp>
                <p:nvSpPr>
                  <p:cNvPr id="391" name="TextBox 390">
                    <a:extLst>
                      <a:ext uri="{FF2B5EF4-FFF2-40B4-BE49-F238E27FC236}">
                        <a16:creationId xmlns:a16="http://schemas.microsoft.com/office/drawing/2014/main" id="{2560A90D-065A-403E-AD61-4B0EA287748A}"/>
                      </a:ext>
                    </a:extLst>
                  </p:cNvPr>
                  <p:cNvSpPr txBox="1"/>
                  <p:nvPr/>
                </p:nvSpPr>
                <p:spPr>
                  <a:xfrm>
                    <a:off x="2309844"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2</a:t>
                    </a:r>
                  </a:p>
                </p:txBody>
              </p:sp>
              <p:sp>
                <p:nvSpPr>
                  <p:cNvPr id="392" name="TextBox 391">
                    <a:extLst>
                      <a:ext uri="{FF2B5EF4-FFF2-40B4-BE49-F238E27FC236}">
                        <a16:creationId xmlns:a16="http://schemas.microsoft.com/office/drawing/2014/main" id="{5A42B12F-A719-4744-AB1C-47B1A01210F7}"/>
                      </a:ext>
                    </a:extLst>
                  </p:cNvPr>
                  <p:cNvSpPr txBox="1"/>
                  <p:nvPr/>
                </p:nvSpPr>
                <p:spPr>
                  <a:xfrm>
                    <a:off x="1726128"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0</a:t>
                    </a:r>
                  </a:p>
                </p:txBody>
              </p:sp>
              <p:sp>
                <p:nvSpPr>
                  <p:cNvPr id="393" name="TextBox 392">
                    <a:extLst>
                      <a:ext uri="{FF2B5EF4-FFF2-40B4-BE49-F238E27FC236}">
                        <a16:creationId xmlns:a16="http://schemas.microsoft.com/office/drawing/2014/main" id="{FFF676CB-F7D8-4206-9322-FA74382831FB}"/>
                      </a:ext>
                    </a:extLst>
                  </p:cNvPr>
                  <p:cNvSpPr txBox="1"/>
                  <p:nvPr/>
                </p:nvSpPr>
                <p:spPr>
                  <a:xfrm>
                    <a:off x="2020050"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1</a:t>
                    </a:r>
                  </a:p>
                </p:txBody>
              </p:sp>
              <p:sp>
                <p:nvSpPr>
                  <p:cNvPr id="394" name="TextBox 393">
                    <a:extLst>
                      <a:ext uri="{FF2B5EF4-FFF2-40B4-BE49-F238E27FC236}">
                        <a16:creationId xmlns:a16="http://schemas.microsoft.com/office/drawing/2014/main" id="{1F14E285-CACD-4684-AC31-11866D65F2A4}"/>
                      </a:ext>
                    </a:extLst>
                  </p:cNvPr>
                  <p:cNvSpPr txBox="1"/>
                  <p:nvPr/>
                </p:nvSpPr>
                <p:spPr>
                  <a:xfrm>
                    <a:off x="3769883"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7</a:t>
                    </a:r>
                  </a:p>
                </p:txBody>
              </p:sp>
              <p:sp>
                <p:nvSpPr>
                  <p:cNvPr id="395" name="TextBox 394">
                    <a:extLst>
                      <a:ext uri="{FF2B5EF4-FFF2-40B4-BE49-F238E27FC236}">
                        <a16:creationId xmlns:a16="http://schemas.microsoft.com/office/drawing/2014/main" id="{78A66974-5A9C-4854-B2CE-7370F9D3F0BE}"/>
                      </a:ext>
                    </a:extLst>
                  </p:cNvPr>
                  <p:cNvSpPr txBox="1"/>
                  <p:nvPr/>
                </p:nvSpPr>
                <p:spPr>
                  <a:xfrm>
                    <a:off x="3186168"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5</a:t>
                    </a:r>
                  </a:p>
                </p:txBody>
              </p:sp>
              <p:sp>
                <p:nvSpPr>
                  <p:cNvPr id="396" name="TextBox 395">
                    <a:extLst>
                      <a:ext uri="{FF2B5EF4-FFF2-40B4-BE49-F238E27FC236}">
                        <a16:creationId xmlns:a16="http://schemas.microsoft.com/office/drawing/2014/main" id="{1819479E-076A-4AF0-956F-6ACF932A937C}"/>
                      </a:ext>
                    </a:extLst>
                  </p:cNvPr>
                  <p:cNvSpPr txBox="1"/>
                  <p:nvPr/>
                </p:nvSpPr>
                <p:spPr>
                  <a:xfrm>
                    <a:off x="2602452"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3</a:t>
                    </a:r>
                  </a:p>
                </p:txBody>
              </p:sp>
            </p:grpSp>
            <p:sp>
              <p:nvSpPr>
                <p:cNvPr id="230" name="TextBox 229">
                  <a:extLst>
                    <a:ext uri="{FF2B5EF4-FFF2-40B4-BE49-F238E27FC236}">
                      <a16:creationId xmlns:a16="http://schemas.microsoft.com/office/drawing/2014/main" id="{2DFC7C12-A5EF-47F3-945B-CF4270F6435A}"/>
                    </a:ext>
                  </a:extLst>
                </p:cNvPr>
                <p:cNvSpPr txBox="1"/>
                <p:nvPr/>
              </p:nvSpPr>
              <p:spPr>
                <a:xfrm>
                  <a:off x="1787130" y="5166836"/>
                  <a:ext cx="2336607" cy="253535"/>
                </a:xfrm>
                <a:prstGeom prst="rect">
                  <a:avLst/>
                </a:prstGeom>
                <a:noFill/>
              </p:spPr>
              <p:txBody>
                <a:bodyPr wrap="square" lIns="36000" tIns="0" rIns="36000" bIns="0" rtlCol="0">
                  <a:spAutoFit/>
                </a:bodyPr>
                <a:lstStyle/>
                <a:p>
                  <a:pPr algn="ctr">
                    <a:defRPr/>
                  </a:pPr>
                  <a:r>
                    <a:rPr lang="en-GB" sz="1400" b="1" dirty="0">
                      <a:solidFill>
                        <a:srgbClr val="000000"/>
                      </a:solidFill>
                      <a:latin typeface="Calibri"/>
                    </a:rPr>
                    <a:t>Year</a:t>
                  </a:r>
                </a:p>
              </p:txBody>
            </p:sp>
            <p:grpSp>
              <p:nvGrpSpPr>
                <p:cNvPr id="231" name="Group 230">
                  <a:extLst>
                    <a:ext uri="{FF2B5EF4-FFF2-40B4-BE49-F238E27FC236}">
                      <a16:creationId xmlns:a16="http://schemas.microsoft.com/office/drawing/2014/main" id="{548BCC78-1C10-4012-9873-69FCB466EF04}"/>
                    </a:ext>
                  </a:extLst>
                </p:cNvPr>
                <p:cNvGrpSpPr/>
                <p:nvPr/>
              </p:nvGrpSpPr>
              <p:grpSpPr>
                <a:xfrm>
                  <a:off x="792872" y="3049972"/>
                  <a:ext cx="788345" cy="1920493"/>
                  <a:chOff x="792872" y="3049972"/>
                  <a:chExt cx="788345" cy="1920493"/>
                </a:xfrm>
              </p:grpSpPr>
              <p:grpSp>
                <p:nvGrpSpPr>
                  <p:cNvPr id="378" name="Group 377">
                    <a:extLst>
                      <a:ext uri="{FF2B5EF4-FFF2-40B4-BE49-F238E27FC236}">
                        <a16:creationId xmlns:a16="http://schemas.microsoft.com/office/drawing/2014/main" id="{72D34F6B-0F27-41F5-B3E4-8D951D27F760}"/>
                      </a:ext>
                    </a:extLst>
                  </p:cNvPr>
                  <p:cNvGrpSpPr/>
                  <p:nvPr/>
                </p:nvGrpSpPr>
                <p:grpSpPr>
                  <a:xfrm>
                    <a:off x="1202387" y="3049972"/>
                    <a:ext cx="378830" cy="1817005"/>
                    <a:chOff x="1215266" y="3171129"/>
                    <a:chExt cx="378830" cy="1817005"/>
                  </a:xfrm>
                </p:grpSpPr>
                <p:sp>
                  <p:nvSpPr>
                    <p:cNvPr id="380" name="TextBox 379">
                      <a:extLst>
                        <a:ext uri="{FF2B5EF4-FFF2-40B4-BE49-F238E27FC236}">
                          <a16:creationId xmlns:a16="http://schemas.microsoft.com/office/drawing/2014/main" id="{30935F08-85BD-4F98-94EB-5FA41A2B48F7}"/>
                        </a:ext>
                      </a:extLst>
                    </p:cNvPr>
                    <p:cNvSpPr txBox="1"/>
                    <p:nvPr/>
                  </p:nvSpPr>
                  <p:spPr>
                    <a:xfrm>
                      <a:off x="1215266" y="4770819"/>
                      <a:ext cx="378830" cy="217315"/>
                    </a:xfrm>
                    <a:prstGeom prst="rect">
                      <a:avLst/>
                    </a:prstGeom>
                    <a:noFill/>
                  </p:spPr>
                  <p:txBody>
                    <a:bodyPr wrap="square" lIns="0" tIns="0" rIns="108000" bIns="0" rtlCol="0" anchor="ctr">
                      <a:spAutoFit/>
                    </a:bodyPr>
                    <a:lstStyle/>
                    <a:p>
                      <a:pPr algn="r">
                        <a:defRPr/>
                      </a:pPr>
                      <a:endParaRPr lang="en-GB" sz="1200" dirty="0">
                        <a:solidFill>
                          <a:srgbClr val="272727"/>
                        </a:solidFill>
                        <a:latin typeface="Calibri"/>
                      </a:endParaRPr>
                    </a:p>
                  </p:txBody>
                </p:sp>
                <p:sp>
                  <p:nvSpPr>
                    <p:cNvPr id="381" name="TextBox 380">
                      <a:extLst>
                        <a:ext uri="{FF2B5EF4-FFF2-40B4-BE49-F238E27FC236}">
                          <a16:creationId xmlns:a16="http://schemas.microsoft.com/office/drawing/2014/main" id="{65227214-BC29-4389-BD3F-A5BF854C3123}"/>
                        </a:ext>
                      </a:extLst>
                    </p:cNvPr>
                    <p:cNvSpPr txBox="1"/>
                    <p:nvPr/>
                  </p:nvSpPr>
                  <p:spPr>
                    <a:xfrm>
                      <a:off x="1315747" y="3702942"/>
                      <a:ext cx="278348"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0.5</a:t>
                      </a:r>
                    </a:p>
                  </p:txBody>
                </p:sp>
                <p:sp>
                  <p:nvSpPr>
                    <p:cNvPr id="382" name="TextBox 381">
                      <a:extLst>
                        <a:ext uri="{FF2B5EF4-FFF2-40B4-BE49-F238E27FC236}">
                          <a16:creationId xmlns:a16="http://schemas.microsoft.com/office/drawing/2014/main" id="{1B7C86CE-8ABA-4927-B5BB-97DE1D30D678}"/>
                        </a:ext>
                      </a:extLst>
                    </p:cNvPr>
                    <p:cNvSpPr txBox="1"/>
                    <p:nvPr/>
                  </p:nvSpPr>
                  <p:spPr>
                    <a:xfrm>
                      <a:off x="1355226" y="3171129"/>
                      <a:ext cx="238869"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1.5</a:t>
                      </a:r>
                    </a:p>
                  </p:txBody>
                </p:sp>
                <p:sp>
                  <p:nvSpPr>
                    <p:cNvPr id="383" name="TextBox 382">
                      <a:extLst>
                        <a:ext uri="{FF2B5EF4-FFF2-40B4-BE49-F238E27FC236}">
                          <a16:creationId xmlns:a16="http://schemas.microsoft.com/office/drawing/2014/main" id="{D87AAECC-FB15-4FDC-B36C-D09363B7D95D}"/>
                        </a:ext>
                      </a:extLst>
                    </p:cNvPr>
                    <p:cNvSpPr txBox="1"/>
                    <p:nvPr/>
                  </p:nvSpPr>
                  <p:spPr>
                    <a:xfrm>
                      <a:off x="1315747" y="3437033"/>
                      <a:ext cx="278348"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1.0</a:t>
                      </a:r>
                    </a:p>
                  </p:txBody>
                </p:sp>
                <p:sp>
                  <p:nvSpPr>
                    <p:cNvPr id="384" name="TextBox 383">
                      <a:extLst>
                        <a:ext uri="{FF2B5EF4-FFF2-40B4-BE49-F238E27FC236}">
                          <a16:creationId xmlns:a16="http://schemas.microsoft.com/office/drawing/2014/main" id="{3DD1120E-AC25-4C8D-8CFC-90D67A24CB07}"/>
                        </a:ext>
                      </a:extLst>
                    </p:cNvPr>
                    <p:cNvSpPr txBox="1"/>
                    <p:nvPr/>
                  </p:nvSpPr>
                  <p:spPr>
                    <a:xfrm>
                      <a:off x="1315747" y="4765406"/>
                      <a:ext cx="278348" cy="217315"/>
                    </a:xfrm>
                    <a:prstGeom prst="rect">
                      <a:avLst/>
                    </a:prstGeom>
                    <a:noFill/>
                  </p:spPr>
                  <p:txBody>
                    <a:bodyPr wrap="square" lIns="0" tIns="0" rIns="36000" bIns="0" rtlCol="0" anchor="ctr">
                      <a:spAutoFit/>
                    </a:bodyPr>
                    <a:lstStyle/>
                    <a:p>
                      <a:pPr algn="r">
                        <a:defRPr/>
                      </a:pPr>
                      <a:r>
                        <a:rPr lang="en-GB" sz="1200" dirty="0">
                          <a:solidFill>
                            <a:srgbClr val="272727"/>
                          </a:solidFill>
                          <a:latin typeface="Calibri"/>
                        </a:rPr>
                        <a:t>-1.5</a:t>
                      </a:r>
                    </a:p>
                  </p:txBody>
                </p:sp>
                <p:sp>
                  <p:nvSpPr>
                    <p:cNvPr id="385" name="TextBox 384">
                      <a:extLst>
                        <a:ext uri="{FF2B5EF4-FFF2-40B4-BE49-F238E27FC236}">
                          <a16:creationId xmlns:a16="http://schemas.microsoft.com/office/drawing/2014/main" id="{DB27EEBF-FB3A-4C3D-B9E4-37F4020866F8}"/>
                        </a:ext>
                      </a:extLst>
                    </p:cNvPr>
                    <p:cNvSpPr txBox="1"/>
                    <p:nvPr/>
                  </p:nvSpPr>
                  <p:spPr>
                    <a:xfrm>
                      <a:off x="1315747" y="4230486"/>
                      <a:ext cx="278348" cy="217315"/>
                    </a:xfrm>
                    <a:prstGeom prst="rect">
                      <a:avLst/>
                    </a:prstGeom>
                    <a:noFill/>
                  </p:spPr>
                  <p:txBody>
                    <a:bodyPr wrap="square" lIns="0" tIns="0" rIns="36000" bIns="0" rtlCol="0" anchor="ctr">
                      <a:spAutoFit/>
                    </a:bodyPr>
                    <a:lstStyle/>
                    <a:p>
                      <a:pPr algn="r">
                        <a:defRPr/>
                      </a:pPr>
                      <a:r>
                        <a:rPr lang="en-GB" sz="1200" dirty="0">
                          <a:solidFill>
                            <a:srgbClr val="272727"/>
                          </a:solidFill>
                          <a:latin typeface="Calibri"/>
                        </a:rPr>
                        <a:t>-0.5</a:t>
                      </a:r>
                    </a:p>
                  </p:txBody>
                </p:sp>
                <p:sp>
                  <p:nvSpPr>
                    <p:cNvPr id="386" name="TextBox 385">
                      <a:extLst>
                        <a:ext uri="{FF2B5EF4-FFF2-40B4-BE49-F238E27FC236}">
                          <a16:creationId xmlns:a16="http://schemas.microsoft.com/office/drawing/2014/main" id="{EF2E801E-2B29-4A09-BC40-50C5AF11721D}"/>
                        </a:ext>
                      </a:extLst>
                    </p:cNvPr>
                    <p:cNvSpPr txBox="1"/>
                    <p:nvPr/>
                  </p:nvSpPr>
                  <p:spPr>
                    <a:xfrm>
                      <a:off x="1315747" y="3973975"/>
                      <a:ext cx="278348"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0</a:t>
                      </a:r>
                    </a:p>
                  </p:txBody>
                </p:sp>
                <p:sp>
                  <p:nvSpPr>
                    <p:cNvPr id="387" name="TextBox 386">
                      <a:extLst>
                        <a:ext uri="{FF2B5EF4-FFF2-40B4-BE49-F238E27FC236}">
                          <a16:creationId xmlns:a16="http://schemas.microsoft.com/office/drawing/2014/main" id="{8A0F3C6A-4536-427B-BBBC-C936B06FE7B6}"/>
                        </a:ext>
                      </a:extLst>
                    </p:cNvPr>
                    <p:cNvSpPr txBox="1"/>
                    <p:nvPr/>
                  </p:nvSpPr>
                  <p:spPr>
                    <a:xfrm>
                      <a:off x="1315747" y="4494144"/>
                      <a:ext cx="278348"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-1.0</a:t>
                      </a:r>
                    </a:p>
                  </p:txBody>
                </p:sp>
              </p:grpSp>
              <p:sp>
                <p:nvSpPr>
                  <p:cNvPr id="379" name="TextBox 378">
                    <a:extLst>
                      <a:ext uri="{FF2B5EF4-FFF2-40B4-BE49-F238E27FC236}">
                        <a16:creationId xmlns:a16="http://schemas.microsoft.com/office/drawing/2014/main" id="{B634A7B9-82A7-4912-B528-D553EB5901AF}"/>
                      </a:ext>
                    </a:extLst>
                  </p:cNvPr>
                  <p:cNvSpPr txBox="1"/>
                  <p:nvPr/>
                </p:nvSpPr>
                <p:spPr>
                  <a:xfrm rot="16200000">
                    <a:off x="53999" y="3899193"/>
                    <a:ext cx="1810145" cy="332399"/>
                  </a:xfrm>
                  <a:prstGeom prst="rect">
                    <a:avLst/>
                  </a:prstGeom>
                  <a:noFill/>
                </p:spPr>
                <p:txBody>
                  <a:bodyPr wrap="square" lIns="0" tIns="0" rIns="0" bIns="0" rtlCol="0">
                    <a:spAutoFit/>
                  </a:bodyPr>
                  <a:lstStyle/>
                  <a:p>
                    <a:pPr algn="ctr">
                      <a:lnSpc>
                        <a:spcPct val="90000"/>
                      </a:lnSpc>
                      <a:defRPr/>
                    </a:pPr>
                    <a:r>
                      <a:rPr lang="en-GB" sz="1200" b="1" dirty="0">
                        <a:solidFill>
                          <a:srgbClr val="000000"/>
                        </a:solidFill>
                        <a:latin typeface="Calibri"/>
                      </a:rPr>
                      <a:t>Change in fasting glucose (</a:t>
                    </a:r>
                    <a:r>
                      <a:rPr lang="en-GB" sz="1200" b="1" dirty="0" err="1">
                        <a:solidFill>
                          <a:srgbClr val="000000"/>
                        </a:solidFill>
                        <a:latin typeface="Calibri"/>
                      </a:rPr>
                      <a:t>mmol</a:t>
                    </a:r>
                    <a:r>
                      <a:rPr lang="en-GB" sz="1200" b="1" dirty="0">
                        <a:solidFill>
                          <a:srgbClr val="000000"/>
                        </a:solidFill>
                        <a:latin typeface="Calibri"/>
                      </a:rPr>
                      <a:t>/L)</a:t>
                    </a:r>
                  </a:p>
                </p:txBody>
              </p:sp>
            </p:grpSp>
            <p:grpSp>
              <p:nvGrpSpPr>
                <p:cNvPr id="232" name="Group 231">
                  <a:extLst>
                    <a:ext uri="{FF2B5EF4-FFF2-40B4-BE49-F238E27FC236}">
                      <a16:creationId xmlns:a16="http://schemas.microsoft.com/office/drawing/2014/main" id="{17587442-E17F-41CE-B3F5-F7BA0CEAACBB}"/>
                    </a:ext>
                  </a:extLst>
                </p:cNvPr>
                <p:cNvGrpSpPr/>
                <p:nvPr/>
              </p:nvGrpSpPr>
              <p:grpSpPr>
                <a:xfrm>
                  <a:off x="1583771" y="3160414"/>
                  <a:ext cx="61200" cy="1593263"/>
                  <a:chOff x="1583771" y="3160414"/>
                  <a:chExt cx="61200" cy="1593263"/>
                </a:xfrm>
              </p:grpSpPr>
              <p:grpSp>
                <p:nvGrpSpPr>
                  <p:cNvPr id="368" name="Group 367">
                    <a:extLst>
                      <a:ext uri="{FF2B5EF4-FFF2-40B4-BE49-F238E27FC236}">
                        <a16:creationId xmlns:a16="http://schemas.microsoft.com/office/drawing/2014/main" id="{ACDDAE05-DE6F-48CF-888D-2622BB7A7ACA}"/>
                      </a:ext>
                    </a:extLst>
                  </p:cNvPr>
                  <p:cNvGrpSpPr/>
                  <p:nvPr/>
                </p:nvGrpSpPr>
                <p:grpSpPr>
                  <a:xfrm>
                    <a:off x="1583771" y="3160414"/>
                    <a:ext cx="61200" cy="1593263"/>
                    <a:chOff x="1596650" y="3281571"/>
                    <a:chExt cx="61200" cy="1593263"/>
                  </a:xfrm>
                </p:grpSpPr>
                <p:cxnSp>
                  <p:nvCxnSpPr>
                    <p:cNvPr id="373" name="Straight Connector 372">
                      <a:extLst>
                        <a:ext uri="{FF2B5EF4-FFF2-40B4-BE49-F238E27FC236}">
                          <a16:creationId xmlns:a16="http://schemas.microsoft.com/office/drawing/2014/main" id="{A093A493-C387-4DF8-B3DF-6EC9CE981F21}"/>
                        </a:ext>
                      </a:extLst>
                    </p:cNvPr>
                    <p:cNvCxnSpPr/>
                    <p:nvPr/>
                  </p:nvCxnSpPr>
                  <p:spPr>
                    <a:xfrm>
                      <a:off x="1596650" y="38115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4" name="Straight Connector 373">
                      <a:extLst>
                        <a:ext uri="{FF2B5EF4-FFF2-40B4-BE49-F238E27FC236}">
                          <a16:creationId xmlns:a16="http://schemas.microsoft.com/office/drawing/2014/main" id="{BA4621F7-F196-4EAD-9635-DA7337AF5C44}"/>
                        </a:ext>
                      </a:extLst>
                    </p:cNvPr>
                    <p:cNvCxnSpPr/>
                    <p:nvPr/>
                  </p:nvCxnSpPr>
                  <p:spPr>
                    <a:xfrm>
                      <a:off x="1596650" y="487483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a:extLst>
                        <a:ext uri="{FF2B5EF4-FFF2-40B4-BE49-F238E27FC236}">
                          <a16:creationId xmlns:a16="http://schemas.microsoft.com/office/drawing/2014/main" id="{8D38D001-70C5-4359-8B4E-C928A190D70D}"/>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a:extLst>
                        <a:ext uri="{FF2B5EF4-FFF2-40B4-BE49-F238E27FC236}">
                          <a16:creationId xmlns:a16="http://schemas.microsoft.com/office/drawing/2014/main" id="{787F5560-91AC-4268-B93B-4C2E342B46D5}"/>
                        </a:ext>
                      </a:extLst>
                    </p:cNvPr>
                    <p:cNvCxnSpPr/>
                    <p:nvPr/>
                  </p:nvCxnSpPr>
                  <p:spPr>
                    <a:xfrm>
                      <a:off x="1596650" y="354569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a:extLst>
                        <a:ext uri="{FF2B5EF4-FFF2-40B4-BE49-F238E27FC236}">
                          <a16:creationId xmlns:a16="http://schemas.microsoft.com/office/drawing/2014/main" id="{5E18CAE7-62FA-4207-957D-4E18527FD020}"/>
                        </a:ext>
                      </a:extLst>
                    </p:cNvPr>
                    <p:cNvCxnSpPr/>
                    <p:nvPr/>
                  </p:nvCxnSpPr>
                  <p:spPr>
                    <a:xfrm>
                      <a:off x="1596650" y="433914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369" name="Straight Connector 368">
                    <a:extLst>
                      <a:ext uri="{FF2B5EF4-FFF2-40B4-BE49-F238E27FC236}">
                        <a16:creationId xmlns:a16="http://schemas.microsoft.com/office/drawing/2014/main" id="{BB0BB2E5-34F4-4907-9534-E556CDDE2FE9}"/>
                      </a:ext>
                    </a:extLst>
                  </p:cNvPr>
                  <p:cNvCxnSpPr/>
                  <p:nvPr/>
                </p:nvCxnSpPr>
                <p:spPr>
                  <a:xfrm>
                    <a:off x="1583771" y="395850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00B92B7A-614A-46B6-977B-537144054A9B}"/>
                      </a:ext>
                    </a:extLst>
                  </p:cNvPr>
                  <p:cNvCxnSpPr/>
                  <p:nvPr/>
                </p:nvCxnSpPr>
                <p:spPr>
                  <a:xfrm>
                    <a:off x="1583771" y="34252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a:extLst>
                      <a:ext uri="{FF2B5EF4-FFF2-40B4-BE49-F238E27FC236}">
                        <a16:creationId xmlns:a16="http://schemas.microsoft.com/office/drawing/2014/main" id="{504C9247-268B-444C-8B9D-4DF4D011B5C8}"/>
                      </a:ext>
                    </a:extLst>
                  </p:cNvPr>
                  <p:cNvCxnSpPr/>
                  <p:nvPr/>
                </p:nvCxnSpPr>
                <p:spPr>
                  <a:xfrm>
                    <a:off x="1583771" y="368941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a16="http://schemas.microsoft.com/office/drawing/2014/main" id="{2A8E4036-5F8D-47C2-B7D3-8DEF4A98364A}"/>
                      </a:ext>
                    </a:extLst>
                  </p:cNvPr>
                  <p:cNvCxnSpPr/>
                  <p:nvPr/>
                </p:nvCxnSpPr>
                <p:spPr>
                  <a:xfrm>
                    <a:off x="1583771" y="448287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33" name="Group 232">
                  <a:extLst>
                    <a:ext uri="{FF2B5EF4-FFF2-40B4-BE49-F238E27FC236}">
                      <a16:creationId xmlns:a16="http://schemas.microsoft.com/office/drawing/2014/main" id="{74DB0D83-3214-4634-944F-CD61743EDDFE}"/>
                    </a:ext>
                  </a:extLst>
                </p:cNvPr>
                <p:cNvGrpSpPr/>
                <p:nvPr/>
              </p:nvGrpSpPr>
              <p:grpSpPr>
                <a:xfrm>
                  <a:off x="1753395" y="3133726"/>
                  <a:ext cx="2415817" cy="862264"/>
                  <a:chOff x="1753395" y="3133726"/>
                  <a:chExt cx="2415817" cy="862264"/>
                </a:xfrm>
              </p:grpSpPr>
              <p:sp>
                <p:nvSpPr>
                  <p:cNvPr id="323" name="Freeform: Shape 117">
                    <a:extLst>
                      <a:ext uri="{FF2B5EF4-FFF2-40B4-BE49-F238E27FC236}">
                        <a16:creationId xmlns:a16="http://schemas.microsoft.com/office/drawing/2014/main" id="{92DB9050-A1B1-4ECD-8331-A94525E587C6}"/>
                      </a:ext>
                    </a:extLst>
                  </p:cNvPr>
                  <p:cNvSpPr/>
                  <p:nvPr/>
                </p:nvSpPr>
                <p:spPr>
                  <a:xfrm>
                    <a:off x="1787525" y="3354388"/>
                    <a:ext cx="2339975" cy="601662"/>
                  </a:xfrm>
                  <a:custGeom>
                    <a:avLst/>
                    <a:gdLst>
                      <a:gd name="connsiteX0" fmla="*/ 0 w 2339975"/>
                      <a:gd name="connsiteY0" fmla="*/ 601662 h 601662"/>
                      <a:gd name="connsiteX1" fmla="*/ 292100 w 2339975"/>
                      <a:gd name="connsiteY1" fmla="*/ 388937 h 601662"/>
                      <a:gd name="connsiteX2" fmla="*/ 584200 w 2339975"/>
                      <a:gd name="connsiteY2" fmla="*/ 314325 h 601662"/>
                      <a:gd name="connsiteX3" fmla="*/ 874713 w 2339975"/>
                      <a:gd name="connsiteY3" fmla="*/ 330200 h 601662"/>
                      <a:gd name="connsiteX4" fmla="*/ 1166813 w 2339975"/>
                      <a:gd name="connsiteY4" fmla="*/ 327025 h 601662"/>
                      <a:gd name="connsiteX5" fmla="*/ 1460500 w 2339975"/>
                      <a:gd name="connsiteY5" fmla="*/ 207962 h 601662"/>
                      <a:gd name="connsiteX6" fmla="*/ 1749425 w 2339975"/>
                      <a:gd name="connsiteY6" fmla="*/ 101600 h 601662"/>
                      <a:gd name="connsiteX7" fmla="*/ 2043113 w 2339975"/>
                      <a:gd name="connsiteY7" fmla="*/ 0 h 601662"/>
                      <a:gd name="connsiteX8" fmla="*/ 2339975 w 2339975"/>
                      <a:gd name="connsiteY8" fmla="*/ 206375 h 601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975" h="601662">
                        <a:moveTo>
                          <a:pt x="0" y="601662"/>
                        </a:moveTo>
                        <a:lnTo>
                          <a:pt x="292100" y="388937"/>
                        </a:lnTo>
                        <a:lnTo>
                          <a:pt x="584200" y="314325"/>
                        </a:lnTo>
                        <a:lnTo>
                          <a:pt x="874713" y="330200"/>
                        </a:lnTo>
                        <a:lnTo>
                          <a:pt x="1166813" y="327025"/>
                        </a:lnTo>
                        <a:lnTo>
                          <a:pt x="1460500" y="207962"/>
                        </a:lnTo>
                        <a:lnTo>
                          <a:pt x="1749425" y="101600"/>
                        </a:lnTo>
                        <a:lnTo>
                          <a:pt x="2043113" y="0"/>
                        </a:lnTo>
                        <a:lnTo>
                          <a:pt x="2339975" y="206375"/>
                        </a:lnTo>
                      </a:path>
                    </a:pathLst>
                  </a:cu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nvGrpSpPr>
                  <p:cNvPr id="324" name="Group 323">
                    <a:extLst>
                      <a:ext uri="{FF2B5EF4-FFF2-40B4-BE49-F238E27FC236}">
                        <a16:creationId xmlns:a16="http://schemas.microsoft.com/office/drawing/2014/main" id="{E1FED045-C705-43F8-8C57-3465F876B4EA}"/>
                      </a:ext>
                    </a:extLst>
                  </p:cNvPr>
                  <p:cNvGrpSpPr/>
                  <p:nvPr/>
                </p:nvGrpSpPr>
                <p:grpSpPr>
                  <a:xfrm>
                    <a:off x="1753395" y="3133726"/>
                    <a:ext cx="2415817" cy="862264"/>
                    <a:chOff x="1753395" y="3133726"/>
                    <a:chExt cx="2415817" cy="862264"/>
                  </a:xfrm>
                </p:grpSpPr>
                <p:grpSp>
                  <p:nvGrpSpPr>
                    <p:cNvPr id="325" name="Group 324">
                      <a:extLst>
                        <a:ext uri="{FF2B5EF4-FFF2-40B4-BE49-F238E27FC236}">
                          <a16:creationId xmlns:a16="http://schemas.microsoft.com/office/drawing/2014/main" id="{D4C62692-5A58-444F-BCEB-8863715167A6}"/>
                        </a:ext>
                      </a:extLst>
                    </p:cNvPr>
                    <p:cNvGrpSpPr/>
                    <p:nvPr/>
                  </p:nvGrpSpPr>
                  <p:grpSpPr>
                    <a:xfrm>
                      <a:off x="2040164" y="3133726"/>
                      <a:ext cx="2129048" cy="763587"/>
                      <a:chOff x="2040164" y="3133726"/>
                      <a:chExt cx="2129048" cy="763587"/>
                    </a:xfrm>
                  </p:grpSpPr>
                  <p:grpSp>
                    <p:nvGrpSpPr>
                      <p:cNvPr id="336" name="Group 335">
                        <a:extLst>
                          <a:ext uri="{FF2B5EF4-FFF2-40B4-BE49-F238E27FC236}">
                            <a16:creationId xmlns:a16="http://schemas.microsoft.com/office/drawing/2014/main" id="{5F2347A5-7B1E-4001-B972-5BC86C33C217}"/>
                          </a:ext>
                        </a:extLst>
                      </p:cNvPr>
                      <p:cNvGrpSpPr/>
                      <p:nvPr/>
                    </p:nvGrpSpPr>
                    <p:grpSpPr>
                      <a:xfrm>
                        <a:off x="3503369" y="3284538"/>
                        <a:ext cx="80558" cy="352425"/>
                        <a:chOff x="3743571" y="3308401"/>
                        <a:chExt cx="80558" cy="722480"/>
                      </a:xfrm>
                    </p:grpSpPr>
                    <p:cxnSp>
                      <p:nvCxnSpPr>
                        <p:cNvPr id="365" name="Straight Connector 364">
                          <a:extLst>
                            <a:ext uri="{FF2B5EF4-FFF2-40B4-BE49-F238E27FC236}">
                              <a16:creationId xmlns:a16="http://schemas.microsoft.com/office/drawing/2014/main" id="{603A6032-6611-4104-9719-BE3066111E6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a:extLst>
                            <a:ext uri="{FF2B5EF4-FFF2-40B4-BE49-F238E27FC236}">
                              <a16:creationId xmlns:a16="http://schemas.microsoft.com/office/drawing/2014/main" id="{03BEC795-5C85-4C52-A12F-286266FDF8A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7" name="Straight Connector 366">
                          <a:extLst>
                            <a:ext uri="{FF2B5EF4-FFF2-40B4-BE49-F238E27FC236}">
                              <a16:creationId xmlns:a16="http://schemas.microsoft.com/office/drawing/2014/main" id="{2ECB5171-AFD6-44E7-8314-CEB113888D6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7" name="Group 336">
                        <a:extLst>
                          <a:ext uri="{FF2B5EF4-FFF2-40B4-BE49-F238E27FC236}">
                            <a16:creationId xmlns:a16="http://schemas.microsoft.com/office/drawing/2014/main" id="{7C31DB8E-7DE7-40A4-8337-0FDD38773ABF}"/>
                          </a:ext>
                        </a:extLst>
                      </p:cNvPr>
                      <p:cNvGrpSpPr/>
                      <p:nvPr/>
                    </p:nvGrpSpPr>
                    <p:grpSpPr>
                      <a:xfrm>
                        <a:off x="4088654" y="3248026"/>
                        <a:ext cx="80558" cy="622299"/>
                        <a:chOff x="3743571" y="3308401"/>
                        <a:chExt cx="80558" cy="722480"/>
                      </a:xfrm>
                    </p:grpSpPr>
                    <p:cxnSp>
                      <p:nvCxnSpPr>
                        <p:cNvPr id="362" name="Straight Connector 361">
                          <a:extLst>
                            <a:ext uri="{FF2B5EF4-FFF2-40B4-BE49-F238E27FC236}">
                              <a16:creationId xmlns:a16="http://schemas.microsoft.com/office/drawing/2014/main" id="{6DB8F5B5-AD84-4E2D-B63F-D8225E6343F3}"/>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3" name="Straight Connector 362">
                          <a:extLst>
                            <a:ext uri="{FF2B5EF4-FFF2-40B4-BE49-F238E27FC236}">
                              <a16:creationId xmlns:a16="http://schemas.microsoft.com/office/drawing/2014/main" id="{464ED5C5-4F6C-48C3-A17F-374C0FFA290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4" name="Straight Connector 363">
                          <a:extLst>
                            <a:ext uri="{FF2B5EF4-FFF2-40B4-BE49-F238E27FC236}">
                              <a16:creationId xmlns:a16="http://schemas.microsoft.com/office/drawing/2014/main" id="{47CF9CE9-5E37-4449-BA63-9A2C98F9ECA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8" name="Group 337">
                        <a:extLst>
                          <a:ext uri="{FF2B5EF4-FFF2-40B4-BE49-F238E27FC236}">
                            <a16:creationId xmlns:a16="http://schemas.microsoft.com/office/drawing/2014/main" id="{71ADC109-6FC4-474C-96B3-603C92B54D38}"/>
                          </a:ext>
                        </a:extLst>
                      </p:cNvPr>
                      <p:cNvGrpSpPr/>
                      <p:nvPr/>
                    </p:nvGrpSpPr>
                    <p:grpSpPr>
                      <a:xfrm>
                        <a:off x="2918087" y="3522663"/>
                        <a:ext cx="80558" cy="317500"/>
                        <a:chOff x="3743571" y="3308401"/>
                        <a:chExt cx="80558" cy="722480"/>
                      </a:xfrm>
                    </p:grpSpPr>
                    <p:cxnSp>
                      <p:nvCxnSpPr>
                        <p:cNvPr id="359" name="Straight Connector 358">
                          <a:extLst>
                            <a:ext uri="{FF2B5EF4-FFF2-40B4-BE49-F238E27FC236}">
                              <a16:creationId xmlns:a16="http://schemas.microsoft.com/office/drawing/2014/main" id="{69D23EB5-9304-46D7-9BC0-2463B5D5413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0" name="Straight Connector 359">
                          <a:extLst>
                            <a:ext uri="{FF2B5EF4-FFF2-40B4-BE49-F238E27FC236}">
                              <a16:creationId xmlns:a16="http://schemas.microsoft.com/office/drawing/2014/main" id="{2B4952D1-B263-48C9-9998-449E74AA70B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61" name="Straight Connector 360">
                          <a:extLst>
                            <a:ext uri="{FF2B5EF4-FFF2-40B4-BE49-F238E27FC236}">
                              <a16:creationId xmlns:a16="http://schemas.microsoft.com/office/drawing/2014/main" id="{83CCDCCB-51D8-4FD3-8CF7-D8A782DBBD7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9" name="Group 338">
                        <a:extLst>
                          <a:ext uri="{FF2B5EF4-FFF2-40B4-BE49-F238E27FC236}">
                            <a16:creationId xmlns:a16="http://schemas.microsoft.com/office/drawing/2014/main" id="{6095FD4C-BDBB-4CBA-B855-EA43C268494F}"/>
                          </a:ext>
                        </a:extLst>
                      </p:cNvPr>
                      <p:cNvGrpSpPr/>
                      <p:nvPr/>
                    </p:nvGrpSpPr>
                    <p:grpSpPr>
                      <a:xfrm>
                        <a:off x="2332805" y="3509963"/>
                        <a:ext cx="80558" cy="311149"/>
                        <a:chOff x="3743571" y="3308401"/>
                        <a:chExt cx="80558" cy="722480"/>
                      </a:xfrm>
                    </p:grpSpPr>
                    <p:cxnSp>
                      <p:nvCxnSpPr>
                        <p:cNvPr id="356" name="Straight Connector 355">
                          <a:extLst>
                            <a:ext uri="{FF2B5EF4-FFF2-40B4-BE49-F238E27FC236}">
                              <a16:creationId xmlns:a16="http://schemas.microsoft.com/office/drawing/2014/main" id="{0ED5A359-7480-4206-9110-B2C960F7F1D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7" name="Straight Connector 356">
                          <a:extLst>
                            <a:ext uri="{FF2B5EF4-FFF2-40B4-BE49-F238E27FC236}">
                              <a16:creationId xmlns:a16="http://schemas.microsoft.com/office/drawing/2014/main" id="{BF407DDD-251C-4AE4-A099-520BDDF4142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8" name="Straight Connector 357">
                          <a:extLst>
                            <a:ext uri="{FF2B5EF4-FFF2-40B4-BE49-F238E27FC236}">
                              <a16:creationId xmlns:a16="http://schemas.microsoft.com/office/drawing/2014/main" id="{694C5A50-5461-41CF-9B8F-B8870537BB5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40" name="Group 339">
                        <a:extLst>
                          <a:ext uri="{FF2B5EF4-FFF2-40B4-BE49-F238E27FC236}">
                            <a16:creationId xmlns:a16="http://schemas.microsoft.com/office/drawing/2014/main" id="{4AEBCD66-6FF2-42E7-B37D-E60348181476}"/>
                          </a:ext>
                        </a:extLst>
                      </p:cNvPr>
                      <p:cNvGrpSpPr/>
                      <p:nvPr/>
                    </p:nvGrpSpPr>
                    <p:grpSpPr>
                      <a:xfrm>
                        <a:off x="3210728" y="3406775"/>
                        <a:ext cx="80558" cy="322263"/>
                        <a:chOff x="3743571" y="3308401"/>
                        <a:chExt cx="80558" cy="722480"/>
                      </a:xfrm>
                    </p:grpSpPr>
                    <p:cxnSp>
                      <p:nvCxnSpPr>
                        <p:cNvPr id="353" name="Straight Connector 352">
                          <a:extLst>
                            <a:ext uri="{FF2B5EF4-FFF2-40B4-BE49-F238E27FC236}">
                              <a16:creationId xmlns:a16="http://schemas.microsoft.com/office/drawing/2014/main" id="{7129EE81-9416-41FB-9E1F-36ECFF12BE7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4" name="Straight Connector 353">
                          <a:extLst>
                            <a:ext uri="{FF2B5EF4-FFF2-40B4-BE49-F238E27FC236}">
                              <a16:creationId xmlns:a16="http://schemas.microsoft.com/office/drawing/2014/main" id="{F21ACC81-526E-4B39-8A33-CE36F176DDB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5" name="Straight Connector 354">
                          <a:extLst>
                            <a:ext uri="{FF2B5EF4-FFF2-40B4-BE49-F238E27FC236}">
                              <a16:creationId xmlns:a16="http://schemas.microsoft.com/office/drawing/2014/main" id="{FA5561DD-8859-423F-9F2B-0FBC6C74153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41" name="Group 340">
                        <a:extLst>
                          <a:ext uri="{FF2B5EF4-FFF2-40B4-BE49-F238E27FC236}">
                            <a16:creationId xmlns:a16="http://schemas.microsoft.com/office/drawing/2014/main" id="{25BEBB60-DB82-4BFB-9559-EFF469EE8610}"/>
                          </a:ext>
                        </a:extLst>
                      </p:cNvPr>
                      <p:cNvGrpSpPr/>
                      <p:nvPr/>
                    </p:nvGrpSpPr>
                    <p:grpSpPr>
                      <a:xfrm>
                        <a:off x="3796010" y="3133726"/>
                        <a:ext cx="80558" cy="431799"/>
                        <a:chOff x="3743571" y="3308401"/>
                        <a:chExt cx="80558" cy="722480"/>
                      </a:xfrm>
                    </p:grpSpPr>
                    <p:cxnSp>
                      <p:nvCxnSpPr>
                        <p:cNvPr id="350" name="Straight Connector 349">
                          <a:extLst>
                            <a:ext uri="{FF2B5EF4-FFF2-40B4-BE49-F238E27FC236}">
                              <a16:creationId xmlns:a16="http://schemas.microsoft.com/office/drawing/2014/main" id="{858D0316-DD38-4144-815C-33B1B7698FE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1" name="Straight Connector 350">
                          <a:extLst>
                            <a:ext uri="{FF2B5EF4-FFF2-40B4-BE49-F238E27FC236}">
                              <a16:creationId xmlns:a16="http://schemas.microsoft.com/office/drawing/2014/main" id="{856BB293-596A-4D1B-BFB4-A81EADC3DCB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2" name="Straight Connector 351">
                          <a:extLst>
                            <a:ext uri="{FF2B5EF4-FFF2-40B4-BE49-F238E27FC236}">
                              <a16:creationId xmlns:a16="http://schemas.microsoft.com/office/drawing/2014/main" id="{01F8AF5A-D509-4D97-9522-99353906AE1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42" name="Group 341">
                        <a:extLst>
                          <a:ext uri="{FF2B5EF4-FFF2-40B4-BE49-F238E27FC236}">
                            <a16:creationId xmlns:a16="http://schemas.microsoft.com/office/drawing/2014/main" id="{C9EA63C1-3441-4A8B-B6CE-8640A7D5170B}"/>
                          </a:ext>
                        </a:extLst>
                      </p:cNvPr>
                      <p:cNvGrpSpPr/>
                      <p:nvPr/>
                    </p:nvGrpSpPr>
                    <p:grpSpPr>
                      <a:xfrm>
                        <a:off x="2625446" y="3530599"/>
                        <a:ext cx="80558" cy="315913"/>
                        <a:chOff x="3743571" y="3308401"/>
                        <a:chExt cx="80558" cy="722480"/>
                      </a:xfrm>
                    </p:grpSpPr>
                    <p:cxnSp>
                      <p:nvCxnSpPr>
                        <p:cNvPr id="347" name="Straight Connector 346">
                          <a:extLst>
                            <a:ext uri="{FF2B5EF4-FFF2-40B4-BE49-F238E27FC236}">
                              <a16:creationId xmlns:a16="http://schemas.microsoft.com/office/drawing/2014/main" id="{B2A82EC6-D810-480A-B236-F204ACF9939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8" name="Straight Connector 347">
                          <a:extLst>
                            <a:ext uri="{FF2B5EF4-FFF2-40B4-BE49-F238E27FC236}">
                              <a16:creationId xmlns:a16="http://schemas.microsoft.com/office/drawing/2014/main" id="{2F3A2311-DCA4-4FB7-A6E3-B4D48956AAA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9" name="Straight Connector 348">
                          <a:extLst>
                            <a:ext uri="{FF2B5EF4-FFF2-40B4-BE49-F238E27FC236}">
                              <a16:creationId xmlns:a16="http://schemas.microsoft.com/office/drawing/2014/main" id="{1AA7105E-1973-4643-8B37-95974F9198B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43" name="Group 342">
                        <a:extLst>
                          <a:ext uri="{FF2B5EF4-FFF2-40B4-BE49-F238E27FC236}">
                            <a16:creationId xmlns:a16="http://schemas.microsoft.com/office/drawing/2014/main" id="{95799BFC-B90C-4CA0-B324-BEA4445BAC9A}"/>
                          </a:ext>
                        </a:extLst>
                      </p:cNvPr>
                      <p:cNvGrpSpPr/>
                      <p:nvPr/>
                    </p:nvGrpSpPr>
                    <p:grpSpPr>
                      <a:xfrm>
                        <a:off x="2040164" y="3586163"/>
                        <a:ext cx="80558" cy="311150"/>
                        <a:chOff x="3743571" y="3308401"/>
                        <a:chExt cx="80558" cy="722480"/>
                      </a:xfrm>
                    </p:grpSpPr>
                    <p:cxnSp>
                      <p:nvCxnSpPr>
                        <p:cNvPr id="344" name="Straight Connector 343">
                          <a:extLst>
                            <a:ext uri="{FF2B5EF4-FFF2-40B4-BE49-F238E27FC236}">
                              <a16:creationId xmlns:a16="http://schemas.microsoft.com/office/drawing/2014/main" id="{3F28E75A-CEA8-4C79-A999-AABB2A118C8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a:extLst>
                            <a:ext uri="{FF2B5EF4-FFF2-40B4-BE49-F238E27FC236}">
                              <a16:creationId xmlns:a16="http://schemas.microsoft.com/office/drawing/2014/main" id="{FEC6A13C-3600-4049-B1F0-9397AB2BC560}"/>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a16="http://schemas.microsoft.com/office/drawing/2014/main" id="{AF1179FE-DEA2-4553-882D-1C90052D89B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326" name="Group 325">
                      <a:extLst>
                        <a:ext uri="{FF2B5EF4-FFF2-40B4-BE49-F238E27FC236}">
                          <a16:creationId xmlns:a16="http://schemas.microsoft.com/office/drawing/2014/main" id="{D895B175-DFDA-4740-8088-122A279AFE18}"/>
                        </a:ext>
                      </a:extLst>
                    </p:cNvPr>
                    <p:cNvGrpSpPr/>
                    <p:nvPr/>
                  </p:nvGrpSpPr>
                  <p:grpSpPr>
                    <a:xfrm>
                      <a:off x="1753395" y="3319195"/>
                      <a:ext cx="2409111" cy="676795"/>
                      <a:chOff x="1753395" y="3992296"/>
                      <a:chExt cx="2409111" cy="676795"/>
                    </a:xfrm>
                    <a:solidFill>
                      <a:schemeClr val="accent1"/>
                    </a:solidFill>
                  </p:grpSpPr>
                  <p:sp>
                    <p:nvSpPr>
                      <p:cNvPr id="327" name="Oval 326">
                        <a:extLst>
                          <a:ext uri="{FF2B5EF4-FFF2-40B4-BE49-F238E27FC236}">
                            <a16:creationId xmlns:a16="http://schemas.microsoft.com/office/drawing/2014/main" id="{23CEB4D6-9D03-442F-8FC8-EA6755876E83}"/>
                          </a:ext>
                        </a:extLst>
                      </p:cNvPr>
                      <p:cNvSpPr/>
                      <p:nvPr/>
                    </p:nvSpPr>
                    <p:spPr>
                      <a:xfrm>
                        <a:off x="2921971" y="4317733"/>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328" name="Oval 327">
                        <a:extLst>
                          <a:ext uri="{FF2B5EF4-FFF2-40B4-BE49-F238E27FC236}">
                            <a16:creationId xmlns:a16="http://schemas.microsoft.com/office/drawing/2014/main" id="{FEFDC385-61FB-4B33-BB06-2497F927CFFD}"/>
                          </a:ext>
                        </a:extLst>
                      </p:cNvPr>
                      <p:cNvSpPr/>
                      <p:nvPr/>
                    </p:nvSpPr>
                    <p:spPr>
                      <a:xfrm>
                        <a:off x="3506259" y="4100247"/>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329" name="Oval 328">
                        <a:extLst>
                          <a:ext uri="{FF2B5EF4-FFF2-40B4-BE49-F238E27FC236}">
                            <a16:creationId xmlns:a16="http://schemas.microsoft.com/office/drawing/2014/main" id="{8CF12603-5816-4392-9A74-19833A497262}"/>
                          </a:ext>
                        </a:extLst>
                      </p:cNvPr>
                      <p:cNvSpPr/>
                      <p:nvPr/>
                    </p:nvSpPr>
                    <p:spPr>
                      <a:xfrm>
                        <a:off x="4090549" y="4197084"/>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330" name="Oval 329">
                        <a:extLst>
                          <a:ext uri="{FF2B5EF4-FFF2-40B4-BE49-F238E27FC236}">
                            <a16:creationId xmlns:a16="http://schemas.microsoft.com/office/drawing/2014/main" id="{63DD95A4-BE4E-4E77-A299-8FCBA9DF3228}"/>
                          </a:ext>
                        </a:extLst>
                      </p:cNvPr>
                      <p:cNvSpPr/>
                      <p:nvPr/>
                    </p:nvSpPr>
                    <p:spPr>
                      <a:xfrm>
                        <a:off x="2337683" y="4308209"/>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331" name="Oval 330">
                        <a:extLst>
                          <a:ext uri="{FF2B5EF4-FFF2-40B4-BE49-F238E27FC236}">
                            <a16:creationId xmlns:a16="http://schemas.microsoft.com/office/drawing/2014/main" id="{9D71B0E5-FF00-4A41-9EC7-6E4F1F2E8914}"/>
                          </a:ext>
                        </a:extLst>
                      </p:cNvPr>
                      <p:cNvSpPr/>
                      <p:nvPr/>
                    </p:nvSpPr>
                    <p:spPr>
                      <a:xfrm>
                        <a:off x="1753395" y="4597134"/>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332" name="Oval 331">
                        <a:extLst>
                          <a:ext uri="{FF2B5EF4-FFF2-40B4-BE49-F238E27FC236}">
                            <a16:creationId xmlns:a16="http://schemas.microsoft.com/office/drawing/2014/main" id="{C2A3A452-102A-48DF-8D59-2C5412918A0B}"/>
                          </a:ext>
                        </a:extLst>
                      </p:cNvPr>
                      <p:cNvSpPr/>
                      <p:nvPr/>
                    </p:nvSpPr>
                    <p:spPr>
                      <a:xfrm>
                        <a:off x="2629827" y="4320909"/>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333" name="Oval 332">
                        <a:extLst>
                          <a:ext uri="{FF2B5EF4-FFF2-40B4-BE49-F238E27FC236}">
                            <a16:creationId xmlns:a16="http://schemas.microsoft.com/office/drawing/2014/main" id="{DB12EC5F-1B3E-4BFE-90B0-18C2D94EB38C}"/>
                          </a:ext>
                        </a:extLst>
                      </p:cNvPr>
                      <p:cNvSpPr/>
                      <p:nvPr/>
                    </p:nvSpPr>
                    <p:spPr>
                      <a:xfrm>
                        <a:off x="3214115" y="4205021"/>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334" name="Oval 333">
                        <a:extLst>
                          <a:ext uri="{FF2B5EF4-FFF2-40B4-BE49-F238E27FC236}">
                            <a16:creationId xmlns:a16="http://schemas.microsoft.com/office/drawing/2014/main" id="{3DA5BC65-0395-4453-B5E8-B01E3B574F6D}"/>
                          </a:ext>
                        </a:extLst>
                      </p:cNvPr>
                      <p:cNvSpPr/>
                      <p:nvPr/>
                    </p:nvSpPr>
                    <p:spPr>
                      <a:xfrm>
                        <a:off x="3798403" y="3992296"/>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335" name="Oval 334">
                        <a:extLst>
                          <a:ext uri="{FF2B5EF4-FFF2-40B4-BE49-F238E27FC236}">
                            <a16:creationId xmlns:a16="http://schemas.microsoft.com/office/drawing/2014/main" id="{BBAD1B1B-EC0E-45D0-BF94-12914B462DE4}"/>
                          </a:ext>
                        </a:extLst>
                      </p:cNvPr>
                      <p:cNvSpPr/>
                      <p:nvPr/>
                    </p:nvSpPr>
                    <p:spPr>
                      <a:xfrm>
                        <a:off x="2045539" y="4379647"/>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grpSp>
            <p:grpSp>
              <p:nvGrpSpPr>
                <p:cNvPr id="234" name="Group 233">
                  <a:extLst>
                    <a:ext uri="{FF2B5EF4-FFF2-40B4-BE49-F238E27FC236}">
                      <a16:creationId xmlns:a16="http://schemas.microsoft.com/office/drawing/2014/main" id="{0479B771-FD0A-48BC-A23C-E01D67DDBE55}"/>
                    </a:ext>
                  </a:extLst>
                </p:cNvPr>
                <p:cNvGrpSpPr/>
                <p:nvPr/>
              </p:nvGrpSpPr>
              <p:grpSpPr>
                <a:xfrm>
                  <a:off x="1753395" y="3920860"/>
                  <a:ext cx="2415817" cy="976578"/>
                  <a:chOff x="1753395" y="3920860"/>
                  <a:chExt cx="2415817" cy="976578"/>
                </a:xfrm>
              </p:grpSpPr>
              <p:grpSp>
                <p:nvGrpSpPr>
                  <p:cNvPr id="280" name="Group 279">
                    <a:extLst>
                      <a:ext uri="{FF2B5EF4-FFF2-40B4-BE49-F238E27FC236}">
                        <a16:creationId xmlns:a16="http://schemas.microsoft.com/office/drawing/2014/main" id="{3BC2FE05-DBC0-4627-BD6D-A99B929A1453}"/>
                      </a:ext>
                    </a:extLst>
                  </p:cNvPr>
                  <p:cNvGrpSpPr/>
                  <p:nvPr/>
                </p:nvGrpSpPr>
                <p:grpSpPr>
                  <a:xfrm>
                    <a:off x="2040164" y="4122738"/>
                    <a:ext cx="2129048" cy="774700"/>
                    <a:chOff x="2040164" y="4122738"/>
                    <a:chExt cx="2129048" cy="774700"/>
                  </a:xfrm>
                </p:grpSpPr>
                <p:grpSp>
                  <p:nvGrpSpPr>
                    <p:cNvPr id="291" name="Group 290">
                      <a:extLst>
                        <a:ext uri="{FF2B5EF4-FFF2-40B4-BE49-F238E27FC236}">
                          <a16:creationId xmlns:a16="http://schemas.microsoft.com/office/drawing/2014/main" id="{6DD27224-D28D-40BA-B184-9F031712FD33}"/>
                        </a:ext>
                      </a:extLst>
                    </p:cNvPr>
                    <p:cNvGrpSpPr/>
                    <p:nvPr/>
                  </p:nvGrpSpPr>
                  <p:grpSpPr>
                    <a:xfrm>
                      <a:off x="3503369" y="4295776"/>
                      <a:ext cx="80558" cy="422274"/>
                      <a:chOff x="3743571" y="3308401"/>
                      <a:chExt cx="80558" cy="722480"/>
                    </a:xfrm>
                  </p:grpSpPr>
                  <p:cxnSp>
                    <p:nvCxnSpPr>
                      <p:cNvPr id="320" name="Straight Connector 319">
                        <a:extLst>
                          <a:ext uri="{FF2B5EF4-FFF2-40B4-BE49-F238E27FC236}">
                            <a16:creationId xmlns:a16="http://schemas.microsoft.com/office/drawing/2014/main" id="{6B0CE75A-A105-4327-A8A1-DCABE9D8842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a:extLst>
                          <a:ext uri="{FF2B5EF4-FFF2-40B4-BE49-F238E27FC236}">
                            <a16:creationId xmlns:a16="http://schemas.microsoft.com/office/drawing/2014/main" id="{37232441-0592-44AD-B0F2-3DAF5058467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578456F3-BA6A-4DAD-8281-35FD25488B7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2" name="Group 291">
                      <a:extLst>
                        <a:ext uri="{FF2B5EF4-FFF2-40B4-BE49-F238E27FC236}">
                          <a16:creationId xmlns:a16="http://schemas.microsoft.com/office/drawing/2014/main" id="{01802B10-6BC2-4644-9761-47D85562447B}"/>
                        </a:ext>
                      </a:extLst>
                    </p:cNvPr>
                    <p:cNvGrpSpPr/>
                    <p:nvPr/>
                  </p:nvGrpSpPr>
                  <p:grpSpPr>
                    <a:xfrm>
                      <a:off x="4088654" y="4233864"/>
                      <a:ext cx="80558" cy="661986"/>
                      <a:chOff x="3743571" y="3308401"/>
                      <a:chExt cx="80558" cy="722480"/>
                    </a:xfrm>
                  </p:grpSpPr>
                  <p:cxnSp>
                    <p:nvCxnSpPr>
                      <p:cNvPr id="317" name="Straight Connector 316">
                        <a:extLst>
                          <a:ext uri="{FF2B5EF4-FFF2-40B4-BE49-F238E27FC236}">
                            <a16:creationId xmlns:a16="http://schemas.microsoft.com/office/drawing/2014/main" id="{7A1B2151-2222-4CE8-9098-77DD7F34ACF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FF94DF3B-6DA8-45B6-B006-3E8D1A0BA5B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804370AE-3BE4-4CE2-9159-B053D49623A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3" name="Group 292">
                      <a:extLst>
                        <a:ext uri="{FF2B5EF4-FFF2-40B4-BE49-F238E27FC236}">
                          <a16:creationId xmlns:a16="http://schemas.microsoft.com/office/drawing/2014/main" id="{224D8FC8-BA07-4C50-A59D-C2F32956E3C5}"/>
                        </a:ext>
                      </a:extLst>
                    </p:cNvPr>
                    <p:cNvGrpSpPr/>
                    <p:nvPr/>
                  </p:nvGrpSpPr>
                  <p:grpSpPr>
                    <a:xfrm>
                      <a:off x="2918087" y="4122738"/>
                      <a:ext cx="80558" cy="385762"/>
                      <a:chOff x="3743571" y="3308401"/>
                      <a:chExt cx="80558" cy="722480"/>
                    </a:xfrm>
                  </p:grpSpPr>
                  <p:cxnSp>
                    <p:nvCxnSpPr>
                      <p:cNvPr id="314" name="Straight Connector 313">
                        <a:extLst>
                          <a:ext uri="{FF2B5EF4-FFF2-40B4-BE49-F238E27FC236}">
                            <a16:creationId xmlns:a16="http://schemas.microsoft.com/office/drawing/2014/main" id="{F7EE22CD-6C8D-447B-8C3E-D292274D45C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E4F9AA8E-B049-4042-9E77-6FEB371353A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B0D7F92D-1B1B-40D2-8F71-6293263147A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4" name="Group 293">
                      <a:extLst>
                        <a:ext uri="{FF2B5EF4-FFF2-40B4-BE49-F238E27FC236}">
                          <a16:creationId xmlns:a16="http://schemas.microsoft.com/office/drawing/2014/main" id="{FAC42407-02F7-453A-842D-441621DB6C90}"/>
                        </a:ext>
                      </a:extLst>
                    </p:cNvPr>
                    <p:cNvGrpSpPr/>
                    <p:nvPr/>
                  </p:nvGrpSpPr>
                  <p:grpSpPr>
                    <a:xfrm>
                      <a:off x="2332805" y="4206876"/>
                      <a:ext cx="80558" cy="377824"/>
                      <a:chOff x="3743571" y="3308401"/>
                      <a:chExt cx="80558" cy="722480"/>
                    </a:xfrm>
                  </p:grpSpPr>
                  <p:cxnSp>
                    <p:nvCxnSpPr>
                      <p:cNvPr id="311" name="Straight Connector 310">
                        <a:extLst>
                          <a:ext uri="{FF2B5EF4-FFF2-40B4-BE49-F238E27FC236}">
                            <a16:creationId xmlns:a16="http://schemas.microsoft.com/office/drawing/2014/main" id="{661549FF-B661-4091-ADCF-CA62A961213C}"/>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54A1AA6A-7FD0-4ED1-9E54-1E0952C60AE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9B057F41-B9BC-43B4-B885-C42825D2EF3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5" name="Group 294">
                      <a:extLst>
                        <a:ext uri="{FF2B5EF4-FFF2-40B4-BE49-F238E27FC236}">
                          <a16:creationId xmlns:a16="http://schemas.microsoft.com/office/drawing/2014/main" id="{A6DB85E5-2EB0-4DF3-8157-D18EEE530984}"/>
                        </a:ext>
                      </a:extLst>
                    </p:cNvPr>
                    <p:cNvGrpSpPr/>
                    <p:nvPr/>
                  </p:nvGrpSpPr>
                  <p:grpSpPr>
                    <a:xfrm>
                      <a:off x="3210728" y="4255635"/>
                      <a:ext cx="80558" cy="395740"/>
                      <a:chOff x="3743571" y="3308401"/>
                      <a:chExt cx="80558" cy="722480"/>
                    </a:xfrm>
                  </p:grpSpPr>
                  <p:cxnSp>
                    <p:nvCxnSpPr>
                      <p:cNvPr id="308" name="Straight Connector 307">
                        <a:extLst>
                          <a:ext uri="{FF2B5EF4-FFF2-40B4-BE49-F238E27FC236}">
                            <a16:creationId xmlns:a16="http://schemas.microsoft.com/office/drawing/2014/main" id="{ED49F213-6785-4288-8804-532ACA7B512A}"/>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a:extLst>
                          <a:ext uri="{FF2B5EF4-FFF2-40B4-BE49-F238E27FC236}">
                            <a16:creationId xmlns:a16="http://schemas.microsoft.com/office/drawing/2014/main" id="{F0100759-C59F-4E94-A198-7049D84E70A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124CB298-0CA9-4BFD-86F9-DBC53F4D772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6" name="Group 295">
                      <a:extLst>
                        <a:ext uri="{FF2B5EF4-FFF2-40B4-BE49-F238E27FC236}">
                          <a16:creationId xmlns:a16="http://schemas.microsoft.com/office/drawing/2014/main" id="{FC0AB87C-3478-42F0-BF84-D927A8E94F22}"/>
                        </a:ext>
                      </a:extLst>
                    </p:cNvPr>
                    <p:cNvGrpSpPr/>
                    <p:nvPr/>
                  </p:nvGrpSpPr>
                  <p:grpSpPr>
                    <a:xfrm>
                      <a:off x="3796010" y="4398964"/>
                      <a:ext cx="80558" cy="498474"/>
                      <a:chOff x="3743571" y="3308401"/>
                      <a:chExt cx="80558" cy="722480"/>
                    </a:xfrm>
                  </p:grpSpPr>
                  <p:cxnSp>
                    <p:nvCxnSpPr>
                      <p:cNvPr id="305" name="Straight Connector 304">
                        <a:extLst>
                          <a:ext uri="{FF2B5EF4-FFF2-40B4-BE49-F238E27FC236}">
                            <a16:creationId xmlns:a16="http://schemas.microsoft.com/office/drawing/2014/main" id="{277472E9-1582-462B-8E61-BA8442C6F2C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6AF7B1FB-275B-456B-B524-A95C33C5F99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11B4046F-BBB7-47BF-89C4-D273750DDF5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7" name="Group 296">
                      <a:extLst>
                        <a:ext uri="{FF2B5EF4-FFF2-40B4-BE49-F238E27FC236}">
                          <a16:creationId xmlns:a16="http://schemas.microsoft.com/office/drawing/2014/main" id="{5E3ADAF9-DEBD-44E2-92A9-AEE83C7B0B71}"/>
                        </a:ext>
                      </a:extLst>
                    </p:cNvPr>
                    <p:cNvGrpSpPr/>
                    <p:nvPr/>
                  </p:nvGrpSpPr>
                  <p:grpSpPr>
                    <a:xfrm>
                      <a:off x="2625446" y="4125913"/>
                      <a:ext cx="80558" cy="382587"/>
                      <a:chOff x="3743571" y="3308401"/>
                      <a:chExt cx="80558" cy="722480"/>
                    </a:xfrm>
                  </p:grpSpPr>
                  <p:cxnSp>
                    <p:nvCxnSpPr>
                      <p:cNvPr id="302" name="Straight Connector 301">
                        <a:extLst>
                          <a:ext uri="{FF2B5EF4-FFF2-40B4-BE49-F238E27FC236}">
                            <a16:creationId xmlns:a16="http://schemas.microsoft.com/office/drawing/2014/main" id="{386E85E2-029D-4B1D-BB96-61EC819AEE1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C9D9192D-7DFE-465F-9865-692B162A6E8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0DBE1E34-9153-447C-B7B0-6F1B388419F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8" name="Group 297">
                      <a:extLst>
                        <a:ext uri="{FF2B5EF4-FFF2-40B4-BE49-F238E27FC236}">
                          <a16:creationId xmlns:a16="http://schemas.microsoft.com/office/drawing/2014/main" id="{559A35E9-AF2A-40A9-86D5-1B2F70527E4B}"/>
                        </a:ext>
                      </a:extLst>
                    </p:cNvPr>
                    <p:cNvGrpSpPr/>
                    <p:nvPr/>
                  </p:nvGrpSpPr>
                  <p:grpSpPr>
                    <a:xfrm>
                      <a:off x="2040164" y="4151313"/>
                      <a:ext cx="80558" cy="377825"/>
                      <a:chOff x="3743571" y="3308401"/>
                      <a:chExt cx="80558" cy="722480"/>
                    </a:xfrm>
                  </p:grpSpPr>
                  <p:cxnSp>
                    <p:nvCxnSpPr>
                      <p:cNvPr id="299" name="Straight Connector 298">
                        <a:extLst>
                          <a:ext uri="{FF2B5EF4-FFF2-40B4-BE49-F238E27FC236}">
                            <a16:creationId xmlns:a16="http://schemas.microsoft.com/office/drawing/2014/main" id="{A86D974E-0D69-469C-A45B-A4D215506EF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D193DD50-3187-44B3-A56C-ABE27FC7720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7F75A987-4490-4B5F-B829-4DA7FF5CECC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81" name="Group 280">
                    <a:extLst>
                      <a:ext uri="{FF2B5EF4-FFF2-40B4-BE49-F238E27FC236}">
                        <a16:creationId xmlns:a16="http://schemas.microsoft.com/office/drawing/2014/main" id="{7BA3C698-C145-439A-8B9C-7BC74FD1FF7F}"/>
                      </a:ext>
                    </a:extLst>
                  </p:cNvPr>
                  <p:cNvGrpSpPr/>
                  <p:nvPr/>
                </p:nvGrpSpPr>
                <p:grpSpPr>
                  <a:xfrm>
                    <a:off x="1753395" y="3920860"/>
                    <a:ext cx="2409111" cy="768868"/>
                    <a:chOff x="1753395" y="3920860"/>
                    <a:chExt cx="2409111" cy="768868"/>
                  </a:xfrm>
                </p:grpSpPr>
                <p:sp>
                  <p:nvSpPr>
                    <p:cNvPr id="282" name="Oval 281">
                      <a:extLst>
                        <a:ext uri="{FF2B5EF4-FFF2-40B4-BE49-F238E27FC236}">
                          <a16:creationId xmlns:a16="http://schemas.microsoft.com/office/drawing/2014/main" id="{F319993D-E5D6-47E3-824F-EF59E764F236}"/>
                        </a:ext>
                      </a:extLst>
                    </p:cNvPr>
                    <p:cNvSpPr/>
                    <p:nvPr/>
                  </p:nvSpPr>
                  <p:spPr>
                    <a:xfrm>
                      <a:off x="2921971" y="4282809"/>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83" name="Oval 282">
                      <a:extLst>
                        <a:ext uri="{FF2B5EF4-FFF2-40B4-BE49-F238E27FC236}">
                          <a16:creationId xmlns:a16="http://schemas.microsoft.com/office/drawing/2014/main" id="{90585329-CEEB-4781-A92A-A76C109A12BA}"/>
                        </a:ext>
                      </a:extLst>
                    </p:cNvPr>
                    <p:cNvSpPr/>
                    <p:nvPr/>
                  </p:nvSpPr>
                  <p:spPr>
                    <a:xfrm>
                      <a:off x="3506259" y="4471722"/>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84" name="Oval 283">
                      <a:extLst>
                        <a:ext uri="{FF2B5EF4-FFF2-40B4-BE49-F238E27FC236}">
                          <a16:creationId xmlns:a16="http://schemas.microsoft.com/office/drawing/2014/main" id="{ED2DB28A-9B2D-499B-B6E3-09DBEA154A6C}"/>
                        </a:ext>
                      </a:extLst>
                    </p:cNvPr>
                    <p:cNvSpPr/>
                    <p:nvPr/>
                  </p:nvSpPr>
                  <p:spPr>
                    <a:xfrm>
                      <a:off x="4090549" y="4528872"/>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85" name="Oval 284">
                      <a:extLst>
                        <a:ext uri="{FF2B5EF4-FFF2-40B4-BE49-F238E27FC236}">
                          <a16:creationId xmlns:a16="http://schemas.microsoft.com/office/drawing/2014/main" id="{4DDEC093-539B-4308-9987-9BFE654352AD}"/>
                        </a:ext>
                      </a:extLst>
                    </p:cNvPr>
                    <p:cNvSpPr/>
                    <p:nvPr/>
                  </p:nvSpPr>
                  <p:spPr>
                    <a:xfrm>
                      <a:off x="2337683" y="4357422"/>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86" name="Oval 285">
                      <a:extLst>
                        <a:ext uri="{FF2B5EF4-FFF2-40B4-BE49-F238E27FC236}">
                          <a16:creationId xmlns:a16="http://schemas.microsoft.com/office/drawing/2014/main" id="{31767F88-1872-42A2-B47D-B198325F55FC}"/>
                        </a:ext>
                      </a:extLst>
                    </p:cNvPr>
                    <p:cNvSpPr/>
                    <p:nvPr/>
                  </p:nvSpPr>
                  <p:spPr>
                    <a:xfrm>
                      <a:off x="1753395" y="3920860"/>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87" name="Oval 286">
                      <a:extLst>
                        <a:ext uri="{FF2B5EF4-FFF2-40B4-BE49-F238E27FC236}">
                          <a16:creationId xmlns:a16="http://schemas.microsoft.com/office/drawing/2014/main" id="{D6985E0E-5965-46E9-BA53-9980C3364BF2}"/>
                        </a:ext>
                      </a:extLst>
                    </p:cNvPr>
                    <p:cNvSpPr/>
                    <p:nvPr/>
                  </p:nvSpPr>
                  <p:spPr>
                    <a:xfrm>
                      <a:off x="2629827" y="4268522"/>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88" name="Oval 287">
                      <a:extLst>
                        <a:ext uri="{FF2B5EF4-FFF2-40B4-BE49-F238E27FC236}">
                          <a16:creationId xmlns:a16="http://schemas.microsoft.com/office/drawing/2014/main" id="{70BEB113-E919-4006-BFCA-459B3A393CA3}"/>
                        </a:ext>
                      </a:extLst>
                    </p:cNvPr>
                    <p:cNvSpPr/>
                    <p:nvPr/>
                  </p:nvSpPr>
                  <p:spPr>
                    <a:xfrm>
                      <a:off x="3214115" y="4417747"/>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89" name="Oval 288">
                      <a:extLst>
                        <a:ext uri="{FF2B5EF4-FFF2-40B4-BE49-F238E27FC236}">
                          <a16:creationId xmlns:a16="http://schemas.microsoft.com/office/drawing/2014/main" id="{DD1C060B-AFC7-4E44-AA45-65EB6DD89E85}"/>
                        </a:ext>
                      </a:extLst>
                    </p:cNvPr>
                    <p:cNvSpPr/>
                    <p:nvPr/>
                  </p:nvSpPr>
                  <p:spPr>
                    <a:xfrm>
                      <a:off x="3798403" y="4617771"/>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90" name="Oval 289">
                      <a:extLst>
                        <a:ext uri="{FF2B5EF4-FFF2-40B4-BE49-F238E27FC236}">
                          <a16:creationId xmlns:a16="http://schemas.microsoft.com/office/drawing/2014/main" id="{39C26015-AB55-47E2-B8FE-801B87AE32C8}"/>
                        </a:ext>
                      </a:extLst>
                    </p:cNvPr>
                    <p:cNvSpPr/>
                    <p:nvPr/>
                  </p:nvSpPr>
                  <p:spPr>
                    <a:xfrm>
                      <a:off x="2045539" y="4301860"/>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GB" dirty="0">
                          <a:solidFill>
                            <a:prstClr val="white"/>
                          </a:solidFill>
                          <a:latin typeface="Calibri"/>
                        </a:rPr>
                        <a:t> </a:t>
                      </a:r>
                    </a:p>
                  </p:txBody>
                </p:sp>
              </p:grpSp>
            </p:grpSp>
            <p:grpSp>
              <p:nvGrpSpPr>
                <p:cNvPr id="235" name="Group 234">
                  <a:extLst>
                    <a:ext uri="{FF2B5EF4-FFF2-40B4-BE49-F238E27FC236}">
                      <a16:creationId xmlns:a16="http://schemas.microsoft.com/office/drawing/2014/main" id="{B93BC615-855E-406B-95BA-AF6631832007}"/>
                    </a:ext>
                  </a:extLst>
                </p:cNvPr>
                <p:cNvGrpSpPr/>
                <p:nvPr/>
              </p:nvGrpSpPr>
              <p:grpSpPr>
                <a:xfrm>
                  <a:off x="1753395" y="3917950"/>
                  <a:ext cx="2415817" cy="339725"/>
                  <a:chOff x="1753395" y="3917950"/>
                  <a:chExt cx="2415817" cy="339725"/>
                </a:xfrm>
              </p:grpSpPr>
              <p:grpSp>
                <p:nvGrpSpPr>
                  <p:cNvPr id="236" name="Group 235">
                    <a:extLst>
                      <a:ext uri="{FF2B5EF4-FFF2-40B4-BE49-F238E27FC236}">
                        <a16:creationId xmlns:a16="http://schemas.microsoft.com/office/drawing/2014/main" id="{0C58C404-9F2A-41E2-A2C0-0528F9AD393A}"/>
                      </a:ext>
                    </a:extLst>
                  </p:cNvPr>
                  <p:cNvGrpSpPr/>
                  <p:nvPr/>
                </p:nvGrpSpPr>
                <p:grpSpPr>
                  <a:xfrm>
                    <a:off x="2040164" y="3917950"/>
                    <a:ext cx="2129048" cy="339725"/>
                    <a:chOff x="2040164" y="3917950"/>
                    <a:chExt cx="2129048" cy="339725"/>
                  </a:xfrm>
                </p:grpSpPr>
                <p:grpSp>
                  <p:nvGrpSpPr>
                    <p:cNvPr id="248" name="Group 247">
                      <a:extLst>
                        <a:ext uri="{FF2B5EF4-FFF2-40B4-BE49-F238E27FC236}">
                          <a16:creationId xmlns:a16="http://schemas.microsoft.com/office/drawing/2014/main" id="{BC55C420-5F4D-423A-833A-A54360D98631}"/>
                        </a:ext>
                      </a:extLst>
                    </p:cNvPr>
                    <p:cNvGrpSpPr/>
                    <p:nvPr/>
                  </p:nvGrpSpPr>
                  <p:grpSpPr>
                    <a:xfrm>
                      <a:off x="3503369" y="3917950"/>
                      <a:ext cx="80558" cy="180975"/>
                      <a:chOff x="3743571" y="3308401"/>
                      <a:chExt cx="80558" cy="722480"/>
                    </a:xfrm>
                  </p:grpSpPr>
                  <p:cxnSp>
                    <p:nvCxnSpPr>
                      <p:cNvPr id="277" name="Straight Connector 276">
                        <a:extLst>
                          <a:ext uri="{FF2B5EF4-FFF2-40B4-BE49-F238E27FC236}">
                            <a16:creationId xmlns:a16="http://schemas.microsoft.com/office/drawing/2014/main" id="{11986294-F87F-48BB-A2ED-1AF90173746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05B7FFB2-6356-4D7C-B184-D834833A83E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CD847DED-42E3-4F94-A0F1-2B83A0EB940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49" name="Group 248">
                      <a:extLst>
                        <a:ext uri="{FF2B5EF4-FFF2-40B4-BE49-F238E27FC236}">
                          <a16:creationId xmlns:a16="http://schemas.microsoft.com/office/drawing/2014/main" id="{D230C0AA-512B-43BF-BFD5-FB0DC816C1F5}"/>
                        </a:ext>
                      </a:extLst>
                    </p:cNvPr>
                    <p:cNvGrpSpPr/>
                    <p:nvPr/>
                  </p:nvGrpSpPr>
                  <p:grpSpPr>
                    <a:xfrm>
                      <a:off x="4088654" y="4070350"/>
                      <a:ext cx="80558" cy="187325"/>
                      <a:chOff x="3743571" y="3308401"/>
                      <a:chExt cx="80558" cy="722480"/>
                    </a:xfrm>
                  </p:grpSpPr>
                  <p:cxnSp>
                    <p:nvCxnSpPr>
                      <p:cNvPr id="274" name="Straight Connector 273">
                        <a:extLst>
                          <a:ext uri="{FF2B5EF4-FFF2-40B4-BE49-F238E27FC236}">
                            <a16:creationId xmlns:a16="http://schemas.microsoft.com/office/drawing/2014/main" id="{E94B7811-A724-4681-A3DD-350DF41C24F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A8E17012-FD6B-4905-A79E-68A259E0369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7985EAF4-DD54-4023-B4B7-BA1B0EDC61C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0" name="Group 249">
                      <a:extLst>
                        <a:ext uri="{FF2B5EF4-FFF2-40B4-BE49-F238E27FC236}">
                          <a16:creationId xmlns:a16="http://schemas.microsoft.com/office/drawing/2014/main" id="{B0822B44-9C27-4EE4-BEE8-5318925B6BAC}"/>
                        </a:ext>
                      </a:extLst>
                    </p:cNvPr>
                    <p:cNvGrpSpPr/>
                    <p:nvPr/>
                  </p:nvGrpSpPr>
                  <p:grpSpPr>
                    <a:xfrm>
                      <a:off x="2918087" y="3949926"/>
                      <a:ext cx="80558" cy="175986"/>
                      <a:chOff x="3743571" y="3308401"/>
                      <a:chExt cx="80558" cy="722480"/>
                    </a:xfrm>
                  </p:grpSpPr>
                  <p:cxnSp>
                    <p:nvCxnSpPr>
                      <p:cNvPr id="271" name="Straight Connector 270">
                        <a:extLst>
                          <a:ext uri="{FF2B5EF4-FFF2-40B4-BE49-F238E27FC236}">
                            <a16:creationId xmlns:a16="http://schemas.microsoft.com/office/drawing/2014/main" id="{3DCDC63D-4A85-4E7E-9710-1A9CF2AA578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0F9B70DA-FF87-48FD-968A-8419E3274F2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C6726054-1E9B-4520-9C37-23470DF9EB56}"/>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1" name="Group 250">
                      <a:extLst>
                        <a:ext uri="{FF2B5EF4-FFF2-40B4-BE49-F238E27FC236}">
                          <a16:creationId xmlns:a16="http://schemas.microsoft.com/office/drawing/2014/main" id="{F0128222-D425-4C21-A4E6-F138B3A6FA90}"/>
                        </a:ext>
                      </a:extLst>
                    </p:cNvPr>
                    <p:cNvGrpSpPr/>
                    <p:nvPr/>
                  </p:nvGrpSpPr>
                  <p:grpSpPr>
                    <a:xfrm>
                      <a:off x="2332805" y="4014770"/>
                      <a:ext cx="80558" cy="169199"/>
                      <a:chOff x="3743571" y="3308401"/>
                      <a:chExt cx="80558" cy="722480"/>
                    </a:xfrm>
                  </p:grpSpPr>
                  <p:cxnSp>
                    <p:nvCxnSpPr>
                      <p:cNvPr id="268" name="Straight Connector 267">
                        <a:extLst>
                          <a:ext uri="{FF2B5EF4-FFF2-40B4-BE49-F238E27FC236}">
                            <a16:creationId xmlns:a16="http://schemas.microsoft.com/office/drawing/2014/main" id="{0DD8979C-CD6D-4DD8-9633-0145F0D3E93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9E99EE2C-DAC6-4CFE-94BA-5A4950D19C8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C0713840-637C-4733-ADD8-ED733E8D061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2" name="Group 251">
                      <a:extLst>
                        <a:ext uri="{FF2B5EF4-FFF2-40B4-BE49-F238E27FC236}">
                          <a16:creationId xmlns:a16="http://schemas.microsoft.com/office/drawing/2014/main" id="{02B8F1F2-BE18-4475-90CA-08820842C546}"/>
                        </a:ext>
                      </a:extLst>
                    </p:cNvPr>
                    <p:cNvGrpSpPr/>
                    <p:nvPr/>
                  </p:nvGrpSpPr>
                  <p:grpSpPr>
                    <a:xfrm>
                      <a:off x="3210728" y="3969884"/>
                      <a:ext cx="80558" cy="177800"/>
                      <a:chOff x="3743571" y="3308401"/>
                      <a:chExt cx="80558" cy="722480"/>
                    </a:xfrm>
                  </p:grpSpPr>
                  <p:cxnSp>
                    <p:nvCxnSpPr>
                      <p:cNvPr id="265" name="Straight Connector 264">
                        <a:extLst>
                          <a:ext uri="{FF2B5EF4-FFF2-40B4-BE49-F238E27FC236}">
                            <a16:creationId xmlns:a16="http://schemas.microsoft.com/office/drawing/2014/main" id="{7BEE45A3-DB69-4236-AFD5-E73316E1354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8FF8B315-5357-4B68-BDBD-44ED893D2E9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39401E2F-AC2F-43E9-B1DC-C283287BFDE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3" name="Group 252">
                      <a:extLst>
                        <a:ext uri="{FF2B5EF4-FFF2-40B4-BE49-F238E27FC236}">
                          <a16:creationId xmlns:a16="http://schemas.microsoft.com/office/drawing/2014/main" id="{B2CA2A18-6836-49A5-B6B2-D77707987DC1}"/>
                        </a:ext>
                      </a:extLst>
                    </p:cNvPr>
                    <p:cNvGrpSpPr/>
                    <p:nvPr/>
                  </p:nvGrpSpPr>
                  <p:grpSpPr>
                    <a:xfrm>
                      <a:off x="3796010" y="3946526"/>
                      <a:ext cx="80558" cy="188911"/>
                      <a:chOff x="3743571" y="3308401"/>
                      <a:chExt cx="80558" cy="722480"/>
                    </a:xfrm>
                  </p:grpSpPr>
                  <p:cxnSp>
                    <p:nvCxnSpPr>
                      <p:cNvPr id="262" name="Straight Connector 261">
                        <a:extLst>
                          <a:ext uri="{FF2B5EF4-FFF2-40B4-BE49-F238E27FC236}">
                            <a16:creationId xmlns:a16="http://schemas.microsoft.com/office/drawing/2014/main" id="{A14CA503-3DC1-4D48-97F6-A97C3B5DEAD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32906977-A418-4590-A36A-08B6C4F0639E}"/>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5F09839E-B21C-42FC-B35D-08A7B924351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4" name="Group 253">
                      <a:extLst>
                        <a:ext uri="{FF2B5EF4-FFF2-40B4-BE49-F238E27FC236}">
                          <a16:creationId xmlns:a16="http://schemas.microsoft.com/office/drawing/2014/main" id="{6AC59587-6A51-43D8-BAD0-308BED55F216}"/>
                        </a:ext>
                      </a:extLst>
                    </p:cNvPr>
                    <p:cNvGrpSpPr/>
                    <p:nvPr/>
                  </p:nvGrpSpPr>
                  <p:grpSpPr>
                    <a:xfrm>
                      <a:off x="2625446" y="3958998"/>
                      <a:ext cx="80558" cy="166914"/>
                      <a:chOff x="3743571" y="3308401"/>
                      <a:chExt cx="80558" cy="722480"/>
                    </a:xfrm>
                  </p:grpSpPr>
                  <p:cxnSp>
                    <p:nvCxnSpPr>
                      <p:cNvPr id="259" name="Straight Connector 258">
                        <a:extLst>
                          <a:ext uri="{FF2B5EF4-FFF2-40B4-BE49-F238E27FC236}">
                            <a16:creationId xmlns:a16="http://schemas.microsoft.com/office/drawing/2014/main" id="{2154E75F-542B-403C-A79A-C613DB7D8D6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1D50F070-EE63-4BF8-9906-2D87C2C78A5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33AFD49D-D9A8-4C91-9FE4-BB8497FF1DC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5" name="Group 254">
                      <a:extLst>
                        <a:ext uri="{FF2B5EF4-FFF2-40B4-BE49-F238E27FC236}">
                          <a16:creationId xmlns:a16="http://schemas.microsoft.com/office/drawing/2014/main" id="{3E42FA7D-E159-4B1E-98B1-30F135E8E05C}"/>
                        </a:ext>
                      </a:extLst>
                    </p:cNvPr>
                    <p:cNvGrpSpPr/>
                    <p:nvPr/>
                  </p:nvGrpSpPr>
                  <p:grpSpPr>
                    <a:xfrm>
                      <a:off x="2040164" y="4043362"/>
                      <a:ext cx="80558" cy="160563"/>
                      <a:chOff x="3743571" y="3308401"/>
                      <a:chExt cx="80558" cy="722480"/>
                    </a:xfrm>
                  </p:grpSpPr>
                  <p:cxnSp>
                    <p:nvCxnSpPr>
                      <p:cNvPr id="256" name="Straight Connector 255">
                        <a:extLst>
                          <a:ext uri="{FF2B5EF4-FFF2-40B4-BE49-F238E27FC236}">
                            <a16:creationId xmlns:a16="http://schemas.microsoft.com/office/drawing/2014/main" id="{14B84FFC-CAF8-4719-B5D2-E2766B9A092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0BA1D6D7-52E9-4275-A30B-DED7D703B45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FBE35A44-E669-40F4-923B-E9B0F2ACC413}"/>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237" name="Group 236">
                    <a:extLst>
                      <a:ext uri="{FF2B5EF4-FFF2-40B4-BE49-F238E27FC236}">
                        <a16:creationId xmlns:a16="http://schemas.microsoft.com/office/drawing/2014/main" id="{C7F919A2-7F3D-413B-8F25-8F53476B9A7A}"/>
                      </a:ext>
                    </a:extLst>
                  </p:cNvPr>
                  <p:cNvGrpSpPr/>
                  <p:nvPr/>
                </p:nvGrpSpPr>
                <p:grpSpPr>
                  <a:xfrm>
                    <a:off x="1753395" y="3920859"/>
                    <a:ext cx="2409111" cy="279919"/>
                    <a:chOff x="1753395" y="3922447"/>
                    <a:chExt cx="2409111" cy="279919"/>
                  </a:xfrm>
                </p:grpSpPr>
                <p:sp>
                  <p:nvSpPr>
                    <p:cNvPr id="239" name="Oval 238">
                      <a:extLst>
                        <a:ext uri="{FF2B5EF4-FFF2-40B4-BE49-F238E27FC236}">
                          <a16:creationId xmlns:a16="http://schemas.microsoft.com/office/drawing/2014/main" id="{C9B4C383-2851-4677-98E4-0D4205DB59E1}"/>
                        </a:ext>
                      </a:extLst>
                    </p:cNvPr>
                    <p:cNvSpPr/>
                    <p:nvPr/>
                  </p:nvSpPr>
                  <p:spPr>
                    <a:xfrm>
                      <a:off x="2921971" y="400817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40" name="Oval 239">
                      <a:extLst>
                        <a:ext uri="{FF2B5EF4-FFF2-40B4-BE49-F238E27FC236}">
                          <a16:creationId xmlns:a16="http://schemas.microsoft.com/office/drawing/2014/main" id="{DC86E88C-CEC4-4EA1-B2BD-66D102E82CE2}"/>
                        </a:ext>
                      </a:extLst>
                    </p:cNvPr>
                    <p:cNvSpPr/>
                    <p:nvPr/>
                  </p:nvSpPr>
                  <p:spPr>
                    <a:xfrm>
                      <a:off x="3506259" y="397642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41" name="Oval 240">
                      <a:extLst>
                        <a:ext uri="{FF2B5EF4-FFF2-40B4-BE49-F238E27FC236}">
                          <a16:creationId xmlns:a16="http://schemas.microsoft.com/office/drawing/2014/main" id="{D603D895-46B7-49A8-989E-AB92FD90C200}"/>
                        </a:ext>
                      </a:extLst>
                    </p:cNvPr>
                    <p:cNvSpPr/>
                    <p:nvPr/>
                  </p:nvSpPr>
                  <p:spPr>
                    <a:xfrm>
                      <a:off x="4090549" y="413040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42" name="Oval 241">
                      <a:extLst>
                        <a:ext uri="{FF2B5EF4-FFF2-40B4-BE49-F238E27FC236}">
                          <a16:creationId xmlns:a16="http://schemas.microsoft.com/office/drawing/2014/main" id="{555A2177-DBBC-41FA-A7C5-5C98C1CA304C}"/>
                        </a:ext>
                      </a:extLst>
                    </p:cNvPr>
                    <p:cNvSpPr/>
                    <p:nvPr/>
                  </p:nvSpPr>
                  <p:spPr>
                    <a:xfrm>
                      <a:off x="2337683" y="406373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43" name="Oval 242">
                      <a:extLst>
                        <a:ext uri="{FF2B5EF4-FFF2-40B4-BE49-F238E27FC236}">
                          <a16:creationId xmlns:a16="http://schemas.microsoft.com/office/drawing/2014/main" id="{3C369E0E-0DBE-4BA4-926E-A1F40C28FFC4}"/>
                        </a:ext>
                      </a:extLst>
                    </p:cNvPr>
                    <p:cNvSpPr/>
                    <p:nvPr/>
                  </p:nvSpPr>
                  <p:spPr>
                    <a:xfrm>
                      <a:off x="1753395" y="3922447"/>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44" name="Oval 243">
                      <a:extLst>
                        <a:ext uri="{FF2B5EF4-FFF2-40B4-BE49-F238E27FC236}">
                          <a16:creationId xmlns:a16="http://schemas.microsoft.com/office/drawing/2014/main" id="{BB02DEF9-1B0E-49A4-8D17-27195E908D5C}"/>
                        </a:ext>
                      </a:extLst>
                    </p:cNvPr>
                    <p:cNvSpPr/>
                    <p:nvPr/>
                  </p:nvSpPr>
                  <p:spPr>
                    <a:xfrm>
                      <a:off x="2629827" y="401293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45" name="Oval 244">
                      <a:extLst>
                        <a:ext uri="{FF2B5EF4-FFF2-40B4-BE49-F238E27FC236}">
                          <a16:creationId xmlns:a16="http://schemas.microsoft.com/office/drawing/2014/main" id="{31E3A35B-5476-45BF-A3EA-2E01BA0FD391}"/>
                        </a:ext>
                      </a:extLst>
                    </p:cNvPr>
                    <p:cNvSpPr/>
                    <p:nvPr/>
                  </p:nvSpPr>
                  <p:spPr>
                    <a:xfrm>
                      <a:off x="3214115" y="402563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46" name="Oval 245">
                      <a:extLst>
                        <a:ext uri="{FF2B5EF4-FFF2-40B4-BE49-F238E27FC236}">
                          <a16:creationId xmlns:a16="http://schemas.microsoft.com/office/drawing/2014/main" id="{56E3E38F-DBC3-4166-A470-BC0BA9143E4E}"/>
                        </a:ext>
                      </a:extLst>
                    </p:cNvPr>
                    <p:cNvSpPr/>
                    <p:nvPr/>
                  </p:nvSpPr>
                  <p:spPr>
                    <a:xfrm>
                      <a:off x="3798403" y="400817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47" name="Oval 246">
                      <a:extLst>
                        <a:ext uri="{FF2B5EF4-FFF2-40B4-BE49-F238E27FC236}">
                          <a16:creationId xmlns:a16="http://schemas.microsoft.com/office/drawing/2014/main" id="{44117462-C808-4C3E-936A-818DA1FD8C8E}"/>
                        </a:ext>
                      </a:extLst>
                    </p:cNvPr>
                    <p:cNvSpPr/>
                    <p:nvPr/>
                  </p:nvSpPr>
                  <p:spPr>
                    <a:xfrm>
                      <a:off x="2045539" y="4090722"/>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sp>
                <p:nvSpPr>
                  <p:cNvPr id="238" name="Freeform: Shape 32">
                    <a:extLst>
                      <a:ext uri="{FF2B5EF4-FFF2-40B4-BE49-F238E27FC236}">
                        <a16:creationId xmlns:a16="http://schemas.microsoft.com/office/drawing/2014/main" id="{48D33914-2A45-4084-8744-C4C596A14263}"/>
                      </a:ext>
                    </a:extLst>
                  </p:cNvPr>
                  <p:cNvSpPr/>
                  <p:nvPr/>
                </p:nvSpPr>
                <p:spPr>
                  <a:xfrm>
                    <a:off x="1785938" y="3959225"/>
                    <a:ext cx="2339975" cy="204788"/>
                  </a:xfrm>
                  <a:custGeom>
                    <a:avLst/>
                    <a:gdLst>
                      <a:gd name="connsiteX0" fmla="*/ 0 w 2339975"/>
                      <a:gd name="connsiteY0" fmla="*/ 0 h 204788"/>
                      <a:gd name="connsiteX1" fmla="*/ 290512 w 2339975"/>
                      <a:gd name="connsiteY1" fmla="*/ 160338 h 204788"/>
                      <a:gd name="connsiteX2" fmla="*/ 587375 w 2339975"/>
                      <a:gd name="connsiteY2" fmla="*/ 136525 h 204788"/>
                      <a:gd name="connsiteX3" fmla="*/ 876300 w 2339975"/>
                      <a:gd name="connsiteY3" fmla="*/ 82550 h 204788"/>
                      <a:gd name="connsiteX4" fmla="*/ 1173162 w 2339975"/>
                      <a:gd name="connsiteY4" fmla="*/ 80963 h 204788"/>
                      <a:gd name="connsiteX5" fmla="*/ 1463675 w 2339975"/>
                      <a:gd name="connsiteY5" fmla="*/ 101600 h 204788"/>
                      <a:gd name="connsiteX6" fmla="*/ 1754187 w 2339975"/>
                      <a:gd name="connsiteY6" fmla="*/ 50800 h 204788"/>
                      <a:gd name="connsiteX7" fmla="*/ 2049462 w 2339975"/>
                      <a:gd name="connsiteY7" fmla="*/ 80963 h 204788"/>
                      <a:gd name="connsiteX8" fmla="*/ 2339975 w 2339975"/>
                      <a:gd name="connsiteY8" fmla="*/ 204788 h 20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975" h="204788">
                        <a:moveTo>
                          <a:pt x="0" y="0"/>
                        </a:moveTo>
                        <a:lnTo>
                          <a:pt x="290512" y="160338"/>
                        </a:lnTo>
                        <a:lnTo>
                          <a:pt x="587375" y="136525"/>
                        </a:lnTo>
                        <a:lnTo>
                          <a:pt x="876300" y="82550"/>
                        </a:lnTo>
                        <a:lnTo>
                          <a:pt x="1173162" y="80963"/>
                        </a:lnTo>
                        <a:lnTo>
                          <a:pt x="1463675" y="101600"/>
                        </a:lnTo>
                        <a:lnTo>
                          <a:pt x="1754187" y="50800"/>
                        </a:lnTo>
                        <a:lnTo>
                          <a:pt x="2049462" y="80963"/>
                        </a:lnTo>
                        <a:lnTo>
                          <a:pt x="2339975" y="204788"/>
                        </a:lnTo>
                      </a:path>
                    </a:pathLst>
                  </a:custGeom>
                  <a:noFill/>
                  <a:ln w="254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Calibri"/>
                    </a:endParaRPr>
                  </a:p>
                </p:txBody>
              </p:sp>
            </p:grpSp>
          </p:grpSp>
          <p:grpSp>
            <p:nvGrpSpPr>
              <p:cNvPr id="9" name="Group 8"/>
              <p:cNvGrpSpPr/>
              <p:nvPr/>
            </p:nvGrpSpPr>
            <p:grpSpPr>
              <a:xfrm>
                <a:off x="4930448" y="3635514"/>
                <a:ext cx="3327744" cy="2014274"/>
                <a:chOff x="4930448" y="3424342"/>
                <a:chExt cx="3327744" cy="2370399"/>
              </a:xfrm>
            </p:grpSpPr>
            <p:sp>
              <p:nvSpPr>
                <p:cNvPr id="36" name="Freeform: Shape 203">
                  <a:extLst>
                    <a:ext uri="{FF2B5EF4-FFF2-40B4-BE49-F238E27FC236}">
                      <a16:creationId xmlns:a16="http://schemas.microsoft.com/office/drawing/2014/main" id="{C41054B4-BE2F-4E5C-AEB6-426290662AD2}"/>
                    </a:ext>
                  </a:extLst>
                </p:cNvPr>
                <p:cNvSpPr/>
                <p:nvPr/>
              </p:nvSpPr>
              <p:spPr>
                <a:xfrm>
                  <a:off x="5840413" y="4335183"/>
                  <a:ext cx="2339975" cy="808037"/>
                </a:xfrm>
                <a:custGeom>
                  <a:avLst/>
                  <a:gdLst>
                    <a:gd name="connsiteX0" fmla="*/ 0 w 2339975"/>
                    <a:gd name="connsiteY0" fmla="*/ 0 h 808037"/>
                    <a:gd name="connsiteX1" fmla="*/ 295275 w 2339975"/>
                    <a:gd name="connsiteY1" fmla="*/ 314325 h 808037"/>
                    <a:gd name="connsiteX2" fmla="*/ 585787 w 2339975"/>
                    <a:gd name="connsiteY2" fmla="*/ 508000 h 808037"/>
                    <a:gd name="connsiteX3" fmla="*/ 881062 w 2339975"/>
                    <a:gd name="connsiteY3" fmla="*/ 655637 h 808037"/>
                    <a:gd name="connsiteX4" fmla="*/ 1171575 w 2339975"/>
                    <a:gd name="connsiteY4" fmla="*/ 706437 h 808037"/>
                    <a:gd name="connsiteX5" fmla="*/ 1463675 w 2339975"/>
                    <a:gd name="connsiteY5" fmla="*/ 773112 h 808037"/>
                    <a:gd name="connsiteX6" fmla="*/ 1754187 w 2339975"/>
                    <a:gd name="connsiteY6" fmla="*/ 793750 h 808037"/>
                    <a:gd name="connsiteX7" fmla="*/ 2046287 w 2339975"/>
                    <a:gd name="connsiteY7" fmla="*/ 728662 h 808037"/>
                    <a:gd name="connsiteX8" fmla="*/ 2339975 w 2339975"/>
                    <a:gd name="connsiteY8" fmla="*/ 808037 h 808037"/>
                    <a:gd name="connsiteX0" fmla="*/ 0 w 2339975"/>
                    <a:gd name="connsiteY0" fmla="*/ 0 h 808037"/>
                    <a:gd name="connsiteX1" fmla="*/ 295275 w 2339975"/>
                    <a:gd name="connsiteY1" fmla="*/ 314325 h 808037"/>
                    <a:gd name="connsiteX2" fmla="*/ 585787 w 2339975"/>
                    <a:gd name="connsiteY2" fmla="*/ 508000 h 808037"/>
                    <a:gd name="connsiteX3" fmla="*/ 881062 w 2339975"/>
                    <a:gd name="connsiteY3" fmla="*/ 655637 h 808037"/>
                    <a:gd name="connsiteX4" fmla="*/ 1171575 w 2339975"/>
                    <a:gd name="connsiteY4" fmla="*/ 706437 h 808037"/>
                    <a:gd name="connsiteX5" fmla="*/ 1463675 w 2339975"/>
                    <a:gd name="connsiteY5" fmla="*/ 773112 h 808037"/>
                    <a:gd name="connsiteX6" fmla="*/ 1754187 w 2339975"/>
                    <a:gd name="connsiteY6" fmla="*/ 801687 h 808037"/>
                    <a:gd name="connsiteX7" fmla="*/ 2046287 w 2339975"/>
                    <a:gd name="connsiteY7" fmla="*/ 728662 h 808037"/>
                    <a:gd name="connsiteX8" fmla="*/ 2339975 w 2339975"/>
                    <a:gd name="connsiteY8" fmla="*/ 808037 h 80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9975" h="808037">
                      <a:moveTo>
                        <a:pt x="0" y="0"/>
                      </a:moveTo>
                      <a:lnTo>
                        <a:pt x="295275" y="314325"/>
                      </a:lnTo>
                      <a:lnTo>
                        <a:pt x="585787" y="508000"/>
                      </a:lnTo>
                      <a:lnTo>
                        <a:pt x="881062" y="655637"/>
                      </a:lnTo>
                      <a:lnTo>
                        <a:pt x="1171575" y="706437"/>
                      </a:lnTo>
                      <a:lnTo>
                        <a:pt x="1463675" y="773112"/>
                      </a:lnTo>
                      <a:lnTo>
                        <a:pt x="1754187" y="801687"/>
                      </a:lnTo>
                      <a:lnTo>
                        <a:pt x="2046287" y="728662"/>
                      </a:lnTo>
                      <a:lnTo>
                        <a:pt x="2339975" y="808037"/>
                      </a:lnTo>
                    </a:path>
                  </a:pathLst>
                </a:cu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37" name="Freeform: Shape 204">
                  <a:extLst>
                    <a:ext uri="{FF2B5EF4-FFF2-40B4-BE49-F238E27FC236}">
                      <a16:creationId xmlns:a16="http://schemas.microsoft.com/office/drawing/2014/main" id="{07922231-E26B-4198-8FF7-0C7CF0C69050}"/>
                    </a:ext>
                  </a:extLst>
                </p:cNvPr>
                <p:cNvSpPr/>
                <p:nvPr/>
              </p:nvSpPr>
              <p:spPr>
                <a:xfrm>
                  <a:off x="5840413" y="3835120"/>
                  <a:ext cx="2338387" cy="495300"/>
                </a:xfrm>
                <a:custGeom>
                  <a:avLst/>
                  <a:gdLst>
                    <a:gd name="connsiteX0" fmla="*/ 0 w 2338387"/>
                    <a:gd name="connsiteY0" fmla="*/ 495300 h 495300"/>
                    <a:gd name="connsiteX1" fmla="*/ 296862 w 2338387"/>
                    <a:gd name="connsiteY1" fmla="*/ 363538 h 495300"/>
                    <a:gd name="connsiteX2" fmla="*/ 587375 w 2338387"/>
                    <a:gd name="connsiteY2" fmla="*/ 298450 h 495300"/>
                    <a:gd name="connsiteX3" fmla="*/ 879475 w 2338387"/>
                    <a:gd name="connsiteY3" fmla="*/ 200025 h 495300"/>
                    <a:gd name="connsiteX4" fmla="*/ 1173162 w 2338387"/>
                    <a:gd name="connsiteY4" fmla="*/ 158750 h 495300"/>
                    <a:gd name="connsiteX5" fmla="*/ 1460500 w 2338387"/>
                    <a:gd name="connsiteY5" fmla="*/ 92075 h 495300"/>
                    <a:gd name="connsiteX6" fmla="*/ 1755775 w 2338387"/>
                    <a:gd name="connsiteY6" fmla="*/ 57150 h 495300"/>
                    <a:gd name="connsiteX7" fmla="*/ 2046287 w 2338387"/>
                    <a:gd name="connsiteY7" fmla="*/ 30163 h 495300"/>
                    <a:gd name="connsiteX8" fmla="*/ 2338387 w 2338387"/>
                    <a:gd name="connsiteY8" fmla="*/ 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8387" h="495300">
                      <a:moveTo>
                        <a:pt x="0" y="495300"/>
                      </a:moveTo>
                      <a:lnTo>
                        <a:pt x="296862" y="363538"/>
                      </a:lnTo>
                      <a:lnTo>
                        <a:pt x="587375" y="298450"/>
                      </a:lnTo>
                      <a:lnTo>
                        <a:pt x="879475" y="200025"/>
                      </a:lnTo>
                      <a:lnTo>
                        <a:pt x="1173162" y="158750"/>
                      </a:lnTo>
                      <a:lnTo>
                        <a:pt x="1460500" y="92075"/>
                      </a:lnTo>
                      <a:lnTo>
                        <a:pt x="1755775" y="57150"/>
                      </a:lnTo>
                      <a:lnTo>
                        <a:pt x="2046287" y="30163"/>
                      </a:lnTo>
                      <a:lnTo>
                        <a:pt x="2338387" y="0"/>
                      </a:lnTo>
                    </a:path>
                  </a:pathLst>
                </a:cu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38" name="Freeform: Shape 6">
                  <a:extLst>
                    <a:ext uri="{FF2B5EF4-FFF2-40B4-BE49-F238E27FC236}">
                      <a16:creationId xmlns:a16="http://schemas.microsoft.com/office/drawing/2014/main" id="{AB3F83EE-ACF5-48C6-A0DA-635E9FCE85E3}"/>
                    </a:ext>
                  </a:extLst>
                </p:cNvPr>
                <p:cNvSpPr/>
                <p:nvPr/>
              </p:nvSpPr>
              <p:spPr>
                <a:xfrm>
                  <a:off x="5701696" y="3534692"/>
                  <a:ext cx="2480279" cy="1821799"/>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nvGrpSpPr>
                <p:cNvPr id="39" name="Group 38">
                  <a:extLst>
                    <a:ext uri="{FF2B5EF4-FFF2-40B4-BE49-F238E27FC236}">
                      <a16:creationId xmlns:a16="http://schemas.microsoft.com/office/drawing/2014/main" id="{B4DC1A14-7484-4E97-A087-61905E9B4DA2}"/>
                    </a:ext>
                  </a:extLst>
                </p:cNvPr>
                <p:cNvGrpSpPr/>
                <p:nvPr/>
              </p:nvGrpSpPr>
              <p:grpSpPr>
                <a:xfrm>
                  <a:off x="5841605" y="5358919"/>
                  <a:ext cx="2341471" cy="61200"/>
                  <a:chOff x="1787130" y="4876599"/>
                  <a:chExt cx="2341471" cy="61200"/>
                </a:xfrm>
              </p:grpSpPr>
              <p:cxnSp>
                <p:nvCxnSpPr>
                  <p:cNvPr id="217" name="Straight Connector 216">
                    <a:extLst>
                      <a:ext uri="{FF2B5EF4-FFF2-40B4-BE49-F238E27FC236}">
                        <a16:creationId xmlns:a16="http://schemas.microsoft.com/office/drawing/2014/main" id="{AD500DE3-C42E-47A7-A9D3-34861A60A7FD}"/>
                      </a:ext>
                    </a:extLst>
                  </p:cNvPr>
                  <p:cNvCxnSpPr/>
                  <p:nvPr/>
                </p:nvCxnSpPr>
                <p:spPr>
                  <a:xfrm rot="5400000">
                    <a:off x="3512634"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CEA726D7-498A-46C5-82A0-97B340FD56C2}"/>
                      </a:ext>
                    </a:extLst>
                  </p:cNvPr>
                  <p:cNvCxnSpPr/>
                  <p:nvPr/>
                </p:nvCxnSpPr>
                <p:spPr>
                  <a:xfrm rot="5400000">
                    <a:off x="2927266"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3798487F-E158-44DE-B0C0-87017494986A}"/>
                      </a:ext>
                    </a:extLst>
                  </p:cNvPr>
                  <p:cNvCxnSpPr/>
                  <p:nvPr/>
                </p:nvCxnSpPr>
                <p:spPr>
                  <a:xfrm rot="5400000">
                    <a:off x="2341898"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CE118880-C9B3-4FE0-A7B5-A650CE958182}"/>
                      </a:ext>
                    </a:extLst>
                  </p:cNvPr>
                  <p:cNvCxnSpPr/>
                  <p:nvPr/>
                </p:nvCxnSpPr>
                <p:spPr>
                  <a:xfrm rot="5400000">
                    <a:off x="1756530"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9318D560-EA54-4F15-B454-31A32447E116}"/>
                      </a:ext>
                    </a:extLst>
                  </p:cNvPr>
                  <p:cNvCxnSpPr/>
                  <p:nvPr/>
                </p:nvCxnSpPr>
                <p:spPr>
                  <a:xfrm rot="5400000">
                    <a:off x="4098001"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81E4D52C-3D1F-4241-BDA6-E7F5CF41C87C}"/>
                      </a:ext>
                    </a:extLst>
                  </p:cNvPr>
                  <p:cNvCxnSpPr/>
                  <p:nvPr/>
                </p:nvCxnSpPr>
                <p:spPr>
                  <a:xfrm rot="5400000">
                    <a:off x="3219950"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D2180151-1E91-4A06-BD0E-EABEC65AB559}"/>
                      </a:ext>
                    </a:extLst>
                  </p:cNvPr>
                  <p:cNvCxnSpPr/>
                  <p:nvPr/>
                </p:nvCxnSpPr>
                <p:spPr>
                  <a:xfrm rot="5400000">
                    <a:off x="2634582"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55CDDE5D-E769-4EE3-8E76-353AA178A312}"/>
                      </a:ext>
                    </a:extLst>
                  </p:cNvPr>
                  <p:cNvCxnSpPr/>
                  <p:nvPr/>
                </p:nvCxnSpPr>
                <p:spPr>
                  <a:xfrm rot="5400000">
                    <a:off x="2049214"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E2E18C0B-1B29-4248-B946-A1FA745DE4BD}"/>
                      </a:ext>
                    </a:extLst>
                  </p:cNvPr>
                  <p:cNvCxnSpPr/>
                  <p:nvPr/>
                </p:nvCxnSpPr>
                <p:spPr>
                  <a:xfrm rot="5400000">
                    <a:off x="3805318"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0" name="Group 39">
                  <a:extLst>
                    <a:ext uri="{FF2B5EF4-FFF2-40B4-BE49-F238E27FC236}">
                      <a16:creationId xmlns:a16="http://schemas.microsoft.com/office/drawing/2014/main" id="{FB98C593-3434-4694-BED7-080B2BEBCED6}"/>
                    </a:ext>
                  </a:extLst>
                </p:cNvPr>
                <p:cNvGrpSpPr/>
                <p:nvPr/>
              </p:nvGrpSpPr>
              <p:grpSpPr>
                <a:xfrm>
                  <a:off x="5767724" y="5412372"/>
                  <a:ext cx="2490468" cy="217315"/>
                  <a:chOff x="1726128" y="5038404"/>
                  <a:chExt cx="2490468" cy="217315"/>
                </a:xfrm>
              </p:grpSpPr>
              <p:sp>
                <p:nvSpPr>
                  <p:cNvPr id="208" name="TextBox 207">
                    <a:extLst>
                      <a:ext uri="{FF2B5EF4-FFF2-40B4-BE49-F238E27FC236}">
                        <a16:creationId xmlns:a16="http://schemas.microsoft.com/office/drawing/2014/main" id="{3647E09B-5560-434B-AC93-C6FE256D229B}"/>
                      </a:ext>
                    </a:extLst>
                  </p:cNvPr>
                  <p:cNvSpPr txBox="1"/>
                  <p:nvPr/>
                </p:nvSpPr>
                <p:spPr>
                  <a:xfrm>
                    <a:off x="4065345"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8</a:t>
                    </a:r>
                  </a:p>
                </p:txBody>
              </p:sp>
              <p:sp>
                <p:nvSpPr>
                  <p:cNvPr id="209" name="TextBox 208">
                    <a:extLst>
                      <a:ext uri="{FF2B5EF4-FFF2-40B4-BE49-F238E27FC236}">
                        <a16:creationId xmlns:a16="http://schemas.microsoft.com/office/drawing/2014/main" id="{3F92E489-7261-4DE5-A330-DF462746E51B}"/>
                      </a:ext>
                    </a:extLst>
                  </p:cNvPr>
                  <p:cNvSpPr txBox="1"/>
                  <p:nvPr/>
                </p:nvSpPr>
                <p:spPr>
                  <a:xfrm>
                    <a:off x="3477275"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6</a:t>
                    </a:r>
                  </a:p>
                </p:txBody>
              </p:sp>
              <p:sp>
                <p:nvSpPr>
                  <p:cNvPr id="210" name="TextBox 209">
                    <a:extLst>
                      <a:ext uri="{FF2B5EF4-FFF2-40B4-BE49-F238E27FC236}">
                        <a16:creationId xmlns:a16="http://schemas.microsoft.com/office/drawing/2014/main" id="{14577926-8FF5-4448-9E91-5328F27D85E2}"/>
                      </a:ext>
                    </a:extLst>
                  </p:cNvPr>
                  <p:cNvSpPr txBox="1"/>
                  <p:nvPr/>
                </p:nvSpPr>
                <p:spPr>
                  <a:xfrm>
                    <a:off x="2893560"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4</a:t>
                    </a:r>
                  </a:p>
                </p:txBody>
              </p:sp>
              <p:sp>
                <p:nvSpPr>
                  <p:cNvPr id="211" name="TextBox 210">
                    <a:extLst>
                      <a:ext uri="{FF2B5EF4-FFF2-40B4-BE49-F238E27FC236}">
                        <a16:creationId xmlns:a16="http://schemas.microsoft.com/office/drawing/2014/main" id="{8BA6E8F6-EAB3-486E-AF94-83D4D043D30E}"/>
                      </a:ext>
                    </a:extLst>
                  </p:cNvPr>
                  <p:cNvSpPr txBox="1"/>
                  <p:nvPr/>
                </p:nvSpPr>
                <p:spPr>
                  <a:xfrm>
                    <a:off x="2309844"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2</a:t>
                    </a:r>
                  </a:p>
                </p:txBody>
              </p:sp>
              <p:sp>
                <p:nvSpPr>
                  <p:cNvPr id="212" name="TextBox 211">
                    <a:extLst>
                      <a:ext uri="{FF2B5EF4-FFF2-40B4-BE49-F238E27FC236}">
                        <a16:creationId xmlns:a16="http://schemas.microsoft.com/office/drawing/2014/main" id="{01435483-AF37-451F-B6EA-BE847D4799B5}"/>
                      </a:ext>
                    </a:extLst>
                  </p:cNvPr>
                  <p:cNvSpPr txBox="1"/>
                  <p:nvPr/>
                </p:nvSpPr>
                <p:spPr>
                  <a:xfrm>
                    <a:off x="1726128"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0</a:t>
                    </a:r>
                  </a:p>
                </p:txBody>
              </p:sp>
              <p:sp>
                <p:nvSpPr>
                  <p:cNvPr id="213" name="TextBox 212">
                    <a:extLst>
                      <a:ext uri="{FF2B5EF4-FFF2-40B4-BE49-F238E27FC236}">
                        <a16:creationId xmlns:a16="http://schemas.microsoft.com/office/drawing/2014/main" id="{BCC15F15-0193-4FE8-898D-10D08BB1ADF8}"/>
                      </a:ext>
                    </a:extLst>
                  </p:cNvPr>
                  <p:cNvSpPr txBox="1"/>
                  <p:nvPr/>
                </p:nvSpPr>
                <p:spPr>
                  <a:xfrm>
                    <a:off x="2020050"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1</a:t>
                    </a:r>
                  </a:p>
                </p:txBody>
              </p:sp>
              <p:sp>
                <p:nvSpPr>
                  <p:cNvPr id="214" name="TextBox 213">
                    <a:extLst>
                      <a:ext uri="{FF2B5EF4-FFF2-40B4-BE49-F238E27FC236}">
                        <a16:creationId xmlns:a16="http://schemas.microsoft.com/office/drawing/2014/main" id="{EF9251FB-DE1D-4913-8C5C-ED6E3878B825}"/>
                      </a:ext>
                    </a:extLst>
                  </p:cNvPr>
                  <p:cNvSpPr txBox="1"/>
                  <p:nvPr/>
                </p:nvSpPr>
                <p:spPr>
                  <a:xfrm>
                    <a:off x="3769883"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7</a:t>
                    </a:r>
                  </a:p>
                </p:txBody>
              </p:sp>
              <p:sp>
                <p:nvSpPr>
                  <p:cNvPr id="215" name="TextBox 214">
                    <a:extLst>
                      <a:ext uri="{FF2B5EF4-FFF2-40B4-BE49-F238E27FC236}">
                        <a16:creationId xmlns:a16="http://schemas.microsoft.com/office/drawing/2014/main" id="{632817D0-53F1-421F-BA4E-1C22B79597D9}"/>
                      </a:ext>
                    </a:extLst>
                  </p:cNvPr>
                  <p:cNvSpPr txBox="1"/>
                  <p:nvPr/>
                </p:nvSpPr>
                <p:spPr>
                  <a:xfrm>
                    <a:off x="3186168"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5</a:t>
                    </a:r>
                  </a:p>
                </p:txBody>
              </p:sp>
              <p:sp>
                <p:nvSpPr>
                  <p:cNvPr id="216" name="TextBox 215">
                    <a:extLst>
                      <a:ext uri="{FF2B5EF4-FFF2-40B4-BE49-F238E27FC236}">
                        <a16:creationId xmlns:a16="http://schemas.microsoft.com/office/drawing/2014/main" id="{DA5A5DC5-5C87-45AD-8189-14D2F41A5F3D}"/>
                      </a:ext>
                    </a:extLst>
                  </p:cNvPr>
                  <p:cNvSpPr txBox="1"/>
                  <p:nvPr/>
                </p:nvSpPr>
                <p:spPr>
                  <a:xfrm>
                    <a:off x="2602452"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3</a:t>
                    </a:r>
                  </a:p>
                </p:txBody>
              </p:sp>
            </p:grpSp>
            <p:sp>
              <p:nvSpPr>
                <p:cNvPr id="41" name="TextBox 40">
                  <a:extLst>
                    <a:ext uri="{FF2B5EF4-FFF2-40B4-BE49-F238E27FC236}">
                      <a16:creationId xmlns:a16="http://schemas.microsoft.com/office/drawing/2014/main" id="{5AF6C5F3-CF64-4532-8600-706F74B1CD45}"/>
                    </a:ext>
                  </a:extLst>
                </p:cNvPr>
                <p:cNvSpPr txBox="1"/>
                <p:nvPr/>
              </p:nvSpPr>
              <p:spPr>
                <a:xfrm>
                  <a:off x="5841605" y="5541206"/>
                  <a:ext cx="2336607" cy="253535"/>
                </a:xfrm>
                <a:prstGeom prst="rect">
                  <a:avLst/>
                </a:prstGeom>
                <a:noFill/>
              </p:spPr>
              <p:txBody>
                <a:bodyPr wrap="square" lIns="36000" tIns="0" rIns="36000" bIns="0" rtlCol="0">
                  <a:spAutoFit/>
                </a:bodyPr>
                <a:lstStyle/>
                <a:p>
                  <a:pPr algn="ctr">
                    <a:defRPr/>
                  </a:pPr>
                  <a:r>
                    <a:rPr lang="en-GB" sz="1400" b="1" dirty="0">
                      <a:solidFill>
                        <a:srgbClr val="000000"/>
                      </a:solidFill>
                      <a:latin typeface="Calibri"/>
                    </a:rPr>
                    <a:t>Year</a:t>
                  </a:r>
                </a:p>
              </p:txBody>
            </p:sp>
            <p:sp>
              <p:nvSpPr>
                <p:cNvPr id="42" name="TextBox 41">
                  <a:extLst>
                    <a:ext uri="{FF2B5EF4-FFF2-40B4-BE49-F238E27FC236}">
                      <a16:creationId xmlns:a16="http://schemas.microsoft.com/office/drawing/2014/main" id="{C381B021-9BED-4B8F-8E13-008E2B3A0263}"/>
                    </a:ext>
                  </a:extLst>
                </p:cNvPr>
                <p:cNvSpPr txBox="1"/>
                <p:nvPr/>
              </p:nvSpPr>
              <p:spPr>
                <a:xfrm>
                  <a:off x="5256862" y="5024032"/>
                  <a:ext cx="378830" cy="217315"/>
                </a:xfrm>
                <a:prstGeom prst="rect">
                  <a:avLst/>
                </a:prstGeom>
                <a:noFill/>
              </p:spPr>
              <p:txBody>
                <a:bodyPr wrap="square" lIns="0" tIns="0" rIns="108000" bIns="0" rtlCol="0" anchor="ctr">
                  <a:spAutoFit/>
                </a:bodyPr>
                <a:lstStyle/>
                <a:p>
                  <a:pPr algn="r">
                    <a:defRPr/>
                  </a:pPr>
                  <a:endParaRPr lang="en-GB" sz="1200" dirty="0">
                    <a:solidFill>
                      <a:srgbClr val="272727"/>
                    </a:solidFill>
                    <a:latin typeface="Calibri"/>
                  </a:endParaRPr>
                </a:p>
              </p:txBody>
            </p:sp>
            <p:grpSp>
              <p:nvGrpSpPr>
                <p:cNvPr id="43" name="Group 42">
                  <a:extLst>
                    <a:ext uri="{FF2B5EF4-FFF2-40B4-BE49-F238E27FC236}">
                      <a16:creationId xmlns:a16="http://schemas.microsoft.com/office/drawing/2014/main" id="{94BF8E0A-E4AA-43BC-897D-F8B80C37910F}"/>
                    </a:ext>
                  </a:extLst>
                </p:cNvPr>
                <p:cNvGrpSpPr/>
                <p:nvPr/>
              </p:nvGrpSpPr>
              <p:grpSpPr>
                <a:xfrm>
                  <a:off x="5357343" y="3424342"/>
                  <a:ext cx="278348" cy="1811592"/>
                  <a:chOff x="5357343" y="3049972"/>
                  <a:chExt cx="278348" cy="1811592"/>
                </a:xfrm>
              </p:grpSpPr>
              <p:sp>
                <p:nvSpPr>
                  <p:cNvPr id="203" name="TextBox 202">
                    <a:extLst>
                      <a:ext uri="{FF2B5EF4-FFF2-40B4-BE49-F238E27FC236}">
                        <a16:creationId xmlns:a16="http://schemas.microsoft.com/office/drawing/2014/main" id="{77E6BEF2-07F2-407D-BB79-41055B210E00}"/>
                      </a:ext>
                    </a:extLst>
                  </p:cNvPr>
                  <p:cNvSpPr txBox="1"/>
                  <p:nvPr/>
                </p:nvSpPr>
                <p:spPr>
                  <a:xfrm>
                    <a:off x="5357343" y="3440529"/>
                    <a:ext cx="278348"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0.5</a:t>
                    </a:r>
                  </a:p>
                </p:txBody>
              </p:sp>
              <p:sp>
                <p:nvSpPr>
                  <p:cNvPr id="204" name="TextBox 203">
                    <a:extLst>
                      <a:ext uri="{FF2B5EF4-FFF2-40B4-BE49-F238E27FC236}">
                        <a16:creationId xmlns:a16="http://schemas.microsoft.com/office/drawing/2014/main" id="{A9FF59DB-A207-47D9-9AFE-6297DD55BBBD}"/>
                      </a:ext>
                    </a:extLst>
                  </p:cNvPr>
                  <p:cNvSpPr txBox="1"/>
                  <p:nvPr/>
                </p:nvSpPr>
                <p:spPr>
                  <a:xfrm>
                    <a:off x="5396822" y="3049972"/>
                    <a:ext cx="238869"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1.0</a:t>
                    </a:r>
                  </a:p>
                </p:txBody>
              </p:sp>
              <p:sp>
                <p:nvSpPr>
                  <p:cNvPr id="205" name="TextBox 204">
                    <a:extLst>
                      <a:ext uri="{FF2B5EF4-FFF2-40B4-BE49-F238E27FC236}">
                        <a16:creationId xmlns:a16="http://schemas.microsoft.com/office/drawing/2014/main" id="{1DFCF39F-15E8-40A2-A44C-F6F0E42936B4}"/>
                      </a:ext>
                    </a:extLst>
                  </p:cNvPr>
                  <p:cNvSpPr txBox="1"/>
                  <p:nvPr/>
                </p:nvSpPr>
                <p:spPr>
                  <a:xfrm>
                    <a:off x="5357343" y="4644249"/>
                    <a:ext cx="278348" cy="217315"/>
                  </a:xfrm>
                  <a:prstGeom prst="rect">
                    <a:avLst/>
                  </a:prstGeom>
                  <a:noFill/>
                </p:spPr>
                <p:txBody>
                  <a:bodyPr wrap="square" lIns="0" tIns="0" rIns="36000" bIns="0" rtlCol="0" anchor="ctr">
                    <a:spAutoFit/>
                  </a:bodyPr>
                  <a:lstStyle/>
                  <a:p>
                    <a:pPr algn="r">
                      <a:defRPr/>
                    </a:pPr>
                    <a:r>
                      <a:rPr lang="en-GB" sz="1200" dirty="0">
                        <a:solidFill>
                          <a:srgbClr val="272727"/>
                        </a:solidFill>
                        <a:latin typeface="Calibri"/>
                      </a:rPr>
                      <a:t>-1.0</a:t>
                    </a:r>
                  </a:p>
                </p:txBody>
              </p:sp>
              <p:sp>
                <p:nvSpPr>
                  <p:cNvPr id="206" name="TextBox 205">
                    <a:extLst>
                      <a:ext uri="{FF2B5EF4-FFF2-40B4-BE49-F238E27FC236}">
                        <a16:creationId xmlns:a16="http://schemas.microsoft.com/office/drawing/2014/main" id="{3F2C261D-AA9D-4B90-9DFD-4D3FA0E18295}"/>
                      </a:ext>
                    </a:extLst>
                  </p:cNvPr>
                  <p:cNvSpPr txBox="1"/>
                  <p:nvPr/>
                </p:nvSpPr>
                <p:spPr>
                  <a:xfrm>
                    <a:off x="5357343" y="4248783"/>
                    <a:ext cx="278348" cy="217315"/>
                  </a:xfrm>
                  <a:prstGeom prst="rect">
                    <a:avLst/>
                  </a:prstGeom>
                  <a:noFill/>
                </p:spPr>
                <p:txBody>
                  <a:bodyPr wrap="square" lIns="0" tIns="0" rIns="36000" bIns="0" rtlCol="0" anchor="ctr">
                    <a:spAutoFit/>
                  </a:bodyPr>
                  <a:lstStyle/>
                  <a:p>
                    <a:pPr algn="r">
                      <a:defRPr/>
                    </a:pPr>
                    <a:r>
                      <a:rPr lang="en-GB" sz="1200" dirty="0">
                        <a:solidFill>
                          <a:srgbClr val="272727"/>
                        </a:solidFill>
                        <a:latin typeface="Calibri"/>
                      </a:rPr>
                      <a:t>-0.5</a:t>
                    </a:r>
                  </a:p>
                </p:txBody>
              </p:sp>
              <p:sp>
                <p:nvSpPr>
                  <p:cNvPr id="207" name="TextBox 206">
                    <a:extLst>
                      <a:ext uri="{FF2B5EF4-FFF2-40B4-BE49-F238E27FC236}">
                        <a16:creationId xmlns:a16="http://schemas.microsoft.com/office/drawing/2014/main" id="{4369002E-3CC5-4DF3-BC47-B493FB3B2FBA}"/>
                      </a:ext>
                    </a:extLst>
                  </p:cNvPr>
                  <p:cNvSpPr txBox="1"/>
                  <p:nvPr/>
                </p:nvSpPr>
                <p:spPr>
                  <a:xfrm>
                    <a:off x="5357343" y="3846964"/>
                    <a:ext cx="278348"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0</a:t>
                    </a:r>
                  </a:p>
                </p:txBody>
              </p:sp>
            </p:grpSp>
            <p:sp>
              <p:nvSpPr>
                <p:cNvPr id="44" name="TextBox 43">
                  <a:extLst>
                    <a:ext uri="{FF2B5EF4-FFF2-40B4-BE49-F238E27FC236}">
                      <a16:creationId xmlns:a16="http://schemas.microsoft.com/office/drawing/2014/main" id="{3FD9822F-3DB4-4248-83FA-9B5F7486729B}"/>
                    </a:ext>
                  </a:extLst>
                </p:cNvPr>
                <p:cNvSpPr txBox="1"/>
                <p:nvPr/>
              </p:nvSpPr>
              <p:spPr>
                <a:xfrm rot="16200000">
                  <a:off x="4096501" y="4356330"/>
                  <a:ext cx="1834094" cy="166199"/>
                </a:xfrm>
                <a:prstGeom prst="rect">
                  <a:avLst/>
                </a:prstGeom>
                <a:noFill/>
              </p:spPr>
              <p:txBody>
                <a:bodyPr wrap="square" lIns="0" tIns="0" rIns="0" bIns="0" rtlCol="0">
                  <a:spAutoFit/>
                </a:bodyPr>
                <a:lstStyle/>
                <a:p>
                  <a:pPr algn="ctr">
                    <a:lnSpc>
                      <a:spcPct val="90000"/>
                    </a:lnSpc>
                    <a:defRPr/>
                  </a:pPr>
                  <a:r>
                    <a:rPr lang="en-GB" sz="1200" b="1" dirty="0">
                      <a:solidFill>
                        <a:srgbClr val="000000"/>
                      </a:solidFill>
                      <a:latin typeface="Calibri"/>
                    </a:rPr>
                    <a:t>Change in HbA</a:t>
                  </a:r>
                  <a:r>
                    <a:rPr lang="en-GB" sz="1200" b="1" baseline="-25000" dirty="0">
                      <a:solidFill>
                        <a:srgbClr val="000000"/>
                      </a:solidFill>
                      <a:latin typeface="Calibri"/>
                    </a:rPr>
                    <a:t>1c</a:t>
                  </a:r>
                  <a:r>
                    <a:rPr lang="en-GB" sz="1200" b="1" dirty="0">
                      <a:solidFill>
                        <a:srgbClr val="000000"/>
                      </a:solidFill>
                      <a:latin typeface="Calibri"/>
                    </a:rPr>
                    <a:t> (%)</a:t>
                  </a:r>
                </a:p>
              </p:txBody>
            </p:sp>
            <p:grpSp>
              <p:nvGrpSpPr>
                <p:cNvPr id="46" name="Group 45">
                  <a:extLst>
                    <a:ext uri="{FF2B5EF4-FFF2-40B4-BE49-F238E27FC236}">
                      <a16:creationId xmlns:a16="http://schemas.microsoft.com/office/drawing/2014/main" id="{38A4E83F-637C-4CE5-943F-5CECF41DC916}"/>
                    </a:ext>
                  </a:extLst>
                </p:cNvPr>
                <p:cNvGrpSpPr/>
                <p:nvPr/>
              </p:nvGrpSpPr>
              <p:grpSpPr>
                <a:xfrm>
                  <a:off x="5638246" y="3534784"/>
                  <a:ext cx="61200" cy="1593263"/>
                  <a:chOff x="5638246" y="3160414"/>
                  <a:chExt cx="61200" cy="1593263"/>
                </a:xfrm>
              </p:grpSpPr>
              <p:cxnSp>
                <p:nvCxnSpPr>
                  <p:cNvPr id="194" name="Straight Connector 193">
                    <a:extLst>
                      <a:ext uri="{FF2B5EF4-FFF2-40B4-BE49-F238E27FC236}">
                        <a16:creationId xmlns:a16="http://schemas.microsoft.com/office/drawing/2014/main" id="{F35DA8E5-1DF3-4198-92E9-70FDFC745EDA}"/>
                      </a:ext>
                    </a:extLst>
                  </p:cNvPr>
                  <p:cNvCxnSpPr/>
                  <p:nvPr/>
                </p:nvCxnSpPr>
                <p:spPr>
                  <a:xfrm>
                    <a:off x="5638246" y="3957046"/>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F475378A-900E-4DE5-9D32-FC14DCB97D3C}"/>
                      </a:ext>
                    </a:extLst>
                  </p:cNvPr>
                  <p:cNvCxnSpPr/>
                  <p:nvPr/>
                </p:nvCxnSpPr>
                <p:spPr>
                  <a:xfrm>
                    <a:off x="5638246" y="475367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6" name="Straight Connector 195">
                    <a:extLst>
                      <a:ext uri="{FF2B5EF4-FFF2-40B4-BE49-F238E27FC236}">
                        <a16:creationId xmlns:a16="http://schemas.microsoft.com/office/drawing/2014/main" id="{7D96D820-682C-4D1E-BB4D-8AC492589885}"/>
                      </a:ext>
                    </a:extLst>
                  </p:cNvPr>
                  <p:cNvCxnSpPr/>
                  <p:nvPr/>
                </p:nvCxnSpPr>
                <p:spPr>
                  <a:xfrm>
                    <a:off x="5638246" y="3160414"/>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a:extLst>
                      <a:ext uri="{FF2B5EF4-FFF2-40B4-BE49-F238E27FC236}">
                        <a16:creationId xmlns:a16="http://schemas.microsoft.com/office/drawing/2014/main" id="{E223A14D-2BFD-4B52-92B1-834A0D300CF0}"/>
                      </a:ext>
                    </a:extLst>
                  </p:cNvPr>
                  <p:cNvCxnSpPr/>
                  <p:nvPr/>
                </p:nvCxnSpPr>
                <p:spPr>
                  <a:xfrm>
                    <a:off x="5638246" y="355873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a:extLst>
                      <a:ext uri="{FF2B5EF4-FFF2-40B4-BE49-F238E27FC236}">
                        <a16:creationId xmlns:a16="http://schemas.microsoft.com/office/drawing/2014/main" id="{4BF75D2B-151D-4029-8F7D-9185F915CA8D}"/>
                      </a:ext>
                    </a:extLst>
                  </p:cNvPr>
                  <p:cNvCxnSpPr/>
                  <p:nvPr/>
                </p:nvCxnSpPr>
                <p:spPr>
                  <a:xfrm>
                    <a:off x="5638246" y="435536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47" name="Straight Connector 46">
                  <a:extLst>
                    <a:ext uri="{FF2B5EF4-FFF2-40B4-BE49-F238E27FC236}">
                      <a16:creationId xmlns:a16="http://schemas.microsoft.com/office/drawing/2014/main" id="{4B052EB7-CA42-414F-B81E-8E8A281D9DBA}"/>
                    </a:ext>
                  </a:extLst>
                </p:cNvPr>
                <p:cNvCxnSpPr/>
                <p:nvPr/>
              </p:nvCxnSpPr>
              <p:spPr>
                <a:xfrm>
                  <a:off x="5638246" y="433287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48" name="Group 47">
                  <a:extLst>
                    <a:ext uri="{FF2B5EF4-FFF2-40B4-BE49-F238E27FC236}">
                      <a16:creationId xmlns:a16="http://schemas.microsoft.com/office/drawing/2014/main" id="{02C48E1D-BC2E-4DD4-B697-830D6A102760}"/>
                    </a:ext>
                  </a:extLst>
                </p:cNvPr>
                <p:cNvGrpSpPr/>
                <p:nvPr/>
              </p:nvGrpSpPr>
              <p:grpSpPr>
                <a:xfrm>
                  <a:off x="7557844" y="3797021"/>
                  <a:ext cx="80558" cy="185738"/>
                  <a:chOff x="3743571" y="3308401"/>
                  <a:chExt cx="80558" cy="722480"/>
                </a:xfrm>
              </p:grpSpPr>
              <p:cxnSp>
                <p:nvCxnSpPr>
                  <p:cNvPr id="191" name="Straight Connector 190">
                    <a:extLst>
                      <a:ext uri="{FF2B5EF4-FFF2-40B4-BE49-F238E27FC236}">
                        <a16:creationId xmlns:a16="http://schemas.microsoft.com/office/drawing/2014/main" id="{6EFEFBA6-B5F4-4D75-9FAD-A94196F06DD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2C9865B4-F070-4FB0-88B4-10BA92EF7821}"/>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683A8A0B-E68F-4ED3-9352-29FC0D176E48}"/>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9" name="Group 48">
                  <a:extLst>
                    <a:ext uri="{FF2B5EF4-FFF2-40B4-BE49-F238E27FC236}">
                      <a16:creationId xmlns:a16="http://schemas.microsoft.com/office/drawing/2014/main" id="{0BE5EA61-0FF5-4542-8017-E6A56C306C6D}"/>
                    </a:ext>
                  </a:extLst>
                </p:cNvPr>
                <p:cNvGrpSpPr/>
                <p:nvPr/>
              </p:nvGrpSpPr>
              <p:grpSpPr>
                <a:xfrm>
                  <a:off x="8143129" y="3684309"/>
                  <a:ext cx="80558" cy="298450"/>
                  <a:chOff x="3743571" y="3308401"/>
                  <a:chExt cx="80558" cy="722480"/>
                </a:xfrm>
              </p:grpSpPr>
              <p:cxnSp>
                <p:nvCxnSpPr>
                  <p:cNvPr id="188" name="Straight Connector 187">
                    <a:extLst>
                      <a:ext uri="{FF2B5EF4-FFF2-40B4-BE49-F238E27FC236}">
                        <a16:creationId xmlns:a16="http://schemas.microsoft.com/office/drawing/2014/main" id="{E2B9751B-5506-48F0-8412-A081EAA58C26}"/>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9" name="Straight Connector 188">
                    <a:extLst>
                      <a:ext uri="{FF2B5EF4-FFF2-40B4-BE49-F238E27FC236}">
                        <a16:creationId xmlns:a16="http://schemas.microsoft.com/office/drawing/2014/main" id="{437A7A9D-AF35-462D-A064-58CAB741888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0" name="Straight Connector 189">
                    <a:extLst>
                      <a:ext uri="{FF2B5EF4-FFF2-40B4-BE49-F238E27FC236}">
                        <a16:creationId xmlns:a16="http://schemas.microsoft.com/office/drawing/2014/main" id="{DB038838-73C9-4070-8C86-A0CB00EA1A7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a:extLst>
                    <a:ext uri="{FF2B5EF4-FFF2-40B4-BE49-F238E27FC236}">
                      <a16:creationId xmlns:a16="http://schemas.microsoft.com/office/drawing/2014/main" id="{400644F2-A206-4636-831C-C8A037AA413D}"/>
                    </a:ext>
                  </a:extLst>
                </p:cNvPr>
                <p:cNvGrpSpPr/>
                <p:nvPr/>
              </p:nvGrpSpPr>
              <p:grpSpPr>
                <a:xfrm>
                  <a:off x="6972562" y="3914495"/>
                  <a:ext cx="80558" cy="166688"/>
                  <a:chOff x="3743571" y="3308401"/>
                  <a:chExt cx="80558" cy="722480"/>
                </a:xfrm>
              </p:grpSpPr>
              <p:cxnSp>
                <p:nvCxnSpPr>
                  <p:cNvPr id="185" name="Straight Connector 184">
                    <a:extLst>
                      <a:ext uri="{FF2B5EF4-FFF2-40B4-BE49-F238E27FC236}">
                        <a16:creationId xmlns:a16="http://schemas.microsoft.com/office/drawing/2014/main" id="{36FF871E-B7E3-400C-8DF9-4030755B19D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E386CE9E-EDEC-4E95-95FA-2E582B9E8E3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7" name="Straight Connector 186">
                    <a:extLst>
                      <a:ext uri="{FF2B5EF4-FFF2-40B4-BE49-F238E27FC236}">
                        <a16:creationId xmlns:a16="http://schemas.microsoft.com/office/drawing/2014/main" id="{A59E28E5-90F9-4146-9C15-F28781D5C25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1" name="Group 50">
                  <a:extLst>
                    <a:ext uri="{FF2B5EF4-FFF2-40B4-BE49-F238E27FC236}">
                      <a16:creationId xmlns:a16="http://schemas.microsoft.com/office/drawing/2014/main" id="{E7FE0F3C-D58B-4FEE-8ADE-E3ACB22D378E}"/>
                    </a:ext>
                  </a:extLst>
                </p:cNvPr>
                <p:cNvGrpSpPr/>
                <p:nvPr/>
              </p:nvGrpSpPr>
              <p:grpSpPr>
                <a:xfrm>
                  <a:off x="6387280" y="4052607"/>
                  <a:ext cx="80558" cy="166687"/>
                  <a:chOff x="3743571" y="3308401"/>
                  <a:chExt cx="80558" cy="722480"/>
                </a:xfrm>
              </p:grpSpPr>
              <p:cxnSp>
                <p:nvCxnSpPr>
                  <p:cNvPr id="182" name="Straight Connector 181">
                    <a:extLst>
                      <a:ext uri="{FF2B5EF4-FFF2-40B4-BE49-F238E27FC236}">
                        <a16:creationId xmlns:a16="http://schemas.microsoft.com/office/drawing/2014/main" id="{A763A5FF-53B9-4417-8557-2C254E9E26B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1D24DF18-8E61-4162-A4B0-CC661561AD36}"/>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7665580D-536B-4FFD-9DB4-01C573876F9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2" name="Group 51">
                  <a:extLst>
                    <a:ext uri="{FF2B5EF4-FFF2-40B4-BE49-F238E27FC236}">
                      <a16:creationId xmlns:a16="http://schemas.microsoft.com/office/drawing/2014/main" id="{ED7D8023-4FDB-4D53-9F76-5031F5236362}"/>
                    </a:ext>
                  </a:extLst>
                </p:cNvPr>
                <p:cNvGrpSpPr/>
                <p:nvPr/>
              </p:nvGrpSpPr>
              <p:grpSpPr>
                <a:xfrm>
                  <a:off x="7265203" y="3843058"/>
                  <a:ext cx="80558" cy="168275"/>
                  <a:chOff x="3743571" y="3308401"/>
                  <a:chExt cx="80558" cy="722480"/>
                </a:xfrm>
              </p:grpSpPr>
              <p:cxnSp>
                <p:nvCxnSpPr>
                  <p:cNvPr id="179" name="Straight Connector 178">
                    <a:extLst>
                      <a:ext uri="{FF2B5EF4-FFF2-40B4-BE49-F238E27FC236}">
                        <a16:creationId xmlns:a16="http://schemas.microsoft.com/office/drawing/2014/main" id="{B38D13C6-E345-4DC8-9C4F-1BDE0991954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0" name="Straight Connector 179">
                    <a:extLst>
                      <a:ext uri="{FF2B5EF4-FFF2-40B4-BE49-F238E27FC236}">
                        <a16:creationId xmlns:a16="http://schemas.microsoft.com/office/drawing/2014/main" id="{06B89E53-60E6-48BD-B45C-6CEF58ECA35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1" name="Straight Connector 180">
                    <a:extLst>
                      <a:ext uri="{FF2B5EF4-FFF2-40B4-BE49-F238E27FC236}">
                        <a16:creationId xmlns:a16="http://schemas.microsoft.com/office/drawing/2014/main" id="{0D12D204-0BD3-4F4F-9B40-8303701126C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a:extLst>
                    <a:ext uri="{FF2B5EF4-FFF2-40B4-BE49-F238E27FC236}">
                      <a16:creationId xmlns:a16="http://schemas.microsoft.com/office/drawing/2014/main" id="{44D0FC99-EEC5-4B77-BA23-601B0CA014C8}"/>
                    </a:ext>
                  </a:extLst>
                </p:cNvPr>
                <p:cNvGrpSpPr/>
                <p:nvPr/>
              </p:nvGrpSpPr>
              <p:grpSpPr>
                <a:xfrm>
                  <a:off x="7850485" y="3762094"/>
                  <a:ext cx="80558" cy="214313"/>
                  <a:chOff x="3743571" y="3308401"/>
                  <a:chExt cx="80558" cy="722480"/>
                </a:xfrm>
              </p:grpSpPr>
              <p:cxnSp>
                <p:nvCxnSpPr>
                  <p:cNvPr id="176" name="Straight Connector 175">
                    <a:extLst>
                      <a:ext uri="{FF2B5EF4-FFF2-40B4-BE49-F238E27FC236}">
                        <a16:creationId xmlns:a16="http://schemas.microsoft.com/office/drawing/2014/main" id="{164CD6AA-0B57-4E48-B371-9369F0A01AE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72AEADE5-A6CB-47E3-A5B6-E12C429296D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8" name="Straight Connector 177">
                    <a:extLst>
                      <a:ext uri="{FF2B5EF4-FFF2-40B4-BE49-F238E27FC236}">
                        <a16:creationId xmlns:a16="http://schemas.microsoft.com/office/drawing/2014/main" id="{4FBE8D0F-51D4-48CA-A926-BE2EEC424EE7}"/>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4" name="Group 53">
                  <a:extLst>
                    <a:ext uri="{FF2B5EF4-FFF2-40B4-BE49-F238E27FC236}">
                      <a16:creationId xmlns:a16="http://schemas.microsoft.com/office/drawing/2014/main" id="{882A6905-5BED-485A-8F5F-0A702B67B179}"/>
                    </a:ext>
                  </a:extLst>
                </p:cNvPr>
                <p:cNvGrpSpPr/>
                <p:nvPr/>
              </p:nvGrpSpPr>
              <p:grpSpPr>
                <a:xfrm>
                  <a:off x="6679921" y="3954183"/>
                  <a:ext cx="80558" cy="168275"/>
                  <a:chOff x="3743571" y="3308401"/>
                  <a:chExt cx="80558" cy="722480"/>
                </a:xfrm>
              </p:grpSpPr>
              <p:cxnSp>
                <p:nvCxnSpPr>
                  <p:cNvPr id="173" name="Straight Connector 172">
                    <a:extLst>
                      <a:ext uri="{FF2B5EF4-FFF2-40B4-BE49-F238E27FC236}">
                        <a16:creationId xmlns:a16="http://schemas.microsoft.com/office/drawing/2014/main" id="{7D5B24E2-2E51-4B63-A964-FF032744C45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EBEAE6F8-A863-45C1-BE83-78D72A9474D3}"/>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5" name="Straight Connector 174">
                    <a:extLst>
                      <a:ext uri="{FF2B5EF4-FFF2-40B4-BE49-F238E27FC236}">
                        <a16:creationId xmlns:a16="http://schemas.microsoft.com/office/drawing/2014/main" id="{87585D72-51F4-476C-AA23-E4A8733CEB1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5" name="Group 54">
                  <a:extLst>
                    <a:ext uri="{FF2B5EF4-FFF2-40B4-BE49-F238E27FC236}">
                      <a16:creationId xmlns:a16="http://schemas.microsoft.com/office/drawing/2014/main" id="{0AE51D02-7994-4974-8CC7-D087089B407F}"/>
                    </a:ext>
                  </a:extLst>
                </p:cNvPr>
                <p:cNvGrpSpPr/>
                <p:nvPr/>
              </p:nvGrpSpPr>
              <p:grpSpPr>
                <a:xfrm>
                  <a:off x="6094639" y="4122457"/>
                  <a:ext cx="80558" cy="160338"/>
                  <a:chOff x="3743571" y="3308401"/>
                  <a:chExt cx="80558" cy="722480"/>
                </a:xfrm>
              </p:grpSpPr>
              <p:cxnSp>
                <p:nvCxnSpPr>
                  <p:cNvPr id="170" name="Straight Connector 169">
                    <a:extLst>
                      <a:ext uri="{FF2B5EF4-FFF2-40B4-BE49-F238E27FC236}">
                        <a16:creationId xmlns:a16="http://schemas.microsoft.com/office/drawing/2014/main" id="{54AED17F-33B5-411F-BCEB-48F105E89EB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38573B6D-7675-43B0-A1BB-4EA20B7E1A0F}"/>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B574A85D-8837-4541-AA69-DBBAD6CE0971}"/>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a:extLst>
                    <a:ext uri="{FF2B5EF4-FFF2-40B4-BE49-F238E27FC236}">
                      <a16:creationId xmlns:a16="http://schemas.microsoft.com/office/drawing/2014/main" id="{E8880136-3D23-46E2-AD65-5377BD360D60}"/>
                    </a:ext>
                  </a:extLst>
                </p:cNvPr>
                <p:cNvGrpSpPr/>
                <p:nvPr/>
              </p:nvGrpSpPr>
              <p:grpSpPr>
                <a:xfrm>
                  <a:off x="5807870" y="3800931"/>
                  <a:ext cx="2409111" cy="569429"/>
                  <a:chOff x="1753395" y="4099662"/>
                  <a:chExt cx="2409111" cy="569429"/>
                </a:xfrm>
                <a:solidFill>
                  <a:schemeClr val="accent1"/>
                </a:solidFill>
              </p:grpSpPr>
              <p:sp>
                <p:nvSpPr>
                  <p:cNvPr id="161" name="Oval 160">
                    <a:extLst>
                      <a:ext uri="{FF2B5EF4-FFF2-40B4-BE49-F238E27FC236}">
                        <a16:creationId xmlns:a16="http://schemas.microsoft.com/office/drawing/2014/main" id="{F89E8537-BF5C-48A6-828B-4EBAAFFDB87A}"/>
                      </a:ext>
                    </a:extLst>
                  </p:cNvPr>
                  <p:cNvSpPr/>
                  <p:nvPr/>
                </p:nvSpPr>
                <p:spPr>
                  <a:xfrm>
                    <a:off x="2921971" y="4257912"/>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62" name="Oval 161">
                    <a:extLst>
                      <a:ext uri="{FF2B5EF4-FFF2-40B4-BE49-F238E27FC236}">
                        <a16:creationId xmlns:a16="http://schemas.microsoft.com/office/drawing/2014/main" id="{EE670363-7764-4C89-9AA5-E32FDE0FCEEF}"/>
                      </a:ext>
                    </a:extLst>
                  </p:cNvPr>
                  <p:cNvSpPr/>
                  <p:nvPr/>
                </p:nvSpPr>
                <p:spPr>
                  <a:xfrm>
                    <a:off x="3506259" y="4153231"/>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63" name="Oval 162">
                    <a:extLst>
                      <a:ext uri="{FF2B5EF4-FFF2-40B4-BE49-F238E27FC236}">
                        <a16:creationId xmlns:a16="http://schemas.microsoft.com/office/drawing/2014/main" id="{6ACE1414-A7BD-436D-A5E4-534A668338A6}"/>
                      </a:ext>
                    </a:extLst>
                  </p:cNvPr>
                  <p:cNvSpPr/>
                  <p:nvPr/>
                </p:nvSpPr>
                <p:spPr>
                  <a:xfrm>
                    <a:off x="4090549" y="4099662"/>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64" name="Oval 163">
                    <a:extLst>
                      <a:ext uri="{FF2B5EF4-FFF2-40B4-BE49-F238E27FC236}">
                        <a16:creationId xmlns:a16="http://schemas.microsoft.com/office/drawing/2014/main" id="{7A53022A-9CC1-4C58-BC33-C0BF5B0B7279}"/>
                      </a:ext>
                    </a:extLst>
                  </p:cNvPr>
                  <p:cNvSpPr/>
                  <p:nvPr/>
                </p:nvSpPr>
                <p:spPr>
                  <a:xfrm>
                    <a:off x="2337683" y="4397086"/>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65" name="Oval 164">
                    <a:extLst>
                      <a:ext uri="{FF2B5EF4-FFF2-40B4-BE49-F238E27FC236}">
                        <a16:creationId xmlns:a16="http://schemas.microsoft.com/office/drawing/2014/main" id="{BA961EE5-9479-4107-8E49-D8058882F65F}"/>
                      </a:ext>
                    </a:extLst>
                  </p:cNvPr>
                  <p:cNvSpPr/>
                  <p:nvPr/>
                </p:nvSpPr>
                <p:spPr>
                  <a:xfrm>
                    <a:off x="1753395" y="4597134"/>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66" name="Oval 165">
                    <a:extLst>
                      <a:ext uri="{FF2B5EF4-FFF2-40B4-BE49-F238E27FC236}">
                        <a16:creationId xmlns:a16="http://schemas.microsoft.com/office/drawing/2014/main" id="{FBE4F5A3-E1B7-4238-A99A-E7638740ABCA}"/>
                      </a:ext>
                    </a:extLst>
                  </p:cNvPr>
                  <p:cNvSpPr/>
                  <p:nvPr/>
                </p:nvSpPr>
                <p:spPr>
                  <a:xfrm>
                    <a:off x="2629827" y="4300399"/>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67" name="Oval 166">
                    <a:extLst>
                      <a:ext uri="{FF2B5EF4-FFF2-40B4-BE49-F238E27FC236}">
                        <a16:creationId xmlns:a16="http://schemas.microsoft.com/office/drawing/2014/main" id="{591B9134-BF14-476A-9E0F-A2EDD27700CD}"/>
                      </a:ext>
                    </a:extLst>
                  </p:cNvPr>
                  <p:cNvSpPr/>
                  <p:nvPr/>
                </p:nvSpPr>
                <p:spPr>
                  <a:xfrm>
                    <a:off x="3214115" y="4191347"/>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68" name="Oval 167">
                    <a:extLst>
                      <a:ext uri="{FF2B5EF4-FFF2-40B4-BE49-F238E27FC236}">
                        <a16:creationId xmlns:a16="http://schemas.microsoft.com/office/drawing/2014/main" id="{66959286-7DEE-496B-8C5D-0300136658F7}"/>
                      </a:ext>
                    </a:extLst>
                  </p:cNvPr>
                  <p:cNvSpPr/>
                  <p:nvPr/>
                </p:nvSpPr>
                <p:spPr>
                  <a:xfrm>
                    <a:off x="3798403" y="4129029"/>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69" name="Oval 168">
                    <a:extLst>
                      <a:ext uri="{FF2B5EF4-FFF2-40B4-BE49-F238E27FC236}">
                        <a16:creationId xmlns:a16="http://schemas.microsoft.com/office/drawing/2014/main" id="{B30B628C-11E9-4195-9815-30C31F46AFD4}"/>
                      </a:ext>
                    </a:extLst>
                  </p:cNvPr>
                  <p:cNvSpPr/>
                  <p:nvPr/>
                </p:nvSpPr>
                <p:spPr>
                  <a:xfrm>
                    <a:off x="2045539" y="4465105"/>
                    <a:ext cx="71957" cy="71957"/>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57" name="Group 56">
                  <a:extLst>
                    <a:ext uri="{FF2B5EF4-FFF2-40B4-BE49-F238E27FC236}">
                      <a16:creationId xmlns:a16="http://schemas.microsoft.com/office/drawing/2014/main" id="{43D8B1E3-4E85-4D57-8377-D20F4F8B60BB}"/>
                    </a:ext>
                  </a:extLst>
                </p:cNvPr>
                <p:cNvGrpSpPr/>
                <p:nvPr/>
              </p:nvGrpSpPr>
              <p:grpSpPr>
                <a:xfrm>
                  <a:off x="6094639" y="4559021"/>
                  <a:ext cx="2129048" cy="747712"/>
                  <a:chOff x="6094639" y="4184651"/>
                  <a:chExt cx="2129048" cy="747712"/>
                </a:xfrm>
              </p:grpSpPr>
              <p:grpSp>
                <p:nvGrpSpPr>
                  <p:cNvPr id="129" name="Group 128">
                    <a:extLst>
                      <a:ext uri="{FF2B5EF4-FFF2-40B4-BE49-F238E27FC236}">
                        <a16:creationId xmlns:a16="http://schemas.microsoft.com/office/drawing/2014/main" id="{14351D00-874D-4BE9-9F7A-BE5436249252}"/>
                      </a:ext>
                    </a:extLst>
                  </p:cNvPr>
                  <p:cNvGrpSpPr/>
                  <p:nvPr/>
                </p:nvGrpSpPr>
                <p:grpSpPr>
                  <a:xfrm>
                    <a:off x="7557844" y="4656139"/>
                    <a:ext cx="80558" cy="225424"/>
                    <a:chOff x="3743571" y="3308401"/>
                    <a:chExt cx="80558" cy="722480"/>
                  </a:xfrm>
                </p:grpSpPr>
                <p:cxnSp>
                  <p:nvCxnSpPr>
                    <p:cNvPr id="158" name="Straight Connector 157">
                      <a:extLst>
                        <a:ext uri="{FF2B5EF4-FFF2-40B4-BE49-F238E27FC236}">
                          <a16:creationId xmlns:a16="http://schemas.microsoft.com/office/drawing/2014/main" id="{F303AAB7-26F5-4F9A-AAC0-4461491063E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A4F2D944-F4CE-4338-B474-E3F8768D358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C701C275-5310-4052-B09F-FAFB442AA6B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0" name="Group 129">
                    <a:extLst>
                      <a:ext uri="{FF2B5EF4-FFF2-40B4-BE49-F238E27FC236}">
                        <a16:creationId xmlns:a16="http://schemas.microsoft.com/office/drawing/2014/main" id="{49BF3533-E48F-4251-8610-41A3A76B9772}"/>
                      </a:ext>
                    </a:extLst>
                  </p:cNvPr>
                  <p:cNvGrpSpPr/>
                  <p:nvPr/>
                </p:nvGrpSpPr>
                <p:grpSpPr>
                  <a:xfrm>
                    <a:off x="8143129" y="4605338"/>
                    <a:ext cx="80558" cy="327025"/>
                    <a:chOff x="3743571" y="3308401"/>
                    <a:chExt cx="80558" cy="722480"/>
                  </a:xfrm>
                </p:grpSpPr>
                <p:cxnSp>
                  <p:nvCxnSpPr>
                    <p:cNvPr id="155" name="Straight Connector 154">
                      <a:extLst>
                        <a:ext uri="{FF2B5EF4-FFF2-40B4-BE49-F238E27FC236}">
                          <a16:creationId xmlns:a16="http://schemas.microsoft.com/office/drawing/2014/main" id="{26DE5227-357F-45E9-8540-7CD7B75EF36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7D376951-DD36-43DF-871C-A02372E43089}"/>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6712A28B-4B8B-44B6-8E8A-DD9958C310C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1" name="Group 130">
                    <a:extLst>
                      <a:ext uri="{FF2B5EF4-FFF2-40B4-BE49-F238E27FC236}">
                        <a16:creationId xmlns:a16="http://schemas.microsoft.com/office/drawing/2014/main" id="{C7DEA6A3-264E-4631-A113-4CEC89F21C1B}"/>
                      </a:ext>
                    </a:extLst>
                  </p:cNvPr>
                  <p:cNvGrpSpPr/>
                  <p:nvPr/>
                </p:nvGrpSpPr>
                <p:grpSpPr>
                  <a:xfrm>
                    <a:off x="6972562" y="4572000"/>
                    <a:ext cx="80558" cy="203200"/>
                    <a:chOff x="3743571" y="3308401"/>
                    <a:chExt cx="80558" cy="722480"/>
                  </a:xfrm>
                </p:grpSpPr>
                <p:cxnSp>
                  <p:nvCxnSpPr>
                    <p:cNvPr id="152" name="Straight Connector 151">
                      <a:extLst>
                        <a:ext uri="{FF2B5EF4-FFF2-40B4-BE49-F238E27FC236}">
                          <a16:creationId xmlns:a16="http://schemas.microsoft.com/office/drawing/2014/main" id="{79CF9AD7-00B9-4309-9E71-0FB7A37FC93D}"/>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545856BE-1C6B-4FBC-929D-CDEB61ADE24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FE3C779E-F0BB-40FF-A7EB-2E2F9283ED4C}"/>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2" name="Group 131">
                    <a:extLst>
                      <a:ext uri="{FF2B5EF4-FFF2-40B4-BE49-F238E27FC236}">
                        <a16:creationId xmlns:a16="http://schemas.microsoft.com/office/drawing/2014/main" id="{EF71CDA8-7E44-43E1-8E94-90BCB8F941DC}"/>
                      </a:ext>
                    </a:extLst>
                  </p:cNvPr>
                  <p:cNvGrpSpPr/>
                  <p:nvPr/>
                </p:nvGrpSpPr>
                <p:grpSpPr>
                  <a:xfrm>
                    <a:off x="6387280" y="4368800"/>
                    <a:ext cx="80558" cy="204788"/>
                    <a:chOff x="3743571" y="3308401"/>
                    <a:chExt cx="80558" cy="722480"/>
                  </a:xfrm>
                </p:grpSpPr>
                <p:cxnSp>
                  <p:nvCxnSpPr>
                    <p:cNvPr id="149" name="Straight Connector 148">
                      <a:extLst>
                        <a:ext uri="{FF2B5EF4-FFF2-40B4-BE49-F238E27FC236}">
                          <a16:creationId xmlns:a16="http://schemas.microsoft.com/office/drawing/2014/main" id="{0572024A-12E5-4E93-870B-3ACE395F10D8}"/>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4D386C19-E177-4386-970A-63295702D58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704758D2-8559-45BC-82D7-03E55AAA1542}"/>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3" name="Group 132">
                    <a:extLst>
                      <a:ext uri="{FF2B5EF4-FFF2-40B4-BE49-F238E27FC236}">
                        <a16:creationId xmlns:a16="http://schemas.microsoft.com/office/drawing/2014/main" id="{36700172-5882-4A09-A5C9-FD108C37FAAB}"/>
                      </a:ext>
                    </a:extLst>
                  </p:cNvPr>
                  <p:cNvGrpSpPr/>
                  <p:nvPr/>
                </p:nvGrpSpPr>
                <p:grpSpPr>
                  <a:xfrm>
                    <a:off x="7265203" y="4635499"/>
                    <a:ext cx="80558" cy="214313"/>
                    <a:chOff x="3743571" y="3308401"/>
                    <a:chExt cx="80558" cy="722480"/>
                  </a:xfrm>
                </p:grpSpPr>
                <p:cxnSp>
                  <p:nvCxnSpPr>
                    <p:cNvPr id="146" name="Straight Connector 145">
                      <a:extLst>
                        <a:ext uri="{FF2B5EF4-FFF2-40B4-BE49-F238E27FC236}">
                          <a16:creationId xmlns:a16="http://schemas.microsoft.com/office/drawing/2014/main" id="{073A063D-1155-49F9-9881-5E55EF693E42}"/>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D2F0AD3C-8407-4350-9E76-56E798648961}"/>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9ADE820A-BF60-4713-89AD-07DAD3F1B7CE}"/>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4" name="Group 133">
                    <a:extLst>
                      <a:ext uri="{FF2B5EF4-FFF2-40B4-BE49-F238E27FC236}">
                        <a16:creationId xmlns:a16="http://schemas.microsoft.com/office/drawing/2014/main" id="{7E6D3C37-0818-4C3C-83E7-1A3927325924}"/>
                      </a:ext>
                    </a:extLst>
                  </p:cNvPr>
                  <p:cNvGrpSpPr/>
                  <p:nvPr/>
                </p:nvGrpSpPr>
                <p:grpSpPr>
                  <a:xfrm>
                    <a:off x="7850485" y="4559302"/>
                    <a:ext cx="80558" cy="250823"/>
                    <a:chOff x="3743571" y="3308401"/>
                    <a:chExt cx="80558" cy="722480"/>
                  </a:xfrm>
                </p:grpSpPr>
                <p:cxnSp>
                  <p:nvCxnSpPr>
                    <p:cNvPr id="143" name="Straight Connector 142">
                      <a:extLst>
                        <a:ext uri="{FF2B5EF4-FFF2-40B4-BE49-F238E27FC236}">
                          <a16:creationId xmlns:a16="http://schemas.microsoft.com/office/drawing/2014/main" id="{30EDC100-BFCB-4EA8-9290-EAC47BA52280}"/>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C4293D37-0458-47C0-9DB5-BFA089CA6B18}"/>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46DF52A7-864D-49FA-BE40-CFA8F972286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5" name="Group 134">
                    <a:extLst>
                      <a:ext uri="{FF2B5EF4-FFF2-40B4-BE49-F238E27FC236}">
                        <a16:creationId xmlns:a16="http://schemas.microsoft.com/office/drawing/2014/main" id="{F92DBC24-231D-44EE-928E-C01E8E47EB6F}"/>
                      </a:ext>
                    </a:extLst>
                  </p:cNvPr>
                  <p:cNvGrpSpPr/>
                  <p:nvPr/>
                </p:nvGrpSpPr>
                <p:grpSpPr>
                  <a:xfrm>
                    <a:off x="6679921" y="4518025"/>
                    <a:ext cx="80558" cy="207963"/>
                    <a:chOff x="3743571" y="3308401"/>
                    <a:chExt cx="80558" cy="722480"/>
                  </a:xfrm>
                </p:grpSpPr>
                <p:cxnSp>
                  <p:nvCxnSpPr>
                    <p:cNvPr id="140" name="Straight Connector 139">
                      <a:extLst>
                        <a:ext uri="{FF2B5EF4-FFF2-40B4-BE49-F238E27FC236}">
                          <a16:creationId xmlns:a16="http://schemas.microsoft.com/office/drawing/2014/main" id="{18B307A0-2AB8-4C06-94C0-D79DB5494B3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3245D81E-FC21-4AD3-B859-5812BA6C924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CA77D319-A647-49A2-8C18-DCA5CC4990D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6" name="Group 135">
                    <a:extLst>
                      <a:ext uri="{FF2B5EF4-FFF2-40B4-BE49-F238E27FC236}">
                        <a16:creationId xmlns:a16="http://schemas.microsoft.com/office/drawing/2014/main" id="{47A9F350-A40A-475D-9C79-F2A8F5939D38}"/>
                      </a:ext>
                    </a:extLst>
                  </p:cNvPr>
                  <p:cNvGrpSpPr/>
                  <p:nvPr/>
                </p:nvGrpSpPr>
                <p:grpSpPr>
                  <a:xfrm>
                    <a:off x="6094639" y="4184651"/>
                    <a:ext cx="80558" cy="206374"/>
                    <a:chOff x="3743571" y="3308401"/>
                    <a:chExt cx="80558" cy="722480"/>
                  </a:xfrm>
                </p:grpSpPr>
                <p:cxnSp>
                  <p:nvCxnSpPr>
                    <p:cNvPr id="137" name="Straight Connector 136">
                      <a:extLst>
                        <a:ext uri="{FF2B5EF4-FFF2-40B4-BE49-F238E27FC236}">
                          <a16:creationId xmlns:a16="http://schemas.microsoft.com/office/drawing/2014/main" id="{4A41A9AB-19EF-4400-9FAD-1316C436052F}"/>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BAF6CB02-A833-4349-B76A-B2F231238147}"/>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D68E66F2-0E7E-4F7C-9BFD-B617678C0A2F}"/>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58" name="Group 57">
                  <a:extLst>
                    <a:ext uri="{FF2B5EF4-FFF2-40B4-BE49-F238E27FC236}">
                      <a16:creationId xmlns:a16="http://schemas.microsoft.com/office/drawing/2014/main" id="{158CA9A0-4F07-4948-A50B-5583655FFAA8}"/>
                    </a:ext>
                  </a:extLst>
                </p:cNvPr>
                <p:cNvGrpSpPr/>
                <p:nvPr/>
              </p:nvGrpSpPr>
              <p:grpSpPr>
                <a:xfrm>
                  <a:off x="5807870" y="4295230"/>
                  <a:ext cx="2409111" cy="886344"/>
                  <a:chOff x="1753395" y="3920860"/>
                  <a:chExt cx="2409111" cy="886344"/>
                </a:xfrm>
              </p:grpSpPr>
              <p:sp>
                <p:nvSpPr>
                  <p:cNvPr id="120" name="Oval 119">
                    <a:extLst>
                      <a:ext uri="{FF2B5EF4-FFF2-40B4-BE49-F238E27FC236}">
                        <a16:creationId xmlns:a16="http://schemas.microsoft.com/office/drawing/2014/main" id="{387398BF-F480-44BA-8DB9-474F7A492BC5}"/>
                      </a:ext>
                    </a:extLst>
                  </p:cNvPr>
                  <p:cNvSpPr/>
                  <p:nvPr/>
                </p:nvSpPr>
                <p:spPr>
                  <a:xfrm>
                    <a:off x="2921971" y="4633646"/>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21" name="Oval 120">
                    <a:extLst>
                      <a:ext uri="{FF2B5EF4-FFF2-40B4-BE49-F238E27FC236}">
                        <a16:creationId xmlns:a16="http://schemas.microsoft.com/office/drawing/2014/main" id="{DF4D4AFE-A7D4-438C-8D52-9C3827C018C6}"/>
                      </a:ext>
                    </a:extLst>
                  </p:cNvPr>
                  <p:cNvSpPr/>
                  <p:nvPr/>
                </p:nvSpPr>
                <p:spPr>
                  <a:xfrm>
                    <a:off x="3506259" y="4722547"/>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22" name="Oval 121">
                    <a:extLst>
                      <a:ext uri="{FF2B5EF4-FFF2-40B4-BE49-F238E27FC236}">
                        <a16:creationId xmlns:a16="http://schemas.microsoft.com/office/drawing/2014/main" id="{9FE80953-DEB8-411F-AB77-A59D1C030223}"/>
                      </a:ext>
                    </a:extLst>
                  </p:cNvPr>
                  <p:cNvSpPr/>
                  <p:nvPr/>
                </p:nvSpPr>
                <p:spPr>
                  <a:xfrm>
                    <a:off x="4090549" y="4735247"/>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23" name="Oval 122">
                    <a:extLst>
                      <a:ext uri="{FF2B5EF4-FFF2-40B4-BE49-F238E27FC236}">
                        <a16:creationId xmlns:a16="http://schemas.microsoft.com/office/drawing/2014/main" id="{535AE89E-5865-4FB6-818D-752FD1FB365E}"/>
                      </a:ext>
                    </a:extLst>
                  </p:cNvPr>
                  <p:cNvSpPr/>
                  <p:nvPr/>
                </p:nvSpPr>
                <p:spPr>
                  <a:xfrm>
                    <a:off x="2337683" y="4436797"/>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24" name="Oval 123">
                    <a:extLst>
                      <a:ext uri="{FF2B5EF4-FFF2-40B4-BE49-F238E27FC236}">
                        <a16:creationId xmlns:a16="http://schemas.microsoft.com/office/drawing/2014/main" id="{D04FCAF6-D651-4B42-8087-4542629BFC4E}"/>
                      </a:ext>
                    </a:extLst>
                  </p:cNvPr>
                  <p:cNvSpPr/>
                  <p:nvPr/>
                </p:nvSpPr>
                <p:spPr>
                  <a:xfrm>
                    <a:off x="1753395" y="3920860"/>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25" name="Oval 124">
                    <a:extLst>
                      <a:ext uri="{FF2B5EF4-FFF2-40B4-BE49-F238E27FC236}">
                        <a16:creationId xmlns:a16="http://schemas.microsoft.com/office/drawing/2014/main" id="{476647D4-1E9A-4520-93D4-CFC3FF0453F3}"/>
                      </a:ext>
                    </a:extLst>
                  </p:cNvPr>
                  <p:cNvSpPr/>
                  <p:nvPr/>
                </p:nvSpPr>
                <p:spPr>
                  <a:xfrm>
                    <a:off x="2629827" y="4582847"/>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26" name="Oval 125">
                    <a:extLst>
                      <a:ext uri="{FF2B5EF4-FFF2-40B4-BE49-F238E27FC236}">
                        <a16:creationId xmlns:a16="http://schemas.microsoft.com/office/drawing/2014/main" id="{5AE772D2-3F99-4BE8-BFF1-E1021D1D7889}"/>
                      </a:ext>
                    </a:extLst>
                  </p:cNvPr>
                  <p:cNvSpPr/>
                  <p:nvPr/>
                </p:nvSpPr>
                <p:spPr>
                  <a:xfrm>
                    <a:off x="3214115" y="4701909"/>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27" name="Oval 126">
                    <a:extLst>
                      <a:ext uri="{FF2B5EF4-FFF2-40B4-BE49-F238E27FC236}">
                        <a16:creationId xmlns:a16="http://schemas.microsoft.com/office/drawing/2014/main" id="{5098BEA4-307A-42D6-B058-63DCB8388585}"/>
                      </a:ext>
                    </a:extLst>
                  </p:cNvPr>
                  <p:cNvSpPr/>
                  <p:nvPr/>
                </p:nvSpPr>
                <p:spPr>
                  <a:xfrm>
                    <a:off x="3798403" y="4654283"/>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28" name="Oval 127">
                    <a:extLst>
                      <a:ext uri="{FF2B5EF4-FFF2-40B4-BE49-F238E27FC236}">
                        <a16:creationId xmlns:a16="http://schemas.microsoft.com/office/drawing/2014/main" id="{D6F8B471-FC1D-4BE7-9B88-704F6CDA2DF0}"/>
                      </a:ext>
                    </a:extLst>
                  </p:cNvPr>
                  <p:cNvSpPr/>
                  <p:nvPr/>
                </p:nvSpPr>
                <p:spPr>
                  <a:xfrm>
                    <a:off x="2045539" y="4243123"/>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GB" dirty="0">
                        <a:solidFill>
                          <a:prstClr val="white"/>
                        </a:solidFill>
                        <a:latin typeface="Calibri"/>
                      </a:rPr>
                      <a:t> </a:t>
                    </a:r>
                  </a:p>
                </p:txBody>
              </p:sp>
            </p:grpSp>
            <p:grpSp>
              <p:nvGrpSpPr>
                <p:cNvPr id="59" name="Group 58">
                  <a:extLst>
                    <a:ext uri="{FF2B5EF4-FFF2-40B4-BE49-F238E27FC236}">
                      <a16:creationId xmlns:a16="http://schemas.microsoft.com/office/drawing/2014/main" id="{4338ECE8-8E85-4508-9D82-46E38D8AAE2D}"/>
                    </a:ext>
                  </a:extLst>
                </p:cNvPr>
                <p:cNvGrpSpPr/>
                <p:nvPr/>
              </p:nvGrpSpPr>
              <p:grpSpPr>
                <a:xfrm>
                  <a:off x="6094639" y="4481233"/>
                  <a:ext cx="2129048" cy="271462"/>
                  <a:chOff x="6094639" y="4106863"/>
                  <a:chExt cx="2129048" cy="271462"/>
                </a:xfrm>
              </p:grpSpPr>
              <p:grpSp>
                <p:nvGrpSpPr>
                  <p:cNvPr id="83" name="Group 82">
                    <a:extLst>
                      <a:ext uri="{FF2B5EF4-FFF2-40B4-BE49-F238E27FC236}">
                        <a16:creationId xmlns:a16="http://schemas.microsoft.com/office/drawing/2014/main" id="{AB7403B6-42D9-46C9-A92D-E4684AE6FA35}"/>
                      </a:ext>
                    </a:extLst>
                  </p:cNvPr>
                  <p:cNvGrpSpPr/>
                  <p:nvPr/>
                </p:nvGrpSpPr>
                <p:grpSpPr>
                  <a:xfrm>
                    <a:off x="7557844" y="4270376"/>
                    <a:ext cx="80558" cy="95250"/>
                    <a:chOff x="3743571" y="3308401"/>
                    <a:chExt cx="80558" cy="722480"/>
                  </a:xfrm>
                </p:grpSpPr>
                <p:cxnSp>
                  <p:nvCxnSpPr>
                    <p:cNvPr id="117" name="Straight Connector 116">
                      <a:extLst>
                        <a:ext uri="{FF2B5EF4-FFF2-40B4-BE49-F238E27FC236}">
                          <a16:creationId xmlns:a16="http://schemas.microsoft.com/office/drawing/2014/main" id="{7A3CFC4D-699F-4B99-91F3-C434579027F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FD799F88-28A9-4FEF-8B38-33339AC2B0BA}"/>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2FB646E0-8768-4C13-9553-72A743A81AC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a:extLst>
                      <a:ext uri="{FF2B5EF4-FFF2-40B4-BE49-F238E27FC236}">
                        <a16:creationId xmlns:a16="http://schemas.microsoft.com/office/drawing/2014/main" id="{3BF3DA90-4A50-43EB-A33D-211C6CEA6979}"/>
                      </a:ext>
                    </a:extLst>
                  </p:cNvPr>
                  <p:cNvGrpSpPr/>
                  <p:nvPr/>
                </p:nvGrpSpPr>
                <p:grpSpPr>
                  <a:xfrm>
                    <a:off x="8143129" y="4225925"/>
                    <a:ext cx="80558" cy="96837"/>
                    <a:chOff x="3743571" y="3308401"/>
                    <a:chExt cx="80558" cy="722480"/>
                  </a:xfrm>
                </p:grpSpPr>
                <p:cxnSp>
                  <p:nvCxnSpPr>
                    <p:cNvPr id="114" name="Straight Connector 113">
                      <a:extLst>
                        <a:ext uri="{FF2B5EF4-FFF2-40B4-BE49-F238E27FC236}">
                          <a16:creationId xmlns:a16="http://schemas.microsoft.com/office/drawing/2014/main" id="{60BCAF96-8B2D-4E9E-A019-0AF42A97341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055DC284-9E6F-44AF-BDFD-07BDA1BFDCDB}"/>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435801DC-7CCD-4D58-8BB3-BC5542E0B95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6" name="Group 85">
                    <a:extLst>
                      <a:ext uri="{FF2B5EF4-FFF2-40B4-BE49-F238E27FC236}">
                        <a16:creationId xmlns:a16="http://schemas.microsoft.com/office/drawing/2014/main" id="{4ED73F00-787A-4442-A7E1-572CBB36DBF8}"/>
                      </a:ext>
                    </a:extLst>
                  </p:cNvPr>
                  <p:cNvGrpSpPr/>
                  <p:nvPr/>
                </p:nvGrpSpPr>
                <p:grpSpPr>
                  <a:xfrm>
                    <a:off x="6972562" y="4289651"/>
                    <a:ext cx="80558" cy="88674"/>
                    <a:chOff x="3743571" y="3308401"/>
                    <a:chExt cx="80558" cy="722480"/>
                  </a:xfrm>
                </p:grpSpPr>
                <p:cxnSp>
                  <p:nvCxnSpPr>
                    <p:cNvPr id="111" name="Straight Connector 110">
                      <a:extLst>
                        <a:ext uri="{FF2B5EF4-FFF2-40B4-BE49-F238E27FC236}">
                          <a16:creationId xmlns:a16="http://schemas.microsoft.com/office/drawing/2014/main" id="{0D80C595-2843-49A9-9FBB-040B3E713A0E}"/>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B79BC32B-AF47-4428-917A-46C12463969C}"/>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5AFBA249-4FE9-40C1-95F8-8F2F1428B58D}"/>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7" name="Group 86">
                    <a:extLst>
                      <a:ext uri="{FF2B5EF4-FFF2-40B4-BE49-F238E27FC236}">
                        <a16:creationId xmlns:a16="http://schemas.microsoft.com/office/drawing/2014/main" id="{1564DE5A-36B0-4A69-8DC3-B770BAF2EB1B}"/>
                      </a:ext>
                    </a:extLst>
                  </p:cNvPr>
                  <p:cNvGrpSpPr/>
                  <p:nvPr/>
                </p:nvGrpSpPr>
                <p:grpSpPr>
                  <a:xfrm>
                    <a:off x="6387280" y="4230670"/>
                    <a:ext cx="80558" cy="84155"/>
                    <a:chOff x="3743571" y="3308401"/>
                    <a:chExt cx="80558" cy="722480"/>
                  </a:xfrm>
                </p:grpSpPr>
                <p:cxnSp>
                  <p:nvCxnSpPr>
                    <p:cNvPr id="108" name="Straight Connector 107">
                      <a:extLst>
                        <a:ext uri="{FF2B5EF4-FFF2-40B4-BE49-F238E27FC236}">
                          <a16:creationId xmlns:a16="http://schemas.microsoft.com/office/drawing/2014/main" id="{CDD30F11-C4D0-4A21-BBA2-259D85CF1699}"/>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B49D28CD-2830-45F5-86DD-F83E94D1F5CD}"/>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ADBE1160-F901-473A-8601-56126991A649}"/>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8" name="Group 87">
                    <a:extLst>
                      <a:ext uri="{FF2B5EF4-FFF2-40B4-BE49-F238E27FC236}">
                        <a16:creationId xmlns:a16="http://schemas.microsoft.com/office/drawing/2014/main" id="{2ADBE48D-9318-41B4-A878-60BEA3AA4B82}"/>
                      </a:ext>
                    </a:extLst>
                  </p:cNvPr>
                  <p:cNvGrpSpPr/>
                  <p:nvPr/>
                </p:nvGrpSpPr>
                <p:grpSpPr>
                  <a:xfrm>
                    <a:off x="7265203" y="4288972"/>
                    <a:ext cx="80558" cy="89353"/>
                    <a:chOff x="3743571" y="3308401"/>
                    <a:chExt cx="80558" cy="722480"/>
                  </a:xfrm>
                </p:grpSpPr>
                <p:cxnSp>
                  <p:nvCxnSpPr>
                    <p:cNvPr id="105" name="Straight Connector 104">
                      <a:extLst>
                        <a:ext uri="{FF2B5EF4-FFF2-40B4-BE49-F238E27FC236}">
                          <a16:creationId xmlns:a16="http://schemas.microsoft.com/office/drawing/2014/main" id="{900BCD74-AB0D-41C0-AC16-F0A51C36A7A4}"/>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A08A6E88-28DD-4659-9FA9-FF29A519958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258BB59F-589A-40BE-BE3B-C669469FD435}"/>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9" name="Group 88">
                    <a:extLst>
                      <a:ext uri="{FF2B5EF4-FFF2-40B4-BE49-F238E27FC236}">
                        <a16:creationId xmlns:a16="http://schemas.microsoft.com/office/drawing/2014/main" id="{07C38D95-025F-4B55-B307-6A00A2EEE26E}"/>
                      </a:ext>
                    </a:extLst>
                  </p:cNvPr>
                  <p:cNvGrpSpPr/>
                  <p:nvPr/>
                </p:nvGrpSpPr>
                <p:grpSpPr>
                  <a:xfrm>
                    <a:off x="7850485" y="4171951"/>
                    <a:ext cx="80558" cy="95249"/>
                    <a:chOff x="3743571" y="3308401"/>
                    <a:chExt cx="80558" cy="722480"/>
                  </a:xfrm>
                </p:grpSpPr>
                <p:cxnSp>
                  <p:nvCxnSpPr>
                    <p:cNvPr id="102" name="Straight Connector 101">
                      <a:extLst>
                        <a:ext uri="{FF2B5EF4-FFF2-40B4-BE49-F238E27FC236}">
                          <a16:creationId xmlns:a16="http://schemas.microsoft.com/office/drawing/2014/main" id="{1582FA4D-77C6-48BF-A31B-3969967FBCB7}"/>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6F3BC607-F23E-43F1-9F4C-D86D17E63FB2}"/>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1148494A-3243-4ACF-87D2-EE296B5A02BB}"/>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90" name="Group 89">
                    <a:extLst>
                      <a:ext uri="{FF2B5EF4-FFF2-40B4-BE49-F238E27FC236}">
                        <a16:creationId xmlns:a16="http://schemas.microsoft.com/office/drawing/2014/main" id="{CB29E2CB-E890-4967-A05B-E52C83B8A875}"/>
                      </a:ext>
                    </a:extLst>
                  </p:cNvPr>
                  <p:cNvGrpSpPr/>
                  <p:nvPr/>
                </p:nvGrpSpPr>
                <p:grpSpPr>
                  <a:xfrm>
                    <a:off x="6679921" y="4279673"/>
                    <a:ext cx="80558" cy="93890"/>
                    <a:chOff x="3743571" y="3308401"/>
                    <a:chExt cx="80558" cy="722480"/>
                  </a:xfrm>
                </p:grpSpPr>
                <p:cxnSp>
                  <p:nvCxnSpPr>
                    <p:cNvPr id="99" name="Straight Connector 98">
                      <a:extLst>
                        <a:ext uri="{FF2B5EF4-FFF2-40B4-BE49-F238E27FC236}">
                          <a16:creationId xmlns:a16="http://schemas.microsoft.com/office/drawing/2014/main" id="{43F5830E-ADF3-429E-A2A9-3F975C52D60B}"/>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a:extLst>
                        <a:ext uri="{FF2B5EF4-FFF2-40B4-BE49-F238E27FC236}">
                          <a16:creationId xmlns:a16="http://schemas.microsoft.com/office/drawing/2014/main" id="{B814F5AD-31FF-4193-913D-6873D3810EC4}"/>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91AC2A06-14BF-4C87-918D-FCB8B6CD2AEA}"/>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91" name="Group 90">
                    <a:extLst>
                      <a:ext uri="{FF2B5EF4-FFF2-40B4-BE49-F238E27FC236}">
                        <a16:creationId xmlns:a16="http://schemas.microsoft.com/office/drawing/2014/main" id="{128D349B-61DE-4E63-9806-5AFC0648099B}"/>
                      </a:ext>
                    </a:extLst>
                  </p:cNvPr>
                  <p:cNvGrpSpPr/>
                  <p:nvPr/>
                </p:nvGrpSpPr>
                <p:grpSpPr>
                  <a:xfrm>
                    <a:off x="6094639" y="4106863"/>
                    <a:ext cx="80558" cy="85726"/>
                    <a:chOff x="3743571" y="3308401"/>
                    <a:chExt cx="80558" cy="722480"/>
                  </a:xfrm>
                </p:grpSpPr>
                <p:cxnSp>
                  <p:nvCxnSpPr>
                    <p:cNvPr id="96" name="Straight Connector 95">
                      <a:extLst>
                        <a:ext uri="{FF2B5EF4-FFF2-40B4-BE49-F238E27FC236}">
                          <a16:creationId xmlns:a16="http://schemas.microsoft.com/office/drawing/2014/main" id="{C855795E-D366-4751-A150-1453664CDCF5}"/>
                        </a:ext>
                      </a:extLst>
                    </p:cNvPr>
                    <p:cNvCxnSpPr>
                      <a:cxnSpLocks/>
                    </p:cNvCxnSpPr>
                    <p:nvPr/>
                  </p:nvCxnSpPr>
                  <p:spPr>
                    <a:xfrm>
                      <a:off x="3783850" y="3308401"/>
                      <a:ext cx="0" cy="72248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A8892B51-DE8C-4FB5-BFC2-AE7A3EFA47C5}"/>
                        </a:ext>
                      </a:extLst>
                    </p:cNvPr>
                    <p:cNvCxnSpPr/>
                    <p:nvPr/>
                  </p:nvCxnSpPr>
                  <p:spPr>
                    <a:xfrm>
                      <a:off x="3743571" y="403088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1AD4783C-48F1-4AC4-A18C-ECE6DD826850}"/>
                        </a:ext>
                      </a:extLst>
                    </p:cNvPr>
                    <p:cNvCxnSpPr>
                      <a:cxnSpLocks/>
                    </p:cNvCxnSpPr>
                    <p:nvPr/>
                  </p:nvCxnSpPr>
                  <p:spPr>
                    <a:xfrm>
                      <a:off x="3743571" y="3308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sp>
              <p:nvSpPr>
                <p:cNvPr id="60" name="Oval 59">
                  <a:extLst>
                    <a:ext uri="{FF2B5EF4-FFF2-40B4-BE49-F238E27FC236}">
                      <a16:creationId xmlns:a16="http://schemas.microsoft.com/office/drawing/2014/main" id="{7AEAE54F-38F7-4B5F-87E1-8E0846CA68D1}"/>
                    </a:ext>
                  </a:extLst>
                </p:cNvPr>
                <p:cNvSpPr/>
                <p:nvPr/>
              </p:nvSpPr>
              <p:spPr>
                <a:xfrm>
                  <a:off x="6976446" y="4671465"/>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61" name="Oval 60">
                  <a:extLst>
                    <a:ext uri="{FF2B5EF4-FFF2-40B4-BE49-F238E27FC236}">
                      <a16:creationId xmlns:a16="http://schemas.microsoft.com/office/drawing/2014/main" id="{489F2BC2-5A8B-4AE7-8346-CF2143BCF982}"/>
                    </a:ext>
                  </a:extLst>
                </p:cNvPr>
                <p:cNvSpPr/>
                <p:nvPr/>
              </p:nvSpPr>
              <p:spPr>
                <a:xfrm>
                  <a:off x="7560734" y="465717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62" name="Oval 61">
                  <a:extLst>
                    <a:ext uri="{FF2B5EF4-FFF2-40B4-BE49-F238E27FC236}">
                      <a16:creationId xmlns:a16="http://schemas.microsoft.com/office/drawing/2014/main" id="{7C598BEF-6BE1-492A-801B-D8CFD0165736}"/>
                    </a:ext>
                  </a:extLst>
                </p:cNvPr>
                <p:cNvSpPr/>
                <p:nvPr/>
              </p:nvSpPr>
              <p:spPr>
                <a:xfrm>
                  <a:off x="8145024" y="4607966"/>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63" name="Oval 62">
                  <a:extLst>
                    <a:ext uri="{FF2B5EF4-FFF2-40B4-BE49-F238E27FC236}">
                      <a16:creationId xmlns:a16="http://schemas.microsoft.com/office/drawing/2014/main" id="{82FFFFF3-675F-445D-8879-3CA8BE8A30DC}"/>
                    </a:ext>
                  </a:extLst>
                </p:cNvPr>
                <p:cNvSpPr/>
                <p:nvPr/>
              </p:nvSpPr>
              <p:spPr>
                <a:xfrm>
                  <a:off x="6392158" y="461114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64" name="Oval 63">
                  <a:extLst>
                    <a:ext uri="{FF2B5EF4-FFF2-40B4-BE49-F238E27FC236}">
                      <a16:creationId xmlns:a16="http://schemas.microsoft.com/office/drawing/2014/main" id="{F61F0588-E151-4E11-B266-DBFDD25412B5}"/>
                    </a:ext>
                  </a:extLst>
                </p:cNvPr>
                <p:cNvSpPr/>
                <p:nvPr/>
              </p:nvSpPr>
              <p:spPr>
                <a:xfrm>
                  <a:off x="5807870" y="4296817"/>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65" name="Oval 64">
                  <a:extLst>
                    <a:ext uri="{FF2B5EF4-FFF2-40B4-BE49-F238E27FC236}">
                      <a16:creationId xmlns:a16="http://schemas.microsoft.com/office/drawing/2014/main" id="{B3A13081-692D-41B4-B380-8E2A7F312518}"/>
                    </a:ext>
                  </a:extLst>
                </p:cNvPr>
                <p:cNvSpPr/>
                <p:nvPr/>
              </p:nvSpPr>
              <p:spPr>
                <a:xfrm>
                  <a:off x="6684302" y="466352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66" name="Oval 65">
                  <a:extLst>
                    <a:ext uri="{FF2B5EF4-FFF2-40B4-BE49-F238E27FC236}">
                      <a16:creationId xmlns:a16="http://schemas.microsoft.com/office/drawing/2014/main" id="{F6399C6A-B6C0-46FE-A6BF-74FA950F4C20}"/>
                    </a:ext>
                  </a:extLst>
                </p:cNvPr>
                <p:cNvSpPr/>
                <p:nvPr/>
              </p:nvSpPr>
              <p:spPr>
                <a:xfrm>
                  <a:off x="7268590" y="4673054"/>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67" name="Oval 66">
                  <a:extLst>
                    <a:ext uri="{FF2B5EF4-FFF2-40B4-BE49-F238E27FC236}">
                      <a16:creationId xmlns:a16="http://schemas.microsoft.com/office/drawing/2014/main" id="{E98FC1DE-1EFB-42EF-9A1E-284641ECF326}"/>
                    </a:ext>
                  </a:extLst>
                </p:cNvPr>
                <p:cNvSpPr/>
                <p:nvPr/>
              </p:nvSpPr>
              <p:spPr>
                <a:xfrm>
                  <a:off x="7852878" y="4555578"/>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68" name="Oval 67">
                  <a:extLst>
                    <a:ext uri="{FF2B5EF4-FFF2-40B4-BE49-F238E27FC236}">
                      <a16:creationId xmlns:a16="http://schemas.microsoft.com/office/drawing/2014/main" id="{36AC24B9-BA55-476B-8F29-40BD462782DA}"/>
                    </a:ext>
                  </a:extLst>
                </p:cNvPr>
                <p:cNvSpPr/>
                <p:nvPr/>
              </p:nvSpPr>
              <p:spPr>
                <a:xfrm>
                  <a:off x="6100014" y="4485729"/>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78" name="Freeform: Shape 236">
                  <a:extLst>
                    <a:ext uri="{FF2B5EF4-FFF2-40B4-BE49-F238E27FC236}">
                      <a16:creationId xmlns:a16="http://schemas.microsoft.com/office/drawing/2014/main" id="{AF556138-98EA-490C-89E7-8324678161A1}"/>
                    </a:ext>
                  </a:extLst>
                </p:cNvPr>
                <p:cNvSpPr/>
                <p:nvPr/>
              </p:nvSpPr>
              <p:spPr>
                <a:xfrm>
                  <a:off x="5842000" y="4330420"/>
                  <a:ext cx="2338388" cy="376238"/>
                </a:xfrm>
                <a:custGeom>
                  <a:avLst/>
                  <a:gdLst>
                    <a:gd name="connsiteX0" fmla="*/ 0 w 2338388"/>
                    <a:gd name="connsiteY0" fmla="*/ 0 h 376238"/>
                    <a:gd name="connsiteX1" fmla="*/ 290513 w 2338388"/>
                    <a:gd name="connsiteY1" fmla="*/ 188913 h 376238"/>
                    <a:gd name="connsiteX2" fmla="*/ 582613 w 2338388"/>
                    <a:gd name="connsiteY2" fmla="*/ 320675 h 376238"/>
                    <a:gd name="connsiteX3" fmla="*/ 879475 w 2338388"/>
                    <a:gd name="connsiteY3" fmla="*/ 368300 h 376238"/>
                    <a:gd name="connsiteX4" fmla="*/ 1166813 w 2338388"/>
                    <a:gd name="connsiteY4" fmla="*/ 376238 h 376238"/>
                    <a:gd name="connsiteX5" fmla="*/ 1463675 w 2338388"/>
                    <a:gd name="connsiteY5" fmla="*/ 376238 h 376238"/>
                    <a:gd name="connsiteX6" fmla="*/ 1757363 w 2338388"/>
                    <a:gd name="connsiteY6" fmla="*/ 360363 h 376238"/>
                    <a:gd name="connsiteX7" fmla="*/ 2047875 w 2338388"/>
                    <a:gd name="connsiteY7" fmla="*/ 257175 h 376238"/>
                    <a:gd name="connsiteX8" fmla="*/ 2338388 w 2338388"/>
                    <a:gd name="connsiteY8" fmla="*/ 315913 h 37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38388" h="376238">
                      <a:moveTo>
                        <a:pt x="0" y="0"/>
                      </a:moveTo>
                      <a:lnTo>
                        <a:pt x="290513" y="188913"/>
                      </a:lnTo>
                      <a:lnTo>
                        <a:pt x="582613" y="320675"/>
                      </a:lnTo>
                      <a:lnTo>
                        <a:pt x="879475" y="368300"/>
                      </a:lnTo>
                      <a:lnTo>
                        <a:pt x="1166813" y="376238"/>
                      </a:lnTo>
                      <a:lnTo>
                        <a:pt x="1463675" y="376238"/>
                      </a:lnTo>
                      <a:lnTo>
                        <a:pt x="1757363" y="360363"/>
                      </a:lnTo>
                      <a:lnTo>
                        <a:pt x="2047875" y="257175"/>
                      </a:lnTo>
                      <a:lnTo>
                        <a:pt x="2338388" y="315913"/>
                      </a:lnTo>
                    </a:path>
                  </a:pathLst>
                </a:custGeom>
                <a:noFill/>
                <a:ln w="254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grpSp>
    </p:spTree>
    <p:extLst>
      <p:ext uri="{BB962C8B-B14F-4D97-AF65-F5344CB8AC3E}">
        <p14:creationId xmlns:p14="http://schemas.microsoft.com/office/powerpoint/2010/main" val="3268849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64" y="188312"/>
            <a:ext cx="11327906" cy="834047"/>
          </a:xfrm>
        </p:spPr>
        <p:txBody>
          <a:bodyPr>
            <a:noAutofit/>
          </a:bodyPr>
          <a:lstStyle/>
          <a:p>
            <a:r>
              <a:rPr lang="en-GB" sz="2600" dirty="0"/>
              <a:t>Long-term </a:t>
            </a:r>
            <a:r>
              <a:rPr lang="en-GB" sz="2600" dirty="0" err="1"/>
              <a:t>TTh</a:t>
            </a:r>
            <a:r>
              <a:rPr lang="en-GB" sz="2600" dirty="0"/>
              <a:t> use in men with hypogonadism prevents progression from prediabetes to T2DM and improves glycaemic control, lipid profile and AMS scale score</a:t>
            </a:r>
          </a:p>
        </p:txBody>
      </p:sp>
      <p:sp>
        <p:nvSpPr>
          <p:cNvPr id="5" name="TextBox 4"/>
          <p:cNvSpPr txBox="1"/>
          <p:nvPr/>
        </p:nvSpPr>
        <p:spPr>
          <a:xfrm>
            <a:off x="1526360" y="5886129"/>
            <a:ext cx="9144001" cy="400110"/>
          </a:xfrm>
          <a:prstGeom prst="rect">
            <a:avLst/>
          </a:prstGeom>
          <a:noFill/>
        </p:spPr>
        <p:txBody>
          <a:bodyPr wrap="square" rtlCol="0" anchor="b">
            <a:spAutoFit/>
          </a:bodyPr>
          <a:lstStyle/>
          <a:p>
            <a:r>
              <a:rPr lang="en-GB" sz="1000" dirty="0">
                <a:solidFill>
                  <a:schemeClr val="tx2"/>
                </a:solidFill>
              </a:rPr>
              <a:t>AMS, Aging Males’ Symptoms; HbA</a:t>
            </a:r>
            <a:r>
              <a:rPr lang="en-GB" sz="1000" baseline="-25000" dirty="0">
                <a:solidFill>
                  <a:schemeClr val="tx2"/>
                </a:solidFill>
              </a:rPr>
              <a:t>1c</a:t>
            </a:r>
            <a:r>
              <a:rPr lang="en-GB" sz="1000" dirty="0">
                <a:solidFill>
                  <a:schemeClr val="tx2"/>
                </a:solidFill>
              </a:rPr>
              <a:t>, glycated haemoglobin; T2DM, type 2 diabetes mellitus; </a:t>
            </a:r>
            <a:r>
              <a:rPr lang="en-GB" sz="1000" dirty="0" err="1">
                <a:solidFill>
                  <a:schemeClr val="tx2"/>
                </a:solidFill>
              </a:rPr>
              <a:t>TTh</a:t>
            </a:r>
            <a:r>
              <a:rPr lang="en-GB" sz="1000" dirty="0">
                <a:solidFill>
                  <a:schemeClr val="tx2"/>
                </a:solidFill>
              </a:rPr>
              <a:t>, testosterone therapy</a:t>
            </a:r>
          </a:p>
          <a:p>
            <a:r>
              <a:rPr lang="it-IT" sz="1000" dirty="0">
                <a:solidFill>
                  <a:schemeClr val="tx2"/>
                </a:solidFill>
              </a:rPr>
              <a:t>Yassin A </a:t>
            </a:r>
            <a:r>
              <a:rPr lang="it-IT" sz="1000" i="1" dirty="0">
                <a:solidFill>
                  <a:schemeClr val="tx2"/>
                </a:solidFill>
              </a:rPr>
              <a:t>et al. Diabetes Care</a:t>
            </a:r>
            <a:r>
              <a:rPr lang="it-IT" sz="1000" dirty="0">
                <a:solidFill>
                  <a:schemeClr val="tx2"/>
                </a:solidFill>
              </a:rPr>
              <a:t> 2019;42:1104–11.</a:t>
            </a:r>
            <a:endParaRPr lang="en-GB" sz="1000" dirty="0">
              <a:solidFill>
                <a:schemeClr val="tx2"/>
              </a:solidFill>
            </a:endParaRPr>
          </a:p>
        </p:txBody>
      </p:sp>
      <p:grpSp>
        <p:nvGrpSpPr>
          <p:cNvPr id="29" name="Group 28"/>
          <p:cNvGrpSpPr/>
          <p:nvPr/>
        </p:nvGrpSpPr>
        <p:grpSpPr>
          <a:xfrm>
            <a:off x="1754483" y="1293630"/>
            <a:ext cx="8683033" cy="4503860"/>
            <a:chOff x="379863" y="1485928"/>
            <a:chExt cx="8393703" cy="4311562"/>
          </a:xfrm>
        </p:grpSpPr>
        <p:sp>
          <p:nvSpPr>
            <p:cNvPr id="410" name="Content Placeholder 2"/>
            <p:cNvSpPr txBox="1">
              <a:spLocks/>
            </p:cNvSpPr>
            <p:nvPr/>
          </p:nvSpPr>
          <p:spPr>
            <a:xfrm>
              <a:off x="379864" y="1485928"/>
              <a:ext cx="8384272" cy="4311562"/>
            </a:xfrm>
            <a:prstGeom prst="roundRect">
              <a:avLst>
                <a:gd name="adj" fmla="val 3280"/>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Clr>
                  <a:srgbClr val="005294"/>
                </a:buClr>
                <a:buNone/>
              </a:pPr>
              <a:endParaRPr lang="en-GB" sz="1800" dirty="0">
                <a:solidFill>
                  <a:srgbClr val="005294"/>
                </a:solidFill>
              </a:endParaRPr>
            </a:p>
          </p:txBody>
        </p:sp>
        <p:sp>
          <p:nvSpPr>
            <p:cNvPr id="411" name="Round Same Side Corner Rectangle 410"/>
            <p:cNvSpPr/>
            <p:nvPr/>
          </p:nvSpPr>
          <p:spPr>
            <a:xfrm flipV="1">
              <a:off x="379864" y="5090030"/>
              <a:ext cx="8384271" cy="707459"/>
            </a:xfrm>
            <a:prstGeom prst="round2SameRect">
              <a:avLst>
                <a:gd name="adj1" fmla="val 21178"/>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13" name="Round Same Side Corner Rectangle 412"/>
            <p:cNvSpPr/>
            <p:nvPr/>
          </p:nvSpPr>
          <p:spPr>
            <a:xfrm>
              <a:off x="379863" y="1485929"/>
              <a:ext cx="8384271" cy="402506"/>
            </a:xfrm>
            <a:prstGeom prst="round2SameRect">
              <a:avLst>
                <a:gd name="adj1" fmla="val 41931"/>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14" name="Rectangle 413"/>
            <p:cNvSpPr/>
            <p:nvPr/>
          </p:nvSpPr>
          <p:spPr>
            <a:xfrm>
              <a:off x="562531" y="1502516"/>
              <a:ext cx="3286477" cy="369332"/>
            </a:xfrm>
            <a:prstGeom prst="rect">
              <a:avLst/>
            </a:prstGeom>
          </p:spPr>
          <p:txBody>
            <a:bodyPr wrap="none">
              <a:spAutoFit/>
            </a:bodyPr>
            <a:lstStyle/>
            <a:p>
              <a:pPr algn="ctr"/>
              <a:r>
                <a:rPr lang="en-GB" b="1" dirty="0" err="1">
                  <a:solidFill>
                    <a:prstClr val="white"/>
                  </a:solidFill>
                </a:rPr>
                <a:t>TTh</a:t>
              </a:r>
              <a:r>
                <a:rPr lang="en-GB" b="1" dirty="0">
                  <a:solidFill>
                    <a:prstClr val="white"/>
                  </a:solidFill>
                </a:rPr>
                <a:t>-treated group (n=229)</a:t>
              </a:r>
              <a:endParaRPr lang="en-GB" b="1" baseline="30000" dirty="0">
                <a:solidFill>
                  <a:prstClr val="white"/>
                </a:solidFill>
              </a:endParaRPr>
            </a:p>
          </p:txBody>
        </p:sp>
        <p:sp>
          <p:nvSpPr>
            <p:cNvPr id="416" name="Content Placeholder 2"/>
            <p:cNvSpPr txBox="1">
              <a:spLocks/>
            </p:cNvSpPr>
            <p:nvPr/>
          </p:nvSpPr>
          <p:spPr>
            <a:xfrm>
              <a:off x="400647" y="1897486"/>
              <a:ext cx="3610244" cy="1744224"/>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600" b="1" dirty="0">
                  <a:solidFill>
                    <a:srgbClr val="005294"/>
                  </a:solidFill>
                </a:rPr>
                <a:t>HbA</a:t>
              </a:r>
              <a:r>
                <a:rPr lang="en-GB" sz="1600" b="1" baseline="-25000" dirty="0">
                  <a:solidFill>
                    <a:srgbClr val="005294"/>
                  </a:solidFill>
                </a:rPr>
                <a:t>1c</a:t>
              </a:r>
              <a:r>
                <a:rPr lang="en-GB" sz="1600" b="1" dirty="0">
                  <a:solidFill>
                    <a:srgbClr val="005294"/>
                  </a:solidFill>
                </a:rPr>
                <a:t> decreased</a:t>
              </a:r>
              <a:r>
                <a:rPr lang="en-GB" sz="1600" dirty="0">
                  <a:solidFill>
                    <a:srgbClr val="005294"/>
                  </a:solidFill>
                </a:rPr>
                <a:t> by 0.39%</a:t>
              </a:r>
            </a:p>
            <a:p>
              <a:pPr>
                <a:buClr>
                  <a:srgbClr val="005294"/>
                </a:buClr>
              </a:pPr>
              <a:r>
                <a:rPr lang="en-GB" sz="1600" spc="-70" dirty="0">
                  <a:solidFill>
                    <a:srgbClr val="005294"/>
                  </a:solidFill>
                </a:rPr>
                <a:t>Significant </a:t>
              </a:r>
              <a:r>
                <a:rPr lang="en-GB" sz="1600" b="1" spc="-70" dirty="0">
                  <a:solidFill>
                    <a:srgbClr val="005294"/>
                  </a:solidFill>
                </a:rPr>
                <a:t>improvement</a:t>
              </a:r>
              <a:r>
                <a:rPr lang="en-GB" sz="1600" spc="-70" dirty="0">
                  <a:solidFill>
                    <a:srgbClr val="005294"/>
                  </a:solidFill>
                </a:rPr>
                <a:t> in fasting glucose</a:t>
              </a:r>
            </a:p>
            <a:p>
              <a:pPr>
                <a:buClr>
                  <a:srgbClr val="005294"/>
                </a:buClr>
              </a:pPr>
              <a:r>
                <a:rPr lang="en-GB" sz="1600" b="1" dirty="0">
                  <a:solidFill>
                    <a:srgbClr val="005294"/>
                  </a:solidFill>
                </a:rPr>
                <a:t>90% of men</a:t>
              </a:r>
              <a:r>
                <a:rPr lang="en-GB" sz="1600" dirty="0">
                  <a:solidFill>
                    <a:srgbClr val="005294"/>
                  </a:solidFill>
                </a:rPr>
                <a:t> achieved normal </a:t>
              </a:r>
              <a:br>
                <a:rPr lang="en-GB" sz="1600" dirty="0">
                  <a:solidFill>
                    <a:srgbClr val="005294"/>
                  </a:solidFill>
                </a:rPr>
              </a:br>
              <a:r>
                <a:rPr lang="en-GB" sz="1600" dirty="0">
                  <a:solidFill>
                    <a:srgbClr val="005294"/>
                  </a:solidFill>
                </a:rPr>
                <a:t>glucose regulation (HbA</a:t>
              </a:r>
              <a:r>
                <a:rPr lang="en-GB" sz="1600" baseline="-25000" dirty="0">
                  <a:solidFill>
                    <a:srgbClr val="005294"/>
                  </a:solidFill>
                </a:rPr>
                <a:t>1c</a:t>
              </a:r>
              <a:r>
                <a:rPr lang="en-GB" sz="1600" dirty="0">
                  <a:solidFill>
                    <a:srgbClr val="005294"/>
                  </a:solidFill>
                </a:rPr>
                <a:t> &lt;5.7%)</a:t>
              </a:r>
            </a:p>
            <a:p>
              <a:pPr>
                <a:buClr>
                  <a:srgbClr val="005294"/>
                </a:buClr>
              </a:pPr>
              <a:r>
                <a:rPr lang="en-GB" sz="1600" b="1" dirty="0">
                  <a:solidFill>
                    <a:srgbClr val="005294"/>
                  </a:solidFill>
                </a:rPr>
                <a:t>0% of men</a:t>
              </a:r>
              <a:r>
                <a:rPr lang="en-GB" sz="1600" dirty="0">
                  <a:solidFill>
                    <a:srgbClr val="005294"/>
                  </a:solidFill>
                </a:rPr>
                <a:t> progressed to T2DM (HbA</a:t>
              </a:r>
              <a:r>
                <a:rPr lang="en-GB" sz="1600" baseline="-25000" dirty="0">
                  <a:solidFill>
                    <a:srgbClr val="005294"/>
                  </a:solidFill>
                </a:rPr>
                <a:t>1c</a:t>
              </a:r>
              <a:r>
                <a:rPr lang="en-GB" sz="1600" dirty="0">
                  <a:solidFill>
                    <a:srgbClr val="005294"/>
                  </a:solidFill>
                </a:rPr>
                <a:t> &gt;6.5%)</a:t>
              </a:r>
            </a:p>
          </p:txBody>
        </p:sp>
        <p:sp>
          <p:nvSpPr>
            <p:cNvPr id="417" name="Rectangle 416"/>
            <p:cNvSpPr/>
            <p:nvPr/>
          </p:nvSpPr>
          <p:spPr>
            <a:xfrm>
              <a:off x="5241236" y="1502516"/>
              <a:ext cx="3435556" cy="369332"/>
            </a:xfrm>
            <a:prstGeom prst="rect">
              <a:avLst/>
            </a:prstGeom>
          </p:spPr>
          <p:txBody>
            <a:bodyPr wrap="none">
              <a:spAutoFit/>
            </a:bodyPr>
            <a:lstStyle/>
            <a:p>
              <a:pPr algn="ctr"/>
              <a:r>
                <a:rPr lang="en-GB" b="1" dirty="0" err="1">
                  <a:solidFill>
                    <a:prstClr val="white"/>
                  </a:solidFill>
                </a:rPr>
                <a:t>TTh</a:t>
              </a:r>
              <a:r>
                <a:rPr lang="en-GB" b="1" dirty="0">
                  <a:solidFill>
                    <a:prstClr val="white"/>
                  </a:solidFill>
                </a:rPr>
                <a:t>-untreated group (n=87)</a:t>
              </a:r>
              <a:endParaRPr lang="en-GB" b="1" baseline="30000" dirty="0">
                <a:solidFill>
                  <a:prstClr val="white"/>
                </a:solidFill>
              </a:endParaRPr>
            </a:p>
          </p:txBody>
        </p:sp>
        <p:sp>
          <p:nvSpPr>
            <p:cNvPr id="537" name="Content Placeholder 2"/>
            <p:cNvSpPr txBox="1">
              <a:spLocks/>
            </p:cNvSpPr>
            <p:nvPr/>
          </p:nvSpPr>
          <p:spPr>
            <a:xfrm>
              <a:off x="5153892" y="1897486"/>
              <a:ext cx="3610244" cy="1744224"/>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600" b="1" dirty="0">
                  <a:solidFill>
                    <a:srgbClr val="005294"/>
                  </a:solidFill>
                </a:rPr>
                <a:t>HbA</a:t>
              </a:r>
              <a:r>
                <a:rPr lang="en-GB" sz="1600" b="1" baseline="-25000" dirty="0">
                  <a:solidFill>
                    <a:srgbClr val="005294"/>
                  </a:solidFill>
                </a:rPr>
                <a:t>1c</a:t>
              </a:r>
              <a:r>
                <a:rPr lang="en-GB" sz="1600" b="1" dirty="0">
                  <a:solidFill>
                    <a:srgbClr val="005294"/>
                  </a:solidFill>
                </a:rPr>
                <a:t> increased</a:t>
              </a:r>
              <a:r>
                <a:rPr lang="en-GB" sz="1600" dirty="0">
                  <a:solidFill>
                    <a:srgbClr val="005294"/>
                  </a:solidFill>
                </a:rPr>
                <a:t> by 0.63%</a:t>
              </a:r>
            </a:p>
            <a:p>
              <a:pPr>
                <a:buClr>
                  <a:srgbClr val="005294"/>
                </a:buClr>
              </a:pPr>
              <a:r>
                <a:rPr lang="en-GB" sz="1600" spc="-50" dirty="0">
                  <a:solidFill>
                    <a:srgbClr val="005294"/>
                  </a:solidFill>
                </a:rPr>
                <a:t>Significant </a:t>
              </a:r>
              <a:r>
                <a:rPr lang="en-GB" sz="1600" b="1" spc="-50" dirty="0">
                  <a:solidFill>
                    <a:srgbClr val="005294"/>
                  </a:solidFill>
                </a:rPr>
                <a:t>worsening</a:t>
              </a:r>
              <a:r>
                <a:rPr lang="en-GB" sz="1600" spc="-50" dirty="0">
                  <a:solidFill>
                    <a:srgbClr val="005294"/>
                  </a:solidFill>
                </a:rPr>
                <a:t> in fasting glucose</a:t>
              </a:r>
            </a:p>
            <a:p>
              <a:pPr>
                <a:buClr>
                  <a:srgbClr val="005294"/>
                </a:buClr>
              </a:pPr>
              <a:r>
                <a:rPr lang="en-GB" sz="1600" b="1" dirty="0">
                  <a:solidFill>
                    <a:srgbClr val="005294"/>
                  </a:solidFill>
                </a:rPr>
                <a:t>1% of men</a:t>
              </a:r>
              <a:r>
                <a:rPr lang="en-GB" sz="1600" dirty="0">
                  <a:solidFill>
                    <a:srgbClr val="005294"/>
                  </a:solidFill>
                </a:rPr>
                <a:t> achieved normal </a:t>
              </a:r>
              <a:br>
                <a:rPr lang="en-GB" sz="1600" dirty="0">
                  <a:solidFill>
                    <a:srgbClr val="005294"/>
                  </a:solidFill>
                </a:rPr>
              </a:br>
              <a:r>
                <a:rPr lang="en-GB" sz="1600" dirty="0">
                  <a:solidFill>
                    <a:srgbClr val="005294"/>
                  </a:solidFill>
                </a:rPr>
                <a:t>glucose regulation (HbA</a:t>
              </a:r>
              <a:r>
                <a:rPr lang="en-GB" sz="1600" baseline="-25000" dirty="0">
                  <a:solidFill>
                    <a:srgbClr val="005294"/>
                  </a:solidFill>
                </a:rPr>
                <a:t>1c</a:t>
              </a:r>
              <a:r>
                <a:rPr lang="en-GB" sz="1600" dirty="0">
                  <a:solidFill>
                    <a:srgbClr val="005294"/>
                  </a:solidFill>
                </a:rPr>
                <a:t> &lt;5.7%)</a:t>
              </a:r>
            </a:p>
            <a:p>
              <a:pPr>
                <a:buClr>
                  <a:srgbClr val="005294"/>
                </a:buClr>
              </a:pPr>
              <a:r>
                <a:rPr lang="en-GB" sz="1600" b="1" dirty="0">
                  <a:solidFill>
                    <a:srgbClr val="005294"/>
                  </a:solidFill>
                </a:rPr>
                <a:t>40% of men</a:t>
              </a:r>
              <a:r>
                <a:rPr lang="en-GB" sz="1600" dirty="0">
                  <a:solidFill>
                    <a:srgbClr val="005294"/>
                  </a:solidFill>
                </a:rPr>
                <a:t> progressed to T2DM (HbA</a:t>
              </a:r>
              <a:r>
                <a:rPr lang="en-GB" sz="1600" baseline="-25000" dirty="0">
                  <a:solidFill>
                    <a:srgbClr val="005294"/>
                  </a:solidFill>
                </a:rPr>
                <a:t>1c</a:t>
              </a:r>
              <a:r>
                <a:rPr lang="en-GB" sz="1600" dirty="0">
                  <a:solidFill>
                    <a:srgbClr val="005294"/>
                  </a:solidFill>
                </a:rPr>
                <a:t> &gt;6.5%)</a:t>
              </a:r>
            </a:p>
          </p:txBody>
        </p:sp>
        <p:sp>
          <p:nvSpPr>
            <p:cNvPr id="16" name="Rectangle 15"/>
            <p:cNvSpPr/>
            <p:nvPr/>
          </p:nvSpPr>
          <p:spPr>
            <a:xfrm>
              <a:off x="379863" y="3717420"/>
              <a:ext cx="8384273" cy="7148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39" name="Content Placeholder 2"/>
            <p:cNvSpPr txBox="1">
              <a:spLocks/>
            </p:cNvSpPr>
            <p:nvPr/>
          </p:nvSpPr>
          <p:spPr>
            <a:xfrm>
              <a:off x="400647" y="3823395"/>
              <a:ext cx="3610244" cy="502898"/>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prstClr val="white"/>
                </a:buClr>
              </a:pPr>
              <a:r>
                <a:rPr lang="en-GB" sz="1600" dirty="0">
                  <a:solidFill>
                    <a:prstClr val="white"/>
                  </a:solidFill>
                </a:rPr>
                <a:t>Significant </a:t>
              </a:r>
              <a:r>
                <a:rPr lang="en-GB" sz="1600" b="1" dirty="0">
                  <a:solidFill>
                    <a:prstClr val="white"/>
                  </a:solidFill>
                </a:rPr>
                <a:t>improvements</a:t>
              </a:r>
              <a:r>
                <a:rPr lang="en-GB" sz="1600" dirty="0">
                  <a:solidFill>
                    <a:prstClr val="white"/>
                  </a:solidFill>
                </a:rPr>
                <a:t> in lipid profile and AMS scale score</a:t>
              </a:r>
            </a:p>
          </p:txBody>
        </p:sp>
        <p:sp>
          <p:nvSpPr>
            <p:cNvPr id="540" name="Content Placeholder 2"/>
            <p:cNvSpPr txBox="1">
              <a:spLocks/>
            </p:cNvSpPr>
            <p:nvPr/>
          </p:nvSpPr>
          <p:spPr>
            <a:xfrm>
              <a:off x="5153892" y="3823395"/>
              <a:ext cx="3610244" cy="502898"/>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prstClr val="white"/>
                </a:buClr>
              </a:pPr>
              <a:r>
                <a:rPr lang="en-GB" sz="1600" dirty="0">
                  <a:solidFill>
                    <a:prstClr val="white"/>
                  </a:solidFill>
                </a:rPr>
                <a:t>Significant </a:t>
              </a:r>
              <a:r>
                <a:rPr lang="en-GB" sz="1600" b="1" dirty="0">
                  <a:solidFill>
                    <a:prstClr val="white"/>
                  </a:solidFill>
                </a:rPr>
                <a:t>worsening </a:t>
              </a:r>
              <a:r>
                <a:rPr lang="en-GB" sz="1600" dirty="0">
                  <a:solidFill>
                    <a:prstClr val="white"/>
                  </a:solidFill>
                </a:rPr>
                <a:t>in lipid profile and AMS scale score</a:t>
              </a:r>
            </a:p>
          </p:txBody>
        </p:sp>
        <p:sp>
          <p:nvSpPr>
            <p:cNvPr id="541" name="Content Placeholder 2"/>
            <p:cNvSpPr txBox="1">
              <a:spLocks/>
            </p:cNvSpPr>
            <p:nvPr/>
          </p:nvSpPr>
          <p:spPr>
            <a:xfrm>
              <a:off x="400647" y="4616407"/>
              <a:ext cx="3610244" cy="289484"/>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600" dirty="0">
                  <a:solidFill>
                    <a:srgbClr val="005294"/>
                  </a:solidFill>
                </a:rPr>
                <a:t>Incidence of non-fatal MI: </a:t>
              </a:r>
              <a:r>
                <a:rPr lang="en-GB" sz="1600" b="1" dirty="0">
                  <a:solidFill>
                    <a:srgbClr val="005294"/>
                  </a:solidFill>
                </a:rPr>
                <a:t>0.4%</a:t>
              </a:r>
              <a:endParaRPr lang="en-GB" sz="1600" spc="-70" dirty="0">
                <a:solidFill>
                  <a:srgbClr val="005294"/>
                </a:solidFill>
              </a:endParaRPr>
            </a:p>
          </p:txBody>
        </p:sp>
        <p:sp>
          <p:nvSpPr>
            <p:cNvPr id="542" name="Content Placeholder 2"/>
            <p:cNvSpPr txBox="1">
              <a:spLocks/>
            </p:cNvSpPr>
            <p:nvPr/>
          </p:nvSpPr>
          <p:spPr>
            <a:xfrm>
              <a:off x="5153892" y="4616407"/>
              <a:ext cx="3610244" cy="289484"/>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600" dirty="0">
                  <a:solidFill>
                    <a:srgbClr val="005294"/>
                  </a:solidFill>
                </a:rPr>
                <a:t>Incidence of non-fatal MI: </a:t>
              </a:r>
              <a:r>
                <a:rPr lang="en-GB" sz="1600" b="1" dirty="0">
                  <a:solidFill>
                    <a:srgbClr val="005294"/>
                  </a:solidFill>
                </a:rPr>
                <a:t>5.7%</a:t>
              </a:r>
              <a:endParaRPr lang="en-GB" sz="1600" spc="-70" dirty="0">
                <a:solidFill>
                  <a:srgbClr val="005294"/>
                </a:solidFill>
              </a:endParaRPr>
            </a:p>
          </p:txBody>
        </p:sp>
        <p:sp>
          <p:nvSpPr>
            <p:cNvPr id="546" name="Content Placeholder 2"/>
            <p:cNvSpPr txBox="1">
              <a:spLocks/>
            </p:cNvSpPr>
            <p:nvPr/>
          </p:nvSpPr>
          <p:spPr>
            <a:xfrm>
              <a:off x="400647" y="5192312"/>
              <a:ext cx="3610244" cy="502898"/>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prstClr val="white"/>
                </a:buClr>
              </a:pPr>
              <a:r>
                <a:rPr lang="en-GB" sz="1600" dirty="0">
                  <a:solidFill>
                    <a:prstClr val="white"/>
                  </a:solidFill>
                </a:rPr>
                <a:t>Mortality: </a:t>
              </a:r>
              <a:r>
                <a:rPr lang="en-GB" sz="1600" b="1" dirty="0">
                  <a:solidFill>
                    <a:prstClr val="white"/>
                  </a:solidFill>
                </a:rPr>
                <a:t>7.4%</a:t>
              </a:r>
            </a:p>
          </p:txBody>
        </p:sp>
        <p:sp>
          <p:nvSpPr>
            <p:cNvPr id="549" name="Content Placeholder 2"/>
            <p:cNvSpPr txBox="1">
              <a:spLocks/>
            </p:cNvSpPr>
            <p:nvPr/>
          </p:nvSpPr>
          <p:spPr>
            <a:xfrm>
              <a:off x="5153892" y="5192312"/>
              <a:ext cx="3610244" cy="502898"/>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prstClr val="white"/>
                </a:buClr>
              </a:pPr>
              <a:r>
                <a:rPr lang="en-GB" sz="1600" dirty="0">
                  <a:solidFill>
                    <a:prstClr val="white"/>
                  </a:solidFill>
                </a:rPr>
                <a:t>Mortality: </a:t>
              </a:r>
              <a:r>
                <a:rPr lang="en-GB" sz="1600" b="1" dirty="0">
                  <a:solidFill>
                    <a:prstClr val="white"/>
                  </a:solidFill>
                </a:rPr>
                <a:t>16.1%</a:t>
              </a:r>
            </a:p>
          </p:txBody>
        </p:sp>
        <p:sp>
          <p:nvSpPr>
            <p:cNvPr id="15" name="Rectangle 14"/>
            <p:cNvSpPr/>
            <p:nvPr/>
          </p:nvSpPr>
          <p:spPr>
            <a:xfrm>
              <a:off x="4010891" y="1888436"/>
              <a:ext cx="1143001" cy="390905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09" name="Group 508"/>
            <p:cNvGrpSpPr/>
            <p:nvPr/>
          </p:nvGrpSpPr>
          <p:grpSpPr>
            <a:xfrm>
              <a:off x="4149265" y="2487206"/>
              <a:ext cx="845471" cy="749358"/>
              <a:chOff x="1005242" y="4873860"/>
              <a:chExt cx="614832" cy="544938"/>
            </a:xfrm>
            <a:effectLst>
              <a:outerShdw blurRad="76200" dir="18900000" sy="23000" kx="-1200000" algn="bl" rotWithShape="0">
                <a:prstClr val="black">
                  <a:alpha val="20000"/>
                </a:prstClr>
              </a:outerShdw>
            </a:effectLst>
          </p:grpSpPr>
          <p:grpSp>
            <p:nvGrpSpPr>
              <p:cNvPr id="518" name="Group 517"/>
              <p:cNvGrpSpPr/>
              <p:nvPr/>
            </p:nvGrpSpPr>
            <p:grpSpPr>
              <a:xfrm>
                <a:off x="1058779" y="4948517"/>
                <a:ext cx="498249" cy="376518"/>
                <a:chOff x="1058779" y="4948517"/>
                <a:chExt cx="498249" cy="376518"/>
              </a:xfrm>
            </p:grpSpPr>
            <p:grpSp>
              <p:nvGrpSpPr>
                <p:cNvPr id="522" name="Group 521"/>
                <p:cNvGrpSpPr/>
                <p:nvPr/>
              </p:nvGrpSpPr>
              <p:grpSpPr>
                <a:xfrm>
                  <a:off x="1058779" y="4948517"/>
                  <a:ext cx="498249" cy="376518"/>
                  <a:chOff x="1058779" y="4948517"/>
                  <a:chExt cx="498249" cy="376518"/>
                </a:xfrm>
              </p:grpSpPr>
              <p:sp>
                <p:nvSpPr>
                  <p:cNvPr id="524" name="Freeform 523"/>
                  <p:cNvSpPr/>
                  <p:nvPr/>
                </p:nvSpPr>
                <p:spPr>
                  <a:xfrm>
                    <a:off x="1058779" y="4954180"/>
                    <a:ext cx="498249" cy="370855"/>
                  </a:xfrm>
                  <a:custGeom>
                    <a:avLst/>
                    <a:gdLst>
                      <a:gd name="connsiteX0" fmla="*/ 288758 w 498249"/>
                      <a:gd name="connsiteY0" fmla="*/ 0 h 370855"/>
                      <a:gd name="connsiteX1" fmla="*/ 220815 w 498249"/>
                      <a:gd name="connsiteY1" fmla="*/ 42464 h 370855"/>
                      <a:gd name="connsiteX2" fmla="*/ 155703 w 498249"/>
                      <a:gd name="connsiteY2" fmla="*/ 59450 h 370855"/>
                      <a:gd name="connsiteX3" fmla="*/ 87760 w 498249"/>
                      <a:gd name="connsiteY3" fmla="*/ 73605 h 370855"/>
                      <a:gd name="connsiteX4" fmla="*/ 39633 w 498249"/>
                      <a:gd name="connsiteY4" fmla="*/ 118900 h 370855"/>
                      <a:gd name="connsiteX5" fmla="*/ 14155 w 498249"/>
                      <a:gd name="connsiteY5" fmla="*/ 158533 h 370855"/>
                      <a:gd name="connsiteX6" fmla="*/ 0 w 498249"/>
                      <a:gd name="connsiteY6" fmla="*/ 209491 h 370855"/>
                      <a:gd name="connsiteX7" fmla="*/ 8493 w 498249"/>
                      <a:gd name="connsiteY7" fmla="*/ 271772 h 370855"/>
                      <a:gd name="connsiteX8" fmla="*/ 39633 w 498249"/>
                      <a:gd name="connsiteY8" fmla="*/ 322729 h 370855"/>
                      <a:gd name="connsiteX9" fmla="*/ 93422 w 498249"/>
                      <a:gd name="connsiteY9" fmla="*/ 353870 h 370855"/>
                      <a:gd name="connsiteX10" fmla="*/ 150041 w 498249"/>
                      <a:gd name="connsiteY10" fmla="*/ 370855 h 370855"/>
                      <a:gd name="connsiteX11" fmla="*/ 215153 w 498249"/>
                      <a:gd name="connsiteY11" fmla="*/ 370855 h 370855"/>
                      <a:gd name="connsiteX12" fmla="*/ 257617 w 498249"/>
                      <a:gd name="connsiteY12" fmla="*/ 359531 h 370855"/>
                      <a:gd name="connsiteX13" fmla="*/ 268941 w 498249"/>
                      <a:gd name="connsiteY13" fmla="*/ 336884 h 370855"/>
                      <a:gd name="connsiteX14" fmla="*/ 294420 w 498249"/>
                      <a:gd name="connsiteY14" fmla="*/ 311405 h 370855"/>
                      <a:gd name="connsiteX15" fmla="*/ 294420 w 498249"/>
                      <a:gd name="connsiteY15" fmla="*/ 271772 h 370855"/>
                      <a:gd name="connsiteX16" fmla="*/ 314236 w 498249"/>
                      <a:gd name="connsiteY16" fmla="*/ 234969 h 370855"/>
                      <a:gd name="connsiteX17" fmla="*/ 314236 w 498249"/>
                      <a:gd name="connsiteY17" fmla="*/ 206660 h 370855"/>
                      <a:gd name="connsiteX18" fmla="*/ 311406 w 498249"/>
                      <a:gd name="connsiteY18" fmla="*/ 186843 h 370855"/>
                      <a:gd name="connsiteX19" fmla="*/ 319898 w 498249"/>
                      <a:gd name="connsiteY19" fmla="*/ 172688 h 370855"/>
                      <a:gd name="connsiteX20" fmla="*/ 478432 w 498249"/>
                      <a:gd name="connsiteY20" fmla="*/ 175519 h 370855"/>
                      <a:gd name="connsiteX21" fmla="*/ 498249 w 498249"/>
                      <a:gd name="connsiteY21" fmla="*/ 155702 h 370855"/>
                      <a:gd name="connsiteX22" fmla="*/ 498249 w 498249"/>
                      <a:gd name="connsiteY22" fmla="*/ 135886 h 370855"/>
                      <a:gd name="connsiteX23" fmla="*/ 478432 w 498249"/>
                      <a:gd name="connsiteY23" fmla="*/ 121731 h 370855"/>
                      <a:gd name="connsiteX24" fmla="*/ 232139 w 498249"/>
                      <a:gd name="connsiteY24" fmla="*/ 118900 h 370855"/>
                      <a:gd name="connsiteX25" fmla="*/ 223646 w 498249"/>
                      <a:gd name="connsiteY25" fmla="*/ 107576 h 370855"/>
                      <a:gd name="connsiteX26" fmla="*/ 234970 w 498249"/>
                      <a:gd name="connsiteY26" fmla="*/ 93421 h 370855"/>
                      <a:gd name="connsiteX27" fmla="*/ 271772 w 498249"/>
                      <a:gd name="connsiteY27" fmla="*/ 73605 h 370855"/>
                      <a:gd name="connsiteX28" fmla="*/ 288758 w 498249"/>
                      <a:gd name="connsiteY28" fmla="*/ 0 h 37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8249" h="370855">
                        <a:moveTo>
                          <a:pt x="288758" y="0"/>
                        </a:moveTo>
                        <a:lnTo>
                          <a:pt x="220815" y="42464"/>
                        </a:lnTo>
                        <a:lnTo>
                          <a:pt x="155703" y="59450"/>
                        </a:lnTo>
                        <a:lnTo>
                          <a:pt x="87760" y="73605"/>
                        </a:lnTo>
                        <a:lnTo>
                          <a:pt x="39633" y="118900"/>
                        </a:lnTo>
                        <a:lnTo>
                          <a:pt x="14155" y="158533"/>
                        </a:lnTo>
                        <a:lnTo>
                          <a:pt x="0" y="209491"/>
                        </a:lnTo>
                        <a:lnTo>
                          <a:pt x="8493" y="271772"/>
                        </a:lnTo>
                        <a:lnTo>
                          <a:pt x="39633" y="322729"/>
                        </a:lnTo>
                        <a:lnTo>
                          <a:pt x="93422" y="353870"/>
                        </a:lnTo>
                        <a:lnTo>
                          <a:pt x="150041" y="370855"/>
                        </a:lnTo>
                        <a:lnTo>
                          <a:pt x="215153" y="370855"/>
                        </a:lnTo>
                        <a:lnTo>
                          <a:pt x="257617" y="359531"/>
                        </a:lnTo>
                        <a:lnTo>
                          <a:pt x="268941" y="336884"/>
                        </a:lnTo>
                        <a:lnTo>
                          <a:pt x="294420" y="311405"/>
                        </a:lnTo>
                        <a:lnTo>
                          <a:pt x="294420" y="271772"/>
                        </a:lnTo>
                        <a:lnTo>
                          <a:pt x="314236" y="234969"/>
                        </a:lnTo>
                        <a:lnTo>
                          <a:pt x="314236" y="206660"/>
                        </a:lnTo>
                        <a:lnTo>
                          <a:pt x="311406" y="186843"/>
                        </a:lnTo>
                        <a:lnTo>
                          <a:pt x="319898" y="172688"/>
                        </a:lnTo>
                        <a:lnTo>
                          <a:pt x="478432" y="175519"/>
                        </a:lnTo>
                        <a:lnTo>
                          <a:pt x="498249" y="155702"/>
                        </a:lnTo>
                        <a:lnTo>
                          <a:pt x="498249" y="135886"/>
                        </a:lnTo>
                        <a:lnTo>
                          <a:pt x="478432" y="121731"/>
                        </a:lnTo>
                        <a:lnTo>
                          <a:pt x="232139" y="118900"/>
                        </a:lnTo>
                        <a:lnTo>
                          <a:pt x="223646" y="107576"/>
                        </a:lnTo>
                        <a:lnTo>
                          <a:pt x="234970" y="93421"/>
                        </a:lnTo>
                        <a:lnTo>
                          <a:pt x="271772" y="73605"/>
                        </a:lnTo>
                        <a:lnTo>
                          <a:pt x="288758"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5" name="Freeform 524"/>
                  <p:cNvSpPr/>
                  <p:nvPr/>
                </p:nvSpPr>
                <p:spPr>
                  <a:xfrm>
                    <a:off x="1313566" y="4948517"/>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523" name="Freeform 522"/>
                <p:cNvSpPr/>
                <p:nvPr/>
              </p:nvSpPr>
              <p:spPr>
                <a:xfrm>
                  <a:off x="1310261" y="4970691"/>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19" name="Group 518"/>
              <p:cNvGrpSpPr/>
              <p:nvPr/>
            </p:nvGrpSpPr>
            <p:grpSpPr>
              <a:xfrm>
                <a:off x="1005242" y="4873860"/>
                <a:ext cx="614832" cy="544938"/>
                <a:chOff x="1005242" y="4873860"/>
                <a:chExt cx="614832" cy="544938"/>
              </a:xfrm>
            </p:grpSpPr>
            <p:sp>
              <p:nvSpPr>
                <p:cNvPr id="520" name="Freeform 519"/>
                <p:cNvSpPr/>
                <p:nvPr/>
              </p:nvSpPr>
              <p:spPr>
                <a:xfrm>
                  <a:off x="1474447" y="5182986"/>
                  <a:ext cx="90378" cy="130725"/>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21" name="Picture 14"/>
                <p:cNvPicPr>
                  <a:picLocks noChangeAspect="1" noChangeArrowheads="1"/>
                </p:cNvPicPr>
                <p:nvPr/>
              </p:nvPicPr>
              <p:blipFill>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5242" y="4873860"/>
                  <a:ext cx="614832" cy="5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526" name="Picture 4"/>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87728" y="5153964"/>
              <a:ext cx="389326" cy="602175"/>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8" name="Group 27"/>
            <p:cNvGrpSpPr/>
            <p:nvPr/>
          </p:nvGrpSpPr>
          <p:grpSpPr>
            <a:xfrm>
              <a:off x="4303670" y="4481484"/>
              <a:ext cx="557442" cy="529515"/>
              <a:chOff x="4303670" y="4501362"/>
              <a:chExt cx="557442" cy="529515"/>
            </a:xfrm>
            <a:effectLst>
              <a:outerShdw blurRad="50800" dist="38100" dir="2700000" algn="tl" rotWithShape="0">
                <a:prstClr val="black">
                  <a:alpha val="40000"/>
                </a:prstClr>
              </a:outerShdw>
            </a:effectLst>
          </p:grpSpPr>
          <p:sp>
            <p:nvSpPr>
              <p:cNvPr id="26" name="Oval 25"/>
              <p:cNvSpPr/>
              <p:nvPr/>
            </p:nvSpPr>
            <p:spPr>
              <a:xfrm>
                <a:off x="4351730" y="4540725"/>
                <a:ext cx="454534" cy="418692"/>
              </a:xfrm>
              <a:custGeom>
                <a:avLst/>
                <a:gdLst/>
                <a:ahLst/>
                <a:cxnLst/>
                <a:rect l="l" t="t" r="r" b="b"/>
                <a:pathLst>
                  <a:path w="454534" h="418692">
                    <a:moveTo>
                      <a:pt x="129413" y="0"/>
                    </a:moveTo>
                    <a:cubicBezTo>
                      <a:pt x="169214" y="0"/>
                      <a:pt x="204818" y="17967"/>
                      <a:pt x="227267" y="47315"/>
                    </a:cubicBezTo>
                    <a:cubicBezTo>
                      <a:pt x="249717" y="17967"/>
                      <a:pt x="285321" y="0"/>
                      <a:pt x="325121" y="0"/>
                    </a:cubicBezTo>
                    <a:cubicBezTo>
                      <a:pt x="396594" y="0"/>
                      <a:pt x="454534" y="57940"/>
                      <a:pt x="454534" y="129413"/>
                    </a:cubicBezTo>
                    <a:cubicBezTo>
                      <a:pt x="454534" y="191968"/>
                      <a:pt x="410151" y="244156"/>
                      <a:pt x="350640" y="253674"/>
                    </a:cubicBezTo>
                    <a:lnTo>
                      <a:pt x="229895" y="418692"/>
                    </a:lnTo>
                    <a:lnTo>
                      <a:pt x="123780" y="257689"/>
                    </a:lnTo>
                    <a:cubicBezTo>
                      <a:pt x="54897" y="255732"/>
                      <a:pt x="0" y="198984"/>
                      <a:pt x="0" y="129413"/>
                    </a:cubicBezTo>
                    <a:cubicBezTo>
                      <a:pt x="0" y="57940"/>
                      <a:pt x="57940" y="0"/>
                      <a:pt x="129413" y="0"/>
                    </a:cubicBez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30" name="Picture 2"/>
              <p:cNvPicPr>
                <a:picLocks noChangeAspect="1" noChangeArrowheads="1"/>
              </p:cNvPicPr>
              <p:nvPr/>
            </p:nvPicPr>
            <p:blipFill>
              <a:blip r:embed="rId6">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303670" y="4501362"/>
                <a:ext cx="557442" cy="52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38" name="Picture 537"/>
            <p:cNvPicPr>
              <a:picLocks noChangeAspect="1" noChangeArrowheads="1"/>
            </p:cNvPicPr>
            <p:nvPr/>
          </p:nvPicPr>
          <p:blipFill>
            <a:blip r:embed="rId8"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01969" y="3852878"/>
              <a:ext cx="437588" cy="36164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Group 16"/>
            <p:cNvGrpSpPr/>
            <p:nvPr/>
          </p:nvGrpSpPr>
          <p:grpSpPr>
            <a:xfrm>
              <a:off x="4049920" y="3901905"/>
              <a:ext cx="658021" cy="306123"/>
              <a:chOff x="4033945" y="3613571"/>
              <a:chExt cx="1076110" cy="500625"/>
            </a:xfrm>
            <a:effectLst>
              <a:outerShdw blurRad="50800" dist="38100" dir="2700000" algn="tl" rotWithShape="0">
                <a:prstClr val="black">
                  <a:alpha val="40000"/>
                </a:prstClr>
              </a:outerShdw>
            </a:effectLst>
          </p:grpSpPr>
          <p:sp>
            <p:nvSpPr>
              <p:cNvPr id="512" name="Freeform 511"/>
              <p:cNvSpPr/>
              <p:nvPr/>
            </p:nvSpPr>
            <p:spPr>
              <a:xfrm>
                <a:off x="4459705" y="3716676"/>
                <a:ext cx="230057" cy="332761"/>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4" name="Freeform 513"/>
              <p:cNvSpPr/>
              <p:nvPr/>
            </p:nvSpPr>
            <p:spPr>
              <a:xfrm>
                <a:off x="4124210" y="3718044"/>
                <a:ext cx="230057" cy="332761"/>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15" name="Picture 3"/>
              <p:cNvPicPr>
                <a:picLocks noChangeAspect="1" noChangeArrowheads="1"/>
              </p:cNvPicPr>
              <p:nvPr/>
            </p:nvPicPr>
            <p:blipFill>
              <a:blip r:embed="rId9"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033945" y="3613571"/>
                <a:ext cx="1076110" cy="5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23" name="Straight Connector 422"/>
            <p:cNvCxnSpPr/>
            <p:nvPr/>
          </p:nvCxnSpPr>
          <p:spPr>
            <a:xfrm flipH="1">
              <a:off x="379864" y="4425918"/>
              <a:ext cx="839370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0" name="Straight Connector 549"/>
            <p:cNvCxnSpPr/>
            <p:nvPr/>
          </p:nvCxnSpPr>
          <p:spPr>
            <a:xfrm flipH="1">
              <a:off x="379864" y="3713625"/>
              <a:ext cx="839370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p:nvPr/>
          </p:nvCxnSpPr>
          <p:spPr>
            <a:xfrm flipH="1">
              <a:off x="379864" y="5092668"/>
              <a:ext cx="839370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05613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576" y="152401"/>
            <a:ext cx="11319028" cy="834047"/>
          </a:xfrm>
        </p:spPr>
        <p:txBody>
          <a:bodyPr>
            <a:noAutofit/>
          </a:bodyPr>
          <a:lstStyle/>
          <a:p>
            <a:r>
              <a:rPr lang="en-GB" sz="3000" dirty="0"/>
              <a:t>Long-term </a:t>
            </a:r>
            <a:r>
              <a:rPr lang="en-GB" sz="3000" dirty="0" err="1"/>
              <a:t>TTh</a:t>
            </a:r>
            <a:r>
              <a:rPr lang="en-GB" sz="3000" dirty="0"/>
              <a:t> use in men with hypogonadism and T2DM significantly improves glycaemic control</a:t>
            </a:r>
          </a:p>
        </p:txBody>
      </p:sp>
      <p:sp>
        <p:nvSpPr>
          <p:cNvPr id="5" name="TextBox 4"/>
          <p:cNvSpPr txBox="1"/>
          <p:nvPr/>
        </p:nvSpPr>
        <p:spPr>
          <a:xfrm>
            <a:off x="1523999" y="5802986"/>
            <a:ext cx="9144001" cy="553998"/>
          </a:xfrm>
          <a:prstGeom prst="rect">
            <a:avLst/>
          </a:prstGeom>
          <a:noFill/>
        </p:spPr>
        <p:txBody>
          <a:bodyPr wrap="square" rtlCol="0" anchor="b">
            <a:spAutoFit/>
          </a:bodyPr>
          <a:lstStyle/>
          <a:p>
            <a:pPr>
              <a:defRPr/>
            </a:pPr>
            <a:r>
              <a:rPr lang="en-GB" sz="1000" dirty="0">
                <a:solidFill>
                  <a:schemeClr val="tx2"/>
                </a:solidFill>
                <a:latin typeface="Calibri"/>
              </a:rPr>
              <a:t>p&lt;0.0001 between groups.</a:t>
            </a:r>
            <a:br>
              <a:rPr lang="en-GB" sz="1000" dirty="0">
                <a:solidFill>
                  <a:schemeClr val="tx2"/>
                </a:solidFill>
                <a:latin typeface="Calibri"/>
              </a:rPr>
            </a:br>
            <a:r>
              <a:rPr lang="en-GB" sz="1000" dirty="0">
                <a:solidFill>
                  <a:schemeClr val="tx2"/>
                </a:solidFill>
                <a:latin typeface="Calibri"/>
              </a:rPr>
              <a:t>HbA</a:t>
            </a:r>
            <a:r>
              <a:rPr lang="en-GB" sz="1000" baseline="-25000" dirty="0">
                <a:solidFill>
                  <a:schemeClr val="tx2"/>
                </a:solidFill>
                <a:latin typeface="Calibri"/>
              </a:rPr>
              <a:t>1c</a:t>
            </a:r>
            <a:r>
              <a:rPr lang="en-GB" sz="1000" dirty="0">
                <a:solidFill>
                  <a:schemeClr val="tx2"/>
                </a:solidFill>
                <a:latin typeface="Calibri"/>
              </a:rPr>
              <a:t>, glycated haemoglobin; T2DM, type 2 diabetes mellitus; </a:t>
            </a:r>
            <a:r>
              <a:rPr lang="en-GB" sz="1000" dirty="0" err="1">
                <a:solidFill>
                  <a:schemeClr val="tx2"/>
                </a:solidFill>
                <a:latin typeface="Calibri"/>
              </a:rPr>
              <a:t>TTh</a:t>
            </a:r>
            <a:r>
              <a:rPr lang="en-GB" sz="1000" dirty="0">
                <a:solidFill>
                  <a:schemeClr val="tx2"/>
                </a:solidFill>
                <a:latin typeface="Calibri"/>
              </a:rPr>
              <a:t>, testosterone therapy</a:t>
            </a:r>
          </a:p>
          <a:p>
            <a:pPr>
              <a:defRPr/>
            </a:pPr>
            <a:r>
              <a:rPr lang="it-IT" sz="1000" dirty="0">
                <a:solidFill>
                  <a:schemeClr val="tx2"/>
                </a:solidFill>
                <a:latin typeface="Calibri"/>
              </a:rPr>
              <a:t>Haider KS </a:t>
            </a:r>
            <a:r>
              <a:rPr lang="it-IT" sz="1000" i="1" dirty="0">
                <a:solidFill>
                  <a:schemeClr val="tx2"/>
                </a:solidFill>
                <a:latin typeface="Calibri"/>
              </a:rPr>
              <a:t>et al. Diabetes Obes Metab</a:t>
            </a:r>
            <a:r>
              <a:rPr lang="it-IT" sz="1000" dirty="0">
                <a:solidFill>
                  <a:schemeClr val="tx2"/>
                </a:solidFill>
                <a:latin typeface="Calibri"/>
              </a:rPr>
              <a:t> 2020;</a:t>
            </a:r>
            <a:r>
              <a:rPr lang="en-GB" sz="1000" dirty="0" err="1">
                <a:solidFill>
                  <a:schemeClr val="tx2"/>
                </a:solidFill>
                <a:latin typeface="Calibri"/>
              </a:rPr>
              <a:t>doi</a:t>
            </a:r>
            <a:r>
              <a:rPr lang="en-GB" sz="1000" dirty="0">
                <a:solidFill>
                  <a:schemeClr val="tx2"/>
                </a:solidFill>
                <a:latin typeface="Calibri"/>
              </a:rPr>
              <a:t>: 10.1111/dom.14122</a:t>
            </a:r>
            <a:r>
              <a:rPr lang="it-IT" sz="1000" dirty="0">
                <a:solidFill>
                  <a:schemeClr val="tx2"/>
                </a:solidFill>
                <a:latin typeface="Calibri"/>
              </a:rPr>
              <a:t>.</a:t>
            </a:r>
            <a:endParaRPr lang="en-GB" sz="1000" dirty="0">
              <a:solidFill>
                <a:schemeClr val="tx2"/>
              </a:solidFill>
              <a:latin typeface="Calibri"/>
            </a:endParaRPr>
          </a:p>
        </p:txBody>
      </p:sp>
      <p:grpSp>
        <p:nvGrpSpPr>
          <p:cNvPr id="4" name="Group 3"/>
          <p:cNvGrpSpPr/>
          <p:nvPr/>
        </p:nvGrpSpPr>
        <p:grpSpPr>
          <a:xfrm>
            <a:off x="861134" y="1045029"/>
            <a:ext cx="10085033" cy="1036221"/>
            <a:chOff x="850550" y="1252331"/>
            <a:chExt cx="8084496" cy="1036221"/>
          </a:xfrm>
        </p:grpSpPr>
        <p:grpSp>
          <p:nvGrpSpPr>
            <p:cNvPr id="70" name="Group 69"/>
            <p:cNvGrpSpPr/>
            <p:nvPr/>
          </p:nvGrpSpPr>
          <p:grpSpPr>
            <a:xfrm>
              <a:off x="850550" y="1458295"/>
              <a:ext cx="8084496" cy="785228"/>
              <a:chOff x="1697341" y="3946547"/>
              <a:chExt cx="8084496" cy="785228"/>
            </a:xfrm>
          </p:grpSpPr>
          <p:sp>
            <p:nvSpPr>
              <p:cNvPr id="76" name="Rounded Rectangle 75"/>
              <p:cNvSpPr/>
              <p:nvPr/>
            </p:nvSpPr>
            <p:spPr>
              <a:xfrm>
                <a:off x="1697341" y="3946547"/>
                <a:ext cx="8084496" cy="785228"/>
              </a:xfrm>
              <a:prstGeom prst="roundRect">
                <a:avLst>
                  <a:gd name="adj" fmla="val 11807"/>
                </a:avLst>
              </a:prstGeom>
              <a:solidFill>
                <a:schemeClr val="accent1"/>
              </a:solidFill>
              <a:ln w="57150" cap="flat" cmpd="sng" algn="ctr">
                <a:solidFill>
                  <a:schemeClr val="tx2"/>
                </a:solidFill>
                <a:prstDash val="solid"/>
              </a:ln>
              <a:effectLst/>
            </p:spPr>
            <p:txBody>
              <a:bodyPr rtlCol="0" anchor="ctr"/>
              <a:lstStyle/>
              <a:p>
                <a:pPr algn="ctr">
                  <a:defRPr/>
                </a:pPr>
                <a:endParaRPr kumimoji="1" lang="en-GB" kern="0">
                  <a:solidFill>
                    <a:prstClr val="white"/>
                  </a:solidFill>
                  <a:latin typeface="Calibri"/>
                </a:endParaRPr>
              </a:p>
            </p:txBody>
          </p:sp>
          <p:sp>
            <p:nvSpPr>
              <p:cNvPr id="77" name="TextBox 76"/>
              <p:cNvSpPr txBox="1"/>
              <p:nvPr/>
            </p:nvSpPr>
            <p:spPr>
              <a:xfrm>
                <a:off x="2703222" y="4015996"/>
                <a:ext cx="6661404" cy="646331"/>
              </a:xfrm>
              <a:prstGeom prst="rect">
                <a:avLst/>
              </a:prstGeom>
              <a:noFill/>
            </p:spPr>
            <p:txBody>
              <a:bodyPr wrap="square" rtlCol="0" anchor="ctr">
                <a:spAutoFit/>
              </a:bodyPr>
              <a:lstStyle/>
              <a:p>
                <a:pPr defTabSz="457200">
                  <a:spcBef>
                    <a:spcPts val="600"/>
                  </a:spcBef>
                  <a:buClr>
                    <a:prstClr val="white"/>
                  </a:buClr>
                  <a:defRPr/>
                </a:pPr>
                <a:r>
                  <a:rPr lang="en-GB" dirty="0">
                    <a:solidFill>
                      <a:prstClr val="white"/>
                    </a:solidFill>
                    <a:latin typeface="Calibri"/>
                  </a:rPr>
                  <a:t>Prospective, long-term, single-centre registry study in Germany to evaluate the effects of </a:t>
                </a:r>
                <a:r>
                  <a:rPr lang="en-GB" dirty="0" err="1">
                    <a:solidFill>
                      <a:prstClr val="white"/>
                    </a:solidFill>
                    <a:latin typeface="Calibri"/>
                  </a:rPr>
                  <a:t>TTh</a:t>
                </a:r>
                <a:r>
                  <a:rPr lang="en-GB" dirty="0">
                    <a:solidFill>
                      <a:prstClr val="white"/>
                    </a:solidFill>
                    <a:latin typeface="Calibri"/>
                  </a:rPr>
                  <a:t> use in men with hypogonadism and T2DM</a:t>
                </a:r>
              </a:p>
            </p:txBody>
          </p:sp>
        </p:grpSp>
        <p:grpSp>
          <p:nvGrpSpPr>
            <p:cNvPr id="71" name="Group 70"/>
            <p:cNvGrpSpPr/>
            <p:nvPr/>
          </p:nvGrpSpPr>
          <p:grpSpPr>
            <a:xfrm>
              <a:off x="861113" y="1252331"/>
              <a:ext cx="995318" cy="1036221"/>
              <a:chOff x="4706938" y="1981200"/>
              <a:chExt cx="2781300" cy="2895600"/>
            </a:xfrm>
          </p:grpSpPr>
          <p:sp>
            <p:nvSpPr>
              <p:cNvPr id="72" name="Freeform 71"/>
              <p:cNvSpPr/>
              <p:nvPr/>
            </p:nvSpPr>
            <p:spPr>
              <a:xfrm>
                <a:off x="5060950" y="2254250"/>
                <a:ext cx="1339850" cy="1320800"/>
              </a:xfrm>
              <a:custGeom>
                <a:avLst/>
                <a:gdLst>
                  <a:gd name="connsiteX0" fmla="*/ 0 w 1339850"/>
                  <a:gd name="connsiteY0" fmla="*/ 184150 h 1320800"/>
                  <a:gd name="connsiteX1" fmla="*/ 196850 w 1339850"/>
                  <a:gd name="connsiteY1" fmla="*/ 0 h 1320800"/>
                  <a:gd name="connsiteX2" fmla="*/ 425450 w 1339850"/>
                  <a:gd name="connsiteY2" fmla="*/ 234950 h 1320800"/>
                  <a:gd name="connsiteX3" fmla="*/ 501650 w 1339850"/>
                  <a:gd name="connsiteY3" fmla="*/ 190500 h 1320800"/>
                  <a:gd name="connsiteX4" fmla="*/ 1187450 w 1339850"/>
                  <a:gd name="connsiteY4" fmla="*/ 869950 h 1320800"/>
                  <a:gd name="connsiteX5" fmla="*/ 1168400 w 1339850"/>
                  <a:gd name="connsiteY5" fmla="*/ 971550 h 1320800"/>
                  <a:gd name="connsiteX6" fmla="*/ 1339850 w 1339850"/>
                  <a:gd name="connsiteY6" fmla="*/ 1155700 h 1320800"/>
                  <a:gd name="connsiteX7" fmla="*/ 1162050 w 1339850"/>
                  <a:gd name="connsiteY7" fmla="*/ 1320800 h 1320800"/>
                  <a:gd name="connsiteX8" fmla="*/ 996950 w 1339850"/>
                  <a:gd name="connsiteY8" fmla="*/ 1168400 h 1320800"/>
                  <a:gd name="connsiteX9" fmla="*/ 895350 w 1339850"/>
                  <a:gd name="connsiteY9" fmla="*/ 1193800 h 1320800"/>
                  <a:gd name="connsiteX10" fmla="*/ 742950 w 1339850"/>
                  <a:gd name="connsiteY10" fmla="*/ 1066800 h 1320800"/>
                  <a:gd name="connsiteX11" fmla="*/ 869950 w 1339850"/>
                  <a:gd name="connsiteY11" fmla="*/ 920750 h 1320800"/>
                  <a:gd name="connsiteX12" fmla="*/ 863600 w 1339850"/>
                  <a:gd name="connsiteY12" fmla="*/ 698500 h 1320800"/>
                  <a:gd name="connsiteX13" fmla="*/ 723900 w 1339850"/>
                  <a:gd name="connsiteY13" fmla="*/ 546100 h 1320800"/>
                  <a:gd name="connsiteX14" fmla="*/ 558800 w 1339850"/>
                  <a:gd name="connsiteY14" fmla="*/ 457200 h 1320800"/>
                  <a:gd name="connsiteX15" fmla="*/ 368300 w 1339850"/>
                  <a:gd name="connsiteY15" fmla="*/ 508000 h 1320800"/>
                  <a:gd name="connsiteX16" fmla="*/ 254000 w 1339850"/>
                  <a:gd name="connsiteY16" fmla="*/ 590550 h 1320800"/>
                  <a:gd name="connsiteX17" fmla="*/ 184150 w 1339850"/>
                  <a:gd name="connsiteY17" fmla="*/ 482600 h 1320800"/>
                  <a:gd name="connsiteX18" fmla="*/ 228600 w 1339850"/>
                  <a:gd name="connsiteY18" fmla="*/ 355600 h 1320800"/>
                  <a:gd name="connsiteX19" fmla="*/ 184150 w 1339850"/>
                  <a:gd name="connsiteY19" fmla="*/ 361950 h 1320800"/>
                  <a:gd name="connsiteX20" fmla="*/ 0 w 1339850"/>
                  <a:gd name="connsiteY20" fmla="*/ 18415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850" h="1320800">
                    <a:moveTo>
                      <a:pt x="0" y="184150"/>
                    </a:moveTo>
                    <a:lnTo>
                      <a:pt x="196850" y="0"/>
                    </a:lnTo>
                    <a:lnTo>
                      <a:pt x="425450" y="234950"/>
                    </a:lnTo>
                    <a:lnTo>
                      <a:pt x="501650" y="190500"/>
                    </a:lnTo>
                    <a:lnTo>
                      <a:pt x="1187450" y="869950"/>
                    </a:lnTo>
                    <a:lnTo>
                      <a:pt x="1168400" y="971550"/>
                    </a:lnTo>
                    <a:lnTo>
                      <a:pt x="1339850" y="1155700"/>
                    </a:lnTo>
                    <a:lnTo>
                      <a:pt x="1162050" y="1320800"/>
                    </a:lnTo>
                    <a:lnTo>
                      <a:pt x="996950" y="1168400"/>
                    </a:lnTo>
                    <a:lnTo>
                      <a:pt x="895350" y="1193800"/>
                    </a:lnTo>
                    <a:lnTo>
                      <a:pt x="742950" y="1066800"/>
                    </a:lnTo>
                    <a:lnTo>
                      <a:pt x="869950" y="920750"/>
                    </a:lnTo>
                    <a:lnTo>
                      <a:pt x="863600" y="698500"/>
                    </a:lnTo>
                    <a:lnTo>
                      <a:pt x="723900" y="546100"/>
                    </a:lnTo>
                    <a:lnTo>
                      <a:pt x="558800" y="457200"/>
                    </a:lnTo>
                    <a:lnTo>
                      <a:pt x="368300" y="508000"/>
                    </a:lnTo>
                    <a:lnTo>
                      <a:pt x="254000" y="590550"/>
                    </a:lnTo>
                    <a:lnTo>
                      <a:pt x="184150" y="482600"/>
                    </a:lnTo>
                    <a:lnTo>
                      <a:pt x="228600" y="355600"/>
                    </a:lnTo>
                    <a:lnTo>
                      <a:pt x="184150" y="361950"/>
                    </a:lnTo>
                    <a:lnTo>
                      <a:pt x="0" y="184150"/>
                    </a:lnTo>
                    <a:close/>
                  </a:path>
                </a:pathLst>
              </a:custGeom>
              <a:solidFill>
                <a:srgbClr val="C0C0C0"/>
              </a:solidFill>
              <a:ln w="25400" cap="flat" cmpd="sng" algn="ctr">
                <a:solidFill>
                  <a:srgbClr val="C0C0C0"/>
                </a:solidFill>
                <a:prstDash val="solid"/>
              </a:ln>
              <a:effectLst/>
            </p:spPr>
            <p:txBody>
              <a:bodyPr rtlCol="0" anchor="ctr"/>
              <a:lstStyle/>
              <a:p>
                <a:pPr algn="ctr">
                  <a:defRPr/>
                </a:pPr>
                <a:endParaRPr kumimoji="1" lang="en-GB" kern="0">
                  <a:solidFill>
                    <a:srgbClr val="FFFFFF"/>
                  </a:solidFill>
                  <a:latin typeface="Calibri"/>
                </a:endParaRPr>
              </a:p>
            </p:txBody>
          </p:sp>
          <p:sp>
            <p:nvSpPr>
              <p:cNvPr id="73" name="Freeform 72"/>
              <p:cNvSpPr/>
              <p:nvPr/>
            </p:nvSpPr>
            <p:spPr>
              <a:xfrm>
                <a:off x="5060950" y="3194050"/>
                <a:ext cx="2057400" cy="1371600"/>
              </a:xfrm>
              <a:custGeom>
                <a:avLst/>
                <a:gdLst>
                  <a:gd name="connsiteX0" fmla="*/ 190500 w 2057400"/>
                  <a:gd name="connsiteY0" fmla="*/ 0 h 1371600"/>
                  <a:gd name="connsiteX1" fmla="*/ 95250 w 2057400"/>
                  <a:gd name="connsiteY1" fmla="*/ 304800 h 1371600"/>
                  <a:gd name="connsiteX2" fmla="*/ 88900 w 2057400"/>
                  <a:gd name="connsiteY2" fmla="*/ 539750 h 1371600"/>
                  <a:gd name="connsiteX3" fmla="*/ 114300 w 2057400"/>
                  <a:gd name="connsiteY3" fmla="*/ 704850 h 1371600"/>
                  <a:gd name="connsiteX4" fmla="*/ 158750 w 2057400"/>
                  <a:gd name="connsiteY4" fmla="*/ 812800 h 1371600"/>
                  <a:gd name="connsiteX5" fmla="*/ 254000 w 2057400"/>
                  <a:gd name="connsiteY5" fmla="*/ 990600 h 1371600"/>
                  <a:gd name="connsiteX6" fmla="*/ 165100 w 2057400"/>
                  <a:gd name="connsiteY6" fmla="*/ 1041400 h 1371600"/>
                  <a:gd name="connsiteX7" fmla="*/ 63500 w 2057400"/>
                  <a:gd name="connsiteY7" fmla="*/ 1136650 h 1371600"/>
                  <a:gd name="connsiteX8" fmla="*/ 0 w 2057400"/>
                  <a:gd name="connsiteY8" fmla="*/ 1225550 h 1371600"/>
                  <a:gd name="connsiteX9" fmla="*/ 19050 w 2057400"/>
                  <a:gd name="connsiteY9" fmla="*/ 1320800 h 1371600"/>
                  <a:gd name="connsiteX10" fmla="*/ 114300 w 2057400"/>
                  <a:gd name="connsiteY10" fmla="*/ 1371600 h 1371600"/>
                  <a:gd name="connsiteX11" fmla="*/ 1987550 w 2057400"/>
                  <a:gd name="connsiteY11" fmla="*/ 1358900 h 1371600"/>
                  <a:gd name="connsiteX12" fmla="*/ 2025650 w 2057400"/>
                  <a:gd name="connsiteY12" fmla="*/ 1295400 h 1371600"/>
                  <a:gd name="connsiteX13" fmla="*/ 1993900 w 2057400"/>
                  <a:gd name="connsiteY13" fmla="*/ 1117600 h 1371600"/>
                  <a:gd name="connsiteX14" fmla="*/ 1898650 w 2057400"/>
                  <a:gd name="connsiteY14" fmla="*/ 1060450 h 1371600"/>
                  <a:gd name="connsiteX15" fmla="*/ 1790700 w 2057400"/>
                  <a:gd name="connsiteY15" fmla="*/ 1022350 h 1371600"/>
                  <a:gd name="connsiteX16" fmla="*/ 1765300 w 2057400"/>
                  <a:gd name="connsiteY16" fmla="*/ 984250 h 1371600"/>
                  <a:gd name="connsiteX17" fmla="*/ 1879600 w 2057400"/>
                  <a:gd name="connsiteY17" fmla="*/ 781050 h 1371600"/>
                  <a:gd name="connsiteX18" fmla="*/ 1968500 w 2057400"/>
                  <a:gd name="connsiteY18" fmla="*/ 781050 h 1371600"/>
                  <a:gd name="connsiteX19" fmla="*/ 2057400 w 2057400"/>
                  <a:gd name="connsiteY19" fmla="*/ 704850 h 1371600"/>
                  <a:gd name="connsiteX20" fmla="*/ 1968500 w 2057400"/>
                  <a:gd name="connsiteY20" fmla="*/ 596900 h 1371600"/>
                  <a:gd name="connsiteX21" fmla="*/ 1104900 w 2057400"/>
                  <a:gd name="connsiteY21" fmla="*/ 609600 h 1371600"/>
                  <a:gd name="connsiteX22" fmla="*/ 1022350 w 2057400"/>
                  <a:gd name="connsiteY22" fmla="*/ 673100 h 1371600"/>
                  <a:gd name="connsiteX23" fmla="*/ 1022350 w 2057400"/>
                  <a:gd name="connsiteY23" fmla="*/ 730250 h 1371600"/>
                  <a:gd name="connsiteX24" fmla="*/ 1104900 w 2057400"/>
                  <a:gd name="connsiteY24" fmla="*/ 781050 h 1371600"/>
                  <a:gd name="connsiteX25" fmla="*/ 1428750 w 2057400"/>
                  <a:gd name="connsiteY25" fmla="*/ 774700 h 1371600"/>
                  <a:gd name="connsiteX26" fmla="*/ 1390650 w 2057400"/>
                  <a:gd name="connsiteY26" fmla="*/ 869950 h 1371600"/>
                  <a:gd name="connsiteX27" fmla="*/ 1212850 w 2057400"/>
                  <a:gd name="connsiteY27" fmla="*/ 958850 h 1371600"/>
                  <a:gd name="connsiteX28" fmla="*/ 984250 w 2057400"/>
                  <a:gd name="connsiteY28" fmla="*/ 1003300 h 1371600"/>
                  <a:gd name="connsiteX29" fmla="*/ 819150 w 2057400"/>
                  <a:gd name="connsiteY29" fmla="*/ 958850 h 1371600"/>
                  <a:gd name="connsiteX30" fmla="*/ 654050 w 2057400"/>
                  <a:gd name="connsiteY30" fmla="*/ 889000 h 1371600"/>
                  <a:gd name="connsiteX31" fmla="*/ 558800 w 2057400"/>
                  <a:gd name="connsiteY31" fmla="*/ 768350 h 1371600"/>
                  <a:gd name="connsiteX32" fmla="*/ 533400 w 2057400"/>
                  <a:gd name="connsiteY32" fmla="*/ 704850 h 1371600"/>
                  <a:gd name="connsiteX33" fmla="*/ 546100 w 2057400"/>
                  <a:gd name="connsiteY33" fmla="*/ 692150 h 1371600"/>
                  <a:gd name="connsiteX34" fmla="*/ 488950 w 2057400"/>
                  <a:gd name="connsiteY34" fmla="*/ 577850 h 1371600"/>
                  <a:gd name="connsiteX35" fmla="*/ 476250 w 2057400"/>
                  <a:gd name="connsiteY35" fmla="*/ 546100 h 1371600"/>
                  <a:gd name="connsiteX36" fmla="*/ 463550 w 2057400"/>
                  <a:gd name="connsiteY36" fmla="*/ 387350 h 1371600"/>
                  <a:gd name="connsiteX37" fmla="*/ 476250 w 2057400"/>
                  <a:gd name="connsiteY37" fmla="*/ 203200 h 1371600"/>
                  <a:gd name="connsiteX38" fmla="*/ 342900 w 2057400"/>
                  <a:gd name="connsiteY38" fmla="*/ 133350 h 1371600"/>
                  <a:gd name="connsiteX39" fmla="*/ 190500 w 2057400"/>
                  <a:gd name="connsiteY3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57400" h="1371600">
                    <a:moveTo>
                      <a:pt x="190500" y="0"/>
                    </a:moveTo>
                    <a:lnTo>
                      <a:pt x="95250" y="304800"/>
                    </a:lnTo>
                    <a:lnTo>
                      <a:pt x="88900" y="539750"/>
                    </a:lnTo>
                    <a:lnTo>
                      <a:pt x="114300" y="704850"/>
                    </a:lnTo>
                    <a:lnTo>
                      <a:pt x="158750" y="812800"/>
                    </a:lnTo>
                    <a:lnTo>
                      <a:pt x="254000" y="990600"/>
                    </a:lnTo>
                    <a:lnTo>
                      <a:pt x="165100" y="1041400"/>
                    </a:lnTo>
                    <a:lnTo>
                      <a:pt x="63500" y="1136650"/>
                    </a:lnTo>
                    <a:lnTo>
                      <a:pt x="0" y="1225550"/>
                    </a:lnTo>
                    <a:lnTo>
                      <a:pt x="19050" y="1320800"/>
                    </a:lnTo>
                    <a:lnTo>
                      <a:pt x="114300" y="1371600"/>
                    </a:lnTo>
                    <a:lnTo>
                      <a:pt x="1987550" y="1358900"/>
                    </a:lnTo>
                    <a:lnTo>
                      <a:pt x="2025650" y="1295400"/>
                    </a:lnTo>
                    <a:lnTo>
                      <a:pt x="1993900" y="1117600"/>
                    </a:lnTo>
                    <a:lnTo>
                      <a:pt x="1898650" y="1060450"/>
                    </a:lnTo>
                    <a:lnTo>
                      <a:pt x="1790700" y="1022350"/>
                    </a:lnTo>
                    <a:lnTo>
                      <a:pt x="1765300" y="984250"/>
                    </a:lnTo>
                    <a:lnTo>
                      <a:pt x="1879600" y="781050"/>
                    </a:lnTo>
                    <a:lnTo>
                      <a:pt x="1968500" y="781050"/>
                    </a:lnTo>
                    <a:lnTo>
                      <a:pt x="2057400" y="704850"/>
                    </a:lnTo>
                    <a:lnTo>
                      <a:pt x="1968500" y="596900"/>
                    </a:lnTo>
                    <a:lnTo>
                      <a:pt x="1104900" y="609600"/>
                    </a:lnTo>
                    <a:lnTo>
                      <a:pt x="1022350" y="673100"/>
                    </a:lnTo>
                    <a:lnTo>
                      <a:pt x="1022350" y="730250"/>
                    </a:lnTo>
                    <a:lnTo>
                      <a:pt x="1104900" y="781050"/>
                    </a:lnTo>
                    <a:lnTo>
                      <a:pt x="1428750" y="774700"/>
                    </a:lnTo>
                    <a:lnTo>
                      <a:pt x="1390650" y="869950"/>
                    </a:lnTo>
                    <a:lnTo>
                      <a:pt x="1212850" y="958850"/>
                    </a:lnTo>
                    <a:lnTo>
                      <a:pt x="984250" y="1003300"/>
                    </a:lnTo>
                    <a:lnTo>
                      <a:pt x="819150" y="958850"/>
                    </a:lnTo>
                    <a:lnTo>
                      <a:pt x="654050" y="889000"/>
                    </a:lnTo>
                    <a:lnTo>
                      <a:pt x="558800" y="768350"/>
                    </a:lnTo>
                    <a:lnTo>
                      <a:pt x="533400" y="704850"/>
                    </a:lnTo>
                    <a:lnTo>
                      <a:pt x="546100" y="692150"/>
                    </a:lnTo>
                    <a:lnTo>
                      <a:pt x="488950" y="577850"/>
                    </a:lnTo>
                    <a:lnTo>
                      <a:pt x="476250" y="546100"/>
                    </a:lnTo>
                    <a:lnTo>
                      <a:pt x="463550" y="387350"/>
                    </a:lnTo>
                    <a:lnTo>
                      <a:pt x="476250" y="203200"/>
                    </a:lnTo>
                    <a:lnTo>
                      <a:pt x="342900" y="133350"/>
                    </a:lnTo>
                    <a:lnTo>
                      <a:pt x="190500" y="0"/>
                    </a:lnTo>
                    <a:close/>
                  </a:path>
                </a:pathLst>
              </a:custGeom>
              <a:solidFill>
                <a:srgbClr val="C0C0C0"/>
              </a:solidFill>
              <a:ln w="25400" cap="flat" cmpd="sng" algn="ctr">
                <a:solidFill>
                  <a:srgbClr val="C0C0C0"/>
                </a:solidFill>
                <a:prstDash val="solid"/>
              </a:ln>
              <a:effectLst/>
            </p:spPr>
            <p:txBody>
              <a:bodyPr rtlCol="0" anchor="ctr"/>
              <a:lstStyle/>
              <a:p>
                <a:pPr algn="ctr">
                  <a:defRPr/>
                </a:pPr>
                <a:endParaRPr kumimoji="1" lang="en-GB" kern="0">
                  <a:solidFill>
                    <a:srgbClr val="FFFFFF"/>
                  </a:solidFill>
                  <a:latin typeface="Calibri"/>
                </a:endParaRPr>
              </a:p>
            </p:txBody>
          </p:sp>
          <p:sp>
            <p:nvSpPr>
              <p:cNvPr id="74" name="Oval 73"/>
              <p:cNvSpPr/>
              <p:nvPr/>
            </p:nvSpPr>
            <p:spPr>
              <a:xfrm>
                <a:off x="5289550" y="2769430"/>
                <a:ext cx="596900" cy="596900"/>
              </a:xfrm>
              <a:prstGeom prst="ellipse">
                <a:avLst/>
              </a:prstGeom>
              <a:solidFill>
                <a:srgbClr val="EFEFEF"/>
              </a:solidFill>
              <a:ln w="25400" cap="flat" cmpd="sng" algn="ctr">
                <a:noFill/>
                <a:prstDash val="solid"/>
              </a:ln>
              <a:effectLst/>
            </p:spPr>
            <p:txBody>
              <a:bodyPr rtlCol="0" anchor="ctr"/>
              <a:lstStyle/>
              <a:p>
                <a:pPr algn="ctr">
                  <a:defRPr/>
                </a:pPr>
                <a:endParaRPr kumimoji="1" lang="en-GB" kern="0">
                  <a:solidFill>
                    <a:srgbClr val="FFFFFF"/>
                  </a:solidFill>
                  <a:latin typeface="Calibri"/>
                </a:endParaRPr>
              </a:p>
            </p:txBody>
          </p:sp>
          <p:pic>
            <p:nvPicPr>
              <p:cNvPr id="75" name="Picture 2"/>
              <p:cNvPicPr>
                <a:picLocks noChangeAspect="1" noChangeArrowheads="1"/>
              </p:cNvPicPr>
              <p:nvPr/>
            </p:nvPicPr>
            <p:blipFill>
              <a:blip r:embed="rId3"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4706938" y="1981200"/>
                <a:ext cx="27813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 name="Content Placeholder 2"/>
          <p:cNvSpPr>
            <a:spLocks noGrp="1"/>
          </p:cNvSpPr>
          <p:nvPr>
            <p:ph idx="1"/>
          </p:nvPr>
        </p:nvSpPr>
        <p:spPr>
          <a:xfrm>
            <a:off x="248576" y="2162757"/>
            <a:ext cx="11319028" cy="946600"/>
          </a:xfrm>
        </p:spPr>
        <p:txBody>
          <a:bodyPr>
            <a:noAutofit/>
          </a:bodyPr>
          <a:lstStyle/>
          <a:p>
            <a:pPr>
              <a:spcBef>
                <a:spcPts val="600"/>
              </a:spcBef>
            </a:pPr>
            <a:r>
              <a:rPr lang="en-GB" sz="1600" spc="-20" dirty="0"/>
              <a:t>In total, 356 men with T2DM [HbA</a:t>
            </a:r>
            <a:r>
              <a:rPr lang="en-GB" sz="1600" spc="-20" baseline="-25000" dirty="0"/>
              <a:t>1c</a:t>
            </a:r>
            <a:r>
              <a:rPr lang="en-GB" sz="1600" spc="-20" dirty="0"/>
              <a:t> 62–79 </a:t>
            </a:r>
            <a:r>
              <a:rPr lang="en-GB" sz="1600" spc="-20" dirty="0" err="1"/>
              <a:t>mmol</a:t>
            </a:r>
            <a:r>
              <a:rPr lang="en-GB" sz="1600" spc="-20" dirty="0"/>
              <a:t>/</a:t>
            </a:r>
            <a:r>
              <a:rPr lang="en-GB" sz="1600" spc="-20" dirty="0" err="1"/>
              <a:t>mol</a:t>
            </a:r>
            <a:r>
              <a:rPr lang="en-GB" sz="1600" spc="-20" dirty="0"/>
              <a:t> (7.8–9.4%)] and total testosterone level ≤12.1 </a:t>
            </a:r>
            <a:r>
              <a:rPr lang="en-GB" sz="1600" spc="-20" dirty="0" err="1"/>
              <a:t>nmol</a:t>
            </a:r>
            <a:r>
              <a:rPr lang="en-GB" sz="1600" spc="-20" dirty="0"/>
              <a:t>/L plus symptoms of hypogonadism were analysed, of whom 178 received </a:t>
            </a:r>
            <a:r>
              <a:rPr lang="en-GB" sz="1600" spc="-20" dirty="0" err="1"/>
              <a:t>TTh</a:t>
            </a:r>
            <a:r>
              <a:rPr lang="en-GB" sz="1600" spc="-20" dirty="0"/>
              <a:t>, and 178 served as untreated controls</a:t>
            </a:r>
          </a:p>
        </p:txBody>
      </p:sp>
      <p:grpSp>
        <p:nvGrpSpPr>
          <p:cNvPr id="45" name="Group 44">
            <a:extLst>
              <a:ext uri="{FF2B5EF4-FFF2-40B4-BE49-F238E27FC236}">
                <a16:creationId xmlns:a16="http://schemas.microsoft.com/office/drawing/2014/main" id="{C283C4D4-00DB-412E-9DF2-BBA72C86032B}"/>
              </a:ext>
            </a:extLst>
          </p:cNvPr>
          <p:cNvGrpSpPr/>
          <p:nvPr/>
        </p:nvGrpSpPr>
        <p:grpSpPr>
          <a:xfrm>
            <a:off x="5024996" y="3375137"/>
            <a:ext cx="2380401" cy="166199"/>
            <a:chOff x="1721948" y="2836680"/>
            <a:chExt cx="2380401" cy="166199"/>
          </a:xfrm>
        </p:grpSpPr>
        <p:sp>
          <p:nvSpPr>
            <p:cNvPr id="199" name="TextBox 198">
              <a:extLst>
                <a:ext uri="{FF2B5EF4-FFF2-40B4-BE49-F238E27FC236}">
                  <a16:creationId xmlns:a16="http://schemas.microsoft.com/office/drawing/2014/main" id="{ACFEBE17-3F33-43C5-BB78-73B936982656}"/>
                </a:ext>
              </a:extLst>
            </p:cNvPr>
            <p:cNvSpPr txBox="1"/>
            <p:nvPr/>
          </p:nvSpPr>
          <p:spPr>
            <a:xfrm>
              <a:off x="1757476" y="2836680"/>
              <a:ext cx="2344873" cy="166199"/>
            </a:xfrm>
            <a:prstGeom prst="rect">
              <a:avLst/>
            </a:prstGeom>
            <a:noFill/>
          </p:spPr>
          <p:txBody>
            <a:bodyPr wrap="none" tIns="0" bIns="0" rtlCol="0">
              <a:spAutoFit/>
            </a:bodyPr>
            <a:lstStyle/>
            <a:p>
              <a:pPr>
                <a:lnSpc>
                  <a:spcPct val="90000"/>
                </a:lnSpc>
                <a:tabLst>
                  <a:tab pos="625475" algn="l"/>
                  <a:tab pos="1500188" algn="l"/>
                </a:tabLst>
                <a:defRPr/>
              </a:pPr>
              <a:r>
                <a:rPr lang="en-GB" sz="1200" dirty="0" err="1">
                  <a:solidFill>
                    <a:srgbClr val="000000"/>
                  </a:solidFill>
                  <a:latin typeface="Calibri"/>
                </a:rPr>
                <a:t>TTh</a:t>
              </a:r>
              <a:r>
                <a:rPr lang="en-GB" sz="1200" dirty="0">
                  <a:solidFill>
                    <a:srgbClr val="000000"/>
                  </a:solidFill>
                  <a:latin typeface="Calibri"/>
                </a:rPr>
                <a:t>         Untreated	Difference</a:t>
              </a:r>
            </a:p>
          </p:txBody>
        </p:sp>
        <p:sp>
          <p:nvSpPr>
            <p:cNvPr id="200" name="Oval 199">
              <a:extLst>
                <a:ext uri="{FF2B5EF4-FFF2-40B4-BE49-F238E27FC236}">
                  <a16:creationId xmlns:a16="http://schemas.microsoft.com/office/drawing/2014/main" id="{21237260-870A-4492-9046-6C9C56BE7870}"/>
                </a:ext>
              </a:extLst>
            </p:cNvPr>
            <p:cNvSpPr/>
            <p:nvPr/>
          </p:nvSpPr>
          <p:spPr>
            <a:xfrm>
              <a:off x="1721948" y="2883801"/>
              <a:ext cx="71957" cy="7195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01" name="Oval 200">
              <a:extLst>
                <a:ext uri="{FF2B5EF4-FFF2-40B4-BE49-F238E27FC236}">
                  <a16:creationId xmlns:a16="http://schemas.microsoft.com/office/drawing/2014/main" id="{180EA571-8629-4169-9361-017472FB404A}"/>
                </a:ext>
              </a:extLst>
            </p:cNvPr>
            <p:cNvSpPr/>
            <p:nvPr/>
          </p:nvSpPr>
          <p:spPr>
            <a:xfrm>
              <a:off x="2278612" y="2883801"/>
              <a:ext cx="71957" cy="7195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202" name="Oval 201">
              <a:extLst>
                <a:ext uri="{FF2B5EF4-FFF2-40B4-BE49-F238E27FC236}">
                  <a16:creationId xmlns:a16="http://schemas.microsoft.com/office/drawing/2014/main" id="{F658AA55-F528-4D3C-9174-F03EC40A2A3C}"/>
                </a:ext>
              </a:extLst>
            </p:cNvPr>
            <p:cNvSpPr/>
            <p:nvPr/>
          </p:nvSpPr>
          <p:spPr>
            <a:xfrm>
              <a:off x="3207061" y="2883801"/>
              <a:ext cx="71957" cy="71957"/>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34" name="Group 33">
            <a:extLst>
              <a:ext uri="{FF2B5EF4-FFF2-40B4-BE49-F238E27FC236}">
                <a16:creationId xmlns:a16="http://schemas.microsoft.com/office/drawing/2014/main" id="{B57C2598-1EAD-4E49-83D1-D9B023FA20D3}"/>
              </a:ext>
            </a:extLst>
          </p:cNvPr>
          <p:cNvGrpSpPr/>
          <p:nvPr/>
        </p:nvGrpSpPr>
        <p:grpSpPr>
          <a:xfrm>
            <a:off x="2100696" y="2651272"/>
            <a:ext cx="8325019" cy="3057070"/>
            <a:chOff x="576697" y="2604678"/>
            <a:chExt cx="7990606" cy="2760654"/>
          </a:xfrm>
        </p:grpSpPr>
        <p:grpSp>
          <p:nvGrpSpPr>
            <p:cNvPr id="406" name="Group 405">
              <a:extLst>
                <a:ext uri="{FF2B5EF4-FFF2-40B4-BE49-F238E27FC236}">
                  <a16:creationId xmlns:a16="http://schemas.microsoft.com/office/drawing/2014/main" id="{A3661692-2E35-40D9-B3C7-95C981138553}"/>
                </a:ext>
              </a:extLst>
            </p:cNvPr>
            <p:cNvGrpSpPr/>
            <p:nvPr/>
          </p:nvGrpSpPr>
          <p:grpSpPr>
            <a:xfrm>
              <a:off x="576697" y="2604678"/>
              <a:ext cx="7990606" cy="2760654"/>
              <a:chOff x="576697" y="2604678"/>
              <a:chExt cx="7990606" cy="2760654"/>
            </a:xfrm>
          </p:grpSpPr>
          <p:sp>
            <p:nvSpPr>
              <p:cNvPr id="408" name="Rounded Rectangle 57">
                <a:extLst>
                  <a:ext uri="{FF2B5EF4-FFF2-40B4-BE49-F238E27FC236}">
                    <a16:creationId xmlns:a16="http://schemas.microsoft.com/office/drawing/2014/main" id="{68E998B3-A9D9-460D-A056-495DC1214A91}"/>
                  </a:ext>
                </a:extLst>
              </p:cNvPr>
              <p:cNvSpPr/>
              <p:nvPr/>
            </p:nvSpPr>
            <p:spPr>
              <a:xfrm>
                <a:off x="576697" y="2733886"/>
                <a:ext cx="7990606" cy="2631446"/>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409" name="TextBox 408">
                <a:extLst>
                  <a:ext uri="{FF2B5EF4-FFF2-40B4-BE49-F238E27FC236}">
                    <a16:creationId xmlns:a16="http://schemas.microsoft.com/office/drawing/2014/main" id="{B8EB6109-B805-4F7B-ACB9-9B972B0F0DBE}"/>
                  </a:ext>
                </a:extLst>
              </p:cNvPr>
              <p:cNvSpPr txBox="1"/>
              <p:nvPr/>
            </p:nvSpPr>
            <p:spPr>
              <a:xfrm>
                <a:off x="576697" y="2604678"/>
                <a:ext cx="7990606" cy="307777"/>
              </a:xfrm>
              <a:prstGeom prst="rect">
                <a:avLst/>
              </a:prstGeom>
              <a:noFill/>
            </p:spPr>
            <p:txBody>
              <a:bodyPr wrap="square" rtlCol="0" anchor="b">
                <a:spAutoFit/>
              </a:bodyPr>
              <a:lstStyle/>
              <a:p>
                <a:pPr algn="ctr">
                  <a:defRPr/>
                </a:pPr>
                <a:r>
                  <a:rPr lang="en-GB" sz="1400" b="1" dirty="0">
                    <a:solidFill>
                      <a:prstClr val="white"/>
                    </a:solidFill>
                    <a:latin typeface="Calibri"/>
                  </a:rPr>
                  <a:t>Association between TTh and increased sexual activity in men with low testosterone</a:t>
                </a:r>
              </a:p>
            </p:txBody>
          </p:sp>
        </p:grpSp>
        <p:sp>
          <p:nvSpPr>
            <p:cNvPr id="407" name="Round Same Side Corner Rectangle 58">
              <a:extLst>
                <a:ext uri="{FF2B5EF4-FFF2-40B4-BE49-F238E27FC236}">
                  <a16:creationId xmlns:a16="http://schemas.microsoft.com/office/drawing/2014/main" id="{87716571-26C1-4F80-8CD8-F8645893E99D}"/>
                </a:ext>
              </a:extLst>
            </p:cNvPr>
            <p:cNvSpPr/>
            <p:nvPr/>
          </p:nvSpPr>
          <p:spPr>
            <a:xfrm>
              <a:off x="576697" y="2733886"/>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GB" sz="1400" b="1" dirty="0">
                  <a:solidFill>
                    <a:prstClr val="white"/>
                  </a:solidFill>
                  <a:latin typeface="Calibri"/>
                </a:rPr>
                <a:t>Effect of TTh on glycaemic control in men with hypogonadism and T2DM (N=356)</a:t>
              </a:r>
              <a:endParaRPr lang="en-GB" sz="1400" b="1" baseline="30000" dirty="0">
                <a:solidFill>
                  <a:prstClr val="white"/>
                </a:solidFill>
                <a:latin typeface="Calibri"/>
              </a:endParaRPr>
            </a:p>
          </p:txBody>
        </p:sp>
      </p:grpSp>
      <p:grpSp>
        <p:nvGrpSpPr>
          <p:cNvPr id="599" name="Group 598"/>
          <p:cNvGrpSpPr/>
          <p:nvPr/>
        </p:nvGrpSpPr>
        <p:grpSpPr>
          <a:xfrm>
            <a:off x="2316873" y="3554538"/>
            <a:ext cx="3453049" cy="2033324"/>
            <a:chOff x="792872" y="3586288"/>
            <a:chExt cx="3453049" cy="2033324"/>
          </a:xfrm>
        </p:grpSpPr>
        <p:sp>
          <p:nvSpPr>
            <p:cNvPr id="227" name="Freeform: Shape 6">
              <a:extLst>
                <a:ext uri="{FF2B5EF4-FFF2-40B4-BE49-F238E27FC236}">
                  <a16:creationId xmlns:a16="http://schemas.microsoft.com/office/drawing/2014/main" id="{2CF64F29-E317-45F0-A243-E7D18F0F1D11}"/>
                </a:ext>
              </a:extLst>
            </p:cNvPr>
            <p:cNvSpPr/>
            <p:nvPr/>
          </p:nvSpPr>
          <p:spPr>
            <a:xfrm>
              <a:off x="1647221" y="3680059"/>
              <a:ext cx="2480279" cy="1548095"/>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nvGrpSpPr>
            <p:cNvPr id="229" name="Group 228">
              <a:extLst>
                <a:ext uri="{FF2B5EF4-FFF2-40B4-BE49-F238E27FC236}">
                  <a16:creationId xmlns:a16="http://schemas.microsoft.com/office/drawing/2014/main" id="{97681E17-C04C-43B6-8ED3-94A8DDA4E48D}"/>
                </a:ext>
              </a:extLst>
            </p:cNvPr>
            <p:cNvGrpSpPr/>
            <p:nvPr/>
          </p:nvGrpSpPr>
          <p:grpSpPr>
            <a:xfrm>
              <a:off x="1713249" y="5275643"/>
              <a:ext cx="1852293" cy="184666"/>
              <a:chOff x="1726128" y="5038404"/>
              <a:chExt cx="1852293" cy="217315"/>
            </a:xfrm>
          </p:grpSpPr>
          <p:sp>
            <p:nvSpPr>
              <p:cNvPr id="388" name="TextBox 387">
                <a:extLst>
                  <a:ext uri="{FF2B5EF4-FFF2-40B4-BE49-F238E27FC236}">
                    <a16:creationId xmlns:a16="http://schemas.microsoft.com/office/drawing/2014/main" id="{5419DC48-373A-4F7C-99CE-06AA09B3FA24}"/>
                  </a:ext>
                </a:extLst>
              </p:cNvPr>
              <p:cNvSpPr txBox="1"/>
              <p:nvPr/>
            </p:nvSpPr>
            <p:spPr>
              <a:xfrm>
                <a:off x="3427170"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8</a:t>
                </a:r>
              </a:p>
            </p:txBody>
          </p:sp>
          <p:sp>
            <p:nvSpPr>
              <p:cNvPr id="389" name="TextBox 388">
                <a:extLst>
                  <a:ext uri="{FF2B5EF4-FFF2-40B4-BE49-F238E27FC236}">
                    <a16:creationId xmlns:a16="http://schemas.microsoft.com/office/drawing/2014/main" id="{3E713894-3150-45D9-912C-0DB47F209EEF}"/>
                  </a:ext>
                </a:extLst>
              </p:cNvPr>
              <p:cNvSpPr txBox="1"/>
              <p:nvPr/>
            </p:nvSpPr>
            <p:spPr>
              <a:xfrm>
                <a:off x="3001025"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6</a:t>
                </a:r>
              </a:p>
            </p:txBody>
          </p:sp>
          <p:sp>
            <p:nvSpPr>
              <p:cNvPr id="390" name="TextBox 389">
                <a:extLst>
                  <a:ext uri="{FF2B5EF4-FFF2-40B4-BE49-F238E27FC236}">
                    <a16:creationId xmlns:a16="http://schemas.microsoft.com/office/drawing/2014/main" id="{056681B1-EB26-4745-83A8-17EA8B44B5DD}"/>
                  </a:ext>
                </a:extLst>
              </p:cNvPr>
              <p:cNvSpPr txBox="1"/>
              <p:nvPr/>
            </p:nvSpPr>
            <p:spPr>
              <a:xfrm>
                <a:off x="2576060"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4</a:t>
                </a:r>
              </a:p>
            </p:txBody>
          </p:sp>
          <p:sp>
            <p:nvSpPr>
              <p:cNvPr id="391" name="TextBox 390">
                <a:extLst>
                  <a:ext uri="{FF2B5EF4-FFF2-40B4-BE49-F238E27FC236}">
                    <a16:creationId xmlns:a16="http://schemas.microsoft.com/office/drawing/2014/main" id="{2560A90D-065A-403E-AD61-4B0EA287748A}"/>
                  </a:ext>
                </a:extLst>
              </p:cNvPr>
              <p:cNvSpPr txBox="1"/>
              <p:nvPr/>
            </p:nvSpPr>
            <p:spPr>
              <a:xfrm>
                <a:off x="2151094"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2</a:t>
                </a:r>
              </a:p>
            </p:txBody>
          </p:sp>
          <p:sp>
            <p:nvSpPr>
              <p:cNvPr id="392" name="TextBox 391">
                <a:extLst>
                  <a:ext uri="{FF2B5EF4-FFF2-40B4-BE49-F238E27FC236}">
                    <a16:creationId xmlns:a16="http://schemas.microsoft.com/office/drawing/2014/main" id="{5A42B12F-A719-4744-AB1C-47B1A01210F7}"/>
                  </a:ext>
                </a:extLst>
              </p:cNvPr>
              <p:cNvSpPr txBox="1"/>
              <p:nvPr/>
            </p:nvSpPr>
            <p:spPr>
              <a:xfrm>
                <a:off x="1726128"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0</a:t>
                </a:r>
              </a:p>
            </p:txBody>
          </p:sp>
          <p:sp>
            <p:nvSpPr>
              <p:cNvPr id="393" name="TextBox 392">
                <a:extLst>
                  <a:ext uri="{FF2B5EF4-FFF2-40B4-BE49-F238E27FC236}">
                    <a16:creationId xmlns:a16="http://schemas.microsoft.com/office/drawing/2014/main" id="{FFF676CB-F7D8-4206-9322-FA74382831FB}"/>
                  </a:ext>
                </a:extLst>
              </p:cNvPr>
              <p:cNvSpPr txBox="1"/>
              <p:nvPr/>
            </p:nvSpPr>
            <p:spPr>
              <a:xfrm>
                <a:off x="1940675"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1</a:t>
                </a:r>
              </a:p>
            </p:txBody>
          </p:sp>
          <p:sp>
            <p:nvSpPr>
              <p:cNvPr id="394" name="TextBox 393">
                <a:extLst>
                  <a:ext uri="{FF2B5EF4-FFF2-40B4-BE49-F238E27FC236}">
                    <a16:creationId xmlns:a16="http://schemas.microsoft.com/office/drawing/2014/main" id="{1F14E285-CACD-4684-AC31-11866D65F2A4}"/>
                  </a:ext>
                </a:extLst>
              </p:cNvPr>
              <p:cNvSpPr txBox="1"/>
              <p:nvPr/>
            </p:nvSpPr>
            <p:spPr>
              <a:xfrm>
                <a:off x="3214258"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7</a:t>
                </a:r>
              </a:p>
            </p:txBody>
          </p:sp>
          <p:sp>
            <p:nvSpPr>
              <p:cNvPr id="395" name="TextBox 394">
                <a:extLst>
                  <a:ext uri="{FF2B5EF4-FFF2-40B4-BE49-F238E27FC236}">
                    <a16:creationId xmlns:a16="http://schemas.microsoft.com/office/drawing/2014/main" id="{78A66974-5A9C-4854-B2CE-7370F9D3F0BE}"/>
                  </a:ext>
                </a:extLst>
              </p:cNvPr>
              <p:cNvSpPr txBox="1"/>
              <p:nvPr/>
            </p:nvSpPr>
            <p:spPr>
              <a:xfrm>
                <a:off x="2789293"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5</a:t>
                </a:r>
              </a:p>
            </p:txBody>
          </p:sp>
          <p:sp>
            <p:nvSpPr>
              <p:cNvPr id="396" name="TextBox 395">
                <a:extLst>
                  <a:ext uri="{FF2B5EF4-FFF2-40B4-BE49-F238E27FC236}">
                    <a16:creationId xmlns:a16="http://schemas.microsoft.com/office/drawing/2014/main" id="{1819479E-076A-4AF0-956F-6ACF932A937C}"/>
                  </a:ext>
                </a:extLst>
              </p:cNvPr>
              <p:cNvSpPr txBox="1"/>
              <p:nvPr/>
            </p:nvSpPr>
            <p:spPr>
              <a:xfrm>
                <a:off x="2364327"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3</a:t>
                </a:r>
              </a:p>
            </p:txBody>
          </p:sp>
        </p:grpSp>
        <p:sp>
          <p:nvSpPr>
            <p:cNvPr id="230" name="TextBox 229">
              <a:extLst>
                <a:ext uri="{FF2B5EF4-FFF2-40B4-BE49-F238E27FC236}">
                  <a16:creationId xmlns:a16="http://schemas.microsoft.com/office/drawing/2014/main" id="{2DFC7C12-A5EF-47F3-945B-CF4270F6435A}"/>
                </a:ext>
              </a:extLst>
            </p:cNvPr>
            <p:cNvSpPr txBox="1"/>
            <p:nvPr/>
          </p:nvSpPr>
          <p:spPr>
            <a:xfrm>
              <a:off x="1787130" y="5404168"/>
              <a:ext cx="2336607" cy="215444"/>
            </a:xfrm>
            <a:prstGeom prst="rect">
              <a:avLst/>
            </a:prstGeom>
            <a:noFill/>
          </p:spPr>
          <p:txBody>
            <a:bodyPr wrap="square" lIns="36000" tIns="0" rIns="36000" bIns="0" rtlCol="0">
              <a:spAutoFit/>
            </a:bodyPr>
            <a:lstStyle/>
            <a:p>
              <a:pPr algn="ctr">
                <a:defRPr/>
              </a:pPr>
              <a:r>
                <a:rPr lang="en-GB" sz="1400" b="1" dirty="0">
                  <a:solidFill>
                    <a:srgbClr val="000000"/>
                  </a:solidFill>
                  <a:latin typeface="Calibri"/>
                </a:rPr>
                <a:t>Year</a:t>
              </a:r>
            </a:p>
          </p:txBody>
        </p:sp>
        <p:grpSp>
          <p:nvGrpSpPr>
            <p:cNvPr id="231" name="Group 230">
              <a:extLst>
                <a:ext uri="{FF2B5EF4-FFF2-40B4-BE49-F238E27FC236}">
                  <a16:creationId xmlns:a16="http://schemas.microsoft.com/office/drawing/2014/main" id="{548BCC78-1C10-4012-9873-69FCB466EF04}"/>
                </a:ext>
              </a:extLst>
            </p:cNvPr>
            <p:cNvGrpSpPr/>
            <p:nvPr/>
          </p:nvGrpSpPr>
          <p:grpSpPr>
            <a:xfrm>
              <a:off x="792872" y="3586288"/>
              <a:ext cx="788345" cy="1733078"/>
              <a:chOff x="792872" y="3049972"/>
              <a:chExt cx="788345" cy="2039487"/>
            </a:xfrm>
          </p:grpSpPr>
          <p:grpSp>
            <p:nvGrpSpPr>
              <p:cNvPr id="378" name="Group 377">
                <a:extLst>
                  <a:ext uri="{FF2B5EF4-FFF2-40B4-BE49-F238E27FC236}">
                    <a16:creationId xmlns:a16="http://schemas.microsoft.com/office/drawing/2014/main" id="{72D34F6B-0F27-41F5-B3E4-8D951D27F760}"/>
                  </a:ext>
                </a:extLst>
              </p:cNvPr>
              <p:cNvGrpSpPr/>
              <p:nvPr/>
            </p:nvGrpSpPr>
            <p:grpSpPr>
              <a:xfrm>
                <a:off x="1202387" y="3049972"/>
                <a:ext cx="378830" cy="2039487"/>
                <a:chOff x="1215266" y="3171129"/>
                <a:chExt cx="378830" cy="2039487"/>
              </a:xfrm>
            </p:grpSpPr>
            <p:sp>
              <p:nvSpPr>
                <p:cNvPr id="380" name="TextBox 379">
                  <a:extLst>
                    <a:ext uri="{FF2B5EF4-FFF2-40B4-BE49-F238E27FC236}">
                      <a16:creationId xmlns:a16="http://schemas.microsoft.com/office/drawing/2014/main" id="{30935F08-85BD-4F98-94EB-5FA41A2B48F7}"/>
                    </a:ext>
                  </a:extLst>
                </p:cNvPr>
                <p:cNvSpPr txBox="1"/>
                <p:nvPr/>
              </p:nvSpPr>
              <p:spPr>
                <a:xfrm>
                  <a:off x="1215266" y="4770820"/>
                  <a:ext cx="378830" cy="217315"/>
                </a:xfrm>
                <a:prstGeom prst="rect">
                  <a:avLst/>
                </a:prstGeom>
                <a:noFill/>
              </p:spPr>
              <p:txBody>
                <a:bodyPr wrap="square" lIns="0" tIns="0" rIns="108000" bIns="0" rtlCol="0" anchor="ctr">
                  <a:spAutoFit/>
                </a:bodyPr>
                <a:lstStyle/>
                <a:p>
                  <a:pPr algn="r">
                    <a:defRPr/>
                  </a:pPr>
                  <a:endParaRPr lang="en-GB" sz="1200" dirty="0">
                    <a:solidFill>
                      <a:srgbClr val="272727"/>
                    </a:solidFill>
                    <a:latin typeface="Calibri"/>
                  </a:endParaRPr>
                </a:p>
              </p:txBody>
            </p:sp>
            <p:sp>
              <p:nvSpPr>
                <p:cNvPr id="381" name="TextBox 380">
                  <a:extLst>
                    <a:ext uri="{FF2B5EF4-FFF2-40B4-BE49-F238E27FC236}">
                      <a16:creationId xmlns:a16="http://schemas.microsoft.com/office/drawing/2014/main" id="{65227214-BC29-4389-BD3F-A5BF854C3123}"/>
                    </a:ext>
                  </a:extLst>
                </p:cNvPr>
                <p:cNvSpPr txBox="1"/>
                <p:nvPr/>
              </p:nvSpPr>
              <p:spPr>
                <a:xfrm>
                  <a:off x="1315747" y="3781405"/>
                  <a:ext cx="278348"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0</a:t>
                  </a:r>
                </a:p>
              </p:txBody>
            </p:sp>
            <p:sp>
              <p:nvSpPr>
                <p:cNvPr id="382" name="TextBox 381">
                  <a:extLst>
                    <a:ext uri="{FF2B5EF4-FFF2-40B4-BE49-F238E27FC236}">
                      <a16:creationId xmlns:a16="http://schemas.microsoft.com/office/drawing/2014/main" id="{1B7C86CE-8ABA-4927-B5BB-97DE1D30D678}"/>
                    </a:ext>
                  </a:extLst>
                </p:cNvPr>
                <p:cNvSpPr txBox="1"/>
                <p:nvPr/>
              </p:nvSpPr>
              <p:spPr>
                <a:xfrm>
                  <a:off x="1355226" y="3171129"/>
                  <a:ext cx="238869"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2</a:t>
                  </a:r>
                </a:p>
              </p:txBody>
            </p:sp>
            <p:sp>
              <p:nvSpPr>
                <p:cNvPr id="383" name="TextBox 382">
                  <a:extLst>
                    <a:ext uri="{FF2B5EF4-FFF2-40B4-BE49-F238E27FC236}">
                      <a16:creationId xmlns:a16="http://schemas.microsoft.com/office/drawing/2014/main" id="{D87AAECC-FB15-4FDC-B36C-D09363B7D95D}"/>
                    </a:ext>
                  </a:extLst>
                </p:cNvPr>
                <p:cNvSpPr txBox="1"/>
                <p:nvPr/>
              </p:nvSpPr>
              <p:spPr>
                <a:xfrm>
                  <a:off x="1315747" y="3474395"/>
                  <a:ext cx="278348"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1</a:t>
                  </a:r>
                </a:p>
              </p:txBody>
            </p:sp>
            <p:sp>
              <p:nvSpPr>
                <p:cNvPr id="384" name="TextBox 383">
                  <a:extLst>
                    <a:ext uri="{FF2B5EF4-FFF2-40B4-BE49-F238E27FC236}">
                      <a16:creationId xmlns:a16="http://schemas.microsoft.com/office/drawing/2014/main" id="{3DD1120E-AC25-4C8D-8CFC-90D67A24CB07}"/>
                    </a:ext>
                  </a:extLst>
                </p:cNvPr>
                <p:cNvSpPr txBox="1"/>
                <p:nvPr/>
              </p:nvSpPr>
              <p:spPr>
                <a:xfrm>
                  <a:off x="1315747" y="4993301"/>
                  <a:ext cx="278348" cy="217315"/>
                </a:xfrm>
                <a:prstGeom prst="rect">
                  <a:avLst/>
                </a:prstGeom>
                <a:noFill/>
              </p:spPr>
              <p:txBody>
                <a:bodyPr wrap="square" lIns="0" tIns="0" rIns="36000" bIns="0" rtlCol="0" anchor="ctr">
                  <a:spAutoFit/>
                </a:bodyPr>
                <a:lstStyle/>
                <a:p>
                  <a:pPr algn="r">
                    <a:defRPr/>
                  </a:pPr>
                  <a:r>
                    <a:rPr lang="en-GB" sz="1200" dirty="0">
                      <a:solidFill>
                        <a:srgbClr val="272727"/>
                      </a:solidFill>
                      <a:latin typeface="Calibri"/>
                    </a:rPr>
                    <a:t>-4</a:t>
                  </a:r>
                </a:p>
              </p:txBody>
            </p:sp>
            <p:sp>
              <p:nvSpPr>
                <p:cNvPr id="385" name="TextBox 384">
                  <a:extLst>
                    <a:ext uri="{FF2B5EF4-FFF2-40B4-BE49-F238E27FC236}">
                      <a16:creationId xmlns:a16="http://schemas.microsoft.com/office/drawing/2014/main" id="{DB27EEBF-FB3A-4C3D-B9E4-37F4020866F8}"/>
                    </a:ext>
                  </a:extLst>
                </p:cNvPr>
                <p:cNvSpPr txBox="1"/>
                <p:nvPr/>
              </p:nvSpPr>
              <p:spPr>
                <a:xfrm>
                  <a:off x="1315747" y="4391150"/>
                  <a:ext cx="278348" cy="217315"/>
                </a:xfrm>
                <a:prstGeom prst="rect">
                  <a:avLst/>
                </a:prstGeom>
                <a:noFill/>
              </p:spPr>
              <p:txBody>
                <a:bodyPr wrap="square" lIns="0" tIns="0" rIns="36000" bIns="0" rtlCol="0" anchor="ctr">
                  <a:spAutoFit/>
                </a:bodyPr>
                <a:lstStyle/>
                <a:p>
                  <a:pPr algn="r">
                    <a:defRPr/>
                  </a:pPr>
                  <a:r>
                    <a:rPr lang="en-GB" sz="1200" dirty="0">
                      <a:solidFill>
                        <a:srgbClr val="272727"/>
                      </a:solidFill>
                      <a:latin typeface="Calibri"/>
                    </a:rPr>
                    <a:t>-2</a:t>
                  </a:r>
                </a:p>
              </p:txBody>
            </p:sp>
            <p:sp>
              <p:nvSpPr>
                <p:cNvPr id="386" name="TextBox 385">
                  <a:extLst>
                    <a:ext uri="{FF2B5EF4-FFF2-40B4-BE49-F238E27FC236}">
                      <a16:creationId xmlns:a16="http://schemas.microsoft.com/office/drawing/2014/main" id="{EF2E801E-2B29-4A09-BC40-50C5AF11721D}"/>
                    </a:ext>
                  </a:extLst>
                </p:cNvPr>
                <p:cNvSpPr txBox="1"/>
                <p:nvPr/>
              </p:nvSpPr>
              <p:spPr>
                <a:xfrm>
                  <a:off x="1315747" y="4089802"/>
                  <a:ext cx="278348"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-1</a:t>
                  </a:r>
                </a:p>
              </p:txBody>
            </p:sp>
            <p:sp>
              <p:nvSpPr>
                <p:cNvPr id="387" name="TextBox 386">
                  <a:extLst>
                    <a:ext uri="{FF2B5EF4-FFF2-40B4-BE49-F238E27FC236}">
                      <a16:creationId xmlns:a16="http://schemas.microsoft.com/office/drawing/2014/main" id="{8A0F3C6A-4536-427B-BBBC-C936B06FE7B6}"/>
                    </a:ext>
                  </a:extLst>
                </p:cNvPr>
                <p:cNvSpPr txBox="1"/>
                <p:nvPr/>
              </p:nvSpPr>
              <p:spPr>
                <a:xfrm>
                  <a:off x="1315747" y="4688433"/>
                  <a:ext cx="278348"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-3</a:t>
                  </a:r>
                </a:p>
              </p:txBody>
            </p:sp>
          </p:grpSp>
          <p:sp>
            <p:nvSpPr>
              <p:cNvPr id="379" name="TextBox 378">
                <a:extLst>
                  <a:ext uri="{FF2B5EF4-FFF2-40B4-BE49-F238E27FC236}">
                    <a16:creationId xmlns:a16="http://schemas.microsoft.com/office/drawing/2014/main" id="{B634A7B9-82A7-4912-B528-D553EB5901AF}"/>
                  </a:ext>
                </a:extLst>
              </p:cNvPr>
              <p:cNvSpPr txBox="1"/>
              <p:nvPr/>
            </p:nvSpPr>
            <p:spPr>
              <a:xfrm rot="16200000">
                <a:off x="53999" y="3906666"/>
                <a:ext cx="1810145" cy="332399"/>
              </a:xfrm>
              <a:prstGeom prst="rect">
                <a:avLst/>
              </a:prstGeom>
              <a:noFill/>
            </p:spPr>
            <p:txBody>
              <a:bodyPr wrap="square" lIns="0" tIns="0" rIns="0" bIns="0" rtlCol="0">
                <a:spAutoFit/>
              </a:bodyPr>
              <a:lstStyle/>
              <a:p>
                <a:pPr algn="ctr">
                  <a:lnSpc>
                    <a:spcPct val="90000"/>
                  </a:lnSpc>
                  <a:defRPr/>
                </a:pPr>
                <a:r>
                  <a:rPr lang="en-GB" sz="1200" b="1" dirty="0">
                    <a:solidFill>
                      <a:srgbClr val="000000"/>
                    </a:solidFill>
                    <a:latin typeface="Calibri"/>
                  </a:rPr>
                  <a:t>Change in fasting glucose (</a:t>
                </a:r>
                <a:r>
                  <a:rPr lang="en-GB" sz="1200" b="1" dirty="0" err="1">
                    <a:solidFill>
                      <a:srgbClr val="000000"/>
                    </a:solidFill>
                    <a:latin typeface="Calibri"/>
                  </a:rPr>
                  <a:t>mmol</a:t>
                </a:r>
                <a:r>
                  <a:rPr lang="en-GB" sz="1200" b="1" dirty="0">
                    <a:solidFill>
                      <a:srgbClr val="000000"/>
                    </a:solidFill>
                    <a:latin typeface="Calibri"/>
                  </a:rPr>
                  <a:t>/L)</a:t>
                </a:r>
              </a:p>
            </p:txBody>
          </p:sp>
        </p:grpSp>
        <p:grpSp>
          <p:nvGrpSpPr>
            <p:cNvPr id="232" name="Group 231">
              <a:extLst>
                <a:ext uri="{FF2B5EF4-FFF2-40B4-BE49-F238E27FC236}">
                  <a16:creationId xmlns:a16="http://schemas.microsoft.com/office/drawing/2014/main" id="{17587442-E17F-41CE-B3F5-F7BA0CEAACBB}"/>
                </a:ext>
              </a:extLst>
            </p:cNvPr>
            <p:cNvGrpSpPr/>
            <p:nvPr/>
          </p:nvGrpSpPr>
          <p:grpSpPr>
            <a:xfrm>
              <a:off x="1583771" y="3680137"/>
              <a:ext cx="61200" cy="1547551"/>
              <a:chOff x="1583771" y="3160414"/>
              <a:chExt cx="61200" cy="1821159"/>
            </a:xfrm>
          </p:grpSpPr>
          <p:grpSp>
            <p:nvGrpSpPr>
              <p:cNvPr id="368" name="Group 367">
                <a:extLst>
                  <a:ext uri="{FF2B5EF4-FFF2-40B4-BE49-F238E27FC236}">
                    <a16:creationId xmlns:a16="http://schemas.microsoft.com/office/drawing/2014/main" id="{ACDDAE05-DE6F-48CF-888D-2622BB7A7ACA}"/>
                  </a:ext>
                </a:extLst>
              </p:cNvPr>
              <p:cNvGrpSpPr/>
              <p:nvPr/>
            </p:nvGrpSpPr>
            <p:grpSpPr>
              <a:xfrm>
                <a:off x="1583771" y="3160414"/>
                <a:ext cx="61200" cy="1821159"/>
                <a:chOff x="1596650" y="3281571"/>
                <a:chExt cx="61200" cy="1821159"/>
              </a:xfrm>
            </p:grpSpPr>
            <p:cxnSp>
              <p:nvCxnSpPr>
                <p:cNvPr id="374" name="Straight Connector 373">
                  <a:extLst>
                    <a:ext uri="{FF2B5EF4-FFF2-40B4-BE49-F238E27FC236}">
                      <a16:creationId xmlns:a16="http://schemas.microsoft.com/office/drawing/2014/main" id="{BA4621F7-F196-4EAD-9635-DA7337AF5C44}"/>
                    </a:ext>
                  </a:extLst>
                </p:cNvPr>
                <p:cNvCxnSpPr/>
                <p:nvPr/>
              </p:nvCxnSpPr>
              <p:spPr>
                <a:xfrm>
                  <a:off x="1596650" y="510273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a:extLst>
                    <a:ext uri="{FF2B5EF4-FFF2-40B4-BE49-F238E27FC236}">
                      <a16:creationId xmlns:a16="http://schemas.microsoft.com/office/drawing/2014/main" id="{8D38D001-70C5-4359-8B4E-C928A190D70D}"/>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a:extLst>
                    <a:ext uri="{FF2B5EF4-FFF2-40B4-BE49-F238E27FC236}">
                      <a16:creationId xmlns:a16="http://schemas.microsoft.com/office/drawing/2014/main" id="{5E18CAE7-62FA-4207-957D-4E18527FD020}"/>
                    </a:ext>
                  </a:extLst>
                </p:cNvPr>
                <p:cNvCxnSpPr/>
                <p:nvPr/>
              </p:nvCxnSpPr>
              <p:spPr>
                <a:xfrm>
                  <a:off x="1596650" y="449980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369" name="Straight Connector 368">
                <a:extLst>
                  <a:ext uri="{FF2B5EF4-FFF2-40B4-BE49-F238E27FC236}">
                    <a16:creationId xmlns:a16="http://schemas.microsoft.com/office/drawing/2014/main" id="{BB0BB2E5-34F4-4907-9534-E556CDDE2FE9}"/>
                  </a:ext>
                </a:extLst>
              </p:cNvPr>
              <p:cNvCxnSpPr/>
              <p:nvPr/>
            </p:nvCxnSpPr>
            <p:spPr>
              <a:xfrm>
                <a:off x="1583771" y="407433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00B92B7A-614A-46B6-977B-537144054A9B}"/>
                  </a:ext>
                </a:extLst>
              </p:cNvPr>
              <p:cNvCxnSpPr/>
              <p:nvPr/>
            </p:nvCxnSpPr>
            <p:spPr>
              <a:xfrm>
                <a:off x="1583771" y="346266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a:extLst>
                  <a:ext uri="{FF2B5EF4-FFF2-40B4-BE49-F238E27FC236}">
                    <a16:creationId xmlns:a16="http://schemas.microsoft.com/office/drawing/2014/main" id="{504C9247-268B-444C-8B9D-4DF4D011B5C8}"/>
                  </a:ext>
                </a:extLst>
              </p:cNvPr>
              <p:cNvCxnSpPr/>
              <p:nvPr/>
            </p:nvCxnSpPr>
            <p:spPr>
              <a:xfrm>
                <a:off x="1583771" y="376788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2" name="Straight Connector 371">
                <a:extLst>
                  <a:ext uri="{FF2B5EF4-FFF2-40B4-BE49-F238E27FC236}">
                    <a16:creationId xmlns:a16="http://schemas.microsoft.com/office/drawing/2014/main" id="{2A8E4036-5F8D-47C2-B7D3-8DEF4A98364A}"/>
                  </a:ext>
                </a:extLst>
              </p:cNvPr>
              <p:cNvCxnSpPr/>
              <p:nvPr/>
            </p:nvCxnSpPr>
            <p:spPr>
              <a:xfrm>
                <a:off x="1583771" y="467716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1" name="Oval 330">
              <a:extLst>
                <a:ext uri="{FF2B5EF4-FFF2-40B4-BE49-F238E27FC236}">
                  <a16:creationId xmlns:a16="http://schemas.microsoft.com/office/drawing/2014/main" id="{9D71B0E5-FF00-4A41-9EC7-6E4F1F2E8914}"/>
                </a:ext>
              </a:extLst>
            </p:cNvPr>
            <p:cNvSpPr/>
            <p:nvPr/>
          </p:nvSpPr>
          <p:spPr>
            <a:xfrm>
              <a:off x="1750129" y="4167107"/>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nvGrpSpPr>
            <p:cNvPr id="16" name="Group 15"/>
            <p:cNvGrpSpPr/>
            <p:nvPr/>
          </p:nvGrpSpPr>
          <p:grpSpPr>
            <a:xfrm>
              <a:off x="1960030" y="4234078"/>
              <a:ext cx="80558" cy="84948"/>
              <a:chOff x="2040164" y="4129303"/>
              <a:chExt cx="80558" cy="84948"/>
            </a:xfrm>
          </p:grpSpPr>
          <p:grpSp>
            <p:nvGrpSpPr>
              <p:cNvPr id="343" name="Group 342">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344" name="Straight Connector 343">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5" name="Straight Connector 344">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5" name="Oval 334">
                <a:extLst>
                  <a:ext uri="{FF2B5EF4-FFF2-40B4-BE49-F238E27FC236}">
                    <a16:creationId xmlns:a16="http://schemas.microsoft.com/office/drawing/2014/main" id="{BBAD1B1B-EC0E-45D0-BF94-12914B462DE4}"/>
                  </a:ext>
                </a:extLst>
              </p:cNvPr>
              <p:cNvSpPr/>
              <p:nvPr/>
            </p:nvSpPr>
            <p:spPr>
              <a:xfrm>
                <a:off x="2045539" y="414421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30" name="Group 29"/>
            <p:cNvGrpSpPr/>
            <p:nvPr/>
          </p:nvGrpSpPr>
          <p:grpSpPr>
            <a:xfrm>
              <a:off x="1787130" y="5230217"/>
              <a:ext cx="2458791" cy="230089"/>
              <a:chOff x="1787130" y="5230217"/>
              <a:chExt cx="2458791" cy="230089"/>
            </a:xfrm>
          </p:grpSpPr>
          <p:grpSp>
            <p:nvGrpSpPr>
              <p:cNvPr id="228" name="Group 227">
                <a:extLst>
                  <a:ext uri="{FF2B5EF4-FFF2-40B4-BE49-F238E27FC236}">
                    <a16:creationId xmlns:a16="http://schemas.microsoft.com/office/drawing/2014/main" id="{46711AE7-5662-429F-9D23-3998BA1249C6}"/>
                  </a:ext>
                </a:extLst>
              </p:cNvPr>
              <p:cNvGrpSpPr/>
              <p:nvPr/>
            </p:nvGrpSpPr>
            <p:grpSpPr>
              <a:xfrm>
                <a:off x="1787130" y="5230217"/>
                <a:ext cx="1703296" cy="52006"/>
                <a:chOff x="1787130" y="4876599"/>
                <a:chExt cx="1703296" cy="61201"/>
              </a:xfrm>
            </p:grpSpPr>
            <p:cxnSp>
              <p:nvCxnSpPr>
                <p:cNvPr id="397" name="Straight Connector 396">
                  <a:extLst>
                    <a:ext uri="{FF2B5EF4-FFF2-40B4-BE49-F238E27FC236}">
                      <a16:creationId xmlns:a16="http://schemas.microsoft.com/office/drawing/2014/main" id="{5600607B-24F9-48F4-AEF5-59621ECE2C22}"/>
                    </a:ext>
                  </a:extLst>
                </p:cNvPr>
                <p:cNvCxnSpPr/>
                <p:nvPr/>
              </p:nvCxnSpPr>
              <p:spPr>
                <a:xfrm rot="5400000">
                  <a:off x="3036384"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A2850429-FDBA-496A-A9A1-DF012030C541}"/>
                    </a:ext>
                  </a:extLst>
                </p:cNvPr>
                <p:cNvCxnSpPr/>
                <p:nvPr/>
              </p:nvCxnSpPr>
              <p:spPr>
                <a:xfrm rot="5400000">
                  <a:off x="2609766"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a:extLst>
                    <a:ext uri="{FF2B5EF4-FFF2-40B4-BE49-F238E27FC236}">
                      <a16:creationId xmlns:a16="http://schemas.microsoft.com/office/drawing/2014/main" id="{972B103B-D729-4444-A65B-6F0CA0EA3402}"/>
                    </a:ext>
                  </a:extLst>
                </p:cNvPr>
                <p:cNvCxnSpPr/>
                <p:nvPr/>
              </p:nvCxnSpPr>
              <p:spPr>
                <a:xfrm rot="5400000">
                  <a:off x="2183148"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a:extLst>
                    <a:ext uri="{FF2B5EF4-FFF2-40B4-BE49-F238E27FC236}">
                      <a16:creationId xmlns:a16="http://schemas.microsoft.com/office/drawing/2014/main" id="{93359162-3320-48B9-96CC-9348B10A3A46}"/>
                    </a:ext>
                  </a:extLst>
                </p:cNvPr>
                <p:cNvCxnSpPr/>
                <p:nvPr/>
              </p:nvCxnSpPr>
              <p:spPr>
                <a:xfrm rot="5400000">
                  <a:off x="1756530"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a:extLst>
                    <a:ext uri="{FF2B5EF4-FFF2-40B4-BE49-F238E27FC236}">
                      <a16:creationId xmlns:a16="http://schemas.microsoft.com/office/drawing/2014/main" id="{93E20D70-66BD-41F0-868E-A2351D27A6D2}"/>
                    </a:ext>
                  </a:extLst>
                </p:cNvPr>
                <p:cNvCxnSpPr/>
                <p:nvPr/>
              </p:nvCxnSpPr>
              <p:spPr>
                <a:xfrm rot="5400000">
                  <a:off x="3459826"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DBFB623A-3E9B-44BA-ACCF-7DD7277A1F1D}"/>
                    </a:ext>
                  </a:extLst>
                </p:cNvPr>
                <p:cNvCxnSpPr/>
                <p:nvPr/>
              </p:nvCxnSpPr>
              <p:spPr>
                <a:xfrm rot="5400000">
                  <a:off x="2823075"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BC5C1B52-971B-48FC-8ABF-C7A79BAFA28F}"/>
                    </a:ext>
                  </a:extLst>
                </p:cNvPr>
                <p:cNvCxnSpPr/>
                <p:nvPr/>
              </p:nvCxnSpPr>
              <p:spPr>
                <a:xfrm rot="5400000">
                  <a:off x="2396457"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6BE3211E-657F-4D50-B97D-D03E36235D15}"/>
                    </a:ext>
                  </a:extLst>
                </p:cNvPr>
                <p:cNvCxnSpPr/>
                <p:nvPr/>
              </p:nvCxnSpPr>
              <p:spPr>
                <a:xfrm rot="5400000">
                  <a:off x="1969852" y="49072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568983A6-FA65-40D0-AEB9-61A3F5EBD3DD}"/>
                    </a:ext>
                  </a:extLst>
                </p:cNvPr>
                <p:cNvCxnSpPr/>
                <p:nvPr/>
              </p:nvCxnSpPr>
              <p:spPr>
                <a:xfrm rot="5400000">
                  <a:off x="3249693"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3626772" y="5230217"/>
                <a:ext cx="151251" cy="230089"/>
                <a:chOff x="3566690" y="5491477"/>
                <a:chExt cx="151251" cy="230089"/>
              </a:xfrm>
            </p:grpSpPr>
            <p:cxnSp>
              <p:nvCxnSpPr>
                <p:cNvPr id="411" name="Straight Connector 410">
                  <a:extLst>
                    <a:ext uri="{FF2B5EF4-FFF2-40B4-BE49-F238E27FC236}">
                      <a16:creationId xmlns:a16="http://schemas.microsoft.com/office/drawing/2014/main" id="{93E20D70-66BD-41F0-868E-A2351D27A6D2}"/>
                    </a:ext>
                  </a:extLst>
                </p:cNvPr>
                <p:cNvCxnSpPr/>
                <p:nvPr/>
              </p:nvCxnSpPr>
              <p:spPr>
                <a:xfrm rot="5400000">
                  <a:off x="3616823" y="5517480"/>
                  <a:ext cx="52005"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12" name="TextBox 411">
                  <a:extLst>
                    <a:ext uri="{FF2B5EF4-FFF2-40B4-BE49-F238E27FC236}">
                      <a16:creationId xmlns:a16="http://schemas.microsoft.com/office/drawing/2014/main" id="{5419DC48-373A-4F7C-99CE-06AA09B3FA24}"/>
                    </a:ext>
                  </a:extLst>
                </p:cNvPr>
                <p:cNvSpPr txBox="1"/>
                <p:nvPr/>
              </p:nvSpPr>
              <p:spPr>
                <a:xfrm>
                  <a:off x="3566690" y="5536900"/>
                  <a:ext cx="151251"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9</a:t>
                  </a:r>
                </a:p>
              </p:txBody>
            </p:sp>
          </p:grpSp>
          <p:grpSp>
            <p:nvGrpSpPr>
              <p:cNvPr id="413" name="Group 412"/>
              <p:cNvGrpSpPr/>
              <p:nvPr/>
            </p:nvGrpSpPr>
            <p:grpSpPr>
              <a:xfrm>
                <a:off x="3803399" y="5230217"/>
                <a:ext cx="229797" cy="230089"/>
                <a:chOff x="3527417" y="5491477"/>
                <a:chExt cx="229797" cy="230089"/>
              </a:xfrm>
            </p:grpSpPr>
            <p:cxnSp>
              <p:nvCxnSpPr>
                <p:cNvPr id="414" name="Straight Connector 413">
                  <a:extLst>
                    <a:ext uri="{FF2B5EF4-FFF2-40B4-BE49-F238E27FC236}">
                      <a16:creationId xmlns:a16="http://schemas.microsoft.com/office/drawing/2014/main" id="{93E20D70-66BD-41F0-868E-A2351D27A6D2}"/>
                    </a:ext>
                  </a:extLst>
                </p:cNvPr>
                <p:cNvCxnSpPr/>
                <p:nvPr/>
              </p:nvCxnSpPr>
              <p:spPr>
                <a:xfrm rot="5400000">
                  <a:off x="3616823" y="5517480"/>
                  <a:ext cx="52005"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15" name="TextBox 414">
                  <a:extLst>
                    <a:ext uri="{FF2B5EF4-FFF2-40B4-BE49-F238E27FC236}">
                      <a16:creationId xmlns:a16="http://schemas.microsoft.com/office/drawing/2014/main" id="{5419DC48-373A-4F7C-99CE-06AA09B3FA24}"/>
                    </a:ext>
                  </a:extLst>
                </p:cNvPr>
                <p:cNvSpPr txBox="1"/>
                <p:nvPr/>
              </p:nvSpPr>
              <p:spPr>
                <a:xfrm>
                  <a:off x="3527417" y="5536900"/>
                  <a:ext cx="229797"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10</a:t>
                  </a:r>
                </a:p>
              </p:txBody>
            </p:sp>
          </p:grpSp>
          <p:grpSp>
            <p:nvGrpSpPr>
              <p:cNvPr id="416" name="Group 415"/>
              <p:cNvGrpSpPr/>
              <p:nvPr/>
            </p:nvGrpSpPr>
            <p:grpSpPr>
              <a:xfrm>
                <a:off x="4016124" y="5230217"/>
                <a:ext cx="229797" cy="230089"/>
                <a:chOff x="3527417" y="5491477"/>
                <a:chExt cx="229797" cy="230089"/>
              </a:xfrm>
            </p:grpSpPr>
            <p:cxnSp>
              <p:nvCxnSpPr>
                <p:cNvPr id="417" name="Straight Connector 416">
                  <a:extLst>
                    <a:ext uri="{FF2B5EF4-FFF2-40B4-BE49-F238E27FC236}">
                      <a16:creationId xmlns:a16="http://schemas.microsoft.com/office/drawing/2014/main" id="{93E20D70-66BD-41F0-868E-A2351D27A6D2}"/>
                    </a:ext>
                  </a:extLst>
                </p:cNvPr>
                <p:cNvCxnSpPr/>
                <p:nvPr/>
              </p:nvCxnSpPr>
              <p:spPr>
                <a:xfrm rot="5400000">
                  <a:off x="3616823" y="5517480"/>
                  <a:ext cx="52005"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18" name="TextBox 417">
                  <a:extLst>
                    <a:ext uri="{FF2B5EF4-FFF2-40B4-BE49-F238E27FC236}">
                      <a16:creationId xmlns:a16="http://schemas.microsoft.com/office/drawing/2014/main" id="{5419DC48-373A-4F7C-99CE-06AA09B3FA24}"/>
                    </a:ext>
                  </a:extLst>
                </p:cNvPr>
                <p:cNvSpPr txBox="1"/>
                <p:nvPr/>
              </p:nvSpPr>
              <p:spPr>
                <a:xfrm>
                  <a:off x="3527417" y="5536900"/>
                  <a:ext cx="229797"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11</a:t>
                  </a:r>
                </a:p>
              </p:txBody>
            </p:sp>
          </p:grpSp>
        </p:grpSp>
        <p:grpSp>
          <p:nvGrpSpPr>
            <p:cNvPr id="419" name="Group 418"/>
            <p:cNvGrpSpPr/>
            <p:nvPr/>
          </p:nvGrpSpPr>
          <p:grpSpPr>
            <a:xfrm>
              <a:off x="2172678" y="4240428"/>
              <a:ext cx="80558" cy="84948"/>
              <a:chOff x="2040164" y="4129303"/>
              <a:chExt cx="80558" cy="84948"/>
            </a:xfrm>
          </p:grpSpPr>
          <p:grpSp>
            <p:nvGrpSpPr>
              <p:cNvPr id="420" name="Group 419">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422" name="Straight Connector 421">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3" name="Straight Connector 422">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4" name="Straight Connector 423">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21" name="Oval 420">
                <a:extLst>
                  <a:ext uri="{FF2B5EF4-FFF2-40B4-BE49-F238E27FC236}">
                    <a16:creationId xmlns:a16="http://schemas.microsoft.com/office/drawing/2014/main" id="{BBAD1B1B-EC0E-45D0-BF94-12914B462DE4}"/>
                  </a:ext>
                </a:extLst>
              </p:cNvPr>
              <p:cNvSpPr/>
              <p:nvPr/>
            </p:nvSpPr>
            <p:spPr>
              <a:xfrm>
                <a:off x="2045539" y="414421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425" name="Group 424"/>
            <p:cNvGrpSpPr/>
            <p:nvPr/>
          </p:nvGrpSpPr>
          <p:grpSpPr>
            <a:xfrm>
              <a:off x="2386858" y="4243603"/>
              <a:ext cx="80558" cy="84948"/>
              <a:chOff x="2040164" y="4129303"/>
              <a:chExt cx="80558" cy="84948"/>
            </a:xfrm>
          </p:grpSpPr>
          <p:grpSp>
            <p:nvGrpSpPr>
              <p:cNvPr id="426" name="Group 425">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428" name="Straight Connector 427">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29" name="Straight Connector 428">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30" name="Straight Connector 429">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27" name="Oval 426">
                <a:extLst>
                  <a:ext uri="{FF2B5EF4-FFF2-40B4-BE49-F238E27FC236}">
                    <a16:creationId xmlns:a16="http://schemas.microsoft.com/office/drawing/2014/main" id="{BBAD1B1B-EC0E-45D0-BF94-12914B462DE4}"/>
                  </a:ext>
                </a:extLst>
              </p:cNvPr>
              <p:cNvSpPr/>
              <p:nvPr/>
            </p:nvSpPr>
            <p:spPr>
              <a:xfrm>
                <a:off x="2045539" y="414421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431" name="Group 430"/>
            <p:cNvGrpSpPr/>
            <p:nvPr/>
          </p:nvGrpSpPr>
          <p:grpSpPr>
            <a:xfrm>
              <a:off x="2600629" y="4253128"/>
              <a:ext cx="80558" cy="84948"/>
              <a:chOff x="2040164" y="4129303"/>
              <a:chExt cx="80558" cy="84948"/>
            </a:xfrm>
          </p:grpSpPr>
          <p:grpSp>
            <p:nvGrpSpPr>
              <p:cNvPr id="432" name="Group 431">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434" name="Straight Connector 433">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35" name="Straight Connector 434">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36" name="Straight Connector 435">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33" name="Oval 432">
                <a:extLst>
                  <a:ext uri="{FF2B5EF4-FFF2-40B4-BE49-F238E27FC236}">
                    <a16:creationId xmlns:a16="http://schemas.microsoft.com/office/drawing/2014/main" id="{BBAD1B1B-EC0E-45D0-BF94-12914B462DE4}"/>
                  </a:ext>
                </a:extLst>
              </p:cNvPr>
              <p:cNvSpPr/>
              <p:nvPr/>
            </p:nvSpPr>
            <p:spPr>
              <a:xfrm>
                <a:off x="2045539" y="414421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437" name="Group 436"/>
            <p:cNvGrpSpPr/>
            <p:nvPr/>
          </p:nvGrpSpPr>
          <p:grpSpPr>
            <a:xfrm>
              <a:off x="2812039" y="4227728"/>
              <a:ext cx="80558" cy="84948"/>
              <a:chOff x="2040164" y="4129303"/>
              <a:chExt cx="80558" cy="84948"/>
            </a:xfrm>
          </p:grpSpPr>
          <p:grpSp>
            <p:nvGrpSpPr>
              <p:cNvPr id="438" name="Group 437">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440" name="Straight Connector 439">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1" name="Straight Connector 440">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2" name="Straight Connector 441">
                  <a:extLst>
                    <a:ext uri="{FF2B5EF4-FFF2-40B4-BE49-F238E27FC236}">
                      <a16:creationId xmlns:a16="http://schemas.microsoft.com/office/drawing/2014/main" id="{AF1179FE-DEA2-4553-882D-1C90052D89B6}"/>
                    </a:ext>
                  </a:extLst>
                </p:cNvPr>
                <p:cNvCxnSpPr>
                  <a:cxnSpLocks/>
                </p:cNvCxnSpPr>
                <p:nvPr/>
              </p:nvCxnSpPr>
              <p:spPr>
                <a:xfrm>
                  <a:off x="3743571" y="3551319"/>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39" name="Oval 438">
                <a:extLst>
                  <a:ext uri="{FF2B5EF4-FFF2-40B4-BE49-F238E27FC236}">
                    <a16:creationId xmlns:a16="http://schemas.microsoft.com/office/drawing/2014/main" id="{BBAD1B1B-EC0E-45D0-BF94-12914B462DE4}"/>
                  </a:ext>
                </a:extLst>
              </p:cNvPr>
              <p:cNvSpPr/>
              <p:nvPr/>
            </p:nvSpPr>
            <p:spPr>
              <a:xfrm>
                <a:off x="2045539" y="4141044"/>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443" name="Group 442"/>
            <p:cNvGrpSpPr/>
            <p:nvPr/>
          </p:nvGrpSpPr>
          <p:grpSpPr>
            <a:xfrm>
              <a:off x="3027732" y="4212156"/>
              <a:ext cx="80558" cy="84948"/>
              <a:chOff x="2040164" y="4129303"/>
              <a:chExt cx="80558" cy="84948"/>
            </a:xfrm>
          </p:grpSpPr>
          <p:grpSp>
            <p:nvGrpSpPr>
              <p:cNvPr id="444" name="Group 443">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446" name="Straight Connector 445">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7" name="Straight Connector 446">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48" name="Straight Connector 447">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45" name="Oval 444">
                <a:extLst>
                  <a:ext uri="{FF2B5EF4-FFF2-40B4-BE49-F238E27FC236}">
                    <a16:creationId xmlns:a16="http://schemas.microsoft.com/office/drawing/2014/main" id="{BBAD1B1B-EC0E-45D0-BF94-12914B462DE4}"/>
                  </a:ext>
                </a:extLst>
              </p:cNvPr>
              <p:cNvSpPr/>
              <p:nvPr/>
            </p:nvSpPr>
            <p:spPr>
              <a:xfrm>
                <a:off x="2045539" y="414421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449" name="Group 448"/>
            <p:cNvGrpSpPr/>
            <p:nvPr/>
          </p:nvGrpSpPr>
          <p:grpSpPr>
            <a:xfrm>
              <a:off x="3240712" y="4151831"/>
              <a:ext cx="80558" cy="84948"/>
              <a:chOff x="2040164" y="4129303"/>
              <a:chExt cx="80558" cy="84948"/>
            </a:xfrm>
          </p:grpSpPr>
          <p:grpSp>
            <p:nvGrpSpPr>
              <p:cNvPr id="450" name="Group 449">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452" name="Straight Connector 451">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3" name="Straight Connector 452">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4" name="Straight Connector 453">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51" name="Oval 450">
                <a:extLst>
                  <a:ext uri="{FF2B5EF4-FFF2-40B4-BE49-F238E27FC236}">
                    <a16:creationId xmlns:a16="http://schemas.microsoft.com/office/drawing/2014/main" id="{BBAD1B1B-EC0E-45D0-BF94-12914B462DE4}"/>
                  </a:ext>
                </a:extLst>
              </p:cNvPr>
              <p:cNvSpPr/>
              <p:nvPr/>
            </p:nvSpPr>
            <p:spPr>
              <a:xfrm>
                <a:off x="2045539" y="414421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455" name="Group 454"/>
            <p:cNvGrpSpPr/>
            <p:nvPr/>
          </p:nvGrpSpPr>
          <p:grpSpPr>
            <a:xfrm>
              <a:off x="3451339" y="4058103"/>
              <a:ext cx="80558" cy="86603"/>
              <a:chOff x="2040164" y="4127650"/>
              <a:chExt cx="80558" cy="86603"/>
            </a:xfrm>
          </p:grpSpPr>
          <p:grpSp>
            <p:nvGrpSpPr>
              <p:cNvPr id="456" name="Group 455">
                <a:extLst>
                  <a:ext uri="{FF2B5EF4-FFF2-40B4-BE49-F238E27FC236}">
                    <a16:creationId xmlns:a16="http://schemas.microsoft.com/office/drawing/2014/main" id="{95799BFC-B90C-4CA0-B324-BEA4445BAC9A}"/>
                  </a:ext>
                </a:extLst>
              </p:cNvPr>
              <p:cNvGrpSpPr/>
              <p:nvPr/>
            </p:nvGrpSpPr>
            <p:grpSpPr>
              <a:xfrm>
                <a:off x="2040164" y="4127650"/>
                <a:ext cx="80558" cy="86603"/>
                <a:chOff x="3743571" y="3542644"/>
                <a:chExt cx="80558" cy="236642"/>
              </a:xfrm>
            </p:grpSpPr>
            <p:cxnSp>
              <p:nvCxnSpPr>
                <p:cNvPr id="458" name="Straight Connector 457">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59" name="Straight Connector 458">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a:extLst>
                    <a:ext uri="{FF2B5EF4-FFF2-40B4-BE49-F238E27FC236}">
                      <a16:creationId xmlns:a16="http://schemas.microsoft.com/office/drawing/2014/main" id="{AF1179FE-DEA2-4553-882D-1C90052D89B6}"/>
                    </a:ext>
                  </a:extLst>
                </p:cNvPr>
                <p:cNvCxnSpPr>
                  <a:cxnSpLocks/>
                </p:cNvCxnSpPr>
                <p:nvPr/>
              </p:nvCxnSpPr>
              <p:spPr>
                <a:xfrm>
                  <a:off x="3743571" y="3542644"/>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57" name="Oval 456">
                <a:extLst>
                  <a:ext uri="{FF2B5EF4-FFF2-40B4-BE49-F238E27FC236}">
                    <a16:creationId xmlns:a16="http://schemas.microsoft.com/office/drawing/2014/main" id="{BBAD1B1B-EC0E-45D0-BF94-12914B462DE4}"/>
                  </a:ext>
                </a:extLst>
              </p:cNvPr>
              <p:cNvSpPr/>
              <p:nvPr/>
            </p:nvSpPr>
            <p:spPr>
              <a:xfrm>
                <a:off x="2045539" y="41378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461" name="Group 460"/>
            <p:cNvGrpSpPr/>
            <p:nvPr/>
          </p:nvGrpSpPr>
          <p:grpSpPr>
            <a:xfrm>
              <a:off x="3661492" y="3928182"/>
              <a:ext cx="80558" cy="86603"/>
              <a:chOff x="2040164" y="4127650"/>
              <a:chExt cx="80558" cy="86603"/>
            </a:xfrm>
          </p:grpSpPr>
          <p:grpSp>
            <p:nvGrpSpPr>
              <p:cNvPr id="462" name="Group 461">
                <a:extLst>
                  <a:ext uri="{FF2B5EF4-FFF2-40B4-BE49-F238E27FC236}">
                    <a16:creationId xmlns:a16="http://schemas.microsoft.com/office/drawing/2014/main" id="{95799BFC-B90C-4CA0-B324-BEA4445BAC9A}"/>
                  </a:ext>
                </a:extLst>
              </p:cNvPr>
              <p:cNvGrpSpPr/>
              <p:nvPr/>
            </p:nvGrpSpPr>
            <p:grpSpPr>
              <a:xfrm>
                <a:off x="2040164" y="4127650"/>
                <a:ext cx="80558" cy="86603"/>
                <a:chOff x="3743571" y="3542644"/>
                <a:chExt cx="80558" cy="236642"/>
              </a:xfrm>
            </p:grpSpPr>
            <p:cxnSp>
              <p:nvCxnSpPr>
                <p:cNvPr id="464" name="Straight Connector 463">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5" name="Straight Connector 464">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a:extLst>
                    <a:ext uri="{FF2B5EF4-FFF2-40B4-BE49-F238E27FC236}">
                      <a16:creationId xmlns:a16="http://schemas.microsoft.com/office/drawing/2014/main" id="{AF1179FE-DEA2-4553-882D-1C90052D89B6}"/>
                    </a:ext>
                  </a:extLst>
                </p:cNvPr>
                <p:cNvCxnSpPr>
                  <a:cxnSpLocks/>
                </p:cNvCxnSpPr>
                <p:nvPr/>
              </p:nvCxnSpPr>
              <p:spPr>
                <a:xfrm>
                  <a:off x="3743571" y="3542644"/>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63" name="Oval 462">
                <a:extLst>
                  <a:ext uri="{FF2B5EF4-FFF2-40B4-BE49-F238E27FC236}">
                    <a16:creationId xmlns:a16="http://schemas.microsoft.com/office/drawing/2014/main" id="{BBAD1B1B-EC0E-45D0-BF94-12914B462DE4}"/>
                  </a:ext>
                </a:extLst>
              </p:cNvPr>
              <p:cNvSpPr/>
              <p:nvPr/>
            </p:nvSpPr>
            <p:spPr>
              <a:xfrm>
                <a:off x="2045539" y="41378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27" name="Group 26"/>
            <p:cNvGrpSpPr/>
            <p:nvPr/>
          </p:nvGrpSpPr>
          <p:grpSpPr>
            <a:xfrm>
              <a:off x="3877570" y="3741201"/>
              <a:ext cx="80558" cy="96129"/>
              <a:chOff x="3947135" y="3741201"/>
              <a:chExt cx="80558" cy="96129"/>
            </a:xfrm>
          </p:grpSpPr>
          <p:grpSp>
            <p:nvGrpSpPr>
              <p:cNvPr id="468" name="Group 467">
                <a:extLst>
                  <a:ext uri="{FF2B5EF4-FFF2-40B4-BE49-F238E27FC236}">
                    <a16:creationId xmlns:a16="http://schemas.microsoft.com/office/drawing/2014/main" id="{95799BFC-B90C-4CA0-B324-BEA4445BAC9A}"/>
                  </a:ext>
                </a:extLst>
              </p:cNvPr>
              <p:cNvGrpSpPr/>
              <p:nvPr/>
            </p:nvGrpSpPr>
            <p:grpSpPr>
              <a:xfrm>
                <a:off x="3947135" y="3741201"/>
                <a:ext cx="80558" cy="89583"/>
                <a:chOff x="3743571" y="3516616"/>
                <a:chExt cx="80558" cy="244786"/>
              </a:xfrm>
            </p:grpSpPr>
            <p:cxnSp>
              <p:nvCxnSpPr>
                <p:cNvPr id="470" name="Straight Connector 469">
                  <a:extLst>
                    <a:ext uri="{FF2B5EF4-FFF2-40B4-BE49-F238E27FC236}">
                      <a16:creationId xmlns:a16="http://schemas.microsoft.com/office/drawing/2014/main" id="{3F28E75A-CEA8-4C79-A999-AABB2A118C8D}"/>
                    </a:ext>
                  </a:extLst>
                </p:cNvPr>
                <p:cNvCxnSpPr>
                  <a:cxnSpLocks/>
                </p:cNvCxnSpPr>
                <p:nvPr/>
              </p:nvCxnSpPr>
              <p:spPr>
                <a:xfrm>
                  <a:off x="3783850" y="3516616"/>
                  <a:ext cx="0" cy="24478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2" name="Straight Connector 471">
                  <a:extLst>
                    <a:ext uri="{FF2B5EF4-FFF2-40B4-BE49-F238E27FC236}">
                      <a16:creationId xmlns:a16="http://schemas.microsoft.com/office/drawing/2014/main" id="{AF1179FE-DEA2-4553-882D-1C90052D89B6}"/>
                    </a:ext>
                  </a:extLst>
                </p:cNvPr>
                <p:cNvCxnSpPr>
                  <a:cxnSpLocks/>
                </p:cNvCxnSpPr>
                <p:nvPr/>
              </p:nvCxnSpPr>
              <p:spPr>
                <a:xfrm>
                  <a:off x="3743571" y="351661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69" name="Oval 468">
                <a:extLst>
                  <a:ext uri="{FF2B5EF4-FFF2-40B4-BE49-F238E27FC236}">
                    <a16:creationId xmlns:a16="http://schemas.microsoft.com/office/drawing/2014/main" id="{BBAD1B1B-EC0E-45D0-BF94-12914B462DE4}"/>
                  </a:ext>
                </a:extLst>
              </p:cNvPr>
              <p:cNvSpPr/>
              <p:nvPr/>
            </p:nvSpPr>
            <p:spPr>
              <a:xfrm>
                <a:off x="3952510" y="3757777"/>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cxnSp>
            <p:nvCxnSpPr>
              <p:cNvPr id="473" name="Straight Connector 472">
                <a:extLst>
                  <a:ext uri="{FF2B5EF4-FFF2-40B4-BE49-F238E27FC236}">
                    <a16:creationId xmlns:a16="http://schemas.microsoft.com/office/drawing/2014/main" id="{FEC6A13C-3600-4049-B1F0-9397AB2BC560}"/>
                  </a:ext>
                </a:extLst>
              </p:cNvPr>
              <p:cNvCxnSpPr/>
              <p:nvPr/>
            </p:nvCxnSpPr>
            <p:spPr>
              <a:xfrm>
                <a:off x="3947135" y="383733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4" name="Group 473"/>
            <p:cNvGrpSpPr/>
            <p:nvPr/>
          </p:nvGrpSpPr>
          <p:grpSpPr>
            <a:xfrm>
              <a:off x="4092238" y="3696323"/>
              <a:ext cx="80558" cy="110412"/>
              <a:chOff x="3947135" y="3726918"/>
              <a:chExt cx="80558" cy="110412"/>
            </a:xfrm>
          </p:grpSpPr>
          <p:grpSp>
            <p:nvGrpSpPr>
              <p:cNvPr id="475" name="Group 474">
                <a:extLst>
                  <a:ext uri="{FF2B5EF4-FFF2-40B4-BE49-F238E27FC236}">
                    <a16:creationId xmlns:a16="http://schemas.microsoft.com/office/drawing/2014/main" id="{95799BFC-B90C-4CA0-B324-BEA4445BAC9A}"/>
                  </a:ext>
                </a:extLst>
              </p:cNvPr>
              <p:cNvGrpSpPr/>
              <p:nvPr/>
            </p:nvGrpSpPr>
            <p:grpSpPr>
              <a:xfrm>
                <a:off x="3947135" y="3726918"/>
                <a:ext cx="80558" cy="103875"/>
                <a:chOff x="3743571" y="3477565"/>
                <a:chExt cx="80558" cy="283837"/>
              </a:xfrm>
            </p:grpSpPr>
            <p:cxnSp>
              <p:nvCxnSpPr>
                <p:cNvPr id="478" name="Straight Connector 477">
                  <a:extLst>
                    <a:ext uri="{FF2B5EF4-FFF2-40B4-BE49-F238E27FC236}">
                      <a16:creationId xmlns:a16="http://schemas.microsoft.com/office/drawing/2014/main" id="{3F28E75A-CEA8-4C79-A999-AABB2A118C8D}"/>
                    </a:ext>
                  </a:extLst>
                </p:cNvPr>
                <p:cNvCxnSpPr>
                  <a:cxnSpLocks/>
                </p:cNvCxnSpPr>
                <p:nvPr/>
              </p:nvCxnSpPr>
              <p:spPr>
                <a:xfrm>
                  <a:off x="3783850" y="3477565"/>
                  <a:ext cx="0" cy="283837"/>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79" name="Straight Connector 478">
                  <a:extLst>
                    <a:ext uri="{FF2B5EF4-FFF2-40B4-BE49-F238E27FC236}">
                      <a16:creationId xmlns:a16="http://schemas.microsoft.com/office/drawing/2014/main" id="{AF1179FE-DEA2-4553-882D-1C90052D89B6}"/>
                    </a:ext>
                  </a:extLst>
                </p:cNvPr>
                <p:cNvCxnSpPr>
                  <a:cxnSpLocks/>
                </p:cNvCxnSpPr>
                <p:nvPr/>
              </p:nvCxnSpPr>
              <p:spPr>
                <a:xfrm>
                  <a:off x="3743571" y="3477565"/>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76" name="Oval 475">
                <a:extLst>
                  <a:ext uri="{FF2B5EF4-FFF2-40B4-BE49-F238E27FC236}">
                    <a16:creationId xmlns:a16="http://schemas.microsoft.com/office/drawing/2014/main" id="{BBAD1B1B-EC0E-45D0-BF94-12914B462DE4}"/>
                  </a:ext>
                </a:extLst>
              </p:cNvPr>
              <p:cNvSpPr/>
              <p:nvPr/>
            </p:nvSpPr>
            <p:spPr>
              <a:xfrm>
                <a:off x="3952510" y="3753013"/>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cxnSp>
            <p:nvCxnSpPr>
              <p:cNvPr id="477" name="Straight Connector 476">
                <a:extLst>
                  <a:ext uri="{FF2B5EF4-FFF2-40B4-BE49-F238E27FC236}">
                    <a16:creationId xmlns:a16="http://schemas.microsoft.com/office/drawing/2014/main" id="{FEC6A13C-3600-4049-B1F0-9397AB2BC560}"/>
                  </a:ext>
                </a:extLst>
              </p:cNvPr>
              <p:cNvCxnSpPr/>
              <p:nvPr/>
            </p:nvCxnSpPr>
            <p:spPr>
              <a:xfrm>
                <a:off x="3947135" y="383733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93" name="Oval 492">
              <a:extLst>
                <a:ext uri="{FF2B5EF4-FFF2-40B4-BE49-F238E27FC236}">
                  <a16:creationId xmlns:a16="http://schemas.microsoft.com/office/drawing/2014/main" id="{ED2DB28A-9B2D-499B-B6E3-09DBEA154A6C}"/>
                </a:ext>
              </a:extLst>
            </p:cNvPr>
            <p:cNvSpPr/>
            <p:nvPr/>
          </p:nvSpPr>
          <p:spPr>
            <a:xfrm>
              <a:off x="1750129" y="4167107"/>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nvGrpSpPr>
            <p:cNvPr id="563" name="Group 562"/>
            <p:cNvGrpSpPr/>
            <p:nvPr/>
          </p:nvGrpSpPr>
          <p:grpSpPr>
            <a:xfrm>
              <a:off x="1960030" y="4349686"/>
              <a:ext cx="80558" cy="141576"/>
              <a:chOff x="2040164" y="4129303"/>
              <a:chExt cx="80558" cy="141576"/>
            </a:xfrm>
          </p:grpSpPr>
          <p:grpSp>
            <p:nvGrpSpPr>
              <p:cNvPr id="564" name="Group 563">
                <a:extLst>
                  <a:ext uri="{FF2B5EF4-FFF2-40B4-BE49-F238E27FC236}">
                    <a16:creationId xmlns:a16="http://schemas.microsoft.com/office/drawing/2014/main" id="{95799BFC-B90C-4CA0-B324-BEA4445BAC9A}"/>
                  </a:ext>
                </a:extLst>
              </p:cNvPr>
              <p:cNvGrpSpPr/>
              <p:nvPr/>
            </p:nvGrpSpPr>
            <p:grpSpPr>
              <a:xfrm>
                <a:off x="2040164" y="4129303"/>
                <a:ext cx="80558" cy="141576"/>
                <a:chOff x="3743571" y="3547166"/>
                <a:chExt cx="80558" cy="386857"/>
              </a:xfrm>
            </p:grpSpPr>
            <p:cxnSp>
              <p:nvCxnSpPr>
                <p:cNvPr id="566" name="Straight Connector 565">
                  <a:extLst>
                    <a:ext uri="{FF2B5EF4-FFF2-40B4-BE49-F238E27FC236}">
                      <a16:creationId xmlns:a16="http://schemas.microsoft.com/office/drawing/2014/main" id="{3F28E75A-CEA8-4C79-A999-AABB2A118C8D}"/>
                    </a:ext>
                  </a:extLst>
                </p:cNvPr>
                <p:cNvCxnSpPr>
                  <a:cxnSpLocks/>
                </p:cNvCxnSpPr>
                <p:nvPr/>
              </p:nvCxnSpPr>
              <p:spPr>
                <a:xfrm>
                  <a:off x="3783850" y="3547166"/>
                  <a:ext cx="0" cy="37853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7" name="Straight Connector 566">
                  <a:extLst>
                    <a:ext uri="{FF2B5EF4-FFF2-40B4-BE49-F238E27FC236}">
                      <a16:creationId xmlns:a16="http://schemas.microsoft.com/office/drawing/2014/main" id="{FEC6A13C-3600-4049-B1F0-9397AB2BC560}"/>
                    </a:ext>
                  </a:extLst>
                </p:cNvPr>
                <p:cNvCxnSpPr/>
                <p:nvPr/>
              </p:nvCxnSpPr>
              <p:spPr>
                <a:xfrm>
                  <a:off x="3743571" y="393402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8" name="Straight Connector 567">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65" name="Oval 564">
                <a:extLst>
                  <a:ext uri="{FF2B5EF4-FFF2-40B4-BE49-F238E27FC236}">
                    <a16:creationId xmlns:a16="http://schemas.microsoft.com/office/drawing/2014/main" id="{BBAD1B1B-EC0E-45D0-BF94-12914B462DE4}"/>
                  </a:ext>
                </a:extLst>
              </p:cNvPr>
              <p:cNvSpPr/>
              <p:nvPr/>
            </p:nvSpPr>
            <p:spPr>
              <a:xfrm>
                <a:off x="2045539" y="4171675"/>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569" name="Group 568"/>
            <p:cNvGrpSpPr/>
            <p:nvPr/>
          </p:nvGrpSpPr>
          <p:grpSpPr>
            <a:xfrm>
              <a:off x="2172678" y="4447174"/>
              <a:ext cx="80558" cy="141576"/>
              <a:chOff x="2040164" y="4129303"/>
              <a:chExt cx="80558" cy="141576"/>
            </a:xfrm>
          </p:grpSpPr>
          <p:grpSp>
            <p:nvGrpSpPr>
              <p:cNvPr id="570" name="Group 569">
                <a:extLst>
                  <a:ext uri="{FF2B5EF4-FFF2-40B4-BE49-F238E27FC236}">
                    <a16:creationId xmlns:a16="http://schemas.microsoft.com/office/drawing/2014/main" id="{95799BFC-B90C-4CA0-B324-BEA4445BAC9A}"/>
                  </a:ext>
                </a:extLst>
              </p:cNvPr>
              <p:cNvGrpSpPr/>
              <p:nvPr/>
            </p:nvGrpSpPr>
            <p:grpSpPr>
              <a:xfrm>
                <a:off x="2040164" y="4129303"/>
                <a:ext cx="80558" cy="141576"/>
                <a:chOff x="3743571" y="3547166"/>
                <a:chExt cx="80558" cy="386857"/>
              </a:xfrm>
            </p:grpSpPr>
            <p:cxnSp>
              <p:nvCxnSpPr>
                <p:cNvPr id="572" name="Straight Connector 571">
                  <a:extLst>
                    <a:ext uri="{FF2B5EF4-FFF2-40B4-BE49-F238E27FC236}">
                      <a16:creationId xmlns:a16="http://schemas.microsoft.com/office/drawing/2014/main" id="{3F28E75A-CEA8-4C79-A999-AABB2A118C8D}"/>
                    </a:ext>
                  </a:extLst>
                </p:cNvPr>
                <p:cNvCxnSpPr>
                  <a:cxnSpLocks/>
                </p:cNvCxnSpPr>
                <p:nvPr/>
              </p:nvCxnSpPr>
              <p:spPr>
                <a:xfrm>
                  <a:off x="3783850" y="3547166"/>
                  <a:ext cx="0" cy="37853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3" name="Straight Connector 572">
                  <a:extLst>
                    <a:ext uri="{FF2B5EF4-FFF2-40B4-BE49-F238E27FC236}">
                      <a16:creationId xmlns:a16="http://schemas.microsoft.com/office/drawing/2014/main" id="{FEC6A13C-3600-4049-B1F0-9397AB2BC560}"/>
                    </a:ext>
                  </a:extLst>
                </p:cNvPr>
                <p:cNvCxnSpPr/>
                <p:nvPr/>
              </p:nvCxnSpPr>
              <p:spPr>
                <a:xfrm>
                  <a:off x="3743571" y="393402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4" name="Straight Connector 573">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71" name="Oval 570">
                <a:extLst>
                  <a:ext uri="{FF2B5EF4-FFF2-40B4-BE49-F238E27FC236}">
                    <a16:creationId xmlns:a16="http://schemas.microsoft.com/office/drawing/2014/main" id="{BBAD1B1B-EC0E-45D0-BF94-12914B462DE4}"/>
                  </a:ext>
                </a:extLst>
              </p:cNvPr>
              <p:cNvSpPr/>
              <p:nvPr/>
            </p:nvSpPr>
            <p:spPr>
              <a:xfrm>
                <a:off x="2045539" y="4171675"/>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575" name="Group 574"/>
            <p:cNvGrpSpPr/>
            <p:nvPr/>
          </p:nvGrpSpPr>
          <p:grpSpPr>
            <a:xfrm>
              <a:off x="2386858" y="4470874"/>
              <a:ext cx="80558" cy="141576"/>
              <a:chOff x="2040164" y="4129303"/>
              <a:chExt cx="80558" cy="141576"/>
            </a:xfrm>
          </p:grpSpPr>
          <p:grpSp>
            <p:nvGrpSpPr>
              <p:cNvPr id="576" name="Group 575">
                <a:extLst>
                  <a:ext uri="{FF2B5EF4-FFF2-40B4-BE49-F238E27FC236}">
                    <a16:creationId xmlns:a16="http://schemas.microsoft.com/office/drawing/2014/main" id="{95799BFC-B90C-4CA0-B324-BEA4445BAC9A}"/>
                  </a:ext>
                </a:extLst>
              </p:cNvPr>
              <p:cNvGrpSpPr/>
              <p:nvPr/>
            </p:nvGrpSpPr>
            <p:grpSpPr>
              <a:xfrm>
                <a:off x="2040164" y="4129303"/>
                <a:ext cx="80558" cy="141576"/>
                <a:chOff x="3743571" y="3547166"/>
                <a:chExt cx="80558" cy="386857"/>
              </a:xfrm>
            </p:grpSpPr>
            <p:cxnSp>
              <p:nvCxnSpPr>
                <p:cNvPr id="578" name="Straight Connector 577">
                  <a:extLst>
                    <a:ext uri="{FF2B5EF4-FFF2-40B4-BE49-F238E27FC236}">
                      <a16:creationId xmlns:a16="http://schemas.microsoft.com/office/drawing/2014/main" id="{3F28E75A-CEA8-4C79-A999-AABB2A118C8D}"/>
                    </a:ext>
                  </a:extLst>
                </p:cNvPr>
                <p:cNvCxnSpPr>
                  <a:cxnSpLocks/>
                </p:cNvCxnSpPr>
                <p:nvPr/>
              </p:nvCxnSpPr>
              <p:spPr>
                <a:xfrm>
                  <a:off x="3783850" y="3547166"/>
                  <a:ext cx="0" cy="37853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79" name="Straight Connector 578">
                  <a:extLst>
                    <a:ext uri="{FF2B5EF4-FFF2-40B4-BE49-F238E27FC236}">
                      <a16:creationId xmlns:a16="http://schemas.microsoft.com/office/drawing/2014/main" id="{FEC6A13C-3600-4049-B1F0-9397AB2BC560}"/>
                    </a:ext>
                  </a:extLst>
                </p:cNvPr>
                <p:cNvCxnSpPr/>
                <p:nvPr/>
              </p:nvCxnSpPr>
              <p:spPr>
                <a:xfrm>
                  <a:off x="3743571" y="393402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0" name="Straight Connector 579">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77" name="Oval 576">
                <a:extLst>
                  <a:ext uri="{FF2B5EF4-FFF2-40B4-BE49-F238E27FC236}">
                    <a16:creationId xmlns:a16="http://schemas.microsoft.com/office/drawing/2014/main" id="{BBAD1B1B-EC0E-45D0-BF94-12914B462DE4}"/>
                  </a:ext>
                </a:extLst>
              </p:cNvPr>
              <p:cNvSpPr/>
              <p:nvPr/>
            </p:nvSpPr>
            <p:spPr>
              <a:xfrm>
                <a:off x="2045539" y="4171675"/>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581" name="Group 580"/>
            <p:cNvGrpSpPr/>
            <p:nvPr/>
          </p:nvGrpSpPr>
          <p:grpSpPr>
            <a:xfrm>
              <a:off x="2600629" y="4480846"/>
              <a:ext cx="80558" cy="141576"/>
              <a:chOff x="2040164" y="4129303"/>
              <a:chExt cx="80558" cy="141576"/>
            </a:xfrm>
          </p:grpSpPr>
          <p:grpSp>
            <p:nvGrpSpPr>
              <p:cNvPr id="582" name="Group 581">
                <a:extLst>
                  <a:ext uri="{FF2B5EF4-FFF2-40B4-BE49-F238E27FC236}">
                    <a16:creationId xmlns:a16="http://schemas.microsoft.com/office/drawing/2014/main" id="{95799BFC-B90C-4CA0-B324-BEA4445BAC9A}"/>
                  </a:ext>
                </a:extLst>
              </p:cNvPr>
              <p:cNvGrpSpPr/>
              <p:nvPr/>
            </p:nvGrpSpPr>
            <p:grpSpPr>
              <a:xfrm>
                <a:off x="2040164" y="4129303"/>
                <a:ext cx="80558" cy="141576"/>
                <a:chOff x="3743571" y="3547166"/>
                <a:chExt cx="80558" cy="386857"/>
              </a:xfrm>
            </p:grpSpPr>
            <p:cxnSp>
              <p:nvCxnSpPr>
                <p:cNvPr id="584" name="Straight Connector 583">
                  <a:extLst>
                    <a:ext uri="{FF2B5EF4-FFF2-40B4-BE49-F238E27FC236}">
                      <a16:creationId xmlns:a16="http://schemas.microsoft.com/office/drawing/2014/main" id="{3F28E75A-CEA8-4C79-A999-AABB2A118C8D}"/>
                    </a:ext>
                  </a:extLst>
                </p:cNvPr>
                <p:cNvCxnSpPr>
                  <a:cxnSpLocks/>
                </p:cNvCxnSpPr>
                <p:nvPr/>
              </p:nvCxnSpPr>
              <p:spPr>
                <a:xfrm>
                  <a:off x="3783850" y="3547166"/>
                  <a:ext cx="0" cy="37853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5" name="Straight Connector 584">
                  <a:extLst>
                    <a:ext uri="{FF2B5EF4-FFF2-40B4-BE49-F238E27FC236}">
                      <a16:creationId xmlns:a16="http://schemas.microsoft.com/office/drawing/2014/main" id="{FEC6A13C-3600-4049-B1F0-9397AB2BC560}"/>
                    </a:ext>
                  </a:extLst>
                </p:cNvPr>
                <p:cNvCxnSpPr/>
                <p:nvPr/>
              </p:nvCxnSpPr>
              <p:spPr>
                <a:xfrm>
                  <a:off x="3743571" y="393402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86" name="Straight Connector 585">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83" name="Oval 582">
                <a:extLst>
                  <a:ext uri="{FF2B5EF4-FFF2-40B4-BE49-F238E27FC236}">
                    <a16:creationId xmlns:a16="http://schemas.microsoft.com/office/drawing/2014/main" id="{BBAD1B1B-EC0E-45D0-BF94-12914B462DE4}"/>
                  </a:ext>
                </a:extLst>
              </p:cNvPr>
              <p:cNvSpPr/>
              <p:nvPr/>
            </p:nvSpPr>
            <p:spPr>
              <a:xfrm>
                <a:off x="2045539" y="4171675"/>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587" name="Group 586"/>
            <p:cNvGrpSpPr/>
            <p:nvPr/>
          </p:nvGrpSpPr>
          <p:grpSpPr>
            <a:xfrm>
              <a:off x="2812039" y="4516558"/>
              <a:ext cx="80558" cy="145008"/>
              <a:chOff x="2040164" y="4129303"/>
              <a:chExt cx="80558" cy="145008"/>
            </a:xfrm>
          </p:grpSpPr>
          <p:grpSp>
            <p:nvGrpSpPr>
              <p:cNvPr id="588" name="Group 587">
                <a:extLst>
                  <a:ext uri="{FF2B5EF4-FFF2-40B4-BE49-F238E27FC236}">
                    <a16:creationId xmlns:a16="http://schemas.microsoft.com/office/drawing/2014/main" id="{95799BFC-B90C-4CA0-B324-BEA4445BAC9A}"/>
                  </a:ext>
                </a:extLst>
              </p:cNvPr>
              <p:cNvGrpSpPr/>
              <p:nvPr/>
            </p:nvGrpSpPr>
            <p:grpSpPr>
              <a:xfrm>
                <a:off x="2040164" y="4129303"/>
                <a:ext cx="80558" cy="145008"/>
                <a:chOff x="3743571" y="3547166"/>
                <a:chExt cx="80558" cy="396235"/>
              </a:xfrm>
            </p:grpSpPr>
            <p:cxnSp>
              <p:nvCxnSpPr>
                <p:cNvPr id="590" name="Straight Connector 589">
                  <a:extLst>
                    <a:ext uri="{FF2B5EF4-FFF2-40B4-BE49-F238E27FC236}">
                      <a16:creationId xmlns:a16="http://schemas.microsoft.com/office/drawing/2014/main" id="{3F28E75A-CEA8-4C79-A999-AABB2A118C8D}"/>
                    </a:ext>
                  </a:extLst>
                </p:cNvPr>
                <p:cNvCxnSpPr>
                  <a:cxnSpLocks/>
                </p:cNvCxnSpPr>
                <p:nvPr/>
              </p:nvCxnSpPr>
              <p:spPr>
                <a:xfrm>
                  <a:off x="3783850" y="3547166"/>
                  <a:ext cx="0" cy="37853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1" name="Straight Connector 590">
                  <a:extLst>
                    <a:ext uri="{FF2B5EF4-FFF2-40B4-BE49-F238E27FC236}">
                      <a16:creationId xmlns:a16="http://schemas.microsoft.com/office/drawing/2014/main" id="{FEC6A13C-3600-4049-B1F0-9397AB2BC560}"/>
                    </a:ext>
                  </a:extLst>
                </p:cNvPr>
                <p:cNvCxnSpPr/>
                <p:nvPr/>
              </p:nvCxnSpPr>
              <p:spPr>
                <a:xfrm>
                  <a:off x="3743571" y="3943401"/>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2" name="Straight Connector 591">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89" name="Oval 588">
                <a:extLst>
                  <a:ext uri="{FF2B5EF4-FFF2-40B4-BE49-F238E27FC236}">
                    <a16:creationId xmlns:a16="http://schemas.microsoft.com/office/drawing/2014/main" id="{BBAD1B1B-EC0E-45D0-BF94-12914B462DE4}"/>
                  </a:ext>
                </a:extLst>
              </p:cNvPr>
              <p:cNvSpPr/>
              <p:nvPr/>
            </p:nvSpPr>
            <p:spPr>
              <a:xfrm>
                <a:off x="2045539" y="4171675"/>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593" name="Group 592"/>
            <p:cNvGrpSpPr/>
            <p:nvPr/>
          </p:nvGrpSpPr>
          <p:grpSpPr>
            <a:xfrm>
              <a:off x="3027732" y="4529962"/>
              <a:ext cx="80558" cy="151872"/>
              <a:chOff x="2040164" y="4129303"/>
              <a:chExt cx="80558" cy="151872"/>
            </a:xfrm>
          </p:grpSpPr>
          <p:grpSp>
            <p:nvGrpSpPr>
              <p:cNvPr id="594" name="Group 593">
                <a:extLst>
                  <a:ext uri="{FF2B5EF4-FFF2-40B4-BE49-F238E27FC236}">
                    <a16:creationId xmlns:a16="http://schemas.microsoft.com/office/drawing/2014/main" id="{95799BFC-B90C-4CA0-B324-BEA4445BAC9A}"/>
                  </a:ext>
                </a:extLst>
              </p:cNvPr>
              <p:cNvGrpSpPr/>
              <p:nvPr/>
            </p:nvGrpSpPr>
            <p:grpSpPr>
              <a:xfrm>
                <a:off x="2040164" y="4129303"/>
                <a:ext cx="80558" cy="151872"/>
                <a:chOff x="3743571" y="3547166"/>
                <a:chExt cx="80558" cy="414991"/>
              </a:xfrm>
            </p:grpSpPr>
            <p:cxnSp>
              <p:nvCxnSpPr>
                <p:cNvPr id="596" name="Straight Connector 595">
                  <a:extLst>
                    <a:ext uri="{FF2B5EF4-FFF2-40B4-BE49-F238E27FC236}">
                      <a16:creationId xmlns:a16="http://schemas.microsoft.com/office/drawing/2014/main" id="{3F28E75A-CEA8-4C79-A999-AABB2A118C8D}"/>
                    </a:ext>
                  </a:extLst>
                </p:cNvPr>
                <p:cNvCxnSpPr>
                  <a:cxnSpLocks/>
                </p:cNvCxnSpPr>
                <p:nvPr/>
              </p:nvCxnSpPr>
              <p:spPr>
                <a:xfrm>
                  <a:off x="3783850" y="3547166"/>
                  <a:ext cx="0" cy="39579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7" name="Straight Connector 596">
                  <a:extLst>
                    <a:ext uri="{FF2B5EF4-FFF2-40B4-BE49-F238E27FC236}">
                      <a16:creationId xmlns:a16="http://schemas.microsoft.com/office/drawing/2014/main" id="{FEC6A13C-3600-4049-B1F0-9397AB2BC560}"/>
                    </a:ext>
                  </a:extLst>
                </p:cNvPr>
                <p:cNvCxnSpPr/>
                <p:nvPr/>
              </p:nvCxnSpPr>
              <p:spPr>
                <a:xfrm>
                  <a:off x="3743571" y="396215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98" name="Straight Connector 597">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5" name="Oval 594">
                <a:extLst>
                  <a:ext uri="{FF2B5EF4-FFF2-40B4-BE49-F238E27FC236}">
                    <a16:creationId xmlns:a16="http://schemas.microsoft.com/office/drawing/2014/main" id="{BBAD1B1B-EC0E-45D0-BF94-12914B462DE4}"/>
                  </a:ext>
                </a:extLst>
              </p:cNvPr>
              <p:cNvSpPr/>
              <p:nvPr/>
            </p:nvSpPr>
            <p:spPr>
              <a:xfrm>
                <a:off x="2045539" y="4176823"/>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607" name="Group 606"/>
            <p:cNvGrpSpPr/>
            <p:nvPr/>
          </p:nvGrpSpPr>
          <p:grpSpPr>
            <a:xfrm>
              <a:off x="3451339" y="4687186"/>
              <a:ext cx="80558" cy="160452"/>
              <a:chOff x="2040164" y="4129303"/>
              <a:chExt cx="80558" cy="160452"/>
            </a:xfrm>
          </p:grpSpPr>
          <p:grpSp>
            <p:nvGrpSpPr>
              <p:cNvPr id="608" name="Group 607">
                <a:extLst>
                  <a:ext uri="{FF2B5EF4-FFF2-40B4-BE49-F238E27FC236}">
                    <a16:creationId xmlns:a16="http://schemas.microsoft.com/office/drawing/2014/main" id="{95799BFC-B90C-4CA0-B324-BEA4445BAC9A}"/>
                  </a:ext>
                </a:extLst>
              </p:cNvPr>
              <p:cNvGrpSpPr/>
              <p:nvPr/>
            </p:nvGrpSpPr>
            <p:grpSpPr>
              <a:xfrm>
                <a:off x="2040164" y="4129303"/>
                <a:ext cx="80558" cy="160452"/>
                <a:chOff x="3743571" y="3547166"/>
                <a:chExt cx="80558" cy="438436"/>
              </a:xfrm>
            </p:grpSpPr>
            <p:cxnSp>
              <p:nvCxnSpPr>
                <p:cNvPr id="610" name="Straight Connector 609">
                  <a:extLst>
                    <a:ext uri="{FF2B5EF4-FFF2-40B4-BE49-F238E27FC236}">
                      <a16:creationId xmlns:a16="http://schemas.microsoft.com/office/drawing/2014/main" id="{3F28E75A-CEA8-4C79-A999-AABB2A118C8D}"/>
                    </a:ext>
                  </a:extLst>
                </p:cNvPr>
                <p:cNvCxnSpPr>
                  <a:cxnSpLocks/>
                </p:cNvCxnSpPr>
                <p:nvPr/>
              </p:nvCxnSpPr>
              <p:spPr>
                <a:xfrm>
                  <a:off x="3783850" y="3547166"/>
                  <a:ext cx="0" cy="423937"/>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1" name="Straight Connector 610">
                  <a:extLst>
                    <a:ext uri="{FF2B5EF4-FFF2-40B4-BE49-F238E27FC236}">
                      <a16:creationId xmlns:a16="http://schemas.microsoft.com/office/drawing/2014/main" id="{FEC6A13C-3600-4049-B1F0-9397AB2BC560}"/>
                    </a:ext>
                  </a:extLst>
                </p:cNvPr>
                <p:cNvCxnSpPr/>
                <p:nvPr/>
              </p:nvCxnSpPr>
              <p:spPr>
                <a:xfrm>
                  <a:off x="3743571" y="3985602"/>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2" name="Straight Connector 611">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09" name="Oval 608">
                <a:extLst>
                  <a:ext uri="{FF2B5EF4-FFF2-40B4-BE49-F238E27FC236}">
                    <a16:creationId xmlns:a16="http://schemas.microsoft.com/office/drawing/2014/main" id="{BBAD1B1B-EC0E-45D0-BF94-12914B462DE4}"/>
                  </a:ext>
                </a:extLst>
              </p:cNvPr>
              <p:cNvSpPr/>
              <p:nvPr/>
            </p:nvSpPr>
            <p:spPr>
              <a:xfrm>
                <a:off x="2045539" y="4180255"/>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614" name="Group 613"/>
            <p:cNvGrpSpPr/>
            <p:nvPr/>
          </p:nvGrpSpPr>
          <p:grpSpPr>
            <a:xfrm>
              <a:off x="3661492" y="4824142"/>
              <a:ext cx="80558" cy="165600"/>
              <a:chOff x="2040164" y="4129303"/>
              <a:chExt cx="80558" cy="165600"/>
            </a:xfrm>
          </p:grpSpPr>
          <p:grpSp>
            <p:nvGrpSpPr>
              <p:cNvPr id="615" name="Group 614">
                <a:extLst>
                  <a:ext uri="{FF2B5EF4-FFF2-40B4-BE49-F238E27FC236}">
                    <a16:creationId xmlns:a16="http://schemas.microsoft.com/office/drawing/2014/main" id="{95799BFC-B90C-4CA0-B324-BEA4445BAC9A}"/>
                  </a:ext>
                </a:extLst>
              </p:cNvPr>
              <p:cNvGrpSpPr/>
              <p:nvPr/>
            </p:nvGrpSpPr>
            <p:grpSpPr>
              <a:xfrm>
                <a:off x="2040164" y="4129303"/>
                <a:ext cx="80558" cy="165600"/>
                <a:chOff x="3743571" y="3547166"/>
                <a:chExt cx="80558" cy="452503"/>
              </a:xfrm>
            </p:grpSpPr>
            <p:cxnSp>
              <p:nvCxnSpPr>
                <p:cNvPr id="617" name="Straight Connector 616">
                  <a:extLst>
                    <a:ext uri="{FF2B5EF4-FFF2-40B4-BE49-F238E27FC236}">
                      <a16:creationId xmlns:a16="http://schemas.microsoft.com/office/drawing/2014/main" id="{3F28E75A-CEA8-4C79-A999-AABB2A118C8D}"/>
                    </a:ext>
                  </a:extLst>
                </p:cNvPr>
                <p:cNvCxnSpPr>
                  <a:cxnSpLocks/>
                </p:cNvCxnSpPr>
                <p:nvPr/>
              </p:nvCxnSpPr>
              <p:spPr>
                <a:xfrm>
                  <a:off x="3783850" y="3547166"/>
                  <a:ext cx="0" cy="452503"/>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8" name="Straight Connector 617">
                  <a:extLst>
                    <a:ext uri="{FF2B5EF4-FFF2-40B4-BE49-F238E27FC236}">
                      <a16:creationId xmlns:a16="http://schemas.microsoft.com/office/drawing/2014/main" id="{FEC6A13C-3600-4049-B1F0-9397AB2BC560}"/>
                    </a:ext>
                  </a:extLst>
                </p:cNvPr>
                <p:cNvCxnSpPr/>
                <p:nvPr/>
              </p:nvCxnSpPr>
              <p:spPr>
                <a:xfrm>
                  <a:off x="3743571" y="3999669"/>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19" name="Straight Connector 618">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16" name="Oval 615">
                <a:extLst>
                  <a:ext uri="{FF2B5EF4-FFF2-40B4-BE49-F238E27FC236}">
                    <a16:creationId xmlns:a16="http://schemas.microsoft.com/office/drawing/2014/main" id="{BBAD1B1B-EC0E-45D0-BF94-12914B462DE4}"/>
                  </a:ext>
                </a:extLst>
              </p:cNvPr>
              <p:cNvSpPr/>
              <p:nvPr/>
            </p:nvSpPr>
            <p:spPr>
              <a:xfrm>
                <a:off x="2045539" y="4185403"/>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621" name="Group 620"/>
            <p:cNvGrpSpPr/>
            <p:nvPr/>
          </p:nvGrpSpPr>
          <p:grpSpPr>
            <a:xfrm>
              <a:off x="3877570" y="4998850"/>
              <a:ext cx="80558" cy="174180"/>
              <a:chOff x="2040164" y="4129303"/>
              <a:chExt cx="80558" cy="174180"/>
            </a:xfrm>
          </p:grpSpPr>
          <p:grpSp>
            <p:nvGrpSpPr>
              <p:cNvPr id="622" name="Group 621">
                <a:extLst>
                  <a:ext uri="{FF2B5EF4-FFF2-40B4-BE49-F238E27FC236}">
                    <a16:creationId xmlns:a16="http://schemas.microsoft.com/office/drawing/2014/main" id="{95799BFC-B90C-4CA0-B324-BEA4445BAC9A}"/>
                  </a:ext>
                </a:extLst>
              </p:cNvPr>
              <p:cNvGrpSpPr/>
              <p:nvPr/>
            </p:nvGrpSpPr>
            <p:grpSpPr>
              <a:xfrm>
                <a:off x="2040164" y="4129303"/>
                <a:ext cx="80558" cy="174180"/>
                <a:chOff x="3743571" y="3547166"/>
                <a:chExt cx="80558" cy="475948"/>
              </a:xfrm>
            </p:grpSpPr>
            <p:cxnSp>
              <p:nvCxnSpPr>
                <p:cNvPr id="624" name="Straight Connector 623">
                  <a:extLst>
                    <a:ext uri="{FF2B5EF4-FFF2-40B4-BE49-F238E27FC236}">
                      <a16:creationId xmlns:a16="http://schemas.microsoft.com/office/drawing/2014/main" id="{3F28E75A-CEA8-4C79-A999-AABB2A118C8D}"/>
                    </a:ext>
                  </a:extLst>
                </p:cNvPr>
                <p:cNvCxnSpPr>
                  <a:cxnSpLocks/>
                </p:cNvCxnSpPr>
                <p:nvPr/>
              </p:nvCxnSpPr>
              <p:spPr>
                <a:xfrm>
                  <a:off x="3783850" y="3547166"/>
                  <a:ext cx="0" cy="452503"/>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5" name="Straight Connector 624">
                  <a:extLst>
                    <a:ext uri="{FF2B5EF4-FFF2-40B4-BE49-F238E27FC236}">
                      <a16:creationId xmlns:a16="http://schemas.microsoft.com/office/drawing/2014/main" id="{FEC6A13C-3600-4049-B1F0-9397AB2BC560}"/>
                    </a:ext>
                  </a:extLst>
                </p:cNvPr>
                <p:cNvCxnSpPr/>
                <p:nvPr/>
              </p:nvCxnSpPr>
              <p:spPr>
                <a:xfrm>
                  <a:off x="3743571" y="4023114"/>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26" name="Straight Connector 625">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23" name="Oval 622">
                <a:extLst>
                  <a:ext uri="{FF2B5EF4-FFF2-40B4-BE49-F238E27FC236}">
                    <a16:creationId xmlns:a16="http://schemas.microsoft.com/office/drawing/2014/main" id="{BBAD1B1B-EC0E-45D0-BF94-12914B462DE4}"/>
                  </a:ext>
                </a:extLst>
              </p:cNvPr>
              <p:cNvSpPr/>
              <p:nvPr/>
            </p:nvSpPr>
            <p:spPr>
              <a:xfrm>
                <a:off x="2045539" y="4187119"/>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627" name="Group 626"/>
            <p:cNvGrpSpPr/>
            <p:nvPr/>
          </p:nvGrpSpPr>
          <p:grpSpPr>
            <a:xfrm>
              <a:off x="4092238" y="5024046"/>
              <a:ext cx="80558" cy="181044"/>
              <a:chOff x="2040164" y="4129303"/>
              <a:chExt cx="80558" cy="181044"/>
            </a:xfrm>
          </p:grpSpPr>
          <p:grpSp>
            <p:nvGrpSpPr>
              <p:cNvPr id="628" name="Group 627">
                <a:extLst>
                  <a:ext uri="{FF2B5EF4-FFF2-40B4-BE49-F238E27FC236}">
                    <a16:creationId xmlns:a16="http://schemas.microsoft.com/office/drawing/2014/main" id="{95799BFC-B90C-4CA0-B324-BEA4445BAC9A}"/>
                  </a:ext>
                </a:extLst>
              </p:cNvPr>
              <p:cNvGrpSpPr/>
              <p:nvPr/>
            </p:nvGrpSpPr>
            <p:grpSpPr>
              <a:xfrm>
                <a:off x="2040164" y="4129303"/>
                <a:ext cx="80558" cy="181044"/>
                <a:chOff x="3743571" y="3547166"/>
                <a:chExt cx="80558" cy="494704"/>
              </a:xfrm>
            </p:grpSpPr>
            <p:cxnSp>
              <p:nvCxnSpPr>
                <p:cNvPr id="630" name="Straight Connector 629">
                  <a:extLst>
                    <a:ext uri="{FF2B5EF4-FFF2-40B4-BE49-F238E27FC236}">
                      <a16:creationId xmlns:a16="http://schemas.microsoft.com/office/drawing/2014/main" id="{3F28E75A-CEA8-4C79-A999-AABB2A118C8D}"/>
                    </a:ext>
                  </a:extLst>
                </p:cNvPr>
                <p:cNvCxnSpPr>
                  <a:cxnSpLocks/>
                </p:cNvCxnSpPr>
                <p:nvPr/>
              </p:nvCxnSpPr>
              <p:spPr>
                <a:xfrm>
                  <a:off x="3783850" y="3547166"/>
                  <a:ext cx="0" cy="494704"/>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1" name="Straight Connector 630">
                  <a:extLst>
                    <a:ext uri="{FF2B5EF4-FFF2-40B4-BE49-F238E27FC236}">
                      <a16:creationId xmlns:a16="http://schemas.microsoft.com/office/drawing/2014/main" id="{FEC6A13C-3600-4049-B1F0-9397AB2BC560}"/>
                    </a:ext>
                  </a:extLst>
                </p:cNvPr>
                <p:cNvCxnSpPr/>
                <p:nvPr/>
              </p:nvCxnSpPr>
              <p:spPr>
                <a:xfrm>
                  <a:off x="3743571" y="404187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32" name="Straight Connector 631">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29" name="Oval 628">
                <a:extLst>
                  <a:ext uri="{FF2B5EF4-FFF2-40B4-BE49-F238E27FC236}">
                    <a16:creationId xmlns:a16="http://schemas.microsoft.com/office/drawing/2014/main" id="{BBAD1B1B-EC0E-45D0-BF94-12914B462DE4}"/>
                  </a:ext>
                </a:extLst>
              </p:cNvPr>
              <p:cNvSpPr/>
              <p:nvPr/>
            </p:nvSpPr>
            <p:spPr>
              <a:xfrm>
                <a:off x="2045539" y="4192267"/>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sp>
          <p:nvSpPr>
            <p:cNvPr id="1029" name="Freeform 1028"/>
            <p:cNvSpPr/>
            <p:nvPr/>
          </p:nvSpPr>
          <p:spPr>
            <a:xfrm>
              <a:off x="1785911" y="3748525"/>
              <a:ext cx="2346903" cy="545552"/>
            </a:xfrm>
            <a:custGeom>
              <a:avLst/>
              <a:gdLst>
                <a:gd name="connsiteX0" fmla="*/ 0 w 2346903"/>
                <a:gd name="connsiteY0" fmla="*/ 447765 h 545552"/>
                <a:gd name="connsiteX1" fmla="*/ 212731 w 2346903"/>
                <a:gd name="connsiteY1" fmla="*/ 526681 h 545552"/>
                <a:gd name="connsiteX2" fmla="*/ 427177 w 2346903"/>
                <a:gd name="connsiteY2" fmla="*/ 535259 h 545552"/>
                <a:gd name="connsiteX3" fmla="*/ 641624 w 2346903"/>
                <a:gd name="connsiteY3" fmla="*/ 538690 h 545552"/>
                <a:gd name="connsiteX4" fmla="*/ 856070 w 2346903"/>
                <a:gd name="connsiteY4" fmla="*/ 545552 h 545552"/>
                <a:gd name="connsiteX5" fmla="*/ 1067086 w 2346903"/>
                <a:gd name="connsiteY5" fmla="*/ 519819 h 545552"/>
                <a:gd name="connsiteX6" fmla="*/ 1281532 w 2346903"/>
                <a:gd name="connsiteY6" fmla="*/ 506094 h 545552"/>
                <a:gd name="connsiteX7" fmla="*/ 1494263 w 2346903"/>
                <a:gd name="connsiteY7" fmla="*/ 446049 h 545552"/>
                <a:gd name="connsiteX8" fmla="*/ 1706994 w 2346903"/>
                <a:gd name="connsiteY8" fmla="*/ 348261 h 545552"/>
                <a:gd name="connsiteX9" fmla="*/ 1916294 w 2346903"/>
                <a:gd name="connsiteY9" fmla="*/ 217878 h 545552"/>
                <a:gd name="connsiteX10" fmla="*/ 2132456 w 2346903"/>
                <a:gd name="connsiteY10" fmla="*/ 37743 h 545552"/>
                <a:gd name="connsiteX11" fmla="*/ 2346903 w 2346903"/>
                <a:gd name="connsiteY11" fmla="*/ 0 h 545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6903" h="545552">
                  <a:moveTo>
                    <a:pt x="0" y="447765"/>
                  </a:moveTo>
                  <a:lnTo>
                    <a:pt x="212731" y="526681"/>
                  </a:lnTo>
                  <a:lnTo>
                    <a:pt x="427177" y="535259"/>
                  </a:lnTo>
                  <a:lnTo>
                    <a:pt x="641624" y="538690"/>
                  </a:lnTo>
                  <a:lnTo>
                    <a:pt x="856070" y="545552"/>
                  </a:lnTo>
                  <a:lnTo>
                    <a:pt x="1067086" y="519819"/>
                  </a:lnTo>
                  <a:lnTo>
                    <a:pt x="1281532" y="506094"/>
                  </a:lnTo>
                  <a:lnTo>
                    <a:pt x="1494263" y="446049"/>
                  </a:lnTo>
                  <a:lnTo>
                    <a:pt x="1706994" y="348261"/>
                  </a:lnTo>
                  <a:lnTo>
                    <a:pt x="1916294" y="217878"/>
                  </a:lnTo>
                  <a:lnTo>
                    <a:pt x="2132456" y="37743"/>
                  </a:lnTo>
                  <a:lnTo>
                    <a:pt x="2346903" y="0"/>
                  </a:lnTo>
                </a:path>
              </a:pathLst>
            </a:cu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030" name="Freeform 1029"/>
            <p:cNvSpPr/>
            <p:nvPr/>
          </p:nvSpPr>
          <p:spPr>
            <a:xfrm>
              <a:off x="1785911" y="4198005"/>
              <a:ext cx="2348618" cy="919547"/>
            </a:xfrm>
            <a:custGeom>
              <a:avLst/>
              <a:gdLst>
                <a:gd name="connsiteX0" fmla="*/ 0 w 2348618"/>
                <a:gd name="connsiteY0" fmla="*/ 0 h 919547"/>
                <a:gd name="connsiteX1" fmla="*/ 216162 w 2348618"/>
                <a:gd name="connsiteY1" fmla="*/ 221309 h 919547"/>
                <a:gd name="connsiteX2" fmla="*/ 428893 w 2348618"/>
                <a:gd name="connsiteY2" fmla="*/ 320812 h 919547"/>
                <a:gd name="connsiteX3" fmla="*/ 856070 w 2348618"/>
                <a:gd name="connsiteY3" fmla="*/ 353408 h 919547"/>
                <a:gd name="connsiteX4" fmla="*/ 1067086 w 2348618"/>
                <a:gd name="connsiteY4" fmla="*/ 389435 h 919547"/>
                <a:gd name="connsiteX5" fmla="*/ 1283248 w 2348618"/>
                <a:gd name="connsiteY5" fmla="*/ 408306 h 919547"/>
                <a:gd name="connsiteX6" fmla="*/ 1494263 w 2348618"/>
                <a:gd name="connsiteY6" fmla="*/ 471783 h 919547"/>
                <a:gd name="connsiteX7" fmla="*/ 1708710 w 2348618"/>
                <a:gd name="connsiteY7" fmla="*/ 569570 h 919547"/>
                <a:gd name="connsiteX8" fmla="*/ 1916294 w 2348618"/>
                <a:gd name="connsiteY8" fmla="*/ 710247 h 919547"/>
                <a:gd name="connsiteX9" fmla="*/ 2134172 w 2348618"/>
                <a:gd name="connsiteY9" fmla="*/ 886951 h 919547"/>
                <a:gd name="connsiteX10" fmla="*/ 2348618 w 2348618"/>
                <a:gd name="connsiteY10" fmla="*/ 919547 h 91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8618" h="919547">
                  <a:moveTo>
                    <a:pt x="0" y="0"/>
                  </a:moveTo>
                  <a:lnTo>
                    <a:pt x="216162" y="221309"/>
                  </a:lnTo>
                  <a:lnTo>
                    <a:pt x="428893" y="320812"/>
                  </a:lnTo>
                  <a:lnTo>
                    <a:pt x="856070" y="353408"/>
                  </a:lnTo>
                  <a:lnTo>
                    <a:pt x="1067086" y="389435"/>
                  </a:lnTo>
                  <a:lnTo>
                    <a:pt x="1283248" y="408306"/>
                  </a:lnTo>
                  <a:lnTo>
                    <a:pt x="1494263" y="471783"/>
                  </a:lnTo>
                  <a:lnTo>
                    <a:pt x="1708710" y="569570"/>
                  </a:lnTo>
                  <a:lnTo>
                    <a:pt x="1916294" y="710247"/>
                  </a:lnTo>
                  <a:lnTo>
                    <a:pt x="2134172" y="886951"/>
                  </a:lnTo>
                  <a:lnTo>
                    <a:pt x="2348618" y="919547"/>
                  </a:lnTo>
                </a:path>
              </a:pathLst>
            </a:cu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492" name="Oval 491">
              <a:extLst>
                <a:ext uri="{FF2B5EF4-FFF2-40B4-BE49-F238E27FC236}">
                  <a16:creationId xmlns:a16="http://schemas.microsoft.com/office/drawing/2014/main" id="{D603D895-46B7-49A8-989E-AB92FD90C200}"/>
                </a:ext>
              </a:extLst>
            </p:cNvPr>
            <p:cNvSpPr/>
            <p:nvPr/>
          </p:nvSpPr>
          <p:spPr>
            <a:xfrm>
              <a:off x="1750129" y="4167107"/>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nvGrpSpPr>
            <p:cNvPr id="500" name="Group 499"/>
            <p:cNvGrpSpPr/>
            <p:nvPr/>
          </p:nvGrpSpPr>
          <p:grpSpPr>
            <a:xfrm>
              <a:off x="2172678" y="4562392"/>
              <a:ext cx="80558" cy="84948"/>
              <a:chOff x="2040164" y="4129303"/>
              <a:chExt cx="80558" cy="84948"/>
            </a:xfrm>
          </p:grpSpPr>
          <p:grpSp>
            <p:nvGrpSpPr>
              <p:cNvPr id="501" name="Group 500">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503" name="Straight Connector 502">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4" name="Straight Connector 503">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05" name="Straight Connector 504">
                  <a:extLst>
                    <a:ext uri="{FF2B5EF4-FFF2-40B4-BE49-F238E27FC236}">
                      <a16:creationId xmlns:a16="http://schemas.microsoft.com/office/drawing/2014/main" id="{AF1179FE-DEA2-4553-882D-1C90052D89B6}"/>
                    </a:ext>
                  </a:extLst>
                </p:cNvPr>
                <p:cNvCxnSpPr>
                  <a:cxnSpLocks/>
                </p:cNvCxnSpPr>
                <p:nvPr/>
              </p:nvCxnSpPr>
              <p:spPr>
                <a:xfrm>
                  <a:off x="3743571" y="355530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02" name="Oval 501">
                <a:extLst>
                  <a:ext uri="{FF2B5EF4-FFF2-40B4-BE49-F238E27FC236}">
                    <a16:creationId xmlns:a16="http://schemas.microsoft.com/office/drawing/2014/main" id="{BBAD1B1B-EC0E-45D0-BF94-12914B462DE4}"/>
                  </a:ext>
                </a:extLst>
              </p:cNvPr>
              <p:cNvSpPr/>
              <p:nvPr/>
            </p:nvSpPr>
            <p:spPr>
              <a:xfrm>
                <a:off x="2045539" y="4142503"/>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506" name="Group 505"/>
            <p:cNvGrpSpPr/>
            <p:nvPr/>
          </p:nvGrpSpPr>
          <p:grpSpPr>
            <a:xfrm>
              <a:off x="2386858" y="4589070"/>
              <a:ext cx="80558" cy="85401"/>
              <a:chOff x="2040164" y="4128849"/>
              <a:chExt cx="80558" cy="85401"/>
            </a:xfrm>
          </p:grpSpPr>
          <p:grpSp>
            <p:nvGrpSpPr>
              <p:cNvPr id="507" name="Group 506">
                <a:extLst>
                  <a:ext uri="{FF2B5EF4-FFF2-40B4-BE49-F238E27FC236}">
                    <a16:creationId xmlns:a16="http://schemas.microsoft.com/office/drawing/2014/main" id="{95799BFC-B90C-4CA0-B324-BEA4445BAC9A}"/>
                  </a:ext>
                </a:extLst>
              </p:cNvPr>
              <p:cNvGrpSpPr/>
              <p:nvPr/>
            </p:nvGrpSpPr>
            <p:grpSpPr>
              <a:xfrm>
                <a:off x="2040164" y="4128849"/>
                <a:ext cx="80558" cy="85401"/>
                <a:chOff x="3743571" y="3545928"/>
                <a:chExt cx="80558" cy="233358"/>
              </a:xfrm>
            </p:grpSpPr>
            <p:cxnSp>
              <p:nvCxnSpPr>
                <p:cNvPr id="509" name="Straight Connector 508">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1" name="Straight Connector 510">
                  <a:extLst>
                    <a:ext uri="{FF2B5EF4-FFF2-40B4-BE49-F238E27FC236}">
                      <a16:creationId xmlns:a16="http://schemas.microsoft.com/office/drawing/2014/main" id="{AF1179FE-DEA2-4553-882D-1C90052D89B6}"/>
                    </a:ext>
                  </a:extLst>
                </p:cNvPr>
                <p:cNvCxnSpPr>
                  <a:cxnSpLocks/>
                </p:cNvCxnSpPr>
                <p:nvPr/>
              </p:nvCxnSpPr>
              <p:spPr>
                <a:xfrm>
                  <a:off x="3743571" y="3545928"/>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08" name="Oval 507">
                <a:extLst>
                  <a:ext uri="{FF2B5EF4-FFF2-40B4-BE49-F238E27FC236}">
                    <a16:creationId xmlns:a16="http://schemas.microsoft.com/office/drawing/2014/main" id="{BBAD1B1B-EC0E-45D0-BF94-12914B462DE4}"/>
                  </a:ext>
                </a:extLst>
              </p:cNvPr>
              <p:cNvSpPr/>
              <p:nvPr/>
            </p:nvSpPr>
            <p:spPr>
              <a:xfrm>
                <a:off x="2045539" y="4140787"/>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33" name="Group 32"/>
            <p:cNvGrpSpPr/>
            <p:nvPr/>
          </p:nvGrpSpPr>
          <p:grpSpPr>
            <a:xfrm>
              <a:off x="2600629" y="4605284"/>
              <a:ext cx="80558" cy="91812"/>
              <a:chOff x="2668763" y="4605284"/>
              <a:chExt cx="80558" cy="91812"/>
            </a:xfrm>
          </p:grpSpPr>
          <p:grpSp>
            <p:nvGrpSpPr>
              <p:cNvPr id="513" name="Group 512">
                <a:extLst>
                  <a:ext uri="{FF2B5EF4-FFF2-40B4-BE49-F238E27FC236}">
                    <a16:creationId xmlns:a16="http://schemas.microsoft.com/office/drawing/2014/main" id="{95799BFC-B90C-4CA0-B324-BEA4445BAC9A}"/>
                  </a:ext>
                </a:extLst>
              </p:cNvPr>
              <p:cNvGrpSpPr/>
              <p:nvPr/>
            </p:nvGrpSpPr>
            <p:grpSpPr>
              <a:xfrm>
                <a:off x="2668763" y="4605284"/>
                <a:ext cx="80558" cy="91812"/>
                <a:chOff x="3743571" y="3547166"/>
                <a:chExt cx="80558" cy="250876"/>
              </a:xfrm>
            </p:grpSpPr>
            <p:cxnSp>
              <p:nvCxnSpPr>
                <p:cNvPr id="515" name="Straight Connector 514">
                  <a:extLst>
                    <a:ext uri="{FF2B5EF4-FFF2-40B4-BE49-F238E27FC236}">
                      <a16:creationId xmlns:a16="http://schemas.microsoft.com/office/drawing/2014/main" id="{3F28E75A-CEA8-4C79-A999-AABB2A118C8D}"/>
                    </a:ext>
                  </a:extLst>
                </p:cNvPr>
                <p:cNvCxnSpPr>
                  <a:cxnSpLocks/>
                </p:cNvCxnSpPr>
                <p:nvPr/>
              </p:nvCxnSpPr>
              <p:spPr>
                <a:xfrm>
                  <a:off x="3783850" y="3547166"/>
                  <a:ext cx="0" cy="24529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FEC6A13C-3600-4049-B1F0-9397AB2BC560}"/>
                    </a:ext>
                  </a:extLst>
                </p:cNvPr>
                <p:cNvCxnSpPr/>
                <p:nvPr/>
              </p:nvCxnSpPr>
              <p:spPr>
                <a:xfrm>
                  <a:off x="3743571" y="3798042"/>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17" name="Straight Connector 516">
                  <a:extLst>
                    <a:ext uri="{FF2B5EF4-FFF2-40B4-BE49-F238E27FC236}">
                      <a16:creationId xmlns:a16="http://schemas.microsoft.com/office/drawing/2014/main" id="{AF1179FE-DEA2-4553-882D-1C90052D89B6}"/>
                    </a:ext>
                  </a:extLst>
                </p:cNvPr>
                <p:cNvCxnSpPr>
                  <a:cxnSpLocks/>
                </p:cNvCxnSpPr>
                <p:nvPr/>
              </p:nvCxnSpPr>
              <p:spPr>
                <a:xfrm>
                  <a:off x="3743571" y="355530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18" name="Oval 517">
                <a:extLst>
                  <a:ext uri="{FF2B5EF4-FFF2-40B4-BE49-F238E27FC236}">
                    <a16:creationId xmlns:a16="http://schemas.microsoft.com/office/drawing/2014/main" id="{BBAD1B1B-EC0E-45D0-BF94-12914B462DE4}"/>
                  </a:ext>
                </a:extLst>
              </p:cNvPr>
              <p:cNvSpPr/>
              <p:nvPr/>
            </p:nvSpPr>
            <p:spPr>
              <a:xfrm>
                <a:off x="2674138" y="4621916"/>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79" name="Group 78"/>
            <p:cNvGrpSpPr/>
            <p:nvPr/>
          </p:nvGrpSpPr>
          <p:grpSpPr>
            <a:xfrm>
              <a:off x="2812039" y="4614603"/>
              <a:ext cx="80558" cy="88833"/>
              <a:chOff x="2752547" y="4614603"/>
              <a:chExt cx="80558" cy="88833"/>
            </a:xfrm>
          </p:grpSpPr>
          <p:grpSp>
            <p:nvGrpSpPr>
              <p:cNvPr id="520" name="Group 519">
                <a:extLst>
                  <a:ext uri="{FF2B5EF4-FFF2-40B4-BE49-F238E27FC236}">
                    <a16:creationId xmlns:a16="http://schemas.microsoft.com/office/drawing/2014/main" id="{95799BFC-B90C-4CA0-B324-BEA4445BAC9A}"/>
                  </a:ext>
                </a:extLst>
              </p:cNvPr>
              <p:cNvGrpSpPr/>
              <p:nvPr/>
            </p:nvGrpSpPr>
            <p:grpSpPr>
              <a:xfrm>
                <a:off x="2752547" y="4614603"/>
                <a:ext cx="80558" cy="88833"/>
                <a:chOff x="3743571" y="3545928"/>
                <a:chExt cx="80558" cy="242736"/>
              </a:xfrm>
            </p:grpSpPr>
            <p:cxnSp>
              <p:nvCxnSpPr>
                <p:cNvPr id="522" name="Straight Connector 521">
                  <a:extLst>
                    <a:ext uri="{FF2B5EF4-FFF2-40B4-BE49-F238E27FC236}">
                      <a16:creationId xmlns:a16="http://schemas.microsoft.com/office/drawing/2014/main" id="{3F28E75A-CEA8-4C79-A999-AABB2A118C8D}"/>
                    </a:ext>
                  </a:extLst>
                </p:cNvPr>
                <p:cNvCxnSpPr>
                  <a:cxnSpLocks/>
                </p:cNvCxnSpPr>
                <p:nvPr/>
              </p:nvCxnSpPr>
              <p:spPr>
                <a:xfrm>
                  <a:off x="3783850" y="3547166"/>
                  <a:ext cx="0" cy="22480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3" name="Straight Connector 522">
                  <a:extLst>
                    <a:ext uri="{FF2B5EF4-FFF2-40B4-BE49-F238E27FC236}">
                      <a16:creationId xmlns:a16="http://schemas.microsoft.com/office/drawing/2014/main" id="{FEC6A13C-3600-4049-B1F0-9397AB2BC560}"/>
                    </a:ext>
                  </a:extLst>
                </p:cNvPr>
                <p:cNvCxnSpPr/>
                <p:nvPr/>
              </p:nvCxnSpPr>
              <p:spPr>
                <a:xfrm>
                  <a:off x="3743571" y="3788664"/>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24" name="Straight Connector 523">
                  <a:extLst>
                    <a:ext uri="{FF2B5EF4-FFF2-40B4-BE49-F238E27FC236}">
                      <a16:creationId xmlns:a16="http://schemas.microsoft.com/office/drawing/2014/main" id="{AF1179FE-DEA2-4553-882D-1C90052D89B6}"/>
                    </a:ext>
                  </a:extLst>
                </p:cNvPr>
                <p:cNvCxnSpPr>
                  <a:cxnSpLocks/>
                </p:cNvCxnSpPr>
                <p:nvPr/>
              </p:nvCxnSpPr>
              <p:spPr>
                <a:xfrm>
                  <a:off x="3743571" y="3545928"/>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25" name="Oval 524">
                <a:extLst>
                  <a:ext uri="{FF2B5EF4-FFF2-40B4-BE49-F238E27FC236}">
                    <a16:creationId xmlns:a16="http://schemas.microsoft.com/office/drawing/2014/main" id="{BBAD1B1B-EC0E-45D0-BF94-12914B462DE4}"/>
                  </a:ext>
                </a:extLst>
              </p:cNvPr>
              <p:cNvSpPr/>
              <p:nvPr/>
            </p:nvSpPr>
            <p:spPr>
              <a:xfrm>
                <a:off x="2757922" y="4629973"/>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526" name="Group 525"/>
            <p:cNvGrpSpPr/>
            <p:nvPr/>
          </p:nvGrpSpPr>
          <p:grpSpPr>
            <a:xfrm>
              <a:off x="3027732" y="4617867"/>
              <a:ext cx="80558" cy="90549"/>
              <a:chOff x="2752547" y="4614603"/>
              <a:chExt cx="80558" cy="90549"/>
            </a:xfrm>
          </p:grpSpPr>
          <p:grpSp>
            <p:nvGrpSpPr>
              <p:cNvPr id="527" name="Group 526">
                <a:extLst>
                  <a:ext uri="{FF2B5EF4-FFF2-40B4-BE49-F238E27FC236}">
                    <a16:creationId xmlns:a16="http://schemas.microsoft.com/office/drawing/2014/main" id="{95799BFC-B90C-4CA0-B324-BEA4445BAC9A}"/>
                  </a:ext>
                </a:extLst>
              </p:cNvPr>
              <p:cNvGrpSpPr/>
              <p:nvPr/>
            </p:nvGrpSpPr>
            <p:grpSpPr>
              <a:xfrm>
                <a:off x="2752547" y="4614603"/>
                <a:ext cx="80558" cy="90549"/>
                <a:chOff x="3743571" y="3545928"/>
                <a:chExt cx="80558" cy="247425"/>
              </a:xfrm>
            </p:grpSpPr>
            <p:cxnSp>
              <p:nvCxnSpPr>
                <p:cNvPr id="529" name="Straight Connector 528">
                  <a:extLst>
                    <a:ext uri="{FF2B5EF4-FFF2-40B4-BE49-F238E27FC236}">
                      <a16:creationId xmlns:a16="http://schemas.microsoft.com/office/drawing/2014/main" id="{3F28E75A-CEA8-4C79-A999-AABB2A118C8D}"/>
                    </a:ext>
                  </a:extLst>
                </p:cNvPr>
                <p:cNvCxnSpPr>
                  <a:cxnSpLocks/>
                </p:cNvCxnSpPr>
                <p:nvPr/>
              </p:nvCxnSpPr>
              <p:spPr>
                <a:xfrm>
                  <a:off x="3783850" y="3547166"/>
                  <a:ext cx="0" cy="22480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0" name="Straight Connector 529">
                  <a:extLst>
                    <a:ext uri="{FF2B5EF4-FFF2-40B4-BE49-F238E27FC236}">
                      <a16:creationId xmlns:a16="http://schemas.microsoft.com/office/drawing/2014/main" id="{FEC6A13C-3600-4049-B1F0-9397AB2BC560}"/>
                    </a:ext>
                  </a:extLst>
                </p:cNvPr>
                <p:cNvCxnSpPr/>
                <p:nvPr/>
              </p:nvCxnSpPr>
              <p:spPr>
                <a:xfrm>
                  <a:off x="3743571" y="379335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1" name="Straight Connector 530">
                  <a:extLst>
                    <a:ext uri="{FF2B5EF4-FFF2-40B4-BE49-F238E27FC236}">
                      <a16:creationId xmlns:a16="http://schemas.microsoft.com/office/drawing/2014/main" id="{AF1179FE-DEA2-4553-882D-1C90052D89B6}"/>
                    </a:ext>
                  </a:extLst>
                </p:cNvPr>
                <p:cNvCxnSpPr>
                  <a:cxnSpLocks/>
                </p:cNvCxnSpPr>
                <p:nvPr/>
              </p:nvCxnSpPr>
              <p:spPr>
                <a:xfrm>
                  <a:off x="3743571" y="3545928"/>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28" name="Oval 527">
                <a:extLst>
                  <a:ext uri="{FF2B5EF4-FFF2-40B4-BE49-F238E27FC236}">
                    <a16:creationId xmlns:a16="http://schemas.microsoft.com/office/drawing/2014/main" id="{BBAD1B1B-EC0E-45D0-BF94-12914B462DE4}"/>
                  </a:ext>
                </a:extLst>
              </p:cNvPr>
              <p:cNvSpPr/>
              <p:nvPr/>
            </p:nvSpPr>
            <p:spPr>
              <a:xfrm>
                <a:off x="2757922" y="4629973"/>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538" name="Group 537"/>
            <p:cNvGrpSpPr/>
            <p:nvPr/>
          </p:nvGrpSpPr>
          <p:grpSpPr>
            <a:xfrm>
              <a:off x="3451339" y="4620918"/>
              <a:ext cx="80558" cy="99129"/>
              <a:chOff x="2752547" y="4606023"/>
              <a:chExt cx="80558" cy="99129"/>
            </a:xfrm>
          </p:grpSpPr>
          <p:grpSp>
            <p:nvGrpSpPr>
              <p:cNvPr id="539" name="Group 538">
                <a:extLst>
                  <a:ext uri="{FF2B5EF4-FFF2-40B4-BE49-F238E27FC236}">
                    <a16:creationId xmlns:a16="http://schemas.microsoft.com/office/drawing/2014/main" id="{95799BFC-B90C-4CA0-B324-BEA4445BAC9A}"/>
                  </a:ext>
                </a:extLst>
              </p:cNvPr>
              <p:cNvGrpSpPr/>
              <p:nvPr/>
            </p:nvGrpSpPr>
            <p:grpSpPr>
              <a:xfrm>
                <a:off x="2752547" y="4606023"/>
                <a:ext cx="80558" cy="99129"/>
                <a:chOff x="3743571" y="3522483"/>
                <a:chExt cx="80558" cy="270870"/>
              </a:xfrm>
            </p:grpSpPr>
            <p:cxnSp>
              <p:nvCxnSpPr>
                <p:cNvPr id="541" name="Straight Connector 540">
                  <a:extLst>
                    <a:ext uri="{FF2B5EF4-FFF2-40B4-BE49-F238E27FC236}">
                      <a16:creationId xmlns:a16="http://schemas.microsoft.com/office/drawing/2014/main" id="{3F28E75A-CEA8-4C79-A999-AABB2A118C8D}"/>
                    </a:ext>
                  </a:extLst>
                </p:cNvPr>
                <p:cNvCxnSpPr>
                  <a:cxnSpLocks/>
                </p:cNvCxnSpPr>
                <p:nvPr/>
              </p:nvCxnSpPr>
              <p:spPr>
                <a:xfrm>
                  <a:off x="3783850" y="3547166"/>
                  <a:ext cx="0" cy="22480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2" name="Straight Connector 541">
                  <a:extLst>
                    <a:ext uri="{FF2B5EF4-FFF2-40B4-BE49-F238E27FC236}">
                      <a16:creationId xmlns:a16="http://schemas.microsoft.com/office/drawing/2014/main" id="{FEC6A13C-3600-4049-B1F0-9397AB2BC560}"/>
                    </a:ext>
                  </a:extLst>
                </p:cNvPr>
                <p:cNvCxnSpPr/>
                <p:nvPr/>
              </p:nvCxnSpPr>
              <p:spPr>
                <a:xfrm>
                  <a:off x="3743571" y="379335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a:extLst>
                    <a:ext uri="{FF2B5EF4-FFF2-40B4-BE49-F238E27FC236}">
                      <a16:creationId xmlns:a16="http://schemas.microsoft.com/office/drawing/2014/main" id="{AF1179FE-DEA2-4553-882D-1C90052D89B6}"/>
                    </a:ext>
                  </a:extLst>
                </p:cNvPr>
                <p:cNvCxnSpPr>
                  <a:cxnSpLocks/>
                </p:cNvCxnSpPr>
                <p:nvPr/>
              </p:nvCxnSpPr>
              <p:spPr>
                <a:xfrm>
                  <a:off x="3743571" y="352248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40" name="Oval 539">
                <a:extLst>
                  <a:ext uri="{FF2B5EF4-FFF2-40B4-BE49-F238E27FC236}">
                    <a16:creationId xmlns:a16="http://schemas.microsoft.com/office/drawing/2014/main" id="{BBAD1B1B-EC0E-45D0-BF94-12914B462DE4}"/>
                  </a:ext>
                </a:extLst>
              </p:cNvPr>
              <p:cNvSpPr/>
              <p:nvPr/>
            </p:nvSpPr>
            <p:spPr>
              <a:xfrm>
                <a:off x="2757922" y="4624825"/>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82" name="Group 81"/>
            <p:cNvGrpSpPr/>
            <p:nvPr/>
          </p:nvGrpSpPr>
          <p:grpSpPr>
            <a:xfrm>
              <a:off x="3661492" y="4623338"/>
              <a:ext cx="80558" cy="106750"/>
              <a:chOff x="3599795" y="4623338"/>
              <a:chExt cx="80558" cy="106750"/>
            </a:xfrm>
          </p:grpSpPr>
          <p:grpSp>
            <p:nvGrpSpPr>
              <p:cNvPr id="545" name="Group 544">
                <a:extLst>
                  <a:ext uri="{FF2B5EF4-FFF2-40B4-BE49-F238E27FC236}">
                    <a16:creationId xmlns:a16="http://schemas.microsoft.com/office/drawing/2014/main" id="{95799BFC-B90C-4CA0-B324-BEA4445BAC9A}"/>
                  </a:ext>
                </a:extLst>
              </p:cNvPr>
              <p:cNvGrpSpPr/>
              <p:nvPr/>
            </p:nvGrpSpPr>
            <p:grpSpPr>
              <a:xfrm>
                <a:off x="3599795" y="4623338"/>
                <a:ext cx="80558" cy="106750"/>
                <a:chOff x="3743571" y="3520414"/>
                <a:chExt cx="80558" cy="291695"/>
              </a:xfrm>
            </p:grpSpPr>
            <p:cxnSp>
              <p:nvCxnSpPr>
                <p:cNvPr id="547" name="Straight Connector 546">
                  <a:extLst>
                    <a:ext uri="{FF2B5EF4-FFF2-40B4-BE49-F238E27FC236}">
                      <a16:creationId xmlns:a16="http://schemas.microsoft.com/office/drawing/2014/main" id="{3F28E75A-CEA8-4C79-A999-AABB2A118C8D}"/>
                    </a:ext>
                  </a:extLst>
                </p:cNvPr>
                <p:cNvCxnSpPr>
                  <a:cxnSpLocks/>
                </p:cNvCxnSpPr>
                <p:nvPr/>
              </p:nvCxnSpPr>
              <p:spPr>
                <a:xfrm>
                  <a:off x="3783850" y="3520414"/>
                  <a:ext cx="0" cy="280153"/>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8" name="Straight Connector 547">
                  <a:extLst>
                    <a:ext uri="{FF2B5EF4-FFF2-40B4-BE49-F238E27FC236}">
                      <a16:creationId xmlns:a16="http://schemas.microsoft.com/office/drawing/2014/main" id="{FEC6A13C-3600-4049-B1F0-9397AB2BC560}"/>
                    </a:ext>
                  </a:extLst>
                </p:cNvPr>
                <p:cNvCxnSpPr/>
                <p:nvPr/>
              </p:nvCxnSpPr>
              <p:spPr>
                <a:xfrm>
                  <a:off x="3743571" y="3812109"/>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a:extLst>
                    <a:ext uri="{FF2B5EF4-FFF2-40B4-BE49-F238E27FC236}">
                      <a16:creationId xmlns:a16="http://schemas.microsoft.com/office/drawing/2014/main" id="{AF1179FE-DEA2-4553-882D-1C90052D89B6}"/>
                    </a:ext>
                  </a:extLst>
                </p:cNvPr>
                <p:cNvCxnSpPr>
                  <a:cxnSpLocks/>
                </p:cNvCxnSpPr>
                <p:nvPr/>
              </p:nvCxnSpPr>
              <p:spPr>
                <a:xfrm>
                  <a:off x="3743571" y="352248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50" name="Oval 549">
                <a:extLst>
                  <a:ext uri="{FF2B5EF4-FFF2-40B4-BE49-F238E27FC236}">
                    <a16:creationId xmlns:a16="http://schemas.microsoft.com/office/drawing/2014/main" id="{BBAD1B1B-EC0E-45D0-BF94-12914B462DE4}"/>
                  </a:ext>
                </a:extLst>
              </p:cNvPr>
              <p:cNvSpPr/>
              <p:nvPr/>
            </p:nvSpPr>
            <p:spPr>
              <a:xfrm>
                <a:off x="3605170" y="4648048"/>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551" name="Group 550"/>
            <p:cNvGrpSpPr/>
            <p:nvPr/>
          </p:nvGrpSpPr>
          <p:grpSpPr>
            <a:xfrm>
              <a:off x="3877570" y="4617810"/>
              <a:ext cx="80558" cy="110182"/>
              <a:chOff x="3599795" y="4623338"/>
              <a:chExt cx="80558" cy="110182"/>
            </a:xfrm>
          </p:grpSpPr>
          <p:grpSp>
            <p:nvGrpSpPr>
              <p:cNvPr id="552" name="Group 551">
                <a:extLst>
                  <a:ext uri="{FF2B5EF4-FFF2-40B4-BE49-F238E27FC236}">
                    <a16:creationId xmlns:a16="http://schemas.microsoft.com/office/drawing/2014/main" id="{95799BFC-B90C-4CA0-B324-BEA4445BAC9A}"/>
                  </a:ext>
                </a:extLst>
              </p:cNvPr>
              <p:cNvGrpSpPr/>
              <p:nvPr/>
            </p:nvGrpSpPr>
            <p:grpSpPr>
              <a:xfrm>
                <a:off x="3599795" y="4623338"/>
                <a:ext cx="80558" cy="110182"/>
                <a:chOff x="3743571" y="3520414"/>
                <a:chExt cx="80558" cy="301073"/>
              </a:xfrm>
            </p:grpSpPr>
            <p:cxnSp>
              <p:nvCxnSpPr>
                <p:cNvPr id="554" name="Straight Connector 553">
                  <a:extLst>
                    <a:ext uri="{FF2B5EF4-FFF2-40B4-BE49-F238E27FC236}">
                      <a16:creationId xmlns:a16="http://schemas.microsoft.com/office/drawing/2014/main" id="{3F28E75A-CEA8-4C79-A999-AABB2A118C8D}"/>
                    </a:ext>
                  </a:extLst>
                </p:cNvPr>
                <p:cNvCxnSpPr>
                  <a:cxnSpLocks/>
                </p:cNvCxnSpPr>
                <p:nvPr/>
              </p:nvCxnSpPr>
              <p:spPr>
                <a:xfrm>
                  <a:off x="3783850" y="3520414"/>
                  <a:ext cx="0" cy="280153"/>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a:extLst>
                    <a:ext uri="{FF2B5EF4-FFF2-40B4-BE49-F238E27FC236}">
                      <a16:creationId xmlns:a16="http://schemas.microsoft.com/office/drawing/2014/main" id="{FEC6A13C-3600-4049-B1F0-9397AB2BC560}"/>
                    </a:ext>
                  </a:extLst>
                </p:cNvPr>
                <p:cNvCxnSpPr/>
                <p:nvPr/>
              </p:nvCxnSpPr>
              <p:spPr>
                <a:xfrm>
                  <a:off x="3743571" y="382148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56" name="Straight Connector 555">
                  <a:extLst>
                    <a:ext uri="{FF2B5EF4-FFF2-40B4-BE49-F238E27FC236}">
                      <a16:creationId xmlns:a16="http://schemas.microsoft.com/office/drawing/2014/main" id="{AF1179FE-DEA2-4553-882D-1C90052D89B6}"/>
                    </a:ext>
                  </a:extLst>
                </p:cNvPr>
                <p:cNvCxnSpPr>
                  <a:cxnSpLocks/>
                </p:cNvCxnSpPr>
                <p:nvPr/>
              </p:nvCxnSpPr>
              <p:spPr>
                <a:xfrm>
                  <a:off x="3743571" y="352248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53" name="Oval 552">
                <a:extLst>
                  <a:ext uri="{FF2B5EF4-FFF2-40B4-BE49-F238E27FC236}">
                    <a16:creationId xmlns:a16="http://schemas.microsoft.com/office/drawing/2014/main" id="{BBAD1B1B-EC0E-45D0-BF94-12914B462DE4}"/>
                  </a:ext>
                </a:extLst>
              </p:cNvPr>
              <p:cNvSpPr/>
              <p:nvPr/>
            </p:nvSpPr>
            <p:spPr>
              <a:xfrm>
                <a:off x="3605170" y="4649764"/>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557" name="Group 556"/>
            <p:cNvGrpSpPr/>
            <p:nvPr/>
          </p:nvGrpSpPr>
          <p:grpSpPr>
            <a:xfrm>
              <a:off x="4092238" y="4607676"/>
              <a:ext cx="80558" cy="117046"/>
              <a:chOff x="3599795" y="4623338"/>
              <a:chExt cx="80558" cy="117046"/>
            </a:xfrm>
          </p:grpSpPr>
          <p:grpSp>
            <p:nvGrpSpPr>
              <p:cNvPr id="558" name="Group 557">
                <a:extLst>
                  <a:ext uri="{FF2B5EF4-FFF2-40B4-BE49-F238E27FC236}">
                    <a16:creationId xmlns:a16="http://schemas.microsoft.com/office/drawing/2014/main" id="{95799BFC-B90C-4CA0-B324-BEA4445BAC9A}"/>
                  </a:ext>
                </a:extLst>
              </p:cNvPr>
              <p:cNvGrpSpPr/>
              <p:nvPr/>
            </p:nvGrpSpPr>
            <p:grpSpPr>
              <a:xfrm>
                <a:off x="3599795" y="4623338"/>
                <a:ext cx="80558" cy="117046"/>
                <a:chOff x="3743571" y="3520414"/>
                <a:chExt cx="80558" cy="319829"/>
              </a:xfrm>
            </p:grpSpPr>
            <p:cxnSp>
              <p:nvCxnSpPr>
                <p:cNvPr id="560" name="Straight Connector 559">
                  <a:extLst>
                    <a:ext uri="{FF2B5EF4-FFF2-40B4-BE49-F238E27FC236}">
                      <a16:creationId xmlns:a16="http://schemas.microsoft.com/office/drawing/2014/main" id="{3F28E75A-CEA8-4C79-A999-AABB2A118C8D}"/>
                    </a:ext>
                  </a:extLst>
                </p:cNvPr>
                <p:cNvCxnSpPr>
                  <a:cxnSpLocks/>
                </p:cNvCxnSpPr>
                <p:nvPr/>
              </p:nvCxnSpPr>
              <p:spPr>
                <a:xfrm>
                  <a:off x="3783850" y="3520414"/>
                  <a:ext cx="0" cy="307055"/>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1" name="Straight Connector 560">
                  <a:extLst>
                    <a:ext uri="{FF2B5EF4-FFF2-40B4-BE49-F238E27FC236}">
                      <a16:creationId xmlns:a16="http://schemas.microsoft.com/office/drawing/2014/main" id="{FEC6A13C-3600-4049-B1F0-9397AB2BC560}"/>
                    </a:ext>
                  </a:extLst>
                </p:cNvPr>
                <p:cNvCxnSpPr/>
                <p:nvPr/>
              </p:nvCxnSpPr>
              <p:spPr>
                <a:xfrm>
                  <a:off x="3743571" y="384024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62" name="Straight Connector 561">
                  <a:extLst>
                    <a:ext uri="{FF2B5EF4-FFF2-40B4-BE49-F238E27FC236}">
                      <a16:creationId xmlns:a16="http://schemas.microsoft.com/office/drawing/2014/main" id="{AF1179FE-DEA2-4553-882D-1C90052D89B6}"/>
                    </a:ext>
                  </a:extLst>
                </p:cNvPr>
                <p:cNvCxnSpPr>
                  <a:cxnSpLocks/>
                </p:cNvCxnSpPr>
                <p:nvPr/>
              </p:nvCxnSpPr>
              <p:spPr>
                <a:xfrm>
                  <a:off x="3743571" y="352248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59" name="Oval 558">
                <a:extLst>
                  <a:ext uri="{FF2B5EF4-FFF2-40B4-BE49-F238E27FC236}">
                    <a16:creationId xmlns:a16="http://schemas.microsoft.com/office/drawing/2014/main" id="{BBAD1B1B-EC0E-45D0-BF94-12914B462DE4}"/>
                  </a:ext>
                </a:extLst>
              </p:cNvPr>
              <p:cNvSpPr/>
              <p:nvPr/>
            </p:nvSpPr>
            <p:spPr>
              <a:xfrm>
                <a:off x="3605170" y="4653196"/>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600" name="Group 599"/>
            <p:cNvGrpSpPr/>
            <p:nvPr/>
          </p:nvGrpSpPr>
          <p:grpSpPr>
            <a:xfrm>
              <a:off x="3240712" y="4589698"/>
              <a:ext cx="80558" cy="155304"/>
              <a:chOff x="2040164" y="4129303"/>
              <a:chExt cx="80558" cy="155304"/>
            </a:xfrm>
          </p:grpSpPr>
          <p:grpSp>
            <p:nvGrpSpPr>
              <p:cNvPr id="601" name="Group 600">
                <a:extLst>
                  <a:ext uri="{FF2B5EF4-FFF2-40B4-BE49-F238E27FC236}">
                    <a16:creationId xmlns:a16="http://schemas.microsoft.com/office/drawing/2014/main" id="{95799BFC-B90C-4CA0-B324-BEA4445BAC9A}"/>
                  </a:ext>
                </a:extLst>
              </p:cNvPr>
              <p:cNvGrpSpPr/>
              <p:nvPr/>
            </p:nvGrpSpPr>
            <p:grpSpPr>
              <a:xfrm>
                <a:off x="2040164" y="4129303"/>
                <a:ext cx="80558" cy="155304"/>
                <a:chOff x="3743571" y="3547166"/>
                <a:chExt cx="80558" cy="424369"/>
              </a:xfrm>
            </p:grpSpPr>
            <p:cxnSp>
              <p:nvCxnSpPr>
                <p:cNvPr id="603" name="Straight Connector 602">
                  <a:extLst>
                    <a:ext uri="{FF2B5EF4-FFF2-40B4-BE49-F238E27FC236}">
                      <a16:creationId xmlns:a16="http://schemas.microsoft.com/office/drawing/2014/main" id="{3F28E75A-CEA8-4C79-A999-AABB2A118C8D}"/>
                    </a:ext>
                  </a:extLst>
                </p:cNvPr>
                <p:cNvCxnSpPr>
                  <a:cxnSpLocks/>
                </p:cNvCxnSpPr>
                <p:nvPr/>
              </p:nvCxnSpPr>
              <p:spPr>
                <a:xfrm>
                  <a:off x="3783850" y="3547166"/>
                  <a:ext cx="0" cy="40561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4" name="Straight Connector 603">
                  <a:extLst>
                    <a:ext uri="{FF2B5EF4-FFF2-40B4-BE49-F238E27FC236}">
                      <a16:creationId xmlns:a16="http://schemas.microsoft.com/office/drawing/2014/main" id="{FEC6A13C-3600-4049-B1F0-9397AB2BC560}"/>
                    </a:ext>
                  </a:extLst>
                </p:cNvPr>
                <p:cNvCxnSpPr/>
                <p:nvPr/>
              </p:nvCxnSpPr>
              <p:spPr>
                <a:xfrm>
                  <a:off x="3743571" y="3971535"/>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602" name="Oval 601">
                <a:extLst>
                  <a:ext uri="{FF2B5EF4-FFF2-40B4-BE49-F238E27FC236}">
                    <a16:creationId xmlns:a16="http://schemas.microsoft.com/office/drawing/2014/main" id="{BBAD1B1B-EC0E-45D0-BF94-12914B462DE4}"/>
                  </a:ext>
                </a:extLst>
              </p:cNvPr>
              <p:cNvSpPr/>
              <p:nvPr/>
            </p:nvSpPr>
            <p:spPr>
              <a:xfrm>
                <a:off x="2045539" y="4180255"/>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532" name="Group 531"/>
            <p:cNvGrpSpPr/>
            <p:nvPr/>
          </p:nvGrpSpPr>
          <p:grpSpPr>
            <a:xfrm>
              <a:off x="3240712" y="4621242"/>
              <a:ext cx="80558" cy="90549"/>
              <a:chOff x="2752547" y="4614603"/>
              <a:chExt cx="80558" cy="90549"/>
            </a:xfrm>
          </p:grpSpPr>
          <p:grpSp>
            <p:nvGrpSpPr>
              <p:cNvPr id="533" name="Group 532">
                <a:extLst>
                  <a:ext uri="{FF2B5EF4-FFF2-40B4-BE49-F238E27FC236}">
                    <a16:creationId xmlns:a16="http://schemas.microsoft.com/office/drawing/2014/main" id="{95799BFC-B90C-4CA0-B324-BEA4445BAC9A}"/>
                  </a:ext>
                </a:extLst>
              </p:cNvPr>
              <p:cNvGrpSpPr/>
              <p:nvPr/>
            </p:nvGrpSpPr>
            <p:grpSpPr>
              <a:xfrm>
                <a:off x="2752547" y="4614603"/>
                <a:ext cx="80558" cy="90549"/>
                <a:chOff x="3743571" y="3545928"/>
                <a:chExt cx="80558" cy="247425"/>
              </a:xfrm>
            </p:grpSpPr>
            <p:cxnSp>
              <p:nvCxnSpPr>
                <p:cNvPr id="535" name="Straight Connector 534">
                  <a:extLst>
                    <a:ext uri="{FF2B5EF4-FFF2-40B4-BE49-F238E27FC236}">
                      <a16:creationId xmlns:a16="http://schemas.microsoft.com/office/drawing/2014/main" id="{3F28E75A-CEA8-4C79-A999-AABB2A118C8D}"/>
                    </a:ext>
                  </a:extLst>
                </p:cNvPr>
                <p:cNvCxnSpPr>
                  <a:cxnSpLocks/>
                </p:cNvCxnSpPr>
                <p:nvPr/>
              </p:nvCxnSpPr>
              <p:spPr>
                <a:xfrm>
                  <a:off x="3783850" y="3547166"/>
                  <a:ext cx="0" cy="22480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6" name="Straight Connector 535">
                  <a:extLst>
                    <a:ext uri="{FF2B5EF4-FFF2-40B4-BE49-F238E27FC236}">
                      <a16:creationId xmlns:a16="http://schemas.microsoft.com/office/drawing/2014/main" id="{FEC6A13C-3600-4049-B1F0-9397AB2BC560}"/>
                    </a:ext>
                  </a:extLst>
                </p:cNvPr>
                <p:cNvCxnSpPr/>
                <p:nvPr/>
              </p:nvCxnSpPr>
              <p:spPr>
                <a:xfrm>
                  <a:off x="3743571" y="379335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537" name="Straight Connector 536">
                  <a:extLst>
                    <a:ext uri="{FF2B5EF4-FFF2-40B4-BE49-F238E27FC236}">
                      <a16:creationId xmlns:a16="http://schemas.microsoft.com/office/drawing/2014/main" id="{AF1179FE-DEA2-4553-882D-1C90052D89B6}"/>
                    </a:ext>
                  </a:extLst>
                </p:cNvPr>
                <p:cNvCxnSpPr>
                  <a:cxnSpLocks/>
                </p:cNvCxnSpPr>
                <p:nvPr/>
              </p:nvCxnSpPr>
              <p:spPr>
                <a:xfrm>
                  <a:off x="3743571" y="3545928"/>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4" name="Oval 533">
                <a:extLst>
                  <a:ext uri="{FF2B5EF4-FFF2-40B4-BE49-F238E27FC236}">
                    <a16:creationId xmlns:a16="http://schemas.microsoft.com/office/drawing/2014/main" id="{BBAD1B1B-EC0E-45D0-BF94-12914B462DE4}"/>
                  </a:ext>
                </a:extLst>
              </p:cNvPr>
              <p:cNvSpPr/>
              <p:nvPr/>
            </p:nvSpPr>
            <p:spPr>
              <a:xfrm>
                <a:off x="2757922" y="4629973"/>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sp>
          <p:nvSpPr>
            <p:cNvPr id="1031" name="Freeform 1030"/>
            <p:cNvSpPr/>
            <p:nvPr/>
          </p:nvSpPr>
          <p:spPr>
            <a:xfrm>
              <a:off x="1785911" y="4199721"/>
              <a:ext cx="2346903" cy="480360"/>
            </a:xfrm>
            <a:custGeom>
              <a:avLst/>
              <a:gdLst>
                <a:gd name="connsiteX0" fmla="*/ 0 w 2346903"/>
                <a:gd name="connsiteY0" fmla="*/ 0 h 480360"/>
                <a:gd name="connsiteX1" fmla="*/ 216162 w 2346903"/>
                <a:gd name="connsiteY1" fmla="*/ 305372 h 480360"/>
                <a:gd name="connsiteX2" fmla="*/ 427177 w 2346903"/>
                <a:gd name="connsiteY2" fmla="*/ 404875 h 480360"/>
                <a:gd name="connsiteX3" fmla="*/ 641624 w 2346903"/>
                <a:gd name="connsiteY3" fmla="*/ 432324 h 480360"/>
                <a:gd name="connsiteX4" fmla="*/ 857786 w 2346903"/>
                <a:gd name="connsiteY4" fmla="*/ 452911 h 480360"/>
                <a:gd name="connsiteX5" fmla="*/ 1067086 w 2346903"/>
                <a:gd name="connsiteY5" fmla="*/ 461489 h 480360"/>
                <a:gd name="connsiteX6" fmla="*/ 1284963 w 2346903"/>
                <a:gd name="connsiteY6" fmla="*/ 463204 h 480360"/>
                <a:gd name="connsiteX7" fmla="*/ 1499410 w 2346903"/>
                <a:gd name="connsiteY7" fmla="*/ 468351 h 480360"/>
                <a:gd name="connsiteX8" fmla="*/ 1705278 w 2346903"/>
                <a:gd name="connsiteY8" fmla="*/ 473498 h 480360"/>
                <a:gd name="connsiteX9" fmla="*/ 1916294 w 2346903"/>
                <a:gd name="connsiteY9" fmla="*/ 480360 h 480360"/>
                <a:gd name="connsiteX10" fmla="*/ 2132456 w 2346903"/>
                <a:gd name="connsiteY10" fmla="*/ 475213 h 480360"/>
                <a:gd name="connsiteX11" fmla="*/ 2346903 w 2346903"/>
                <a:gd name="connsiteY11" fmla="*/ 466635 h 48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6903" h="480360">
                  <a:moveTo>
                    <a:pt x="0" y="0"/>
                  </a:moveTo>
                  <a:lnTo>
                    <a:pt x="216162" y="305372"/>
                  </a:lnTo>
                  <a:lnTo>
                    <a:pt x="427177" y="404875"/>
                  </a:lnTo>
                  <a:lnTo>
                    <a:pt x="641624" y="432324"/>
                  </a:lnTo>
                  <a:lnTo>
                    <a:pt x="857786" y="452911"/>
                  </a:lnTo>
                  <a:lnTo>
                    <a:pt x="1067086" y="461489"/>
                  </a:lnTo>
                  <a:lnTo>
                    <a:pt x="1284963" y="463204"/>
                  </a:lnTo>
                  <a:lnTo>
                    <a:pt x="1499410" y="468351"/>
                  </a:lnTo>
                  <a:lnTo>
                    <a:pt x="1705278" y="473498"/>
                  </a:lnTo>
                  <a:lnTo>
                    <a:pt x="1916294" y="480360"/>
                  </a:lnTo>
                  <a:lnTo>
                    <a:pt x="2132456" y="475213"/>
                  </a:lnTo>
                  <a:lnTo>
                    <a:pt x="2346903" y="466635"/>
                  </a:lnTo>
                </a:path>
              </a:pathLst>
            </a:custGeom>
            <a:noFill/>
            <a:ln w="254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nvGrpSpPr>
            <p:cNvPr id="494" name="Group 493"/>
            <p:cNvGrpSpPr/>
            <p:nvPr/>
          </p:nvGrpSpPr>
          <p:grpSpPr>
            <a:xfrm>
              <a:off x="1960030" y="4458040"/>
              <a:ext cx="80558" cy="84948"/>
              <a:chOff x="2040164" y="4129303"/>
              <a:chExt cx="80558" cy="84948"/>
            </a:xfrm>
          </p:grpSpPr>
          <p:grpSp>
            <p:nvGrpSpPr>
              <p:cNvPr id="495" name="Group 494">
                <a:extLst>
                  <a:ext uri="{FF2B5EF4-FFF2-40B4-BE49-F238E27FC236}">
                    <a16:creationId xmlns:a16="http://schemas.microsoft.com/office/drawing/2014/main" id="{95799BFC-B90C-4CA0-B324-BEA4445BAC9A}"/>
                  </a:ext>
                </a:extLst>
              </p:cNvPr>
              <p:cNvGrpSpPr/>
              <p:nvPr/>
            </p:nvGrpSpPr>
            <p:grpSpPr>
              <a:xfrm>
                <a:off x="2040164" y="4129303"/>
                <a:ext cx="80558" cy="84948"/>
                <a:chOff x="3743571" y="3547166"/>
                <a:chExt cx="80558" cy="232120"/>
              </a:xfrm>
            </p:grpSpPr>
            <p:cxnSp>
              <p:nvCxnSpPr>
                <p:cNvPr id="497" name="Straight Connector 496">
                  <a:extLst>
                    <a:ext uri="{FF2B5EF4-FFF2-40B4-BE49-F238E27FC236}">
                      <a16:creationId xmlns:a16="http://schemas.microsoft.com/office/drawing/2014/main" id="{3F28E75A-CEA8-4C79-A999-AABB2A118C8D}"/>
                    </a:ext>
                  </a:extLst>
                </p:cNvPr>
                <p:cNvCxnSpPr>
                  <a:cxnSpLocks/>
                </p:cNvCxnSpPr>
                <p:nvPr/>
              </p:nvCxnSpPr>
              <p:spPr>
                <a:xfrm>
                  <a:off x="3783850" y="3547166"/>
                  <a:ext cx="0" cy="214236"/>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8" name="Straight Connector 497">
                  <a:extLst>
                    <a:ext uri="{FF2B5EF4-FFF2-40B4-BE49-F238E27FC236}">
                      <a16:creationId xmlns:a16="http://schemas.microsoft.com/office/drawing/2014/main" id="{FEC6A13C-3600-4049-B1F0-9397AB2BC560}"/>
                    </a:ext>
                  </a:extLst>
                </p:cNvPr>
                <p:cNvCxnSpPr/>
                <p:nvPr/>
              </p:nvCxnSpPr>
              <p:spPr>
                <a:xfrm>
                  <a:off x="3743571" y="377928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499" name="Straight Connector 498">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96" name="Oval 495">
                <a:extLst>
                  <a:ext uri="{FF2B5EF4-FFF2-40B4-BE49-F238E27FC236}">
                    <a16:creationId xmlns:a16="http://schemas.microsoft.com/office/drawing/2014/main" id="{BBAD1B1B-EC0E-45D0-BF94-12914B462DE4}"/>
                  </a:ext>
                </a:extLst>
              </p:cNvPr>
              <p:cNvSpPr/>
              <p:nvPr/>
            </p:nvSpPr>
            <p:spPr>
              <a:xfrm>
                <a:off x="2045539" y="414421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sp>
        <p:nvSpPr>
          <p:cNvPr id="910" name="Freeform: Shape 6">
            <a:extLst>
              <a:ext uri="{FF2B5EF4-FFF2-40B4-BE49-F238E27FC236}">
                <a16:creationId xmlns:a16="http://schemas.microsoft.com/office/drawing/2014/main" id="{2CF64F29-E317-45F0-A243-E7D18F0F1D11}"/>
              </a:ext>
            </a:extLst>
          </p:cNvPr>
          <p:cNvSpPr/>
          <p:nvPr/>
        </p:nvSpPr>
        <p:spPr>
          <a:xfrm>
            <a:off x="7223140" y="3645730"/>
            <a:ext cx="2480279" cy="1548095"/>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nvGrpSpPr>
          <p:cNvPr id="911" name="Group 910">
            <a:extLst>
              <a:ext uri="{FF2B5EF4-FFF2-40B4-BE49-F238E27FC236}">
                <a16:creationId xmlns:a16="http://schemas.microsoft.com/office/drawing/2014/main" id="{97681E17-C04C-43B6-8ED3-94A8DDA4E48D}"/>
              </a:ext>
            </a:extLst>
          </p:cNvPr>
          <p:cNvGrpSpPr/>
          <p:nvPr/>
        </p:nvGrpSpPr>
        <p:grpSpPr>
          <a:xfrm>
            <a:off x="7289168" y="5241313"/>
            <a:ext cx="1852293" cy="184666"/>
            <a:chOff x="1726128" y="5038404"/>
            <a:chExt cx="1852293" cy="217315"/>
          </a:xfrm>
        </p:grpSpPr>
        <p:sp>
          <p:nvSpPr>
            <p:cNvPr id="1166" name="TextBox 1165">
              <a:extLst>
                <a:ext uri="{FF2B5EF4-FFF2-40B4-BE49-F238E27FC236}">
                  <a16:creationId xmlns:a16="http://schemas.microsoft.com/office/drawing/2014/main" id="{5419DC48-373A-4F7C-99CE-06AA09B3FA24}"/>
                </a:ext>
              </a:extLst>
            </p:cNvPr>
            <p:cNvSpPr txBox="1"/>
            <p:nvPr/>
          </p:nvSpPr>
          <p:spPr>
            <a:xfrm>
              <a:off x="3427170"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8</a:t>
              </a:r>
            </a:p>
          </p:txBody>
        </p:sp>
        <p:sp>
          <p:nvSpPr>
            <p:cNvPr id="1167" name="TextBox 1166">
              <a:extLst>
                <a:ext uri="{FF2B5EF4-FFF2-40B4-BE49-F238E27FC236}">
                  <a16:creationId xmlns:a16="http://schemas.microsoft.com/office/drawing/2014/main" id="{3E713894-3150-45D9-912C-0DB47F209EEF}"/>
                </a:ext>
              </a:extLst>
            </p:cNvPr>
            <p:cNvSpPr txBox="1"/>
            <p:nvPr/>
          </p:nvSpPr>
          <p:spPr>
            <a:xfrm>
              <a:off x="3001025"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6</a:t>
              </a:r>
            </a:p>
          </p:txBody>
        </p:sp>
        <p:sp>
          <p:nvSpPr>
            <p:cNvPr id="1168" name="TextBox 1167">
              <a:extLst>
                <a:ext uri="{FF2B5EF4-FFF2-40B4-BE49-F238E27FC236}">
                  <a16:creationId xmlns:a16="http://schemas.microsoft.com/office/drawing/2014/main" id="{056681B1-EB26-4745-83A8-17EA8B44B5DD}"/>
                </a:ext>
              </a:extLst>
            </p:cNvPr>
            <p:cNvSpPr txBox="1"/>
            <p:nvPr/>
          </p:nvSpPr>
          <p:spPr>
            <a:xfrm>
              <a:off x="2576060"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4</a:t>
              </a:r>
            </a:p>
          </p:txBody>
        </p:sp>
        <p:sp>
          <p:nvSpPr>
            <p:cNvPr id="1169" name="TextBox 1168">
              <a:extLst>
                <a:ext uri="{FF2B5EF4-FFF2-40B4-BE49-F238E27FC236}">
                  <a16:creationId xmlns:a16="http://schemas.microsoft.com/office/drawing/2014/main" id="{2560A90D-065A-403E-AD61-4B0EA287748A}"/>
                </a:ext>
              </a:extLst>
            </p:cNvPr>
            <p:cNvSpPr txBox="1"/>
            <p:nvPr/>
          </p:nvSpPr>
          <p:spPr>
            <a:xfrm>
              <a:off x="2151094"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2</a:t>
              </a:r>
            </a:p>
          </p:txBody>
        </p:sp>
        <p:sp>
          <p:nvSpPr>
            <p:cNvPr id="1170" name="TextBox 1169">
              <a:extLst>
                <a:ext uri="{FF2B5EF4-FFF2-40B4-BE49-F238E27FC236}">
                  <a16:creationId xmlns:a16="http://schemas.microsoft.com/office/drawing/2014/main" id="{5A42B12F-A719-4744-AB1C-47B1A01210F7}"/>
                </a:ext>
              </a:extLst>
            </p:cNvPr>
            <p:cNvSpPr txBox="1"/>
            <p:nvPr/>
          </p:nvSpPr>
          <p:spPr>
            <a:xfrm>
              <a:off x="1726128"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0</a:t>
              </a:r>
            </a:p>
          </p:txBody>
        </p:sp>
        <p:sp>
          <p:nvSpPr>
            <p:cNvPr id="1171" name="TextBox 1170">
              <a:extLst>
                <a:ext uri="{FF2B5EF4-FFF2-40B4-BE49-F238E27FC236}">
                  <a16:creationId xmlns:a16="http://schemas.microsoft.com/office/drawing/2014/main" id="{FFF676CB-F7D8-4206-9322-FA74382831FB}"/>
                </a:ext>
              </a:extLst>
            </p:cNvPr>
            <p:cNvSpPr txBox="1"/>
            <p:nvPr/>
          </p:nvSpPr>
          <p:spPr>
            <a:xfrm>
              <a:off x="1940675"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1</a:t>
              </a:r>
            </a:p>
          </p:txBody>
        </p:sp>
        <p:sp>
          <p:nvSpPr>
            <p:cNvPr id="1172" name="TextBox 1171">
              <a:extLst>
                <a:ext uri="{FF2B5EF4-FFF2-40B4-BE49-F238E27FC236}">
                  <a16:creationId xmlns:a16="http://schemas.microsoft.com/office/drawing/2014/main" id="{1F14E285-CACD-4684-AC31-11866D65F2A4}"/>
                </a:ext>
              </a:extLst>
            </p:cNvPr>
            <p:cNvSpPr txBox="1"/>
            <p:nvPr/>
          </p:nvSpPr>
          <p:spPr>
            <a:xfrm>
              <a:off x="3214258"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7</a:t>
              </a:r>
            </a:p>
          </p:txBody>
        </p:sp>
        <p:sp>
          <p:nvSpPr>
            <p:cNvPr id="1173" name="TextBox 1172">
              <a:extLst>
                <a:ext uri="{FF2B5EF4-FFF2-40B4-BE49-F238E27FC236}">
                  <a16:creationId xmlns:a16="http://schemas.microsoft.com/office/drawing/2014/main" id="{78A66974-5A9C-4854-B2CE-7370F9D3F0BE}"/>
                </a:ext>
              </a:extLst>
            </p:cNvPr>
            <p:cNvSpPr txBox="1"/>
            <p:nvPr/>
          </p:nvSpPr>
          <p:spPr>
            <a:xfrm>
              <a:off x="2789293"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5</a:t>
              </a:r>
            </a:p>
          </p:txBody>
        </p:sp>
        <p:sp>
          <p:nvSpPr>
            <p:cNvPr id="1174" name="TextBox 1173">
              <a:extLst>
                <a:ext uri="{FF2B5EF4-FFF2-40B4-BE49-F238E27FC236}">
                  <a16:creationId xmlns:a16="http://schemas.microsoft.com/office/drawing/2014/main" id="{1819479E-076A-4AF0-956F-6ACF932A937C}"/>
                </a:ext>
              </a:extLst>
            </p:cNvPr>
            <p:cNvSpPr txBox="1"/>
            <p:nvPr/>
          </p:nvSpPr>
          <p:spPr>
            <a:xfrm>
              <a:off x="2364327" y="5038404"/>
              <a:ext cx="151251" cy="217315"/>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3</a:t>
              </a:r>
            </a:p>
          </p:txBody>
        </p:sp>
      </p:grpSp>
      <p:sp>
        <p:nvSpPr>
          <p:cNvPr id="912" name="TextBox 911">
            <a:extLst>
              <a:ext uri="{FF2B5EF4-FFF2-40B4-BE49-F238E27FC236}">
                <a16:creationId xmlns:a16="http://schemas.microsoft.com/office/drawing/2014/main" id="{2DFC7C12-A5EF-47F3-945B-CF4270F6435A}"/>
              </a:ext>
            </a:extLst>
          </p:cNvPr>
          <p:cNvSpPr txBox="1"/>
          <p:nvPr/>
        </p:nvSpPr>
        <p:spPr>
          <a:xfrm>
            <a:off x="7363049" y="5369838"/>
            <a:ext cx="2336607" cy="215444"/>
          </a:xfrm>
          <a:prstGeom prst="rect">
            <a:avLst/>
          </a:prstGeom>
          <a:noFill/>
        </p:spPr>
        <p:txBody>
          <a:bodyPr wrap="square" lIns="36000" tIns="0" rIns="36000" bIns="0" rtlCol="0">
            <a:spAutoFit/>
          </a:bodyPr>
          <a:lstStyle/>
          <a:p>
            <a:pPr algn="ctr">
              <a:defRPr/>
            </a:pPr>
            <a:r>
              <a:rPr lang="en-GB" sz="1400" b="1" dirty="0">
                <a:solidFill>
                  <a:srgbClr val="000000"/>
                </a:solidFill>
                <a:latin typeface="Calibri"/>
              </a:rPr>
              <a:t>Year</a:t>
            </a:r>
          </a:p>
        </p:txBody>
      </p:sp>
      <p:grpSp>
        <p:nvGrpSpPr>
          <p:cNvPr id="913" name="Group 912">
            <a:extLst>
              <a:ext uri="{FF2B5EF4-FFF2-40B4-BE49-F238E27FC236}">
                <a16:creationId xmlns:a16="http://schemas.microsoft.com/office/drawing/2014/main" id="{548BCC78-1C10-4012-9873-69FCB466EF04}"/>
              </a:ext>
            </a:extLst>
          </p:cNvPr>
          <p:cNvGrpSpPr/>
          <p:nvPr/>
        </p:nvGrpSpPr>
        <p:grpSpPr>
          <a:xfrm>
            <a:off x="6368675" y="3551958"/>
            <a:ext cx="788461" cy="1733078"/>
            <a:chOff x="792756" y="3049972"/>
            <a:chExt cx="788461" cy="2039487"/>
          </a:xfrm>
        </p:grpSpPr>
        <p:grpSp>
          <p:nvGrpSpPr>
            <p:cNvPr id="1156" name="Group 1155">
              <a:extLst>
                <a:ext uri="{FF2B5EF4-FFF2-40B4-BE49-F238E27FC236}">
                  <a16:creationId xmlns:a16="http://schemas.microsoft.com/office/drawing/2014/main" id="{72D34F6B-0F27-41F5-B3E4-8D951D27F760}"/>
                </a:ext>
              </a:extLst>
            </p:cNvPr>
            <p:cNvGrpSpPr/>
            <p:nvPr/>
          </p:nvGrpSpPr>
          <p:grpSpPr>
            <a:xfrm>
              <a:off x="1202387" y="3049972"/>
              <a:ext cx="378830" cy="2039487"/>
              <a:chOff x="1215266" y="3171129"/>
              <a:chExt cx="378830" cy="2039487"/>
            </a:xfrm>
          </p:grpSpPr>
          <p:sp>
            <p:nvSpPr>
              <p:cNvPr id="1158" name="TextBox 1157">
                <a:extLst>
                  <a:ext uri="{FF2B5EF4-FFF2-40B4-BE49-F238E27FC236}">
                    <a16:creationId xmlns:a16="http://schemas.microsoft.com/office/drawing/2014/main" id="{30935F08-85BD-4F98-94EB-5FA41A2B48F7}"/>
                  </a:ext>
                </a:extLst>
              </p:cNvPr>
              <p:cNvSpPr txBox="1"/>
              <p:nvPr/>
            </p:nvSpPr>
            <p:spPr>
              <a:xfrm>
                <a:off x="1215266" y="4770820"/>
                <a:ext cx="378830" cy="217315"/>
              </a:xfrm>
              <a:prstGeom prst="rect">
                <a:avLst/>
              </a:prstGeom>
              <a:noFill/>
            </p:spPr>
            <p:txBody>
              <a:bodyPr wrap="square" lIns="0" tIns="0" rIns="108000" bIns="0" rtlCol="0" anchor="ctr">
                <a:spAutoFit/>
              </a:bodyPr>
              <a:lstStyle/>
              <a:p>
                <a:pPr algn="r">
                  <a:defRPr/>
                </a:pPr>
                <a:endParaRPr lang="en-GB" sz="1200" dirty="0">
                  <a:solidFill>
                    <a:srgbClr val="272727"/>
                  </a:solidFill>
                  <a:latin typeface="Calibri"/>
                </a:endParaRPr>
              </a:p>
            </p:txBody>
          </p:sp>
          <p:sp>
            <p:nvSpPr>
              <p:cNvPr id="1159" name="TextBox 1158">
                <a:extLst>
                  <a:ext uri="{FF2B5EF4-FFF2-40B4-BE49-F238E27FC236}">
                    <a16:creationId xmlns:a16="http://schemas.microsoft.com/office/drawing/2014/main" id="{65227214-BC29-4389-BD3F-A5BF854C3123}"/>
                  </a:ext>
                </a:extLst>
              </p:cNvPr>
              <p:cNvSpPr txBox="1"/>
              <p:nvPr/>
            </p:nvSpPr>
            <p:spPr>
              <a:xfrm>
                <a:off x="1315747" y="3781405"/>
                <a:ext cx="278348"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0</a:t>
                </a:r>
              </a:p>
            </p:txBody>
          </p:sp>
          <p:sp>
            <p:nvSpPr>
              <p:cNvPr id="1160" name="TextBox 1159">
                <a:extLst>
                  <a:ext uri="{FF2B5EF4-FFF2-40B4-BE49-F238E27FC236}">
                    <a16:creationId xmlns:a16="http://schemas.microsoft.com/office/drawing/2014/main" id="{1B7C86CE-8ABA-4927-B5BB-97DE1D30D678}"/>
                  </a:ext>
                </a:extLst>
              </p:cNvPr>
              <p:cNvSpPr txBox="1"/>
              <p:nvPr/>
            </p:nvSpPr>
            <p:spPr>
              <a:xfrm>
                <a:off x="1355226" y="3171129"/>
                <a:ext cx="238869"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40</a:t>
                </a:r>
              </a:p>
            </p:txBody>
          </p:sp>
          <p:sp>
            <p:nvSpPr>
              <p:cNvPr id="1161" name="TextBox 1160">
                <a:extLst>
                  <a:ext uri="{FF2B5EF4-FFF2-40B4-BE49-F238E27FC236}">
                    <a16:creationId xmlns:a16="http://schemas.microsoft.com/office/drawing/2014/main" id="{D87AAECC-FB15-4FDC-B36C-D09363B7D95D}"/>
                  </a:ext>
                </a:extLst>
              </p:cNvPr>
              <p:cNvSpPr txBox="1"/>
              <p:nvPr/>
            </p:nvSpPr>
            <p:spPr>
              <a:xfrm>
                <a:off x="1315747" y="3474395"/>
                <a:ext cx="278348"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20</a:t>
                </a:r>
              </a:p>
            </p:txBody>
          </p:sp>
          <p:sp>
            <p:nvSpPr>
              <p:cNvPr id="1162" name="TextBox 1161">
                <a:extLst>
                  <a:ext uri="{FF2B5EF4-FFF2-40B4-BE49-F238E27FC236}">
                    <a16:creationId xmlns:a16="http://schemas.microsoft.com/office/drawing/2014/main" id="{3DD1120E-AC25-4C8D-8CFC-90D67A24CB07}"/>
                  </a:ext>
                </a:extLst>
              </p:cNvPr>
              <p:cNvSpPr txBox="1"/>
              <p:nvPr/>
            </p:nvSpPr>
            <p:spPr>
              <a:xfrm>
                <a:off x="1315747" y="4993301"/>
                <a:ext cx="278348" cy="217315"/>
              </a:xfrm>
              <a:prstGeom prst="rect">
                <a:avLst/>
              </a:prstGeom>
              <a:noFill/>
            </p:spPr>
            <p:txBody>
              <a:bodyPr wrap="square" lIns="0" tIns="0" rIns="36000" bIns="0" rtlCol="0" anchor="ctr">
                <a:spAutoFit/>
              </a:bodyPr>
              <a:lstStyle/>
              <a:p>
                <a:pPr algn="r">
                  <a:defRPr/>
                </a:pPr>
                <a:r>
                  <a:rPr lang="en-GB" sz="1200" dirty="0">
                    <a:solidFill>
                      <a:srgbClr val="272727"/>
                    </a:solidFill>
                    <a:latin typeface="Calibri"/>
                  </a:rPr>
                  <a:t>-80</a:t>
                </a:r>
              </a:p>
            </p:txBody>
          </p:sp>
          <p:sp>
            <p:nvSpPr>
              <p:cNvPr id="1163" name="TextBox 1162">
                <a:extLst>
                  <a:ext uri="{FF2B5EF4-FFF2-40B4-BE49-F238E27FC236}">
                    <a16:creationId xmlns:a16="http://schemas.microsoft.com/office/drawing/2014/main" id="{DB27EEBF-FB3A-4C3D-B9E4-37F4020866F8}"/>
                  </a:ext>
                </a:extLst>
              </p:cNvPr>
              <p:cNvSpPr txBox="1"/>
              <p:nvPr/>
            </p:nvSpPr>
            <p:spPr>
              <a:xfrm>
                <a:off x="1315747" y="4391150"/>
                <a:ext cx="278348" cy="217315"/>
              </a:xfrm>
              <a:prstGeom prst="rect">
                <a:avLst/>
              </a:prstGeom>
              <a:noFill/>
            </p:spPr>
            <p:txBody>
              <a:bodyPr wrap="square" lIns="0" tIns="0" rIns="36000" bIns="0" rtlCol="0" anchor="ctr">
                <a:spAutoFit/>
              </a:bodyPr>
              <a:lstStyle/>
              <a:p>
                <a:pPr algn="r">
                  <a:defRPr/>
                </a:pPr>
                <a:r>
                  <a:rPr lang="en-GB" sz="1200" dirty="0">
                    <a:solidFill>
                      <a:srgbClr val="272727"/>
                    </a:solidFill>
                    <a:latin typeface="Calibri"/>
                  </a:rPr>
                  <a:t>-40</a:t>
                </a:r>
              </a:p>
            </p:txBody>
          </p:sp>
          <p:sp>
            <p:nvSpPr>
              <p:cNvPr id="1164" name="TextBox 1163">
                <a:extLst>
                  <a:ext uri="{FF2B5EF4-FFF2-40B4-BE49-F238E27FC236}">
                    <a16:creationId xmlns:a16="http://schemas.microsoft.com/office/drawing/2014/main" id="{EF2E801E-2B29-4A09-BC40-50C5AF11721D}"/>
                  </a:ext>
                </a:extLst>
              </p:cNvPr>
              <p:cNvSpPr txBox="1"/>
              <p:nvPr/>
            </p:nvSpPr>
            <p:spPr>
              <a:xfrm>
                <a:off x="1315747" y="4089802"/>
                <a:ext cx="278348"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-20</a:t>
                </a:r>
              </a:p>
            </p:txBody>
          </p:sp>
          <p:sp>
            <p:nvSpPr>
              <p:cNvPr id="1165" name="TextBox 1164">
                <a:extLst>
                  <a:ext uri="{FF2B5EF4-FFF2-40B4-BE49-F238E27FC236}">
                    <a16:creationId xmlns:a16="http://schemas.microsoft.com/office/drawing/2014/main" id="{8A0F3C6A-4536-427B-BBBC-C936B06FE7B6}"/>
                  </a:ext>
                </a:extLst>
              </p:cNvPr>
              <p:cNvSpPr txBox="1"/>
              <p:nvPr/>
            </p:nvSpPr>
            <p:spPr>
              <a:xfrm>
                <a:off x="1315747" y="4688433"/>
                <a:ext cx="278348" cy="217315"/>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-60</a:t>
                </a:r>
              </a:p>
            </p:txBody>
          </p:sp>
        </p:grpSp>
        <p:sp>
          <p:nvSpPr>
            <p:cNvPr id="1157" name="TextBox 1156">
              <a:extLst>
                <a:ext uri="{FF2B5EF4-FFF2-40B4-BE49-F238E27FC236}">
                  <a16:creationId xmlns:a16="http://schemas.microsoft.com/office/drawing/2014/main" id="{B634A7B9-82A7-4912-B528-D553EB5901AF}"/>
                </a:ext>
              </a:extLst>
            </p:cNvPr>
            <p:cNvSpPr txBox="1"/>
            <p:nvPr/>
          </p:nvSpPr>
          <p:spPr>
            <a:xfrm rot="16200000">
              <a:off x="53883" y="3906666"/>
              <a:ext cx="1810145" cy="332399"/>
            </a:xfrm>
            <a:prstGeom prst="rect">
              <a:avLst/>
            </a:prstGeom>
            <a:noFill/>
          </p:spPr>
          <p:txBody>
            <a:bodyPr wrap="square" lIns="0" tIns="0" rIns="0" bIns="0" rtlCol="0">
              <a:spAutoFit/>
            </a:bodyPr>
            <a:lstStyle/>
            <a:p>
              <a:pPr algn="ctr">
                <a:lnSpc>
                  <a:spcPct val="90000"/>
                </a:lnSpc>
                <a:defRPr/>
              </a:pPr>
              <a:r>
                <a:rPr lang="en-GB" sz="1200" b="1" dirty="0">
                  <a:solidFill>
                    <a:srgbClr val="000000"/>
                  </a:solidFill>
                  <a:latin typeface="Calibri"/>
                </a:rPr>
                <a:t>Change in HbA</a:t>
              </a:r>
              <a:r>
                <a:rPr lang="en-GB" sz="1200" b="1" baseline="-25000" dirty="0">
                  <a:solidFill>
                    <a:srgbClr val="000000"/>
                  </a:solidFill>
                  <a:latin typeface="Calibri"/>
                </a:rPr>
                <a:t>1c</a:t>
              </a:r>
              <a:r>
                <a:rPr lang="en-GB" sz="1200" b="1" dirty="0">
                  <a:solidFill>
                    <a:srgbClr val="000000"/>
                  </a:solidFill>
                  <a:latin typeface="Calibri"/>
                </a:rPr>
                <a:t> (</a:t>
              </a:r>
              <a:r>
                <a:rPr lang="en-GB" sz="1200" b="1" dirty="0" err="1">
                  <a:solidFill>
                    <a:srgbClr val="000000"/>
                  </a:solidFill>
                  <a:latin typeface="Calibri"/>
                </a:rPr>
                <a:t>mmol</a:t>
              </a:r>
              <a:r>
                <a:rPr lang="en-GB" sz="1200" b="1" dirty="0">
                  <a:solidFill>
                    <a:srgbClr val="000000"/>
                  </a:solidFill>
                  <a:latin typeface="Calibri"/>
                </a:rPr>
                <a:t>/</a:t>
              </a:r>
              <a:r>
                <a:rPr lang="en-GB" sz="1200" b="1" dirty="0" err="1">
                  <a:solidFill>
                    <a:srgbClr val="000000"/>
                  </a:solidFill>
                  <a:latin typeface="Calibri"/>
                </a:rPr>
                <a:t>mol</a:t>
              </a:r>
              <a:r>
                <a:rPr lang="en-GB" sz="1200" b="1" dirty="0">
                  <a:solidFill>
                    <a:srgbClr val="000000"/>
                  </a:solidFill>
                  <a:latin typeface="Calibri"/>
                </a:rPr>
                <a:t>)</a:t>
              </a:r>
            </a:p>
          </p:txBody>
        </p:sp>
      </p:grpSp>
      <p:grpSp>
        <p:nvGrpSpPr>
          <p:cNvPr id="914" name="Group 913">
            <a:extLst>
              <a:ext uri="{FF2B5EF4-FFF2-40B4-BE49-F238E27FC236}">
                <a16:creationId xmlns:a16="http://schemas.microsoft.com/office/drawing/2014/main" id="{17587442-E17F-41CE-B3F5-F7BA0CEAACBB}"/>
              </a:ext>
            </a:extLst>
          </p:cNvPr>
          <p:cNvGrpSpPr/>
          <p:nvPr/>
        </p:nvGrpSpPr>
        <p:grpSpPr>
          <a:xfrm>
            <a:off x="7159689" y="3645808"/>
            <a:ext cx="61200" cy="1547551"/>
            <a:chOff x="1583771" y="3160414"/>
            <a:chExt cx="61200" cy="1821159"/>
          </a:xfrm>
        </p:grpSpPr>
        <p:grpSp>
          <p:nvGrpSpPr>
            <p:cNvPr id="1148" name="Group 1147">
              <a:extLst>
                <a:ext uri="{FF2B5EF4-FFF2-40B4-BE49-F238E27FC236}">
                  <a16:creationId xmlns:a16="http://schemas.microsoft.com/office/drawing/2014/main" id="{ACDDAE05-DE6F-48CF-888D-2622BB7A7ACA}"/>
                </a:ext>
              </a:extLst>
            </p:cNvPr>
            <p:cNvGrpSpPr/>
            <p:nvPr/>
          </p:nvGrpSpPr>
          <p:grpSpPr>
            <a:xfrm>
              <a:off x="1583771" y="3160414"/>
              <a:ext cx="61200" cy="1821159"/>
              <a:chOff x="1596650" y="3281571"/>
              <a:chExt cx="61200" cy="1821159"/>
            </a:xfrm>
          </p:grpSpPr>
          <p:cxnSp>
            <p:nvCxnSpPr>
              <p:cNvPr id="1153" name="Straight Connector 1152">
                <a:extLst>
                  <a:ext uri="{FF2B5EF4-FFF2-40B4-BE49-F238E27FC236}">
                    <a16:creationId xmlns:a16="http://schemas.microsoft.com/office/drawing/2014/main" id="{BA4621F7-F196-4EAD-9635-DA7337AF5C44}"/>
                  </a:ext>
                </a:extLst>
              </p:cNvPr>
              <p:cNvCxnSpPr/>
              <p:nvPr/>
            </p:nvCxnSpPr>
            <p:spPr>
              <a:xfrm>
                <a:off x="1596650" y="510273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4" name="Straight Connector 1153">
                <a:extLst>
                  <a:ext uri="{FF2B5EF4-FFF2-40B4-BE49-F238E27FC236}">
                    <a16:creationId xmlns:a16="http://schemas.microsoft.com/office/drawing/2014/main" id="{8D38D001-70C5-4359-8B4E-C928A190D70D}"/>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5" name="Straight Connector 1154">
                <a:extLst>
                  <a:ext uri="{FF2B5EF4-FFF2-40B4-BE49-F238E27FC236}">
                    <a16:creationId xmlns:a16="http://schemas.microsoft.com/office/drawing/2014/main" id="{5E18CAE7-62FA-4207-957D-4E18527FD020}"/>
                  </a:ext>
                </a:extLst>
              </p:cNvPr>
              <p:cNvCxnSpPr/>
              <p:nvPr/>
            </p:nvCxnSpPr>
            <p:spPr>
              <a:xfrm>
                <a:off x="1596650" y="4499807"/>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1149" name="Straight Connector 1148">
              <a:extLst>
                <a:ext uri="{FF2B5EF4-FFF2-40B4-BE49-F238E27FC236}">
                  <a16:creationId xmlns:a16="http://schemas.microsoft.com/office/drawing/2014/main" id="{BB0BB2E5-34F4-4907-9534-E556CDDE2FE9}"/>
                </a:ext>
              </a:extLst>
            </p:cNvPr>
            <p:cNvCxnSpPr/>
            <p:nvPr/>
          </p:nvCxnSpPr>
          <p:spPr>
            <a:xfrm>
              <a:off x="1583771" y="407433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0" name="Straight Connector 1149">
              <a:extLst>
                <a:ext uri="{FF2B5EF4-FFF2-40B4-BE49-F238E27FC236}">
                  <a16:creationId xmlns:a16="http://schemas.microsoft.com/office/drawing/2014/main" id="{00B92B7A-614A-46B6-977B-537144054A9B}"/>
                </a:ext>
              </a:extLst>
            </p:cNvPr>
            <p:cNvCxnSpPr/>
            <p:nvPr/>
          </p:nvCxnSpPr>
          <p:spPr>
            <a:xfrm>
              <a:off x="1583771" y="346266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1" name="Straight Connector 1150">
              <a:extLst>
                <a:ext uri="{FF2B5EF4-FFF2-40B4-BE49-F238E27FC236}">
                  <a16:creationId xmlns:a16="http://schemas.microsoft.com/office/drawing/2014/main" id="{504C9247-268B-444C-8B9D-4DF4D011B5C8}"/>
                </a:ext>
              </a:extLst>
            </p:cNvPr>
            <p:cNvCxnSpPr/>
            <p:nvPr/>
          </p:nvCxnSpPr>
          <p:spPr>
            <a:xfrm>
              <a:off x="1583771" y="376788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52" name="Straight Connector 1151">
              <a:extLst>
                <a:ext uri="{FF2B5EF4-FFF2-40B4-BE49-F238E27FC236}">
                  <a16:creationId xmlns:a16="http://schemas.microsoft.com/office/drawing/2014/main" id="{2A8E4036-5F8D-47C2-B7D3-8DEF4A98364A}"/>
                </a:ext>
              </a:extLst>
            </p:cNvPr>
            <p:cNvCxnSpPr/>
            <p:nvPr/>
          </p:nvCxnSpPr>
          <p:spPr>
            <a:xfrm>
              <a:off x="1583771" y="4677162"/>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915" name="Oval 914">
            <a:extLst>
              <a:ext uri="{FF2B5EF4-FFF2-40B4-BE49-F238E27FC236}">
                <a16:creationId xmlns:a16="http://schemas.microsoft.com/office/drawing/2014/main" id="{9D71B0E5-FF00-4A41-9EC7-6E4F1F2E8914}"/>
              </a:ext>
            </a:extLst>
          </p:cNvPr>
          <p:cNvSpPr/>
          <p:nvPr/>
        </p:nvSpPr>
        <p:spPr>
          <a:xfrm>
            <a:off x="7326048" y="4132777"/>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nvGrpSpPr>
          <p:cNvPr id="917" name="Group 916"/>
          <p:cNvGrpSpPr/>
          <p:nvPr/>
        </p:nvGrpSpPr>
        <p:grpSpPr>
          <a:xfrm>
            <a:off x="7363049" y="5195888"/>
            <a:ext cx="2458791" cy="230089"/>
            <a:chOff x="1787130" y="5230217"/>
            <a:chExt cx="2458791" cy="230089"/>
          </a:xfrm>
        </p:grpSpPr>
        <p:grpSp>
          <p:nvGrpSpPr>
            <p:cNvPr id="1124" name="Group 1123">
              <a:extLst>
                <a:ext uri="{FF2B5EF4-FFF2-40B4-BE49-F238E27FC236}">
                  <a16:creationId xmlns:a16="http://schemas.microsoft.com/office/drawing/2014/main" id="{46711AE7-5662-429F-9D23-3998BA1249C6}"/>
                </a:ext>
              </a:extLst>
            </p:cNvPr>
            <p:cNvGrpSpPr/>
            <p:nvPr/>
          </p:nvGrpSpPr>
          <p:grpSpPr>
            <a:xfrm>
              <a:off x="1787130" y="5230217"/>
              <a:ext cx="1703296" cy="52006"/>
              <a:chOff x="1787130" y="4876599"/>
              <a:chExt cx="1703296" cy="61201"/>
            </a:xfrm>
          </p:grpSpPr>
          <p:cxnSp>
            <p:nvCxnSpPr>
              <p:cNvPr id="1134" name="Straight Connector 1133">
                <a:extLst>
                  <a:ext uri="{FF2B5EF4-FFF2-40B4-BE49-F238E27FC236}">
                    <a16:creationId xmlns:a16="http://schemas.microsoft.com/office/drawing/2014/main" id="{5600607B-24F9-48F4-AEF5-59621ECE2C22}"/>
                  </a:ext>
                </a:extLst>
              </p:cNvPr>
              <p:cNvCxnSpPr/>
              <p:nvPr/>
            </p:nvCxnSpPr>
            <p:spPr>
              <a:xfrm rot="5400000">
                <a:off x="3036384"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5" name="Straight Connector 1134">
                <a:extLst>
                  <a:ext uri="{FF2B5EF4-FFF2-40B4-BE49-F238E27FC236}">
                    <a16:creationId xmlns:a16="http://schemas.microsoft.com/office/drawing/2014/main" id="{A2850429-FDBA-496A-A9A1-DF012030C541}"/>
                  </a:ext>
                </a:extLst>
              </p:cNvPr>
              <p:cNvCxnSpPr/>
              <p:nvPr/>
            </p:nvCxnSpPr>
            <p:spPr>
              <a:xfrm rot="5400000">
                <a:off x="2609766"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6" name="Straight Connector 1135">
                <a:extLst>
                  <a:ext uri="{FF2B5EF4-FFF2-40B4-BE49-F238E27FC236}">
                    <a16:creationId xmlns:a16="http://schemas.microsoft.com/office/drawing/2014/main" id="{972B103B-D729-4444-A65B-6F0CA0EA3402}"/>
                  </a:ext>
                </a:extLst>
              </p:cNvPr>
              <p:cNvCxnSpPr/>
              <p:nvPr/>
            </p:nvCxnSpPr>
            <p:spPr>
              <a:xfrm rot="5400000">
                <a:off x="2183148"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7" name="Straight Connector 1136">
                <a:extLst>
                  <a:ext uri="{FF2B5EF4-FFF2-40B4-BE49-F238E27FC236}">
                    <a16:creationId xmlns:a16="http://schemas.microsoft.com/office/drawing/2014/main" id="{93359162-3320-48B9-96CC-9348B10A3A46}"/>
                  </a:ext>
                </a:extLst>
              </p:cNvPr>
              <p:cNvCxnSpPr/>
              <p:nvPr/>
            </p:nvCxnSpPr>
            <p:spPr>
              <a:xfrm rot="5400000">
                <a:off x="1756530"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8" name="Straight Connector 1137">
                <a:extLst>
                  <a:ext uri="{FF2B5EF4-FFF2-40B4-BE49-F238E27FC236}">
                    <a16:creationId xmlns:a16="http://schemas.microsoft.com/office/drawing/2014/main" id="{93E20D70-66BD-41F0-868E-A2351D27A6D2}"/>
                  </a:ext>
                </a:extLst>
              </p:cNvPr>
              <p:cNvCxnSpPr/>
              <p:nvPr/>
            </p:nvCxnSpPr>
            <p:spPr>
              <a:xfrm rot="5400000">
                <a:off x="3459826"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9" name="Straight Connector 1138">
                <a:extLst>
                  <a:ext uri="{FF2B5EF4-FFF2-40B4-BE49-F238E27FC236}">
                    <a16:creationId xmlns:a16="http://schemas.microsoft.com/office/drawing/2014/main" id="{DBFB623A-3E9B-44BA-ACCF-7DD7277A1F1D}"/>
                  </a:ext>
                </a:extLst>
              </p:cNvPr>
              <p:cNvCxnSpPr/>
              <p:nvPr/>
            </p:nvCxnSpPr>
            <p:spPr>
              <a:xfrm rot="5400000">
                <a:off x="2823075"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0" name="Straight Connector 1139">
                <a:extLst>
                  <a:ext uri="{FF2B5EF4-FFF2-40B4-BE49-F238E27FC236}">
                    <a16:creationId xmlns:a16="http://schemas.microsoft.com/office/drawing/2014/main" id="{BC5C1B52-971B-48FC-8ABF-C7A79BAFA28F}"/>
                  </a:ext>
                </a:extLst>
              </p:cNvPr>
              <p:cNvCxnSpPr/>
              <p:nvPr/>
            </p:nvCxnSpPr>
            <p:spPr>
              <a:xfrm rot="5400000">
                <a:off x="2396457"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1" name="Straight Connector 1140">
                <a:extLst>
                  <a:ext uri="{FF2B5EF4-FFF2-40B4-BE49-F238E27FC236}">
                    <a16:creationId xmlns:a16="http://schemas.microsoft.com/office/drawing/2014/main" id="{6BE3211E-657F-4D50-B97D-D03E36235D15}"/>
                  </a:ext>
                </a:extLst>
              </p:cNvPr>
              <p:cNvCxnSpPr/>
              <p:nvPr/>
            </p:nvCxnSpPr>
            <p:spPr>
              <a:xfrm rot="5400000">
                <a:off x="1969852" y="490720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2" name="Straight Connector 1141">
                <a:extLst>
                  <a:ext uri="{FF2B5EF4-FFF2-40B4-BE49-F238E27FC236}">
                    <a16:creationId xmlns:a16="http://schemas.microsoft.com/office/drawing/2014/main" id="{568983A6-FA65-40D0-AEB9-61A3F5EBD3DD}"/>
                  </a:ext>
                </a:extLst>
              </p:cNvPr>
              <p:cNvCxnSpPr/>
              <p:nvPr/>
            </p:nvCxnSpPr>
            <p:spPr>
              <a:xfrm rot="5400000">
                <a:off x="3249693" y="490719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25" name="Group 1124"/>
            <p:cNvGrpSpPr/>
            <p:nvPr/>
          </p:nvGrpSpPr>
          <p:grpSpPr>
            <a:xfrm>
              <a:off x="3626772" y="5230217"/>
              <a:ext cx="151251" cy="230089"/>
              <a:chOff x="3566690" y="5491477"/>
              <a:chExt cx="151251" cy="230089"/>
            </a:xfrm>
          </p:grpSpPr>
          <p:cxnSp>
            <p:nvCxnSpPr>
              <p:cNvPr id="1132" name="Straight Connector 1131">
                <a:extLst>
                  <a:ext uri="{FF2B5EF4-FFF2-40B4-BE49-F238E27FC236}">
                    <a16:creationId xmlns:a16="http://schemas.microsoft.com/office/drawing/2014/main" id="{93E20D70-66BD-41F0-868E-A2351D27A6D2}"/>
                  </a:ext>
                </a:extLst>
              </p:cNvPr>
              <p:cNvCxnSpPr/>
              <p:nvPr/>
            </p:nvCxnSpPr>
            <p:spPr>
              <a:xfrm rot="5400000">
                <a:off x="3616823" y="5517480"/>
                <a:ext cx="52005"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33" name="TextBox 1132">
                <a:extLst>
                  <a:ext uri="{FF2B5EF4-FFF2-40B4-BE49-F238E27FC236}">
                    <a16:creationId xmlns:a16="http://schemas.microsoft.com/office/drawing/2014/main" id="{5419DC48-373A-4F7C-99CE-06AA09B3FA24}"/>
                  </a:ext>
                </a:extLst>
              </p:cNvPr>
              <p:cNvSpPr txBox="1"/>
              <p:nvPr/>
            </p:nvSpPr>
            <p:spPr>
              <a:xfrm>
                <a:off x="3566690" y="5536900"/>
                <a:ext cx="151251"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9</a:t>
                </a:r>
              </a:p>
            </p:txBody>
          </p:sp>
        </p:grpSp>
        <p:grpSp>
          <p:nvGrpSpPr>
            <p:cNvPr id="1126" name="Group 1125"/>
            <p:cNvGrpSpPr/>
            <p:nvPr/>
          </p:nvGrpSpPr>
          <p:grpSpPr>
            <a:xfrm>
              <a:off x="3803399" y="5230217"/>
              <a:ext cx="229797" cy="230089"/>
              <a:chOff x="3527417" y="5491477"/>
              <a:chExt cx="229797" cy="230089"/>
            </a:xfrm>
          </p:grpSpPr>
          <p:cxnSp>
            <p:nvCxnSpPr>
              <p:cNvPr id="1130" name="Straight Connector 1129">
                <a:extLst>
                  <a:ext uri="{FF2B5EF4-FFF2-40B4-BE49-F238E27FC236}">
                    <a16:creationId xmlns:a16="http://schemas.microsoft.com/office/drawing/2014/main" id="{93E20D70-66BD-41F0-868E-A2351D27A6D2}"/>
                  </a:ext>
                </a:extLst>
              </p:cNvPr>
              <p:cNvCxnSpPr/>
              <p:nvPr/>
            </p:nvCxnSpPr>
            <p:spPr>
              <a:xfrm rot="5400000">
                <a:off x="3616823" y="5517480"/>
                <a:ext cx="52005"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31" name="TextBox 1130">
                <a:extLst>
                  <a:ext uri="{FF2B5EF4-FFF2-40B4-BE49-F238E27FC236}">
                    <a16:creationId xmlns:a16="http://schemas.microsoft.com/office/drawing/2014/main" id="{5419DC48-373A-4F7C-99CE-06AA09B3FA24}"/>
                  </a:ext>
                </a:extLst>
              </p:cNvPr>
              <p:cNvSpPr txBox="1"/>
              <p:nvPr/>
            </p:nvSpPr>
            <p:spPr>
              <a:xfrm>
                <a:off x="3527417" y="5536900"/>
                <a:ext cx="229797"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10</a:t>
                </a:r>
              </a:p>
            </p:txBody>
          </p:sp>
        </p:grpSp>
        <p:grpSp>
          <p:nvGrpSpPr>
            <p:cNvPr id="1127" name="Group 1126"/>
            <p:cNvGrpSpPr/>
            <p:nvPr/>
          </p:nvGrpSpPr>
          <p:grpSpPr>
            <a:xfrm>
              <a:off x="4016124" y="5230217"/>
              <a:ext cx="229797" cy="230089"/>
              <a:chOff x="3527417" y="5491477"/>
              <a:chExt cx="229797" cy="230089"/>
            </a:xfrm>
          </p:grpSpPr>
          <p:cxnSp>
            <p:nvCxnSpPr>
              <p:cNvPr id="1128" name="Straight Connector 1127">
                <a:extLst>
                  <a:ext uri="{FF2B5EF4-FFF2-40B4-BE49-F238E27FC236}">
                    <a16:creationId xmlns:a16="http://schemas.microsoft.com/office/drawing/2014/main" id="{93E20D70-66BD-41F0-868E-A2351D27A6D2}"/>
                  </a:ext>
                </a:extLst>
              </p:cNvPr>
              <p:cNvCxnSpPr/>
              <p:nvPr/>
            </p:nvCxnSpPr>
            <p:spPr>
              <a:xfrm rot="5400000">
                <a:off x="3616823" y="5517480"/>
                <a:ext cx="52005"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129" name="TextBox 1128">
                <a:extLst>
                  <a:ext uri="{FF2B5EF4-FFF2-40B4-BE49-F238E27FC236}">
                    <a16:creationId xmlns:a16="http://schemas.microsoft.com/office/drawing/2014/main" id="{5419DC48-373A-4F7C-99CE-06AA09B3FA24}"/>
                  </a:ext>
                </a:extLst>
              </p:cNvPr>
              <p:cNvSpPr txBox="1"/>
              <p:nvPr/>
            </p:nvSpPr>
            <p:spPr>
              <a:xfrm>
                <a:off x="3527417" y="5536900"/>
                <a:ext cx="229797"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11</a:t>
                </a:r>
              </a:p>
            </p:txBody>
          </p:sp>
        </p:grpSp>
      </p:grpSp>
      <p:sp>
        <p:nvSpPr>
          <p:cNvPr id="928" name="Oval 927">
            <a:extLst>
              <a:ext uri="{FF2B5EF4-FFF2-40B4-BE49-F238E27FC236}">
                <a16:creationId xmlns:a16="http://schemas.microsoft.com/office/drawing/2014/main" id="{ED2DB28A-9B2D-499B-B6E3-09DBEA154A6C}"/>
              </a:ext>
            </a:extLst>
          </p:cNvPr>
          <p:cNvSpPr/>
          <p:nvPr/>
        </p:nvSpPr>
        <p:spPr>
          <a:xfrm>
            <a:off x="7326048" y="4132777"/>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941" name="Oval 940">
            <a:extLst>
              <a:ext uri="{FF2B5EF4-FFF2-40B4-BE49-F238E27FC236}">
                <a16:creationId xmlns:a16="http://schemas.microsoft.com/office/drawing/2014/main" id="{D603D895-46B7-49A8-989E-AB92FD90C200}"/>
              </a:ext>
            </a:extLst>
          </p:cNvPr>
          <p:cNvSpPr/>
          <p:nvPr/>
        </p:nvSpPr>
        <p:spPr>
          <a:xfrm>
            <a:off x="7326048" y="4132777"/>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nvGrpSpPr>
          <p:cNvPr id="1190" name="Group 1189"/>
          <p:cNvGrpSpPr/>
          <p:nvPr/>
        </p:nvGrpSpPr>
        <p:grpSpPr>
          <a:xfrm>
            <a:off x="7750196" y="4077869"/>
            <a:ext cx="80558" cy="64950"/>
            <a:chOff x="6090686" y="4111265"/>
            <a:chExt cx="80558" cy="64950"/>
          </a:xfrm>
        </p:grpSpPr>
        <p:grpSp>
          <p:nvGrpSpPr>
            <p:cNvPr id="1191" name="Group 1190">
              <a:extLst>
                <a:ext uri="{FF2B5EF4-FFF2-40B4-BE49-F238E27FC236}">
                  <a16:creationId xmlns:a16="http://schemas.microsoft.com/office/drawing/2014/main" id="{95799BFC-B90C-4CA0-B324-BEA4445BAC9A}"/>
                </a:ext>
              </a:extLst>
            </p:cNvPr>
            <p:cNvGrpSpPr/>
            <p:nvPr/>
          </p:nvGrpSpPr>
          <p:grpSpPr>
            <a:xfrm>
              <a:off x="6090686" y="4111265"/>
              <a:ext cx="80558" cy="64304"/>
              <a:chOff x="3743571" y="3547166"/>
              <a:chExt cx="80558" cy="175711"/>
            </a:xfrm>
          </p:grpSpPr>
          <p:cxnSp>
            <p:nvCxnSpPr>
              <p:cNvPr id="1193" name="Straight Connector 1192">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94" name="Straight Connector 1193">
                <a:extLst>
                  <a:ext uri="{FF2B5EF4-FFF2-40B4-BE49-F238E27FC236}">
                    <a16:creationId xmlns:a16="http://schemas.microsoft.com/office/drawing/2014/main" id="{FEC6A13C-3600-4049-B1F0-9397AB2BC560}"/>
                  </a:ext>
                </a:extLst>
              </p:cNvPr>
              <p:cNvCxnSpPr/>
              <p:nvPr/>
            </p:nvCxnSpPr>
            <p:spPr>
              <a:xfrm>
                <a:off x="3743571" y="372287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95" name="Straight Connector 1194">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92" name="Oval 1191">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196" name="Group 1195"/>
          <p:cNvGrpSpPr/>
          <p:nvPr/>
        </p:nvGrpSpPr>
        <p:grpSpPr>
          <a:xfrm>
            <a:off x="7963797" y="4046061"/>
            <a:ext cx="80558" cy="64950"/>
            <a:chOff x="6090686" y="4111265"/>
            <a:chExt cx="80558" cy="64950"/>
          </a:xfrm>
        </p:grpSpPr>
        <p:grpSp>
          <p:nvGrpSpPr>
            <p:cNvPr id="1197" name="Group 1196">
              <a:extLst>
                <a:ext uri="{FF2B5EF4-FFF2-40B4-BE49-F238E27FC236}">
                  <a16:creationId xmlns:a16="http://schemas.microsoft.com/office/drawing/2014/main" id="{95799BFC-B90C-4CA0-B324-BEA4445BAC9A}"/>
                </a:ext>
              </a:extLst>
            </p:cNvPr>
            <p:cNvGrpSpPr/>
            <p:nvPr/>
          </p:nvGrpSpPr>
          <p:grpSpPr>
            <a:xfrm>
              <a:off x="6090686" y="4111265"/>
              <a:ext cx="80558" cy="64304"/>
              <a:chOff x="3743571" y="3547166"/>
              <a:chExt cx="80558" cy="175711"/>
            </a:xfrm>
          </p:grpSpPr>
          <p:cxnSp>
            <p:nvCxnSpPr>
              <p:cNvPr id="1199" name="Straight Connector 1198">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0" name="Straight Connector 1199">
                <a:extLst>
                  <a:ext uri="{FF2B5EF4-FFF2-40B4-BE49-F238E27FC236}">
                    <a16:creationId xmlns:a16="http://schemas.microsoft.com/office/drawing/2014/main" id="{FEC6A13C-3600-4049-B1F0-9397AB2BC560}"/>
                  </a:ext>
                </a:extLst>
              </p:cNvPr>
              <p:cNvCxnSpPr/>
              <p:nvPr/>
            </p:nvCxnSpPr>
            <p:spPr>
              <a:xfrm>
                <a:off x="3743571" y="3718538"/>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1" name="Straight Connector 1200">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98" name="Oval 1197">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202" name="Group 1201"/>
          <p:cNvGrpSpPr/>
          <p:nvPr/>
        </p:nvGrpSpPr>
        <p:grpSpPr>
          <a:xfrm>
            <a:off x="8174573" y="4021457"/>
            <a:ext cx="80558" cy="64950"/>
            <a:chOff x="6090686" y="4111265"/>
            <a:chExt cx="80558" cy="64950"/>
          </a:xfrm>
        </p:grpSpPr>
        <p:grpSp>
          <p:nvGrpSpPr>
            <p:cNvPr id="1203" name="Group 1202">
              <a:extLst>
                <a:ext uri="{FF2B5EF4-FFF2-40B4-BE49-F238E27FC236}">
                  <a16:creationId xmlns:a16="http://schemas.microsoft.com/office/drawing/2014/main" id="{95799BFC-B90C-4CA0-B324-BEA4445BAC9A}"/>
                </a:ext>
              </a:extLst>
            </p:cNvPr>
            <p:cNvGrpSpPr/>
            <p:nvPr/>
          </p:nvGrpSpPr>
          <p:grpSpPr>
            <a:xfrm>
              <a:off x="6090686" y="4111265"/>
              <a:ext cx="80558" cy="64304"/>
              <a:chOff x="3743571" y="3547166"/>
              <a:chExt cx="80558" cy="175711"/>
            </a:xfrm>
          </p:grpSpPr>
          <p:cxnSp>
            <p:nvCxnSpPr>
              <p:cNvPr id="1205" name="Straight Connector 1204">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6" name="Straight Connector 1205">
                <a:extLst>
                  <a:ext uri="{FF2B5EF4-FFF2-40B4-BE49-F238E27FC236}">
                    <a16:creationId xmlns:a16="http://schemas.microsoft.com/office/drawing/2014/main" id="{FEC6A13C-3600-4049-B1F0-9397AB2BC560}"/>
                  </a:ext>
                </a:extLst>
              </p:cNvPr>
              <p:cNvCxnSpPr/>
              <p:nvPr/>
            </p:nvCxnSpPr>
            <p:spPr>
              <a:xfrm>
                <a:off x="3743571" y="3718538"/>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07" name="Straight Connector 1206">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04" name="Oval 1203">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208" name="Group 1207"/>
          <p:cNvGrpSpPr/>
          <p:nvPr/>
        </p:nvGrpSpPr>
        <p:grpSpPr>
          <a:xfrm>
            <a:off x="8389533" y="4008255"/>
            <a:ext cx="80558" cy="64950"/>
            <a:chOff x="6090686" y="4111265"/>
            <a:chExt cx="80558" cy="64950"/>
          </a:xfrm>
        </p:grpSpPr>
        <p:grpSp>
          <p:nvGrpSpPr>
            <p:cNvPr id="1209" name="Group 1208">
              <a:extLst>
                <a:ext uri="{FF2B5EF4-FFF2-40B4-BE49-F238E27FC236}">
                  <a16:creationId xmlns:a16="http://schemas.microsoft.com/office/drawing/2014/main" id="{95799BFC-B90C-4CA0-B324-BEA4445BAC9A}"/>
                </a:ext>
              </a:extLst>
            </p:cNvPr>
            <p:cNvGrpSpPr/>
            <p:nvPr/>
          </p:nvGrpSpPr>
          <p:grpSpPr>
            <a:xfrm>
              <a:off x="6090686" y="4111265"/>
              <a:ext cx="80558" cy="64304"/>
              <a:chOff x="3743571" y="3547166"/>
              <a:chExt cx="80558" cy="175711"/>
            </a:xfrm>
          </p:grpSpPr>
          <p:cxnSp>
            <p:nvCxnSpPr>
              <p:cNvPr id="1211" name="Straight Connector 1210">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12" name="Straight Connector 1211">
                <a:extLst>
                  <a:ext uri="{FF2B5EF4-FFF2-40B4-BE49-F238E27FC236}">
                    <a16:creationId xmlns:a16="http://schemas.microsoft.com/office/drawing/2014/main" id="{FEC6A13C-3600-4049-B1F0-9397AB2BC560}"/>
                  </a:ext>
                </a:extLst>
              </p:cNvPr>
              <p:cNvCxnSpPr/>
              <p:nvPr/>
            </p:nvCxnSpPr>
            <p:spPr>
              <a:xfrm>
                <a:off x="3743571" y="372287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13" name="Straight Connector 1212">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10" name="Oval 1209">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214" name="Group 1213"/>
          <p:cNvGrpSpPr/>
          <p:nvPr/>
        </p:nvGrpSpPr>
        <p:grpSpPr>
          <a:xfrm>
            <a:off x="8604223" y="3985977"/>
            <a:ext cx="80558" cy="65892"/>
            <a:chOff x="6090686" y="4111267"/>
            <a:chExt cx="80558" cy="65892"/>
          </a:xfrm>
        </p:grpSpPr>
        <p:grpSp>
          <p:nvGrpSpPr>
            <p:cNvPr id="1215" name="Group 1214">
              <a:extLst>
                <a:ext uri="{FF2B5EF4-FFF2-40B4-BE49-F238E27FC236}">
                  <a16:creationId xmlns:a16="http://schemas.microsoft.com/office/drawing/2014/main" id="{95799BFC-B90C-4CA0-B324-BEA4445BAC9A}"/>
                </a:ext>
              </a:extLst>
            </p:cNvPr>
            <p:cNvGrpSpPr/>
            <p:nvPr/>
          </p:nvGrpSpPr>
          <p:grpSpPr>
            <a:xfrm>
              <a:off x="6090686" y="4111267"/>
              <a:ext cx="80558" cy="65892"/>
              <a:chOff x="3743571" y="3547166"/>
              <a:chExt cx="80558" cy="180050"/>
            </a:xfrm>
          </p:grpSpPr>
          <p:cxnSp>
            <p:nvCxnSpPr>
              <p:cNvPr id="1217" name="Straight Connector 1216">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18" name="Straight Connector 1217">
                <a:extLst>
                  <a:ext uri="{FF2B5EF4-FFF2-40B4-BE49-F238E27FC236}">
                    <a16:creationId xmlns:a16="http://schemas.microsoft.com/office/drawing/2014/main" id="{FEC6A13C-3600-4049-B1F0-9397AB2BC560}"/>
                  </a:ext>
                </a:extLst>
              </p:cNvPr>
              <p:cNvCxnSpPr/>
              <p:nvPr/>
            </p:nvCxnSpPr>
            <p:spPr>
              <a:xfrm>
                <a:off x="3743571" y="372721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19" name="Straight Connector 1218">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16" name="Oval 1215">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220" name="Group 1219"/>
          <p:cNvGrpSpPr/>
          <p:nvPr/>
        </p:nvGrpSpPr>
        <p:grpSpPr>
          <a:xfrm>
            <a:off x="8816493" y="3935322"/>
            <a:ext cx="80558" cy="64950"/>
            <a:chOff x="6090686" y="4111265"/>
            <a:chExt cx="80558" cy="64950"/>
          </a:xfrm>
        </p:grpSpPr>
        <p:grpSp>
          <p:nvGrpSpPr>
            <p:cNvPr id="1221" name="Group 1220">
              <a:extLst>
                <a:ext uri="{FF2B5EF4-FFF2-40B4-BE49-F238E27FC236}">
                  <a16:creationId xmlns:a16="http://schemas.microsoft.com/office/drawing/2014/main" id="{95799BFC-B90C-4CA0-B324-BEA4445BAC9A}"/>
                </a:ext>
              </a:extLst>
            </p:cNvPr>
            <p:cNvGrpSpPr/>
            <p:nvPr/>
          </p:nvGrpSpPr>
          <p:grpSpPr>
            <a:xfrm>
              <a:off x="6090686" y="4111265"/>
              <a:ext cx="80558" cy="64304"/>
              <a:chOff x="3743571" y="3547166"/>
              <a:chExt cx="80558" cy="175711"/>
            </a:xfrm>
          </p:grpSpPr>
          <p:cxnSp>
            <p:nvCxnSpPr>
              <p:cNvPr id="1223" name="Straight Connector 1222">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24" name="Straight Connector 1223">
                <a:extLst>
                  <a:ext uri="{FF2B5EF4-FFF2-40B4-BE49-F238E27FC236}">
                    <a16:creationId xmlns:a16="http://schemas.microsoft.com/office/drawing/2014/main" id="{FEC6A13C-3600-4049-B1F0-9397AB2BC560}"/>
                  </a:ext>
                </a:extLst>
              </p:cNvPr>
              <p:cNvCxnSpPr/>
              <p:nvPr/>
            </p:nvCxnSpPr>
            <p:spPr>
              <a:xfrm>
                <a:off x="3743571" y="372287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25" name="Straight Connector 1224">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22" name="Oval 1221">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226" name="Group 1225"/>
          <p:cNvGrpSpPr/>
          <p:nvPr/>
        </p:nvGrpSpPr>
        <p:grpSpPr>
          <a:xfrm>
            <a:off x="9029009" y="3851229"/>
            <a:ext cx="80558" cy="64950"/>
            <a:chOff x="6090686" y="4111265"/>
            <a:chExt cx="80558" cy="64950"/>
          </a:xfrm>
        </p:grpSpPr>
        <p:grpSp>
          <p:nvGrpSpPr>
            <p:cNvPr id="1227" name="Group 1226">
              <a:extLst>
                <a:ext uri="{FF2B5EF4-FFF2-40B4-BE49-F238E27FC236}">
                  <a16:creationId xmlns:a16="http://schemas.microsoft.com/office/drawing/2014/main" id="{95799BFC-B90C-4CA0-B324-BEA4445BAC9A}"/>
                </a:ext>
              </a:extLst>
            </p:cNvPr>
            <p:cNvGrpSpPr/>
            <p:nvPr/>
          </p:nvGrpSpPr>
          <p:grpSpPr>
            <a:xfrm>
              <a:off x="6090686" y="4111265"/>
              <a:ext cx="80558" cy="64304"/>
              <a:chOff x="3743571" y="3547166"/>
              <a:chExt cx="80558" cy="175711"/>
            </a:xfrm>
          </p:grpSpPr>
          <p:cxnSp>
            <p:nvCxnSpPr>
              <p:cNvPr id="1229" name="Straight Connector 1228">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30" name="Straight Connector 1229">
                <a:extLst>
                  <a:ext uri="{FF2B5EF4-FFF2-40B4-BE49-F238E27FC236}">
                    <a16:creationId xmlns:a16="http://schemas.microsoft.com/office/drawing/2014/main" id="{FEC6A13C-3600-4049-B1F0-9397AB2BC560}"/>
                  </a:ext>
                </a:extLst>
              </p:cNvPr>
              <p:cNvCxnSpPr/>
              <p:nvPr/>
            </p:nvCxnSpPr>
            <p:spPr>
              <a:xfrm>
                <a:off x="3743571" y="372287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31" name="Straight Connector 1230">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28" name="Oval 1227">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232" name="Group 1231"/>
          <p:cNvGrpSpPr/>
          <p:nvPr/>
        </p:nvGrpSpPr>
        <p:grpSpPr>
          <a:xfrm>
            <a:off x="9239362" y="3719686"/>
            <a:ext cx="80558" cy="64950"/>
            <a:chOff x="6090686" y="4111265"/>
            <a:chExt cx="80558" cy="64950"/>
          </a:xfrm>
        </p:grpSpPr>
        <p:grpSp>
          <p:nvGrpSpPr>
            <p:cNvPr id="1233" name="Group 1232">
              <a:extLst>
                <a:ext uri="{FF2B5EF4-FFF2-40B4-BE49-F238E27FC236}">
                  <a16:creationId xmlns:a16="http://schemas.microsoft.com/office/drawing/2014/main" id="{95799BFC-B90C-4CA0-B324-BEA4445BAC9A}"/>
                </a:ext>
              </a:extLst>
            </p:cNvPr>
            <p:cNvGrpSpPr/>
            <p:nvPr/>
          </p:nvGrpSpPr>
          <p:grpSpPr>
            <a:xfrm>
              <a:off x="6090686" y="4111265"/>
              <a:ext cx="80558" cy="64304"/>
              <a:chOff x="3743571" y="3547166"/>
              <a:chExt cx="80558" cy="175711"/>
            </a:xfrm>
          </p:grpSpPr>
          <p:cxnSp>
            <p:nvCxnSpPr>
              <p:cNvPr id="1235" name="Straight Connector 1234">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36" name="Straight Connector 1235">
                <a:extLst>
                  <a:ext uri="{FF2B5EF4-FFF2-40B4-BE49-F238E27FC236}">
                    <a16:creationId xmlns:a16="http://schemas.microsoft.com/office/drawing/2014/main" id="{FEC6A13C-3600-4049-B1F0-9397AB2BC560}"/>
                  </a:ext>
                </a:extLst>
              </p:cNvPr>
              <p:cNvCxnSpPr/>
              <p:nvPr/>
            </p:nvCxnSpPr>
            <p:spPr>
              <a:xfrm>
                <a:off x="3743571" y="372287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37" name="Straight Connector 1236">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34" name="Oval 1233">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238" name="Group 1237"/>
          <p:cNvGrpSpPr/>
          <p:nvPr/>
        </p:nvGrpSpPr>
        <p:grpSpPr>
          <a:xfrm>
            <a:off x="9453853" y="3673264"/>
            <a:ext cx="80558" cy="65892"/>
            <a:chOff x="6090686" y="4111267"/>
            <a:chExt cx="80558" cy="65892"/>
          </a:xfrm>
        </p:grpSpPr>
        <p:grpSp>
          <p:nvGrpSpPr>
            <p:cNvPr id="1239" name="Group 1238">
              <a:extLst>
                <a:ext uri="{FF2B5EF4-FFF2-40B4-BE49-F238E27FC236}">
                  <a16:creationId xmlns:a16="http://schemas.microsoft.com/office/drawing/2014/main" id="{95799BFC-B90C-4CA0-B324-BEA4445BAC9A}"/>
                </a:ext>
              </a:extLst>
            </p:cNvPr>
            <p:cNvGrpSpPr/>
            <p:nvPr/>
          </p:nvGrpSpPr>
          <p:grpSpPr>
            <a:xfrm>
              <a:off x="6090686" y="4111267"/>
              <a:ext cx="80558" cy="65892"/>
              <a:chOff x="3743571" y="3547166"/>
              <a:chExt cx="80558" cy="180050"/>
            </a:xfrm>
          </p:grpSpPr>
          <p:cxnSp>
            <p:nvCxnSpPr>
              <p:cNvPr id="1241" name="Straight Connector 1240">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42" name="Straight Connector 1241">
                <a:extLst>
                  <a:ext uri="{FF2B5EF4-FFF2-40B4-BE49-F238E27FC236}">
                    <a16:creationId xmlns:a16="http://schemas.microsoft.com/office/drawing/2014/main" id="{FEC6A13C-3600-4049-B1F0-9397AB2BC560}"/>
                  </a:ext>
                </a:extLst>
              </p:cNvPr>
              <p:cNvCxnSpPr/>
              <p:nvPr/>
            </p:nvCxnSpPr>
            <p:spPr>
              <a:xfrm>
                <a:off x="3743571" y="372721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43" name="Straight Connector 1242">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40" name="Oval 1239">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244" name="Group 1243"/>
          <p:cNvGrpSpPr/>
          <p:nvPr/>
        </p:nvGrpSpPr>
        <p:grpSpPr>
          <a:xfrm>
            <a:off x="9665000" y="3662486"/>
            <a:ext cx="80558" cy="69068"/>
            <a:chOff x="6090686" y="4111269"/>
            <a:chExt cx="80558" cy="69068"/>
          </a:xfrm>
        </p:grpSpPr>
        <p:grpSp>
          <p:nvGrpSpPr>
            <p:cNvPr id="1245" name="Group 1244">
              <a:extLst>
                <a:ext uri="{FF2B5EF4-FFF2-40B4-BE49-F238E27FC236}">
                  <a16:creationId xmlns:a16="http://schemas.microsoft.com/office/drawing/2014/main" id="{95799BFC-B90C-4CA0-B324-BEA4445BAC9A}"/>
                </a:ext>
              </a:extLst>
            </p:cNvPr>
            <p:cNvGrpSpPr/>
            <p:nvPr/>
          </p:nvGrpSpPr>
          <p:grpSpPr>
            <a:xfrm>
              <a:off x="6090686" y="4111269"/>
              <a:ext cx="80558" cy="69068"/>
              <a:chOff x="3743571" y="3547166"/>
              <a:chExt cx="80558" cy="188728"/>
            </a:xfrm>
          </p:grpSpPr>
          <p:cxnSp>
            <p:nvCxnSpPr>
              <p:cNvPr id="1247" name="Straight Connector 1246">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48" name="Straight Connector 1247">
                <a:extLst>
                  <a:ext uri="{FF2B5EF4-FFF2-40B4-BE49-F238E27FC236}">
                    <a16:creationId xmlns:a16="http://schemas.microsoft.com/office/drawing/2014/main" id="{FEC6A13C-3600-4049-B1F0-9397AB2BC560}"/>
                  </a:ext>
                </a:extLst>
              </p:cNvPr>
              <p:cNvCxnSpPr/>
              <p:nvPr/>
            </p:nvCxnSpPr>
            <p:spPr>
              <a:xfrm>
                <a:off x="3743571" y="3735894"/>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49" name="Straight Connector 1248">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46" name="Oval 1245">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635" name="Group 634"/>
          <p:cNvGrpSpPr/>
          <p:nvPr/>
        </p:nvGrpSpPr>
        <p:grpSpPr>
          <a:xfrm>
            <a:off x="7536896" y="4220404"/>
            <a:ext cx="80558" cy="107180"/>
            <a:chOff x="6083810" y="4220404"/>
            <a:chExt cx="80558" cy="107180"/>
          </a:xfrm>
        </p:grpSpPr>
        <p:grpSp>
          <p:nvGrpSpPr>
            <p:cNvPr id="1318" name="Group 1317">
              <a:extLst>
                <a:ext uri="{FF2B5EF4-FFF2-40B4-BE49-F238E27FC236}">
                  <a16:creationId xmlns:a16="http://schemas.microsoft.com/office/drawing/2014/main" id="{95799BFC-B90C-4CA0-B324-BEA4445BAC9A}"/>
                </a:ext>
              </a:extLst>
            </p:cNvPr>
            <p:cNvGrpSpPr/>
            <p:nvPr/>
          </p:nvGrpSpPr>
          <p:grpSpPr>
            <a:xfrm>
              <a:off x="6083810" y="4220404"/>
              <a:ext cx="80558" cy="107180"/>
              <a:chOff x="3743571" y="3547166"/>
              <a:chExt cx="80558" cy="292864"/>
            </a:xfrm>
          </p:grpSpPr>
          <p:cxnSp>
            <p:nvCxnSpPr>
              <p:cNvPr id="1320" name="Straight Connector 1319">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21" name="Straight Connector 1320">
                <a:extLst>
                  <a:ext uri="{FF2B5EF4-FFF2-40B4-BE49-F238E27FC236}">
                    <a16:creationId xmlns:a16="http://schemas.microsoft.com/office/drawing/2014/main" id="{FEC6A13C-3600-4049-B1F0-9397AB2BC560}"/>
                  </a:ext>
                </a:extLst>
              </p:cNvPr>
              <p:cNvCxnSpPr/>
              <p:nvPr/>
            </p:nvCxnSpPr>
            <p:spPr>
              <a:xfrm>
                <a:off x="3743571" y="384003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22" name="Straight Connector 1321">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23" name="Oval 1322">
              <a:extLst>
                <a:ext uri="{FF2B5EF4-FFF2-40B4-BE49-F238E27FC236}">
                  <a16:creationId xmlns:a16="http://schemas.microsoft.com/office/drawing/2014/main" id="{BBAD1B1B-EC0E-45D0-BF94-12914B462DE4}"/>
                </a:ext>
              </a:extLst>
            </p:cNvPr>
            <p:cNvSpPr/>
            <p:nvPr/>
          </p:nvSpPr>
          <p:spPr>
            <a:xfrm>
              <a:off x="6089185" y="4241648"/>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324" name="Group 1323"/>
          <p:cNvGrpSpPr/>
          <p:nvPr/>
        </p:nvGrpSpPr>
        <p:grpSpPr>
          <a:xfrm>
            <a:off x="7750196" y="4355336"/>
            <a:ext cx="80558" cy="107180"/>
            <a:chOff x="6083810" y="4220404"/>
            <a:chExt cx="80558" cy="107180"/>
          </a:xfrm>
        </p:grpSpPr>
        <p:grpSp>
          <p:nvGrpSpPr>
            <p:cNvPr id="1325" name="Group 1324">
              <a:extLst>
                <a:ext uri="{FF2B5EF4-FFF2-40B4-BE49-F238E27FC236}">
                  <a16:creationId xmlns:a16="http://schemas.microsoft.com/office/drawing/2014/main" id="{95799BFC-B90C-4CA0-B324-BEA4445BAC9A}"/>
                </a:ext>
              </a:extLst>
            </p:cNvPr>
            <p:cNvGrpSpPr/>
            <p:nvPr/>
          </p:nvGrpSpPr>
          <p:grpSpPr>
            <a:xfrm>
              <a:off x="6083810" y="4220404"/>
              <a:ext cx="80558" cy="107180"/>
              <a:chOff x="3743571" y="3547166"/>
              <a:chExt cx="80558" cy="292864"/>
            </a:xfrm>
          </p:grpSpPr>
          <p:cxnSp>
            <p:nvCxnSpPr>
              <p:cNvPr id="1327" name="Straight Connector 1326">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28" name="Straight Connector 1327">
                <a:extLst>
                  <a:ext uri="{FF2B5EF4-FFF2-40B4-BE49-F238E27FC236}">
                    <a16:creationId xmlns:a16="http://schemas.microsoft.com/office/drawing/2014/main" id="{FEC6A13C-3600-4049-B1F0-9397AB2BC560}"/>
                  </a:ext>
                </a:extLst>
              </p:cNvPr>
              <p:cNvCxnSpPr/>
              <p:nvPr/>
            </p:nvCxnSpPr>
            <p:spPr>
              <a:xfrm>
                <a:off x="3743571" y="384003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29" name="Straight Connector 1328">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26" name="Oval 1325">
              <a:extLst>
                <a:ext uri="{FF2B5EF4-FFF2-40B4-BE49-F238E27FC236}">
                  <a16:creationId xmlns:a16="http://schemas.microsoft.com/office/drawing/2014/main" id="{BBAD1B1B-EC0E-45D0-BF94-12914B462DE4}"/>
                </a:ext>
              </a:extLst>
            </p:cNvPr>
            <p:cNvSpPr/>
            <p:nvPr/>
          </p:nvSpPr>
          <p:spPr>
            <a:xfrm>
              <a:off x="6089185" y="4248000"/>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330" name="Group 1329"/>
          <p:cNvGrpSpPr/>
          <p:nvPr/>
        </p:nvGrpSpPr>
        <p:grpSpPr>
          <a:xfrm>
            <a:off x="7963797" y="4453744"/>
            <a:ext cx="80558" cy="107180"/>
            <a:chOff x="6083810" y="4220404"/>
            <a:chExt cx="80558" cy="107180"/>
          </a:xfrm>
        </p:grpSpPr>
        <p:grpSp>
          <p:nvGrpSpPr>
            <p:cNvPr id="1331" name="Group 1330">
              <a:extLst>
                <a:ext uri="{FF2B5EF4-FFF2-40B4-BE49-F238E27FC236}">
                  <a16:creationId xmlns:a16="http://schemas.microsoft.com/office/drawing/2014/main" id="{95799BFC-B90C-4CA0-B324-BEA4445BAC9A}"/>
                </a:ext>
              </a:extLst>
            </p:cNvPr>
            <p:cNvGrpSpPr/>
            <p:nvPr/>
          </p:nvGrpSpPr>
          <p:grpSpPr>
            <a:xfrm>
              <a:off x="6083810" y="4220404"/>
              <a:ext cx="80558" cy="107180"/>
              <a:chOff x="3743571" y="3547166"/>
              <a:chExt cx="80558" cy="292864"/>
            </a:xfrm>
          </p:grpSpPr>
          <p:cxnSp>
            <p:nvCxnSpPr>
              <p:cNvPr id="1333" name="Straight Connector 1332">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34" name="Straight Connector 1333">
                <a:extLst>
                  <a:ext uri="{FF2B5EF4-FFF2-40B4-BE49-F238E27FC236}">
                    <a16:creationId xmlns:a16="http://schemas.microsoft.com/office/drawing/2014/main" id="{FEC6A13C-3600-4049-B1F0-9397AB2BC560}"/>
                  </a:ext>
                </a:extLst>
              </p:cNvPr>
              <p:cNvCxnSpPr/>
              <p:nvPr/>
            </p:nvCxnSpPr>
            <p:spPr>
              <a:xfrm>
                <a:off x="3743571" y="384003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35" name="Straight Connector 1334">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32" name="Oval 1331">
              <a:extLst>
                <a:ext uri="{FF2B5EF4-FFF2-40B4-BE49-F238E27FC236}">
                  <a16:creationId xmlns:a16="http://schemas.microsoft.com/office/drawing/2014/main" id="{BBAD1B1B-EC0E-45D0-BF94-12914B462DE4}"/>
                </a:ext>
              </a:extLst>
            </p:cNvPr>
            <p:cNvSpPr/>
            <p:nvPr/>
          </p:nvSpPr>
          <p:spPr>
            <a:xfrm>
              <a:off x="6089185" y="4244824"/>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336" name="Group 1335"/>
          <p:cNvGrpSpPr/>
          <p:nvPr/>
        </p:nvGrpSpPr>
        <p:grpSpPr>
          <a:xfrm>
            <a:off x="8174573" y="4533096"/>
            <a:ext cx="80558" cy="107180"/>
            <a:chOff x="6083810" y="4220404"/>
            <a:chExt cx="80558" cy="107180"/>
          </a:xfrm>
        </p:grpSpPr>
        <p:grpSp>
          <p:nvGrpSpPr>
            <p:cNvPr id="1337" name="Group 1336">
              <a:extLst>
                <a:ext uri="{FF2B5EF4-FFF2-40B4-BE49-F238E27FC236}">
                  <a16:creationId xmlns:a16="http://schemas.microsoft.com/office/drawing/2014/main" id="{95799BFC-B90C-4CA0-B324-BEA4445BAC9A}"/>
                </a:ext>
              </a:extLst>
            </p:cNvPr>
            <p:cNvGrpSpPr/>
            <p:nvPr/>
          </p:nvGrpSpPr>
          <p:grpSpPr>
            <a:xfrm>
              <a:off x="6083810" y="4220404"/>
              <a:ext cx="80558" cy="107180"/>
              <a:chOff x="3743571" y="3547166"/>
              <a:chExt cx="80558" cy="292864"/>
            </a:xfrm>
          </p:grpSpPr>
          <p:cxnSp>
            <p:nvCxnSpPr>
              <p:cNvPr id="1339" name="Straight Connector 1338">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40" name="Straight Connector 1339">
                <a:extLst>
                  <a:ext uri="{FF2B5EF4-FFF2-40B4-BE49-F238E27FC236}">
                    <a16:creationId xmlns:a16="http://schemas.microsoft.com/office/drawing/2014/main" id="{FEC6A13C-3600-4049-B1F0-9397AB2BC560}"/>
                  </a:ext>
                </a:extLst>
              </p:cNvPr>
              <p:cNvCxnSpPr/>
              <p:nvPr/>
            </p:nvCxnSpPr>
            <p:spPr>
              <a:xfrm>
                <a:off x="3743571" y="384003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41" name="Straight Connector 1340">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38" name="Oval 1337">
              <a:extLst>
                <a:ext uri="{FF2B5EF4-FFF2-40B4-BE49-F238E27FC236}">
                  <a16:creationId xmlns:a16="http://schemas.microsoft.com/office/drawing/2014/main" id="{BBAD1B1B-EC0E-45D0-BF94-12914B462DE4}"/>
                </a:ext>
              </a:extLst>
            </p:cNvPr>
            <p:cNvSpPr/>
            <p:nvPr/>
          </p:nvSpPr>
          <p:spPr>
            <a:xfrm>
              <a:off x="6089185" y="4244824"/>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342" name="Group 1341"/>
          <p:cNvGrpSpPr/>
          <p:nvPr/>
        </p:nvGrpSpPr>
        <p:grpSpPr>
          <a:xfrm>
            <a:off x="8389533" y="4580688"/>
            <a:ext cx="80558" cy="107180"/>
            <a:chOff x="6083810" y="4220404"/>
            <a:chExt cx="80558" cy="107180"/>
          </a:xfrm>
        </p:grpSpPr>
        <p:grpSp>
          <p:nvGrpSpPr>
            <p:cNvPr id="1343" name="Group 1342">
              <a:extLst>
                <a:ext uri="{FF2B5EF4-FFF2-40B4-BE49-F238E27FC236}">
                  <a16:creationId xmlns:a16="http://schemas.microsoft.com/office/drawing/2014/main" id="{95799BFC-B90C-4CA0-B324-BEA4445BAC9A}"/>
                </a:ext>
              </a:extLst>
            </p:cNvPr>
            <p:cNvGrpSpPr/>
            <p:nvPr/>
          </p:nvGrpSpPr>
          <p:grpSpPr>
            <a:xfrm>
              <a:off x="6083810" y="4220404"/>
              <a:ext cx="80558" cy="107180"/>
              <a:chOff x="3743571" y="3547166"/>
              <a:chExt cx="80558" cy="292864"/>
            </a:xfrm>
          </p:grpSpPr>
          <p:cxnSp>
            <p:nvCxnSpPr>
              <p:cNvPr id="1345" name="Straight Connector 1344">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46" name="Straight Connector 1345">
                <a:extLst>
                  <a:ext uri="{FF2B5EF4-FFF2-40B4-BE49-F238E27FC236}">
                    <a16:creationId xmlns:a16="http://schemas.microsoft.com/office/drawing/2014/main" id="{FEC6A13C-3600-4049-B1F0-9397AB2BC560}"/>
                  </a:ext>
                </a:extLst>
              </p:cNvPr>
              <p:cNvCxnSpPr/>
              <p:nvPr/>
            </p:nvCxnSpPr>
            <p:spPr>
              <a:xfrm>
                <a:off x="3743571" y="384003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47" name="Straight Connector 1346">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44" name="Oval 1343">
              <a:extLst>
                <a:ext uri="{FF2B5EF4-FFF2-40B4-BE49-F238E27FC236}">
                  <a16:creationId xmlns:a16="http://schemas.microsoft.com/office/drawing/2014/main" id="{BBAD1B1B-EC0E-45D0-BF94-12914B462DE4}"/>
                </a:ext>
              </a:extLst>
            </p:cNvPr>
            <p:cNvSpPr/>
            <p:nvPr/>
          </p:nvSpPr>
          <p:spPr>
            <a:xfrm>
              <a:off x="6089185" y="4244824"/>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348" name="Group 1347"/>
          <p:cNvGrpSpPr/>
          <p:nvPr/>
        </p:nvGrpSpPr>
        <p:grpSpPr>
          <a:xfrm>
            <a:off x="8604223" y="4626695"/>
            <a:ext cx="80558" cy="111944"/>
            <a:chOff x="6083810" y="4220407"/>
            <a:chExt cx="80558" cy="111944"/>
          </a:xfrm>
        </p:grpSpPr>
        <p:grpSp>
          <p:nvGrpSpPr>
            <p:cNvPr id="1349" name="Group 1348">
              <a:extLst>
                <a:ext uri="{FF2B5EF4-FFF2-40B4-BE49-F238E27FC236}">
                  <a16:creationId xmlns:a16="http://schemas.microsoft.com/office/drawing/2014/main" id="{95799BFC-B90C-4CA0-B324-BEA4445BAC9A}"/>
                </a:ext>
              </a:extLst>
            </p:cNvPr>
            <p:cNvGrpSpPr/>
            <p:nvPr/>
          </p:nvGrpSpPr>
          <p:grpSpPr>
            <a:xfrm>
              <a:off x="6083810" y="4220407"/>
              <a:ext cx="80558" cy="111944"/>
              <a:chOff x="3743571" y="3547166"/>
              <a:chExt cx="80558" cy="305881"/>
            </a:xfrm>
          </p:grpSpPr>
          <p:cxnSp>
            <p:nvCxnSpPr>
              <p:cNvPr id="1351" name="Straight Connector 1350">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2" name="Straight Connector 1351">
                <a:extLst>
                  <a:ext uri="{FF2B5EF4-FFF2-40B4-BE49-F238E27FC236}">
                    <a16:creationId xmlns:a16="http://schemas.microsoft.com/office/drawing/2014/main" id="{FEC6A13C-3600-4049-B1F0-9397AB2BC560}"/>
                  </a:ext>
                </a:extLst>
              </p:cNvPr>
              <p:cNvCxnSpPr/>
              <p:nvPr/>
            </p:nvCxnSpPr>
            <p:spPr>
              <a:xfrm>
                <a:off x="3743571" y="385304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3" name="Straight Connector 1352">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50" name="Oval 1349">
              <a:extLst>
                <a:ext uri="{FF2B5EF4-FFF2-40B4-BE49-F238E27FC236}">
                  <a16:creationId xmlns:a16="http://schemas.microsoft.com/office/drawing/2014/main" id="{BBAD1B1B-EC0E-45D0-BF94-12914B462DE4}"/>
                </a:ext>
              </a:extLst>
            </p:cNvPr>
            <p:cNvSpPr/>
            <p:nvPr/>
          </p:nvSpPr>
          <p:spPr>
            <a:xfrm>
              <a:off x="6089185" y="4244824"/>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354" name="Group 1353"/>
          <p:cNvGrpSpPr/>
          <p:nvPr/>
        </p:nvGrpSpPr>
        <p:grpSpPr>
          <a:xfrm>
            <a:off x="8816493" y="4706047"/>
            <a:ext cx="80558" cy="111944"/>
            <a:chOff x="6083810" y="4220407"/>
            <a:chExt cx="80558" cy="111944"/>
          </a:xfrm>
        </p:grpSpPr>
        <p:grpSp>
          <p:nvGrpSpPr>
            <p:cNvPr id="1355" name="Group 1354">
              <a:extLst>
                <a:ext uri="{FF2B5EF4-FFF2-40B4-BE49-F238E27FC236}">
                  <a16:creationId xmlns:a16="http://schemas.microsoft.com/office/drawing/2014/main" id="{95799BFC-B90C-4CA0-B324-BEA4445BAC9A}"/>
                </a:ext>
              </a:extLst>
            </p:cNvPr>
            <p:cNvGrpSpPr/>
            <p:nvPr/>
          </p:nvGrpSpPr>
          <p:grpSpPr>
            <a:xfrm>
              <a:off x="6083810" y="4220407"/>
              <a:ext cx="80558" cy="111944"/>
              <a:chOff x="3743571" y="3547166"/>
              <a:chExt cx="80558" cy="305881"/>
            </a:xfrm>
          </p:grpSpPr>
          <p:cxnSp>
            <p:nvCxnSpPr>
              <p:cNvPr id="1357" name="Straight Connector 1356">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8" name="Straight Connector 1357">
                <a:extLst>
                  <a:ext uri="{FF2B5EF4-FFF2-40B4-BE49-F238E27FC236}">
                    <a16:creationId xmlns:a16="http://schemas.microsoft.com/office/drawing/2014/main" id="{FEC6A13C-3600-4049-B1F0-9397AB2BC560}"/>
                  </a:ext>
                </a:extLst>
              </p:cNvPr>
              <p:cNvCxnSpPr/>
              <p:nvPr/>
            </p:nvCxnSpPr>
            <p:spPr>
              <a:xfrm>
                <a:off x="3743571" y="385304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59" name="Straight Connector 1358">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56" name="Oval 1355">
              <a:extLst>
                <a:ext uri="{FF2B5EF4-FFF2-40B4-BE49-F238E27FC236}">
                  <a16:creationId xmlns:a16="http://schemas.microsoft.com/office/drawing/2014/main" id="{BBAD1B1B-EC0E-45D0-BF94-12914B462DE4}"/>
                </a:ext>
              </a:extLst>
            </p:cNvPr>
            <p:cNvSpPr/>
            <p:nvPr/>
          </p:nvSpPr>
          <p:spPr>
            <a:xfrm>
              <a:off x="6089185" y="4248000"/>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360" name="Group 1359"/>
          <p:cNvGrpSpPr/>
          <p:nvPr/>
        </p:nvGrpSpPr>
        <p:grpSpPr>
          <a:xfrm>
            <a:off x="9029009" y="4819009"/>
            <a:ext cx="80558" cy="111944"/>
            <a:chOff x="6083810" y="4220407"/>
            <a:chExt cx="80558" cy="111944"/>
          </a:xfrm>
        </p:grpSpPr>
        <p:grpSp>
          <p:nvGrpSpPr>
            <p:cNvPr id="1361" name="Group 1360">
              <a:extLst>
                <a:ext uri="{FF2B5EF4-FFF2-40B4-BE49-F238E27FC236}">
                  <a16:creationId xmlns:a16="http://schemas.microsoft.com/office/drawing/2014/main" id="{95799BFC-B90C-4CA0-B324-BEA4445BAC9A}"/>
                </a:ext>
              </a:extLst>
            </p:cNvPr>
            <p:cNvGrpSpPr/>
            <p:nvPr/>
          </p:nvGrpSpPr>
          <p:grpSpPr>
            <a:xfrm>
              <a:off x="6083810" y="4220407"/>
              <a:ext cx="80558" cy="111944"/>
              <a:chOff x="3743571" y="3547166"/>
              <a:chExt cx="80558" cy="305881"/>
            </a:xfrm>
          </p:grpSpPr>
          <p:cxnSp>
            <p:nvCxnSpPr>
              <p:cNvPr id="1363" name="Straight Connector 1362">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64" name="Straight Connector 1363">
                <a:extLst>
                  <a:ext uri="{FF2B5EF4-FFF2-40B4-BE49-F238E27FC236}">
                    <a16:creationId xmlns:a16="http://schemas.microsoft.com/office/drawing/2014/main" id="{FEC6A13C-3600-4049-B1F0-9397AB2BC560}"/>
                  </a:ext>
                </a:extLst>
              </p:cNvPr>
              <p:cNvCxnSpPr/>
              <p:nvPr/>
            </p:nvCxnSpPr>
            <p:spPr>
              <a:xfrm>
                <a:off x="3743571" y="385304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65" name="Straight Connector 1364">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62" name="Oval 1361">
              <a:extLst>
                <a:ext uri="{FF2B5EF4-FFF2-40B4-BE49-F238E27FC236}">
                  <a16:creationId xmlns:a16="http://schemas.microsoft.com/office/drawing/2014/main" id="{BBAD1B1B-EC0E-45D0-BF94-12914B462DE4}"/>
                </a:ext>
              </a:extLst>
            </p:cNvPr>
            <p:cNvSpPr/>
            <p:nvPr/>
          </p:nvSpPr>
          <p:spPr>
            <a:xfrm>
              <a:off x="6089185" y="4248000"/>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366" name="Group 1365"/>
          <p:cNvGrpSpPr/>
          <p:nvPr/>
        </p:nvGrpSpPr>
        <p:grpSpPr>
          <a:xfrm>
            <a:off x="9239362" y="4963888"/>
            <a:ext cx="80558" cy="111944"/>
            <a:chOff x="6083810" y="4220407"/>
            <a:chExt cx="80558" cy="111944"/>
          </a:xfrm>
        </p:grpSpPr>
        <p:grpSp>
          <p:nvGrpSpPr>
            <p:cNvPr id="1367" name="Group 1366">
              <a:extLst>
                <a:ext uri="{FF2B5EF4-FFF2-40B4-BE49-F238E27FC236}">
                  <a16:creationId xmlns:a16="http://schemas.microsoft.com/office/drawing/2014/main" id="{95799BFC-B90C-4CA0-B324-BEA4445BAC9A}"/>
                </a:ext>
              </a:extLst>
            </p:cNvPr>
            <p:cNvGrpSpPr/>
            <p:nvPr/>
          </p:nvGrpSpPr>
          <p:grpSpPr>
            <a:xfrm>
              <a:off x="6083810" y="4220407"/>
              <a:ext cx="80558" cy="111944"/>
              <a:chOff x="3743571" y="3547166"/>
              <a:chExt cx="80558" cy="305881"/>
            </a:xfrm>
          </p:grpSpPr>
          <p:cxnSp>
            <p:nvCxnSpPr>
              <p:cNvPr id="1369" name="Straight Connector 1368">
                <a:extLst>
                  <a:ext uri="{FF2B5EF4-FFF2-40B4-BE49-F238E27FC236}">
                    <a16:creationId xmlns:a16="http://schemas.microsoft.com/office/drawing/2014/main" id="{3F28E75A-CEA8-4C79-A999-AABB2A118C8D}"/>
                  </a:ext>
                </a:extLst>
              </p:cNvPr>
              <p:cNvCxnSpPr>
                <a:cxnSpLocks/>
              </p:cNvCxnSpPr>
              <p:nvPr/>
            </p:nvCxnSpPr>
            <p:spPr>
              <a:xfrm>
                <a:off x="3783850" y="3547166"/>
                <a:ext cx="0" cy="288232"/>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70" name="Straight Connector 1369">
                <a:extLst>
                  <a:ext uri="{FF2B5EF4-FFF2-40B4-BE49-F238E27FC236}">
                    <a16:creationId xmlns:a16="http://schemas.microsoft.com/office/drawing/2014/main" id="{FEC6A13C-3600-4049-B1F0-9397AB2BC560}"/>
                  </a:ext>
                </a:extLst>
              </p:cNvPr>
              <p:cNvCxnSpPr/>
              <p:nvPr/>
            </p:nvCxnSpPr>
            <p:spPr>
              <a:xfrm>
                <a:off x="3743571" y="385304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71" name="Straight Connector 1370">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68" name="Oval 1367">
              <a:extLst>
                <a:ext uri="{FF2B5EF4-FFF2-40B4-BE49-F238E27FC236}">
                  <a16:creationId xmlns:a16="http://schemas.microsoft.com/office/drawing/2014/main" id="{BBAD1B1B-EC0E-45D0-BF94-12914B462DE4}"/>
                </a:ext>
              </a:extLst>
            </p:cNvPr>
            <p:cNvSpPr/>
            <p:nvPr/>
          </p:nvSpPr>
          <p:spPr>
            <a:xfrm>
              <a:off x="6089185" y="4244824"/>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372" name="Group 1371"/>
          <p:cNvGrpSpPr/>
          <p:nvPr/>
        </p:nvGrpSpPr>
        <p:grpSpPr>
          <a:xfrm>
            <a:off x="9453853" y="5014658"/>
            <a:ext cx="80558" cy="118296"/>
            <a:chOff x="6083810" y="4220409"/>
            <a:chExt cx="80558" cy="118296"/>
          </a:xfrm>
        </p:grpSpPr>
        <p:grpSp>
          <p:nvGrpSpPr>
            <p:cNvPr id="1373" name="Group 1372">
              <a:extLst>
                <a:ext uri="{FF2B5EF4-FFF2-40B4-BE49-F238E27FC236}">
                  <a16:creationId xmlns:a16="http://schemas.microsoft.com/office/drawing/2014/main" id="{95799BFC-B90C-4CA0-B324-BEA4445BAC9A}"/>
                </a:ext>
              </a:extLst>
            </p:cNvPr>
            <p:cNvGrpSpPr/>
            <p:nvPr/>
          </p:nvGrpSpPr>
          <p:grpSpPr>
            <a:xfrm>
              <a:off x="6083810" y="4220409"/>
              <a:ext cx="80558" cy="118296"/>
              <a:chOff x="3743571" y="3547166"/>
              <a:chExt cx="80558" cy="323237"/>
            </a:xfrm>
          </p:grpSpPr>
          <p:cxnSp>
            <p:nvCxnSpPr>
              <p:cNvPr id="1375" name="Straight Connector 1374">
                <a:extLst>
                  <a:ext uri="{FF2B5EF4-FFF2-40B4-BE49-F238E27FC236}">
                    <a16:creationId xmlns:a16="http://schemas.microsoft.com/office/drawing/2014/main" id="{3F28E75A-CEA8-4C79-A999-AABB2A118C8D}"/>
                  </a:ext>
                </a:extLst>
              </p:cNvPr>
              <p:cNvCxnSpPr>
                <a:cxnSpLocks/>
              </p:cNvCxnSpPr>
              <p:nvPr/>
            </p:nvCxnSpPr>
            <p:spPr>
              <a:xfrm>
                <a:off x="3783850" y="3547166"/>
                <a:ext cx="0" cy="322543"/>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76" name="Straight Connector 1375">
                <a:extLst>
                  <a:ext uri="{FF2B5EF4-FFF2-40B4-BE49-F238E27FC236}">
                    <a16:creationId xmlns:a16="http://schemas.microsoft.com/office/drawing/2014/main" id="{FEC6A13C-3600-4049-B1F0-9397AB2BC560}"/>
                  </a:ext>
                </a:extLst>
              </p:cNvPr>
              <p:cNvCxnSpPr/>
              <p:nvPr/>
            </p:nvCxnSpPr>
            <p:spPr>
              <a:xfrm>
                <a:off x="3743571" y="387040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77" name="Straight Connector 1376">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74" name="Oval 1373">
              <a:extLst>
                <a:ext uri="{FF2B5EF4-FFF2-40B4-BE49-F238E27FC236}">
                  <a16:creationId xmlns:a16="http://schemas.microsoft.com/office/drawing/2014/main" id="{BBAD1B1B-EC0E-45D0-BF94-12914B462DE4}"/>
                </a:ext>
              </a:extLst>
            </p:cNvPr>
            <p:cNvSpPr/>
            <p:nvPr/>
          </p:nvSpPr>
          <p:spPr>
            <a:xfrm>
              <a:off x="6089185" y="4251176"/>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378" name="Group 1377"/>
          <p:cNvGrpSpPr/>
          <p:nvPr/>
        </p:nvGrpSpPr>
        <p:grpSpPr>
          <a:xfrm>
            <a:off x="9665000" y="5037405"/>
            <a:ext cx="80558" cy="123060"/>
            <a:chOff x="6083810" y="4220409"/>
            <a:chExt cx="80558" cy="123060"/>
          </a:xfrm>
        </p:grpSpPr>
        <p:grpSp>
          <p:nvGrpSpPr>
            <p:cNvPr id="1379" name="Group 1378">
              <a:extLst>
                <a:ext uri="{FF2B5EF4-FFF2-40B4-BE49-F238E27FC236}">
                  <a16:creationId xmlns:a16="http://schemas.microsoft.com/office/drawing/2014/main" id="{95799BFC-B90C-4CA0-B324-BEA4445BAC9A}"/>
                </a:ext>
              </a:extLst>
            </p:cNvPr>
            <p:cNvGrpSpPr/>
            <p:nvPr/>
          </p:nvGrpSpPr>
          <p:grpSpPr>
            <a:xfrm>
              <a:off x="6083810" y="4220409"/>
              <a:ext cx="80558" cy="123060"/>
              <a:chOff x="3743571" y="3547166"/>
              <a:chExt cx="80558" cy="336254"/>
            </a:xfrm>
          </p:grpSpPr>
          <p:cxnSp>
            <p:nvCxnSpPr>
              <p:cNvPr id="1381" name="Straight Connector 1380">
                <a:extLst>
                  <a:ext uri="{FF2B5EF4-FFF2-40B4-BE49-F238E27FC236}">
                    <a16:creationId xmlns:a16="http://schemas.microsoft.com/office/drawing/2014/main" id="{3F28E75A-CEA8-4C79-A999-AABB2A118C8D}"/>
                  </a:ext>
                </a:extLst>
              </p:cNvPr>
              <p:cNvCxnSpPr>
                <a:cxnSpLocks/>
              </p:cNvCxnSpPr>
              <p:nvPr/>
            </p:nvCxnSpPr>
            <p:spPr>
              <a:xfrm>
                <a:off x="3783850" y="3547166"/>
                <a:ext cx="0" cy="336254"/>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82" name="Straight Connector 1381">
                <a:extLst>
                  <a:ext uri="{FF2B5EF4-FFF2-40B4-BE49-F238E27FC236}">
                    <a16:creationId xmlns:a16="http://schemas.microsoft.com/office/drawing/2014/main" id="{FEC6A13C-3600-4049-B1F0-9397AB2BC560}"/>
                  </a:ext>
                </a:extLst>
              </p:cNvPr>
              <p:cNvCxnSpPr/>
              <p:nvPr/>
            </p:nvCxnSpPr>
            <p:spPr>
              <a:xfrm>
                <a:off x="3743571" y="388342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83" name="Straight Connector 1382">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80" name="Oval 1379">
              <a:extLst>
                <a:ext uri="{FF2B5EF4-FFF2-40B4-BE49-F238E27FC236}">
                  <a16:creationId xmlns:a16="http://schemas.microsoft.com/office/drawing/2014/main" id="{BBAD1B1B-EC0E-45D0-BF94-12914B462DE4}"/>
                </a:ext>
              </a:extLst>
            </p:cNvPr>
            <p:cNvSpPr/>
            <p:nvPr/>
          </p:nvSpPr>
          <p:spPr>
            <a:xfrm>
              <a:off x="6089185" y="4254352"/>
              <a:ext cx="71957" cy="61146"/>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613" name="Group 612"/>
          <p:cNvGrpSpPr/>
          <p:nvPr/>
        </p:nvGrpSpPr>
        <p:grpSpPr>
          <a:xfrm>
            <a:off x="7536896" y="4111265"/>
            <a:ext cx="80558" cy="64950"/>
            <a:chOff x="6090686" y="4111265"/>
            <a:chExt cx="80558" cy="64950"/>
          </a:xfrm>
        </p:grpSpPr>
        <p:grpSp>
          <p:nvGrpSpPr>
            <p:cNvPr id="1143" name="Group 1142">
              <a:extLst>
                <a:ext uri="{FF2B5EF4-FFF2-40B4-BE49-F238E27FC236}">
                  <a16:creationId xmlns:a16="http://schemas.microsoft.com/office/drawing/2014/main" id="{95799BFC-B90C-4CA0-B324-BEA4445BAC9A}"/>
                </a:ext>
              </a:extLst>
            </p:cNvPr>
            <p:cNvGrpSpPr/>
            <p:nvPr/>
          </p:nvGrpSpPr>
          <p:grpSpPr>
            <a:xfrm>
              <a:off x="6090686" y="4111265"/>
              <a:ext cx="80558" cy="64304"/>
              <a:chOff x="3743571" y="3547166"/>
              <a:chExt cx="80558" cy="175711"/>
            </a:xfrm>
          </p:grpSpPr>
          <p:cxnSp>
            <p:nvCxnSpPr>
              <p:cNvPr id="1145" name="Straight Connector 1144">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6" name="Straight Connector 1145">
                <a:extLst>
                  <a:ext uri="{FF2B5EF4-FFF2-40B4-BE49-F238E27FC236}">
                    <a16:creationId xmlns:a16="http://schemas.microsoft.com/office/drawing/2014/main" id="{FEC6A13C-3600-4049-B1F0-9397AB2BC560}"/>
                  </a:ext>
                </a:extLst>
              </p:cNvPr>
              <p:cNvCxnSpPr/>
              <p:nvPr/>
            </p:nvCxnSpPr>
            <p:spPr>
              <a:xfrm>
                <a:off x="3743571" y="3722877"/>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47" name="Straight Connector 1146">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89" name="Oval 1188">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sp>
        <p:nvSpPr>
          <p:cNvPr id="8" name="Freeform 7"/>
          <p:cNvSpPr/>
          <p:nvPr/>
        </p:nvSpPr>
        <p:spPr>
          <a:xfrm>
            <a:off x="7361239" y="4164013"/>
            <a:ext cx="2344737" cy="938212"/>
          </a:xfrm>
          <a:custGeom>
            <a:avLst/>
            <a:gdLst>
              <a:gd name="connsiteX0" fmla="*/ 0 w 2344737"/>
              <a:gd name="connsiteY0" fmla="*/ 0 h 938212"/>
              <a:gd name="connsiteX1" fmla="*/ 217487 w 2344737"/>
              <a:gd name="connsiteY1" fmla="*/ 106362 h 938212"/>
              <a:gd name="connsiteX2" fmla="*/ 430212 w 2344737"/>
              <a:gd name="connsiteY2" fmla="*/ 247650 h 938212"/>
              <a:gd name="connsiteX3" fmla="*/ 642937 w 2344737"/>
              <a:gd name="connsiteY3" fmla="*/ 342900 h 938212"/>
              <a:gd name="connsiteX4" fmla="*/ 855662 w 2344737"/>
              <a:gd name="connsiteY4" fmla="*/ 422275 h 938212"/>
              <a:gd name="connsiteX5" fmla="*/ 1069975 w 2344737"/>
              <a:gd name="connsiteY5" fmla="*/ 468312 h 938212"/>
              <a:gd name="connsiteX6" fmla="*/ 1284287 w 2344737"/>
              <a:gd name="connsiteY6" fmla="*/ 515937 h 938212"/>
              <a:gd name="connsiteX7" fmla="*/ 1497012 w 2344737"/>
              <a:gd name="connsiteY7" fmla="*/ 598487 h 938212"/>
              <a:gd name="connsiteX8" fmla="*/ 1709737 w 2344737"/>
              <a:gd name="connsiteY8" fmla="*/ 711200 h 938212"/>
              <a:gd name="connsiteX9" fmla="*/ 1919287 w 2344737"/>
              <a:gd name="connsiteY9" fmla="*/ 852487 h 938212"/>
              <a:gd name="connsiteX10" fmla="*/ 2135187 w 2344737"/>
              <a:gd name="connsiteY10" fmla="*/ 911225 h 938212"/>
              <a:gd name="connsiteX11" fmla="*/ 2344737 w 2344737"/>
              <a:gd name="connsiteY11" fmla="*/ 938212 h 938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4737" h="938212">
                <a:moveTo>
                  <a:pt x="0" y="0"/>
                </a:moveTo>
                <a:lnTo>
                  <a:pt x="217487" y="106362"/>
                </a:lnTo>
                <a:lnTo>
                  <a:pt x="430212" y="247650"/>
                </a:lnTo>
                <a:lnTo>
                  <a:pt x="642937" y="342900"/>
                </a:lnTo>
                <a:lnTo>
                  <a:pt x="855662" y="422275"/>
                </a:lnTo>
                <a:lnTo>
                  <a:pt x="1069975" y="468312"/>
                </a:lnTo>
                <a:lnTo>
                  <a:pt x="1284287" y="515937"/>
                </a:lnTo>
                <a:lnTo>
                  <a:pt x="1497012" y="598487"/>
                </a:lnTo>
                <a:lnTo>
                  <a:pt x="1709737" y="711200"/>
                </a:lnTo>
                <a:lnTo>
                  <a:pt x="1919287" y="852487"/>
                </a:lnTo>
                <a:lnTo>
                  <a:pt x="2135187" y="911225"/>
                </a:lnTo>
                <a:lnTo>
                  <a:pt x="2344737" y="938212"/>
                </a:lnTo>
              </a:path>
            </a:pathLst>
          </a:cu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Calibri"/>
            </a:endParaRPr>
          </a:p>
        </p:txBody>
      </p:sp>
      <p:sp>
        <p:nvSpPr>
          <p:cNvPr id="9" name="Freeform 8"/>
          <p:cNvSpPr/>
          <p:nvPr/>
        </p:nvSpPr>
        <p:spPr>
          <a:xfrm>
            <a:off x="7361239" y="3695701"/>
            <a:ext cx="2346325" cy="466725"/>
          </a:xfrm>
          <a:custGeom>
            <a:avLst/>
            <a:gdLst>
              <a:gd name="connsiteX0" fmla="*/ 0 w 2346325"/>
              <a:gd name="connsiteY0" fmla="*/ 466725 h 466725"/>
              <a:gd name="connsiteX1" fmla="*/ 215900 w 2346325"/>
              <a:gd name="connsiteY1" fmla="*/ 446088 h 466725"/>
              <a:gd name="connsiteX2" fmla="*/ 428625 w 2346325"/>
              <a:gd name="connsiteY2" fmla="*/ 415925 h 466725"/>
              <a:gd name="connsiteX3" fmla="*/ 644525 w 2346325"/>
              <a:gd name="connsiteY3" fmla="*/ 381000 h 466725"/>
              <a:gd name="connsiteX4" fmla="*/ 854075 w 2346325"/>
              <a:gd name="connsiteY4" fmla="*/ 357188 h 466725"/>
              <a:gd name="connsiteX5" fmla="*/ 1068387 w 2346325"/>
              <a:gd name="connsiteY5" fmla="*/ 344488 h 466725"/>
              <a:gd name="connsiteX6" fmla="*/ 1282700 w 2346325"/>
              <a:gd name="connsiteY6" fmla="*/ 323850 h 466725"/>
              <a:gd name="connsiteX7" fmla="*/ 1495425 w 2346325"/>
              <a:gd name="connsiteY7" fmla="*/ 273050 h 466725"/>
              <a:gd name="connsiteX8" fmla="*/ 1708150 w 2346325"/>
              <a:gd name="connsiteY8" fmla="*/ 188913 h 466725"/>
              <a:gd name="connsiteX9" fmla="*/ 1919287 w 2346325"/>
              <a:gd name="connsiteY9" fmla="*/ 57150 h 466725"/>
              <a:gd name="connsiteX10" fmla="*/ 2133600 w 2346325"/>
              <a:gd name="connsiteY10" fmla="*/ 9525 h 466725"/>
              <a:gd name="connsiteX11" fmla="*/ 2346325 w 2346325"/>
              <a:gd name="connsiteY11" fmla="*/ 0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6325" h="466725">
                <a:moveTo>
                  <a:pt x="0" y="466725"/>
                </a:moveTo>
                <a:lnTo>
                  <a:pt x="215900" y="446088"/>
                </a:lnTo>
                <a:lnTo>
                  <a:pt x="428625" y="415925"/>
                </a:lnTo>
                <a:lnTo>
                  <a:pt x="644525" y="381000"/>
                </a:lnTo>
                <a:lnTo>
                  <a:pt x="854075" y="357188"/>
                </a:lnTo>
                <a:lnTo>
                  <a:pt x="1068387" y="344488"/>
                </a:lnTo>
                <a:lnTo>
                  <a:pt x="1282700" y="323850"/>
                </a:lnTo>
                <a:lnTo>
                  <a:pt x="1495425" y="273050"/>
                </a:lnTo>
                <a:lnTo>
                  <a:pt x="1708150" y="188913"/>
                </a:lnTo>
                <a:lnTo>
                  <a:pt x="1919287" y="57150"/>
                </a:lnTo>
                <a:lnTo>
                  <a:pt x="2133600" y="9525"/>
                </a:lnTo>
                <a:lnTo>
                  <a:pt x="2346325" y="0"/>
                </a:lnTo>
              </a:path>
            </a:pathLst>
          </a:cu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Calibri"/>
            </a:endParaRPr>
          </a:p>
        </p:txBody>
      </p:sp>
      <p:sp>
        <p:nvSpPr>
          <p:cNvPr id="10" name="Freeform 9"/>
          <p:cNvSpPr/>
          <p:nvPr/>
        </p:nvSpPr>
        <p:spPr>
          <a:xfrm>
            <a:off x="7359651" y="4160839"/>
            <a:ext cx="2346325" cy="477837"/>
          </a:xfrm>
          <a:custGeom>
            <a:avLst/>
            <a:gdLst>
              <a:gd name="connsiteX0" fmla="*/ 0 w 2346325"/>
              <a:gd name="connsiteY0" fmla="*/ 0 h 477837"/>
              <a:gd name="connsiteX1" fmla="*/ 215900 w 2346325"/>
              <a:gd name="connsiteY1" fmla="*/ 92075 h 477837"/>
              <a:gd name="connsiteX2" fmla="*/ 430213 w 2346325"/>
              <a:gd name="connsiteY2" fmla="*/ 195262 h 477837"/>
              <a:gd name="connsiteX3" fmla="*/ 646113 w 2346325"/>
              <a:gd name="connsiteY3" fmla="*/ 261937 h 477837"/>
              <a:gd name="connsiteX4" fmla="*/ 855663 w 2346325"/>
              <a:gd name="connsiteY4" fmla="*/ 320675 h 477837"/>
              <a:gd name="connsiteX5" fmla="*/ 1069975 w 2346325"/>
              <a:gd name="connsiteY5" fmla="*/ 354012 h 477837"/>
              <a:gd name="connsiteX6" fmla="*/ 1284288 w 2346325"/>
              <a:gd name="connsiteY6" fmla="*/ 377825 h 477837"/>
              <a:gd name="connsiteX7" fmla="*/ 1498600 w 2346325"/>
              <a:gd name="connsiteY7" fmla="*/ 407987 h 477837"/>
              <a:gd name="connsiteX8" fmla="*/ 1709738 w 2346325"/>
              <a:gd name="connsiteY8" fmla="*/ 430212 h 477837"/>
              <a:gd name="connsiteX9" fmla="*/ 1920875 w 2346325"/>
              <a:gd name="connsiteY9" fmla="*/ 450850 h 477837"/>
              <a:gd name="connsiteX10" fmla="*/ 2135188 w 2346325"/>
              <a:gd name="connsiteY10" fmla="*/ 458787 h 477837"/>
              <a:gd name="connsiteX11" fmla="*/ 2346325 w 2346325"/>
              <a:gd name="connsiteY11" fmla="*/ 477837 h 47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6325" h="477837">
                <a:moveTo>
                  <a:pt x="0" y="0"/>
                </a:moveTo>
                <a:lnTo>
                  <a:pt x="215900" y="92075"/>
                </a:lnTo>
                <a:lnTo>
                  <a:pt x="430213" y="195262"/>
                </a:lnTo>
                <a:lnTo>
                  <a:pt x="646113" y="261937"/>
                </a:lnTo>
                <a:lnTo>
                  <a:pt x="855663" y="320675"/>
                </a:lnTo>
                <a:lnTo>
                  <a:pt x="1069975" y="354012"/>
                </a:lnTo>
                <a:lnTo>
                  <a:pt x="1284288" y="377825"/>
                </a:lnTo>
                <a:lnTo>
                  <a:pt x="1498600" y="407987"/>
                </a:lnTo>
                <a:lnTo>
                  <a:pt x="1709738" y="430212"/>
                </a:lnTo>
                <a:lnTo>
                  <a:pt x="1920875" y="450850"/>
                </a:lnTo>
                <a:lnTo>
                  <a:pt x="2135188" y="458787"/>
                </a:lnTo>
                <a:lnTo>
                  <a:pt x="2346325" y="477837"/>
                </a:lnTo>
              </a:path>
            </a:pathLst>
          </a:custGeom>
          <a:noFill/>
          <a:ln w="254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Calibri"/>
            </a:endParaRPr>
          </a:p>
        </p:txBody>
      </p:sp>
      <p:grpSp>
        <p:nvGrpSpPr>
          <p:cNvPr id="1262" name="Group 1261"/>
          <p:cNvGrpSpPr/>
          <p:nvPr/>
        </p:nvGrpSpPr>
        <p:grpSpPr>
          <a:xfrm>
            <a:off x="7963797" y="4388483"/>
            <a:ext cx="80558" cy="70656"/>
            <a:chOff x="6090686" y="4111270"/>
            <a:chExt cx="80558" cy="70656"/>
          </a:xfrm>
        </p:grpSpPr>
        <p:grpSp>
          <p:nvGrpSpPr>
            <p:cNvPr id="1263" name="Group 1262">
              <a:extLst>
                <a:ext uri="{FF2B5EF4-FFF2-40B4-BE49-F238E27FC236}">
                  <a16:creationId xmlns:a16="http://schemas.microsoft.com/office/drawing/2014/main" id="{95799BFC-B90C-4CA0-B324-BEA4445BAC9A}"/>
                </a:ext>
              </a:extLst>
            </p:cNvPr>
            <p:cNvGrpSpPr/>
            <p:nvPr/>
          </p:nvGrpSpPr>
          <p:grpSpPr>
            <a:xfrm>
              <a:off x="6090686" y="4111270"/>
              <a:ext cx="80558" cy="70656"/>
              <a:chOff x="3743571" y="3547166"/>
              <a:chExt cx="80558" cy="193067"/>
            </a:xfrm>
          </p:grpSpPr>
          <p:cxnSp>
            <p:nvCxnSpPr>
              <p:cNvPr id="1265" name="Straight Connector 1264">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66" name="Straight Connector 1265">
                <a:extLst>
                  <a:ext uri="{FF2B5EF4-FFF2-40B4-BE49-F238E27FC236}">
                    <a16:creationId xmlns:a16="http://schemas.microsoft.com/office/drawing/2014/main" id="{FEC6A13C-3600-4049-B1F0-9397AB2BC560}"/>
                  </a:ext>
                </a:extLst>
              </p:cNvPr>
              <p:cNvCxnSpPr/>
              <p:nvPr/>
            </p:nvCxnSpPr>
            <p:spPr>
              <a:xfrm>
                <a:off x="3743571" y="374023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67" name="Straight Connector 1266">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64" name="Oval 1263">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268" name="Group 1267"/>
          <p:cNvGrpSpPr/>
          <p:nvPr/>
        </p:nvGrpSpPr>
        <p:grpSpPr>
          <a:xfrm>
            <a:off x="8174573" y="4444077"/>
            <a:ext cx="80558" cy="64952"/>
            <a:chOff x="6090686" y="4111263"/>
            <a:chExt cx="80558" cy="64952"/>
          </a:xfrm>
        </p:grpSpPr>
        <p:grpSp>
          <p:nvGrpSpPr>
            <p:cNvPr id="1269" name="Group 1268">
              <a:extLst>
                <a:ext uri="{FF2B5EF4-FFF2-40B4-BE49-F238E27FC236}">
                  <a16:creationId xmlns:a16="http://schemas.microsoft.com/office/drawing/2014/main" id="{95799BFC-B90C-4CA0-B324-BEA4445BAC9A}"/>
                </a:ext>
              </a:extLst>
            </p:cNvPr>
            <p:cNvGrpSpPr/>
            <p:nvPr/>
          </p:nvGrpSpPr>
          <p:grpSpPr>
            <a:xfrm>
              <a:off x="6090686" y="4111263"/>
              <a:ext cx="80558" cy="64305"/>
              <a:chOff x="3743571" y="3547166"/>
              <a:chExt cx="80558" cy="175714"/>
            </a:xfrm>
          </p:grpSpPr>
          <p:cxnSp>
            <p:nvCxnSpPr>
              <p:cNvPr id="1271" name="Straight Connector 1270">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72" name="Straight Connector 1271">
                <a:extLst>
                  <a:ext uri="{FF2B5EF4-FFF2-40B4-BE49-F238E27FC236}">
                    <a16:creationId xmlns:a16="http://schemas.microsoft.com/office/drawing/2014/main" id="{FEC6A13C-3600-4049-B1F0-9397AB2BC560}"/>
                  </a:ext>
                </a:extLst>
              </p:cNvPr>
              <p:cNvCxnSpPr/>
              <p:nvPr/>
            </p:nvCxnSpPr>
            <p:spPr>
              <a:xfrm>
                <a:off x="3743571" y="372288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73" name="Straight Connector 1272">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70" name="Oval 1269">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274" name="Group 1273"/>
          <p:cNvGrpSpPr/>
          <p:nvPr/>
        </p:nvGrpSpPr>
        <p:grpSpPr>
          <a:xfrm>
            <a:off x="8389533" y="4480796"/>
            <a:ext cx="80558" cy="65892"/>
            <a:chOff x="6090686" y="4111267"/>
            <a:chExt cx="80558" cy="65892"/>
          </a:xfrm>
        </p:grpSpPr>
        <p:grpSp>
          <p:nvGrpSpPr>
            <p:cNvPr id="1275" name="Group 1274">
              <a:extLst>
                <a:ext uri="{FF2B5EF4-FFF2-40B4-BE49-F238E27FC236}">
                  <a16:creationId xmlns:a16="http://schemas.microsoft.com/office/drawing/2014/main" id="{95799BFC-B90C-4CA0-B324-BEA4445BAC9A}"/>
                </a:ext>
              </a:extLst>
            </p:cNvPr>
            <p:cNvGrpSpPr/>
            <p:nvPr/>
          </p:nvGrpSpPr>
          <p:grpSpPr>
            <a:xfrm>
              <a:off x="6090686" y="4111267"/>
              <a:ext cx="80558" cy="65892"/>
              <a:chOff x="3743571" y="3547166"/>
              <a:chExt cx="80558" cy="180050"/>
            </a:xfrm>
          </p:grpSpPr>
          <p:cxnSp>
            <p:nvCxnSpPr>
              <p:cNvPr id="1277" name="Straight Connector 1276">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78" name="Straight Connector 1277">
                <a:extLst>
                  <a:ext uri="{FF2B5EF4-FFF2-40B4-BE49-F238E27FC236}">
                    <a16:creationId xmlns:a16="http://schemas.microsoft.com/office/drawing/2014/main" id="{FEC6A13C-3600-4049-B1F0-9397AB2BC560}"/>
                  </a:ext>
                </a:extLst>
              </p:cNvPr>
              <p:cNvCxnSpPr/>
              <p:nvPr/>
            </p:nvCxnSpPr>
            <p:spPr>
              <a:xfrm>
                <a:off x="3743571" y="372721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79" name="Straight Connector 1278">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76" name="Oval 1275">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280" name="Group 1279"/>
          <p:cNvGrpSpPr/>
          <p:nvPr/>
        </p:nvGrpSpPr>
        <p:grpSpPr>
          <a:xfrm>
            <a:off x="8604223" y="4504565"/>
            <a:ext cx="80558" cy="70656"/>
            <a:chOff x="6090686" y="4111270"/>
            <a:chExt cx="80558" cy="70656"/>
          </a:xfrm>
        </p:grpSpPr>
        <p:grpSp>
          <p:nvGrpSpPr>
            <p:cNvPr id="1281" name="Group 1280">
              <a:extLst>
                <a:ext uri="{FF2B5EF4-FFF2-40B4-BE49-F238E27FC236}">
                  <a16:creationId xmlns:a16="http://schemas.microsoft.com/office/drawing/2014/main" id="{95799BFC-B90C-4CA0-B324-BEA4445BAC9A}"/>
                </a:ext>
              </a:extLst>
            </p:cNvPr>
            <p:cNvGrpSpPr/>
            <p:nvPr/>
          </p:nvGrpSpPr>
          <p:grpSpPr>
            <a:xfrm>
              <a:off x="6090686" y="4111270"/>
              <a:ext cx="80558" cy="70656"/>
              <a:chOff x="3743571" y="3547166"/>
              <a:chExt cx="80558" cy="193067"/>
            </a:xfrm>
          </p:grpSpPr>
          <p:cxnSp>
            <p:nvCxnSpPr>
              <p:cNvPr id="1283" name="Straight Connector 1282">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84" name="Straight Connector 1283">
                <a:extLst>
                  <a:ext uri="{FF2B5EF4-FFF2-40B4-BE49-F238E27FC236}">
                    <a16:creationId xmlns:a16="http://schemas.microsoft.com/office/drawing/2014/main" id="{FEC6A13C-3600-4049-B1F0-9397AB2BC560}"/>
                  </a:ext>
                </a:extLst>
              </p:cNvPr>
              <p:cNvCxnSpPr/>
              <p:nvPr/>
            </p:nvCxnSpPr>
            <p:spPr>
              <a:xfrm>
                <a:off x="3743571" y="374023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85" name="Straight Connector 1284">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82" name="Oval 1281">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286" name="Group 1285"/>
          <p:cNvGrpSpPr/>
          <p:nvPr/>
        </p:nvGrpSpPr>
        <p:grpSpPr>
          <a:xfrm>
            <a:off x="8816493" y="4536277"/>
            <a:ext cx="80558" cy="70656"/>
            <a:chOff x="6090686" y="4111270"/>
            <a:chExt cx="80558" cy="70656"/>
          </a:xfrm>
        </p:grpSpPr>
        <p:grpSp>
          <p:nvGrpSpPr>
            <p:cNvPr id="1287" name="Group 1286">
              <a:extLst>
                <a:ext uri="{FF2B5EF4-FFF2-40B4-BE49-F238E27FC236}">
                  <a16:creationId xmlns:a16="http://schemas.microsoft.com/office/drawing/2014/main" id="{95799BFC-B90C-4CA0-B324-BEA4445BAC9A}"/>
                </a:ext>
              </a:extLst>
            </p:cNvPr>
            <p:cNvGrpSpPr/>
            <p:nvPr/>
          </p:nvGrpSpPr>
          <p:grpSpPr>
            <a:xfrm>
              <a:off x="6090686" y="4111270"/>
              <a:ext cx="80558" cy="70656"/>
              <a:chOff x="3743571" y="3547166"/>
              <a:chExt cx="80558" cy="193067"/>
            </a:xfrm>
          </p:grpSpPr>
          <p:cxnSp>
            <p:nvCxnSpPr>
              <p:cNvPr id="1289" name="Straight Connector 1288">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90" name="Straight Connector 1289">
                <a:extLst>
                  <a:ext uri="{FF2B5EF4-FFF2-40B4-BE49-F238E27FC236}">
                    <a16:creationId xmlns:a16="http://schemas.microsoft.com/office/drawing/2014/main" id="{FEC6A13C-3600-4049-B1F0-9397AB2BC560}"/>
                  </a:ext>
                </a:extLst>
              </p:cNvPr>
              <p:cNvCxnSpPr/>
              <p:nvPr/>
            </p:nvCxnSpPr>
            <p:spPr>
              <a:xfrm>
                <a:off x="3743571" y="374023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91" name="Straight Connector 1290">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88" name="Oval 1287">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292" name="Group 1291"/>
          <p:cNvGrpSpPr/>
          <p:nvPr/>
        </p:nvGrpSpPr>
        <p:grpSpPr>
          <a:xfrm>
            <a:off x="9029009" y="4560049"/>
            <a:ext cx="80558" cy="70656"/>
            <a:chOff x="6090686" y="4111270"/>
            <a:chExt cx="80558" cy="70656"/>
          </a:xfrm>
        </p:grpSpPr>
        <p:grpSp>
          <p:nvGrpSpPr>
            <p:cNvPr id="1293" name="Group 1292">
              <a:extLst>
                <a:ext uri="{FF2B5EF4-FFF2-40B4-BE49-F238E27FC236}">
                  <a16:creationId xmlns:a16="http://schemas.microsoft.com/office/drawing/2014/main" id="{95799BFC-B90C-4CA0-B324-BEA4445BAC9A}"/>
                </a:ext>
              </a:extLst>
            </p:cNvPr>
            <p:cNvGrpSpPr/>
            <p:nvPr/>
          </p:nvGrpSpPr>
          <p:grpSpPr>
            <a:xfrm>
              <a:off x="6090686" y="4111270"/>
              <a:ext cx="80558" cy="70656"/>
              <a:chOff x="3743571" y="3547166"/>
              <a:chExt cx="80558" cy="193067"/>
            </a:xfrm>
          </p:grpSpPr>
          <p:cxnSp>
            <p:nvCxnSpPr>
              <p:cNvPr id="1295" name="Straight Connector 1294">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96" name="Straight Connector 1295">
                <a:extLst>
                  <a:ext uri="{FF2B5EF4-FFF2-40B4-BE49-F238E27FC236}">
                    <a16:creationId xmlns:a16="http://schemas.microsoft.com/office/drawing/2014/main" id="{FEC6A13C-3600-4049-B1F0-9397AB2BC560}"/>
                  </a:ext>
                </a:extLst>
              </p:cNvPr>
              <p:cNvCxnSpPr/>
              <p:nvPr/>
            </p:nvCxnSpPr>
            <p:spPr>
              <a:xfrm>
                <a:off x="3743571" y="374023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97" name="Straight Connector 1296">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94" name="Oval 1293">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633" name="Group 632"/>
          <p:cNvGrpSpPr/>
          <p:nvPr/>
        </p:nvGrpSpPr>
        <p:grpSpPr>
          <a:xfrm>
            <a:off x="9239362" y="4569532"/>
            <a:ext cx="80558" cy="75420"/>
            <a:chOff x="7656699" y="4569532"/>
            <a:chExt cx="80558" cy="75420"/>
          </a:xfrm>
        </p:grpSpPr>
        <p:grpSp>
          <p:nvGrpSpPr>
            <p:cNvPr id="1299" name="Group 1298">
              <a:extLst>
                <a:ext uri="{FF2B5EF4-FFF2-40B4-BE49-F238E27FC236}">
                  <a16:creationId xmlns:a16="http://schemas.microsoft.com/office/drawing/2014/main" id="{95799BFC-B90C-4CA0-B324-BEA4445BAC9A}"/>
                </a:ext>
              </a:extLst>
            </p:cNvPr>
            <p:cNvGrpSpPr/>
            <p:nvPr/>
          </p:nvGrpSpPr>
          <p:grpSpPr>
            <a:xfrm>
              <a:off x="7656699" y="4569532"/>
              <a:ext cx="80558" cy="75420"/>
              <a:chOff x="3743571" y="3547166"/>
              <a:chExt cx="80558" cy="206084"/>
            </a:xfrm>
          </p:grpSpPr>
          <p:cxnSp>
            <p:nvCxnSpPr>
              <p:cNvPr id="1301" name="Straight Connector 1300">
                <a:extLst>
                  <a:ext uri="{FF2B5EF4-FFF2-40B4-BE49-F238E27FC236}">
                    <a16:creationId xmlns:a16="http://schemas.microsoft.com/office/drawing/2014/main" id="{3F28E75A-CEA8-4C79-A999-AABB2A118C8D}"/>
                  </a:ext>
                </a:extLst>
              </p:cNvPr>
              <p:cNvCxnSpPr>
                <a:cxnSpLocks/>
              </p:cNvCxnSpPr>
              <p:nvPr/>
            </p:nvCxnSpPr>
            <p:spPr>
              <a:xfrm>
                <a:off x="3783850" y="3547166"/>
                <a:ext cx="0" cy="1999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02" name="Straight Connector 1301">
                <a:extLst>
                  <a:ext uri="{FF2B5EF4-FFF2-40B4-BE49-F238E27FC236}">
                    <a16:creationId xmlns:a16="http://schemas.microsoft.com/office/drawing/2014/main" id="{FEC6A13C-3600-4049-B1F0-9397AB2BC560}"/>
                  </a:ext>
                </a:extLst>
              </p:cNvPr>
              <p:cNvCxnSpPr/>
              <p:nvPr/>
            </p:nvCxnSpPr>
            <p:spPr>
              <a:xfrm>
                <a:off x="3743571" y="375325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03" name="Straight Connector 1302">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04" name="Oval 1303">
              <a:extLst>
                <a:ext uri="{FF2B5EF4-FFF2-40B4-BE49-F238E27FC236}">
                  <a16:creationId xmlns:a16="http://schemas.microsoft.com/office/drawing/2014/main" id="{BBAD1B1B-EC0E-45D0-BF94-12914B462DE4}"/>
                </a:ext>
              </a:extLst>
            </p:cNvPr>
            <p:cNvSpPr/>
            <p:nvPr/>
          </p:nvSpPr>
          <p:spPr>
            <a:xfrm>
              <a:off x="7662074" y="4579680"/>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305" name="Group 1304"/>
          <p:cNvGrpSpPr/>
          <p:nvPr/>
        </p:nvGrpSpPr>
        <p:grpSpPr>
          <a:xfrm>
            <a:off x="9453853" y="4582188"/>
            <a:ext cx="80558" cy="75420"/>
            <a:chOff x="7656699" y="4569532"/>
            <a:chExt cx="80558" cy="75420"/>
          </a:xfrm>
        </p:grpSpPr>
        <p:grpSp>
          <p:nvGrpSpPr>
            <p:cNvPr id="1306" name="Group 1305">
              <a:extLst>
                <a:ext uri="{FF2B5EF4-FFF2-40B4-BE49-F238E27FC236}">
                  <a16:creationId xmlns:a16="http://schemas.microsoft.com/office/drawing/2014/main" id="{95799BFC-B90C-4CA0-B324-BEA4445BAC9A}"/>
                </a:ext>
              </a:extLst>
            </p:cNvPr>
            <p:cNvGrpSpPr/>
            <p:nvPr/>
          </p:nvGrpSpPr>
          <p:grpSpPr>
            <a:xfrm>
              <a:off x="7656699" y="4569532"/>
              <a:ext cx="80558" cy="75420"/>
              <a:chOff x="3743571" y="3547166"/>
              <a:chExt cx="80558" cy="206084"/>
            </a:xfrm>
          </p:grpSpPr>
          <p:cxnSp>
            <p:nvCxnSpPr>
              <p:cNvPr id="1308" name="Straight Connector 1307">
                <a:extLst>
                  <a:ext uri="{FF2B5EF4-FFF2-40B4-BE49-F238E27FC236}">
                    <a16:creationId xmlns:a16="http://schemas.microsoft.com/office/drawing/2014/main" id="{3F28E75A-CEA8-4C79-A999-AABB2A118C8D}"/>
                  </a:ext>
                </a:extLst>
              </p:cNvPr>
              <p:cNvCxnSpPr>
                <a:cxnSpLocks/>
              </p:cNvCxnSpPr>
              <p:nvPr/>
            </p:nvCxnSpPr>
            <p:spPr>
              <a:xfrm>
                <a:off x="3783850" y="3547166"/>
                <a:ext cx="0" cy="1999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09" name="Straight Connector 1308">
                <a:extLst>
                  <a:ext uri="{FF2B5EF4-FFF2-40B4-BE49-F238E27FC236}">
                    <a16:creationId xmlns:a16="http://schemas.microsoft.com/office/drawing/2014/main" id="{FEC6A13C-3600-4049-B1F0-9397AB2BC560}"/>
                  </a:ext>
                </a:extLst>
              </p:cNvPr>
              <p:cNvCxnSpPr/>
              <p:nvPr/>
            </p:nvCxnSpPr>
            <p:spPr>
              <a:xfrm>
                <a:off x="3743571" y="3753250"/>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10" name="Straight Connector 1309">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07" name="Oval 1306">
              <a:extLst>
                <a:ext uri="{FF2B5EF4-FFF2-40B4-BE49-F238E27FC236}">
                  <a16:creationId xmlns:a16="http://schemas.microsoft.com/office/drawing/2014/main" id="{BBAD1B1B-EC0E-45D0-BF94-12914B462DE4}"/>
                </a:ext>
              </a:extLst>
            </p:cNvPr>
            <p:cNvSpPr/>
            <p:nvPr/>
          </p:nvSpPr>
          <p:spPr>
            <a:xfrm>
              <a:off x="7662074" y="4579680"/>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311" name="Group 1310"/>
          <p:cNvGrpSpPr/>
          <p:nvPr/>
        </p:nvGrpSpPr>
        <p:grpSpPr>
          <a:xfrm>
            <a:off x="9665000" y="4599609"/>
            <a:ext cx="80558" cy="77008"/>
            <a:chOff x="7656699" y="4569533"/>
            <a:chExt cx="80558" cy="77008"/>
          </a:xfrm>
        </p:grpSpPr>
        <p:grpSp>
          <p:nvGrpSpPr>
            <p:cNvPr id="1312" name="Group 1311">
              <a:extLst>
                <a:ext uri="{FF2B5EF4-FFF2-40B4-BE49-F238E27FC236}">
                  <a16:creationId xmlns:a16="http://schemas.microsoft.com/office/drawing/2014/main" id="{95799BFC-B90C-4CA0-B324-BEA4445BAC9A}"/>
                </a:ext>
              </a:extLst>
            </p:cNvPr>
            <p:cNvGrpSpPr/>
            <p:nvPr/>
          </p:nvGrpSpPr>
          <p:grpSpPr>
            <a:xfrm>
              <a:off x="7656699" y="4569533"/>
              <a:ext cx="80558" cy="77008"/>
              <a:chOff x="3743571" y="3547166"/>
              <a:chExt cx="80558" cy="210423"/>
            </a:xfrm>
          </p:grpSpPr>
          <p:cxnSp>
            <p:nvCxnSpPr>
              <p:cNvPr id="1314" name="Straight Connector 1313">
                <a:extLst>
                  <a:ext uri="{FF2B5EF4-FFF2-40B4-BE49-F238E27FC236}">
                    <a16:creationId xmlns:a16="http://schemas.microsoft.com/office/drawing/2014/main" id="{3F28E75A-CEA8-4C79-A999-AABB2A118C8D}"/>
                  </a:ext>
                </a:extLst>
              </p:cNvPr>
              <p:cNvCxnSpPr>
                <a:cxnSpLocks/>
              </p:cNvCxnSpPr>
              <p:nvPr/>
            </p:nvCxnSpPr>
            <p:spPr>
              <a:xfrm>
                <a:off x="3783850" y="3547166"/>
                <a:ext cx="0" cy="199988"/>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15" name="Straight Connector 1314">
                <a:extLst>
                  <a:ext uri="{FF2B5EF4-FFF2-40B4-BE49-F238E27FC236}">
                    <a16:creationId xmlns:a16="http://schemas.microsoft.com/office/drawing/2014/main" id="{FEC6A13C-3600-4049-B1F0-9397AB2BC560}"/>
                  </a:ext>
                </a:extLst>
              </p:cNvPr>
              <p:cNvCxnSpPr/>
              <p:nvPr/>
            </p:nvCxnSpPr>
            <p:spPr>
              <a:xfrm>
                <a:off x="3743571" y="3757589"/>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316" name="Straight Connector 1315">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313" name="Oval 1312">
              <a:extLst>
                <a:ext uri="{FF2B5EF4-FFF2-40B4-BE49-F238E27FC236}">
                  <a16:creationId xmlns:a16="http://schemas.microsoft.com/office/drawing/2014/main" id="{BBAD1B1B-EC0E-45D0-BF94-12914B462DE4}"/>
                </a:ext>
              </a:extLst>
            </p:cNvPr>
            <p:cNvSpPr/>
            <p:nvPr/>
          </p:nvSpPr>
          <p:spPr>
            <a:xfrm>
              <a:off x="7662074" y="4579680"/>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250" name="Group 1249"/>
          <p:cNvGrpSpPr/>
          <p:nvPr/>
        </p:nvGrpSpPr>
        <p:grpSpPr>
          <a:xfrm>
            <a:off x="7536896" y="4219163"/>
            <a:ext cx="80558" cy="69068"/>
            <a:chOff x="6090686" y="4111269"/>
            <a:chExt cx="80558" cy="69068"/>
          </a:xfrm>
        </p:grpSpPr>
        <p:grpSp>
          <p:nvGrpSpPr>
            <p:cNvPr id="1251" name="Group 1250">
              <a:extLst>
                <a:ext uri="{FF2B5EF4-FFF2-40B4-BE49-F238E27FC236}">
                  <a16:creationId xmlns:a16="http://schemas.microsoft.com/office/drawing/2014/main" id="{95799BFC-B90C-4CA0-B324-BEA4445BAC9A}"/>
                </a:ext>
              </a:extLst>
            </p:cNvPr>
            <p:cNvGrpSpPr/>
            <p:nvPr/>
          </p:nvGrpSpPr>
          <p:grpSpPr>
            <a:xfrm>
              <a:off x="6090686" y="4111269"/>
              <a:ext cx="80558" cy="69068"/>
              <a:chOff x="3743571" y="3547166"/>
              <a:chExt cx="80558" cy="188728"/>
            </a:xfrm>
          </p:grpSpPr>
          <p:cxnSp>
            <p:nvCxnSpPr>
              <p:cNvPr id="1253" name="Straight Connector 1252">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54" name="Straight Connector 1253">
                <a:extLst>
                  <a:ext uri="{FF2B5EF4-FFF2-40B4-BE49-F238E27FC236}">
                    <a16:creationId xmlns:a16="http://schemas.microsoft.com/office/drawing/2014/main" id="{FEC6A13C-3600-4049-B1F0-9397AB2BC560}"/>
                  </a:ext>
                </a:extLst>
              </p:cNvPr>
              <p:cNvCxnSpPr/>
              <p:nvPr/>
            </p:nvCxnSpPr>
            <p:spPr>
              <a:xfrm>
                <a:off x="3743571" y="3735894"/>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55" name="Straight Connector 1254">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52" name="Oval 1251">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grpSp>
        <p:nvGrpSpPr>
          <p:cNvPr id="1256" name="Group 1255"/>
          <p:cNvGrpSpPr/>
          <p:nvPr/>
        </p:nvGrpSpPr>
        <p:grpSpPr>
          <a:xfrm>
            <a:off x="7750196" y="4322090"/>
            <a:ext cx="80558" cy="70656"/>
            <a:chOff x="6090686" y="4111270"/>
            <a:chExt cx="80558" cy="70656"/>
          </a:xfrm>
        </p:grpSpPr>
        <p:grpSp>
          <p:nvGrpSpPr>
            <p:cNvPr id="1257" name="Group 1256">
              <a:extLst>
                <a:ext uri="{FF2B5EF4-FFF2-40B4-BE49-F238E27FC236}">
                  <a16:creationId xmlns:a16="http://schemas.microsoft.com/office/drawing/2014/main" id="{95799BFC-B90C-4CA0-B324-BEA4445BAC9A}"/>
                </a:ext>
              </a:extLst>
            </p:cNvPr>
            <p:cNvGrpSpPr/>
            <p:nvPr/>
          </p:nvGrpSpPr>
          <p:grpSpPr>
            <a:xfrm>
              <a:off x="6090686" y="4111270"/>
              <a:ext cx="80558" cy="70656"/>
              <a:chOff x="3743571" y="3547166"/>
              <a:chExt cx="80558" cy="193067"/>
            </a:xfrm>
          </p:grpSpPr>
          <p:cxnSp>
            <p:nvCxnSpPr>
              <p:cNvPr id="1259" name="Straight Connector 1258">
                <a:extLst>
                  <a:ext uri="{FF2B5EF4-FFF2-40B4-BE49-F238E27FC236}">
                    <a16:creationId xmlns:a16="http://schemas.microsoft.com/office/drawing/2014/main" id="{3F28E75A-CEA8-4C79-A999-AABB2A118C8D}"/>
                  </a:ext>
                </a:extLst>
              </p:cNvPr>
              <p:cNvCxnSpPr>
                <a:cxnSpLocks/>
              </p:cNvCxnSpPr>
              <p:nvPr/>
            </p:nvCxnSpPr>
            <p:spPr>
              <a:xfrm>
                <a:off x="3783850" y="3547166"/>
                <a:ext cx="0" cy="175711"/>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60" name="Straight Connector 1259">
                <a:extLst>
                  <a:ext uri="{FF2B5EF4-FFF2-40B4-BE49-F238E27FC236}">
                    <a16:creationId xmlns:a16="http://schemas.microsoft.com/office/drawing/2014/main" id="{FEC6A13C-3600-4049-B1F0-9397AB2BC560}"/>
                  </a:ext>
                </a:extLst>
              </p:cNvPr>
              <p:cNvCxnSpPr/>
              <p:nvPr/>
            </p:nvCxnSpPr>
            <p:spPr>
              <a:xfrm>
                <a:off x="3743571" y="3740233"/>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61" name="Straight Connector 1260">
                <a:extLst>
                  <a:ext uri="{FF2B5EF4-FFF2-40B4-BE49-F238E27FC236}">
                    <a16:creationId xmlns:a16="http://schemas.microsoft.com/office/drawing/2014/main" id="{AF1179FE-DEA2-4553-882D-1C90052D89B6}"/>
                  </a:ext>
                </a:extLst>
              </p:cNvPr>
              <p:cNvCxnSpPr>
                <a:cxnSpLocks/>
              </p:cNvCxnSpPr>
              <p:nvPr/>
            </p:nvCxnSpPr>
            <p:spPr>
              <a:xfrm>
                <a:off x="3743571" y="3559996"/>
                <a:ext cx="80558"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258" name="Oval 1257">
              <a:extLst>
                <a:ext uri="{FF2B5EF4-FFF2-40B4-BE49-F238E27FC236}">
                  <a16:creationId xmlns:a16="http://schemas.microsoft.com/office/drawing/2014/main" id="{BBAD1B1B-EC0E-45D0-BF94-12914B462DE4}"/>
                </a:ext>
              </a:extLst>
            </p:cNvPr>
            <p:cNvSpPr/>
            <p:nvPr/>
          </p:nvSpPr>
          <p:spPr>
            <a:xfrm>
              <a:off x="6096061" y="4115069"/>
              <a:ext cx="71957" cy="61146"/>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dirty="0">
                <a:solidFill>
                  <a:prstClr val="white"/>
                </a:solidFill>
                <a:latin typeface="Calibri"/>
              </a:endParaRPr>
            </a:p>
          </p:txBody>
        </p:sp>
      </p:grpSp>
    </p:spTree>
    <p:extLst>
      <p:ext uri="{BB962C8B-B14F-4D97-AF65-F5344CB8AC3E}">
        <p14:creationId xmlns:p14="http://schemas.microsoft.com/office/powerpoint/2010/main" val="627283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820" y="206339"/>
            <a:ext cx="11434438" cy="834047"/>
          </a:xfrm>
        </p:spPr>
        <p:txBody>
          <a:bodyPr>
            <a:noAutofit/>
          </a:bodyPr>
          <a:lstStyle/>
          <a:p>
            <a:r>
              <a:rPr lang="en-GB" sz="2600" dirty="0"/>
              <a:t>Long-term </a:t>
            </a:r>
            <a:r>
              <a:rPr lang="en-GB" sz="2600" dirty="0" err="1"/>
              <a:t>TTh</a:t>
            </a:r>
            <a:r>
              <a:rPr lang="en-GB" sz="2600" dirty="0"/>
              <a:t> use in men with hypogonadism and T2DM </a:t>
            </a:r>
            <a:br>
              <a:rPr lang="en-GB" sz="2600" dirty="0"/>
            </a:br>
            <a:r>
              <a:rPr lang="en-GB" sz="2600" dirty="0"/>
              <a:t>is associated with disease remission, return to normal glucose control, and decreased all-cause mortality</a:t>
            </a:r>
          </a:p>
        </p:txBody>
      </p:sp>
      <p:sp>
        <p:nvSpPr>
          <p:cNvPr id="5" name="TextBox 4"/>
          <p:cNvSpPr txBox="1"/>
          <p:nvPr/>
        </p:nvSpPr>
        <p:spPr>
          <a:xfrm>
            <a:off x="1523999" y="5864900"/>
            <a:ext cx="9144001" cy="400110"/>
          </a:xfrm>
          <a:prstGeom prst="rect">
            <a:avLst/>
          </a:prstGeom>
          <a:noFill/>
        </p:spPr>
        <p:txBody>
          <a:bodyPr wrap="square" rtlCol="0" anchor="b">
            <a:spAutoFit/>
          </a:bodyPr>
          <a:lstStyle/>
          <a:p>
            <a:pPr>
              <a:defRPr/>
            </a:pPr>
            <a:r>
              <a:rPr lang="en-GB" sz="1000" dirty="0">
                <a:solidFill>
                  <a:schemeClr val="tx2"/>
                </a:solidFill>
                <a:latin typeface="Calibri"/>
              </a:rPr>
              <a:t>HbA</a:t>
            </a:r>
            <a:r>
              <a:rPr lang="en-GB" sz="1000" baseline="-25000" dirty="0">
                <a:solidFill>
                  <a:schemeClr val="tx2"/>
                </a:solidFill>
                <a:latin typeface="Calibri"/>
              </a:rPr>
              <a:t>1c</a:t>
            </a:r>
            <a:r>
              <a:rPr lang="en-GB" sz="1000" dirty="0">
                <a:solidFill>
                  <a:schemeClr val="tx2"/>
                </a:solidFill>
                <a:latin typeface="Calibri"/>
              </a:rPr>
              <a:t>, glycated haemoglobin; T2DM, type 2 diabetes mellitus; </a:t>
            </a:r>
            <a:r>
              <a:rPr lang="en-GB" sz="1000" dirty="0" err="1">
                <a:solidFill>
                  <a:schemeClr val="tx2"/>
                </a:solidFill>
                <a:latin typeface="Calibri"/>
              </a:rPr>
              <a:t>TTh</a:t>
            </a:r>
            <a:r>
              <a:rPr lang="en-GB" sz="1000" dirty="0">
                <a:solidFill>
                  <a:schemeClr val="tx2"/>
                </a:solidFill>
                <a:latin typeface="Calibri"/>
              </a:rPr>
              <a:t>, testosterone therapy</a:t>
            </a:r>
          </a:p>
          <a:p>
            <a:pPr>
              <a:defRPr/>
            </a:pPr>
            <a:r>
              <a:rPr lang="it-IT" sz="1000" dirty="0">
                <a:solidFill>
                  <a:schemeClr val="tx2"/>
                </a:solidFill>
                <a:latin typeface="Calibri"/>
              </a:rPr>
              <a:t>Haider KS </a:t>
            </a:r>
            <a:r>
              <a:rPr lang="it-IT" sz="1000" i="1" dirty="0">
                <a:solidFill>
                  <a:schemeClr val="tx2"/>
                </a:solidFill>
                <a:latin typeface="Calibri"/>
              </a:rPr>
              <a:t>et al. Diabetes Obes Metab</a:t>
            </a:r>
            <a:r>
              <a:rPr lang="it-IT" sz="1000" dirty="0">
                <a:solidFill>
                  <a:schemeClr val="tx2"/>
                </a:solidFill>
                <a:latin typeface="Calibri"/>
              </a:rPr>
              <a:t> 2020;</a:t>
            </a:r>
            <a:r>
              <a:rPr lang="en-GB" sz="1000" dirty="0" err="1">
                <a:solidFill>
                  <a:schemeClr val="tx2"/>
                </a:solidFill>
                <a:latin typeface="Calibri"/>
              </a:rPr>
              <a:t>doi</a:t>
            </a:r>
            <a:r>
              <a:rPr lang="en-GB" sz="1000" dirty="0">
                <a:solidFill>
                  <a:schemeClr val="tx2"/>
                </a:solidFill>
                <a:latin typeface="Calibri"/>
              </a:rPr>
              <a:t>: 10.1111/dom.14122</a:t>
            </a:r>
            <a:r>
              <a:rPr lang="it-IT" sz="1000" dirty="0">
                <a:solidFill>
                  <a:schemeClr val="tx2"/>
                </a:solidFill>
                <a:latin typeface="Calibri"/>
              </a:rPr>
              <a:t>.</a:t>
            </a:r>
            <a:endParaRPr lang="en-GB" sz="1000" dirty="0">
              <a:solidFill>
                <a:schemeClr val="tx2"/>
              </a:solidFill>
              <a:latin typeface="Calibri"/>
            </a:endParaRPr>
          </a:p>
        </p:txBody>
      </p:sp>
      <p:grpSp>
        <p:nvGrpSpPr>
          <p:cNvPr id="20" name="Group 19"/>
          <p:cNvGrpSpPr/>
          <p:nvPr/>
        </p:nvGrpSpPr>
        <p:grpSpPr>
          <a:xfrm>
            <a:off x="2100697" y="1303911"/>
            <a:ext cx="7990606" cy="4374402"/>
            <a:chOff x="576697" y="1247466"/>
            <a:chExt cx="7990606" cy="4374402"/>
          </a:xfrm>
        </p:grpSpPr>
        <p:grpSp>
          <p:nvGrpSpPr>
            <p:cNvPr id="34" name="Group 33">
              <a:extLst>
                <a:ext uri="{FF2B5EF4-FFF2-40B4-BE49-F238E27FC236}">
                  <a16:creationId xmlns:a16="http://schemas.microsoft.com/office/drawing/2014/main" id="{B57C2598-1EAD-4E49-83D1-D9B023FA20D3}"/>
                </a:ext>
              </a:extLst>
            </p:cNvPr>
            <p:cNvGrpSpPr/>
            <p:nvPr/>
          </p:nvGrpSpPr>
          <p:grpSpPr>
            <a:xfrm>
              <a:off x="576697" y="1247466"/>
              <a:ext cx="7990606" cy="4374402"/>
              <a:chOff x="576697" y="999539"/>
              <a:chExt cx="7990606" cy="4374402"/>
            </a:xfrm>
          </p:grpSpPr>
          <p:sp>
            <p:nvSpPr>
              <p:cNvPr id="408" name="Rounded Rectangle 57">
                <a:extLst>
                  <a:ext uri="{FF2B5EF4-FFF2-40B4-BE49-F238E27FC236}">
                    <a16:creationId xmlns:a16="http://schemas.microsoft.com/office/drawing/2014/main" id="{68E998B3-A9D9-460D-A056-495DC1214A91}"/>
                  </a:ext>
                </a:extLst>
              </p:cNvPr>
              <p:cNvSpPr/>
              <p:nvPr/>
            </p:nvSpPr>
            <p:spPr>
              <a:xfrm>
                <a:off x="576697" y="999539"/>
                <a:ext cx="7990606" cy="4374402"/>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407" name="Round Same Side Corner Rectangle 58">
                <a:extLst>
                  <a:ext uri="{FF2B5EF4-FFF2-40B4-BE49-F238E27FC236}">
                    <a16:creationId xmlns:a16="http://schemas.microsoft.com/office/drawing/2014/main" id="{87716571-26C1-4F80-8CD8-F8645893E99D}"/>
                  </a:ext>
                </a:extLst>
              </p:cNvPr>
              <p:cNvSpPr/>
              <p:nvPr/>
            </p:nvSpPr>
            <p:spPr>
              <a:xfrm>
                <a:off x="576697" y="999539"/>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GB" sz="1400" b="1" dirty="0">
                    <a:solidFill>
                      <a:prstClr val="white"/>
                    </a:solidFill>
                    <a:latin typeface="Calibri"/>
                  </a:rPr>
                  <a:t>Effect of TTh on disease parameters and mortality in men with hypogonadism and T2DM (N=356)</a:t>
                </a:r>
                <a:endParaRPr lang="en-GB" sz="1400" b="1" baseline="30000" dirty="0">
                  <a:solidFill>
                    <a:prstClr val="white"/>
                  </a:solidFill>
                  <a:latin typeface="Calibri"/>
                </a:endParaRPr>
              </a:p>
            </p:txBody>
          </p:sp>
        </p:grpSp>
        <p:grpSp>
          <p:nvGrpSpPr>
            <p:cNvPr id="14" name="Group 13"/>
            <p:cNvGrpSpPr/>
            <p:nvPr/>
          </p:nvGrpSpPr>
          <p:grpSpPr>
            <a:xfrm>
              <a:off x="900019" y="1534139"/>
              <a:ext cx="7465319" cy="1737225"/>
              <a:chOff x="842144" y="1476989"/>
              <a:chExt cx="7465319" cy="1737225"/>
            </a:xfrm>
          </p:grpSpPr>
          <p:sp>
            <p:nvSpPr>
              <p:cNvPr id="8" name="TextBox 7"/>
              <p:cNvSpPr txBox="1"/>
              <p:nvPr/>
            </p:nvSpPr>
            <p:spPr>
              <a:xfrm>
                <a:off x="3891008" y="2937215"/>
                <a:ext cx="1965218" cy="276999"/>
              </a:xfrm>
              <a:prstGeom prst="rect">
                <a:avLst/>
              </a:prstGeom>
              <a:noFill/>
            </p:spPr>
            <p:txBody>
              <a:bodyPr wrap="none" rtlCol="0">
                <a:spAutoFit/>
              </a:bodyPr>
              <a:lstStyle/>
              <a:p>
                <a:pPr algn="ctr">
                  <a:defRPr/>
                </a:pPr>
                <a:r>
                  <a:rPr lang="en-GB" sz="1200" b="1" dirty="0">
                    <a:solidFill>
                      <a:srgbClr val="272727"/>
                    </a:solidFill>
                    <a:latin typeface="Calibri"/>
                  </a:rPr>
                  <a:t>Men achieving outcome (%)</a:t>
                </a:r>
              </a:p>
            </p:txBody>
          </p:sp>
          <p:grpSp>
            <p:nvGrpSpPr>
              <p:cNvPr id="11" name="Group 10"/>
              <p:cNvGrpSpPr/>
              <p:nvPr/>
            </p:nvGrpSpPr>
            <p:grpSpPr>
              <a:xfrm>
                <a:off x="842144" y="1476989"/>
                <a:ext cx="7465319" cy="1524801"/>
                <a:chOff x="842144" y="1476989"/>
                <a:chExt cx="7465319" cy="1524801"/>
              </a:xfrm>
            </p:grpSpPr>
            <p:graphicFrame>
              <p:nvGraphicFramePr>
                <p:cNvPr id="4" name="Chart 3"/>
                <p:cNvGraphicFramePr/>
                <p:nvPr>
                  <p:extLst>
                    <p:ext uri="{D42A27DB-BD31-4B8C-83A1-F6EECF244321}">
                      <p14:modId xmlns:p14="http://schemas.microsoft.com/office/powerpoint/2010/main" val="111537545"/>
                    </p:ext>
                  </p:extLst>
                </p:nvPr>
              </p:nvGraphicFramePr>
              <p:xfrm>
                <a:off x="842144" y="1476989"/>
                <a:ext cx="7465319" cy="152480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011168" y="2219729"/>
                  <a:ext cx="1567223" cy="469039"/>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grpSp>
          <p:sp>
            <p:nvSpPr>
              <p:cNvPr id="412" name="TextBox 411"/>
              <p:cNvSpPr txBox="1"/>
              <p:nvPr/>
            </p:nvSpPr>
            <p:spPr>
              <a:xfrm>
                <a:off x="1235960" y="2414827"/>
                <a:ext cx="1662635" cy="276999"/>
              </a:xfrm>
              <a:prstGeom prst="rect">
                <a:avLst/>
              </a:prstGeom>
              <a:solidFill>
                <a:schemeClr val="bg1"/>
              </a:solidFill>
            </p:spPr>
            <p:txBody>
              <a:bodyPr wrap="none" rtlCol="0">
                <a:spAutoFit/>
              </a:bodyPr>
              <a:lstStyle/>
              <a:p>
                <a:pPr>
                  <a:defRPr/>
                </a:pPr>
                <a:r>
                  <a:rPr lang="en-GB" sz="1200" b="1" dirty="0">
                    <a:solidFill>
                      <a:srgbClr val="272727"/>
                    </a:solidFill>
                    <a:latin typeface="Calibri"/>
                  </a:rPr>
                  <a:t>HbA</a:t>
                </a:r>
                <a:r>
                  <a:rPr lang="en-GB" sz="1200" b="1" baseline="-25000" dirty="0">
                    <a:solidFill>
                      <a:srgbClr val="272727"/>
                    </a:solidFill>
                    <a:latin typeface="Calibri"/>
                  </a:rPr>
                  <a:t>1c</a:t>
                </a:r>
                <a:r>
                  <a:rPr lang="en-GB" sz="1200" b="1" dirty="0">
                    <a:solidFill>
                      <a:srgbClr val="272727"/>
                    </a:solidFill>
                    <a:latin typeface="Calibri"/>
                  </a:rPr>
                  <a:t> ≤53.0 </a:t>
                </a:r>
                <a:r>
                  <a:rPr lang="en-GB" sz="1200" b="1" dirty="0" err="1">
                    <a:solidFill>
                      <a:srgbClr val="272727"/>
                    </a:solidFill>
                    <a:latin typeface="Calibri"/>
                  </a:rPr>
                  <a:t>mmol</a:t>
                </a:r>
                <a:r>
                  <a:rPr lang="en-GB" sz="1200" b="1" dirty="0">
                    <a:solidFill>
                      <a:srgbClr val="272727"/>
                    </a:solidFill>
                    <a:latin typeface="Calibri"/>
                  </a:rPr>
                  <a:t>/</a:t>
                </a:r>
                <a:r>
                  <a:rPr lang="en-GB" sz="1200" b="1" dirty="0" err="1">
                    <a:solidFill>
                      <a:srgbClr val="272727"/>
                    </a:solidFill>
                    <a:latin typeface="Calibri"/>
                  </a:rPr>
                  <a:t>mol</a:t>
                </a:r>
                <a:endParaRPr lang="en-GB" sz="1200" b="1" dirty="0">
                  <a:solidFill>
                    <a:srgbClr val="272727"/>
                  </a:solidFill>
                  <a:latin typeface="Calibri"/>
                </a:endParaRPr>
              </a:p>
            </p:txBody>
          </p:sp>
          <p:sp>
            <p:nvSpPr>
              <p:cNvPr id="411" name="TextBox 410"/>
              <p:cNvSpPr txBox="1"/>
              <p:nvPr/>
            </p:nvSpPr>
            <p:spPr>
              <a:xfrm>
                <a:off x="1220929" y="2150709"/>
                <a:ext cx="1710725" cy="276999"/>
              </a:xfrm>
              <a:prstGeom prst="rect">
                <a:avLst/>
              </a:prstGeom>
              <a:solidFill>
                <a:schemeClr val="bg1"/>
              </a:solidFill>
            </p:spPr>
            <p:txBody>
              <a:bodyPr wrap="none" rtlCol="0">
                <a:spAutoFit/>
              </a:bodyPr>
              <a:lstStyle/>
              <a:p>
                <a:pPr>
                  <a:defRPr/>
                </a:pPr>
                <a:r>
                  <a:rPr lang="en-GB" sz="1200" b="1" dirty="0">
                    <a:solidFill>
                      <a:srgbClr val="272727"/>
                    </a:solidFill>
                    <a:latin typeface="Calibri"/>
                  </a:rPr>
                  <a:t>HbA</a:t>
                </a:r>
                <a:r>
                  <a:rPr lang="en-GB" sz="1200" b="1" baseline="-25000" dirty="0">
                    <a:solidFill>
                      <a:srgbClr val="272727"/>
                    </a:solidFill>
                    <a:latin typeface="Calibri"/>
                  </a:rPr>
                  <a:t>1c</a:t>
                </a:r>
                <a:r>
                  <a:rPr lang="en-GB" sz="1200" b="1" dirty="0">
                    <a:solidFill>
                      <a:srgbClr val="272727"/>
                    </a:solidFill>
                    <a:latin typeface="Calibri"/>
                  </a:rPr>
                  <a:t> ≤47.5 </a:t>
                </a:r>
                <a:r>
                  <a:rPr lang="en-GB" sz="1200" b="1" dirty="0" err="1">
                    <a:solidFill>
                      <a:srgbClr val="272727"/>
                    </a:solidFill>
                    <a:latin typeface="Calibri"/>
                  </a:rPr>
                  <a:t>mmol</a:t>
                </a:r>
                <a:r>
                  <a:rPr lang="en-GB" sz="1200" b="1" dirty="0">
                    <a:solidFill>
                      <a:srgbClr val="272727"/>
                    </a:solidFill>
                    <a:latin typeface="Calibri"/>
                  </a:rPr>
                  <a:t>/</a:t>
                </a:r>
                <a:r>
                  <a:rPr lang="en-GB" sz="1200" b="1" dirty="0" err="1">
                    <a:solidFill>
                      <a:srgbClr val="272727"/>
                    </a:solidFill>
                    <a:latin typeface="Calibri"/>
                  </a:rPr>
                  <a:t>mol</a:t>
                </a:r>
                <a:endParaRPr lang="en-GB" sz="1200" b="1" dirty="0">
                  <a:solidFill>
                    <a:srgbClr val="272727"/>
                  </a:solidFill>
                  <a:latin typeface="Calibri"/>
                </a:endParaRPr>
              </a:p>
            </p:txBody>
          </p:sp>
        </p:grpSp>
        <p:grpSp>
          <p:nvGrpSpPr>
            <p:cNvPr id="19" name="Group 18"/>
            <p:cNvGrpSpPr/>
            <p:nvPr/>
          </p:nvGrpSpPr>
          <p:grpSpPr>
            <a:xfrm>
              <a:off x="855017" y="3392996"/>
              <a:ext cx="7598923" cy="2099084"/>
              <a:chOff x="855017" y="3460730"/>
              <a:chExt cx="7598923" cy="2099084"/>
            </a:xfrm>
          </p:grpSpPr>
          <p:cxnSp>
            <p:nvCxnSpPr>
              <p:cNvPr id="16" name="Straight Connector 15"/>
              <p:cNvCxnSpPr/>
              <p:nvPr/>
            </p:nvCxnSpPr>
            <p:spPr>
              <a:xfrm>
                <a:off x="7109711" y="4812625"/>
                <a:ext cx="5515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9" name="Group 28"/>
              <p:cNvGrpSpPr/>
              <p:nvPr/>
            </p:nvGrpSpPr>
            <p:grpSpPr>
              <a:xfrm>
                <a:off x="1388637" y="3460730"/>
                <a:ext cx="6176226" cy="1772779"/>
                <a:chOff x="1068079" y="3505180"/>
                <a:chExt cx="6176226" cy="1772779"/>
              </a:xfrm>
            </p:grpSpPr>
            <p:sp>
              <p:nvSpPr>
                <p:cNvPr id="227" name="Freeform: Shape 6">
                  <a:extLst>
                    <a:ext uri="{FF2B5EF4-FFF2-40B4-BE49-F238E27FC236}">
                      <a16:creationId xmlns:a16="http://schemas.microsoft.com/office/drawing/2014/main" id="{2CF64F29-E317-45F0-A243-E7D18F0F1D11}"/>
                    </a:ext>
                  </a:extLst>
                </p:cNvPr>
                <p:cNvSpPr/>
                <p:nvPr/>
              </p:nvSpPr>
              <p:spPr>
                <a:xfrm>
                  <a:off x="1647221" y="3598681"/>
                  <a:ext cx="5482784" cy="1259891"/>
                </a:xfrm>
                <a:custGeom>
                  <a:avLst/>
                  <a:gdLst>
                    <a:gd name="connsiteX0" fmla="*/ 0 w 2480261"/>
                    <a:gd name="connsiteY0" fmla="*/ 0 h 1722840"/>
                    <a:gd name="connsiteX1" fmla="*/ 0 w 2480261"/>
                    <a:gd name="connsiteY1" fmla="*/ 1722840 h 1722840"/>
                    <a:gd name="connsiteX2" fmla="*/ 2480261 w 2480261"/>
                    <a:gd name="connsiteY2" fmla="*/ 1722840 h 1722840"/>
                  </a:gdLst>
                  <a:ahLst/>
                  <a:cxnLst>
                    <a:cxn ang="0">
                      <a:pos x="connsiteX0" y="connsiteY0"/>
                    </a:cxn>
                    <a:cxn ang="0">
                      <a:pos x="connsiteX1" y="connsiteY1"/>
                    </a:cxn>
                    <a:cxn ang="0">
                      <a:pos x="connsiteX2" y="connsiteY2"/>
                    </a:cxn>
                  </a:cxnLst>
                  <a:rect l="l" t="t" r="r" b="b"/>
                  <a:pathLst>
                    <a:path w="2480261" h="1722840">
                      <a:moveTo>
                        <a:pt x="0" y="0"/>
                      </a:moveTo>
                      <a:lnTo>
                        <a:pt x="0" y="1722840"/>
                      </a:lnTo>
                      <a:lnTo>
                        <a:pt x="2480261" y="1722840"/>
                      </a:lnTo>
                    </a:path>
                  </a:pathLst>
                </a:custGeom>
                <a:noFill/>
                <a:ln w="19050" cap="sq">
                  <a:solidFill>
                    <a:srgbClr val="00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cxnSp>
              <p:nvCxnSpPr>
                <p:cNvPr id="401" name="Straight Connector 400">
                  <a:extLst>
                    <a:ext uri="{FF2B5EF4-FFF2-40B4-BE49-F238E27FC236}">
                      <a16:creationId xmlns:a16="http://schemas.microsoft.com/office/drawing/2014/main" id="{93E20D70-66BD-41F0-868E-A2351D27A6D2}"/>
                    </a:ext>
                  </a:extLst>
                </p:cNvPr>
                <p:cNvCxnSpPr/>
                <p:nvPr/>
              </p:nvCxnSpPr>
              <p:spPr>
                <a:xfrm rot="5400000">
                  <a:off x="5281261"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88" name="TextBox 387">
                  <a:extLst>
                    <a:ext uri="{FF2B5EF4-FFF2-40B4-BE49-F238E27FC236}">
                      <a16:creationId xmlns:a16="http://schemas.microsoft.com/office/drawing/2014/main" id="{5419DC48-373A-4F7C-99CE-06AA09B3FA24}"/>
                    </a:ext>
                  </a:extLst>
                </p:cNvPr>
                <p:cNvSpPr txBox="1"/>
                <p:nvPr/>
              </p:nvSpPr>
              <p:spPr>
                <a:xfrm>
                  <a:off x="5227216" y="4897215"/>
                  <a:ext cx="151250"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8</a:t>
                  </a:r>
                </a:p>
              </p:txBody>
            </p:sp>
            <p:cxnSp>
              <p:nvCxnSpPr>
                <p:cNvPr id="397" name="Straight Connector 396">
                  <a:extLst>
                    <a:ext uri="{FF2B5EF4-FFF2-40B4-BE49-F238E27FC236}">
                      <a16:creationId xmlns:a16="http://schemas.microsoft.com/office/drawing/2014/main" id="{5600607B-24F9-48F4-AEF5-59621ECE2C22}"/>
                    </a:ext>
                  </a:extLst>
                </p:cNvPr>
                <p:cNvCxnSpPr/>
                <p:nvPr/>
              </p:nvCxnSpPr>
              <p:spPr>
                <a:xfrm rot="5400000">
                  <a:off x="4367513"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89" name="TextBox 388">
                  <a:extLst>
                    <a:ext uri="{FF2B5EF4-FFF2-40B4-BE49-F238E27FC236}">
                      <a16:creationId xmlns:a16="http://schemas.microsoft.com/office/drawing/2014/main" id="{3E713894-3150-45D9-912C-0DB47F209EEF}"/>
                    </a:ext>
                  </a:extLst>
                </p:cNvPr>
                <p:cNvSpPr txBox="1"/>
                <p:nvPr/>
              </p:nvSpPr>
              <p:spPr>
                <a:xfrm>
                  <a:off x="4312121" y="4897215"/>
                  <a:ext cx="151250"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6</a:t>
                  </a:r>
                </a:p>
              </p:txBody>
            </p:sp>
            <p:cxnSp>
              <p:nvCxnSpPr>
                <p:cNvPr id="398" name="Straight Connector 397">
                  <a:extLst>
                    <a:ext uri="{FF2B5EF4-FFF2-40B4-BE49-F238E27FC236}">
                      <a16:creationId xmlns:a16="http://schemas.microsoft.com/office/drawing/2014/main" id="{A2850429-FDBA-496A-A9A1-DF012030C541}"/>
                    </a:ext>
                  </a:extLst>
                </p:cNvPr>
                <p:cNvCxnSpPr/>
                <p:nvPr/>
              </p:nvCxnSpPr>
              <p:spPr>
                <a:xfrm rot="5400000">
                  <a:off x="3453765"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0" name="TextBox 389">
                  <a:extLst>
                    <a:ext uri="{FF2B5EF4-FFF2-40B4-BE49-F238E27FC236}">
                      <a16:creationId xmlns:a16="http://schemas.microsoft.com/office/drawing/2014/main" id="{056681B1-EB26-4745-83A8-17EA8B44B5DD}"/>
                    </a:ext>
                  </a:extLst>
                </p:cNvPr>
                <p:cNvSpPr txBox="1"/>
                <p:nvPr/>
              </p:nvSpPr>
              <p:spPr>
                <a:xfrm>
                  <a:off x="3395031" y="4897215"/>
                  <a:ext cx="151250"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4</a:t>
                  </a:r>
                </a:p>
              </p:txBody>
            </p:sp>
            <p:cxnSp>
              <p:nvCxnSpPr>
                <p:cNvPr id="399" name="Straight Connector 398">
                  <a:extLst>
                    <a:ext uri="{FF2B5EF4-FFF2-40B4-BE49-F238E27FC236}">
                      <a16:creationId xmlns:a16="http://schemas.microsoft.com/office/drawing/2014/main" id="{972B103B-D729-4444-A65B-6F0CA0EA3402}"/>
                    </a:ext>
                  </a:extLst>
                </p:cNvPr>
                <p:cNvCxnSpPr/>
                <p:nvPr/>
              </p:nvCxnSpPr>
              <p:spPr>
                <a:xfrm rot="5400000">
                  <a:off x="2540017"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1" name="TextBox 390">
                  <a:extLst>
                    <a:ext uri="{FF2B5EF4-FFF2-40B4-BE49-F238E27FC236}">
                      <a16:creationId xmlns:a16="http://schemas.microsoft.com/office/drawing/2014/main" id="{2560A90D-065A-403E-AD61-4B0EA287748A}"/>
                    </a:ext>
                  </a:extLst>
                </p:cNvPr>
                <p:cNvSpPr txBox="1"/>
                <p:nvPr/>
              </p:nvSpPr>
              <p:spPr>
                <a:xfrm>
                  <a:off x="2487465" y="4897215"/>
                  <a:ext cx="151250"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2</a:t>
                  </a:r>
                </a:p>
              </p:txBody>
            </p:sp>
            <p:cxnSp>
              <p:nvCxnSpPr>
                <p:cNvPr id="400" name="Straight Connector 399">
                  <a:extLst>
                    <a:ext uri="{FF2B5EF4-FFF2-40B4-BE49-F238E27FC236}">
                      <a16:creationId xmlns:a16="http://schemas.microsoft.com/office/drawing/2014/main" id="{93359162-3320-48B9-96CC-9348B10A3A46}"/>
                    </a:ext>
                  </a:extLst>
                </p:cNvPr>
                <p:cNvCxnSpPr/>
                <p:nvPr/>
              </p:nvCxnSpPr>
              <p:spPr>
                <a:xfrm rot="5400000">
                  <a:off x="1626269"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2" name="TextBox 391">
                  <a:extLst>
                    <a:ext uri="{FF2B5EF4-FFF2-40B4-BE49-F238E27FC236}">
                      <a16:creationId xmlns:a16="http://schemas.microsoft.com/office/drawing/2014/main" id="{5A42B12F-A719-4744-AB1C-47B1A01210F7}"/>
                    </a:ext>
                  </a:extLst>
                </p:cNvPr>
                <p:cNvSpPr txBox="1"/>
                <p:nvPr/>
              </p:nvSpPr>
              <p:spPr>
                <a:xfrm>
                  <a:off x="1573549" y="4897215"/>
                  <a:ext cx="151250"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0</a:t>
                  </a:r>
                </a:p>
              </p:txBody>
            </p:sp>
            <p:cxnSp>
              <p:nvCxnSpPr>
                <p:cNvPr id="404" name="Straight Connector 403">
                  <a:extLst>
                    <a:ext uri="{FF2B5EF4-FFF2-40B4-BE49-F238E27FC236}">
                      <a16:creationId xmlns:a16="http://schemas.microsoft.com/office/drawing/2014/main" id="{6BE3211E-657F-4D50-B97D-D03E36235D15}"/>
                    </a:ext>
                  </a:extLst>
                </p:cNvPr>
                <p:cNvCxnSpPr/>
                <p:nvPr/>
              </p:nvCxnSpPr>
              <p:spPr>
                <a:xfrm rot="5400000">
                  <a:off x="2083143"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3" name="TextBox 392">
                  <a:extLst>
                    <a:ext uri="{FF2B5EF4-FFF2-40B4-BE49-F238E27FC236}">
                      <a16:creationId xmlns:a16="http://schemas.microsoft.com/office/drawing/2014/main" id="{FFF676CB-F7D8-4206-9322-FA74382831FB}"/>
                    </a:ext>
                  </a:extLst>
                </p:cNvPr>
                <p:cNvSpPr txBox="1"/>
                <p:nvPr/>
              </p:nvSpPr>
              <p:spPr>
                <a:xfrm>
                  <a:off x="2029396" y="4897215"/>
                  <a:ext cx="151250"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1</a:t>
                  </a:r>
                </a:p>
              </p:txBody>
            </p:sp>
            <p:cxnSp>
              <p:nvCxnSpPr>
                <p:cNvPr id="405" name="Straight Connector 404">
                  <a:extLst>
                    <a:ext uri="{FF2B5EF4-FFF2-40B4-BE49-F238E27FC236}">
                      <a16:creationId xmlns:a16="http://schemas.microsoft.com/office/drawing/2014/main" id="{568983A6-FA65-40D0-AEB9-61A3F5EBD3DD}"/>
                    </a:ext>
                  </a:extLst>
                </p:cNvPr>
                <p:cNvCxnSpPr/>
                <p:nvPr/>
              </p:nvCxnSpPr>
              <p:spPr>
                <a:xfrm rot="5400000">
                  <a:off x="4824387"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4" name="TextBox 393">
                  <a:extLst>
                    <a:ext uri="{FF2B5EF4-FFF2-40B4-BE49-F238E27FC236}">
                      <a16:creationId xmlns:a16="http://schemas.microsoft.com/office/drawing/2014/main" id="{1F14E285-CACD-4684-AC31-11866D65F2A4}"/>
                    </a:ext>
                  </a:extLst>
                </p:cNvPr>
                <p:cNvSpPr txBox="1"/>
                <p:nvPr/>
              </p:nvSpPr>
              <p:spPr>
                <a:xfrm>
                  <a:off x="4769829" y="4897215"/>
                  <a:ext cx="151250"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7</a:t>
                  </a:r>
                </a:p>
              </p:txBody>
            </p:sp>
            <p:cxnSp>
              <p:nvCxnSpPr>
                <p:cNvPr id="402" name="Straight Connector 401">
                  <a:extLst>
                    <a:ext uri="{FF2B5EF4-FFF2-40B4-BE49-F238E27FC236}">
                      <a16:creationId xmlns:a16="http://schemas.microsoft.com/office/drawing/2014/main" id="{DBFB623A-3E9B-44BA-ACCF-7DD7277A1F1D}"/>
                    </a:ext>
                  </a:extLst>
                </p:cNvPr>
                <p:cNvCxnSpPr/>
                <p:nvPr/>
              </p:nvCxnSpPr>
              <p:spPr>
                <a:xfrm rot="5400000">
                  <a:off x="3910639"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5" name="TextBox 394">
                  <a:extLst>
                    <a:ext uri="{FF2B5EF4-FFF2-40B4-BE49-F238E27FC236}">
                      <a16:creationId xmlns:a16="http://schemas.microsoft.com/office/drawing/2014/main" id="{78A66974-5A9C-4854-B2CE-7370F9D3F0BE}"/>
                    </a:ext>
                  </a:extLst>
                </p:cNvPr>
                <p:cNvSpPr txBox="1"/>
                <p:nvPr/>
              </p:nvSpPr>
              <p:spPr>
                <a:xfrm>
                  <a:off x="3855914" y="4897215"/>
                  <a:ext cx="151251"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5</a:t>
                  </a:r>
                </a:p>
              </p:txBody>
            </p:sp>
            <p:cxnSp>
              <p:nvCxnSpPr>
                <p:cNvPr id="403" name="Straight Connector 402">
                  <a:extLst>
                    <a:ext uri="{FF2B5EF4-FFF2-40B4-BE49-F238E27FC236}">
                      <a16:creationId xmlns:a16="http://schemas.microsoft.com/office/drawing/2014/main" id="{BC5C1B52-971B-48FC-8ABF-C7A79BAFA28F}"/>
                    </a:ext>
                  </a:extLst>
                </p:cNvPr>
                <p:cNvCxnSpPr/>
                <p:nvPr/>
              </p:nvCxnSpPr>
              <p:spPr>
                <a:xfrm rot="5400000">
                  <a:off x="2996891"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396" name="TextBox 395">
                  <a:extLst>
                    <a:ext uri="{FF2B5EF4-FFF2-40B4-BE49-F238E27FC236}">
                      <a16:creationId xmlns:a16="http://schemas.microsoft.com/office/drawing/2014/main" id="{1819479E-076A-4AF0-956F-6ACF932A937C}"/>
                    </a:ext>
                  </a:extLst>
                </p:cNvPr>
                <p:cNvSpPr txBox="1"/>
                <p:nvPr/>
              </p:nvSpPr>
              <p:spPr>
                <a:xfrm>
                  <a:off x="2945173" y="4897215"/>
                  <a:ext cx="151250"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3</a:t>
                  </a:r>
                </a:p>
              </p:txBody>
            </p:sp>
            <p:sp>
              <p:nvSpPr>
                <p:cNvPr id="230" name="TextBox 229">
                  <a:extLst>
                    <a:ext uri="{FF2B5EF4-FFF2-40B4-BE49-F238E27FC236}">
                      <a16:creationId xmlns:a16="http://schemas.microsoft.com/office/drawing/2014/main" id="{2DFC7C12-A5EF-47F3-945B-CF4270F6435A}"/>
                    </a:ext>
                  </a:extLst>
                </p:cNvPr>
                <p:cNvSpPr txBox="1"/>
                <p:nvPr/>
              </p:nvSpPr>
              <p:spPr>
                <a:xfrm>
                  <a:off x="3220371" y="5062515"/>
                  <a:ext cx="2336607" cy="215444"/>
                </a:xfrm>
                <a:prstGeom prst="rect">
                  <a:avLst/>
                </a:prstGeom>
                <a:noFill/>
              </p:spPr>
              <p:txBody>
                <a:bodyPr wrap="square" lIns="36000" tIns="0" rIns="36000" bIns="0" rtlCol="0">
                  <a:spAutoFit/>
                </a:bodyPr>
                <a:lstStyle/>
                <a:p>
                  <a:pPr algn="ctr">
                    <a:defRPr/>
                  </a:pPr>
                  <a:r>
                    <a:rPr lang="en-GB" sz="1400" b="1" dirty="0">
                      <a:solidFill>
                        <a:srgbClr val="000000"/>
                      </a:solidFill>
                      <a:latin typeface="Calibri"/>
                    </a:rPr>
                    <a:t>Year</a:t>
                  </a:r>
                </a:p>
              </p:txBody>
            </p:sp>
            <p:grpSp>
              <p:nvGrpSpPr>
                <p:cNvPr id="231" name="Group 230">
                  <a:extLst>
                    <a:ext uri="{FF2B5EF4-FFF2-40B4-BE49-F238E27FC236}">
                      <a16:creationId xmlns:a16="http://schemas.microsoft.com/office/drawing/2014/main" id="{548BCC78-1C10-4012-9873-69FCB466EF04}"/>
                    </a:ext>
                  </a:extLst>
                </p:cNvPr>
                <p:cNvGrpSpPr/>
                <p:nvPr/>
              </p:nvGrpSpPr>
              <p:grpSpPr>
                <a:xfrm>
                  <a:off x="1068079" y="3505180"/>
                  <a:ext cx="513108" cy="1433261"/>
                  <a:chOff x="1173616" y="3025117"/>
                  <a:chExt cx="407601" cy="2072490"/>
                </a:xfrm>
              </p:grpSpPr>
              <p:grpSp>
                <p:nvGrpSpPr>
                  <p:cNvPr id="378" name="Group 377">
                    <a:extLst>
                      <a:ext uri="{FF2B5EF4-FFF2-40B4-BE49-F238E27FC236}">
                        <a16:creationId xmlns:a16="http://schemas.microsoft.com/office/drawing/2014/main" id="{72D34F6B-0F27-41F5-B3E4-8D951D27F760}"/>
                      </a:ext>
                    </a:extLst>
                  </p:cNvPr>
                  <p:cNvGrpSpPr/>
                  <p:nvPr/>
                </p:nvGrpSpPr>
                <p:grpSpPr>
                  <a:xfrm>
                    <a:off x="1202387" y="3025117"/>
                    <a:ext cx="378830" cy="2072490"/>
                    <a:chOff x="1215266" y="3146274"/>
                    <a:chExt cx="378830" cy="2072490"/>
                  </a:xfrm>
                </p:grpSpPr>
                <p:sp>
                  <p:nvSpPr>
                    <p:cNvPr id="380" name="TextBox 379">
                      <a:extLst>
                        <a:ext uri="{FF2B5EF4-FFF2-40B4-BE49-F238E27FC236}">
                          <a16:creationId xmlns:a16="http://schemas.microsoft.com/office/drawing/2014/main" id="{30935F08-85BD-4F98-94EB-5FA41A2B48F7}"/>
                        </a:ext>
                      </a:extLst>
                    </p:cNvPr>
                    <p:cNvSpPr txBox="1"/>
                    <p:nvPr/>
                  </p:nvSpPr>
                  <p:spPr>
                    <a:xfrm>
                      <a:off x="1215266" y="4745965"/>
                      <a:ext cx="378830" cy="267026"/>
                    </a:xfrm>
                    <a:prstGeom prst="rect">
                      <a:avLst/>
                    </a:prstGeom>
                    <a:noFill/>
                  </p:spPr>
                  <p:txBody>
                    <a:bodyPr wrap="square" lIns="0" tIns="0" rIns="108000" bIns="0" rtlCol="0" anchor="ctr">
                      <a:spAutoFit/>
                    </a:bodyPr>
                    <a:lstStyle/>
                    <a:p>
                      <a:pPr algn="r">
                        <a:defRPr/>
                      </a:pPr>
                      <a:endParaRPr lang="en-GB" sz="1200" dirty="0">
                        <a:solidFill>
                          <a:srgbClr val="272727"/>
                        </a:solidFill>
                        <a:latin typeface="Calibri"/>
                      </a:endParaRPr>
                    </a:p>
                  </p:txBody>
                </p:sp>
                <p:sp>
                  <p:nvSpPr>
                    <p:cNvPr id="381" name="TextBox 380">
                      <a:extLst>
                        <a:ext uri="{FF2B5EF4-FFF2-40B4-BE49-F238E27FC236}">
                          <a16:creationId xmlns:a16="http://schemas.microsoft.com/office/drawing/2014/main" id="{65227214-BC29-4389-BD3F-A5BF854C3123}"/>
                        </a:ext>
                      </a:extLst>
                    </p:cNvPr>
                    <p:cNvSpPr txBox="1"/>
                    <p:nvPr/>
                  </p:nvSpPr>
                  <p:spPr>
                    <a:xfrm>
                      <a:off x="1315747" y="3875500"/>
                      <a:ext cx="278348" cy="267026"/>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60</a:t>
                      </a:r>
                    </a:p>
                  </p:txBody>
                </p:sp>
                <p:sp>
                  <p:nvSpPr>
                    <p:cNvPr id="382" name="TextBox 381">
                      <a:extLst>
                        <a:ext uri="{FF2B5EF4-FFF2-40B4-BE49-F238E27FC236}">
                          <a16:creationId xmlns:a16="http://schemas.microsoft.com/office/drawing/2014/main" id="{1B7C86CE-8ABA-4927-B5BB-97DE1D30D678}"/>
                        </a:ext>
                      </a:extLst>
                    </p:cNvPr>
                    <p:cNvSpPr txBox="1"/>
                    <p:nvPr/>
                  </p:nvSpPr>
                  <p:spPr>
                    <a:xfrm>
                      <a:off x="1355226" y="3146274"/>
                      <a:ext cx="238869" cy="267027"/>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100</a:t>
                      </a:r>
                    </a:p>
                  </p:txBody>
                </p:sp>
                <p:sp>
                  <p:nvSpPr>
                    <p:cNvPr id="383" name="TextBox 382">
                      <a:extLst>
                        <a:ext uri="{FF2B5EF4-FFF2-40B4-BE49-F238E27FC236}">
                          <a16:creationId xmlns:a16="http://schemas.microsoft.com/office/drawing/2014/main" id="{D87AAECC-FB15-4FDC-B36C-D09363B7D95D}"/>
                        </a:ext>
                      </a:extLst>
                    </p:cNvPr>
                    <p:cNvSpPr txBox="1"/>
                    <p:nvPr/>
                  </p:nvSpPr>
                  <p:spPr>
                    <a:xfrm>
                      <a:off x="1315747" y="3508590"/>
                      <a:ext cx="278348" cy="267026"/>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80</a:t>
                      </a:r>
                    </a:p>
                  </p:txBody>
                </p:sp>
                <p:sp>
                  <p:nvSpPr>
                    <p:cNvPr id="384" name="TextBox 383">
                      <a:extLst>
                        <a:ext uri="{FF2B5EF4-FFF2-40B4-BE49-F238E27FC236}">
                          <a16:creationId xmlns:a16="http://schemas.microsoft.com/office/drawing/2014/main" id="{3DD1120E-AC25-4C8D-8CFC-90D67A24CB07}"/>
                        </a:ext>
                      </a:extLst>
                    </p:cNvPr>
                    <p:cNvSpPr txBox="1"/>
                    <p:nvPr/>
                  </p:nvSpPr>
                  <p:spPr>
                    <a:xfrm>
                      <a:off x="1315747" y="4951738"/>
                      <a:ext cx="278348" cy="267026"/>
                    </a:xfrm>
                    <a:prstGeom prst="rect">
                      <a:avLst/>
                    </a:prstGeom>
                    <a:noFill/>
                  </p:spPr>
                  <p:txBody>
                    <a:bodyPr wrap="square" lIns="0" tIns="0" rIns="36000" bIns="0" rtlCol="0" anchor="ctr">
                      <a:spAutoFit/>
                    </a:bodyPr>
                    <a:lstStyle/>
                    <a:p>
                      <a:pPr algn="r">
                        <a:defRPr/>
                      </a:pPr>
                      <a:r>
                        <a:rPr lang="en-GB" sz="1200" dirty="0">
                          <a:solidFill>
                            <a:srgbClr val="272727"/>
                          </a:solidFill>
                          <a:latin typeface="Calibri"/>
                        </a:rPr>
                        <a:t>0</a:t>
                      </a:r>
                    </a:p>
                  </p:txBody>
                </p:sp>
                <p:sp>
                  <p:nvSpPr>
                    <p:cNvPr id="385" name="TextBox 384">
                      <a:extLst>
                        <a:ext uri="{FF2B5EF4-FFF2-40B4-BE49-F238E27FC236}">
                          <a16:creationId xmlns:a16="http://schemas.microsoft.com/office/drawing/2014/main" id="{DB27EEBF-FB3A-4C3D-B9E4-37F4020866F8}"/>
                        </a:ext>
                      </a:extLst>
                    </p:cNvPr>
                    <p:cNvSpPr txBox="1"/>
                    <p:nvPr/>
                  </p:nvSpPr>
                  <p:spPr>
                    <a:xfrm>
                      <a:off x="1315747" y="4600459"/>
                      <a:ext cx="278348" cy="267026"/>
                    </a:xfrm>
                    <a:prstGeom prst="rect">
                      <a:avLst/>
                    </a:prstGeom>
                    <a:noFill/>
                  </p:spPr>
                  <p:txBody>
                    <a:bodyPr wrap="square" lIns="0" tIns="0" rIns="36000" bIns="0" rtlCol="0" anchor="ctr">
                      <a:spAutoFit/>
                    </a:bodyPr>
                    <a:lstStyle/>
                    <a:p>
                      <a:pPr algn="r">
                        <a:defRPr/>
                      </a:pPr>
                      <a:r>
                        <a:rPr lang="en-GB" sz="1200" dirty="0">
                          <a:solidFill>
                            <a:srgbClr val="272727"/>
                          </a:solidFill>
                          <a:latin typeface="Calibri"/>
                        </a:rPr>
                        <a:t>20</a:t>
                      </a:r>
                    </a:p>
                  </p:txBody>
                </p:sp>
                <p:sp>
                  <p:nvSpPr>
                    <p:cNvPr id="386" name="TextBox 385">
                      <a:extLst>
                        <a:ext uri="{FF2B5EF4-FFF2-40B4-BE49-F238E27FC236}">
                          <a16:creationId xmlns:a16="http://schemas.microsoft.com/office/drawing/2014/main" id="{EF2E801E-2B29-4A09-BC40-50C5AF11721D}"/>
                        </a:ext>
                      </a:extLst>
                    </p:cNvPr>
                    <p:cNvSpPr txBox="1"/>
                    <p:nvPr/>
                  </p:nvSpPr>
                  <p:spPr>
                    <a:xfrm>
                      <a:off x="1315747" y="4238355"/>
                      <a:ext cx="278348" cy="267026"/>
                    </a:xfrm>
                    <a:prstGeom prst="rect">
                      <a:avLst/>
                    </a:prstGeom>
                    <a:noFill/>
                  </p:spPr>
                  <p:txBody>
                    <a:bodyPr wrap="square" lIns="0" tIns="0" rIns="36000" bIns="0" rtlCol="0" anchor="ctr">
                      <a:spAutoFit/>
                    </a:bodyPr>
                    <a:lstStyle/>
                    <a:p>
                      <a:pPr algn="r">
                        <a:defRPr/>
                      </a:pPr>
                      <a:r>
                        <a:rPr lang="en-GB" sz="1200" dirty="0">
                          <a:solidFill>
                            <a:srgbClr val="000000"/>
                          </a:solidFill>
                          <a:latin typeface="Calibri"/>
                        </a:rPr>
                        <a:t>40</a:t>
                      </a:r>
                    </a:p>
                  </p:txBody>
                </p:sp>
              </p:grpSp>
              <p:sp>
                <p:nvSpPr>
                  <p:cNvPr id="379" name="TextBox 378">
                    <a:extLst>
                      <a:ext uri="{FF2B5EF4-FFF2-40B4-BE49-F238E27FC236}">
                        <a16:creationId xmlns:a16="http://schemas.microsoft.com/office/drawing/2014/main" id="{B634A7B9-82A7-4912-B528-D553EB5901AF}"/>
                      </a:ext>
                    </a:extLst>
                  </p:cNvPr>
                  <p:cNvSpPr txBox="1"/>
                  <p:nvPr/>
                </p:nvSpPr>
                <p:spPr>
                  <a:xfrm rot="16200000">
                    <a:off x="345559" y="3984346"/>
                    <a:ext cx="1810144" cy="154029"/>
                  </a:xfrm>
                  <a:prstGeom prst="rect">
                    <a:avLst/>
                  </a:prstGeom>
                  <a:noFill/>
                </p:spPr>
                <p:txBody>
                  <a:bodyPr wrap="square" lIns="0" tIns="0" rIns="0" bIns="0" rtlCol="0">
                    <a:spAutoFit/>
                  </a:bodyPr>
                  <a:lstStyle/>
                  <a:p>
                    <a:pPr algn="ctr">
                      <a:lnSpc>
                        <a:spcPct val="90000"/>
                      </a:lnSpc>
                      <a:defRPr/>
                    </a:pPr>
                    <a:r>
                      <a:rPr lang="en-GB" sz="1400" b="1" dirty="0">
                        <a:solidFill>
                          <a:srgbClr val="000000"/>
                        </a:solidFill>
                        <a:latin typeface="Calibri"/>
                      </a:rPr>
                      <a:t>Survival (%)</a:t>
                    </a:r>
                  </a:p>
                </p:txBody>
              </p:sp>
            </p:grpSp>
            <p:grpSp>
              <p:nvGrpSpPr>
                <p:cNvPr id="232" name="Group 231">
                  <a:extLst>
                    <a:ext uri="{FF2B5EF4-FFF2-40B4-BE49-F238E27FC236}">
                      <a16:creationId xmlns:a16="http://schemas.microsoft.com/office/drawing/2014/main" id="{17587442-E17F-41CE-B3F5-F7BA0CEAACBB}"/>
                    </a:ext>
                  </a:extLst>
                </p:cNvPr>
                <p:cNvGrpSpPr/>
                <p:nvPr/>
              </p:nvGrpSpPr>
              <p:grpSpPr>
                <a:xfrm>
                  <a:off x="1583771" y="3598744"/>
                  <a:ext cx="61200" cy="1257419"/>
                  <a:chOff x="1583771" y="3160414"/>
                  <a:chExt cx="61200" cy="1818222"/>
                </a:xfrm>
              </p:grpSpPr>
              <p:grpSp>
                <p:nvGrpSpPr>
                  <p:cNvPr id="368" name="Group 367">
                    <a:extLst>
                      <a:ext uri="{FF2B5EF4-FFF2-40B4-BE49-F238E27FC236}">
                        <a16:creationId xmlns:a16="http://schemas.microsoft.com/office/drawing/2014/main" id="{ACDDAE05-DE6F-48CF-888D-2622BB7A7ACA}"/>
                      </a:ext>
                    </a:extLst>
                  </p:cNvPr>
                  <p:cNvGrpSpPr/>
                  <p:nvPr/>
                </p:nvGrpSpPr>
                <p:grpSpPr>
                  <a:xfrm>
                    <a:off x="1583771" y="3160414"/>
                    <a:ext cx="61200" cy="1818222"/>
                    <a:chOff x="1596650" y="3281571"/>
                    <a:chExt cx="61200" cy="1818222"/>
                  </a:xfrm>
                </p:grpSpPr>
                <p:cxnSp>
                  <p:nvCxnSpPr>
                    <p:cNvPr id="374" name="Straight Connector 373">
                      <a:extLst>
                        <a:ext uri="{FF2B5EF4-FFF2-40B4-BE49-F238E27FC236}">
                          <a16:creationId xmlns:a16="http://schemas.microsoft.com/office/drawing/2014/main" id="{BA4621F7-F196-4EAD-9635-DA7337AF5C44}"/>
                        </a:ext>
                      </a:extLst>
                    </p:cNvPr>
                    <p:cNvCxnSpPr/>
                    <p:nvPr/>
                  </p:nvCxnSpPr>
                  <p:spPr>
                    <a:xfrm>
                      <a:off x="1596650" y="509979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5" name="Straight Connector 374">
                      <a:extLst>
                        <a:ext uri="{FF2B5EF4-FFF2-40B4-BE49-F238E27FC236}">
                          <a16:creationId xmlns:a16="http://schemas.microsoft.com/office/drawing/2014/main" id="{8D38D001-70C5-4359-8B4E-C928A190D70D}"/>
                        </a:ext>
                      </a:extLst>
                    </p:cNvPr>
                    <p:cNvCxnSpPr/>
                    <p:nvPr/>
                  </p:nvCxnSpPr>
                  <p:spPr>
                    <a:xfrm>
                      <a:off x="1596650" y="3281571"/>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a:extLst>
                        <a:ext uri="{FF2B5EF4-FFF2-40B4-BE49-F238E27FC236}">
                          <a16:creationId xmlns:a16="http://schemas.microsoft.com/office/drawing/2014/main" id="{5E18CAE7-62FA-4207-957D-4E18527FD020}"/>
                        </a:ext>
                      </a:extLst>
                    </p:cNvPr>
                    <p:cNvCxnSpPr/>
                    <p:nvPr/>
                  </p:nvCxnSpPr>
                  <p:spPr>
                    <a:xfrm>
                      <a:off x="1596650" y="4736150"/>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369" name="Straight Connector 368">
                    <a:extLst>
                      <a:ext uri="{FF2B5EF4-FFF2-40B4-BE49-F238E27FC236}">
                        <a16:creationId xmlns:a16="http://schemas.microsoft.com/office/drawing/2014/main" id="{BB0BB2E5-34F4-4907-9534-E556CDDE2FE9}"/>
                      </a:ext>
                    </a:extLst>
                  </p:cNvPr>
                  <p:cNvCxnSpPr/>
                  <p:nvPr/>
                </p:nvCxnSpPr>
                <p:spPr>
                  <a:xfrm>
                    <a:off x="1583771" y="4251348"/>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0" name="Straight Connector 369">
                    <a:extLst>
                      <a:ext uri="{FF2B5EF4-FFF2-40B4-BE49-F238E27FC236}">
                        <a16:creationId xmlns:a16="http://schemas.microsoft.com/office/drawing/2014/main" id="{00B92B7A-614A-46B6-977B-537144054A9B}"/>
                      </a:ext>
                    </a:extLst>
                  </p:cNvPr>
                  <p:cNvCxnSpPr/>
                  <p:nvPr/>
                </p:nvCxnSpPr>
                <p:spPr>
                  <a:xfrm>
                    <a:off x="1583771" y="3524059"/>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a:extLst>
                      <a:ext uri="{FF2B5EF4-FFF2-40B4-BE49-F238E27FC236}">
                        <a16:creationId xmlns:a16="http://schemas.microsoft.com/office/drawing/2014/main" id="{504C9247-268B-444C-8B9D-4DF4D011B5C8}"/>
                      </a:ext>
                    </a:extLst>
                  </p:cNvPr>
                  <p:cNvCxnSpPr/>
                  <p:nvPr/>
                </p:nvCxnSpPr>
                <p:spPr>
                  <a:xfrm>
                    <a:off x="1583771" y="3887703"/>
                    <a:ext cx="61200"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grpSp>
            <p:cxnSp>
              <p:nvCxnSpPr>
                <p:cNvPr id="417" name="Straight Connector 416">
                  <a:extLst>
                    <a:ext uri="{FF2B5EF4-FFF2-40B4-BE49-F238E27FC236}">
                      <a16:creationId xmlns:a16="http://schemas.microsoft.com/office/drawing/2014/main" id="{93E20D70-66BD-41F0-868E-A2351D27A6D2}"/>
                    </a:ext>
                  </a:extLst>
                </p:cNvPr>
                <p:cNvCxnSpPr/>
                <p:nvPr/>
              </p:nvCxnSpPr>
              <p:spPr>
                <a:xfrm rot="5400000">
                  <a:off x="7108755"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0" name="TextBox 419">
                  <a:extLst>
                    <a:ext uri="{FF2B5EF4-FFF2-40B4-BE49-F238E27FC236}">
                      <a16:creationId xmlns:a16="http://schemas.microsoft.com/office/drawing/2014/main" id="{5419DC48-373A-4F7C-99CE-06AA09B3FA24}"/>
                    </a:ext>
                  </a:extLst>
                </p:cNvPr>
                <p:cNvSpPr txBox="1"/>
                <p:nvPr/>
              </p:nvSpPr>
              <p:spPr>
                <a:xfrm>
                  <a:off x="7014508" y="4897215"/>
                  <a:ext cx="229797"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12</a:t>
                  </a:r>
                </a:p>
              </p:txBody>
            </p:sp>
            <p:cxnSp>
              <p:nvCxnSpPr>
                <p:cNvPr id="416" name="Straight Connector 415">
                  <a:extLst>
                    <a:ext uri="{FF2B5EF4-FFF2-40B4-BE49-F238E27FC236}">
                      <a16:creationId xmlns:a16="http://schemas.microsoft.com/office/drawing/2014/main" id="{5600607B-24F9-48F4-AEF5-59621ECE2C22}"/>
                    </a:ext>
                  </a:extLst>
                </p:cNvPr>
                <p:cNvCxnSpPr/>
                <p:nvPr/>
              </p:nvCxnSpPr>
              <p:spPr>
                <a:xfrm rot="5400000">
                  <a:off x="6195009"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1" name="TextBox 420">
                  <a:extLst>
                    <a:ext uri="{FF2B5EF4-FFF2-40B4-BE49-F238E27FC236}">
                      <a16:creationId xmlns:a16="http://schemas.microsoft.com/office/drawing/2014/main" id="{3E713894-3150-45D9-912C-0DB47F209EEF}"/>
                    </a:ext>
                  </a:extLst>
                </p:cNvPr>
                <p:cNvSpPr txBox="1"/>
                <p:nvPr/>
              </p:nvSpPr>
              <p:spPr>
                <a:xfrm>
                  <a:off x="6101648" y="4897215"/>
                  <a:ext cx="229797"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10</a:t>
                  </a:r>
                </a:p>
              </p:txBody>
            </p:sp>
            <p:cxnSp>
              <p:nvCxnSpPr>
                <p:cNvPr id="419" name="Straight Connector 418">
                  <a:extLst>
                    <a:ext uri="{FF2B5EF4-FFF2-40B4-BE49-F238E27FC236}">
                      <a16:creationId xmlns:a16="http://schemas.microsoft.com/office/drawing/2014/main" id="{568983A6-FA65-40D0-AEB9-61A3F5EBD3DD}"/>
                    </a:ext>
                  </a:extLst>
                </p:cNvPr>
                <p:cNvCxnSpPr/>
                <p:nvPr/>
              </p:nvCxnSpPr>
              <p:spPr>
                <a:xfrm rot="5400000">
                  <a:off x="6651883"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2" name="TextBox 421">
                  <a:extLst>
                    <a:ext uri="{FF2B5EF4-FFF2-40B4-BE49-F238E27FC236}">
                      <a16:creationId xmlns:a16="http://schemas.microsoft.com/office/drawing/2014/main" id="{1F14E285-CACD-4684-AC31-11866D65F2A4}"/>
                    </a:ext>
                  </a:extLst>
                </p:cNvPr>
                <p:cNvSpPr txBox="1"/>
                <p:nvPr/>
              </p:nvSpPr>
              <p:spPr>
                <a:xfrm>
                  <a:off x="6559356" y="4897215"/>
                  <a:ext cx="229797"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11</a:t>
                  </a:r>
                </a:p>
              </p:txBody>
            </p:sp>
            <p:cxnSp>
              <p:nvCxnSpPr>
                <p:cNvPr id="418" name="Straight Connector 417">
                  <a:extLst>
                    <a:ext uri="{FF2B5EF4-FFF2-40B4-BE49-F238E27FC236}">
                      <a16:creationId xmlns:a16="http://schemas.microsoft.com/office/drawing/2014/main" id="{DBFB623A-3E9B-44BA-ACCF-7DD7277A1F1D}"/>
                    </a:ext>
                  </a:extLst>
                </p:cNvPr>
                <p:cNvCxnSpPr/>
                <p:nvPr/>
              </p:nvCxnSpPr>
              <p:spPr>
                <a:xfrm rot="5400000">
                  <a:off x="5738135" y="4881412"/>
                  <a:ext cx="42323" cy="0"/>
                </a:xfrm>
                <a:prstGeom prst="line">
                  <a:avLst/>
                </a:prstGeom>
                <a:ln w="19050">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423" name="TextBox 422">
                  <a:extLst>
                    <a:ext uri="{FF2B5EF4-FFF2-40B4-BE49-F238E27FC236}">
                      <a16:creationId xmlns:a16="http://schemas.microsoft.com/office/drawing/2014/main" id="{78A66974-5A9C-4854-B2CE-7370F9D3F0BE}"/>
                    </a:ext>
                  </a:extLst>
                </p:cNvPr>
                <p:cNvSpPr txBox="1"/>
                <p:nvPr/>
              </p:nvSpPr>
              <p:spPr>
                <a:xfrm>
                  <a:off x="5684714" y="4897215"/>
                  <a:ext cx="151251" cy="184666"/>
                </a:xfrm>
                <a:prstGeom prst="rect">
                  <a:avLst/>
                </a:prstGeom>
                <a:noFill/>
              </p:spPr>
              <p:txBody>
                <a:bodyPr wrap="none" lIns="36000" tIns="0" rIns="36000" bIns="0" rtlCol="0">
                  <a:spAutoFit/>
                </a:bodyPr>
                <a:lstStyle/>
                <a:p>
                  <a:pPr algn="ctr">
                    <a:defRPr/>
                  </a:pPr>
                  <a:r>
                    <a:rPr lang="en-GB" sz="1200" dirty="0">
                      <a:solidFill>
                        <a:srgbClr val="000000"/>
                      </a:solidFill>
                      <a:latin typeface="Calibri"/>
                    </a:rPr>
                    <a:t>9</a:t>
                  </a:r>
                </a:p>
              </p:txBody>
            </p:sp>
          </p:grpSp>
          <p:sp>
            <p:nvSpPr>
              <p:cNvPr id="424" name="TextBox 423">
                <a:extLst>
                  <a:ext uri="{FF2B5EF4-FFF2-40B4-BE49-F238E27FC236}">
                    <a16:creationId xmlns:a16="http://schemas.microsoft.com/office/drawing/2014/main" id="{5A42B12F-A719-4744-AB1C-47B1A01210F7}"/>
                  </a:ext>
                </a:extLst>
              </p:cNvPr>
              <p:cNvSpPr txBox="1"/>
              <p:nvPr/>
            </p:nvSpPr>
            <p:spPr>
              <a:xfrm>
                <a:off x="986587" y="5252037"/>
                <a:ext cx="624136" cy="307777"/>
              </a:xfrm>
              <a:prstGeom prst="rect">
                <a:avLst/>
              </a:prstGeom>
              <a:noFill/>
            </p:spPr>
            <p:txBody>
              <a:bodyPr wrap="none" lIns="36000" tIns="0" rIns="36000" bIns="0" rtlCol="0" anchor="b">
                <a:spAutoFit/>
              </a:bodyPr>
              <a:lstStyle/>
              <a:p>
                <a:pPr algn="r">
                  <a:defRPr/>
                </a:pPr>
                <a:r>
                  <a:rPr lang="en-GB" sz="1000" dirty="0" err="1">
                    <a:solidFill>
                      <a:srgbClr val="000000"/>
                    </a:solidFill>
                    <a:latin typeface="Calibri"/>
                  </a:rPr>
                  <a:t>TTh</a:t>
                </a:r>
                <a:endParaRPr lang="en-GB" sz="1000" dirty="0">
                  <a:solidFill>
                    <a:srgbClr val="000000"/>
                  </a:solidFill>
                  <a:latin typeface="Calibri"/>
                </a:endParaRPr>
              </a:p>
              <a:p>
                <a:pPr algn="r">
                  <a:defRPr/>
                </a:pPr>
                <a:r>
                  <a:rPr lang="en-GB" sz="1000" dirty="0">
                    <a:solidFill>
                      <a:srgbClr val="000000"/>
                    </a:solidFill>
                    <a:latin typeface="Calibri"/>
                  </a:rPr>
                  <a:t>Untreated</a:t>
                </a:r>
              </a:p>
            </p:txBody>
          </p:sp>
          <p:sp>
            <p:nvSpPr>
              <p:cNvPr id="425" name="TextBox 424">
                <a:extLst>
                  <a:ext uri="{FF2B5EF4-FFF2-40B4-BE49-F238E27FC236}">
                    <a16:creationId xmlns:a16="http://schemas.microsoft.com/office/drawing/2014/main" id="{5A42B12F-A719-4744-AB1C-47B1A01210F7}"/>
                  </a:ext>
                </a:extLst>
              </p:cNvPr>
              <p:cNvSpPr txBox="1"/>
              <p:nvPr/>
            </p:nvSpPr>
            <p:spPr>
              <a:xfrm>
                <a:off x="1695795" y="5252037"/>
                <a:ext cx="6149188" cy="307777"/>
              </a:xfrm>
              <a:prstGeom prst="rect">
                <a:avLst/>
              </a:prstGeom>
              <a:noFill/>
            </p:spPr>
            <p:txBody>
              <a:bodyPr wrap="square" lIns="36000" tIns="0" rIns="36000" bIns="0" rtlCol="0" anchor="b">
                <a:spAutoFit/>
              </a:bodyPr>
              <a:lstStyle/>
              <a:p>
                <a:pPr>
                  <a:tabLst>
                    <a:tab pos="234950" algn="ctr"/>
                    <a:tab pos="685800" algn="ctr"/>
                    <a:tab pos="1149350" algn="ctr"/>
                    <a:tab pos="1600200" algn="ctr"/>
                    <a:tab pos="2070100" algn="ctr"/>
                    <a:tab pos="2520950" algn="ctr"/>
                    <a:tab pos="2978150" algn="ctr"/>
                    <a:tab pos="3435350" algn="ctr"/>
                    <a:tab pos="3886200" algn="ctr"/>
                    <a:tab pos="4343400" algn="ctr"/>
                    <a:tab pos="4800600" algn="ctr"/>
                    <a:tab pos="5257800" algn="ctr"/>
                    <a:tab pos="5708650" algn="ctr"/>
                  </a:tabLst>
                  <a:defRPr/>
                </a:pPr>
                <a:r>
                  <a:rPr lang="en-GB" sz="1000" dirty="0">
                    <a:solidFill>
                      <a:srgbClr val="000000"/>
                    </a:solidFill>
                    <a:latin typeface="Calibri"/>
                  </a:rPr>
                  <a:t>	178	178	178	168	154	125	113	101	86	76	60	55	42</a:t>
                </a:r>
              </a:p>
              <a:p>
                <a:pPr>
                  <a:tabLst>
                    <a:tab pos="234950" algn="ctr"/>
                    <a:tab pos="685800" algn="ctr"/>
                    <a:tab pos="1149350" algn="ctr"/>
                    <a:tab pos="1600200" algn="ctr"/>
                    <a:tab pos="2070100" algn="ctr"/>
                    <a:tab pos="2520950" algn="ctr"/>
                    <a:tab pos="2978150" algn="ctr"/>
                    <a:tab pos="3435350" algn="ctr"/>
                    <a:tab pos="3886200" algn="ctr"/>
                    <a:tab pos="4343400" algn="ctr"/>
                    <a:tab pos="4800600" algn="ctr"/>
                    <a:tab pos="5257800" algn="ctr"/>
                    <a:tab pos="5708650" algn="ctr"/>
                  </a:tabLst>
                  <a:defRPr/>
                </a:pPr>
                <a:r>
                  <a:rPr lang="en-GB" sz="1000" dirty="0">
                    <a:solidFill>
                      <a:srgbClr val="000000"/>
                    </a:solidFill>
                    <a:latin typeface="Calibri"/>
                  </a:rPr>
                  <a:t>	178	178	178	176	165	153	144	134	120	110	86	49	18</a:t>
                </a:r>
              </a:p>
            </p:txBody>
          </p:sp>
          <p:sp>
            <p:nvSpPr>
              <p:cNvPr id="199" name="TextBox 198">
                <a:extLst>
                  <a:ext uri="{FF2B5EF4-FFF2-40B4-BE49-F238E27FC236}">
                    <a16:creationId xmlns:a16="http://schemas.microsoft.com/office/drawing/2014/main" id="{ACFEBE17-3F33-43C5-BB78-73B936982656}"/>
                  </a:ext>
                </a:extLst>
              </p:cNvPr>
              <p:cNvSpPr txBox="1"/>
              <p:nvPr/>
            </p:nvSpPr>
            <p:spPr>
              <a:xfrm>
                <a:off x="7633010" y="3703710"/>
                <a:ext cx="417615" cy="166199"/>
              </a:xfrm>
              <a:prstGeom prst="rect">
                <a:avLst/>
              </a:prstGeom>
              <a:noFill/>
            </p:spPr>
            <p:txBody>
              <a:bodyPr wrap="none" tIns="0" bIns="0" rtlCol="0">
                <a:spAutoFit/>
              </a:bodyPr>
              <a:lstStyle/>
              <a:p>
                <a:pPr>
                  <a:lnSpc>
                    <a:spcPct val="90000"/>
                  </a:lnSpc>
                  <a:tabLst>
                    <a:tab pos="625475" algn="l"/>
                    <a:tab pos="1500188" algn="l"/>
                  </a:tabLst>
                  <a:defRPr/>
                </a:pPr>
                <a:r>
                  <a:rPr lang="en-GB" sz="1200" dirty="0" err="1">
                    <a:solidFill>
                      <a:srgbClr val="000000"/>
                    </a:solidFill>
                    <a:latin typeface="Calibri"/>
                  </a:rPr>
                  <a:t>TTh</a:t>
                </a:r>
                <a:endParaRPr lang="en-GB" sz="1200" dirty="0">
                  <a:solidFill>
                    <a:srgbClr val="000000"/>
                  </a:solidFill>
                  <a:latin typeface="Calibri"/>
                </a:endParaRPr>
              </a:p>
            </p:txBody>
          </p:sp>
          <p:sp>
            <p:nvSpPr>
              <p:cNvPr id="427" name="TextBox 426">
                <a:extLst>
                  <a:ext uri="{FF2B5EF4-FFF2-40B4-BE49-F238E27FC236}">
                    <a16:creationId xmlns:a16="http://schemas.microsoft.com/office/drawing/2014/main" id="{5A42B12F-A719-4744-AB1C-47B1A01210F7}"/>
                  </a:ext>
                </a:extLst>
              </p:cNvPr>
              <p:cNvSpPr txBox="1"/>
              <p:nvPr/>
            </p:nvSpPr>
            <p:spPr>
              <a:xfrm>
                <a:off x="855017" y="5080208"/>
                <a:ext cx="768406" cy="153888"/>
              </a:xfrm>
              <a:prstGeom prst="rect">
                <a:avLst/>
              </a:prstGeom>
              <a:noFill/>
            </p:spPr>
            <p:txBody>
              <a:bodyPr wrap="none" lIns="36000" tIns="0" rIns="36000" bIns="0" rtlCol="0" anchor="b">
                <a:spAutoFit/>
              </a:bodyPr>
              <a:lstStyle/>
              <a:p>
                <a:pPr algn="r">
                  <a:defRPr/>
                </a:pPr>
                <a:r>
                  <a:rPr lang="en-GB" sz="1000" u="sng" dirty="0">
                    <a:solidFill>
                      <a:srgbClr val="000000"/>
                    </a:solidFill>
                    <a:latin typeface="Calibri"/>
                  </a:rPr>
                  <a:t> Patients, n   </a:t>
                </a:r>
              </a:p>
            </p:txBody>
          </p:sp>
          <p:sp>
            <p:nvSpPr>
              <p:cNvPr id="12" name="Freeform 11"/>
              <p:cNvSpPr/>
              <p:nvPr/>
            </p:nvSpPr>
            <p:spPr>
              <a:xfrm>
                <a:off x="1965325" y="3549650"/>
                <a:ext cx="5695950" cy="231775"/>
              </a:xfrm>
              <a:custGeom>
                <a:avLst/>
                <a:gdLst>
                  <a:gd name="connsiteX0" fmla="*/ 0 w 5695950"/>
                  <a:gd name="connsiteY0" fmla="*/ 0 h 231775"/>
                  <a:gd name="connsiteX1" fmla="*/ 2181225 w 5695950"/>
                  <a:gd name="connsiteY1" fmla="*/ 0 h 231775"/>
                  <a:gd name="connsiteX2" fmla="*/ 2184400 w 5695950"/>
                  <a:gd name="connsiteY2" fmla="*/ 19050 h 231775"/>
                  <a:gd name="connsiteX3" fmla="*/ 2822575 w 5695950"/>
                  <a:gd name="connsiteY3" fmla="*/ 19050 h 231775"/>
                  <a:gd name="connsiteX4" fmla="*/ 2819400 w 5695950"/>
                  <a:gd name="connsiteY4" fmla="*/ 25400 h 231775"/>
                  <a:gd name="connsiteX5" fmla="*/ 3006725 w 5695950"/>
                  <a:gd name="connsiteY5" fmla="*/ 25400 h 231775"/>
                  <a:gd name="connsiteX6" fmla="*/ 3013075 w 5695950"/>
                  <a:gd name="connsiteY6" fmla="*/ 31750 h 231775"/>
                  <a:gd name="connsiteX7" fmla="*/ 3327400 w 5695950"/>
                  <a:gd name="connsiteY7" fmla="*/ 31750 h 231775"/>
                  <a:gd name="connsiteX8" fmla="*/ 3327400 w 5695950"/>
                  <a:gd name="connsiteY8" fmla="*/ 50800 h 231775"/>
                  <a:gd name="connsiteX9" fmla="*/ 4206875 w 5695950"/>
                  <a:gd name="connsiteY9" fmla="*/ 50800 h 231775"/>
                  <a:gd name="connsiteX10" fmla="*/ 4206875 w 5695950"/>
                  <a:gd name="connsiteY10" fmla="*/ 66675 h 231775"/>
                  <a:gd name="connsiteX11" fmla="*/ 4797425 w 5695950"/>
                  <a:gd name="connsiteY11" fmla="*/ 66675 h 231775"/>
                  <a:gd name="connsiteX12" fmla="*/ 4797425 w 5695950"/>
                  <a:gd name="connsiteY12" fmla="*/ 79375 h 231775"/>
                  <a:gd name="connsiteX13" fmla="*/ 4816475 w 5695950"/>
                  <a:gd name="connsiteY13" fmla="*/ 79375 h 231775"/>
                  <a:gd name="connsiteX14" fmla="*/ 4816475 w 5695950"/>
                  <a:gd name="connsiteY14" fmla="*/ 92075 h 231775"/>
                  <a:gd name="connsiteX15" fmla="*/ 4886325 w 5695950"/>
                  <a:gd name="connsiteY15" fmla="*/ 92075 h 231775"/>
                  <a:gd name="connsiteX16" fmla="*/ 4886325 w 5695950"/>
                  <a:gd name="connsiteY16" fmla="*/ 111125 h 231775"/>
                  <a:gd name="connsiteX17" fmla="*/ 4914900 w 5695950"/>
                  <a:gd name="connsiteY17" fmla="*/ 111125 h 231775"/>
                  <a:gd name="connsiteX18" fmla="*/ 4914900 w 5695950"/>
                  <a:gd name="connsiteY18" fmla="*/ 130175 h 231775"/>
                  <a:gd name="connsiteX19" fmla="*/ 5168900 w 5695950"/>
                  <a:gd name="connsiteY19" fmla="*/ 130175 h 231775"/>
                  <a:gd name="connsiteX20" fmla="*/ 5168900 w 5695950"/>
                  <a:gd name="connsiteY20" fmla="*/ 146050 h 231775"/>
                  <a:gd name="connsiteX21" fmla="*/ 5308600 w 5695950"/>
                  <a:gd name="connsiteY21" fmla="*/ 146050 h 231775"/>
                  <a:gd name="connsiteX22" fmla="*/ 5308600 w 5695950"/>
                  <a:gd name="connsiteY22" fmla="*/ 174625 h 231775"/>
                  <a:gd name="connsiteX23" fmla="*/ 5435600 w 5695950"/>
                  <a:gd name="connsiteY23" fmla="*/ 174625 h 231775"/>
                  <a:gd name="connsiteX24" fmla="*/ 5435600 w 5695950"/>
                  <a:gd name="connsiteY24" fmla="*/ 193675 h 231775"/>
                  <a:gd name="connsiteX25" fmla="*/ 5648325 w 5695950"/>
                  <a:gd name="connsiteY25" fmla="*/ 193675 h 231775"/>
                  <a:gd name="connsiteX26" fmla="*/ 5648325 w 5695950"/>
                  <a:gd name="connsiteY26" fmla="*/ 231775 h 231775"/>
                  <a:gd name="connsiteX27" fmla="*/ 5695950 w 5695950"/>
                  <a:gd name="connsiteY27" fmla="*/ 231775 h 23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95950" h="231775">
                    <a:moveTo>
                      <a:pt x="0" y="0"/>
                    </a:moveTo>
                    <a:lnTo>
                      <a:pt x="2181225" y="0"/>
                    </a:lnTo>
                    <a:lnTo>
                      <a:pt x="2184400" y="19050"/>
                    </a:lnTo>
                    <a:lnTo>
                      <a:pt x="2822575" y="19050"/>
                    </a:lnTo>
                    <a:lnTo>
                      <a:pt x="2819400" y="25400"/>
                    </a:lnTo>
                    <a:lnTo>
                      <a:pt x="3006725" y="25400"/>
                    </a:lnTo>
                    <a:lnTo>
                      <a:pt x="3013075" y="31750"/>
                    </a:lnTo>
                    <a:lnTo>
                      <a:pt x="3327400" y="31750"/>
                    </a:lnTo>
                    <a:lnTo>
                      <a:pt x="3327400" y="50800"/>
                    </a:lnTo>
                    <a:lnTo>
                      <a:pt x="4206875" y="50800"/>
                    </a:lnTo>
                    <a:lnTo>
                      <a:pt x="4206875" y="66675"/>
                    </a:lnTo>
                    <a:lnTo>
                      <a:pt x="4797425" y="66675"/>
                    </a:lnTo>
                    <a:lnTo>
                      <a:pt x="4797425" y="79375"/>
                    </a:lnTo>
                    <a:lnTo>
                      <a:pt x="4816475" y="79375"/>
                    </a:lnTo>
                    <a:lnTo>
                      <a:pt x="4816475" y="92075"/>
                    </a:lnTo>
                    <a:lnTo>
                      <a:pt x="4886325" y="92075"/>
                    </a:lnTo>
                    <a:lnTo>
                      <a:pt x="4886325" y="111125"/>
                    </a:lnTo>
                    <a:lnTo>
                      <a:pt x="4914900" y="111125"/>
                    </a:lnTo>
                    <a:lnTo>
                      <a:pt x="4914900" y="130175"/>
                    </a:lnTo>
                    <a:lnTo>
                      <a:pt x="5168900" y="130175"/>
                    </a:lnTo>
                    <a:lnTo>
                      <a:pt x="5168900" y="146050"/>
                    </a:lnTo>
                    <a:lnTo>
                      <a:pt x="5308600" y="146050"/>
                    </a:lnTo>
                    <a:lnTo>
                      <a:pt x="5308600" y="174625"/>
                    </a:lnTo>
                    <a:lnTo>
                      <a:pt x="5435600" y="174625"/>
                    </a:lnTo>
                    <a:lnTo>
                      <a:pt x="5435600" y="193675"/>
                    </a:lnTo>
                    <a:lnTo>
                      <a:pt x="5648325" y="193675"/>
                    </a:lnTo>
                    <a:lnTo>
                      <a:pt x="5648325" y="231775"/>
                    </a:lnTo>
                    <a:lnTo>
                      <a:pt x="5695950" y="231775"/>
                    </a:lnTo>
                  </a:path>
                </a:pathLst>
              </a:custGeom>
              <a:noFill/>
              <a:ln w="25400">
                <a:solidFill>
                  <a:srgbClr val="00A8E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13" name="Freeform 12"/>
              <p:cNvSpPr/>
              <p:nvPr/>
            </p:nvSpPr>
            <p:spPr>
              <a:xfrm>
                <a:off x="1965325" y="3552825"/>
                <a:ext cx="5695950" cy="565150"/>
              </a:xfrm>
              <a:custGeom>
                <a:avLst/>
                <a:gdLst>
                  <a:gd name="connsiteX0" fmla="*/ 0 w 5695950"/>
                  <a:gd name="connsiteY0" fmla="*/ 0 h 565150"/>
                  <a:gd name="connsiteX1" fmla="*/ 1552575 w 5695950"/>
                  <a:gd name="connsiteY1" fmla="*/ 0 h 565150"/>
                  <a:gd name="connsiteX2" fmla="*/ 1552575 w 5695950"/>
                  <a:gd name="connsiteY2" fmla="*/ 9525 h 565150"/>
                  <a:gd name="connsiteX3" fmla="*/ 1619250 w 5695950"/>
                  <a:gd name="connsiteY3" fmla="*/ 9525 h 565150"/>
                  <a:gd name="connsiteX4" fmla="*/ 1619250 w 5695950"/>
                  <a:gd name="connsiteY4" fmla="*/ 19050 h 565150"/>
                  <a:gd name="connsiteX5" fmla="*/ 1720850 w 5695950"/>
                  <a:gd name="connsiteY5" fmla="*/ 19050 h 565150"/>
                  <a:gd name="connsiteX6" fmla="*/ 1720850 w 5695950"/>
                  <a:gd name="connsiteY6" fmla="*/ 28575 h 565150"/>
                  <a:gd name="connsiteX7" fmla="*/ 1876425 w 5695950"/>
                  <a:gd name="connsiteY7" fmla="*/ 28575 h 565150"/>
                  <a:gd name="connsiteX8" fmla="*/ 1876425 w 5695950"/>
                  <a:gd name="connsiteY8" fmla="*/ 41275 h 565150"/>
                  <a:gd name="connsiteX9" fmla="*/ 1905000 w 5695950"/>
                  <a:gd name="connsiteY9" fmla="*/ 41275 h 565150"/>
                  <a:gd name="connsiteX10" fmla="*/ 1905000 w 5695950"/>
                  <a:gd name="connsiteY10" fmla="*/ 53975 h 565150"/>
                  <a:gd name="connsiteX11" fmla="*/ 2114550 w 5695950"/>
                  <a:gd name="connsiteY11" fmla="*/ 53975 h 565150"/>
                  <a:gd name="connsiteX12" fmla="*/ 2114550 w 5695950"/>
                  <a:gd name="connsiteY12" fmla="*/ 60325 h 565150"/>
                  <a:gd name="connsiteX13" fmla="*/ 2120900 w 5695950"/>
                  <a:gd name="connsiteY13" fmla="*/ 66675 h 565150"/>
                  <a:gd name="connsiteX14" fmla="*/ 2152650 w 5695950"/>
                  <a:gd name="connsiteY14" fmla="*/ 66675 h 565150"/>
                  <a:gd name="connsiteX15" fmla="*/ 2178050 w 5695950"/>
                  <a:gd name="connsiteY15" fmla="*/ 66675 h 565150"/>
                  <a:gd name="connsiteX16" fmla="*/ 2339975 w 5695950"/>
                  <a:gd name="connsiteY16" fmla="*/ 66675 h 565150"/>
                  <a:gd name="connsiteX17" fmla="*/ 2339975 w 5695950"/>
                  <a:gd name="connsiteY17" fmla="*/ 82550 h 565150"/>
                  <a:gd name="connsiteX18" fmla="*/ 2378075 w 5695950"/>
                  <a:gd name="connsiteY18" fmla="*/ 82550 h 565150"/>
                  <a:gd name="connsiteX19" fmla="*/ 2390775 w 5695950"/>
                  <a:gd name="connsiteY19" fmla="*/ 82550 h 565150"/>
                  <a:gd name="connsiteX20" fmla="*/ 2489200 w 5695950"/>
                  <a:gd name="connsiteY20" fmla="*/ 82550 h 565150"/>
                  <a:gd name="connsiteX21" fmla="*/ 2489200 w 5695950"/>
                  <a:gd name="connsiteY21" fmla="*/ 98425 h 565150"/>
                  <a:gd name="connsiteX22" fmla="*/ 2727325 w 5695950"/>
                  <a:gd name="connsiteY22" fmla="*/ 98425 h 565150"/>
                  <a:gd name="connsiteX23" fmla="*/ 2727325 w 5695950"/>
                  <a:gd name="connsiteY23" fmla="*/ 104775 h 565150"/>
                  <a:gd name="connsiteX24" fmla="*/ 3063875 w 5695950"/>
                  <a:gd name="connsiteY24" fmla="*/ 104775 h 565150"/>
                  <a:gd name="connsiteX25" fmla="*/ 3063875 w 5695950"/>
                  <a:gd name="connsiteY25" fmla="*/ 117475 h 565150"/>
                  <a:gd name="connsiteX26" fmla="*/ 3108325 w 5695950"/>
                  <a:gd name="connsiteY26" fmla="*/ 117475 h 565150"/>
                  <a:gd name="connsiteX27" fmla="*/ 3111500 w 5695950"/>
                  <a:gd name="connsiteY27" fmla="*/ 120650 h 565150"/>
                  <a:gd name="connsiteX28" fmla="*/ 3175000 w 5695950"/>
                  <a:gd name="connsiteY28" fmla="*/ 120650 h 565150"/>
                  <a:gd name="connsiteX29" fmla="*/ 3175000 w 5695950"/>
                  <a:gd name="connsiteY29" fmla="*/ 146050 h 565150"/>
                  <a:gd name="connsiteX30" fmla="*/ 3209925 w 5695950"/>
                  <a:gd name="connsiteY30" fmla="*/ 146050 h 565150"/>
                  <a:gd name="connsiteX31" fmla="*/ 3209925 w 5695950"/>
                  <a:gd name="connsiteY31" fmla="*/ 149225 h 565150"/>
                  <a:gd name="connsiteX32" fmla="*/ 3228975 w 5695950"/>
                  <a:gd name="connsiteY32" fmla="*/ 149225 h 565150"/>
                  <a:gd name="connsiteX33" fmla="*/ 3228975 w 5695950"/>
                  <a:gd name="connsiteY33" fmla="*/ 161925 h 565150"/>
                  <a:gd name="connsiteX34" fmla="*/ 3340100 w 5695950"/>
                  <a:gd name="connsiteY34" fmla="*/ 161925 h 565150"/>
                  <a:gd name="connsiteX35" fmla="*/ 3340100 w 5695950"/>
                  <a:gd name="connsiteY35" fmla="*/ 174625 h 565150"/>
                  <a:gd name="connsiteX36" fmla="*/ 3381375 w 5695950"/>
                  <a:gd name="connsiteY36" fmla="*/ 174625 h 565150"/>
                  <a:gd name="connsiteX37" fmla="*/ 3381375 w 5695950"/>
                  <a:gd name="connsiteY37" fmla="*/ 184150 h 565150"/>
                  <a:gd name="connsiteX38" fmla="*/ 3444875 w 5695950"/>
                  <a:gd name="connsiteY38" fmla="*/ 184150 h 565150"/>
                  <a:gd name="connsiteX39" fmla="*/ 3457575 w 5695950"/>
                  <a:gd name="connsiteY39" fmla="*/ 196850 h 565150"/>
                  <a:gd name="connsiteX40" fmla="*/ 3492500 w 5695950"/>
                  <a:gd name="connsiteY40" fmla="*/ 196850 h 565150"/>
                  <a:gd name="connsiteX41" fmla="*/ 3492500 w 5695950"/>
                  <a:gd name="connsiteY41" fmla="*/ 196850 h 565150"/>
                  <a:gd name="connsiteX42" fmla="*/ 3536950 w 5695950"/>
                  <a:gd name="connsiteY42" fmla="*/ 196850 h 565150"/>
                  <a:gd name="connsiteX43" fmla="*/ 3536950 w 5695950"/>
                  <a:gd name="connsiteY43" fmla="*/ 222250 h 565150"/>
                  <a:gd name="connsiteX44" fmla="*/ 3562350 w 5695950"/>
                  <a:gd name="connsiteY44" fmla="*/ 222250 h 565150"/>
                  <a:gd name="connsiteX45" fmla="*/ 3562350 w 5695950"/>
                  <a:gd name="connsiteY45" fmla="*/ 222250 h 565150"/>
                  <a:gd name="connsiteX46" fmla="*/ 3581400 w 5695950"/>
                  <a:gd name="connsiteY46" fmla="*/ 241300 h 565150"/>
                  <a:gd name="connsiteX47" fmla="*/ 3841750 w 5695950"/>
                  <a:gd name="connsiteY47" fmla="*/ 241300 h 565150"/>
                  <a:gd name="connsiteX48" fmla="*/ 3841750 w 5695950"/>
                  <a:gd name="connsiteY48" fmla="*/ 247650 h 565150"/>
                  <a:gd name="connsiteX49" fmla="*/ 3879850 w 5695950"/>
                  <a:gd name="connsiteY49" fmla="*/ 247650 h 565150"/>
                  <a:gd name="connsiteX50" fmla="*/ 3879850 w 5695950"/>
                  <a:gd name="connsiteY50" fmla="*/ 269875 h 565150"/>
                  <a:gd name="connsiteX51" fmla="*/ 4083050 w 5695950"/>
                  <a:gd name="connsiteY51" fmla="*/ 269875 h 565150"/>
                  <a:gd name="connsiteX52" fmla="*/ 4083050 w 5695950"/>
                  <a:gd name="connsiteY52" fmla="*/ 279400 h 565150"/>
                  <a:gd name="connsiteX53" fmla="*/ 4260850 w 5695950"/>
                  <a:gd name="connsiteY53" fmla="*/ 279400 h 565150"/>
                  <a:gd name="connsiteX54" fmla="*/ 4260850 w 5695950"/>
                  <a:gd name="connsiteY54" fmla="*/ 298450 h 565150"/>
                  <a:gd name="connsiteX55" fmla="*/ 4283075 w 5695950"/>
                  <a:gd name="connsiteY55" fmla="*/ 298450 h 565150"/>
                  <a:gd name="connsiteX56" fmla="*/ 4283075 w 5695950"/>
                  <a:gd name="connsiteY56" fmla="*/ 307975 h 565150"/>
                  <a:gd name="connsiteX57" fmla="*/ 4340225 w 5695950"/>
                  <a:gd name="connsiteY57" fmla="*/ 307975 h 565150"/>
                  <a:gd name="connsiteX58" fmla="*/ 4340225 w 5695950"/>
                  <a:gd name="connsiteY58" fmla="*/ 314325 h 565150"/>
                  <a:gd name="connsiteX59" fmla="*/ 4400550 w 5695950"/>
                  <a:gd name="connsiteY59" fmla="*/ 314325 h 565150"/>
                  <a:gd name="connsiteX60" fmla="*/ 4400550 w 5695950"/>
                  <a:gd name="connsiteY60" fmla="*/ 314325 h 565150"/>
                  <a:gd name="connsiteX61" fmla="*/ 4457700 w 5695950"/>
                  <a:gd name="connsiteY61" fmla="*/ 314325 h 565150"/>
                  <a:gd name="connsiteX62" fmla="*/ 4457700 w 5695950"/>
                  <a:gd name="connsiteY62" fmla="*/ 339725 h 565150"/>
                  <a:gd name="connsiteX63" fmla="*/ 4521200 w 5695950"/>
                  <a:gd name="connsiteY63" fmla="*/ 339725 h 565150"/>
                  <a:gd name="connsiteX64" fmla="*/ 4521200 w 5695950"/>
                  <a:gd name="connsiteY64" fmla="*/ 355600 h 565150"/>
                  <a:gd name="connsiteX65" fmla="*/ 4584700 w 5695950"/>
                  <a:gd name="connsiteY65" fmla="*/ 355600 h 565150"/>
                  <a:gd name="connsiteX66" fmla="*/ 4594225 w 5695950"/>
                  <a:gd name="connsiteY66" fmla="*/ 377825 h 565150"/>
                  <a:gd name="connsiteX67" fmla="*/ 4651375 w 5695950"/>
                  <a:gd name="connsiteY67" fmla="*/ 377825 h 565150"/>
                  <a:gd name="connsiteX68" fmla="*/ 4651375 w 5695950"/>
                  <a:gd name="connsiteY68" fmla="*/ 377825 h 565150"/>
                  <a:gd name="connsiteX69" fmla="*/ 4699000 w 5695950"/>
                  <a:gd name="connsiteY69" fmla="*/ 377825 h 565150"/>
                  <a:gd name="connsiteX70" fmla="*/ 4699000 w 5695950"/>
                  <a:gd name="connsiteY70" fmla="*/ 412750 h 565150"/>
                  <a:gd name="connsiteX71" fmla="*/ 4778375 w 5695950"/>
                  <a:gd name="connsiteY71" fmla="*/ 412750 h 565150"/>
                  <a:gd name="connsiteX72" fmla="*/ 4778375 w 5695950"/>
                  <a:gd name="connsiteY72" fmla="*/ 428625 h 565150"/>
                  <a:gd name="connsiteX73" fmla="*/ 4838700 w 5695950"/>
                  <a:gd name="connsiteY73" fmla="*/ 428625 h 565150"/>
                  <a:gd name="connsiteX74" fmla="*/ 4838700 w 5695950"/>
                  <a:gd name="connsiteY74" fmla="*/ 447675 h 565150"/>
                  <a:gd name="connsiteX75" fmla="*/ 4959350 w 5695950"/>
                  <a:gd name="connsiteY75" fmla="*/ 447675 h 565150"/>
                  <a:gd name="connsiteX76" fmla="*/ 4959350 w 5695950"/>
                  <a:gd name="connsiteY76" fmla="*/ 460375 h 565150"/>
                  <a:gd name="connsiteX77" fmla="*/ 5105400 w 5695950"/>
                  <a:gd name="connsiteY77" fmla="*/ 460375 h 565150"/>
                  <a:gd name="connsiteX78" fmla="*/ 5105400 w 5695950"/>
                  <a:gd name="connsiteY78" fmla="*/ 473075 h 565150"/>
                  <a:gd name="connsiteX79" fmla="*/ 5105400 w 5695950"/>
                  <a:gd name="connsiteY79" fmla="*/ 488950 h 565150"/>
                  <a:gd name="connsiteX80" fmla="*/ 5372100 w 5695950"/>
                  <a:gd name="connsiteY80" fmla="*/ 488950 h 565150"/>
                  <a:gd name="connsiteX81" fmla="*/ 5372100 w 5695950"/>
                  <a:gd name="connsiteY81" fmla="*/ 520700 h 565150"/>
                  <a:gd name="connsiteX82" fmla="*/ 5426075 w 5695950"/>
                  <a:gd name="connsiteY82" fmla="*/ 520700 h 565150"/>
                  <a:gd name="connsiteX83" fmla="*/ 5426075 w 5695950"/>
                  <a:gd name="connsiteY83" fmla="*/ 565150 h 565150"/>
                  <a:gd name="connsiteX84" fmla="*/ 5695950 w 5695950"/>
                  <a:gd name="connsiteY84" fmla="*/ 565150 h 565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695950" h="565150">
                    <a:moveTo>
                      <a:pt x="0" y="0"/>
                    </a:moveTo>
                    <a:lnTo>
                      <a:pt x="1552575" y="0"/>
                    </a:lnTo>
                    <a:lnTo>
                      <a:pt x="1552575" y="9525"/>
                    </a:lnTo>
                    <a:lnTo>
                      <a:pt x="1619250" y="9525"/>
                    </a:lnTo>
                    <a:lnTo>
                      <a:pt x="1619250" y="19050"/>
                    </a:lnTo>
                    <a:lnTo>
                      <a:pt x="1720850" y="19050"/>
                    </a:lnTo>
                    <a:lnTo>
                      <a:pt x="1720850" y="28575"/>
                    </a:lnTo>
                    <a:lnTo>
                      <a:pt x="1876425" y="28575"/>
                    </a:lnTo>
                    <a:lnTo>
                      <a:pt x="1876425" y="41275"/>
                    </a:lnTo>
                    <a:lnTo>
                      <a:pt x="1905000" y="41275"/>
                    </a:lnTo>
                    <a:lnTo>
                      <a:pt x="1905000" y="53975"/>
                    </a:lnTo>
                    <a:lnTo>
                      <a:pt x="2114550" y="53975"/>
                    </a:lnTo>
                    <a:lnTo>
                      <a:pt x="2114550" y="60325"/>
                    </a:lnTo>
                    <a:lnTo>
                      <a:pt x="2120900" y="66675"/>
                    </a:lnTo>
                    <a:lnTo>
                      <a:pt x="2152650" y="66675"/>
                    </a:lnTo>
                    <a:lnTo>
                      <a:pt x="2178050" y="66675"/>
                    </a:lnTo>
                    <a:lnTo>
                      <a:pt x="2339975" y="66675"/>
                    </a:lnTo>
                    <a:lnTo>
                      <a:pt x="2339975" y="82550"/>
                    </a:lnTo>
                    <a:lnTo>
                      <a:pt x="2378075" y="82550"/>
                    </a:lnTo>
                    <a:lnTo>
                      <a:pt x="2390775" y="82550"/>
                    </a:lnTo>
                    <a:lnTo>
                      <a:pt x="2489200" y="82550"/>
                    </a:lnTo>
                    <a:lnTo>
                      <a:pt x="2489200" y="98425"/>
                    </a:lnTo>
                    <a:lnTo>
                      <a:pt x="2727325" y="98425"/>
                    </a:lnTo>
                    <a:lnTo>
                      <a:pt x="2727325" y="104775"/>
                    </a:lnTo>
                    <a:lnTo>
                      <a:pt x="3063875" y="104775"/>
                    </a:lnTo>
                    <a:lnTo>
                      <a:pt x="3063875" y="117475"/>
                    </a:lnTo>
                    <a:lnTo>
                      <a:pt x="3108325" y="117475"/>
                    </a:lnTo>
                    <a:lnTo>
                      <a:pt x="3111500" y="120650"/>
                    </a:lnTo>
                    <a:lnTo>
                      <a:pt x="3175000" y="120650"/>
                    </a:lnTo>
                    <a:lnTo>
                      <a:pt x="3175000" y="146050"/>
                    </a:lnTo>
                    <a:lnTo>
                      <a:pt x="3209925" y="146050"/>
                    </a:lnTo>
                    <a:lnTo>
                      <a:pt x="3209925" y="149225"/>
                    </a:lnTo>
                    <a:lnTo>
                      <a:pt x="3228975" y="149225"/>
                    </a:lnTo>
                    <a:lnTo>
                      <a:pt x="3228975" y="161925"/>
                    </a:lnTo>
                    <a:lnTo>
                      <a:pt x="3340100" y="161925"/>
                    </a:lnTo>
                    <a:lnTo>
                      <a:pt x="3340100" y="174625"/>
                    </a:lnTo>
                    <a:lnTo>
                      <a:pt x="3381375" y="174625"/>
                    </a:lnTo>
                    <a:lnTo>
                      <a:pt x="3381375" y="184150"/>
                    </a:lnTo>
                    <a:lnTo>
                      <a:pt x="3444875" y="184150"/>
                    </a:lnTo>
                    <a:lnTo>
                      <a:pt x="3457575" y="196850"/>
                    </a:lnTo>
                    <a:lnTo>
                      <a:pt x="3492500" y="196850"/>
                    </a:lnTo>
                    <a:lnTo>
                      <a:pt x="3492500" y="196850"/>
                    </a:lnTo>
                    <a:lnTo>
                      <a:pt x="3536950" y="196850"/>
                    </a:lnTo>
                    <a:lnTo>
                      <a:pt x="3536950" y="222250"/>
                    </a:lnTo>
                    <a:lnTo>
                      <a:pt x="3562350" y="222250"/>
                    </a:lnTo>
                    <a:lnTo>
                      <a:pt x="3562350" y="222250"/>
                    </a:lnTo>
                    <a:lnTo>
                      <a:pt x="3581400" y="241300"/>
                    </a:lnTo>
                    <a:lnTo>
                      <a:pt x="3841750" y="241300"/>
                    </a:lnTo>
                    <a:lnTo>
                      <a:pt x="3841750" y="247650"/>
                    </a:lnTo>
                    <a:lnTo>
                      <a:pt x="3879850" y="247650"/>
                    </a:lnTo>
                    <a:lnTo>
                      <a:pt x="3879850" y="269875"/>
                    </a:lnTo>
                    <a:lnTo>
                      <a:pt x="4083050" y="269875"/>
                    </a:lnTo>
                    <a:lnTo>
                      <a:pt x="4083050" y="279400"/>
                    </a:lnTo>
                    <a:lnTo>
                      <a:pt x="4260850" y="279400"/>
                    </a:lnTo>
                    <a:lnTo>
                      <a:pt x="4260850" y="298450"/>
                    </a:lnTo>
                    <a:lnTo>
                      <a:pt x="4283075" y="298450"/>
                    </a:lnTo>
                    <a:lnTo>
                      <a:pt x="4283075" y="307975"/>
                    </a:lnTo>
                    <a:lnTo>
                      <a:pt x="4340225" y="307975"/>
                    </a:lnTo>
                    <a:lnTo>
                      <a:pt x="4340225" y="314325"/>
                    </a:lnTo>
                    <a:lnTo>
                      <a:pt x="4400550" y="314325"/>
                    </a:lnTo>
                    <a:lnTo>
                      <a:pt x="4400550" y="314325"/>
                    </a:lnTo>
                    <a:lnTo>
                      <a:pt x="4457700" y="314325"/>
                    </a:lnTo>
                    <a:lnTo>
                      <a:pt x="4457700" y="339725"/>
                    </a:lnTo>
                    <a:lnTo>
                      <a:pt x="4521200" y="339725"/>
                    </a:lnTo>
                    <a:lnTo>
                      <a:pt x="4521200" y="355600"/>
                    </a:lnTo>
                    <a:lnTo>
                      <a:pt x="4584700" y="355600"/>
                    </a:lnTo>
                    <a:lnTo>
                      <a:pt x="4594225" y="377825"/>
                    </a:lnTo>
                    <a:lnTo>
                      <a:pt x="4651375" y="377825"/>
                    </a:lnTo>
                    <a:lnTo>
                      <a:pt x="4651375" y="377825"/>
                    </a:lnTo>
                    <a:lnTo>
                      <a:pt x="4699000" y="377825"/>
                    </a:lnTo>
                    <a:lnTo>
                      <a:pt x="4699000" y="412750"/>
                    </a:lnTo>
                    <a:lnTo>
                      <a:pt x="4778375" y="412750"/>
                    </a:lnTo>
                    <a:lnTo>
                      <a:pt x="4778375" y="428625"/>
                    </a:lnTo>
                    <a:lnTo>
                      <a:pt x="4838700" y="428625"/>
                    </a:lnTo>
                    <a:lnTo>
                      <a:pt x="4838700" y="447675"/>
                    </a:lnTo>
                    <a:lnTo>
                      <a:pt x="4959350" y="447675"/>
                    </a:lnTo>
                    <a:lnTo>
                      <a:pt x="4959350" y="460375"/>
                    </a:lnTo>
                    <a:lnTo>
                      <a:pt x="5105400" y="460375"/>
                    </a:lnTo>
                    <a:lnTo>
                      <a:pt x="5105400" y="473075"/>
                    </a:lnTo>
                    <a:lnTo>
                      <a:pt x="5105400" y="488950"/>
                    </a:lnTo>
                    <a:lnTo>
                      <a:pt x="5372100" y="488950"/>
                    </a:lnTo>
                    <a:lnTo>
                      <a:pt x="5372100" y="520700"/>
                    </a:lnTo>
                    <a:lnTo>
                      <a:pt x="5426075" y="520700"/>
                    </a:lnTo>
                    <a:lnTo>
                      <a:pt x="5426075" y="565150"/>
                    </a:lnTo>
                    <a:lnTo>
                      <a:pt x="5695950" y="565150"/>
                    </a:lnTo>
                  </a:path>
                </a:pathLst>
              </a:custGeom>
              <a:noFill/>
              <a:ln w="25400"/>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GB">
                  <a:solidFill>
                    <a:prstClr val="white"/>
                  </a:solidFill>
                  <a:latin typeface="Calibri"/>
                </a:endParaRPr>
              </a:p>
            </p:txBody>
          </p:sp>
          <p:sp>
            <p:nvSpPr>
              <p:cNvPr id="86" name="TextBox 85">
                <a:extLst>
                  <a:ext uri="{FF2B5EF4-FFF2-40B4-BE49-F238E27FC236}">
                    <a16:creationId xmlns:a16="http://schemas.microsoft.com/office/drawing/2014/main" id="{ACFEBE17-3F33-43C5-BB78-73B936982656}"/>
                  </a:ext>
                </a:extLst>
              </p:cNvPr>
              <p:cNvSpPr txBox="1"/>
              <p:nvPr/>
            </p:nvSpPr>
            <p:spPr>
              <a:xfrm>
                <a:off x="7633010" y="4037218"/>
                <a:ext cx="820930" cy="166199"/>
              </a:xfrm>
              <a:prstGeom prst="rect">
                <a:avLst/>
              </a:prstGeom>
              <a:noFill/>
            </p:spPr>
            <p:txBody>
              <a:bodyPr wrap="none" tIns="0" bIns="0" rtlCol="0">
                <a:spAutoFit/>
              </a:bodyPr>
              <a:lstStyle/>
              <a:p>
                <a:pPr>
                  <a:lnSpc>
                    <a:spcPct val="90000"/>
                  </a:lnSpc>
                  <a:tabLst>
                    <a:tab pos="625475" algn="l"/>
                    <a:tab pos="1500188" algn="l"/>
                  </a:tabLst>
                  <a:defRPr/>
                </a:pPr>
                <a:r>
                  <a:rPr lang="en-GB" sz="1200" dirty="0">
                    <a:solidFill>
                      <a:srgbClr val="000000"/>
                    </a:solidFill>
                    <a:latin typeface="Calibri"/>
                  </a:rPr>
                  <a:t>Untreated</a:t>
                </a:r>
              </a:p>
            </p:txBody>
          </p:sp>
        </p:grpSp>
      </p:grpSp>
      <p:pic>
        <p:nvPicPr>
          <p:cNvPr id="9" name="Picture 8">
            <a:extLst>
              <a:ext uri="{FF2B5EF4-FFF2-40B4-BE49-F238E27FC236}">
                <a16:creationId xmlns:a16="http://schemas.microsoft.com/office/drawing/2014/main" id="{69611422-F49C-48FE-8316-4EFAAD547914}"/>
              </a:ext>
            </a:extLst>
          </p:cNvPr>
          <p:cNvPicPr>
            <a:picLocks noChangeAspect="1"/>
          </p:cNvPicPr>
          <p:nvPr/>
        </p:nvPicPr>
        <p:blipFill>
          <a:blip r:embed="rId5"/>
          <a:stretch>
            <a:fillRect/>
          </a:stretch>
        </p:blipFill>
        <p:spPr>
          <a:xfrm>
            <a:off x="7795001" y="4544601"/>
            <a:ext cx="1445202" cy="140206"/>
          </a:xfrm>
          <a:prstGeom prst="rect">
            <a:avLst/>
          </a:prstGeom>
        </p:spPr>
      </p:pic>
    </p:spTree>
    <p:extLst>
      <p:ext uri="{BB962C8B-B14F-4D97-AF65-F5344CB8AC3E}">
        <p14:creationId xmlns:p14="http://schemas.microsoft.com/office/powerpoint/2010/main" val="3161543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64" y="77937"/>
            <a:ext cx="12012472" cy="1096814"/>
          </a:xfrm>
        </p:spPr>
        <p:txBody>
          <a:bodyPr>
            <a:normAutofit/>
          </a:bodyPr>
          <a:lstStyle/>
          <a:p>
            <a:r>
              <a:rPr lang="en-GB" sz="2800" dirty="0">
                <a:solidFill>
                  <a:schemeClr val="accent1"/>
                </a:solidFill>
              </a:rPr>
              <a:t>The T4DM study:</a:t>
            </a:r>
            <a:r>
              <a:rPr lang="en-GB" sz="2800" dirty="0"/>
              <a:t> in high-risk men, </a:t>
            </a:r>
            <a:r>
              <a:rPr lang="en-GB" sz="2800" dirty="0" err="1"/>
              <a:t>TTh</a:t>
            </a:r>
            <a:r>
              <a:rPr lang="en-GB" sz="2800" dirty="0"/>
              <a:t> decreased the 2-year             risk of T2DM by 41% beyond lifestyle interventions alone</a:t>
            </a:r>
          </a:p>
        </p:txBody>
      </p:sp>
      <p:sp>
        <p:nvSpPr>
          <p:cNvPr id="3" name="Content Placeholder 2"/>
          <p:cNvSpPr>
            <a:spLocks noGrp="1"/>
          </p:cNvSpPr>
          <p:nvPr>
            <p:ph idx="1"/>
          </p:nvPr>
        </p:nvSpPr>
        <p:spPr>
          <a:xfrm>
            <a:off x="876694" y="3028672"/>
            <a:ext cx="10011264" cy="728314"/>
          </a:xfrm>
        </p:spPr>
        <p:txBody>
          <a:bodyPr>
            <a:normAutofit/>
          </a:bodyPr>
          <a:lstStyle/>
          <a:p>
            <a:r>
              <a:rPr lang="en-GB" sz="1800" dirty="0"/>
              <a:t>Men were randomised 1:1 to either </a:t>
            </a:r>
            <a:r>
              <a:rPr lang="en-GB" sz="1800" dirty="0" err="1"/>
              <a:t>TTh</a:t>
            </a:r>
            <a:r>
              <a:rPr lang="en-GB" sz="1800" dirty="0"/>
              <a:t> (1000 mg/4 mL IM) or placebo at baseline, 6 weeks and then 3-monthly for 2 years; all were enrolled in a lifestyle program</a:t>
            </a:r>
          </a:p>
        </p:txBody>
      </p:sp>
      <p:sp>
        <p:nvSpPr>
          <p:cNvPr id="7" name="TextBox 6"/>
          <p:cNvSpPr txBox="1"/>
          <p:nvPr/>
        </p:nvSpPr>
        <p:spPr>
          <a:xfrm>
            <a:off x="1524001" y="5797490"/>
            <a:ext cx="9144001" cy="400110"/>
          </a:xfrm>
          <a:prstGeom prst="rect">
            <a:avLst/>
          </a:prstGeom>
          <a:noFill/>
        </p:spPr>
        <p:txBody>
          <a:bodyPr wrap="square" rtlCol="0" anchor="b">
            <a:spAutoFit/>
          </a:bodyPr>
          <a:lstStyle/>
          <a:p>
            <a:r>
              <a:rPr lang="en-GB" sz="1000" dirty="0">
                <a:solidFill>
                  <a:schemeClr val="tx2"/>
                </a:solidFill>
              </a:rPr>
              <a:t>IM, intramuscular; OGTT, oral glucose tolerance test; T2DM, type 2 diabetes mellitus; </a:t>
            </a:r>
            <a:r>
              <a:rPr lang="en-GB" sz="1000" dirty="0" err="1">
                <a:solidFill>
                  <a:schemeClr val="tx2"/>
                </a:solidFill>
              </a:rPr>
              <a:t>TTh</a:t>
            </a:r>
            <a:r>
              <a:rPr lang="en-GB" sz="1000" dirty="0">
                <a:solidFill>
                  <a:schemeClr val="tx2"/>
                </a:solidFill>
              </a:rPr>
              <a:t>, testosterone therapy</a:t>
            </a:r>
          </a:p>
          <a:p>
            <a:r>
              <a:rPr lang="en-GB" sz="1000" dirty="0" err="1">
                <a:solidFill>
                  <a:schemeClr val="tx2"/>
                </a:solidFill>
              </a:rPr>
              <a:t>Wittert</a:t>
            </a:r>
            <a:r>
              <a:rPr lang="en-GB" sz="1000" dirty="0">
                <a:solidFill>
                  <a:schemeClr val="tx2"/>
                </a:solidFill>
              </a:rPr>
              <a:t> GA </a:t>
            </a:r>
            <a:r>
              <a:rPr lang="en-GB" sz="1000" i="1" dirty="0">
                <a:solidFill>
                  <a:schemeClr val="tx2"/>
                </a:solidFill>
              </a:rPr>
              <a:t>et al. </a:t>
            </a:r>
            <a:r>
              <a:rPr lang="fr-FR" sz="1000" i="1" dirty="0" err="1">
                <a:solidFill>
                  <a:schemeClr val="tx2"/>
                </a:solidFill>
              </a:rPr>
              <a:t>Diabetes</a:t>
            </a:r>
            <a:r>
              <a:rPr lang="fr-FR" sz="1000" dirty="0">
                <a:solidFill>
                  <a:schemeClr val="tx2"/>
                </a:solidFill>
              </a:rPr>
              <a:t> 2020;69(</a:t>
            </a:r>
            <a:r>
              <a:rPr lang="fr-FR" sz="1000" dirty="0" err="1">
                <a:solidFill>
                  <a:schemeClr val="tx2"/>
                </a:solidFill>
              </a:rPr>
              <a:t>Suppl</a:t>
            </a:r>
            <a:r>
              <a:rPr lang="fr-FR" sz="1000" dirty="0">
                <a:solidFill>
                  <a:schemeClr val="tx2"/>
                </a:solidFill>
              </a:rPr>
              <a:t> 1): </a:t>
            </a:r>
            <a:r>
              <a:rPr lang="en-GB" sz="1000" dirty="0">
                <a:solidFill>
                  <a:schemeClr val="tx2"/>
                </a:solidFill>
              </a:rPr>
              <a:t>https://doi.org/10.2337/db20-274-OR.</a:t>
            </a:r>
          </a:p>
        </p:txBody>
      </p:sp>
      <p:grpSp>
        <p:nvGrpSpPr>
          <p:cNvPr id="22" name="Group 21"/>
          <p:cNvGrpSpPr/>
          <p:nvPr/>
        </p:nvGrpSpPr>
        <p:grpSpPr>
          <a:xfrm>
            <a:off x="967407" y="3846849"/>
            <a:ext cx="9144001" cy="1540154"/>
            <a:chOff x="818686" y="3192760"/>
            <a:chExt cx="8164234" cy="1540154"/>
          </a:xfrm>
        </p:grpSpPr>
        <p:sp>
          <p:nvSpPr>
            <p:cNvPr id="23" name="TextBox 22"/>
            <p:cNvSpPr txBox="1"/>
            <p:nvPr/>
          </p:nvSpPr>
          <p:spPr>
            <a:xfrm>
              <a:off x="1079937" y="3412661"/>
              <a:ext cx="7902983" cy="1320253"/>
            </a:xfrm>
            <a:prstGeom prst="roundRect">
              <a:avLst>
                <a:gd name="adj" fmla="val 11703"/>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452438" indent="-285750" algn="l">
                <a:spcBef>
                  <a:spcPts val="1200"/>
                </a:spcBef>
                <a:buClr>
                  <a:schemeClr val="tx2"/>
                </a:buClr>
                <a:buFont typeface="Arial" panose="020B0604020202020204" pitchFamily="34" charset="0"/>
                <a:buChar char="•"/>
              </a:pPr>
              <a:endParaRPr lang="en-GB" sz="400" dirty="0">
                <a:solidFill>
                  <a:schemeClr val="accent2"/>
                </a:solidFill>
              </a:endParaRPr>
            </a:p>
            <a:p>
              <a:pPr marL="452438" indent="-285750" algn="l">
                <a:spcBef>
                  <a:spcPts val="1200"/>
                </a:spcBef>
                <a:buClr>
                  <a:schemeClr val="tx2"/>
                </a:buClr>
                <a:buFont typeface="Arial" panose="020B0604020202020204" pitchFamily="34" charset="0"/>
                <a:buChar char="•"/>
              </a:pPr>
              <a:r>
                <a:rPr lang="en-GB" dirty="0">
                  <a:solidFill>
                    <a:schemeClr val="tx2"/>
                  </a:solidFill>
                </a:rPr>
                <a:t>Proportion of men with OGTT 2-hour glucose ≥11.1 </a:t>
              </a:r>
              <a:r>
                <a:rPr lang="en-GB" dirty="0" err="1">
                  <a:solidFill>
                    <a:schemeClr val="tx2"/>
                  </a:solidFill>
                </a:rPr>
                <a:t>mmol</a:t>
              </a:r>
              <a:r>
                <a:rPr lang="en-GB" dirty="0">
                  <a:solidFill>
                    <a:schemeClr val="tx2"/>
                  </a:solidFill>
                </a:rPr>
                <a:t>/L at 2 years</a:t>
              </a:r>
            </a:p>
            <a:p>
              <a:pPr marL="452438" indent="-285750" algn="l">
                <a:spcBef>
                  <a:spcPts val="1200"/>
                </a:spcBef>
                <a:buClr>
                  <a:schemeClr val="tx2"/>
                </a:buClr>
                <a:buFont typeface="Arial" panose="020B0604020202020204" pitchFamily="34" charset="0"/>
                <a:buChar char="•"/>
              </a:pPr>
              <a:r>
                <a:rPr lang="en-GB" dirty="0">
                  <a:solidFill>
                    <a:schemeClr val="tx2"/>
                  </a:solidFill>
                </a:rPr>
                <a:t>Mean change in OGTT 2-hour glucose at 2 years (</a:t>
              </a:r>
              <a:r>
                <a:rPr lang="en-GB" dirty="0" err="1">
                  <a:solidFill>
                    <a:schemeClr val="tx2"/>
                  </a:solidFill>
                </a:rPr>
                <a:t>mmol</a:t>
              </a:r>
              <a:r>
                <a:rPr lang="en-GB" dirty="0">
                  <a:solidFill>
                    <a:schemeClr val="tx2"/>
                  </a:solidFill>
                </a:rPr>
                <a:t>/L)</a:t>
              </a:r>
            </a:p>
          </p:txBody>
        </p:sp>
        <p:grpSp>
          <p:nvGrpSpPr>
            <p:cNvPr id="24" name="Group 23"/>
            <p:cNvGrpSpPr/>
            <p:nvPr/>
          </p:nvGrpSpPr>
          <p:grpSpPr>
            <a:xfrm>
              <a:off x="818686" y="3192760"/>
              <a:ext cx="3586230" cy="439800"/>
              <a:chOff x="348337" y="1458681"/>
              <a:chExt cx="3586230" cy="310140"/>
            </a:xfrm>
          </p:grpSpPr>
          <p:sp>
            <p:nvSpPr>
              <p:cNvPr id="25" name="Pentagon 24"/>
              <p:cNvSpPr/>
              <p:nvPr/>
            </p:nvSpPr>
            <p:spPr>
              <a:xfrm>
                <a:off x="348337" y="1458681"/>
                <a:ext cx="3310950" cy="310140"/>
              </a:xfrm>
              <a:prstGeom prst="homePlate">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25"/>
              <p:cNvSpPr txBox="1"/>
              <p:nvPr/>
            </p:nvSpPr>
            <p:spPr>
              <a:xfrm>
                <a:off x="359549" y="1483528"/>
                <a:ext cx="3575018" cy="260447"/>
              </a:xfrm>
              <a:prstGeom prst="rect">
                <a:avLst/>
              </a:prstGeom>
              <a:noFill/>
            </p:spPr>
            <p:txBody>
              <a:bodyPr wrap="none" rtlCol="0">
                <a:spAutoFit/>
              </a:bodyPr>
              <a:lstStyle/>
              <a:p>
                <a:r>
                  <a:rPr lang="en-GB" b="1" dirty="0">
                    <a:solidFill>
                      <a:schemeClr val="bg1"/>
                    </a:solidFill>
                  </a:rPr>
                  <a:t>Co-primary 2-year endpoints</a:t>
                </a:r>
                <a:endParaRPr lang="en-GB" b="1" baseline="30000" dirty="0">
                  <a:solidFill>
                    <a:schemeClr val="bg1"/>
                  </a:solidFill>
                </a:endParaRPr>
              </a:p>
            </p:txBody>
          </p:sp>
        </p:grpSp>
      </p:grpSp>
      <p:grpSp>
        <p:nvGrpSpPr>
          <p:cNvPr id="5" name="Group 4"/>
          <p:cNvGrpSpPr/>
          <p:nvPr/>
        </p:nvGrpSpPr>
        <p:grpSpPr>
          <a:xfrm>
            <a:off x="876693" y="1321133"/>
            <a:ext cx="10011265" cy="1477328"/>
            <a:chOff x="482807" y="1321133"/>
            <a:chExt cx="8104601" cy="1477328"/>
          </a:xfrm>
        </p:grpSpPr>
        <p:grpSp>
          <p:nvGrpSpPr>
            <p:cNvPr id="9" name="Group 8"/>
            <p:cNvGrpSpPr/>
            <p:nvPr/>
          </p:nvGrpSpPr>
          <p:grpSpPr>
            <a:xfrm>
              <a:off x="482807" y="1321133"/>
              <a:ext cx="8104601" cy="1477328"/>
              <a:chOff x="1697341" y="3670239"/>
              <a:chExt cx="8104601" cy="1477328"/>
            </a:xfrm>
          </p:grpSpPr>
          <p:sp>
            <p:nvSpPr>
              <p:cNvPr id="15" name="Rounded Rectangle 14"/>
              <p:cNvSpPr/>
              <p:nvPr/>
            </p:nvSpPr>
            <p:spPr>
              <a:xfrm>
                <a:off x="1697341" y="3695682"/>
                <a:ext cx="8104601" cy="1426441"/>
              </a:xfrm>
              <a:prstGeom prst="roundRect">
                <a:avLst>
                  <a:gd name="adj" fmla="val 11807"/>
                </a:avLst>
              </a:prstGeom>
              <a:solidFill>
                <a:schemeClr val="accent1"/>
              </a:solidFill>
              <a:ln w="57150" cap="flat" cmpd="sng" algn="ctr">
                <a:solidFill>
                  <a:schemeClr val="tx2"/>
                </a:solidFill>
                <a:prstDash val="solid"/>
              </a:ln>
              <a:effectLst/>
            </p:spPr>
            <p:txBody>
              <a:bodyPr rtlCol="0" anchor="ctr"/>
              <a:lstStyle/>
              <a:p>
                <a:pPr algn="ctr">
                  <a:defRPr/>
                </a:pPr>
                <a:endParaRPr kumimoji="1" lang="en-GB" kern="0">
                  <a:solidFill>
                    <a:prstClr val="white"/>
                  </a:solidFill>
                </a:endParaRPr>
              </a:p>
            </p:txBody>
          </p:sp>
          <p:sp>
            <p:nvSpPr>
              <p:cNvPr id="16" name="TextBox 15"/>
              <p:cNvSpPr txBox="1"/>
              <p:nvPr/>
            </p:nvSpPr>
            <p:spPr>
              <a:xfrm>
                <a:off x="2703223" y="3670239"/>
                <a:ext cx="5756938" cy="1477328"/>
              </a:xfrm>
              <a:prstGeom prst="rect">
                <a:avLst/>
              </a:prstGeom>
              <a:noFill/>
            </p:spPr>
            <p:txBody>
              <a:bodyPr wrap="square" rtlCol="0" anchor="ctr">
                <a:spAutoFit/>
              </a:bodyPr>
              <a:lstStyle/>
              <a:p>
                <a:pPr defTabSz="457200">
                  <a:spcBef>
                    <a:spcPts val="600"/>
                  </a:spcBef>
                  <a:buClr>
                    <a:prstClr val="white"/>
                  </a:buClr>
                </a:pPr>
                <a:r>
                  <a:rPr lang="en-GB" spc="-20" dirty="0">
                    <a:solidFill>
                      <a:prstClr val="white"/>
                    </a:solidFill>
                  </a:rPr>
                  <a:t>Randomised, double-blind, placebo-controlled multicentre Phase 3 trial in men aged 50–74 years (N=1007) with waist circumference &gt;95cm, serum total testosterone ≤14nmol/L </a:t>
                </a:r>
                <a:br>
                  <a:rPr lang="en-GB" spc="-20" dirty="0">
                    <a:solidFill>
                      <a:prstClr val="white"/>
                    </a:solidFill>
                  </a:rPr>
                </a:br>
                <a:r>
                  <a:rPr lang="en-GB" spc="-20" dirty="0">
                    <a:solidFill>
                      <a:prstClr val="white"/>
                    </a:solidFill>
                  </a:rPr>
                  <a:t>and newly diagnosed T2DM</a:t>
                </a:r>
              </a:p>
            </p:txBody>
          </p:sp>
        </p:grpSp>
        <p:grpSp>
          <p:nvGrpSpPr>
            <p:cNvPr id="10" name="Group 9"/>
            <p:cNvGrpSpPr/>
            <p:nvPr/>
          </p:nvGrpSpPr>
          <p:grpSpPr>
            <a:xfrm>
              <a:off x="513248" y="1541686"/>
              <a:ext cx="995318" cy="1036221"/>
              <a:chOff x="4706938" y="1981200"/>
              <a:chExt cx="2781300" cy="2895600"/>
            </a:xfrm>
          </p:grpSpPr>
          <p:sp>
            <p:nvSpPr>
              <p:cNvPr id="11" name="Freeform 10"/>
              <p:cNvSpPr/>
              <p:nvPr/>
            </p:nvSpPr>
            <p:spPr>
              <a:xfrm>
                <a:off x="5060950" y="2254250"/>
                <a:ext cx="1339850" cy="1320800"/>
              </a:xfrm>
              <a:custGeom>
                <a:avLst/>
                <a:gdLst>
                  <a:gd name="connsiteX0" fmla="*/ 0 w 1339850"/>
                  <a:gd name="connsiteY0" fmla="*/ 184150 h 1320800"/>
                  <a:gd name="connsiteX1" fmla="*/ 196850 w 1339850"/>
                  <a:gd name="connsiteY1" fmla="*/ 0 h 1320800"/>
                  <a:gd name="connsiteX2" fmla="*/ 425450 w 1339850"/>
                  <a:gd name="connsiteY2" fmla="*/ 234950 h 1320800"/>
                  <a:gd name="connsiteX3" fmla="*/ 501650 w 1339850"/>
                  <a:gd name="connsiteY3" fmla="*/ 190500 h 1320800"/>
                  <a:gd name="connsiteX4" fmla="*/ 1187450 w 1339850"/>
                  <a:gd name="connsiteY4" fmla="*/ 869950 h 1320800"/>
                  <a:gd name="connsiteX5" fmla="*/ 1168400 w 1339850"/>
                  <a:gd name="connsiteY5" fmla="*/ 971550 h 1320800"/>
                  <a:gd name="connsiteX6" fmla="*/ 1339850 w 1339850"/>
                  <a:gd name="connsiteY6" fmla="*/ 1155700 h 1320800"/>
                  <a:gd name="connsiteX7" fmla="*/ 1162050 w 1339850"/>
                  <a:gd name="connsiteY7" fmla="*/ 1320800 h 1320800"/>
                  <a:gd name="connsiteX8" fmla="*/ 996950 w 1339850"/>
                  <a:gd name="connsiteY8" fmla="*/ 1168400 h 1320800"/>
                  <a:gd name="connsiteX9" fmla="*/ 895350 w 1339850"/>
                  <a:gd name="connsiteY9" fmla="*/ 1193800 h 1320800"/>
                  <a:gd name="connsiteX10" fmla="*/ 742950 w 1339850"/>
                  <a:gd name="connsiteY10" fmla="*/ 1066800 h 1320800"/>
                  <a:gd name="connsiteX11" fmla="*/ 869950 w 1339850"/>
                  <a:gd name="connsiteY11" fmla="*/ 920750 h 1320800"/>
                  <a:gd name="connsiteX12" fmla="*/ 863600 w 1339850"/>
                  <a:gd name="connsiteY12" fmla="*/ 698500 h 1320800"/>
                  <a:gd name="connsiteX13" fmla="*/ 723900 w 1339850"/>
                  <a:gd name="connsiteY13" fmla="*/ 546100 h 1320800"/>
                  <a:gd name="connsiteX14" fmla="*/ 558800 w 1339850"/>
                  <a:gd name="connsiteY14" fmla="*/ 457200 h 1320800"/>
                  <a:gd name="connsiteX15" fmla="*/ 368300 w 1339850"/>
                  <a:gd name="connsiteY15" fmla="*/ 508000 h 1320800"/>
                  <a:gd name="connsiteX16" fmla="*/ 254000 w 1339850"/>
                  <a:gd name="connsiteY16" fmla="*/ 590550 h 1320800"/>
                  <a:gd name="connsiteX17" fmla="*/ 184150 w 1339850"/>
                  <a:gd name="connsiteY17" fmla="*/ 482600 h 1320800"/>
                  <a:gd name="connsiteX18" fmla="*/ 228600 w 1339850"/>
                  <a:gd name="connsiteY18" fmla="*/ 355600 h 1320800"/>
                  <a:gd name="connsiteX19" fmla="*/ 184150 w 1339850"/>
                  <a:gd name="connsiteY19" fmla="*/ 361950 h 1320800"/>
                  <a:gd name="connsiteX20" fmla="*/ 0 w 1339850"/>
                  <a:gd name="connsiteY20" fmla="*/ 184150 h 132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39850" h="1320800">
                    <a:moveTo>
                      <a:pt x="0" y="184150"/>
                    </a:moveTo>
                    <a:lnTo>
                      <a:pt x="196850" y="0"/>
                    </a:lnTo>
                    <a:lnTo>
                      <a:pt x="425450" y="234950"/>
                    </a:lnTo>
                    <a:lnTo>
                      <a:pt x="501650" y="190500"/>
                    </a:lnTo>
                    <a:lnTo>
                      <a:pt x="1187450" y="869950"/>
                    </a:lnTo>
                    <a:lnTo>
                      <a:pt x="1168400" y="971550"/>
                    </a:lnTo>
                    <a:lnTo>
                      <a:pt x="1339850" y="1155700"/>
                    </a:lnTo>
                    <a:lnTo>
                      <a:pt x="1162050" y="1320800"/>
                    </a:lnTo>
                    <a:lnTo>
                      <a:pt x="996950" y="1168400"/>
                    </a:lnTo>
                    <a:lnTo>
                      <a:pt x="895350" y="1193800"/>
                    </a:lnTo>
                    <a:lnTo>
                      <a:pt x="742950" y="1066800"/>
                    </a:lnTo>
                    <a:lnTo>
                      <a:pt x="869950" y="920750"/>
                    </a:lnTo>
                    <a:lnTo>
                      <a:pt x="863600" y="698500"/>
                    </a:lnTo>
                    <a:lnTo>
                      <a:pt x="723900" y="546100"/>
                    </a:lnTo>
                    <a:lnTo>
                      <a:pt x="558800" y="457200"/>
                    </a:lnTo>
                    <a:lnTo>
                      <a:pt x="368300" y="508000"/>
                    </a:lnTo>
                    <a:lnTo>
                      <a:pt x="254000" y="590550"/>
                    </a:lnTo>
                    <a:lnTo>
                      <a:pt x="184150" y="482600"/>
                    </a:lnTo>
                    <a:lnTo>
                      <a:pt x="228600" y="355600"/>
                    </a:lnTo>
                    <a:lnTo>
                      <a:pt x="184150" y="361950"/>
                    </a:lnTo>
                    <a:lnTo>
                      <a:pt x="0" y="184150"/>
                    </a:lnTo>
                    <a:close/>
                  </a:path>
                </a:pathLst>
              </a:custGeom>
              <a:solidFill>
                <a:srgbClr val="C0C0C0"/>
              </a:solidFill>
              <a:ln w="25400" cap="flat" cmpd="sng" algn="ctr">
                <a:solidFill>
                  <a:srgbClr val="C0C0C0"/>
                </a:solidFill>
                <a:prstDash val="solid"/>
              </a:ln>
              <a:effectLst/>
            </p:spPr>
            <p:txBody>
              <a:bodyPr rtlCol="0" anchor="ctr"/>
              <a:lstStyle/>
              <a:p>
                <a:pPr algn="ctr">
                  <a:defRPr/>
                </a:pPr>
                <a:endParaRPr kumimoji="1" lang="en-GB" kern="0">
                  <a:solidFill>
                    <a:srgbClr val="FFFFFF"/>
                  </a:solidFill>
                </a:endParaRPr>
              </a:p>
            </p:txBody>
          </p:sp>
          <p:sp>
            <p:nvSpPr>
              <p:cNvPr id="12" name="Freeform 11"/>
              <p:cNvSpPr/>
              <p:nvPr/>
            </p:nvSpPr>
            <p:spPr>
              <a:xfrm>
                <a:off x="5060950" y="3194050"/>
                <a:ext cx="2057400" cy="1371600"/>
              </a:xfrm>
              <a:custGeom>
                <a:avLst/>
                <a:gdLst>
                  <a:gd name="connsiteX0" fmla="*/ 190500 w 2057400"/>
                  <a:gd name="connsiteY0" fmla="*/ 0 h 1371600"/>
                  <a:gd name="connsiteX1" fmla="*/ 95250 w 2057400"/>
                  <a:gd name="connsiteY1" fmla="*/ 304800 h 1371600"/>
                  <a:gd name="connsiteX2" fmla="*/ 88900 w 2057400"/>
                  <a:gd name="connsiteY2" fmla="*/ 539750 h 1371600"/>
                  <a:gd name="connsiteX3" fmla="*/ 114300 w 2057400"/>
                  <a:gd name="connsiteY3" fmla="*/ 704850 h 1371600"/>
                  <a:gd name="connsiteX4" fmla="*/ 158750 w 2057400"/>
                  <a:gd name="connsiteY4" fmla="*/ 812800 h 1371600"/>
                  <a:gd name="connsiteX5" fmla="*/ 254000 w 2057400"/>
                  <a:gd name="connsiteY5" fmla="*/ 990600 h 1371600"/>
                  <a:gd name="connsiteX6" fmla="*/ 165100 w 2057400"/>
                  <a:gd name="connsiteY6" fmla="*/ 1041400 h 1371600"/>
                  <a:gd name="connsiteX7" fmla="*/ 63500 w 2057400"/>
                  <a:gd name="connsiteY7" fmla="*/ 1136650 h 1371600"/>
                  <a:gd name="connsiteX8" fmla="*/ 0 w 2057400"/>
                  <a:gd name="connsiteY8" fmla="*/ 1225550 h 1371600"/>
                  <a:gd name="connsiteX9" fmla="*/ 19050 w 2057400"/>
                  <a:gd name="connsiteY9" fmla="*/ 1320800 h 1371600"/>
                  <a:gd name="connsiteX10" fmla="*/ 114300 w 2057400"/>
                  <a:gd name="connsiteY10" fmla="*/ 1371600 h 1371600"/>
                  <a:gd name="connsiteX11" fmla="*/ 1987550 w 2057400"/>
                  <a:gd name="connsiteY11" fmla="*/ 1358900 h 1371600"/>
                  <a:gd name="connsiteX12" fmla="*/ 2025650 w 2057400"/>
                  <a:gd name="connsiteY12" fmla="*/ 1295400 h 1371600"/>
                  <a:gd name="connsiteX13" fmla="*/ 1993900 w 2057400"/>
                  <a:gd name="connsiteY13" fmla="*/ 1117600 h 1371600"/>
                  <a:gd name="connsiteX14" fmla="*/ 1898650 w 2057400"/>
                  <a:gd name="connsiteY14" fmla="*/ 1060450 h 1371600"/>
                  <a:gd name="connsiteX15" fmla="*/ 1790700 w 2057400"/>
                  <a:gd name="connsiteY15" fmla="*/ 1022350 h 1371600"/>
                  <a:gd name="connsiteX16" fmla="*/ 1765300 w 2057400"/>
                  <a:gd name="connsiteY16" fmla="*/ 984250 h 1371600"/>
                  <a:gd name="connsiteX17" fmla="*/ 1879600 w 2057400"/>
                  <a:gd name="connsiteY17" fmla="*/ 781050 h 1371600"/>
                  <a:gd name="connsiteX18" fmla="*/ 1968500 w 2057400"/>
                  <a:gd name="connsiteY18" fmla="*/ 781050 h 1371600"/>
                  <a:gd name="connsiteX19" fmla="*/ 2057400 w 2057400"/>
                  <a:gd name="connsiteY19" fmla="*/ 704850 h 1371600"/>
                  <a:gd name="connsiteX20" fmla="*/ 1968500 w 2057400"/>
                  <a:gd name="connsiteY20" fmla="*/ 596900 h 1371600"/>
                  <a:gd name="connsiteX21" fmla="*/ 1104900 w 2057400"/>
                  <a:gd name="connsiteY21" fmla="*/ 609600 h 1371600"/>
                  <a:gd name="connsiteX22" fmla="*/ 1022350 w 2057400"/>
                  <a:gd name="connsiteY22" fmla="*/ 673100 h 1371600"/>
                  <a:gd name="connsiteX23" fmla="*/ 1022350 w 2057400"/>
                  <a:gd name="connsiteY23" fmla="*/ 730250 h 1371600"/>
                  <a:gd name="connsiteX24" fmla="*/ 1104900 w 2057400"/>
                  <a:gd name="connsiteY24" fmla="*/ 781050 h 1371600"/>
                  <a:gd name="connsiteX25" fmla="*/ 1428750 w 2057400"/>
                  <a:gd name="connsiteY25" fmla="*/ 774700 h 1371600"/>
                  <a:gd name="connsiteX26" fmla="*/ 1390650 w 2057400"/>
                  <a:gd name="connsiteY26" fmla="*/ 869950 h 1371600"/>
                  <a:gd name="connsiteX27" fmla="*/ 1212850 w 2057400"/>
                  <a:gd name="connsiteY27" fmla="*/ 958850 h 1371600"/>
                  <a:gd name="connsiteX28" fmla="*/ 984250 w 2057400"/>
                  <a:gd name="connsiteY28" fmla="*/ 1003300 h 1371600"/>
                  <a:gd name="connsiteX29" fmla="*/ 819150 w 2057400"/>
                  <a:gd name="connsiteY29" fmla="*/ 958850 h 1371600"/>
                  <a:gd name="connsiteX30" fmla="*/ 654050 w 2057400"/>
                  <a:gd name="connsiteY30" fmla="*/ 889000 h 1371600"/>
                  <a:gd name="connsiteX31" fmla="*/ 558800 w 2057400"/>
                  <a:gd name="connsiteY31" fmla="*/ 768350 h 1371600"/>
                  <a:gd name="connsiteX32" fmla="*/ 533400 w 2057400"/>
                  <a:gd name="connsiteY32" fmla="*/ 704850 h 1371600"/>
                  <a:gd name="connsiteX33" fmla="*/ 546100 w 2057400"/>
                  <a:gd name="connsiteY33" fmla="*/ 692150 h 1371600"/>
                  <a:gd name="connsiteX34" fmla="*/ 488950 w 2057400"/>
                  <a:gd name="connsiteY34" fmla="*/ 577850 h 1371600"/>
                  <a:gd name="connsiteX35" fmla="*/ 476250 w 2057400"/>
                  <a:gd name="connsiteY35" fmla="*/ 546100 h 1371600"/>
                  <a:gd name="connsiteX36" fmla="*/ 463550 w 2057400"/>
                  <a:gd name="connsiteY36" fmla="*/ 387350 h 1371600"/>
                  <a:gd name="connsiteX37" fmla="*/ 476250 w 2057400"/>
                  <a:gd name="connsiteY37" fmla="*/ 203200 h 1371600"/>
                  <a:gd name="connsiteX38" fmla="*/ 342900 w 2057400"/>
                  <a:gd name="connsiteY38" fmla="*/ 133350 h 1371600"/>
                  <a:gd name="connsiteX39" fmla="*/ 190500 w 2057400"/>
                  <a:gd name="connsiteY3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57400" h="1371600">
                    <a:moveTo>
                      <a:pt x="190500" y="0"/>
                    </a:moveTo>
                    <a:lnTo>
                      <a:pt x="95250" y="304800"/>
                    </a:lnTo>
                    <a:lnTo>
                      <a:pt x="88900" y="539750"/>
                    </a:lnTo>
                    <a:lnTo>
                      <a:pt x="114300" y="704850"/>
                    </a:lnTo>
                    <a:lnTo>
                      <a:pt x="158750" y="812800"/>
                    </a:lnTo>
                    <a:lnTo>
                      <a:pt x="254000" y="990600"/>
                    </a:lnTo>
                    <a:lnTo>
                      <a:pt x="165100" y="1041400"/>
                    </a:lnTo>
                    <a:lnTo>
                      <a:pt x="63500" y="1136650"/>
                    </a:lnTo>
                    <a:lnTo>
                      <a:pt x="0" y="1225550"/>
                    </a:lnTo>
                    <a:lnTo>
                      <a:pt x="19050" y="1320800"/>
                    </a:lnTo>
                    <a:lnTo>
                      <a:pt x="114300" y="1371600"/>
                    </a:lnTo>
                    <a:lnTo>
                      <a:pt x="1987550" y="1358900"/>
                    </a:lnTo>
                    <a:lnTo>
                      <a:pt x="2025650" y="1295400"/>
                    </a:lnTo>
                    <a:lnTo>
                      <a:pt x="1993900" y="1117600"/>
                    </a:lnTo>
                    <a:lnTo>
                      <a:pt x="1898650" y="1060450"/>
                    </a:lnTo>
                    <a:lnTo>
                      <a:pt x="1790700" y="1022350"/>
                    </a:lnTo>
                    <a:lnTo>
                      <a:pt x="1765300" y="984250"/>
                    </a:lnTo>
                    <a:lnTo>
                      <a:pt x="1879600" y="781050"/>
                    </a:lnTo>
                    <a:lnTo>
                      <a:pt x="1968500" y="781050"/>
                    </a:lnTo>
                    <a:lnTo>
                      <a:pt x="2057400" y="704850"/>
                    </a:lnTo>
                    <a:lnTo>
                      <a:pt x="1968500" y="596900"/>
                    </a:lnTo>
                    <a:lnTo>
                      <a:pt x="1104900" y="609600"/>
                    </a:lnTo>
                    <a:lnTo>
                      <a:pt x="1022350" y="673100"/>
                    </a:lnTo>
                    <a:lnTo>
                      <a:pt x="1022350" y="730250"/>
                    </a:lnTo>
                    <a:lnTo>
                      <a:pt x="1104900" y="781050"/>
                    </a:lnTo>
                    <a:lnTo>
                      <a:pt x="1428750" y="774700"/>
                    </a:lnTo>
                    <a:lnTo>
                      <a:pt x="1390650" y="869950"/>
                    </a:lnTo>
                    <a:lnTo>
                      <a:pt x="1212850" y="958850"/>
                    </a:lnTo>
                    <a:lnTo>
                      <a:pt x="984250" y="1003300"/>
                    </a:lnTo>
                    <a:lnTo>
                      <a:pt x="819150" y="958850"/>
                    </a:lnTo>
                    <a:lnTo>
                      <a:pt x="654050" y="889000"/>
                    </a:lnTo>
                    <a:lnTo>
                      <a:pt x="558800" y="768350"/>
                    </a:lnTo>
                    <a:lnTo>
                      <a:pt x="533400" y="704850"/>
                    </a:lnTo>
                    <a:lnTo>
                      <a:pt x="546100" y="692150"/>
                    </a:lnTo>
                    <a:lnTo>
                      <a:pt x="488950" y="577850"/>
                    </a:lnTo>
                    <a:lnTo>
                      <a:pt x="476250" y="546100"/>
                    </a:lnTo>
                    <a:lnTo>
                      <a:pt x="463550" y="387350"/>
                    </a:lnTo>
                    <a:lnTo>
                      <a:pt x="476250" y="203200"/>
                    </a:lnTo>
                    <a:lnTo>
                      <a:pt x="342900" y="133350"/>
                    </a:lnTo>
                    <a:lnTo>
                      <a:pt x="190500" y="0"/>
                    </a:lnTo>
                    <a:close/>
                  </a:path>
                </a:pathLst>
              </a:custGeom>
              <a:solidFill>
                <a:srgbClr val="C0C0C0"/>
              </a:solidFill>
              <a:ln w="25400" cap="flat" cmpd="sng" algn="ctr">
                <a:solidFill>
                  <a:srgbClr val="C0C0C0"/>
                </a:solidFill>
                <a:prstDash val="solid"/>
              </a:ln>
              <a:effectLst/>
            </p:spPr>
            <p:txBody>
              <a:bodyPr rtlCol="0" anchor="ctr"/>
              <a:lstStyle/>
              <a:p>
                <a:pPr algn="ctr">
                  <a:defRPr/>
                </a:pPr>
                <a:endParaRPr kumimoji="1" lang="en-GB" kern="0">
                  <a:solidFill>
                    <a:srgbClr val="FFFFFF"/>
                  </a:solidFill>
                </a:endParaRPr>
              </a:p>
            </p:txBody>
          </p:sp>
          <p:sp>
            <p:nvSpPr>
              <p:cNvPr id="13" name="Oval 12"/>
              <p:cNvSpPr/>
              <p:nvPr/>
            </p:nvSpPr>
            <p:spPr>
              <a:xfrm>
                <a:off x="5289550" y="2769430"/>
                <a:ext cx="596900" cy="596900"/>
              </a:xfrm>
              <a:prstGeom prst="ellipse">
                <a:avLst/>
              </a:prstGeom>
              <a:solidFill>
                <a:srgbClr val="EFEFEF"/>
              </a:solidFill>
              <a:ln w="25400" cap="flat" cmpd="sng" algn="ctr">
                <a:noFill/>
                <a:prstDash val="solid"/>
              </a:ln>
              <a:effectLst/>
            </p:spPr>
            <p:txBody>
              <a:bodyPr rtlCol="0" anchor="ctr"/>
              <a:lstStyle/>
              <a:p>
                <a:pPr algn="ctr">
                  <a:defRPr/>
                </a:pPr>
                <a:endParaRPr kumimoji="1" lang="en-GB" kern="0">
                  <a:solidFill>
                    <a:srgbClr val="FFFFFF"/>
                  </a:solidFill>
                </a:endParaRPr>
              </a:p>
            </p:txBody>
          </p:sp>
          <p:pic>
            <p:nvPicPr>
              <p:cNvPr id="14" name="Picture 2"/>
              <p:cNvPicPr>
                <a:picLocks noChangeAspect="1" noChangeArrowheads="1"/>
              </p:cNvPicPr>
              <p:nvPr/>
            </p:nvPicPr>
            <p:blipFill>
              <a:blip r:embed="rId3" cstate="print">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4706938" y="1981200"/>
                <a:ext cx="27813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 name="Picture 2" descr="T4D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0690" y="1663902"/>
              <a:ext cx="1318275" cy="8116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43158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36808162-181A-9445-8F42-FF391F77A134}"/>
              </a:ext>
            </a:extLst>
          </p:cNvPr>
          <p:cNvGraphicFramePr>
            <a:graphicFrameLocks noGrp="1"/>
          </p:cNvGraphicFramePr>
          <p:nvPr>
            <p:extLst>
              <p:ext uri="{D42A27DB-BD31-4B8C-83A1-F6EECF244321}">
                <p14:modId xmlns:p14="http://schemas.microsoft.com/office/powerpoint/2010/main" val="48734588"/>
              </p:ext>
            </p:extLst>
          </p:nvPr>
        </p:nvGraphicFramePr>
        <p:xfrm>
          <a:off x="674703" y="1118767"/>
          <a:ext cx="10342486" cy="4319400"/>
        </p:xfrm>
        <a:graphic>
          <a:graphicData uri="http://schemas.openxmlformats.org/drawingml/2006/table">
            <a:tbl>
              <a:tblPr firstRow="1" bandRow="1">
                <a:tableStyleId>{5C22544A-7EE6-4342-B048-85BDC9FD1C3A}</a:tableStyleId>
              </a:tblPr>
              <a:tblGrid>
                <a:gridCol w="5064400">
                  <a:extLst>
                    <a:ext uri="{9D8B030D-6E8A-4147-A177-3AD203B41FA5}">
                      <a16:colId xmlns:a16="http://schemas.microsoft.com/office/drawing/2014/main" val="2896966961"/>
                    </a:ext>
                  </a:extLst>
                </a:gridCol>
                <a:gridCol w="2436040">
                  <a:extLst>
                    <a:ext uri="{9D8B030D-6E8A-4147-A177-3AD203B41FA5}">
                      <a16:colId xmlns:a16="http://schemas.microsoft.com/office/drawing/2014/main" val="2595426304"/>
                    </a:ext>
                  </a:extLst>
                </a:gridCol>
                <a:gridCol w="2842046">
                  <a:extLst>
                    <a:ext uri="{9D8B030D-6E8A-4147-A177-3AD203B41FA5}">
                      <a16:colId xmlns:a16="http://schemas.microsoft.com/office/drawing/2014/main" val="1534393268"/>
                    </a:ext>
                  </a:extLst>
                </a:gridCol>
              </a:tblGrid>
              <a:tr h="661338">
                <a:tc>
                  <a:txBody>
                    <a:bodyPr/>
                    <a:lstStyle/>
                    <a:p>
                      <a:r>
                        <a:rPr lang="en-US" sz="2400" dirty="0"/>
                        <a:t>Parameter</a:t>
                      </a:r>
                    </a:p>
                  </a:txBody>
                  <a:tcPr marL="68580" marR="68580" marT="34290" marB="34290"/>
                </a:tc>
                <a:tc>
                  <a:txBody>
                    <a:bodyPr/>
                    <a:lstStyle/>
                    <a:p>
                      <a:r>
                        <a:rPr lang="en-US" sz="2400" dirty="0"/>
                        <a:t>Placebo Group (n=503)</a:t>
                      </a:r>
                    </a:p>
                  </a:txBody>
                  <a:tcPr marL="68580" marR="68580" marT="34290" marB="34290"/>
                </a:tc>
                <a:tc>
                  <a:txBody>
                    <a:bodyPr/>
                    <a:lstStyle/>
                    <a:p>
                      <a:r>
                        <a:rPr lang="en-AU" sz="2400" b="1" kern="1200" dirty="0">
                          <a:solidFill>
                            <a:schemeClr val="lt1"/>
                          </a:solidFill>
                          <a:effectLst/>
                          <a:latin typeface="+mn-lt"/>
                          <a:ea typeface="+mn-ea"/>
                          <a:cs typeface="+mn-cs"/>
                        </a:rPr>
                        <a:t>Testosterone Group (n=504)</a:t>
                      </a:r>
                    </a:p>
                  </a:txBody>
                  <a:tcPr marL="68580" marR="68580" marT="34290" marB="34290"/>
                </a:tc>
                <a:extLst>
                  <a:ext uri="{0D108BD9-81ED-4DB2-BD59-A6C34878D82A}">
                    <a16:rowId xmlns:a16="http://schemas.microsoft.com/office/drawing/2014/main" val="1682859621"/>
                  </a:ext>
                </a:extLst>
              </a:tr>
              <a:tr h="373800">
                <a:tc>
                  <a:txBody>
                    <a:bodyPr/>
                    <a:lstStyle/>
                    <a:p>
                      <a:r>
                        <a:rPr lang="en-US" sz="2400" dirty="0">
                          <a:solidFill>
                            <a:schemeClr val="tx2"/>
                          </a:solidFill>
                        </a:rPr>
                        <a:t>Age</a:t>
                      </a:r>
                      <a:r>
                        <a:rPr lang="en-US" sz="1800" dirty="0">
                          <a:solidFill>
                            <a:schemeClr val="tx2"/>
                          </a:solidFill>
                        </a:rPr>
                        <a:t> (years)</a:t>
                      </a:r>
                    </a:p>
                  </a:txBody>
                  <a:tcPr marL="68580" marR="68580" marT="34290" marB="34290" anchor="ctr"/>
                </a:tc>
                <a:tc>
                  <a:txBody>
                    <a:bodyPr/>
                    <a:lstStyle/>
                    <a:p>
                      <a:r>
                        <a:rPr lang="en-AU" sz="2400" dirty="0">
                          <a:solidFill>
                            <a:schemeClr val="tx2"/>
                          </a:solidFill>
                          <a:effectLst/>
                          <a:latin typeface="Calibri" panose="020F0502020204030204" pitchFamily="34" charset="0"/>
                        </a:rPr>
                        <a:t>59.6 (6.4) </a:t>
                      </a:r>
                    </a:p>
                  </a:txBody>
                  <a:tcPr marL="35719" marR="35719" marT="0" marB="0" anchor="ctr"/>
                </a:tc>
                <a:tc>
                  <a:txBody>
                    <a:bodyPr/>
                    <a:lstStyle/>
                    <a:p>
                      <a:r>
                        <a:rPr lang="en-AU" sz="2400" dirty="0">
                          <a:solidFill>
                            <a:schemeClr val="tx2"/>
                          </a:solidFill>
                          <a:effectLst/>
                          <a:latin typeface="Calibri" panose="020F0502020204030204" pitchFamily="34" charset="0"/>
                        </a:rPr>
                        <a:t>59.8 (6.3) </a:t>
                      </a:r>
                    </a:p>
                  </a:txBody>
                  <a:tcPr marL="35719" marR="35719" marT="0" marB="0" anchor="ctr"/>
                </a:tc>
                <a:extLst>
                  <a:ext uri="{0D108BD9-81ED-4DB2-BD59-A6C34878D82A}">
                    <a16:rowId xmlns:a16="http://schemas.microsoft.com/office/drawing/2014/main" val="2561480925"/>
                  </a:ext>
                </a:extLst>
              </a:tr>
              <a:tr h="373800">
                <a:tc>
                  <a:txBody>
                    <a:bodyPr/>
                    <a:lstStyle/>
                    <a:p>
                      <a:r>
                        <a:rPr lang="en-US" sz="2400" dirty="0">
                          <a:solidFill>
                            <a:schemeClr val="tx2"/>
                          </a:solidFill>
                        </a:rPr>
                        <a:t>BMI</a:t>
                      </a:r>
                      <a:r>
                        <a:rPr lang="en-US" sz="1800" dirty="0">
                          <a:solidFill>
                            <a:schemeClr val="tx2"/>
                          </a:solidFill>
                        </a:rPr>
                        <a:t> kg/m</a:t>
                      </a:r>
                      <a:r>
                        <a:rPr lang="en-US" sz="1800" baseline="30000" dirty="0">
                          <a:solidFill>
                            <a:schemeClr val="tx2"/>
                          </a:solidFill>
                        </a:rPr>
                        <a:t>2</a:t>
                      </a:r>
                    </a:p>
                  </a:txBody>
                  <a:tcPr marL="68580" marR="68580" marT="34290" marB="34290" anchor="ctr"/>
                </a:tc>
                <a:tc>
                  <a:txBody>
                    <a:bodyPr/>
                    <a:lstStyle/>
                    <a:p>
                      <a:r>
                        <a:rPr lang="en-AU" sz="2400" dirty="0">
                          <a:solidFill>
                            <a:schemeClr val="tx2"/>
                          </a:solidFill>
                          <a:effectLst/>
                          <a:latin typeface="Calibri" panose="020F0502020204030204" pitchFamily="34" charset="0"/>
                        </a:rPr>
                        <a:t>34.6 (5.1) </a:t>
                      </a:r>
                    </a:p>
                  </a:txBody>
                  <a:tcPr marL="35719" marR="35719" marT="0" marB="0" anchor="ctr"/>
                </a:tc>
                <a:tc>
                  <a:txBody>
                    <a:bodyPr/>
                    <a:lstStyle/>
                    <a:p>
                      <a:r>
                        <a:rPr lang="en-AU" sz="2400" dirty="0">
                          <a:solidFill>
                            <a:schemeClr val="tx2"/>
                          </a:solidFill>
                          <a:effectLst/>
                          <a:latin typeface="Calibri" panose="020F0502020204030204" pitchFamily="34" charset="0"/>
                        </a:rPr>
                        <a:t>34.8 (5.1) </a:t>
                      </a:r>
                    </a:p>
                  </a:txBody>
                  <a:tcPr marL="35719" marR="35719" marT="0" marB="0" anchor="ctr"/>
                </a:tc>
                <a:extLst>
                  <a:ext uri="{0D108BD9-81ED-4DB2-BD59-A6C34878D82A}">
                    <a16:rowId xmlns:a16="http://schemas.microsoft.com/office/drawing/2014/main" val="2641922273"/>
                  </a:ext>
                </a:extLst>
              </a:tr>
              <a:tr h="384474">
                <a:tc>
                  <a:txBody>
                    <a:bodyPr/>
                    <a:lstStyle/>
                    <a:p>
                      <a:r>
                        <a:rPr lang="en-AU" sz="2400" dirty="0">
                          <a:solidFill>
                            <a:schemeClr val="tx2"/>
                          </a:solidFill>
                          <a:effectLst/>
                          <a:latin typeface="Calibri" panose="020F0502020204030204" pitchFamily="34" charset="0"/>
                        </a:rPr>
                        <a:t>Prediabetes</a:t>
                      </a:r>
                      <a:r>
                        <a:rPr lang="en-AU" sz="1800" dirty="0">
                          <a:solidFill>
                            <a:schemeClr val="tx2"/>
                          </a:solidFill>
                          <a:effectLst/>
                          <a:latin typeface="Calibri" panose="020F0502020204030204" pitchFamily="34" charset="0"/>
                        </a:rPr>
                        <a:t> </a:t>
                      </a:r>
                      <a:r>
                        <a:rPr lang="en-AU" sz="1400" dirty="0">
                          <a:solidFill>
                            <a:schemeClr val="tx2"/>
                          </a:solidFill>
                          <a:effectLst/>
                          <a:latin typeface="Calibri" panose="020F0502020204030204" pitchFamily="34" charset="0"/>
                        </a:rPr>
                        <a:t>(2-hour glucose 7.8 ≥to &lt;11.1 mmol/L) </a:t>
                      </a:r>
                    </a:p>
                  </a:txBody>
                  <a:tcPr marL="35719" marR="35719" marT="0" marB="0" anchor="ctr"/>
                </a:tc>
                <a:tc>
                  <a:txBody>
                    <a:bodyPr/>
                    <a:lstStyle/>
                    <a:p>
                      <a:r>
                        <a:rPr lang="en-AU" sz="2400" dirty="0">
                          <a:solidFill>
                            <a:schemeClr val="tx2"/>
                          </a:solidFill>
                          <a:effectLst/>
                          <a:latin typeface="Calibri" panose="020F0502020204030204" pitchFamily="34" charset="0"/>
                        </a:rPr>
                        <a:t>400 (79.5%) </a:t>
                      </a:r>
                    </a:p>
                  </a:txBody>
                  <a:tcPr marL="35719" marR="35719" marT="0" marB="0" anchor="ctr"/>
                </a:tc>
                <a:tc>
                  <a:txBody>
                    <a:bodyPr/>
                    <a:lstStyle/>
                    <a:p>
                      <a:r>
                        <a:rPr lang="en-AU" sz="2400" dirty="0">
                          <a:solidFill>
                            <a:schemeClr val="tx2"/>
                          </a:solidFill>
                          <a:effectLst/>
                          <a:latin typeface="Calibri" panose="020F0502020204030204" pitchFamily="34" charset="0"/>
                        </a:rPr>
                        <a:t>397 (78.8%) </a:t>
                      </a:r>
                    </a:p>
                  </a:txBody>
                  <a:tcPr marL="35719" marR="35719" marT="0" marB="0" anchor="ctr"/>
                </a:tc>
                <a:extLst>
                  <a:ext uri="{0D108BD9-81ED-4DB2-BD59-A6C34878D82A}">
                    <a16:rowId xmlns:a16="http://schemas.microsoft.com/office/drawing/2014/main" val="206864939"/>
                  </a:ext>
                </a:extLst>
              </a:tr>
              <a:tr h="384474">
                <a:tc>
                  <a:txBody>
                    <a:bodyPr/>
                    <a:lstStyle/>
                    <a:p>
                      <a:r>
                        <a:rPr lang="en-AU" sz="2400" dirty="0">
                          <a:solidFill>
                            <a:schemeClr val="tx2"/>
                          </a:solidFill>
                          <a:effectLst/>
                          <a:latin typeface="Calibri" panose="020F0502020204030204" pitchFamily="34" charset="0"/>
                        </a:rPr>
                        <a:t>Diabetes </a:t>
                      </a:r>
                      <a:r>
                        <a:rPr lang="en-AU" sz="1400" dirty="0">
                          <a:solidFill>
                            <a:schemeClr val="tx2"/>
                          </a:solidFill>
                          <a:effectLst/>
                          <a:latin typeface="Calibri" panose="020F0502020204030204" pitchFamily="34" charset="0"/>
                        </a:rPr>
                        <a:t>(2-hour glucose ≥11.1-15.0 mmol/L)</a:t>
                      </a:r>
                    </a:p>
                  </a:txBody>
                  <a:tcPr marL="35719" marR="35719" marT="0" marB="0" anchor="ctr"/>
                </a:tc>
                <a:tc>
                  <a:txBody>
                    <a:bodyPr/>
                    <a:lstStyle/>
                    <a:p>
                      <a:r>
                        <a:rPr lang="en-AU" sz="2400" dirty="0">
                          <a:solidFill>
                            <a:schemeClr val="tx2"/>
                          </a:solidFill>
                          <a:effectLst/>
                          <a:latin typeface="Calibri" panose="020F0502020204030204" pitchFamily="34" charset="0"/>
                        </a:rPr>
                        <a:t>100 (19.9%)</a:t>
                      </a:r>
                    </a:p>
                  </a:txBody>
                  <a:tcPr marL="35719" marR="35719" marT="0" marB="0" anchor="ctr"/>
                </a:tc>
                <a:tc>
                  <a:txBody>
                    <a:bodyPr/>
                    <a:lstStyle/>
                    <a:p>
                      <a:r>
                        <a:rPr lang="en-AU" sz="2400" dirty="0">
                          <a:solidFill>
                            <a:schemeClr val="tx2"/>
                          </a:solidFill>
                          <a:effectLst/>
                          <a:latin typeface="Calibri" panose="020F0502020204030204" pitchFamily="34" charset="0"/>
                        </a:rPr>
                        <a:t>100 (19.8%) </a:t>
                      </a:r>
                    </a:p>
                  </a:txBody>
                  <a:tcPr marL="35719" marR="35719" marT="0" marB="0" anchor="ctr"/>
                </a:tc>
                <a:extLst>
                  <a:ext uri="{0D108BD9-81ED-4DB2-BD59-A6C34878D82A}">
                    <a16:rowId xmlns:a16="http://schemas.microsoft.com/office/drawing/2014/main" val="194332116"/>
                  </a:ext>
                </a:extLst>
              </a:tr>
              <a:tr h="575076">
                <a:tc>
                  <a:txBody>
                    <a:bodyPr/>
                    <a:lstStyle/>
                    <a:p>
                      <a:r>
                        <a:rPr lang="en-AU" sz="2400" dirty="0">
                          <a:solidFill>
                            <a:schemeClr val="tx2"/>
                          </a:solidFill>
                          <a:effectLst/>
                          <a:latin typeface="Calibri" panose="020F0502020204030204" pitchFamily="34" charset="0"/>
                        </a:rPr>
                        <a:t>HbA1c (%)</a:t>
                      </a:r>
                    </a:p>
                  </a:txBody>
                  <a:tcPr marL="35719" marR="35719" marT="0" marB="0" anchor="ctr"/>
                </a:tc>
                <a:tc>
                  <a:txBody>
                    <a:bodyPr/>
                    <a:lstStyle/>
                    <a:p>
                      <a:r>
                        <a:rPr lang="en-AU" sz="2400" dirty="0">
                          <a:solidFill>
                            <a:schemeClr val="tx2"/>
                          </a:solidFill>
                          <a:effectLst/>
                          <a:latin typeface="Calibri" panose="020F0502020204030204" pitchFamily="34" charset="0"/>
                        </a:rPr>
                        <a:t>5.7 (0.5)</a:t>
                      </a:r>
                    </a:p>
                  </a:txBody>
                  <a:tcPr marL="35719" marR="35719" marT="0" marB="0" anchor="ctr"/>
                </a:tc>
                <a:tc>
                  <a:txBody>
                    <a:bodyPr/>
                    <a:lstStyle/>
                    <a:p>
                      <a:r>
                        <a:rPr lang="en-AU" sz="2400" dirty="0">
                          <a:solidFill>
                            <a:schemeClr val="tx2"/>
                          </a:solidFill>
                          <a:effectLst/>
                          <a:latin typeface="Calibri" panose="020F0502020204030204" pitchFamily="34" charset="0"/>
                        </a:rPr>
                        <a:t>5.7 (0.5)</a:t>
                      </a:r>
                    </a:p>
                  </a:txBody>
                  <a:tcPr marL="35719" marR="35719" marT="0" marB="0" anchor="ctr"/>
                </a:tc>
                <a:extLst>
                  <a:ext uri="{0D108BD9-81ED-4DB2-BD59-A6C34878D82A}">
                    <a16:rowId xmlns:a16="http://schemas.microsoft.com/office/drawing/2014/main" val="1912268627"/>
                  </a:ext>
                </a:extLst>
              </a:tr>
              <a:tr h="287538">
                <a:tc>
                  <a:txBody>
                    <a:bodyPr/>
                    <a:lstStyle/>
                    <a:p>
                      <a:r>
                        <a:rPr lang="en-AU" sz="1800" dirty="0">
                          <a:solidFill>
                            <a:schemeClr val="tx2"/>
                          </a:solidFill>
                          <a:effectLst/>
                          <a:latin typeface="Calibri" panose="020F0502020204030204" pitchFamily="34" charset="0"/>
                        </a:rPr>
                        <a:t>Screening Serum Testosterone nmol/L (ECLIA)</a:t>
                      </a:r>
                    </a:p>
                  </a:txBody>
                  <a:tcPr marL="35719" marR="35719" marT="0" marB="0" anchor="ctr"/>
                </a:tc>
                <a:tc>
                  <a:txBody>
                    <a:bodyPr/>
                    <a:lstStyle/>
                    <a:p>
                      <a:r>
                        <a:rPr lang="en-AU" sz="2400" dirty="0">
                          <a:solidFill>
                            <a:schemeClr val="tx2"/>
                          </a:solidFill>
                          <a:effectLst/>
                          <a:latin typeface="Calibri" panose="020F0502020204030204" pitchFamily="34" charset="0"/>
                        </a:rPr>
                        <a:t>10.0 (2.5)</a:t>
                      </a:r>
                    </a:p>
                  </a:txBody>
                  <a:tcPr marL="35719" marR="35719" marT="0" marB="0" anchor="ctr"/>
                </a:tc>
                <a:tc>
                  <a:txBody>
                    <a:bodyPr/>
                    <a:lstStyle/>
                    <a:p>
                      <a:r>
                        <a:rPr lang="en-AU" sz="2400" dirty="0">
                          <a:solidFill>
                            <a:schemeClr val="tx2"/>
                          </a:solidFill>
                          <a:effectLst/>
                          <a:latin typeface="Calibri" panose="020F0502020204030204" pitchFamily="34" charset="0"/>
                        </a:rPr>
                        <a:t>9.9 (2.5)</a:t>
                      </a:r>
                    </a:p>
                  </a:txBody>
                  <a:tcPr marL="35719" marR="35719" marT="0" marB="0" anchor="ctr"/>
                </a:tc>
                <a:extLst>
                  <a:ext uri="{0D108BD9-81ED-4DB2-BD59-A6C34878D82A}">
                    <a16:rowId xmlns:a16="http://schemas.microsoft.com/office/drawing/2014/main" val="3987887556"/>
                  </a:ext>
                </a:extLst>
              </a:tr>
              <a:tr h="28753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800" dirty="0">
                          <a:solidFill>
                            <a:schemeClr val="tx2"/>
                          </a:solidFill>
                          <a:effectLst/>
                          <a:latin typeface="Calibri" panose="020F0502020204030204" pitchFamily="34" charset="0"/>
                        </a:rPr>
                        <a:t>Serum Testosterone nmol/L (LCMS/MS)</a:t>
                      </a:r>
                    </a:p>
                  </a:txBody>
                  <a:tcPr marL="35719" marR="35719" marT="0" marB="0" anchor="ctr"/>
                </a:tc>
                <a:tc>
                  <a:txBody>
                    <a:bodyPr/>
                    <a:lstStyle/>
                    <a:p>
                      <a:r>
                        <a:rPr lang="en-AU" sz="2400" dirty="0">
                          <a:solidFill>
                            <a:schemeClr val="tx2"/>
                          </a:solidFill>
                          <a:effectLst/>
                          <a:latin typeface="Calibri" panose="020F0502020204030204" pitchFamily="34" charset="0"/>
                        </a:rPr>
                        <a:t>13.9 (4.6)</a:t>
                      </a:r>
                    </a:p>
                  </a:txBody>
                  <a:tcPr marL="35719" marR="35719" marT="0" marB="0" anchor="ctr"/>
                </a:tc>
                <a:tc>
                  <a:txBody>
                    <a:bodyPr/>
                    <a:lstStyle/>
                    <a:p>
                      <a:r>
                        <a:rPr lang="en-AU" sz="2400" dirty="0">
                          <a:solidFill>
                            <a:schemeClr val="tx2"/>
                          </a:solidFill>
                          <a:effectLst/>
                          <a:latin typeface="Calibri" panose="020F0502020204030204" pitchFamily="34" charset="0"/>
                        </a:rPr>
                        <a:t>13.4 (4.1)</a:t>
                      </a:r>
                    </a:p>
                  </a:txBody>
                  <a:tcPr marL="35719" marR="35719" marT="0" marB="0" anchor="ctr"/>
                </a:tc>
                <a:extLst>
                  <a:ext uri="{0D108BD9-81ED-4DB2-BD59-A6C34878D82A}">
                    <a16:rowId xmlns:a16="http://schemas.microsoft.com/office/drawing/2014/main" val="3154401732"/>
                  </a:ext>
                </a:extLst>
              </a:tr>
              <a:tr h="575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2"/>
                          </a:solidFill>
                          <a:effectLst/>
                        </a:rPr>
                        <a:t>Participants with data for primary endpoint analysis at 2 years</a:t>
                      </a:r>
                      <a:endParaRPr lang="en-AU" sz="1800" b="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2"/>
                          </a:solidFill>
                          <a:effectLst/>
                        </a:rPr>
                        <a:t>413 (82.1%)</a:t>
                      </a:r>
                      <a:endParaRPr lang="en-AU" sz="2400" b="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2"/>
                          </a:solidFill>
                          <a:effectLst/>
                        </a:rPr>
                        <a:t>443 (87.9%)</a:t>
                      </a:r>
                      <a:endParaRPr lang="en-AU" sz="2400" b="0" dirty="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5719" marR="35719" marT="0" marB="0" anchor="ctr"/>
                </a:tc>
                <a:extLst>
                  <a:ext uri="{0D108BD9-81ED-4DB2-BD59-A6C34878D82A}">
                    <a16:rowId xmlns:a16="http://schemas.microsoft.com/office/drawing/2014/main" val="2531157154"/>
                  </a:ext>
                </a:extLst>
              </a:tr>
            </a:tbl>
          </a:graphicData>
        </a:graphic>
      </p:graphicFrame>
      <p:sp>
        <p:nvSpPr>
          <p:cNvPr id="4" name="Title 3">
            <a:extLst>
              <a:ext uri="{FF2B5EF4-FFF2-40B4-BE49-F238E27FC236}">
                <a16:creationId xmlns:a16="http://schemas.microsoft.com/office/drawing/2014/main" id="{57074180-E6F5-A348-9097-8DFB15ED4DC8}"/>
              </a:ext>
            </a:extLst>
          </p:cNvPr>
          <p:cNvSpPr>
            <a:spLocks noGrp="1"/>
          </p:cNvSpPr>
          <p:nvPr>
            <p:ph type="title"/>
          </p:nvPr>
        </p:nvSpPr>
        <p:spPr>
          <a:xfrm>
            <a:off x="2947017" y="161580"/>
            <a:ext cx="5797858" cy="825025"/>
          </a:xfrm>
        </p:spPr>
        <p:txBody>
          <a:bodyPr>
            <a:normAutofit/>
          </a:bodyPr>
          <a:lstStyle/>
          <a:p>
            <a:r>
              <a:rPr lang="en-US" sz="3200" dirty="0">
                <a:solidFill>
                  <a:schemeClr val="tx2"/>
                </a:solidFill>
              </a:rPr>
              <a:t>T4DM Participants n=1007</a:t>
            </a:r>
          </a:p>
        </p:txBody>
      </p:sp>
      <p:sp>
        <p:nvSpPr>
          <p:cNvPr id="5" name="TextBox 4">
            <a:extLst>
              <a:ext uri="{FF2B5EF4-FFF2-40B4-BE49-F238E27FC236}">
                <a16:creationId xmlns:a16="http://schemas.microsoft.com/office/drawing/2014/main" id="{2BB1BED9-AC27-4F46-AAA2-14C8DD6DDB3D}"/>
              </a:ext>
            </a:extLst>
          </p:cNvPr>
          <p:cNvSpPr txBox="1"/>
          <p:nvPr/>
        </p:nvSpPr>
        <p:spPr>
          <a:xfrm>
            <a:off x="7268023" y="6408423"/>
            <a:ext cx="3483646" cy="369332"/>
          </a:xfrm>
          <a:prstGeom prst="rect">
            <a:avLst/>
          </a:prstGeom>
          <a:noFill/>
        </p:spPr>
        <p:txBody>
          <a:bodyPr wrap="none" rtlCol="0">
            <a:spAutoFit/>
          </a:bodyPr>
          <a:lstStyle/>
          <a:p>
            <a:r>
              <a:rPr lang="en-AU" dirty="0"/>
              <a:t>Data are mean (SD), or n (%)</a:t>
            </a:r>
          </a:p>
        </p:txBody>
      </p:sp>
      <p:pic>
        <p:nvPicPr>
          <p:cNvPr id="6" name="Picture 2" descr="T4DM Logo">
            <a:extLst>
              <a:ext uri="{FF2B5EF4-FFF2-40B4-BE49-F238E27FC236}">
                <a16:creationId xmlns:a16="http://schemas.microsoft.com/office/drawing/2014/main" id="{853F5150-5871-43A8-AD47-10AF638CC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8259" y="157274"/>
            <a:ext cx="1318275" cy="81166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0F627B0-4473-43BF-B886-ABB4912E398B}"/>
              </a:ext>
            </a:extLst>
          </p:cNvPr>
          <p:cNvSpPr txBox="1"/>
          <p:nvPr/>
        </p:nvSpPr>
        <p:spPr>
          <a:xfrm>
            <a:off x="1529179" y="5829060"/>
            <a:ext cx="9780972" cy="261610"/>
          </a:xfrm>
          <a:prstGeom prst="rect">
            <a:avLst/>
          </a:prstGeom>
          <a:noFill/>
        </p:spPr>
        <p:txBody>
          <a:bodyPr wrap="square">
            <a:spAutoFit/>
          </a:bodyPr>
          <a:lstStyle/>
          <a:p>
            <a:r>
              <a:rPr lang="en-GB" sz="1100" dirty="0" err="1">
                <a:solidFill>
                  <a:schemeClr val="tx2"/>
                </a:solidFill>
              </a:rPr>
              <a:t>Wittert</a:t>
            </a:r>
            <a:r>
              <a:rPr lang="en-GB" sz="1100" dirty="0">
                <a:solidFill>
                  <a:schemeClr val="tx2"/>
                </a:solidFill>
              </a:rPr>
              <a:t> GA </a:t>
            </a:r>
            <a:r>
              <a:rPr lang="en-GB" sz="1100" i="1" dirty="0">
                <a:solidFill>
                  <a:schemeClr val="tx2"/>
                </a:solidFill>
              </a:rPr>
              <a:t>et al. </a:t>
            </a:r>
            <a:r>
              <a:rPr lang="fr-FR" sz="1100" i="1" dirty="0">
                <a:solidFill>
                  <a:schemeClr val="tx2"/>
                </a:solidFill>
              </a:rPr>
              <a:t>Diabetes</a:t>
            </a:r>
            <a:r>
              <a:rPr lang="fr-FR" sz="1100" dirty="0">
                <a:solidFill>
                  <a:schemeClr val="tx2"/>
                </a:solidFill>
              </a:rPr>
              <a:t> 2020;69(</a:t>
            </a:r>
            <a:r>
              <a:rPr lang="fr-FR" sz="1100" dirty="0" err="1">
                <a:solidFill>
                  <a:schemeClr val="tx2"/>
                </a:solidFill>
              </a:rPr>
              <a:t>Suppl</a:t>
            </a:r>
            <a:r>
              <a:rPr lang="fr-FR" sz="1100" dirty="0">
                <a:solidFill>
                  <a:schemeClr val="tx2"/>
                </a:solidFill>
              </a:rPr>
              <a:t> 1): </a:t>
            </a:r>
            <a:r>
              <a:rPr lang="en-GB" sz="1100" dirty="0">
                <a:solidFill>
                  <a:schemeClr val="tx2"/>
                </a:solidFill>
              </a:rPr>
              <a:t>https://doi.org/10.2337/db20-274-OR</a:t>
            </a:r>
            <a:endParaRPr lang="en-GB" sz="1800" dirty="0">
              <a:solidFill>
                <a:schemeClr val="tx2"/>
              </a:solidFill>
            </a:endParaRPr>
          </a:p>
        </p:txBody>
      </p:sp>
    </p:spTree>
    <p:extLst>
      <p:ext uri="{BB962C8B-B14F-4D97-AF65-F5344CB8AC3E}">
        <p14:creationId xmlns:p14="http://schemas.microsoft.com/office/powerpoint/2010/main" val="147238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ent Arrow 8"/>
          <p:cNvSpPr/>
          <p:nvPr/>
        </p:nvSpPr>
        <p:spPr>
          <a:xfrm flipV="1">
            <a:off x="2860019" y="2488209"/>
            <a:ext cx="750228" cy="879200"/>
          </a:xfrm>
          <a:prstGeom prst="bentArrow">
            <a:avLst>
              <a:gd name="adj1" fmla="val 24108"/>
              <a:gd name="adj2" fmla="val 36150"/>
              <a:gd name="adj3" fmla="val 41948"/>
              <a:gd name="adj4" fmla="val 49102"/>
            </a:avLst>
          </a:prstGeom>
          <a:solidFill>
            <a:schemeClr val="tx2"/>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sp>
        <p:nvSpPr>
          <p:cNvPr id="2" name="Title 1"/>
          <p:cNvSpPr>
            <a:spLocks noGrp="1"/>
          </p:cNvSpPr>
          <p:nvPr>
            <p:ph type="title"/>
          </p:nvPr>
        </p:nvSpPr>
        <p:spPr>
          <a:xfrm>
            <a:off x="190687" y="102887"/>
            <a:ext cx="8588830" cy="834047"/>
          </a:xfrm>
        </p:spPr>
        <p:txBody>
          <a:bodyPr>
            <a:noAutofit/>
          </a:bodyPr>
          <a:lstStyle/>
          <a:p>
            <a:r>
              <a:rPr lang="en-GB" sz="3800" dirty="0"/>
              <a:t>Diabetes and testosterone</a:t>
            </a:r>
          </a:p>
        </p:txBody>
      </p:sp>
      <p:sp>
        <p:nvSpPr>
          <p:cNvPr id="3" name="Content Placeholder 2"/>
          <p:cNvSpPr>
            <a:spLocks noGrp="1"/>
          </p:cNvSpPr>
          <p:nvPr>
            <p:ph idx="1"/>
          </p:nvPr>
        </p:nvSpPr>
        <p:spPr>
          <a:xfrm>
            <a:off x="310718" y="899359"/>
            <a:ext cx="10019825" cy="429784"/>
          </a:xfrm>
        </p:spPr>
        <p:txBody>
          <a:bodyPr>
            <a:noAutofit/>
          </a:bodyPr>
          <a:lstStyle/>
          <a:p>
            <a:r>
              <a:rPr lang="en-GB" sz="1800" dirty="0"/>
              <a:t>Men with hypogonadism are at </a:t>
            </a:r>
            <a:r>
              <a:rPr lang="en-GB" sz="1800" b="1" dirty="0"/>
              <a:t>increased risk of developing incident T2DM</a:t>
            </a:r>
            <a:endParaRPr lang="en-GB" sz="1600" b="1" dirty="0"/>
          </a:p>
        </p:txBody>
      </p:sp>
      <p:sp>
        <p:nvSpPr>
          <p:cNvPr id="5" name="TextBox 4"/>
          <p:cNvSpPr txBox="1"/>
          <p:nvPr/>
        </p:nvSpPr>
        <p:spPr>
          <a:xfrm>
            <a:off x="1517829" y="5860417"/>
            <a:ext cx="9144001" cy="400110"/>
          </a:xfrm>
          <a:prstGeom prst="rect">
            <a:avLst/>
          </a:prstGeom>
          <a:noFill/>
        </p:spPr>
        <p:txBody>
          <a:bodyPr wrap="square" rtlCol="0" anchor="b">
            <a:spAutoFit/>
          </a:bodyPr>
          <a:lstStyle/>
          <a:p>
            <a:pPr marL="0" lvl="1" defTabSz="457200">
              <a:defRPr/>
            </a:pPr>
            <a:r>
              <a:rPr lang="en-GB" sz="1000" dirty="0">
                <a:solidFill>
                  <a:schemeClr val="tx2"/>
                </a:solidFill>
              </a:rPr>
              <a:t>CV, cardiovascular; T2DM, type 2 diabetes mellitus</a:t>
            </a:r>
          </a:p>
          <a:p>
            <a:r>
              <a:rPr lang="en-GB" sz="1000" b="1" dirty="0">
                <a:solidFill>
                  <a:schemeClr val="tx2"/>
                </a:solidFill>
              </a:rPr>
              <a:t>1.</a:t>
            </a:r>
            <a:r>
              <a:rPr lang="en-GB" sz="1000" dirty="0">
                <a:solidFill>
                  <a:schemeClr val="tx2"/>
                </a:solidFill>
              </a:rPr>
              <a:t> </a:t>
            </a:r>
            <a:r>
              <a:rPr lang="en-GB" sz="1000" dirty="0" err="1">
                <a:solidFill>
                  <a:schemeClr val="tx2"/>
                </a:solidFill>
              </a:rPr>
              <a:t>Goodale</a:t>
            </a:r>
            <a:r>
              <a:rPr lang="en-GB" sz="1000" dirty="0">
                <a:solidFill>
                  <a:schemeClr val="tx2"/>
                </a:solidFill>
              </a:rPr>
              <a:t> T </a:t>
            </a:r>
            <a:r>
              <a:rPr lang="en-GB" sz="1000" i="1" dirty="0">
                <a:solidFill>
                  <a:schemeClr val="tx2"/>
                </a:solidFill>
              </a:rPr>
              <a:t>et al. Methodist </a:t>
            </a:r>
            <a:r>
              <a:rPr lang="en-GB" sz="1000" i="1" dirty="0" err="1">
                <a:solidFill>
                  <a:schemeClr val="tx2"/>
                </a:solidFill>
              </a:rPr>
              <a:t>Debakey</a:t>
            </a:r>
            <a:r>
              <a:rPr lang="en-GB" sz="1000" i="1" dirty="0">
                <a:solidFill>
                  <a:schemeClr val="tx2"/>
                </a:solidFill>
              </a:rPr>
              <a:t> </a:t>
            </a:r>
            <a:r>
              <a:rPr lang="en-GB" sz="1000" i="1" dirty="0" err="1">
                <a:solidFill>
                  <a:schemeClr val="tx2"/>
                </a:solidFill>
              </a:rPr>
              <a:t>Cardiovasc</a:t>
            </a:r>
            <a:r>
              <a:rPr lang="en-GB" sz="1000" i="1" dirty="0">
                <a:solidFill>
                  <a:schemeClr val="tx2"/>
                </a:solidFill>
              </a:rPr>
              <a:t> J</a:t>
            </a:r>
            <a:r>
              <a:rPr lang="en-GB" sz="1000" dirty="0">
                <a:solidFill>
                  <a:schemeClr val="tx2"/>
                </a:solidFill>
              </a:rPr>
              <a:t> 2017;13:68–72</a:t>
            </a:r>
            <a:r>
              <a:rPr lang="en-GB" sz="1000" dirty="0">
                <a:solidFill>
                  <a:srgbClr val="005294"/>
                </a:solidFill>
              </a:rPr>
              <a:t>.</a:t>
            </a:r>
          </a:p>
        </p:txBody>
      </p:sp>
      <p:grpSp>
        <p:nvGrpSpPr>
          <p:cNvPr id="2055" name="Group 2054"/>
          <p:cNvGrpSpPr/>
          <p:nvPr/>
        </p:nvGrpSpPr>
        <p:grpSpPr>
          <a:xfrm>
            <a:off x="550416" y="1194708"/>
            <a:ext cx="10582182" cy="1477328"/>
            <a:chOff x="374841" y="2900372"/>
            <a:chExt cx="8381618" cy="1477328"/>
          </a:xfrm>
          <a:effectLst>
            <a:outerShdw blurRad="50800" dist="38100" dir="2700000" algn="tl" rotWithShape="0">
              <a:prstClr val="black">
                <a:alpha val="40000"/>
              </a:prstClr>
            </a:outerShdw>
          </a:effectLst>
        </p:grpSpPr>
        <p:sp>
          <p:nvSpPr>
            <p:cNvPr id="99" name="Rounded Rectangle 98"/>
            <p:cNvSpPr/>
            <p:nvPr/>
          </p:nvSpPr>
          <p:spPr>
            <a:xfrm>
              <a:off x="374841" y="3077423"/>
              <a:ext cx="8381618" cy="1116450"/>
            </a:xfrm>
            <a:prstGeom prst="roundRect">
              <a:avLst/>
            </a:prstGeom>
            <a:solidFill>
              <a:schemeClr val="accent1">
                <a:lumMod val="60000"/>
                <a:lumOff val="40000"/>
              </a:schemeClr>
            </a:solidFill>
            <a:ln w="3810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01" name="TextBox 100"/>
            <p:cNvSpPr txBox="1"/>
            <p:nvPr/>
          </p:nvSpPr>
          <p:spPr>
            <a:xfrm>
              <a:off x="3075822" y="3105076"/>
              <a:ext cx="5625416" cy="1200329"/>
            </a:xfrm>
            <a:prstGeom prst="rect">
              <a:avLst/>
            </a:prstGeom>
            <a:noFill/>
          </p:spPr>
          <p:txBody>
            <a:bodyPr wrap="square" rtlCol="0">
              <a:spAutoFit/>
            </a:bodyPr>
            <a:lstStyle/>
            <a:p>
              <a:pPr algn="ctr">
                <a:spcBef>
                  <a:spcPts val="600"/>
                </a:spcBef>
              </a:pPr>
              <a:r>
                <a:rPr lang="en-GB" b="1" dirty="0">
                  <a:solidFill>
                    <a:srgbClr val="005294"/>
                  </a:solidFill>
                </a:rPr>
                <a:t>Chronic conditions including metabolic syndrome, </a:t>
              </a:r>
              <a:br>
                <a:rPr lang="en-GB" b="1" dirty="0">
                  <a:solidFill>
                    <a:srgbClr val="005294"/>
                  </a:solidFill>
                </a:rPr>
              </a:br>
              <a:r>
                <a:rPr lang="en-GB" b="1" dirty="0">
                  <a:solidFill>
                    <a:srgbClr val="005294"/>
                  </a:solidFill>
                </a:rPr>
                <a:t>T2DM, dyslipidaemia, hypertension and CV disease</a:t>
              </a:r>
            </a:p>
          </p:txBody>
        </p:sp>
        <p:sp>
          <p:nvSpPr>
            <p:cNvPr id="109" name="Round Same Side Corner Rectangle 108"/>
            <p:cNvSpPr/>
            <p:nvPr/>
          </p:nvSpPr>
          <p:spPr>
            <a:xfrm rot="16200000">
              <a:off x="1167654" y="2285703"/>
              <a:ext cx="1125403" cy="2690936"/>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06" name="Rectangle 105"/>
            <p:cNvSpPr/>
            <p:nvPr/>
          </p:nvSpPr>
          <p:spPr>
            <a:xfrm>
              <a:off x="384888" y="2900372"/>
              <a:ext cx="2690934" cy="1477328"/>
            </a:xfrm>
            <a:prstGeom prst="rect">
              <a:avLst/>
            </a:prstGeom>
            <a:noFill/>
            <a:ln>
              <a:noFill/>
            </a:ln>
          </p:spPr>
          <p:txBody>
            <a:bodyPr wrap="square" anchor="ctr">
              <a:spAutoFit/>
            </a:bodyPr>
            <a:lstStyle/>
            <a:p>
              <a:pPr algn="ctr"/>
              <a:r>
                <a:rPr lang="en-GB" sz="2400" b="1" dirty="0">
                  <a:solidFill>
                    <a:prstClr val="white"/>
                  </a:solidFill>
                </a:rPr>
                <a:t>Low testosterone</a:t>
              </a:r>
            </a:p>
            <a:p>
              <a:pPr algn="ctr"/>
              <a:r>
                <a:rPr lang="en-GB" sz="2400" b="1" dirty="0">
                  <a:solidFill>
                    <a:prstClr val="white"/>
                  </a:solidFill>
                </a:rPr>
                <a:t>levels in men</a:t>
              </a:r>
              <a:br>
                <a:rPr lang="en-GB" sz="2400" b="1" dirty="0">
                  <a:solidFill>
                    <a:prstClr val="white"/>
                  </a:solidFill>
                </a:rPr>
              </a:br>
              <a:r>
                <a:rPr lang="en-GB" b="1" dirty="0">
                  <a:solidFill>
                    <a:prstClr val="white"/>
                  </a:solidFill>
                </a:rPr>
                <a:t>are associated with:</a:t>
              </a:r>
              <a:r>
                <a:rPr lang="en-GB" b="1" baseline="30000" dirty="0">
                  <a:solidFill>
                    <a:prstClr val="white"/>
                  </a:solidFill>
                </a:rPr>
                <a:t>1</a:t>
              </a:r>
            </a:p>
          </p:txBody>
        </p:sp>
        <p:grpSp>
          <p:nvGrpSpPr>
            <p:cNvPr id="2054" name="Group 2053"/>
            <p:cNvGrpSpPr/>
            <p:nvPr/>
          </p:nvGrpSpPr>
          <p:grpSpPr>
            <a:xfrm>
              <a:off x="4290901" y="3706387"/>
              <a:ext cx="3195259" cy="433761"/>
              <a:chOff x="3984447" y="3706387"/>
              <a:chExt cx="3195259" cy="433761"/>
            </a:xfrm>
          </p:grpSpPr>
          <p:pic>
            <p:nvPicPr>
              <p:cNvPr id="21" name="Picture 3"/>
              <p:cNvPicPr>
                <a:picLocks noChangeAspect="1" noChangeArrowheads="1"/>
              </p:cNvPicPr>
              <p:nvPr/>
            </p:nvPicPr>
            <p:blipFill rotWithShape="1">
              <a:blip r:embed="rId3"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3984447" y="3725902"/>
                <a:ext cx="270196" cy="39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4539210" y="3706387"/>
                <a:ext cx="489395" cy="433761"/>
                <a:chOff x="1005242" y="4873860"/>
                <a:chExt cx="614832" cy="544938"/>
              </a:xfrm>
            </p:grpSpPr>
            <p:grpSp>
              <p:nvGrpSpPr>
                <p:cNvPr id="59" name="Group 58"/>
                <p:cNvGrpSpPr/>
                <p:nvPr/>
              </p:nvGrpSpPr>
              <p:grpSpPr>
                <a:xfrm>
                  <a:off x="1058779" y="4948517"/>
                  <a:ext cx="498249" cy="376518"/>
                  <a:chOff x="1058779" y="4948517"/>
                  <a:chExt cx="498249" cy="376518"/>
                </a:xfrm>
              </p:grpSpPr>
              <p:grpSp>
                <p:nvGrpSpPr>
                  <p:cNvPr id="63" name="Group 62"/>
                  <p:cNvGrpSpPr/>
                  <p:nvPr/>
                </p:nvGrpSpPr>
                <p:grpSpPr>
                  <a:xfrm>
                    <a:off x="1058779" y="4948517"/>
                    <a:ext cx="498249" cy="376518"/>
                    <a:chOff x="1058779" y="4948517"/>
                    <a:chExt cx="498249" cy="376518"/>
                  </a:xfrm>
                </p:grpSpPr>
                <p:sp>
                  <p:nvSpPr>
                    <p:cNvPr id="65" name="Freeform 64"/>
                    <p:cNvSpPr/>
                    <p:nvPr/>
                  </p:nvSpPr>
                  <p:spPr>
                    <a:xfrm>
                      <a:off x="1058779" y="4954180"/>
                      <a:ext cx="498249" cy="370855"/>
                    </a:xfrm>
                    <a:custGeom>
                      <a:avLst/>
                      <a:gdLst>
                        <a:gd name="connsiteX0" fmla="*/ 288758 w 498249"/>
                        <a:gd name="connsiteY0" fmla="*/ 0 h 370855"/>
                        <a:gd name="connsiteX1" fmla="*/ 220815 w 498249"/>
                        <a:gd name="connsiteY1" fmla="*/ 42464 h 370855"/>
                        <a:gd name="connsiteX2" fmla="*/ 155703 w 498249"/>
                        <a:gd name="connsiteY2" fmla="*/ 59450 h 370855"/>
                        <a:gd name="connsiteX3" fmla="*/ 87760 w 498249"/>
                        <a:gd name="connsiteY3" fmla="*/ 73605 h 370855"/>
                        <a:gd name="connsiteX4" fmla="*/ 39633 w 498249"/>
                        <a:gd name="connsiteY4" fmla="*/ 118900 h 370855"/>
                        <a:gd name="connsiteX5" fmla="*/ 14155 w 498249"/>
                        <a:gd name="connsiteY5" fmla="*/ 158533 h 370855"/>
                        <a:gd name="connsiteX6" fmla="*/ 0 w 498249"/>
                        <a:gd name="connsiteY6" fmla="*/ 209491 h 370855"/>
                        <a:gd name="connsiteX7" fmla="*/ 8493 w 498249"/>
                        <a:gd name="connsiteY7" fmla="*/ 271772 h 370855"/>
                        <a:gd name="connsiteX8" fmla="*/ 39633 w 498249"/>
                        <a:gd name="connsiteY8" fmla="*/ 322729 h 370855"/>
                        <a:gd name="connsiteX9" fmla="*/ 93422 w 498249"/>
                        <a:gd name="connsiteY9" fmla="*/ 353870 h 370855"/>
                        <a:gd name="connsiteX10" fmla="*/ 150041 w 498249"/>
                        <a:gd name="connsiteY10" fmla="*/ 370855 h 370855"/>
                        <a:gd name="connsiteX11" fmla="*/ 215153 w 498249"/>
                        <a:gd name="connsiteY11" fmla="*/ 370855 h 370855"/>
                        <a:gd name="connsiteX12" fmla="*/ 257617 w 498249"/>
                        <a:gd name="connsiteY12" fmla="*/ 359531 h 370855"/>
                        <a:gd name="connsiteX13" fmla="*/ 268941 w 498249"/>
                        <a:gd name="connsiteY13" fmla="*/ 336884 h 370855"/>
                        <a:gd name="connsiteX14" fmla="*/ 294420 w 498249"/>
                        <a:gd name="connsiteY14" fmla="*/ 311405 h 370855"/>
                        <a:gd name="connsiteX15" fmla="*/ 294420 w 498249"/>
                        <a:gd name="connsiteY15" fmla="*/ 271772 h 370855"/>
                        <a:gd name="connsiteX16" fmla="*/ 314236 w 498249"/>
                        <a:gd name="connsiteY16" fmla="*/ 234969 h 370855"/>
                        <a:gd name="connsiteX17" fmla="*/ 314236 w 498249"/>
                        <a:gd name="connsiteY17" fmla="*/ 206660 h 370855"/>
                        <a:gd name="connsiteX18" fmla="*/ 311406 w 498249"/>
                        <a:gd name="connsiteY18" fmla="*/ 186843 h 370855"/>
                        <a:gd name="connsiteX19" fmla="*/ 319898 w 498249"/>
                        <a:gd name="connsiteY19" fmla="*/ 172688 h 370855"/>
                        <a:gd name="connsiteX20" fmla="*/ 478432 w 498249"/>
                        <a:gd name="connsiteY20" fmla="*/ 175519 h 370855"/>
                        <a:gd name="connsiteX21" fmla="*/ 498249 w 498249"/>
                        <a:gd name="connsiteY21" fmla="*/ 155702 h 370855"/>
                        <a:gd name="connsiteX22" fmla="*/ 498249 w 498249"/>
                        <a:gd name="connsiteY22" fmla="*/ 135886 h 370855"/>
                        <a:gd name="connsiteX23" fmla="*/ 478432 w 498249"/>
                        <a:gd name="connsiteY23" fmla="*/ 121731 h 370855"/>
                        <a:gd name="connsiteX24" fmla="*/ 232139 w 498249"/>
                        <a:gd name="connsiteY24" fmla="*/ 118900 h 370855"/>
                        <a:gd name="connsiteX25" fmla="*/ 223646 w 498249"/>
                        <a:gd name="connsiteY25" fmla="*/ 107576 h 370855"/>
                        <a:gd name="connsiteX26" fmla="*/ 234970 w 498249"/>
                        <a:gd name="connsiteY26" fmla="*/ 93421 h 370855"/>
                        <a:gd name="connsiteX27" fmla="*/ 271772 w 498249"/>
                        <a:gd name="connsiteY27" fmla="*/ 73605 h 370855"/>
                        <a:gd name="connsiteX28" fmla="*/ 288758 w 498249"/>
                        <a:gd name="connsiteY28" fmla="*/ 0 h 37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8249" h="370855">
                          <a:moveTo>
                            <a:pt x="288758" y="0"/>
                          </a:moveTo>
                          <a:lnTo>
                            <a:pt x="220815" y="42464"/>
                          </a:lnTo>
                          <a:lnTo>
                            <a:pt x="155703" y="59450"/>
                          </a:lnTo>
                          <a:lnTo>
                            <a:pt x="87760" y="73605"/>
                          </a:lnTo>
                          <a:lnTo>
                            <a:pt x="39633" y="118900"/>
                          </a:lnTo>
                          <a:lnTo>
                            <a:pt x="14155" y="158533"/>
                          </a:lnTo>
                          <a:lnTo>
                            <a:pt x="0" y="209491"/>
                          </a:lnTo>
                          <a:lnTo>
                            <a:pt x="8493" y="271772"/>
                          </a:lnTo>
                          <a:lnTo>
                            <a:pt x="39633" y="322729"/>
                          </a:lnTo>
                          <a:lnTo>
                            <a:pt x="93422" y="353870"/>
                          </a:lnTo>
                          <a:lnTo>
                            <a:pt x="150041" y="370855"/>
                          </a:lnTo>
                          <a:lnTo>
                            <a:pt x="215153" y="370855"/>
                          </a:lnTo>
                          <a:lnTo>
                            <a:pt x="257617" y="359531"/>
                          </a:lnTo>
                          <a:lnTo>
                            <a:pt x="268941" y="336884"/>
                          </a:lnTo>
                          <a:lnTo>
                            <a:pt x="294420" y="311405"/>
                          </a:lnTo>
                          <a:lnTo>
                            <a:pt x="294420" y="271772"/>
                          </a:lnTo>
                          <a:lnTo>
                            <a:pt x="314236" y="234969"/>
                          </a:lnTo>
                          <a:lnTo>
                            <a:pt x="314236" y="206660"/>
                          </a:lnTo>
                          <a:lnTo>
                            <a:pt x="311406" y="186843"/>
                          </a:lnTo>
                          <a:lnTo>
                            <a:pt x="319898" y="172688"/>
                          </a:lnTo>
                          <a:lnTo>
                            <a:pt x="478432" y="175519"/>
                          </a:lnTo>
                          <a:lnTo>
                            <a:pt x="498249" y="155702"/>
                          </a:lnTo>
                          <a:lnTo>
                            <a:pt x="498249" y="135886"/>
                          </a:lnTo>
                          <a:lnTo>
                            <a:pt x="478432" y="121731"/>
                          </a:lnTo>
                          <a:lnTo>
                            <a:pt x="232139" y="118900"/>
                          </a:lnTo>
                          <a:lnTo>
                            <a:pt x="223646" y="107576"/>
                          </a:lnTo>
                          <a:lnTo>
                            <a:pt x="234970" y="93421"/>
                          </a:lnTo>
                          <a:lnTo>
                            <a:pt x="271772" y="73605"/>
                          </a:lnTo>
                          <a:lnTo>
                            <a:pt x="288758"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66" name="Freeform 65"/>
                    <p:cNvSpPr/>
                    <p:nvPr/>
                  </p:nvSpPr>
                  <p:spPr>
                    <a:xfrm>
                      <a:off x="1313566" y="4948517"/>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64" name="Freeform 63"/>
                  <p:cNvSpPr/>
                  <p:nvPr/>
                </p:nvSpPr>
                <p:spPr>
                  <a:xfrm>
                    <a:off x="1310261" y="4970691"/>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60" name="Group 59"/>
                <p:cNvGrpSpPr/>
                <p:nvPr/>
              </p:nvGrpSpPr>
              <p:grpSpPr>
                <a:xfrm>
                  <a:off x="1005242" y="4873860"/>
                  <a:ext cx="614832" cy="544938"/>
                  <a:chOff x="1005242" y="4873860"/>
                  <a:chExt cx="614832" cy="544938"/>
                </a:xfrm>
              </p:grpSpPr>
              <p:sp>
                <p:nvSpPr>
                  <p:cNvPr id="61" name="Freeform 60"/>
                  <p:cNvSpPr/>
                  <p:nvPr/>
                </p:nvSpPr>
                <p:spPr>
                  <a:xfrm>
                    <a:off x="1474447" y="5182986"/>
                    <a:ext cx="90378" cy="130725"/>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62" name="Picture 14"/>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5242" y="4873860"/>
                    <a:ext cx="614832" cy="5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3" name="Group 22"/>
              <p:cNvGrpSpPr/>
              <p:nvPr/>
            </p:nvGrpSpPr>
            <p:grpSpPr>
              <a:xfrm>
                <a:off x="5996213" y="3726157"/>
                <a:ext cx="421275" cy="394221"/>
                <a:chOff x="1211149" y="3677512"/>
                <a:chExt cx="697076" cy="652311"/>
              </a:xfrm>
            </p:grpSpPr>
            <p:sp>
              <p:nvSpPr>
                <p:cNvPr id="57" name="Rectangle 56"/>
                <p:cNvSpPr/>
                <p:nvPr/>
              </p:nvSpPr>
              <p:spPr>
                <a:xfrm>
                  <a:off x="1402144" y="3807813"/>
                  <a:ext cx="279900" cy="3126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58" name="Picture 2"/>
                <p:cNvPicPr>
                  <a:picLocks noChangeAspect="1" noChangeArrowheads="1"/>
                </p:cNvPicPr>
                <p:nvPr/>
              </p:nvPicPr>
              <p:blipFill rotWithShape="1">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4330" t="3629"/>
                <a:stretch/>
              </p:blipFill>
              <p:spPr bwMode="auto">
                <a:xfrm>
                  <a:off x="1211149" y="3677512"/>
                  <a:ext cx="697076" cy="65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Group 23"/>
              <p:cNvGrpSpPr/>
              <p:nvPr/>
            </p:nvGrpSpPr>
            <p:grpSpPr>
              <a:xfrm>
                <a:off x="5313172" y="3745467"/>
                <a:ext cx="398474" cy="355600"/>
                <a:chOff x="1388443" y="4340041"/>
                <a:chExt cx="539015" cy="481020"/>
              </a:xfrm>
            </p:grpSpPr>
            <p:grpSp>
              <p:nvGrpSpPr>
                <p:cNvPr id="51" name="Group 50"/>
                <p:cNvGrpSpPr/>
                <p:nvPr/>
              </p:nvGrpSpPr>
              <p:grpSpPr>
                <a:xfrm>
                  <a:off x="1388443" y="4425866"/>
                  <a:ext cx="539015" cy="395195"/>
                  <a:chOff x="4102780" y="2749550"/>
                  <a:chExt cx="1853432" cy="1358900"/>
                </a:xfrm>
              </p:grpSpPr>
              <p:sp>
                <p:nvSpPr>
                  <p:cNvPr id="55" name="Freeform 54"/>
                  <p:cNvSpPr/>
                  <p:nvPr/>
                </p:nvSpPr>
                <p:spPr>
                  <a:xfrm>
                    <a:off x="4267185" y="3029418"/>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56" name="Picture 3"/>
                  <p:cNvPicPr>
                    <a:picLocks noChangeAspect="1" noChangeArrowheads="1"/>
                  </p:cNvPicPr>
                  <p:nvPr/>
                </p:nvPicPr>
                <p:blipFill rotWithShape="1">
                  <a:blip r:embed="rId6"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2612" r="33936"/>
                  <a:stretch/>
                </p:blipFill>
                <p:spPr bwMode="auto">
                  <a:xfrm flipH="1">
                    <a:off x="4102780" y="2749550"/>
                    <a:ext cx="1853432"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2" name="Group 51"/>
                <p:cNvGrpSpPr/>
                <p:nvPr/>
              </p:nvGrpSpPr>
              <p:grpSpPr>
                <a:xfrm>
                  <a:off x="1500316" y="4340041"/>
                  <a:ext cx="306715" cy="395195"/>
                  <a:chOff x="3111500" y="2749550"/>
                  <a:chExt cx="1054656" cy="1358900"/>
                </a:xfrm>
              </p:grpSpPr>
              <p:sp>
                <p:nvSpPr>
                  <p:cNvPr id="53" name="Freeform 52"/>
                  <p:cNvSpPr/>
                  <p:nvPr/>
                </p:nvSpPr>
                <p:spPr>
                  <a:xfrm>
                    <a:off x="3356517" y="3033132"/>
                    <a:ext cx="624468" cy="903248"/>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54" name="Picture 3"/>
                  <p:cNvPicPr>
                    <a:picLocks noChangeAspect="1" noChangeArrowheads="1"/>
                  </p:cNvPicPr>
                  <p:nvPr/>
                </p:nvPicPr>
                <p:blipFill rotWithShape="1">
                  <a:blip r:embed="rId7"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l="63894"/>
                  <a:stretch/>
                </p:blipFill>
                <p:spPr bwMode="auto">
                  <a:xfrm flipH="1">
                    <a:off x="3111500" y="2749550"/>
                    <a:ext cx="1054656"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10" name="Group 109"/>
              <p:cNvGrpSpPr/>
              <p:nvPr/>
            </p:nvGrpSpPr>
            <p:grpSpPr>
              <a:xfrm>
                <a:off x="6702054" y="3720907"/>
                <a:ext cx="477652" cy="404720"/>
                <a:chOff x="9371931" y="2618106"/>
                <a:chExt cx="2012993" cy="1705633"/>
              </a:xfrm>
            </p:grpSpPr>
            <p:pic>
              <p:nvPicPr>
                <p:cNvPr id="111" name="Picture 2"/>
                <p:cNvPicPr>
                  <a:picLocks noChangeAspect="1" noChangeArrowheads="1"/>
                </p:cNvPicPr>
                <p:nvPr/>
              </p:nvPicPr>
              <p:blipFill>
                <a:blip r:embed="rId8">
                  <a:clrChange>
                    <a:clrFrom>
                      <a:srgbClr val="FAFAFA"/>
                    </a:clrFrom>
                    <a:clrTo>
                      <a:srgbClr val="FAFAFA">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371931" y="2618106"/>
                  <a:ext cx="2012993" cy="1705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 name="Oval 111"/>
                <p:cNvSpPr/>
                <p:nvPr/>
              </p:nvSpPr>
              <p:spPr>
                <a:xfrm>
                  <a:off x="10464802" y="3303907"/>
                  <a:ext cx="705342" cy="705342"/>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13" name="Multiply 112"/>
                <p:cNvSpPr/>
                <p:nvPr/>
              </p:nvSpPr>
              <p:spPr>
                <a:xfrm>
                  <a:off x="10468223" y="3311757"/>
                  <a:ext cx="698500" cy="698500"/>
                </a:xfrm>
                <a:prstGeom prst="mathMultiply">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grpSp>
      <p:grpSp>
        <p:nvGrpSpPr>
          <p:cNvPr id="10" name="Group 9"/>
          <p:cNvGrpSpPr/>
          <p:nvPr/>
        </p:nvGrpSpPr>
        <p:grpSpPr>
          <a:xfrm>
            <a:off x="3908637" y="2659260"/>
            <a:ext cx="7154242" cy="935692"/>
            <a:chOff x="2442868" y="2942296"/>
            <a:chExt cx="5950025" cy="935692"/>
          </a:xfrm>
        </p:grpSpPr>
        <p:grpSp>
          <p:nvGrpSpPr>
            <p:cNvPr id="8" name="Group 7"/>
            <p:cNvGrpSpPr/>
            <p:nvPr/>
          </p:nvGrpSpPr>
          <p:grpSpPr>
            <a:xfrm>
              <a:off x="2442868" y="3037201"/>
              <a:ext cx="912720" cy="745882"/>
              <a:chOff x="2072744" y="2997079"/>
              <a:chExt cx="912720" cy="745882"/>
            </a:xfrm>
          </p:grpSpPr>
          <p:pic>
            <p:nvPicPr>
              <p:cNvPr id="68" name="Picture 2"/>
              <p:cNvPicPr>
                <a:picLocks noChangeAspect="1" noChangeArrowheads="1"/>
              </p:cNvPicPr>
              <p:nvPr/>
            </p:nvPicPr>
            <p:blipFill rotWithShape="1">
              <a:blip r:embed="rId9"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2072744" y="2997079"/>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2"/>
              <p:cNvPicPr>
                <a:picLocks noChangeAspect="1" noChangeArrowheads="1"/>
              </p:cNvPicPr>
              <p:nvPr/>
            </p:nvPicPr>
            <p:blipFill rotWithShape="1">
              <a:blip r:embed="rId9" cstate="print">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2328973" y="2997079"/>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0" name="Picture 2"/>
              <p:cNvPicPr>
                <a:picLocks noChangeAspect="1" noChangeArrowheads="1"/>
              </p:cNvPicPr>
              <p:nvPr/>
            </p:nvPicPr>
            <p:blipFill rotWithShape="1">
              <a:blip r:embed="rId9" cstate="print">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rcRect l="13460" t="7938" r="13429" b="8787"/>
              <a:stretch/>
            </p:blipFill>
            <p:spPr bwMode="auto">
              <a:xfrm>
                <a:off x="2585205" y="2997079"/>
                <a:ext cx="400259" cy="74588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5" name="Content Placeholder 2"/>
            <p:cNvSpPr txBox="1">
              <a:spLocks/>
            </p:cNvSpPr>
            <p:nvPr/>
          </p:nvSpPr>
          <p:spPr>
            <a:xfrm>
              <a:off x="3610255" y="2942296"/>
              <a:ext cx="4782638" cy="935692"/>
            </a:xfrm>
            <a:prstGeom prst="rect">
              <a:avLst/>
            </a:prstGeom>
          </p:spPr>
          <p:txBody>
            <a:bodyPr vert="horz" lIns="91440" tIns="45720" rIns="91440" bIns="45720" rtlCol="0">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5294"/>
                </a:buClr>
                <a:buNone/>
              </a:pPr>
              <a:r>
                <a:rPr lang="en-GB" sz="1800" b="1" dirty="0">
                  <a:solidFill>
                    <a:srgbClr val="005294"/>
                  </a:solidFill>
                </a:rPr>
                <a:t>1 in 3 men with T2DM</a:t>
              </a:r>
              <a:r>
                <a:rPr lang="en-GB" sz="1800" dirty="0">
                  <a:solidFill>
                    <a:srgbClr val="005294"/>
                  </a:solidFill>
                </a:rPr>
                <a:t> have </a:t>
              </a:r>
              <a:r>
                <a:rPr lang="en-GB" sz="1800" dirty="0" err="1"/>
                <a:t>hypogonadotrophic</a:t>
              </a:r>
              <a:r>
                <a:rPr lang="en-GB" sz="1800" dirty="0"/>
                <a:t> hypogonadism and an associated </a:t>
              </a:r>
              <a:r>
                <a:rPr lang="en-GB" sz="1800" b="1" dirty="0"/>
                <a:t>increased risk of CV and all-cause mortality</a:t>
              </a:r>
              <a:endParaRPr lang="en-GB" sz="1600" b="1" dirty="0">
                <a:solidFill>
                  <a:srgbClr val="005294"/>
                </a:solidFill>
              </a:endParaRPr>
            </a:p>
          </p:txBody>
        </p:sp>
      </p:grpSp>
      <p:sp>
        <p:nvSpPr>
          <p:cNvPr id="90" name="Rounded Rectangle 89"/>
          <p:cNvSpPr/>
          <p:nvPr/>
        </p:nvSpPr>
        <p:spPr>
          <a:xfrm>
            <a:off x="6261733" y="5242300"/>
            <a:ext cx="4264277" cy="662203"/>
          </a:xfrm>
          <a:prstGeom prst="roundRect">
            <a:avLst/>
          </a:prstGeom>
          <a:solidFill>
            <a:schemeClr val="accent1">
              <a:lumMod val="60000"/>
              <a:lumOff val="40000"/>
            </a:schemeClr>
          </a:solidFill>
          <a:ln w="38100">
            <a:solidFill>
              <a:schemeClr val="tx2"/>
            </a:solidFill>
            <a:prstDash val="sysDash"/>
          </a:ln>
          <a:effectLst/>
        </p:spPr>
        <p:style>
          <a:lnRef idx="1">
            <a:schemeClr val="accent1"/>
          </a:lnRef>
          <a:fillRef idx="3">
            <a:schemeClr val="accent1"/>
          </a:fillRef>
          <a:effectRef idx="2">
            <a:schemeClr val="accent1"/>
          </a:effectRef>
          <a:fontRef idx="minor">
            <a:schemeClr val="lt1"/>
          </a:fontRef>
        </p:style>
        <p:txBody>
          <a:bodyPr rtlCol="0" anchor="b"/>
          <a:lstStyle/>
          <a:p>
            <a:pPr marL="0" lvl="1" algn="ctr"/>
            <a:r>
              <a:rPr lang="en-GB" sz="1600" b="1" dirty="0">
                <a:solidFill>
                  <a:schemeClr val="tx2"/>
                </a:solidFill>
              </a:rPr>
              <a:t>However, these are often challenging &amp; hence of limited success</a:t>
            </a:r>
          </a:p>
        </p:txBody>
      </p:sp>
      <p:grpSp>
        <p:nvGrpSpPr>
          <p:cNvPr id="15" name="Group 14"/>
          <p:cNvGrpSpPr/>
          <p:nvPr/>
        </p:nvGrpSpPr>
        <p:grpSpPr>
          <a:xfrm>
            <a:off x="5450909" y="3309420"/>
            <a:ext cx="5918179" cy="2246769"/>
            <a:chOff x="4816006" y="3678784"/>
            <a:chExt cx="4173603" cy="2246769"/>
          </a:xfrm>
          <a:effectLst>
            <a:outerShdw blurRad="50800" dist="38100" dir="2700000" algn="tl" rotWithShape="0">
              <a:prstClr val="black">
                <a:alpha val="40000"/>
              </a:prstClr>
            </a:outerShdw>
          </a:effectLst>
        </p:grpSpPr>
        <p:sp>
          <p:nvSpPr>
            <p:cNvPr id="71" name="Content Placeholder 2"/>
            <p:cNvSpPr txBox="1">
              <a:spLocks/>
            </p:cNvSpPr>
            <p:nvPr/>
          </p:nvSpPr>
          <p:spPr>
            <a:xfrm>
              <a:off x="5266584" y="4087550"/>
              <a:ext cx="3674572" cy="1429234"/>
            </a:xfrm>
            <a:prstGeom prst="roundRect">
              <a:avLst>
                <a:gd name="adj" fmla="val 17534"/>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Clr>
                  <a:srgbClr val="005294"/>
                </a:buClr>
                <a:buNone/>
              </a:pPr>
              <a:endParaRPr lang="en-GB" sz="1800" dirty="0">
                <a:solidFill>
                  <a:srgbClr val="005294"/>
                </a:solidFill>
              </a:endParaRPr>
            </a:p>
          </p:txBody>
        </p:sp>
        <p:sp>
          <p:nvSpPr>
            <p:cNvPr id="72" name="Round Same Side Corner Rectangle 71"/>
            <p:cNvSpPr/>
            <p:nvPr/>
          </p:nvSpPr>
          <p:spPr>
            <a:xfrm rot="16200000">
              <a:off x="4953099" y="3950458"/>
              <a:ext cx="1429231" cy="1703418"/>
            </a:xfrm>
            <a:prstGeom prst="round2Same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73" name="Rectangle 72"/>
            <p:cNvSpPr/>
            <p:nvPr/>
          </p:nvSpPr>
          <p:spPr>
            <a:xfrm>
              <a:off x="4903651" y="3678784"/>
              <a:ext cx="1593443" cy="2246769"/>
            </a:xfrm>
            <a:prstGeom prst="rect">
              <a:avLst/>
            </a:prstGeom>
            <a:noFill/>
            <a:ln>
              <a:noFill/>
            </a:ln>
          </p:spPr>
          <p:txBody>
            <a:bodyPr wrap="square" anchor="ctr">
              <a:spAutoFit/>
            </a:bodyPr>
            <a:lstStyle/>
            <a:p>
              <a:r>
                <a:rPr lang="en-GB" sz="2000" b="1" dirty="0">
                  <a:solidFill>
                    <a:prstClr val="white"/>
                  </a:solidFill>
                </a:rPr>
                <a:t>Conventional management approaches</a:t>
              </a:r>
              <a:br>
                <a:rPr lang="en-GB" sz="2000" b="1" dirty="0">
                  <a:solidFill>
                    <a:prstClr val="white"/>
                  </a:solidFill>
                </a:rPr>
              </a:br>
              <a:r>
                <a:rPr lang="en-GB" sz="2000" b="1" dirty="0">
                  <a:solidFill>
                    <a:prstClr val="white"/>
                  </a:solidFill>
                </a:rPr>
                <a:t>focus on:</a:t>
              </a:r>
            </a:p>
          </p:txBody>
        </p:sp>
        <p:sp>
          <p:nvSpPr>
            <p:cNvPr id="74" name="TextBox 73"/>
            <p:cNvSpPr txBox="1"/>
            <p:nvPr/>
          </p:nvSpPr>
          <p:spPr>
            <a:xfrm>
              <a:off x="6470971" y="4089385"/>
              <a:ext cx="2518638" cy="400110"/>
            </a:xfrm>
            <a:prstGeom prst="rect">
              <a:avLst/>
            </a:prstGeom>
            <a:noFill/>
          </p:spPr>
          <p:txBody>
            <a:bodyPr wrap="none" rtlCol="0" anchor="ctr">
              <a:spAutoFit/>
            </a:bodyPr>
            <a:lstStyle/>
            <a:p>
              <a:pPr algn="ctr"/>
              <a:r>
                <a:rPr lang="en-GB" sz="2000" b="1" dirty="0">
                  <a:solidFill>
                    <a:srgbClr val="005294"/>
                  </a:solidFill>
                </a:rPr>
                <a:t>Lifestyle strategies</a:t>
              </a:r>
              <a:endParaRPr lang="en-GB" sz="1400" dirty="0">
                <a:solidFill>
                  <a:srgbClr val="005294"/>
                </a:solidFill>
              </a:endParaRPr>
            </a:p>
          </p:txBody>
        </p:sp>
        <p:cxnSp>
          <p:nvCxnSpPr>
            <p:cNvPr id="86" name="Straight Connector 85"/>
            <p:cNvCxnSpPr/>
            <p:nvPr/>
          </p:nvCxnSpPr>
          <p:spPr>
            <a:xfrm>
              <a:off x="7730290" y="4496162"/>
              <a:ext cx="0" cy="102062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6" name="TextBox 125"/>
            <p:cNvSpPr txBox="1"/>
            <p:nvPr/>
          </p:nvSpPr>
          <p:spPr>
            <a:xfrm>
              <a:off x="6453038" y="4456857"/>
              <a:ext cx="1343638" cy="338554"/>
            </a:xfrm>
            <a:prstGeom prst="rect">
              <a:avLst/>
            </a:prstGeom>
            <a:noFill/>
          </p:spPr>
          <p:txBody>
            <a:bodyPr wrap="none" rtlCol="0" anchor="ctr">
              <a:spAutoFit/>
            </a:bodyPr>
            <a:lstStyle/>
            <a:p>
              <a:pPr algn="ctr"/>
              <a:r>
                <a:rPr lang="en-GB" sz="1600" dirty="0">
                  <a:solidFill>
                    <a:srgbClr val="005294"/>
                  </a:solidFill>
                </a:rPr>
                <a:t>Weight loss</a:t>
              </a:r>
              <a:endParaRPr lang="en-GB" sz="1100" dirty="0">
                <a:solidFill>
                  <a:srgbClr val="005294"/>
                </a:solidFill>
              </a:endParaRPr>
            </a:p>
          </p:txBody>
        </p:sp>
        <p:sp>
          <p:nvSpPr>
            <p:cNvPr id="127" name="TextBox 126"/>
            <p:cNvSpPr txBox="1"/>
            <p:nvPr/>
          </p:nvSpPr>
          <p:spPr>
            <a:xfrm>
              <a:off x="7841837" y="4456857"/>
              <a:ext cx="987771" cy="338554"/>
            </a:xfrm>
            <a:prstGeom prst="rect">
              <a:avLst/>
            </a:prstGeom>
            <a:noFill/>
          </p:spPr>
          <p:txBody>
            <a:bodyPr wrap="none" rtlCol="0" anchor="ctr">
              <a:spAutoFit/>
            </a:bodyPr>
            <a:lstStyle/>
            <a:p>
              <a:pPr algn="ctr"/>
              <a:r>
                <a:rPr lang="en-GB" sz="1600" dirty="0">
                  <a:solidFill>
                    <a:srgbClr val="005294"/>
                  </a:solidFill>
                </a:rPr>
                <a:t>Exercise</a:t>
              </a:r>
              <a:endParaRPr lang="en-GB" sz="1100" dirty="0">
                <a:solidFill>
                  <a:srgbClr val="005294"/>
                </a:solidFill>
              </a:endParaRPr>
            </a:p>
          </p:txBody>
        </p:sp>
        <p:grpSp>
          <p:nvGrpSpPr>
            <p:cNvPr id="14" name="Group 13"/>
            <p:cNvGrpSpPr/>
            <p:nvPr/>
          </p:nvGrpSpPr>
          <p:grpSpPr>
            <a:xfrm>
              <a:off x="6799577" y="4805435"/>
              <a:ext cx="650559" cy="661720"/>
              <a:chOff x="-2752609" y="-10562"/>
              <a:chExt cx="2590800" cy="2635250"/>
            </a:xfrm>
          </p:grpSpPr>
          <p:sp>
            <p:nvSpPr>
              <p:cNvPr id="13" name="Rounded Rectangle 12"/>
              <p:cNvSpPr/>
              <p:nvPr/>
            </p:nvSpPr>
            <p:spPr>
              <a:xfrm>
                <a:off x="-2514601" y="250371"/>
                <a:ext cx="2111092" cy="103492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Freeform 11"/>
              <p:cNvSpPr/>
              <p:nvPr/>
            </p:nvSpPr>
            <p:spPr>
              <a:xfrm>
                <a:off x="-1827323" y="381777"/>
                <a:ext cx="740228" cy="489857"/>
              </a:xfrm>
              <a:custGeom>
                <a:avLst/>
                <a:gdLst>
                  <a:gd name="connsiteX0" fmla="*/ 0 w 740228"/>
                  <a:gd name="connsiteY0" fmla="*/ 174172 h 489857"/>
                  <a:gd name="connsiteX1" fmla="*/ 163285 w 740228"/>
                  <a:gd name="connsiteY1" fmla="*/ 489857 h 489857"/>
                  <a:gd name="connsiteX2" fmla="*/ 576943 w 740228"/>
                  <a:gd name="connsiteY2" fmla="*/ 489857 h 489857"/>
                  <a:gd name="connsiteX3" fmla="*/ 740228 w 740228"/>
                  <a:gd name="connsiteY3" fmla="*/ 174172 h 489857"/>
                  <a:gd name="connsiteX4" fmla="*/ 664028 w 740228"/>
                  <a:gd name="connsiteY4" fmla="*/ 43543 h 489857"/>
                  <a:gd name="connsiteX5" fmla="*/ 413657 w 740228"/>
                  <a:gd name="connsiteY5" fmla="*/ 0 h 489857"/>
                  <a:gd name="connsiteX6" fmla="*/ 228600 w 740228"/>
                  <a:gd name="connsiteY6" fmla="*/ 32657 h 489857"/>
                  <a:gd name="connsiteX7" fmla="*/ 0 w 740228"/>
                  <a:gd name="connsiteY7" fmla="*/ 174172 h 489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228" h="489857">
                    <a:moveTo>
                      <a:pt x="0" y="174172"/>
                    </a:moveTo>
                    <a:lnTo>
                      <a:pt x="163285" y="489857"/>
                    </a:lnTo>
                    <a:lnTo>
                      <a:pt x="576943" y="489857"/>
                    </a:lnTo>
                    <a:lnTo>
                      <a:pt x="740228" y="174172"/>
                    </a:lnTo>
                    <a:lnTo>
                      <a:pt x="664028" y="43543"/>
                    </a:lnTo>
                    <a:lnTo>
                      <a:pt x="413657" y="0"/>
                    </a:lnTo>
                    <a:lnTo>
                      <a:pt x="228600" y="32657"/>
                    </a:lnTo>
                    <a:lnTo>
                      <a:pt x="0" y="174172"/>
                    </a:lnTo>
                    <a:close/>
                  </a:path>
                </a:pathLst>
              </a:cu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11">
                <a:clrChange>
                  <a:clrFrom>
                    <a:srgbClr val="FAFAFA"/>
                  </a:clrFrom>
                  <a:clrTo>
                    <a:srgbClr val="FAFAFA">
                      <a:alpha val="0"/>
                    </a:srgbClr>
                  </a:clrTo>
                </a:clrChange>
                <a:duotone>
                  <a:schemeClr val="accent2">
                    <a:shade val="45000"/>
                    <a:satMod val="135000"/>
                  </a:schemeClr>
                  <a:prstClr val="white"/>
                </a:duotone>
                <a:extLst>
                  <a:ext uri="{BEBA8EAE-BF5A-486C-A8C5-ECC9F3942E4B}">
                    <a14:imgProps xmlns:a14="http://schemas.microsoft.com/office/drawing/2010/main">
                      <a14:imgLayer r:embed="rId1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52609" y="-10562"/>
                <a:ext cx="2590800"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7" name="Picture 3"/>
            <p:cNvPicPr>
              <a:picLocks noChangeAspect="1" noChangeArrowheads="1"/>
            </p:cNvPicPr>
            <p:nvPr/>
          </p:nvPicPr>
          <p:blipFill>
            <a:blip r:embed="rId13">
              <a:clrChange>
                <a:clrFrom>
                  <a:srgbClr val="FAFAFA"/>
                </a:clrFrom>
                <a:clrTo>
                  <a:srgbClr val="FAFAFA">
                    <a:alpha val="0"/>
                  </a:srgbClr>
                </a:clrTo>
              </a:clrChange>
              <a:duotone>
                <a:schemeClr val="accent2">
                  <a:shade val="45000"/>
                  <a:satMod val="135000"/>
                </a:schemeClr>
                <a:prstClr val="white"/>
              </a:duotone>
              <a:extLst>
                <a:ext uri="{BEBA8EAE-BF5A-486C-A8C5-ECC9F3942E4B}">
                  <a14:imgProps xmlns:a14="http://schemas.microsoft.com/office/drawing/2010/main">
                    <a14:imgLayer r:embed="rId1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033416" y="4758623"/>
              <a:ext cx="604613" cy="668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Group 24"/>
          <p:cNvGrpSpPr/>
          <p:nvPr/>
        </p:nvGrpSpPr>
        <p:grpSpPr>
          <a:xfrm>
            <a:off x="550416" y="3599647"/>
            <a:ext cx="4147575" cy="2204122"/>
            <a:chOff x="397587" y="3750084"/>
            <a:chExt cx="3760755" cy="2204122"/>
          </a:xfrm>
        </p:grpSpPr>
        <p:sp>
          <p:nvSpPr>
            <p:cNvPr id="130" name="Rounded Rectangle 129"/>
            <p:cNvSpPr/>
            <p:nvPr/>
          </p:nvSpPr>
          <p:spPr>
            <a:xfrm>
              <a:off x="397587" y="3750084"/>
              <a:ext cx="3760755" cy="2056473"/>
            </a:xfrm>
            <a:prstGeom prst="roundRect">
              <a:avLst>
                <a:gd name="adj" fmla="val 10713"/>
              </a:avLst>
            </a:prstGeom>
            <a:solidFill>
              <a:schemeClr val="bg1"/>
            </a:solidFill>
            <a:ln w="38100">
              <a:solidFill>
                <a:schemeClr val="tx2"/>
              </a:solidFill>
            </a:ln>
            <a:effectLst>
              <a:outerShdw blurRad="50800" dist="38100" dir="2700000" algn="tl" rotWithShape="0">
                <a:prstClr val="black">
                  <a:alpha val="40000"/>
                </a:prstClr>
              </a:outerShdw>
            </a:effectLst>
          </p:spPr>
          <p:txBody>
            <a:bodyPr wrap="square">
              <a:noAutofit/>
            </a:bodyPr>
            <a:lstStyle/>
            <a:p>
              <a:pPr algn="ctr"/>
              <a:r>
                <a:rPr lang="en-GB" dirty="0">
                  <a:solidFill>
                    <a:schemeClr val="tx2"/>
                  </a:solidFill>
                </a:rPr>
                <a:t>The link between</a:t>
              </a:r>
            </a:p>
            <a:p>
              <a:pPr algn="ctr"/>
              <a:r>
                <a:rPr lang="en-GB" b="1" dirty="0">
                  <a:solidFill>
                    <a:schemeClr val="tx2"/>
                  </a:solidFill>
                </a:rPr>
                <a:t>T2DM and hypogonadism</a:t>
              </a:r>
              <a:r>
                <a:rPr lang="en-GB" dirty="0">
                  <a:solidFill>
                    <a:schemeClr val="tx2"/>
                  </a:solidFill>
                </a:rPr>
                <a:t> </a:t>
              </a:r>
            </a:p>
            <a:p>
              <a:pPr algn="ctr"/>
              <a:r>
                <a:rPr lang="en-GB" dirty="0">
                  <a:solidFill>
                    <a:schemeClr val="tx2"/>
                  </a:solidFill>
                </a:rPr>
                <a:t>is considered bidirectional</a:t>
              </a:r>
            </a:p>
          </p:txBody>
        </p:sp>
        <p:grpSp>
          <p:nvGrpSpPr>
            <p:cNvPr id="20" name="Group 19"/>
            <p:cNvGrpSpPr/>
            <p:nvPr/>
          </p:nvGrpSpPr>
          <p:grpSpPr>
            <a:xfrm>
              <a:off x="535803" y="4520386"/>
              <a:ext cx="3468877" cy="1433820"/>
              <a:chOff x="535803" y="4520386"/>
              <a:chExt cx="3468877" cy="1433820"/>
            </a:xfrm>
          </p:grpSpPr>
          <p:grpSp>
            <p:nvGrpSpPr>
              <p:cNvPr id="84" name="Group 83"/>
              <p:cNvGrpSpPr/>
              <p:nvPr/>
            </p:nvGrpSpPr>
            <p:grpSpPr>
              <a:xfrm>
                <a:off x="535803" y="4659377"/>
                <a:ext cx="1197614" cy="1061471"/>
                <a:chOff x="1005242" y="4873860"/>
                <a:chExt cx="614832" cy="544938"/>
              </a:xfrm>
              <a:effectLst>
                <a:outerShdw blurRad="50800" dist="38100" dir="2700000" algn="tl" rotWithShape="0">
                  <a:prstClr val="black">
                    <a:alpha val="40000"/>
                  </a:prstClr>
                </a:outerShdw>
              </a:effectLst>
            </p:grpSpPr>
            <p:grpSp>
              <p:nvGrpSpPr>
                <p:cNvPr id="108" name="Group 107"/>
                <p:cNvGrpSpPr/>
                <p:nvPr/>
              </p:nvGrpSpPr>
              <p:grpSpPr>
                <a:xfrm>
                  <a:off x="1058779" y="4948517"/>
                  <a:ext cx="498249" cy="376518"/>
                  <a:chOff x="1058779" y="4948517"/>
                  <a:chExt cx="498249" cy="376518"/>
                </a:xfrm>
              </p:grpSpPr>
              <p:grpSp>
                <p:nvGrpSpPr>
                  <p:cNvPr id="122" name="Group 121"/>
                  <p:cNvGrpSpPr/>
                  <p:nvPr/>
                </p:nvGrpSpPr>
                <p:grpSpPr>
                  <a:xfrm>
                    <a:off x="1058779" y="4948517"/>
                    <a:ext cx="498249" cy="376518"/>
                    <a:chOff x="1058779" y="4948517"/>
                    <a:chExt cx="498249" cy="376518"/>
                  </a:xfrm>
                </p:grpSpPr>
                <p:sp>
                  <p:nvSpPr>
                    <p:cNvPr id="124" name="Freeform 123"/>
                    <p:cNvSpPr/>
                    <p:nvPr/>
                  </p:nvSpPr>
                  <p:spPr>
                    <a:xfrm>
                      <a:off x="1058779" y="4954180"/>
                      <a:ext cx="498249" cy="370855"/>
                    </a:xfrm>
                    <a:custGeom>
                      <a:avLst/>
                      <a:gdLst>
                        <a:gd name="connsiteX0" fmla="*/ 288758 w 498249"/>
                        <a:gd name="connsiteY0" fmla="*/ 0 h 370855"/>
                        <a:gd name="connsiteX1" fmla="*/ 220815 w 498249"/>
                        <a:gd name="connsiteY1" fmla="*/ 42464 h 370855"/>
                        <a:gd name="connsiteX2" fmla="*/ 155703 w 498249"/>
                        <a:gd name="connsiteY2" fmla="*/ 59450 h 370855"/>
                        <a:gd name="connsiteX3" fmla="*/ 87760 w 498249"/>
                        <a:gd name="connsiteY3" fmla="*/ 73605 h 370855"/>
                        <a:gd name="connsiteX4" fmla="*/ 39633 w 498249"/>
                        <a:gd name="connsiteY4" fmla="*/ 118900 h 370855"/>
                        <a:gd name="connsiteX5" fmla="*/ 14155 w 498249"/>
                        <a:gd name="connsiteY5" fmla="*/ 158533 h 370855"/>
                        <a:gd name="connsiteX6" fmla="*/ 0 w 498249"/>
                        <a:gd name="connsiteY6" fmla="*/ 209491 h 370855"/>
                        <a:gd name="connsiteX7" fmla="*/ 8493 w 498249"/>
                        <a:gd name="connsiteY7" fmla="*/ 271772 h 370855"/>
                        <a:gd name="connsiteX8" fmla="*/ 39633 w 498249"/>
                        <a:gd name="connsiteY8" fmla="*/ 322729 h 370855"/>
                        <a:gd name="connsiteX9" fmla="*/ 93422 w 498249"/>
                        <a:gd name="connsiteY9" fmla="*/ 353870 h 370855"/>
                        <a:gd name="connsiteX10" fmla="*/ 150041 w 498249"/>
                        <a:gd name="connsiteY10" fmla="*/ 370855 h 370855"/>
                        <a:gd name="connsiteX11" fmla="*/ 215153 w 498249"/>
                        <a:gd name="connsiteY11" fmla="*/ 370855 h 370855"/>
                        <a:gd name="connsiteX12" fmla="*/ 257617 w 498249"/>
                        <a:gd name="connsiteY12" fmla="*/ 359531 h 370855"/>
                        <a:gd name="connsiteX13" fmla="*/ 268941 w 498249"/>
                        <a:gd name="connsiteY13" fmla="*/ 336884 h 370855"/>
                        <a:gd name="connsiteX14" fmla="*/ 294420 w 498249"/>
                        <a:gd name="connsiteY14" fmla="*/ 311405 h 370855"/>
                        <a:gd name="connsiteX15" fmla="*/ 294420 w 498249"/>
                        <a:gd name="connsiteY15" fmla="*/ 271772 h 370855"/>
                        <a:gd name="connsiteX16" fmla="*/ 314236 w 498249"/>
                        <a:gd name="connsiteY16" fmla="*/ 234969 h 370855"/>
                        <a:gd name="connsiteX17" fmla="*/ 314236 w 498249"/>
                        <a:gd name="connsiteY17" fmla="*/ 206660 h 370855"/>
                        <a:gd name="connsiteX18" fmla="*/ 311406 w 498249"/>
                        <a:gd name="connsiteY18" fmla="*/ 186843 h 370855"/>
                        <a:gd name="connsiteX19" fmla="*/ 319898 w 498249"/>
                        <a:gd name="connsiteY19" fmla="*/ 172688 h 370855"/>
                        <a:gd name="connsiteX20" fmla="*/ 478432 w 498249"/>
                        <a:gd name="connsiteY20" fmla="*/ 175519 h 370855"/>
                        <a:gd name="connsiteX21" fmla="*/ 498249 w 498249"/>
                        <a:gd name="connsiteY21" fmla="*/ 155702 h 370855"/>
                        <a:gd name="connsiteX22" fmla="*/ 498249 w 498249"/>
                        <a:gd name="connsiteY22" fmla="*/ 135886 h 370855"/>
                        <a:gd name="connsiteX23" fmla="*/ 478432 w 498249"/>
                        <a:gd name="connsiteY23" fmla="*/ 121731 h 370855"/>
                        <a:gd name="connsiteX24" fmla="*/ 232139 w 498249"/>
                        <a:gd name="connsiteY24" fmla="*/ 118900 h 370855"/>
                        <a:gd name="connsiteX25" fmla="*/ 223646 w 498249"/>
                        <a:gd name="connsiteY25" fmla="*/ 107576 h 370855"/>
                        <a:gd name="connsiteX26" fmla="*/ 234970 w 498249"/>
                        <a:gd name="connsiteY26" fmla="*/ 93421 h 370855"/>
                        <a:gd name="connsiteX27" fmla="*/ 271772 w 498249"/>
                        <a:gd name="connsiteY27" fmla="*/ 73605 h 370855"/>
                        <a:gd name="connsiteX28" fmla="*/ 288758 w 498249"/>
                        <a:gd name="connsiteY28" fmla="*/ 0 h 37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8249" h="370855">
                          <a:moveTo>
                            <a:pt x="288758" y="0"/>
                          </a:moveTo>
                          <a:lnTo>
                            <a:pt x="220815" y="42464"/>
                          </a:lnTo>
                          <a:lnTo>
                            <a:pt x="155703" y="59450"/>
                          </a:lnTo>
                          <a:lnTo>
                            <a:pt x="87760" y="73605"/>
                          </a:lnTo>
                          <a:lnTo>
                            <a:pt x="39633" y="118900"/>
                          </a:lnTo>
                          <a:lnTo>
                            <a:pt x="14155" y="158533"/>
                          </a:lnTo>
                          <a:lnTo>
                            <a:pt x="0" y="209491"/>
                          </a:lnTo>
                          <a:lnTo>
                            <a:pt x="8493" y="271772"/>
                          </a:lnTo>
                          <a:lnTo>
                            <a:pt x="39633" y="322729"/>
                          </a:lnTo>
                          <a:lnTo>
                            <a:pt x="93422" y="353870"/>
                          </a:lnTo>
                          <a:lnTo>
                            <a:pt x="150041" y="370855"/>
                          </a:lnTo>
                          <a:lnTo>
                            <a:pt x="215153" y="370855"/>
                          </a:lnTo>
                          <a:lnTo>
                            <a:pt x="257617" y="359531"/>
                          </a:lnTo>
                          <a:lnTo>
                            <a:pt x="268941" y="336884"/>
                          </a:lnTo>
                          <a:lnTo>
                            <a:pt x="294420" y="311405"/>
                          </a:lnTo>
                          <a:lnTo>
                            <a:pt x="294420" y="271772"/>
                          </a:lnTo>
                          <a:lnTo>
                            <a:pt x="314236" y="234969"/>
                          </a:lnTo>
                          <a:lnTo>
                            <a:pt x="314236" y="206660"/>
                          </a:lnTo>
                          <a:lnTo>
                            <a:pt x="311406" y="186843"/>
                          </a:lnTo>
                          <a:lnTo>
                            <a:pt x="319898" y="172688"/>
                          </a:lnTo>
                          <a:lnTo>
                            <a:pt x="478432" y="175519"/>
                          </a:lnTo>
                          <a:lnTo>
                            <a:pt x="498249" y="155702"/>
                          </a:lnTo>
                          <a:lnTo>
                            <a:pt x="498249" y="135886"/>
                          </a:lnTo>
                          <a:lnTo>
                            <a:pt x="478432" y="121731"/>
                          </a:lnTo>
                          <a:lnTo>
                            <a:pt x="232139" y="118900"/>
                          </a:lnTo>
                          <a:lnTo>
                            <a:pt x="223646" y="107576"/>
                          </a:lnTo>
                          <a:lnTo>
                            <a:pt x="234970" y="93421"/>
                          </a:lnTo>
                          <a:lnTo>
                            <a:pt x="271772" y="73605"/>
                          </a:lnTo>
                          <a:lnTo>
                            <a:pt x="288758"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25" name="Freeform 124"/>
                    <p:cNvSpPr/>
                    <p:nvPr/>
                  </p:nvSpPr>
                  <p:spPr>
                    <a:xfrm>
                      <a:off x="1313566" y="4948517"/>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123" name="Freeform 122"/>
                  <p:cNvSpPr/>
                  <p:nvPr/>
                </p:nvSpPr>
                <p:spPr>
                  <a:xfrm>
                    <a:off x="1310261" y="4970691"/>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114" name="Group 113"/>
                <p:cNvGrpSpPr/>
                <p:nvPr/>
              </p:nvGrpSpPr>
              <p:grpSpPr>
                <a:xfrm>
                  <a:off x="1005242" y="4873860"/>
                  <a:ext cx="614832" cy="544938"/>
                  <a:chOff x="1005242" y="4873860"/>
                  <a:chExt cx="614832" cy="544938"/>
                </a:xfrm>
              </p:grpSpPr>
              <p:sp>
                <p:nvSpPr>
                  <p:cNvPr id="115" name="Freeform 114"/>
                  <p:cNvSpPr/>
                  <p:nvPr/>
                </p:nvSpPr>
                <p:spPr>
                  <a:xfrm>
                    <a:off x="1474447" y="5182986"/>
                    <a:ext cx="90378" cy="130725"/>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116" name="Picture 14"/>
                  <p:cNvPicPr>
                    <a:picLocks noChangeAspect="1" noChangeArrowheads="1"/>
                  </p:cNvPicPr>
                  <p:nvPr/>
                </p:nvPicPr>
                <p:blipFill>
                  <a:blip r:embed="rId4"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5242" y="4873860"/>
                    <a:ext cx="614832" cy="5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 name="Group 17"/>
              <p:cNvGrpSpPr/>
              <p:nvPr/>
            </p:nvGrpSpPr>
            <p:grpSpPr>
              <a:xfrm>
                <a:off x="2517639" y="4520386"/>
                <a:ext cx="1487041" cy="1433820"/>
                <a:chOff x="2484981" y="4520386"/>
                <a:chExt cx="1487041" cy="1433820"/>
              </a:xfrm>
            </p:grpSpPr>
            <p:pic>
              <p:nvPicPr>
                <p:cNvPr id="129" name="Picture 5" descr="The chemical structure of testosterone."/>
                <p:cNvPicPr>
                  <a:picLocks noChangeAspect="1" noChangeArrowheads="1"/>
                </p:cNvPicPr>
                <p:nvPr/>
              </p:nvPicPr>
              <p:blipFill>
                <a:blip r:embed="rId15">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84981" y="4640081"/>
                  <a:ext cx="1487041" cy="961930"/>
                </a:xfrm>
                <a:prstGeom prst="rect">
                  <a:avLst/>
                </a:prstGeom>
                <a:noFill/>
                <a:extLst>
                  <a:ext uri="{909E8E84-426E-40DD-AFC4-6F175D3DCCD1}">
                    <a14:hiddenFill xmlns:a14="http://schemas.microsoft.com/office/drawing/2010/main">
                      <a:solidFill>
                        <a:srgbClr val="FFFFFF"/>
                      </a:solidFill>
                    </a14:hiddenFill>
                  </a:ext>
                </a:extLst>
              </p:spPr>
            </p:pic>
            <p:sp>
              <p:nvSpPr>
                <p:cNvPr id="17" name="Multiply 16"/>
                <p:cNvSpPr/>
                <p:nvPr/>
              </p:nvSpPr>
              <p:spPr>
                <a:xfrm>
                  <a:off x="2511591" y="4520386"/>
                  <a:ext cx="1433820" cy="1433820"/>
                </a:xfrm>
                <a:prstGeom prst="mathMultiply">
                  <a:avLst>
                    <a:gd name="adj1" fmla="val 12891"/>
                  </a:avLst>
                </a:prstGeom>
                <a:solidFill>
                  <a:srgbClr val="C00000">
                    <a:alpha val="50196"/>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9" name="Left-Right Arrow 18"/>
              <p:cNvSpPr/>
              <p:nvPr/>
            </p:nvSpPr>
            <p:spPr>
              <a:xfrm>
                <a:off x="1804217" y="4882573"/>
                <a:ext cx="805912" cy="462717"/>
              </a:xfrm>
              <a:prstGeom prst="leftRightArrow">
                <a:avLst>
                  <a:gd name="adj1" fmla="val 36602"/>
                  <a:gd name="adj2" fmla="val 44139"/>
                </a:avLst>
              </a:prstGeom>
              <a:solidFill>
                <a:schemeClr val="accent1"/>
              </a:solidFill>
              <a:ln>
                <a:solidFill>
                  <a:schemeClr val="bg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37224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par>
                          <p:cTn id="21" fill="hold">
                            <p:stCondLst>
                              <p:cond delay="0"/>
                            </p:stCondLst>
                            <p:childTnLst>
                              <p:par>
                                <p:cTn id="22" presetID="47" presetClass="entr" presetSubtype="0" fill="hold" grpId="0" nodeType="after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500"/>
                                        <p:tgtEl>
                                          <p:spTgt spid="90"/>
                                        </p:tgtEl>
                                      </p:cBhvr>
                                    </p:animEffect>
                                    <p:anim calcmode="lin" valueType="num">
                                      <p:cBhvr>
                                        <p:cTn id="25" dur="500" fill="hold"/>
                                        <p:tgtEl>
                                          <p:spTgt spid="90"/>
                                        </p:tgtEl>
                                        <p:attrNameLst>
                                          <p:attrName>ppt_x</p:attrName>
                                        </p:attrNameLst>
                                      </p:cBhvr>
                                      <p:tavLst>
                                        <p:tav tm="0">
                                          <p:val>
                                            <p:strVal val="#ppt_x"/>
                                          </p:val>
                                        </p:tav>
                                        <p:tav tm="100000">
                                          <p:val>
                                            <p:strVal val="#ppt_x"/>
                                          </p:val>
                                        </p:tav>
                                      </p:tavLst>
                                    </p:anim>
                                    <p:anim calcmode="lin" valueType="num">
                                      <p:cBhvr>
                                        <p:cTn id="26"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791AEC6-BED2-4AE1-9314-B4BDF8A694AB}"/>
              </a:ext>
            </a:extLst>
          </p:cNvPr>
          <p:cNvSpPr>
            <a:spLocks noGrp="1"/>
          </p:cNvSpPr>
          <p:nvPr>
            <p:ph idx="1"/>
          </p:nvPr>
        </p:nvSpPr>
        <p:spPr>
          <a:xfrm>
            <a:off x="298042" y="1192820"/>
            <a:ext cx="10073890" cy="950321"/>
          </a:xfrm>
        </p:spPr>
        <p:txBody>
          <a:bodyPr>
            <a:normAutofit/>
          </a:bodyPr>
          <a:lstStyle/>
          <a:p>
            <a:r>
              <a:rPr lang="en-GB" sz="1800" dirty="0"/>
              <a:t>Blood trough levels were taken prior to each injection</a:t>
            </a:r>
          </a:p>
          <a:p>
            <a:r>
              <a:rPr lang="en-GB" sz="1800" dirty="0"/>
              <a:t>Sex steroids were assayed using liquid chromatography–mass spectrometry</a:t>
            </a:r>
          </a:p>
        </p:txBody>
      </p:sp>
      <p:sp>
        <p:nvSpPr>
          <p:cNvPr id="4" name="Title 3">
            <a:extLst>
              <a:ext uri="{FF2B5EF4-FFF2-40B4-BE49-F238E27FC236}">
                <a16:creationId xmlns:a16="http://schemas.microsoft.com/office/drawing/2014/main" id="{E0004FF7-2F45-4337-B11D-34ADB721D4EF}"/>
              </a:ext>
            </a:extLst>
          </p:cNvPr>
          <p:cNvSpPr>
            <a:spLocks noGrp="1"/>
          </p:cNvSpPr>
          <p:nvPr>
            <p:ph type="title"/>
          </p:nvPr>
        </p:nvSpPr>
        <p:spPr>
          <a:xfrm>
            <a:off x="390617" y="-8707"/>
            <a:ext cx="11248008" cy="1325563"/>
          </a:xfrm>
        </p:spPr>
        <p:txBody>
          <a:bodyPr>
            <a:normAutofit/>
          </a:bodyPr>
          <a:lstStyle/>
          <a:p>
            <a:r>
              <a:rPr lang="en-GB" sz="3200" dirty="0">
                <a:solidFill>
                  <a:schemeClr val="accent1"/>
                </a:solidFill>
              </a:rPr>
              <a:t>The T4DM study:</a:t>
            </a:r>
            <a:r>
              <a:rPr lang="en-GB" sz="3200" dirty="0"/>
              <a:t> changes in HPG axis markers </a:t>
            </a:r>
            <a:br>
              <a:rPr lang="en-GB" sz="3200" dirty="0"/>
            </a:br>
            <a:r>
              <a:rPr lang="en-GB" sz="3200" dirty="0"/>
              <a:t>over time</a:t>
            </a:r>
          </a:p>
        </p:txBody>
      </p:sp>
      <p:pic>
        <p:nvPicPr>
          <p:cNvPr id="429" name="Picture 2" descr="T4D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8259" y="157274"/>
            <a:ext cx="1318275" cy="811666"/>
          </a:xfrm>
          <a:prstGeom prst="rect">
            <a:avLst/>
          </a:prstGeom>
          <a:noFill/>
          <a:extLst>
            <a:ext uri="{909E8E84-426E-40DD-AFC4-6F175D3DCCD1}">
              <a14:hiddenFill xmlns:a14="http://schemas.microsoft.com/office/drawing/2010/main">
                <a:solidFill>
                  <a:srgbClr val="FFFFFF"/>
                </a:solidFill>
              </a14:hiddenFill>
            </a:ext>
          </a:extLst>
        </p:spPr>
      </p:pic>
      <p:sp>
        <p:nvSpPr>
          <p:cNvPr id="428" name="TextBox 427"/>
          <p:cNvSpPr txBox="1"/>
          <p:nvPr/>
        </p:nvSpPr>
        <p:spPr>
          <a:xfrm>
            <a:off x="1364203" y="5860341"/>
            <a:ext cx="10667999" cy="400110"/>
          </a:xfrm>
          <a:prstGeom prst="rect">
            <a:avLst/>
          </a:prstGeom>
          <a:noFill/>
        </p:spPr>
        <p:txBody>
          <a:bodyPr wrap="square" rtlCol="0" anchor="b">
            <a:spAutoFit/>
          </a:bodyPr>
          <a:lstStyle/>
          <a:p>
            <a:r>
              <a:rPr lang="en-GB" sz="1000" dirty="0">
                <a:solidFill>
                  <a:schemeClr val="tx2"/>
                </a:solidFill>
              </a:rPr>
              <a:t>DHT, dihydrotestosterone; E2, </a:t>
            </a:r>
            <a:r>
              <a:rPr lang="en-GB" sz="1000" dirty="0" err="1">
                <a:solidFill>
                  <a:schemeClr val="tx2"/>
                </a:solidFill>
              </a:rPr>
              <a:t>oestradiol</a:t>
            </a:r>
            <a:r>
              <a:rPr lang="en-GB" sz="1000" dirty="0">
                <a:solidFill>
                  <a:schemeClr val="tx2"/>
                </a:solidFill>
              </a:rPr>
              <a:t>; FSH, follicle-stimulating hormone; HPG, </a:t>
            </a:r>
            <a:r>
              <a:rPr lang="en-GB" sz="1000" dirty="0" err="1">
                <a:solidFill>
                  <a:schemeClr val="tx2"/>
                </a:solidFill>
              </a:rPr>
              <a:t>hypothalamo</a:t>
            </a:r>
            <a:r>
              <a:rPr lang="en-GB" sz="1000" dirty="0">
                <a:solidFill>
                  <a:schemeClr val="tx2"/>
                </a:solidFill>
              </a:rPr>
              <a:t>-pituitary-gonadal; LH, luteinising hormone; </a:t>
            </a:r>
            <a:r>
              <a:rPr lang="en-GB" sz="1000" dirty="0" err="1">
                <a:solidFill>
                  <a:schemeClr val="tx2"/>
                </a:solidFill>
              </a:rPr>
              <a:t>TTh</a:t>
            </a:r>
            <a:r>
              <a:rPr lang="en-GB" sz="1000" dirty="0">
                <a:solidFill>
                  <a:schemeClr val="tx2"/>
                </a:solidFill>
              </a:rPr>
              <a:t>, testosterone therapy</a:t>
            </a:r>
          </a:p>
          <a:p>
            <a:r>
              <a:rPr lang="en-GB" sz="1000" dirty="0" err="1">
                <a:solidFill>
                  <a:schemeClr val="tx2"/>
                </a:solidFill>
              </a:rPr>
              <a:t>Wittert</a:t>
            </a:r>
            <a:r>
              <a:rPr lang="en-GB" sz="1000" dirty="0">
                <a:solidFill>
                  <a:schemeClr val="tx2"/>
                </a:solidFill>
              </a:rPr>
              <a:t> GA </a:t>
            </a:r>
            <a:r>
              <a:rPr lang="en-GB" sz="1000" i="1" dirty="0">
                <a:solidFill>
                  <a:schemeClr val="tx2"/>
                </a:solidFill>
              </a:rPr>
              <a:t>et al. </a:t>
            </a:r>
            <a:r>
              <a:rPr lang="fr-FR" sz="1000" i="1" dirty="0" err="1">
                <a:solidFill>
                  <a:schemeClr val="tx2"/>
                </a:solidFill>
              </a:rPr>
              <a:t>Diabetes</a:t>
            </a:r>
            <a:r>
              <a:rPr lang="fr-FR" sz="1000" dirty="0">
                <a:solidFill>
                  <a:schemeClr val="tx2"/>
                </a:solidFill>
              </a:rPr>
              <a:t> 2020;69(</a:t>
            </a:r>
            <a:r>
              <a:rPr lang="fr-FR" sz="1000" dirty="0" err="1">
                <a:solidFill>
                  <a:schemeClr val="tx2"/>
                </a:solidFill>
              </a:rPr>
              <a:t>Suppl</a:t>
            </a:r>
            <a:r>
              <a:rPr lang="fr-FR" sz="1000" dirty="0">
                <a:solidFill>
                  <a:schemeClr val="tx2"/>
                </a:solidFill>
              </a:rPr>
              <a:t> 1): </a:t>
            </a:r>
            <a:r>
              <a:rPr lang="en-GB" sz="1000" dirty="0">
                <a:solidFill>
                  <a:schemeClr val="tx2"/>
                </a:solidFill>
              </a:rPr>
              <a:t>https://doi.org/10.2337/db20-274-OR.</a:t>
            </a:r>
          </a:p>
        </p:txBody>
      </p:sp>
      <p:grpSp>
        <p:nvGrpSpPr>
          <p:cNvPr id="430" name="Group 429">
            <a:extLst>
              <a:ext uri="{FF2B5EF4-FFF2-40B4-BE49-F238E27FC236}">
                <a16:creationId xmlns:a16="http://schemas.microsoft.com/office/drawing/2014/main" id="{1817CF90-1AF7-4491-98BE-A5D7B620DE48}"/>
              </a:ext>
            </a:extLst>
          </p:cNvPr>
          <p:cNvGrpSpPr/>
          <p:nvPr/>
        </p:nvGrpSpPr>
        <p:grpSpPr>
          <a:xfrm>
            <a:off x="1476887" y="1939558"/>
            <a:ext cx="8895045" cy="3818804"/>
            <a:chOff x="129685" y="1723023"/>
            <a:chExt cx="8895045" cy="3818804"/>
          </a:xfrm>
        </p:grpSpPr>
        <p:grpSp>
          <p:nvGrpSpPr>
            <p:cNvPr id="431" name="Group 430">
              <a:extLst>
                <a:ext uri="{FF2B5EF4-FFF2-40B4-BE49-F238E27FC236}">
                  <a16:creationId xmlns:a16="http://schemas.microsoft.com/office/drawing/2014/main" id="{42F1DE97-5BDC-417E-907E-3B34728794F8}"/>
                </a:ext>
              </a:extLst>
            </p:cNvPr>
            <p:cNvGrpSpPr/>
            <p:nvPr/>
          </p:nvGrpSpPr>
          <p:grpSpPr>
            <a:xfrm>
              <a:off x="578903" y="5071372"/>
              <a:ext cx="2493808" cy="290580"/>
              <a:chOff x="615346" y="3520759"/>
              <a:chExt cx="2493808" cy="261610"/>
            </a:xfrm>
          </p:grpSpPr>
          <p:sp>
            <p:nvSpPr>
              <p:cNvPr id="1066" name="TextBox 1065">
                <a:extLst>
                  <a:ext uri="{FF2B5EF4-FFF2-40B4-BE49-F238E27FC236}">
                    <a16:creationId xmlns:a16="http://schemas.microsoft.com/office/drawing/2014/main" id="{62BA0543-F54E-41F1-8F16-BE350C3CE540}"/>
                  </a:ext>
                </a:extLst>
              </p:cNvPr>
              <p:cNvSpPr txBox="1"/>
              <p:nvPr/>
            </p:nvSpPr>
            <p:spPr>
              <a:xfrm>
                <a:off x="1679749" y="3520759"/>
                <a:ext cx="328936" cy="261610"/>
              </a:xfrm>
              <a:prstGeom prst="rect">
                <a:avLst/>
              </a:prstGeom>
              <a:noFill/>
            </p:spPr>
            <p:txBody>
              <a:bodyPr wrap="none" rtlCol="0" anchor="ctr">
                <a:spAutoFit/>
              </a:bodyPr>
              <a:lstStyle/>
              <a:p>
                <a:pPr algn="ctr"/>
                <a:r>
                  <a:rPr lang="en-GB" sz="1100">
                    <a:solidFill>
                      <a:srgbClr val="272727"/>
                    </a:solidFill>
                  </a:rPr>
                  <a:t>12</a:t>
                </a:r>
                <a:endParaRPr lang="en-GB" sz="1100" dirty="0">
                  <a:solidFill>
                    <a:srgbClr val="272727"/>
                  </a:solidFill>
                </a:endParaRPr>
              </a:p>
            </p:txBody>
          </p:sp>
          <p:sp>
            <p:nvSpPr>
              <p:cNvPr id="1067" name="TextBox 1066">
                <a:extLst>
                  <a:ext uri="{FF2B5EF4-FFF2-40B4-BE49-F238E27FC236}">
                    <a16:creationId xmlns:a16="http://schemas.microsoft.com/office/drawing/2014/main" id="{FCB0D3BB-871D-4168-953F-BC252E4B9631}"/>
                  </a:ext>
                </a:extLst>
              </p:cNvPr>
              <p:cNvSpPr txBox="1"/>
              <p:nvPr/>
            </p:nvSpPr>
            <p:spPr>
              <a:xfrm>
                <a:off x="2229984" y="3520759"/>
                <a:ext cx="328936" cy="261610"/>
              </a:xfrm>
              <a:prstGeom prst="rect">
                <a:avLst/>
              </a:prstGeom>
              <a:noFill/>
            </p:spPr>
            <p:txBody>
              <a:bodyPr wrap="none" rtlCol="0" anchor="ctr">
                <a:spAutoFit/>
              </a:bodyPr>
              <a:lstStyle/>
              <a:p>
                <a:pPr algn="ctr"/>
                <a:r>
                  <a:rPr lang="en-GB" sz="1100" dirty="0">
                    <a:solidFill>
                      <a:srgbClr val="272727"/>
                    </a:solidFill>
                  </a:rPr>
                  <a:t>18</a:t>
                </a:r>
              </a:p>
            </p:txBody>
          </p:sp>
          <p:sp>
            <p:nvSpPr>
              <p:cNvPr id="1068" name="TextBox 1067">
                <a:extLst>
                  <a:ext uri="{FF2B5EF4-FFF2-40B4-BE49-F238E27FC236}">
                    <a16:creationId xmlns:a16="http://schemas.microsoft.com/office/drawing/2014/main" id="{90B9CC87-FBF9-4DA1-B9A9-C0077AEF2421}"/>
                  </a:ext>
                </a:extLst>
              </p:cNvPr>
              <p:cNvSpPr txBox="1"/>
              <p:nvPr/>
            </p:nvSpPr>
            <p:spPr>
              <a:xfrm>
                <a:off x="2780218" y="3520759"/>
                <a:ext cx="328936" cy="261610"/>
              </a:xfrm>
              <a:prstGeom prst="rect">
                <a:avLst/>
              </a:prstGeom>
              <a:noFill/>
            </p:spPr>
            <p:txBody>
              <a:bodyPr wrap="none" rtlCol="0" anchor="ctr">
                <a:spAutoFit/>
              </a:bodyPr>
              <a:lstStyle/>
              <a:p>
                <a:pPr algn="ctr"/>
                <a:r>
                  <a:rPr lang="en-GB" sz="1100" dirty="0">
                    <a:solidFill>
                      <a:srgbClr val="272727"/>
                    </a:solidFill>
                  </a:rPr>
                  <a:t>24</a:t>
                </a:r>
              </a:p>
            </p:txBody>
          </p:sp>
          <p:sp>
            <p:nvSpPr>
              <p:cNvPr id="1069" name="TextBox 1068">
                <a:extLst>
                  <a:ext uri="{FF2B5EF4-FFF2-40B4-BE49-F238E27FC236}">
                    <a16:creationId xmlns:a16="http://schemas.microsoft.com/office/drawing/2014/main" id="{2704630D-E957-4028-98F6-10D8CA2AF774}"/>
                  </a:ext>
                </a:extLst>
              </p:cNvPr>
              <p:cNvSpPr txBox="1"/>
              <p:nvPr/>
            </p:nvSpPr>
            <p:spPr>
              <a:xfrm>
                <a:off x="1165581" y="3520759"/>
                <a:ext cx="256802" cy="261610"/>
              </a:xfrm>
              <a:prstGeom prst="rect">
                <a:avLst/>
              </a:prstGeom>
              <a:noFill/>
            </p:spPr>
            <p:txBody>
              <a:bodyPr wrap="none" rtlCol="0" anchor="ctr">
                <a:spAutoFit/>
              </a:bodyPr>
              <a:lstStyle/>
              <a:p>
                <a:pPr algn="ctr"/>
                <a:r>
                  <a:rPr lang="en-GB" sz="1100" dirty="0">
                    <a:solidFill>
                      <a:srgbClr val="272727"/>
                    </a:solidFill>
                  </a:rPr>
                  <a:t>6</a:t>
                </a:r>
              </a:p>
            </p:txBody>
          </p:sp>
          <p:sp>
            <p:nvSpPr>
              <p:cNvPr id="1070" name="TextBox 1069">
                <a:extLst>
                  <a:ext uri="{FF2B5EF4-FFF2-40B4-BE49-F238E27FC236}">
                    <a16:creationId xmlns:a16="http://schemas.microsoft.com/office/drawing/2014/main" id="{9E9D5DA0-AE59-4307-85B2-47C617621A10}"/>
                  </a:ext>
                </a:extLst>
              </p:cNvPr>
              <p:cNvSpPr txBox="1"/>
              <p:nvPr/>
            </p:nvSpPr>
            <p:spPr>
              <a:xfrm>
                <a:off x="615346" y="3520759"/>
                <a:ext cx="256802" cy="261610"/>
              </a:xfrm>
              <a:prstGeom prst="rect">
                <a:avLst/>
              </a:prstGeom>
              <a:noFill/>
            </p:spPr>
            <p:txBody>
              <a:bodyPr wrap="none" rtlCol="0" anchor="ctr">
                <a:spAutoFit/>
              </a:bodyPr>
              <a:lstStyle/>
              <a:p>
                <a:pPr algn="ctr"/>
                <a:r>
                  <a:rPr lang="en-GB" sz="1100" dirty="0">
                    <a:solidFill>
                      <a:srgbClr val="272727"/>
                    </a:solidFill>
                  </a:rPr>
                  <a:t>0</a:t>
                </a:r>
              </a:p>
            </p:txBody>
          </p:sp>
        </p:grpSp>
        <p:grpSp>
          <p:nvGrpSpPr>
            <p:cNvPr id="432" name="Group 431">
              <a:extLst>
                <a:ext uri="{FF2B5EF4-FFF2-40B4-BE49-F238E27FC236}">
                  <a16:creationId xmlns:a16="http://schemas.microsoft.com/office/drawing/2014/main" id="{682967B6-B860-473D-96FB-191AF36D5E85}"/>
                </a:ext>
              </a:extLst>
            </p:cNvPr>
            <p:cNvGrpSpPr/>
            <p:nvPr/>
          </p:nvGrpSpPr>
          <p:grpSpPr>
            <a:xfrm>
              <a:off x="189317" y="3754484"/>
              <a:ext cx="2781802" cy="1757526"/>
              <a:chOff x="225760" y="4124599"/>
              <a:chExt cx="2781802" cy="1757526"/>
            </a:xfrm>
          </p:grpSpPr>
          <p:sp>
            <p:nvSpPr>
              <p:cNvPr id="789" name="TextBox 788">
                <a:extLst>
                  <a:ext uri="{FF2B5EF4-FFF2-40B4-BE49-F238E27FC236}">
                    <a16:creationId xmlns:a16="http://schemas.microsoft.com/office/drawing/2014/main" id="{5FA3AF61-C34E-4F42-BF98-37CDE6ADF922}"/>
                  </a:ext>
                </a:extLst>
              </p:cNvPr>
              <p:cNvSpPr txBox="1"/>
              <p:nvPr/>
            </p:nvSpPr>
            <p:spPr>
              <a:xfrm>
                <a:off x="592951" y="5605126"/>
                <a:ext cx="2414609" cy="276999"/>
              </a:xfrm>
              <a:prstGeom prst="rect">
                <a:avLst/>
              </a:prstGeom>
              <a:noFill/>
            </p:spPr>
            <p:txBody>
              <a:bodyPr wrap="square" rtlCol="0" anchor="ctr">
                <a:spAutoFit/>
              </a:bodyPr>
              <a:lstStyle/>
              <a:p>
                <a:pPr algn="ctr"/>
                <a:r>
                  <a:rPr lang="en-GB" sz="1200" b="1" dirty="0">
                    <a:solidFill>
                      <a:srgbClr val="272727"/>
                    </a:solidFill>
                  </a:rPr>
                  <a:t>Months from randomisation</a:t>
                </a:r>
              </a:p>
            </p:txBody>
          </p:sp>
          <p:grpSp>
            <p:nvGrpSpPr>
              <p:cNvPr id="790" name="Group 789">
                <a:extLst>
                  <a:ext uri="{FF2B5EF4-FFF2-40B4-BE49-F238E27FC236}">
                    <a16:creationId xmlns:a16="http://schemas.microsoft.com/office/drawing/2014/main" id="{1A1354E4-0391-4A15-89CA-3D332E27C27F}"/>
                  </a:ext>
                </a:extLst>
              </p:cNvPr>
              <p:cNvGrpSpPr/>
              <p:nvPr/>
            </p:nvGrpSpPr>
            <p:grpSpPr>
              <a:xfrm>
                <a:off x="448681" y="4124599"/>
                <a:ext cx="152789" cy="1327272"/>
                <a:chOff x="448681" y="1954864"/>
                <a:chExt cx="152789" cy="1194945"/>
              </a:xfrm>
            </p:grpSpPr>
            <p:sp>
              <p:nvSpPr>
                <p:cNvPr id="1061" name="TextBox 1060">
                  <a:extLst>
                    <a:ext uri="{FF2B5EF4-FFF2-40B4-BE49-F238E27FC236}">
                      <a16:creationId xmlns:a16="http://schemas.microsoft.com/office/drawing/2014/main" id="{8015CA7E-DDDF-43D6-B696-8D8A7E9E87F6}"/>
                    </a:ext>
                  </a:extLst>
                </p:cNvPr>
                <p:cNvSpPr txBox="1"/>
                <p:nvPr/>
              </p:nvSpPr>
              <p:spPr>
                <a:xfrm>
                  <a:off x="457200" y="2980532"/>
                  <a:ext cx="144270" cy="169277"/>
                </a:xfrm>
                <a:prstGeom prst="rect">
                  <a:avLst/>
                </a:prstGeom>
                <a:noFill/>
              </p:spPr>
              <p:txBody>
                <a:bodyPr wrap="none" lIns="0" tIns="0" rIns="0" bIns="0" rtlCol="0" anchor="ctr">
                  <a:noAutofit/>
                </a:bodyPr>
                <a:lstStyle/>
                <a:p>
                  <a:pPr algn="r"/>
                  <a:r>
                    <a:rPr lang="en-GB" sz="1100" dirty="0">
                      <a:solidFill>
                        <a:srgbClr val="272727"/>
                      </a:solidFill>
                    </a:rPr>
                    <a:t>0</a:t>
                  </a:r>
                </a:p>
              </p:txBody>
            </p:sp>
            <p:sp>
              <p:nvSpPr>
                <p:cNvPr id="1062" name="TextBox 1061">
                  <a:extLst>
                    <a:ext uri="{FF2B5EF4-FFF2-40B4-BE49-F238E27FC236}">
                      <a16:creationId xmlns:a16="http://schemas.microsoft.com/office/drawing/2014/main" id="{10DA2810-E5E7-43A4-9AFF-C1D483AB0094}"/>
                    </a:ext>
                  </a:extLst>
                </p:cNvPr>
                <p:cNvSpPr txBox="1"/>
                <p:nvPr/>
              </p:nvSpPr>
              <p:spPr>
                <a:xfrm>
                  <a:off x="448681" y="2732458"/>
                  <a:ext cx="144270" cy="169277"/>
                </a:xfrm>
                <a:prstGeom prst="rect">
                  <a:avLst/>
                </a:prstGeom>
                <a:noFill/>
              </p:spPr>
              <p:txBody>
                <a:bodyPr wrap="none" lIns="0" tIns="0" rIns="0" bIns="0" rtlCol="0" anchor="ctr">
                  <a:noAutofit/>
                </a:bodyPr>
                <a:lstStyle/>
                <a:p>
                  <a:pPr algn="r"/>
                  <a:r>
                    <a:rPr lang="en-GB" sz="1100" dirty="0">
                      <a:solidFill>
                        <a:srgbClr val="272727"/>
                      </a:solidFill>
                    </a:rPr>
                    <a:t>2</a:t>
                  </a:r>
                </a:p>
              </p:txBody>
            </p:sp>
            <p:sp>
              <p:nvSpPr>
                <p:cNvPr id="1063" name="TextBox 1062">
                  <a:extLst>
                    <a:ext uri="{FF2B5EF4-FFF2-40B4-BE49-F238E27FC236}">
                      <a16:creationId xmlns:a16="http://schemas.microsoft.com/office/drawing/2014/main" id="{E5B6B692-D3C9-4435-89EE-E666532C9901}"/>
                    </a:ext>
                  </a:extLst>
                </p:cNvPr>
                <p:cNvSpPr txBox="1"/>
                <p:nvPr/>
              </p:nvSpPr>
              <p:spPr>
                <a:xfrm>
                  <a:off x="448681" y="2473260"/>
                  <a:ext cx="144270" cy="169277"/>
                </a:xfrm>
                <a:prstGeom prst="rect">
                  <a:avLst/>
                </a:prstGeom>
                <a:noFill/>
              </p:spPr>
              <p:txBody>
                <a:bodyPr wrap="none" lIns="0" tIns="0" rIns="0" bIns="0" rtlCol="0" anchor="ctr">
                  <a:noAutofit/>
                </a:bodyPr>
                <a:lstStyle/>
                <a:p>
                  <a:pPr algn="r"/>
                  <a:r>
                    <a:rPr lang="en-GB" sz="1100" dirty="0">
                      <a:solidFill>
                        <a:srgbClr val="272727"/>
                      </a:solidFill>
                    </a:rPr>
                    <a:t>4</a:t>
                  </a:r>
                </a:p>
              </p:txBody>
            </p:sp>
            <p:sp>
              <p:nvSpPr>
                <p:cNvPr id="1064" name="TextBox 1063">
                  <a:extLst>
                    <a:ext uri="{FF2B5EF4-FFF2-40B4-BE49-F238E27FC236}">
                      <a16:creationId xmlns:a16="http://schemas.microsoft.com/office/drawing/2014/main" id="{4236D94B-07EC-4411-BD2F-6A5DF75C2E7E}"/>
                    </a:ext>
                  </a:extLst>
                </p:cNvPr>
                <p:cNvSpPr txBox="1"/>
                <p:nvPr/>
              </p:nvSpPr>
              <p:spPr>
                <a:xfrm>
                  <a:off x="448681" y="2214062"/>
                  <a:ext cx="144270" cy="169277"/>
                </a:xfrm>
                <a:prstGeom prst="rect">
                  <a:avLst/>
                </a:prstGeom>
                <a:noFill/>
              </p:spPr>
              <p:txBody>
                <a:bodyPr wrap="none" lIns="0" tIns="0" rIns="0" bIns="0" rtlCol="0" anchor="ctr">
                  <a:noAutofit/>
                </a:bodyPr>
                <a:lstStyle/>
                <a:p>
                  <a:pPr algn="r"/>
                  <a:r>
                    <a:rPr lang="en-GB" sz="1100" dirty="0">
                      <a:solidFill>
                        <a:srgbClr val="272727"/>
                      </a:solidFill>
                    </a:rPr>
                    <a:t>6</a:t>
                  </a:r>
                </a:p>
              </p:txBody>
            </p:sp>
            <p:sp>
              <p:nvSpPr>
                <p:cNvPr id="1065" name="TextBox 1064">
                  <a:extLst>
                    <a:ext uri="{FF2B5EF4-FFF2-40B4-BE49-F238E27FC236}">
                      <a16:creationId xmlns:a16="http://schemas.microsoft.com/office/drawing/2014/main" id="{5699F1C5-54E3-4C13-B621-1701D343D047}"/>
                    </a:ext>
                  </a:extLst>
                </p:cNvPr>
                <p:cNvSpPr txBox="1"/>
                <p:nvPr/>
              </p:nvSpPr>
              <p:spPr>
                <a:xfrm>
                  <a:off x="448681" y="1954864"/>
                  <a:ext cx="144270" cy="169277"/>
                </a:xfrm>
                <a:prstGeom prst="rect">
                  <a:avLst/>
                </a:prstGeom>
                <a:noFill/>
              </p:spPr>
              <p:txBody>
                <a:bodyPr wrap="none" lIns="0" tIns="0" rIns="0" bIns="0" rtlCol="0" anchor="ctr">
                  <a:noAutofit/>
                </a:bodyPr>
                <a:lstStyle/>
                <a:p>
                  <a:pPr algn="r"/>
                  <a:r>
                    <a:rPr lang="en-GB" sz="1100" dirty="0">
                      <a:solidFill>
                        <a:srgbClr val="272727"/>
                      </a:solidFill>
                    </a:rPr>
                    <a:t>8</a:t>
                  </a:r>
                </a:p>
              </p:txBody>
            </p:sp>
          </p:grpSp>
          <p:sp>
            <p:nvSpPr>
              <p:cNvPr id="791" name="TextBox 790">
                <a:extLst>
                  <a:ext uri="{FF2B5EF4-FFF2-40B4-BE49-F238E27FC236}">
                    <a16:creationId xmlns:a16="http://schemas.microsoft.com/office/drawing/2014/main" id="{ADD3AB52-EBCE-480B-AC19-059727D10CA4}"/>
                  </a:ext>
                </a:extLst>
              </p:cNvPr>
              <p:cNvSpPr txBox="1"/>
              <p:nvPr/>
            </p:nvSpPr>
            <p:spPr>
              <a:xfrm rot="16200000">
                <a:off x="-266115" y="4712881"/>
                <a:ext cx="1153028" cy="169277"/>
              </a:xfrm>
              <a:prstGeom prst="rect">
                <a:avLst/>
              </a:prstGeom>
              <a:noFill/>
            </p:spPr>
            <p:txBody>
              <a:bodyPr wrap="none" lIns="0" tIns="0" rIns="0" bIns="0" rtlCol="0" anchor="ctr">
                <a:noAutofit/>
              </a:bodyPr>
              <a:lstStyle/>
              <a:p>
                <a:pPr algn="ctr"/>
                <a:r>
                  <a:rPr lang="en-GB" sz="1050" b="1" dirty="0">
                    <a:solidFill>
                      <a:srgbClr val="272727"/>
                    </a:solidFill>
                  </a:rPr>
                  <a:t>LH (IU/L)</a:t>
                </a:r>
              </a:p>
            </p:txBody>
          </p:sp>
          <p:grpSp>
            <p:nvGrpSpPr>
              <p:cNvPr id="838" name="Group 837">
                <a:extLst>
                  <a:ext uri="{FF2B5EF4-FFF2-40B4-BE49-F238E27FC236}">
                    <a16:creationId xmlns:a16="http://schemas.microsoft.com/office/drawing/2014/main" id="{77B6FEE7-BD6D-4373-9E5D-16928FA9BAEC}"/>
                  </a:ext>
                </a:extLst>
              </p:cNvPr>
              <p:cNvGrpSpPr/>
              <p:nvPr/>
            </p:nvGrpSpPr>
            <p:grpSpPr>
              <a:xfrm>
                <a:off x="673480" y="4221007"/>
                <a:ext cx="2275050" cy="1285691"/>
                <a:chOff x="673480" y="4405295"/>
                <a:chExt cx="2275050" cy="1285691"/>
              </a:xfrm>
            </p:grpSpPr>
            <p:sp>
              <p:nvSpPr>
                <p:cNvPr id="1054" name="Freeform: Shape 1053">
                  <a:extLst>
                    <a:ext uri="{FF2B5EF4-FFF2-40B4-BE49-F238E27FC236}">
                      <a16:creationId xmlns:a16="http://schemas.microsoft.com/office/drawing/2014/main" id="{8E07DBF0-9624-498F-8F7C-1D04E876CAEE}"/>
                    </a:ext>
                  </a:extLst>
                </p:cNvPr>
                <p:cNvSpPr/>
                <p:nvPr/>
              </p:nvSpPr>
              <p:spPr>
                <a:xfrm>
                  <a:off x="673480" y="4405295"/>
                  <a:ext cx="2275049" cy="1231935"/>
                </a:xfrm>
                <a:custGeom>
                  <a:avLst/>
                  <a:gdLst>
                    <a:gd name="connsiteX0" fmla="*/ 0 w 2275049"/>
                    <a:gd name="connsiteY0" fmla="*/ 0 h 933564"/>
                    <a:gd name="connsiteX1" fmla="*/ 0 w 2275049"/>
                    <a:gd name="connsiteY1" fmla="*/ 933564 h 933564"/>
                    <a:gd name="connsiteX2" fmla="*/ 2275049 w 2275049"/>
                    <a:gd name="connsiteY2" fmla="*/ 933564 h 933564"/>
                  </a:gdLst>
                  <a:ahLst/>
                  <a:cxnLst>
                    <a:cxn ang="0">
                      <a:pos x="connsiteX0" y="connsiteY0"/>
                    </a:cxn>
                    <a:cxn ang="0">
                      <a:pos x="connsiteX1" y="connsiteY1"/>
                    </a:cxn>
                    <a:cxn ang="0">
                      <a:pos x="connsiteX2" y="connsiteY2"/>
                    </a:cxn>
                  </a:cxnLst>
                  <a:rect l="l" t="t" r="r" b="b"/>
                  <a:pathLst>
                    <a:path w="2275049" h="933564">
                      <a:moveTo>
                        <a:pt x="0" y="0"/>
                      </a:moveTo>
                      <a:lnTo>
                        <a:pt x="0" y="933564"/>
                      </a:lnTo>
                      <a:lnTo>
                        <a:pt x="2275049" y="933564"/>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055" name="Group 1054">
                  <a:extLst>
                    <a:ext uri="{FF2B5EF4-FFF2-40B4-BE49-F238E27FC236}">
                      <a16:creationId xmlns:a16="http://schemas.microsoft.com/office/drawing/2014/main" id="{14E78EB4-20D1-40F8-9E4E-1401AF30AC88}"/>
                    </a:ext>
                  </a:extLst>
                </p:cNvPr>
                <p:cNvGrpSpPr/>
                <p:nvPr/>
              </p:nvGrpSpPr>
              <p:grpSpPr>
                <a:xfrm>
                  <a:off x="744165" y="5636350"/>
                  <a:ext cx="2204365" cy="54636"/>
                  <a:chOff x="744165" y="5636350"/>
                  <a:chExt cx="2204365" cy="54636"/>
                </a:xfrm>
              </p:grpSpPr>
              <p:cxnSp>
                <p:nvCxnSpPr>
                  <p:cNvPr id="1056" name="Straight Connector 1055">
                    <a:extLst>
                      <a:ext uri="{FF2B5EF4-FFF2-40B4-BE49-F238E27FC236}">
                        <a16:creationId xmlns:a16="http://schemas.microsoft.com/office/drawing/2014/main" id="{28AD3480-9AE8-4BB7-A2BC-81C8B14E2903}"/>
                      </a:ext>
                    </a:extLst>
                  </p:cNvPr>
                  <p:cNvCxnSpPr>
                    <a:cxnSpLocks/>
                  </p:cNvCxnSpPr>
                  <p:nvPr/>
                </p:nvCxnSpPr>
                <p:spPr>
                  <a:xfrm>
                    <a:off x="1295256" y="5636350"/>
                    <a:ext cx="1" cy="5463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7" name="Straight Connector 1056">
                    <a:extLst>
                      <a:ext uri="{FF2B5EF4-FFF2-40B4-BE49-F238E27FC236}">
                        <a16:creationId xmlns:a16="http://schemas.microsoft.com/office/drawing/2014/main" id="{A988467E-38FE-4EED-A5B3-83B97BA85E9D}"/>
                      </a:ext>
                    </a:extLst>
                  </p:cNvPr>
                  <p:cNvCxnSpPr>
                    <a:cxnSpLocks/>
                  </p:cNvCxnSpPr>
                  <p:nvPr/>
                </p:nvCxnSpPr>
                <p:spPr>
                  <a:xfrm>
                    <a:off x="1846347" y="5636350"/>
                    <a:ext cx="1" cy="5463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8" name="Straight Connector 1057">
                    <a:extLst>
                      <a:ext uri="{FF2B5EF4-FFF2-40B4-BE49-F238E27FC236}">
                        <a16:creationId xmlns:a16="http://schemas.microsoft.com/office/drawing/2014/main" id="{5A161E94-D711-466A-8BBD-9A71D34D7062}"/>
                      </a:ext>
                    </a:extLst>
                  </p:cNvPr>
                  <p:cNvCxnSpPr>
                    <a:cxnSpLocks/>
                  </p:cNvCxnSpPr>
                  <p:nvPr/>
                </p:nvCxnSpPr>
                <p:spPr>
                  <a:xfrm>
                    <a:off x="2397438" y="5636350"/>
                    <a:ext cx="1" cy="5463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59" name="Straight Connector 1058">
                    <a:extLst>
                      <a:ext uri="{FF2B5EF4-FFF2-40B4-BE49-F238E27FC236}">
                        <a16:creationId xmlns:a16="http://schemas.microsoft.com/office/drawing/2014/main" id="{A7167BF5-92EA-4480-9292-02228C1D245A}"/>
                      </a:ext>
                    </a:extLst>
                  </p:cNvPr>
                  <p:cNvCxnSpPr>
                    <a:cxnSpLocks/>
                  </p:cNvCxnSpPr>
                  <p:nvPr/>
                </p:nvCxnSpPr>
                <p:spPr>
                  <a:xfrm>
                    <a:off x="2948529" y="5636350"/>
                    <a:ext cx="1" cy="5463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0" name="Straight Connector 1059">
                    <a:extLst>
                      <a:ext uri="{FF2B5EF4-FFF2-40B4-BE49-F238E27FC236}">
                        <a16:creationId xmlns:a16="http://schemas.microsoft.com/office/drawing/2014/main" id="{5CEEFB3D-6632-4979-9491-02330EB593F1}"/>
                      </a:ext>
                    </a:extLst>
                  </p:cNvPr>
                  <p:cNvCxnSpPr>
                    <a:cxnSpLocks/>
                  </p:cNvCxnSpPr>
                  <p:nvPr/>
                </p:nvCxnSpPr>
                <p:spPr>
                  <a:xfrm>
                    <a:off x="744165" y="5636350"/>
                    <a:ext cx="1" cy="54636"/>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839" name="Group 838">
                <a:extLst>
                  <a:ext uri="{FF2B5EF4-FFF2-40B4-BE49-F238E27FC236}">
                    <a16:creationId xmlns:a16="http://schemas.microsoft.com/office/drawing/2014/main" id="{06699D4F-F530-46F7-9237-1AD79B30F426}"/>
                  </a:ext>
                </a:extLst>
              </p:cNvPr>
              <p:cNvGrpSpPr/>
              <p:nvPr/>
            </p:nvGrpSpPr>
            <p:grpSpPr>
              <a:xfrm>
                <a:off x="626305" y="4221007"/>
                <a:ext cx="54000" cy="1136852"/>
                <a:chOff x="626305" y="2041660"/>
                <a:chExt cx="54000" cy="1023510"/>
              </a:xfrm>
            </p:grpSpPr>
            <p:cxnSp>
              <p:nvCxnSpPr>
                <p:cNvPr id="1040" name="Straight Connector 1039">
                  <a:extLst>
                    <a:ext uri="{FF2B5EF4-FFF2-40B4-BE49-F238E27FC236}">
                      <a16:creationId xmlns:a16="http://schemas.microsoft.com/office/drawing/2014/main" id="{A6FC9515-04AA-492B-BA76-8279811C9C0A}"/>
                    </a:ext>
                  </a:extLst>
                </p:cNvPr>
                <p:cNvCxnSpPr/>
                <p:nvPr/>
              </p:nvCxnSpPr>
              <p:spPr>
                <a:xfrm rot="5400000">
                  <a:off x="653305" y="253369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1" name="Straight Connector 1040">
                  <a:extLst>
                    <a:ext uri="{FF2B5EF4-FFF2-40B4-BE49-F238E27FC236}">
                      <a16:creationId xmlns:a16="http://schemas.microsoft.com/office/drawing/2014/main" id="{0D2D7916-CB1C-49DC-997F-95B4856BE3AD}"/>
                    </a:ext>
                  </a:extLst>
                </p:cNvPr>
                <p:cNvCxnSpPr/>
                <p:nvPr/>
              </p:nvCxnSpPr>
              <p:spPr>
                <a:xfrm rot="5400000">
                  <a:off x="653305" y="227417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2" name="Straight Connector 1041">
                  <a:extLst>
                    <a:ext uri="{FF2B5EF4-FFF2-40B4-BE49-F238E27FC236}">
                      <a16:creationId xmlns:a16="http://schemas.microsoft.com/office/drawing/2014/main" id="{295B358F-FB3C-4256-8222-979E243429CA}"/>
                    </a:ext>
                  </a:extLst>
                </p:cNvPr>
                <p:cNvCxnSpPr/>
                <p:nvPr/>
              </p:nvCxnSpPr>
              <p:spPr>
                <a:xfrm rot="5400000">
                  <a:off x="653305" y="279321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6" name="Straight Connector 1045">
                  <a:extLst>
                    <a:ext uri="{FF2B5EF4-FFF2-40B4-BE49-F238E27FC236}">
                      <a16:creationId xmlns:a16="http://schemas.microsoft.com/office/drawing/2014/main" id="{EEE412F0-6B39-4C2C-ABFB-7F2BEF8D0388}"/>
                    </a:ext>
                  </a:extLst>
                </p:cNvPr>
                <p:cNvCxnSpPr/>
                <p:nvPr/>
              </p:nvCxnSpPr>
              <p:spPr>
                <a:xfrm rot="5400000">
                  <a:off x="653305" y="3038170"/>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47" name="Straight Connector 1046">
                  <a:extLst>
                    <a:ext uri="{FF2B5EF4-FFF2-40B4-BE49-F238E27FC236}">
                      <a16:creationId xmlns:a16="http://schemas.microsoft.com/office/drawing/2014/main" id="{1036D84A-CF8E-4DCE-9BD0-33CB3E3A8D2E}"/>
                    </a:ext>
                  </a:extLst>
                </p:cNvPr>
                <p:cNvCxnSpPr>
                  <a:cxnSpLocks/>
                </p:cNvCxnSpPr>
                <p:nvPr/>
              </p:nvCxnSpPr>
              <p:spPr>
                <a:xfrm rot="5400000">
                  <a:off x="653305" y="2014660"/>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842" name="Group 841">
                <a:extLst>
                  <a:ext uri="{FF2B5EF4-FFF2-40B4-BE49-F238E27FC236}">
                    <a16:creationId xmlns:a16="http://schemas.microsoft.com/office/drawing/2014/main" id="{782F2309-196B-4810-9726-8B8FAFEFA893}"/>
                  </a:ext>
                </a:extLst>
              </p:cNvPr>
              <p:cNvGrpSpPr/>
              <p:nvPr/>
            </p:nvGrpSpPr>
            <p:grpSpPr>
              <a:xfrm>
                <a:off x="2130947" y="5209652"/>
                <a:ext cx="76508" cy="97665"/>
                <a:chOff x="4059939" y="3018509"/>
                <a:chExt cx="76508" cy="247949"/>
              </a:xfrm>
            </p:grpSpPr>
            <p:cxnSp>
              <p:nvCxnSpPr>
                <p:cNvPr id="1037" name="Straight Connector 1036">
                  <a:extLst>
                    <a:ext uri="{FF2B5EF4-FFF2-40B4-BE49-F238E27FC236}">
                      <a16:creationId xmlns:a16="http://schemas.microsoft.com/office/drawing/2014/main" id="{228AC74A-117C-48E0-A21C-349A8902BADA}"/>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8" name="Straight Connector 1037">
                  <a:extLst>
                    <a:ext uri="{FF2B5EF4-FFF2-40B4-BE49-F238E27FC236}">
                      <a16:creationId xmlns:a16="http://schemas.microsoft.com/office/drawing/2014/main" id="{5A153567-FD0E-4288-8E03-32B8D7BC899F}"/>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9" name="Straight Connector 1038">
                  <a:extLst>
                    <a:ext uri="{FF2B5EF4-FFF2-40B4-BE49-F238E27FC236}">
                      <a16:creationId xmlns:a16="http://schemas.microsoft.com/office/drawing/2014/main" id="{CA566909-F946-422B-8189-AED095BFA299}"/>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43" name="Diamond 842">
                <a:extLst>
                  <a:ext uri="{FF2B5EF4-FFF2-40B4-BE49-F238E27FC236}">
                    <a16:creationId xmlns:a16="http://schemas.microsoft.com/office/drawing/2014/main" id="{D18218BD-E987-43D5-A2F3-8DBC985B4FD5}"/>
                  </a:ext>
                </a:extLst>
              </p:cNvPr>
              <p:cNvSpPr/>
              <p:nvPr/>
            </p:nvSpPr>
            <p:spPr>
              <a:xfrm rot="18900000">
                <a:off x="2130947" y="5221002"/>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844" name="Group 843">
                <a:extLst>
                  <a:ext uri="{FF2B5EF4-FFF2-40B4-BE49-F238E27FC236}">
                    <a16:creationId xmlns:a16="http://schemas.microsoft.com/office/drawing/2014/main" id="{72C3220A-8A7E-4A03-847C-7CF05F665C08}"/>
                  </a:ext>
                </a:extLst>
              </p:cNvPr>
              <p:cNvGrpSpPr/>
              <p:nvPr/>
            </p:nvGrpSpPr>
            <p:grpSpPr>
              <a:xfrm>
                <a:off x="2074384" y="4503203"/>
                <a:ext cx="76508" cy="87516"/>
                <a:chOff x="3952814" y="3018509"/>
                <a:chExt cx="76508" cy="247949"/>
              </a:xfrm>
              <a:effectLst/>
            </p:grpSpPr>
            <p:cxnSp>
              <p:nvCxnSpPr>
                <p:cNvPr id="1034" name="Straight Connector 1033">
                  <a:extLst>
                    <a:ext uri="{FF2B5EF4-FFF2-40B4-BE49-F238E27FC236}">
                      <a16:creationId xmlns:a16="http://schemas.microsoft.com/office/drawing/2014/main" id="{AABF655B-FFA2-47EE-8B2F-CC526F3EC057}"/>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A97591B8-49DE-4166-8CDF-C3C230DAB79B}"/>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6" name="Straight Connector 1035">
                  <a:extLst>
                    <a:ext uri="{FF2B5EF4-FFF2-40B4-BE49-F238E27FC236}">
                      <a16:creationId xmlns:a16="http://schemas.microsoft.com/office/drawing/2014/main" id="{35EE87B5-CC59-4F05-BB5F-C12698C9BF12}"/>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45" name="Oval 844">
                <a:extLst>
                  <a:ext uri="{FF2B5EF4-FFF2-40B4-BE49-F238E27FC236}">
                    <a16:creationId xmlns:a16="http://schemas.microsoft.com/office/drawing/2014/main" id="{31730F96-6745-466C-8979-AB6B803108B7}"/>
                  </a:ext>
                </a:extLst>
              </p:cNvPr>
              <p:cNvSpPr/>
              <p:nvPr/>
            </p:nvSpPr>
            <p:spPr>
              <a:xfrm rot="16200000">
                <a:off x="2076638" y="4513389"/>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846" name="Group 845">
                <a:extLst>
                  <a:ext uri="{FF2B5EF4-FFF2-40B4-BE49-F238E27FC236}">
                    <a16:creationId xmlns:a16="http://schemas.microsoft.com/office/drawing/2014/main" id="{9514D2F3-2E10-4950-A6BB-C99E705D9500}"/>
                  </a:ext>
                </a:extLst>
              </p:cNvPr>
              <p:cNvGrpSpPr/>
              <p:nvPr/>
            </p:nvGrpSpPr>
            <p:grpSpPr>
              <a:xfrm>
                <a:off x="2931052" y="5162703"/>
                <a:ext cx="76508" cy="90825"/>
                <a:chOff x="4059939" y="3018509"/>
                <a:chExt cx="76508" cy="247949"/>
              </a:xfrm>
            </p:grpSpPr>
            <p:cxnSp>
              <p:nvCxnSpPr>
                <p:cNvPr id="1029" name="Straight Connector 1028">
                  <a:extLst>
                    <a:ext uri="{FF2B5EF4-FFF2-40B4-BE49-F238E27FC236}">
                      <a16:creationId xmlns:a16="http://schemas.microsoft.com/office/drawing/2014/main" id="{EE9B71B6-B49C-4D67-8AEB-D9D4952A099D}"/>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0" name="Straight Connector 1029">
                  <a:extLst>
                    <a:ext uri="{FF2B5EF4-FFF2-40B4-BE49-F238E27FC236}">
                      <a16:creationId xmlns:a16="http://schemas.microsoft.com/office/drawing/2014/main" id="{859F800D-705A-49A5-A112-1D4BC71333B8}"/>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1" name="Straight Connector 1030">
                  <a:extLst>
                    <a:ext uri="{FF2B5EF4-FFF2-40B4-BE49-F238E27FC236}">
                      <a16:creationId xmlns:a16="http://schemas.microsoft.com/office/drawing/2014/main" id="{945B7293-3CE7-4ACC-BA19-48548D2C6C78}"/>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47" name="Diamond 846">
                <a:extLst>
                  <a:ext uri="{FF2B5EF4-FFF2-40B4-BE49-F238E27FC236}">
                    <a16:creationId xmlns:a16="http://schemas.microsoft.com/office/drawing/2014/main" id="{72BB0944-DDBA-4153-919E-CE07ACB8F8A6}"/>
                  </a:ext>
                </a:extLst>
              </p:cNvPr>
              <p:cNvSpPr/>
              <p:nvPr/>
            </p:nvSpPr>
            <p:spPr>
              <a:xfrm rot="18900000">
                <a:off x="2931054" y="5171486"/>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848" name="Group 847">
                <a:extLst>
                  <a:ext uri="{FF2B5EF4-FFF2-40B4-BE49-F238E27FC236}">
                    <a16:creationId xmlns:a16="http://schemas.microsoft.com/office/drawing/2014/main" id="{85161871-B731-4041-B975-69E4841BD2E2}"/>
                  </a:ext>
                </a:extLst>
              </p:cNvPr>
              <p:cNvGrpSpPr/>
              <p:nvPr/>
            </p:nvGrpSpPr>
            <p:grpSpPr>
              <a:xfrm>
                <a:off x="2874488" y="4482562"/>
                <a:ext cx="76508" cy="97747"/>
                <a:chOff x="3952814" y="3018509"/>
                <a:chExt cx="76508" cy="247949"/>
              </a:xfrm>
              <a:effectLst/>
            </p:grpSpPr>
            <p:cxnSp>
              <p:nvCxnSpPr>
                <p:cNvPr id="1026" name="Straight Connector 1025">
                  <a:extLst>
                    <a:ext uri="{FF2B5EF4-FFF2-40B4-BE49-F238E27FC236}">
                      <a16:creationId xmlns:a16="http://schemas.microsoft.com/office/drawing/2014/main" id="{F1C1968E-7C34-4A11-8D2A-5D5F7591A451}"/>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7" name="Straight Connector 1026">
                  <a:extLst>
                    <a:ext uri="{FF2B5EF4-FFF2-40B4-BE49-F238E27FC236}">
                      <a16:creationId xmlns:a16="http://schemas.microsoft.com/office/drawing/2014/main" id="{FC3DE3B4-D8A0-498D-97D3-C4004600F72B}"/>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8" name="Straight Connector 1027">
                  <a:extLst>
                    <a:ext uri="{FF2B5EF4-FFF2-40B4-BE49-F238E27FC236}">
                      <a16:creationId xmlns:a16="http://schemas.microsoft.com/office/drawing/2014/main" id="{E6E21D7A-549F-42DD-A5CD-432784A7C972}"/>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49" name="Oval 848">
                <a:extLst>
                  <a:ext uri="{FF2B5EF4-FFF2-40B4-BE49-F238E27FC236}">
                    <a16:creationId xmlns:a16="http://schemas.microsoft.com/office/drawing/2014/main" id="{0A86D4C0-0968-44B9-B5D5-A812D48FC297}"/>
                  </a:ext>
                </a:extLst>
              </p:cNvPr>
              <p:cNvSpPr/>
              <p:nvPr/>
            </p:nvSpPr>
            <p:spPr>
              <a:xfrm rot="16200000">
                <a:off x="2876742" y="4495435"/>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850" name="Group 849">
                <a:extLst>
                  <a:ext uri="{FF2B5EF4-FFF2-40B4-BE49-F238E27FC236}">
                    <a16:creationId xmlns:a16="http://schemas.microsoft.com/office/drawing/2014/main" id="{ED79326A-2A7F-4479-96DD-17C8732C0A58}"/>
                  </a:ext>
                </a:extLst>
              </p:cNvPr>
              <p:cNvGrpSpPr/>
              <p:nvPr/>
            </p:nvGrpSpPr>
            <p:grpSpPr>
              <a:xfrm>
                <a:off x="1114949" y="5164733"/>
                <a:ext cx="76508" cy="83976"/>
                <a:chOff x="4059939" y="3018509"/>
                <a:chExt cx="76508" cy="247949"/>
              </a:xfrm>
            </p:grpSpPr>
            <p:cxnSp>
              <p:nvCxnSpPr>
                <p:cNvPr id="1023" name="Straight Connector 1022">
                  <a:extLst>
                    <a:ext uri="{FF2B5EF4-FFF2-40B4-BE49-F238E27FC236}">
                      <a16:creationId xmlns:a16="http://schemas.microsoft.com/office/drawing/2014/main" id="{58263EDE-DCF5-4B2D-B95E-30FD8C8620C3}"/>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4" name="Straight Connector 1023">
                  <a:extLst>
                    <a:ext uri="{FF2B5EF4-FFF2-40B4-BE49-F238E27FC236}">
                      <a16:creationId xmlns:a16="http://schemas.microsoft.com/office/drawing/2014/main" id="{8EE58575-CE29-445A-A1CE-0255B380DB9F}"/>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5" name="Straight Connector 1024">
                  <a:extLst>
                    <a:ext uri="{FF2B5EF4-FFF2-40B4-BE49-F238E27FC236}">
                      <a16:creationId xmlns:a16="http://schemas.microsoft.com/office/drawing/2014/main" id="{D0AD5CC0-7F6B-4182-BDBE-4FC7B845D11B}"/>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51" name="Diamond 850">
                <a:extLst>
                  <a:ext uri="{FF2B5EF4-FFF2-40B4-BE49-F238E27FC236}">
                    <a16:creationId xmlns:a16="http://schemas.microsoft.com/office/drawing/2014/main" id="{E04CEA13-B128-4FBC-81E2-CCEC7C758781}"/>
                  </a:ext>
                </a:extLst>
              </p:cNvPr>
              <p:cNvSpPr/>
              <p:nvPr/>
            </p:nvSpPr>
            <p:spPr>
              <a:xfrm rot="18900000">
                <a:off x="1114950" y="5168921"/>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852" name="Group 851">
                <a:extLst>
                  <a:ext uri="{FF2B5EF4-FFF2-40B4-BE49-F238E27FC236}">
                    <a16:creationId xmlns:a16="http://schemas.microsoft.com/office/drawing/2014/main" id="{09123952-66A3-4755-82BE-5E7B6A41907F}"/>
                  </a:ext>
                </a:extLst>
              </p:cNvPr>
              <p:cNvGrpSpPr/>
              <p:nvPr/>
            </p:nvGrpSpPr>
            <p:grpSpPr>
              <a:xfrm>
                <a:off x="1058386" y="4507395"/>
                <a:ext cx="76508" cy="95470"/>
                <a:chOff x="3952814" y="3018509"/>
                <a:chExt cx="76508" cy="247949"/>
              </a:xfrm>
              <a:effectLst/>
            </p:grpSpPr>
            <p:cxnSp>
              <p:nvCxnSpPr>
                <p:cNvPr id="1018" name="Straight Connector 1017">
                  <a:extLst>
                    <a:ext uri="{FF2B5EF4-FFF2-40B4-BE49-F238E27FC236}">
                      <a16:creationId xmlns:a16="http://schemas.microsoft.com/office/drawing/2014/main" id="{2F607A5A-6642-4DB3-8789-33CA475A1217}"/>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9" name="Straight Connector 1018">
                  <a:extLst>
                    <a:ext uri="{FF2B5EF4-FFF2-40B4-BE49-F238E27FC236}">
                      <a16:creationId xmlns:a16="http://schemas.microsoft.com/office/drawing/2014/main" id="{DD0D2440-3CC4-451D-AB19-45D4F8D6EDDE}"/>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1" name="Straight Connector 1020">
                  <a:extLst>
                    <a:ext uri="{FF2B5EF4-FFF2-40B4-BE49-F238E27FC236}">
                      <a16:creationId xmlns:a16="http://schemas.microsoft.com/office/drawing/2014/main" id="{B260E8E0-C626-48FC-9A73-9BF6E9926109}"/>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53" name="Oval 852">
                <a:extLst>
                  <a:ext uri="{FF2B5EF4-FFF2-40B4-BE49-F238E27FC236}">
                    <a16:creationId xmlns:a16="http://schemas.microsoft.com/office/drawing/2014/main" id="{AB61CD42-EA8C-4943-9A57-9355003241CA}"/>
                  </a:ext>
                </a:extLst>
              </p:cNvPr>
              <p:cNvSpPr/>
              <p:nvPr/>
            </p:nvSpPr>
            <p:spPr>
              <a:xfrm rot="16200000">
                <a:off x="1060640" y="4520538"/>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854" name="Group 853">
                <a:extLst>
                  <a:ext uri="{FF2B5EF4-FFF2-40B4-BE49-F238E27FC236}">
                    <a16:creationId xmlns:a16="http://schemas.microsoft.com/office/drawing/2014/main" id="{86E0F306-6F7C-4069-9068-CD9C58213A8F}"/>
                  </a:ext>
                </a:extLst>
              </p:cNvPr>
              <p:cNvGrpSpPr/>
              <p:nvPr/>
            </p:nvGrpSpPr>
            <p:grpSpPr>
              <a:xfrm>
                <a:off x="743476" y="4546345"/>
                <a:ext cx="76508" cy="94692"/>
                <a:chOff x="4059939" y="3018509"/>
                <a:chExt cx="76508" cy="247949"/>
              </a:xfrm>
            </p:grpSpPr>
            <p:cxnSp>
              <p:nvCxnSpPr>
                <p:cNvPr id="988" name="Straight Connector 987">
                  <a:extLst>
                    <a:ext uri="{FF2B5EF4-FFF2-40B4-BE49-F238E27FC236}">
                      <a16:creationId xmlns:a16="http://schemas.microsoft.com/office/drawing/2014/main" id="{01FF98CB-F6EE-405D-88B0-7362AB843A8E}"/>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6" name="Straight Connector 1015">
                  <a:extLst>
                    <a:ext uri="{FF2B5EF4-FFF2-40B4-BE49-F238E27FC236}">
                      <a16:creationId xmlns:a16="http://schemas.microsoft.com/office/drawing/2014/main" id="{2DBB6CE7-88B1-4DCC-9022-DA611AD51317}"/>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7" name="Straight Connector 1016">
                  <a:extLst>
                    <a:ext uri="{FF2B5EF4-FFF2-40B4-BE49-F238E27FC236}">
                      <a16:creationId xmlns:a16="http://schemas.microsoft.com/office/drawing/2014/main" id="{A466B213-DB7D-4318-8006-88FCBD64F52F}"/>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55" name="Diamond 854">
                <a:extLst>
                  <a:ext uri="{FF2B5EF4-FFF2-40B4-BE49-F238E27FC236}">
                    <a16:creationId xmlns:a16="http://schemas.microsoft.com/office/drawing/2014/main" id="{190D97A5-59E6-4281-82AA-5492E2A3F8F7}"/>
                  </a:ext>
                </a:extLst>
              </p:cNvPr>
              <p:cNvSpPr/>
              <p:nvPr/>
            </p:nvSpPr>
            <p:spPr>
              <a:xfrm rot="18900000">
                <a:off x="743476" y="4557232"/>
                <a:ext cx="76508" cy="75600"/>
              </a:xfrm>
              <a:prstGeom prst="diamond">
                <a:avLst/>
              </a:prstGeom>
              <a:solidFill>
                <a:schemeClr val="accent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856" name="Group 855">
                <a:extLst>
                  <a:ext uri="{FF2B5EF4-FFF2-40B4-BE49-F238E27FC236}">
                    <a16:creationId xmlns:a16="http://schemas.microsoft.com/office/drawing/2014/main" id="{F8654B9E-5720-4E03-8EF3-3B016CCFDFD8}"/>
                  </a:ext>
                </a:extLst>
              </p:cNvPr>
              <p:cNvGrpSpPr/>
              <p:nvPr/>
            </p:nvGrpSpPr>
            <p:grpSpPr>
              <a:xfrm>
                <a:off x="686914" y="4540796"/>
                <a:ext cx="76508" cy="89831"/>
                <a:chOff x="3952814" y="1122842"/>
                <a:chExt cx="76508" cy="97589"/>
              </a:xfrm>
              <a:effectLst/>
            </p:grpSpPr>
            <p:cxnSp>
              <p:nvCxnSpPr>
                <p:cNvPr id="888" name="Straight Connector 887">
                  <a:extLst>
                    <a:ext uri="{FF2B5EF4-FFF2-40B4-BE49-F238E27FC236}">
                      <a16:creationId xmlns:a16="http://schemas.microsoft.com/office/drawing/2014/main" id="{03E176B8-5893-4E0C-B09C-FA77E35BA601}"/>
                    </a:ext>
                  </a:extLst>
                </p:cNvPr>
                <p:cNvCxnSpPr/>
                <p:nvPr/>
              </p:nvCxnSpPr>
              <p:spPr>
                <a:xfrm rot="16200000" flipH="1">
                  <a:off x="3944769" y="1174132"/>
                  <a:ext cx="925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91" name="Straight Connector 890">
                  <a:extLst>
                    <a:ext uri="{FF2B5EF4-FFF2-40B4-BE49-F238E27FC236}">
                      <a16:creationId xmlns:a16="http://schemas.microsoft.com/office/drawing/2014/main" id="{CEB75421-62DE-424B-B666-B778FF5FD56F}"/>
                    </a:ext>
                  </a:extLst>
                </p:cNvPr>
                <p:cNvCxnSpPr/>
                <p:nvPr/>
              </p:nvCxnSpPr>
              <p:spPr>
                <a:xfrm rot="16200000">
                  <a:off x="3991068" y="1182177"/>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02" name="Straight Connector 901">
                  <a:extLst>
                    <a:ext uri="{FF2B5EF4-FFF2-40B4-BE49-F238E27FC236}">
                      <a16:creationId xmlns:a16="http://schemas.microsoft.com/office/drawing/2014/main" id="{E5571565-5001-4BEB-9745-B0C47E049462}"/>
                    </a:ext>
                  </a:extLst>
                </p:cNvPr>
                <p:cNvCxnSpPr/>
                <p:nvPr/>
              </p:nvCxnSpPr>
              <p:spPr>
                <a:xfrm rot="16200000">
                  <a:off x="3991068" y="1084588"/>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87" name="Oval 886">
                <a:extLst>
                  <a:ext uri="{FF2B5EF4-FFF2-40B4-BE49-F238E27FC236}">
                    <a16:creationId xmlns:a16="http://schemas.microsoft.com/office/drawing/2014/main" id="{CF14AD5B-8A8D-4727-AA0C-4F8A7BCD534D}"/>
                  </a:ext>
                </a:extLst>
              </p:cNvPr>
              <p:cNvSpPr/>
              <p:nvPr/>
            </p:nvSpPr>
            <p:spPr>
              <a:xfrm rot="16200000">
                <a:off x="689168" y="4549711"/>
                <a:ext cx="72000" cy="72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433" name="Group 432">
              <a:extLst>
                <a:ext uri="{FF2B5EF4-FFF2-40B4-BE49-F238E27FC236}">
                  <a16:creationId xmlns:a16="http://schemas.microsoft.com/office/drawing/2014/main" id="{950F0F6E-F4CF-4CEB-B7A0-6B6D1699E633}"/>
                </a:ext>
              </a:extLst>
            </p:cNvPr>
            <p:cNvGrpSpPr/>
            <p:nvPr/>
          </p:nvGrpSpPr>
          <p:grpSpPr>
            <a:xfrm>
              <a:off x="179378" y="1975036"/>
              <a:ext cx="2883394" cy="1778166"/>
              <a:chOff x="225760" y="2090050"/>
              <a:chExt cx="2883394" cy="1778166"/>
            </a:xfrm>
          </p:grpSpPr>
          <p:sp>
            <p:nvSpPr>
              <p:cNvPr id="722" name="TextBox 721">
                <a:extLst>
                  <a:ext uri="{FF2B5EF4-FFF2-40B4-BE49-F238E27FC236}">
                    <a16:creationId xmlns:a16="http://schemas.microsoft.com/office/drawing/2014/main" id="{C6EC7F21-BF71-4488-BFA0-C750514997DA}"/>
                  </a:ext>
                </a:extLst>
              </p:cNvPr>
              <p:cNvSpPr txBox="1"/>
              <p:nvPr/>
            </p:nvSpPr>
            <p:spPr>
              <a:xfrm>
                <a:off x="589220" y="3591217"/>
                <a:ext cx="2397701" cy="276999"/>
              </a:xfrm>
              <a:prstGeom prst="rect">
                <a:avLst/>
              </a:prstGeom>
              <a:noFill/>
            </p:spPr>
            <p:txBody>
              <a:bodyPr wrap="square" rtlCol="0" anchor="ctr">
                <a:spAutoFit/>
              </a:bodyPr>
              <a:lstStyle/>
              <a:p>
                <a:pPr algn="ctr"/>
                <a:r>
                  <a:rPr lang="en-GB" sz="1200" b="1" dirty="0">
                    <a:solidFill>
                      <a:srgbClr val="272727"/>
                    </a:solidFill>
                  </a:rPr>
                  <a:t>Months from randomisation</a:t>
                </a:r>
              </a:p>
            </p:txBody>
          </p:sp>
          <p:grpSp>
            <p:nvGrpSpPr>
              <p:cNvPr id="723" name="Group 722">
                <a:extLst>
                  <a:ext uri="{FF2B5EF4-FFF2-40B4-BE49-F238E27FC236}">
                    <a16:creationId xmlns:a16="http://schemas.microsoft.com/office/drawing/2014/main" id="{76967D06-3475-4103-AC3C-B1819218839B}"/>
                  </a:ext>
                </a:extLst>
              </p:cNvPr>
              <p:cNvGrpSpPr/>
              <p:nvPr/>
            </p:nvGrpSpPr>
            <p:grpSpPr>
              <a:xfrm>
                <a:off x="448681" y="2090050"/>
                <a:ext cx="144270" cy="1339628"/>
                <a:chOff x="448681" y="1954864"/>
                <a:chExt cx="144270" cy="1206069"/>
              </a:xfrm>
            </p:grpSpPr>
            <p:sp>
              <p:nvSpPr>
                <p:cNvPr id="784" name="TextBox 783">
                  <a:extLst>
                    <a:ext uri="{FF2B5EF4-FFF2-40B4-BE49-F238E27FC236}">
                      <a16:creationId xmlns:a16="http://schemas.microsoft.com/office/drawing/2014/main" id="{C6285264-2B1F-4EA0-B02B-0A0FAF4403E5}"/>
                    </a:ext>
                  </a:extLst>
                </p:cNvPr>
                <p:cNvSpPr txBox="1"/>
                <p:nvPr/>
              </p:nvSpPr>
              <p:spPr>
                <a:xfrm>
                  <a:off x="448681" y="2991656"/>
                  <a:ext cx="144270" cy="169277"/>
                </a:xfrm>
                <a:prstGeom prst="rect">
                  <a:avLst/>
                </a:prstGeom>
                <a:noFill/>
              </p:spPr>
              <p:txBody>
                <a:bodyPr wrap="none" lIns="0" tIns="0" rIns="0" bIns="0" rtlCol="0" anchor="ctr">
                  <a:noAutofit/>
                </a:bodyPr>
                <a:lstStyle/>
                <a:p>
                  <a:pPr algn="r"/>
                  <a:r>
                    <a:rPr lang="en-GB" sz="1100" dirty="0">
                      <a:solidFill>
                        <a:srgbClr val="272727"/>
                      </a:solidFill>
                    </a:rPr>
                    <a:t>12</a:t>
                  </a:r>
                </a:p>
              </p:txBody>
            </p:sp>
            <p:sp>
              <p:nvSpPr>
                <p:cNvPr id="785" name="TextBox 784">
                  <a:extLst>
                    <a:ext uri="{FF2B5EF4-FFF2-40B4-BE49-F238E27FC236}">
                      <a16:creationId xmlns:a16="http://schemas.microsoft.com/office/drawing/2014/main" id="{06A78FE5-CBBC-4D59-A1BC-81E55D22D1C7}"/>
                    </a:ext>
                  </a:extLst>
                </p:cNvPr>
                <p:cNvSpPr txBox="1"/>
                <p:nvPr/>
              </p:nvSpPr>
              <p:spPr>
                <a:xfrm>
                  <a:off x="448681" y="2732458"/>
                  <a:ext cx="144270" cy="169277"/>
                </a:xfrm>
                <a:prstGeom prst="rect">
                  <a:avLst/>
                </a:prstGeom>
                <a:noFill/>
              </p:spPr>
              <p:txBody>
                <a:bodyPr wrap="none" lIns="0" tIns="0" rIns="0" bIns="0" rtlCol="0" anchor="ctr">
                  <a:noAutofit/>
                </a:bodyPr>
                <a:lstStyle/>
                <a:p>
                  <a:pPr algn="r"/>
                  <a:r>
                    <a:rPr lang="en-GB" sz="1100" dirty="0">
                      <a:solidFill>
                        <a:srgbClr val="272727"/>
                      </a:solidFill>
                    </a:rPr>
                    <a:t>14</a:t>
                  </a:r>
                </a:p>
              </p:txBody>
            </p:sp>
            <p:sp>
              <p:nvSpPr>
                <p:cNvPr id="786" name="TextBox 785">
                  <a:extLst>
                    <a:ext uri="{FF2B5EF4-FFF2-40B4-BE49-F238E27FC236}">
                      <a16:creationId xmlns:a16="http://schemas.microsoft.com/office/drawing/2014/main" id="{1B956D36-796E-4DA5-843A-B1D0E7D52228}"/>
                    </a:ext>
                  </a:extLst>
                </p:cNvPr>
                <p:cNvSpPr txBox="1"/>
                <p:nvPr/>
              </p:nvSpPr>
              <p:spPr>
                <a:xfrm>
                  <a:off x="448681" y="2473260"/>
                  <a:ext cx="144270" cy="169277"/>
                </a:xfrm>
                <a:prstGeom prst="rect">
                  <a:avLst/>
                </a:prstGeom>
                <a:noFill/>
              </p:spPr>
              <p:txBody>
                <a:bodyPr wrap="none" lIns="0" tIns="0" rIns="0" bIns="0" rtlCol="0" anchor="ctr">
                  <a:noAutofit/>
                </a:bodyPr>
                <a:lstStyle/>
                <a:p>
                  <a:pPr algn="r"/>
                  <a:r>
                    <a:rPr lang="en-GB" sz="1100" dirty="0">
                      <a:solidFill>
                        <a:srgbClr val="272727"/>
                      </a:solidFill>
                    </a:rPr>
                    <a:t>16</a:t>
                  </a:r>
                </a:p>
              </p:txBody>
            </p:sp>
            <p:sp>
              <p:nvSpPr>
                <p:cNvPr id="787" name="TextBox 786">
                  <a:extLst>
                    <a:ext uri="{FF2B5EF4-FFF2-40B4-BE49-F238E27FC236}">
                      <a16:creationId xmlns:a16="http://schemas.microsoft.com/office/drawing/2014/main" id="{4C536DF3-94E3-479C-B311-CF526C1EC79F}"/>
                    </a:ext>
                  </a:extLst>
                </p:cNvPr>
                <p:cNvSpPr txBox="1"/>
                <p:nvPr/>
              </p:nvSpPr>
              <p:spPr>
                <a:xfrm>
                  <a:off x="448681" y="2214062"/>
                  <a:ext cx="144270" cy="169277"/>
                </a:xfrm>
                <a:prstGeom prst="rect">
                  <a:avLst/>
                </a:prstGeom>
                <a:noFill/>
              </p:spPr>
              <p:txBody>
                <a:bodyPr wrap="none" lIns="0" tIns="0" rIns="0" bIns="0" rtlCol="0" anchor="ctr">
                  <a:noAutofit/>
                </a:bodyPr>
                <a:lstStyle/>
                <a:p>
                  <a:pPr algn="r"/>
                  <a:r>
                    <a:rPr lang="en-GB" sz="1100" dirty="0">
                      <a:solidFill>
                        <a:srgbClr val="272727"/>
                      </a:solidFill>
                    </a:rPr>
                    <a:t>18</a:t>
                  </a:r>
                </a:p>
              </p:txBody>
            </p:sp>
            <p:sp>
              <p:nvSpPr>
                <p:cNvPr id="788" name="TextBox 787">
                  <a:extLst>
                    <a:ext uri="{FF2B5EF4-FFF2-40B4-BE49-F238E27FC236}">
                      <a16:creationId xmlns:a16="http://schemas.microsoft.com/office/drawing/2014/main" id="{CB3F6BE2-5756-4AA2-812F-A010AC88FF36}"/>
                    </a:ext>
                  </a:extLst>
                </p:cNvPr>
                <p:cNvSpPr txBox="1"/>
                <p:nvPr/>
              </p:nvSpPr>
              <p:spPr>
                <a:xfrm>
                  <a:off x="448681" y="1954864"/>
                  <a:ext cx="144270" cy="169277"/>
                </a:xfrm>
                <a:prstGeom prst="rect">
                  <a:avLst/>
                </a:prstGeom>
                <a:noFill/>
              </p:spPr>
              <p:txBody>
                <a:bodyPr wrap="none" lIns="0" tIns="0" rIns="0" bIns="0" rtlCol="0" anchor="ctr">
                  <a:noAutofit/>
                </a:bodyPr>
                <a:lstStyle/>
                <a:p>
                  <a:pPr algn="r"/>
                  <a:r>
                    <a:rPr lang="en-GB" sz="1100" dirty="0">
                      <a:solidFill>
                        <a:srgbClr val="272727"/>
                      </a:solidFill>
                    </a:rPr>
                    <a:t>20</a:t>
                  </a:r>
                </a:p>
              </p:txBody>
            </p:sp>
          </p:grpSp>
          <p:sp>
            <p:nvSpPr>
              <p:cNvPr id="724" name="TextBox 723">
                <a:extLst>
                  <a:ext uri="{FF2B5EF4-FFF2-40B4-BE49-F238E27FC236}">
                    <a16:creationId xmlns:a16="http://schemas.microsoft.com/office/drawing/2014/main" id="{1F8F9855-4A16-4FE7-8D23-F3B1297F9871}"/>
                  </a:ext>
                </a:extLst>
              </p:cNvPr>
              <p:cNvSpPr txBox="1"/>
              <p:nvPr/>
            </p:nvSpPr>
            <p:spPr>
              <a:xfrm rot="16200000">
                <a:off x="-266115" y="2678332"/>
                <a:ext cx="1153028" cy="169277"/>
              </a:xfrm>
              <a:prstGeom prst="rect">
                <a:avLst/>
              </a:prstGeom>
              <a:noFill/>
            </p:spPr>
            <p:txBody>
              <a:bodyPr wrap="none" lIns="0" tIns="0" rIns="0" bIns="0" rtlCol="0" anchor="ctr">
                <a:noAutofit/>
              </a:bodyPr>
              <a:lstStyle/>
              <a:p>
                <a:pPr algn="ctr"/>
                <a:r>
                  <a:rPr lang="en-GB" sz="1050" b="1" dirty="0">
                    <a:solidFill>
                      <a:srgbClr val="272727"/>
                    </a:solidFill>
                  </a:rPr>
                  <a:t>Testosterone (nmol/L)</a:t>
                </a:r>
              </a:p>
            </p:txBody>
          </p:sp>
          <p:sp>
            <p:nvSpPr>
              <p:cNvPr id="725" name="Freeform: Shape 724">
                <a:extLst>
                  <a:ext uri="{FF2B5EF4-FFF2-40B4-BE49-F238E27FC236}">
                    <a16:creationId xmlns:a16="http://schemas.microsoft.com/office/drawing/2014/main" id="{7D84A0E6-E30F-47D7-9019-57283FE38B7A}"/>
                  </a:ext>
                </a:extLst>
              </p:cNvPr>
              <p:cNvSpPr/>
              <p:nvPr/>
            </p:nvSpPr>
            <p:spPr>
              <a:xfrm>
                <a:off x="673480" y="2186458"/>
                <a:ext cx="2275049" cy="1231935"/>
              </a:xfrm>
              <a:custGeom>
                <a:avLst/>
                <a:gdLst>
                  <a:gd name="connsiteX0" fmla="*/ 0 w 2275049"/>
                  <a:gd name="connsiteY0" fmla="*/ 0 h 933564"/>
                  <a:gd name="connsiteX1" fmla="*/ 0 w 2275049"/>
                  <a:gd name="connsiteY1" fmla="*/ 933564 h 933564"/>
                  <a:gd name="connsiteX2" fmla="*/ 2275049 w 2275049"/>
                  <a:gd name="connsiteY2" fmla="*/ 933564 h 933564"/>
                </a:gdLst>
                <a:ahLst/>
                <a:cxnLst>
                  <a:cxn ang="0">
                    <a:pos x="connsiteX0" y="connsiteY0"/>
                  </a:cxn>
                  <a:cxn ang="0">
                    <a:pos x="connsiteX1" y="connsiteY1"/>
                  </a:cxn>
                  <a:cxn ang="0">
                    <a:pos x="connsiteX2" y="connsiteY2"/>
                  </a:cxn>
                </a:cxnLst>
                <a:rect l="l" t="t" r="r" b="b"/>
                <a:pathLst>
                  <a:path w="2275049" h="933564">
                    <a:moveTo>
                      <a:pt x="0" y="0"/>
                    </a:moveTo>
                    <a:lnTo>
                      <a:pt x="0" y="933564"/>
                    </a:lnTo>
                    <a:lnTo>
                      <a:pt x="2275049" y="933564"/>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726" name="Group 725">
                <a:extLst>
                  <a:ext uri="{FF2B5EF4-FFF2-40B4-BE49-F238E27FC236}">
                    <a16:creationId xmlns:a16="http://schemas.microsoft.com/office/drawing/2014/main" id="{2938E6F8-A33C-4670-900D-52449A4BD04A}"/>
                  </a:ext>
                </a:extLst>
              </p:cNvPr>
              <p:cNvGrpSpPr/>
              <p:nvPr/>
            </p:nvGrpSpPr>
            <p:grpSpPr>
              <a:xfrm>
                <a:off x="744165" y="3417513"/>
                <a:ext cx="2204364" cy="59980"/>
                <a:chOff x="744165" y="3536348"/>
                <a:chExt cx="2204364" cy="54000"/>
              </a:xfrm>
            </p:grpSpPr>
            <p:cxnSp>
              <p:nvCxnSpPr>
                <p:cNvPr id="779" name="Straight Connector 778">
                  <a:extLst>
                    <a:ext uri="{FF2B5EF4-FFF2-40B4-BE49-F238E27FC236}">
                      <a16:creationId xmlns:a16="http://schemas.microsoft.com/office/drawing/2014/main" id="{5C178512-70C1-4A2F-9C4B-8242F7649E9B}"/>
                    </a:ext>
                  </a:extLst>
                </p:cNvPr>
                <p:cNvCxnSpPr/>
                <p:nvPr/>
              </p:nvCxnSpPr>
              <p:spPr>
                <a:xfrm>
                  <a:off x="1295256"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0" name="Straight Connector 779">
                  <a:extLst>
                    <a:ext uri="{FF2B5EF4-FFF2-40B4-BE49-F238E27FC236}">
                      <a16:creationId xmlns:a16="http://schemas.microsoft.com/office/drawing/2014/main" id="{5B332C20-3D4D-4CB6-80FC-C61D9F2FC96C}"/>
                    </a:ext>
                  </a:extLst>
                </p:cNvPr>
                <p:cNvCxnSpPr/>
                <p:nvPr/>
              </p:nvCxnSpPr>
              <p:spPr>
                <a:xfrm>
                  <a:off x="1846347"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1" name="Straight Connector 780">
                  <a:extLst>
                    <a:ext uri="{FF2B5EF4-FFF2-40B4-BE49-F238E27FC236}">
                      <a16:creationId xmlns:a16="http://schemas.microsoft.com/office/drawing/2014/main" id="{9883ABCC-C770-4E35-9124-1FF26F82C791}"/>
                    </a:ext>
                  </a:extLst>
                </p:cNvPr>
                <p:cNvCxnSpPr/>
                <p:nvPr/>
              </p:nvCxnSpPr>
              <p:spPr>
                <a:xfrm>
                  <a:off x="2397438"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2" name="Straight Connector 781">
                  <a:extLst>
                    <a:ext uri="{FF2B5EF4-FFF2-40B4-BE49-F238E27FC236}">
                      <a16:creationId xmlns:a16="http://schemas.microsoft.com/office/drawing/2014/main" id="{AE137247-884C-438A-9AB1-A772D58F9496}"/>
                    </a:ext>
                  </a:extLst>
                </p:cNvPr>
                <p:cNvCxnSpPr/>
                <p:nvPr/>
              </p:nvCxnSpPr>
              <p:spPr>
                <a:xfrm>
                  <a:off x="2948529"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3" name="Straight Connector 782">
                  <a:extLst>
                    <a:ext uri="{FF2B5EF4-FFF2-40B4-BE49-F238E27FC236}">
                      <a16:creationId xmlns:a16="http://schemas.microsoft.com/office/drawing/2014/main" id="{550709F2-447C-4162-BDD4-3D6E5F145A0D}"/>
                    </a:ext>
                  </a:extLst>
                </p:cNvPr>
                <p:cNvCxnSpPr>
                  <a:cxnSpLocks/>
                </p:cNvCxnSpPr>
                <p:nvPr/>
              </p:nvCxnSpPr>
              <p:spPr>
                <a:xfrm>
                  <a:off x="744165"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27" name="Group 726">
                <a:extLst>
                  <a:ext uri="{FF2B5EF4-FFF2-40B4-BE49-F238E27FC236}">
                    <a16:creationId xmlns:a16="http://schemas.microsoft.com/office/drawing/2014/main" id="{34EFAC4C-F4D5-4AA6-995F-23B7B7D96B6B}"/>
                  </a:ext>
                </a:extLst>
              </p:cNvPr>
              <p:cNvGrpSpPr/>
              <p:nvPr/>
            </p:nvGrpSpPr>
            <p:grpSpPr>
              <a:xfrm>
                <a:off x="626305" y="2186458"/>
                <a:ext cx="54000" cy="1153028"/>
                <a:chOff x="626305" y="2041660"/>
                <a:chExt cx="54000" cy="1038073"/>
              </a:xfrm>
            </p:grpSpPr>
            <p:cxnSp>
              <p:nvCxnSpPr>
                <p:cNvPr id="774" name="Straight Connector 773">
                  <a:extLst>
                    <a:ext uri="{FF2B5EF4-FFF2-40B4-BE49-F238E27FC236}">
                      <a16:creationId xmlns:a16="http://schemas.microsoft.com/office/drawing/2014/main" id="{2978C2A1-1ECF-4544-B8B6-D3E154DF6D2F}"/>
                    </a:ext>
                  </a:extLst>
                </p:cNvPr>
                <p:cNvCxnSpPr/>
                <p:nvPr/>
              </p:nvCxnSpPr>
              <p:spPr>
                <a:xfrm rot="5400000">
                  <a:off x="653305" y="253369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5" name="Straight Connector 774">
                  <a:extLst>
                    <a:ext uri="{FF2B5EF4-FFF2-40B4-BE49-F238E27FC236}">
                      <a16:creationId xmlns:a16="http://schemas.microsoft.com/office/drawing/2014/main" id="{FE7E3B79-144E-4C42-B353-778831C684F7}"/>
                    </a:ext>
                  </a:extLst>
                </p:cNvPr>
                <p:cNvCxnSpPr/>
                <p:nvPr/>
              </p:nvCxnSpPr>
              <p:spPr>
                <a:xfrm rot="5400000">
                  <a:off x="653305" y="227417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6" name="Straight Connector 775">
                  <a:extLst>
                    <a:ext uri="{FF2B5EF4-FFF2-40B4-BE49-F238E27FC236}">
                      <a16:creationId xmlns:a16="http://schemas.microsoft.com/office/drawing/2014/main" id="{D79208F3-8B2E-43C1-94C8-1FA05BD10372}"/>
                    </a:ext>
                  </a:extLst>
                </p:cNvPr>
                <p:cNvCxnSpPr/>
                <p:nvPr/>
              </p:nvCxnSpPr>
              <p:spPr>
                <a:xfrm rot="5400000">
                  <a:off x="653305" y="279321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7" name="Straight Connector 776">
                  <a:extLst>
                    <a:ext uri="{FF2B5EF4-FFF2-40B4-BE49-F238E27FC236}">
                      <a16:creationId xmlns:a16="http://schemas.microsoft.com/office/drawing/2014/main" id="{894F4C2E-1338-4E11-8B1F-E159CEACE12F}"/>
                    </a:ext>
                  </a:extLst>
                </p:cNvPr>
                <p:cNvCxnSpPr/>
                <p:nvPr/>
              </p:nvCxnSpPr>
              <p:spPr>
                <a:xfrm rot="5400000">
                  <a:off x="653305" y="3052733"/>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8" name="Straight Connector 777">
                  <a:extLst>
                    <a:ext uri="{FF2B5EF4-FFF2-40B4-BE49-F238E27FC236}">
                      <a16:creationId xmlns:a16="http://schemas.microsoft.com/office/drawing/2014/main" id="{969B0718-C992-445F-BD49-FA178C14ED0C}"/>
                    </a:ext>
                  </a:extLst>
                </p:cNvPr>
                <p:cNvCxnSpPr>
                  <a:cxnSpLocks/>
                </p:cNvCxnSpPr>
                <p:nvPr/>
              </p:nvCxnSpPr>
              <p:spPr>
                <a:xfrm rot="5400000">
                  <a:off x="653305" y="2014660"/>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728" name="Group 727">
                <a:extLst>
                  <a:ext uri="{FF2B5EF4-FFF2-40B4-BE49-F238E27FC236}">
                    <a16:creationId xmlns:a16="http://schemas.microsoft.com/office/drawing/2014/main" id="{91E5A6FD-455F-4D37-A2A1-85E715C9D770}"/>
                  </a:ext>
                </a:extLst>
              </p:cNvPr>
              <p:cNvGrpSpPr/>
              <p:nvPr/>
            </p:nvGrpSpPr>
            <p:grpSpPr>
              <a:xfrm>
                <a:off x="2130947" y="2531379"/>
                <a:ext cx="76508" cy="179928"/>
                <a:chOff x="4059939" y="3018509"/>
                <a:chExt cx="76508" cy="247949"/>
              </a:xfrm>
            </p:grpSpPr>
            <p:cxnSp>
              <p:nvCxnSpPr>
                <p:cNvPr id="771" name="Straight Connector 770">
                  <a:extLst>
                    <a:ext uri="{FF2B5EF4-FFF2-40B4-BE49-F238E27FC236}">
                      <a16:creationId xmlns:a16="http://schemas.microsoft.com/office/drawing/2014/main" id="{0CBAC883-264D-4F5F-8006-15476E73CE27}"/>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2" name="Straight Connector 771">
                  <a:extLst>
                    <a:ext uri="{FF2B5EF4-FFF2-40B4-BE49-F238E27FC236}">
                      <a16:creationId xmlns:a16="http://schemas.microsoft.com/office/drawing/2014/main" id="{E9F67EF4-E180-4076-AF13-A8E6E6419A65}"/>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3" name="Straight Connector 772">
                  <a:extLst>
                    <a:ext uri="{FF2B5EF4-FFF2-40B4-BE49-F238E27FC236}">
                      <a16:creationId xmlns:a16="http://schemas.microsoft.com/office/drawing/2014/main" id="{03653A52-2F5F-4562-8A3D-7BB08C6238AD}"/>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29" name="Diamond 728">
                <a:extLst>
                  <a:ext uri="{FF2B5EF4-FFF2-40B4-BE49-F238E27FC236}">
                    <a16:creationId xmlns:a16="http://schemas.microsoft.com/office/drawing/2014/main" id="{BA688652-3FE0-485C-A23E-E182F3593267}"/>
                  </a:ext>
                </a:extLst>
              </p:cNvPr>
              <p:cNvSpPr/>
              <p:nvPr/>
            </p:nvSpPr>
            <p:spPr>
              <a:xfrm rot="18900000">
                <a:off x="2130947" y="2580902"/>
                <a:ext cx="76508" cy="75600"/>
              </a:xfrm>
              <a:prstGeom prst="diamond">
                <a:avLst/>
              </a:prstGeom>
              <a:solidFill>
                <a:schemeClr val="accent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730" name="Group 729">
                <a:extLst>
                  <a:ext uri="{FF2B5EF4-FFF2-40B4-BE49-F238E27FC236}">
                    <a16:creationId xmlns:a16="http://schemas.microsoft.com/office/drawing/2014/main" id="{8C211665-E3D6-4E40-9095-838C0C72AA79}"/>
                  </a:ext>
                </a:extLst>
              </p:cNvPr>
              <p:cNvGrpSpPr/>
              <p:nvPr/>
            </p:nvGrpSpPr>
            <p:grpSpPr>
              <a:xfrm>
                <a:off x="2074384" y="2760152"/>
                <a:ext cx="76508" cy="223474"/>
                <a:chOff x="3952814" y="3018509"/>
                <a:chExt cx="76508" cy="247949"/>
              </a:xfrm>
              <a:effectLst/>
            </p:grpSpPr>
            <p:cxnSp>
              <p:nvCxnSpPr>
                <p:cNvPr id="768" name="Straight Connector 767">
                  <a:extLst>
                    <a:ext uri="{FF2B5EF4-FFF2-40B4-BE49-F238E27FC236}">
                      <a16:creationId xmlns:a16="http://schemas.microsoft.com/office/drawing/2014/main" id="{CB8BD6A7-F145-43AC-ACDF-70EB7F5BEF38}"/>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9" name="Straight Connector 768">
                  <a:extLst>
                    <a:ext uri="{FF2B5EF4-FFF2-40B4-BE49-F238E27FC236}">
                      <a16:creationId xmlns:a16="http://schemas.microsoft.com/office/drawing/2014/main" id="{94895B2D-CBE9-4A1D-9FC2-AC74FC6F8540}"/>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0" name="Straight Connector 769">
                  <a:extLst>
                    <a:ext uri="{FF2B5EF4-FFF2-40B4-BE49-F238E27FC236}">
                      <a16:creationId xmlns:a16="http://schemas.microsoft.com/office/drawing/2014/main" id="{B0E1247F-B943-4D52-BBFD-DBFC6A75A712}"/>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31" name="Oval 730">
                <a:extLst>
                  <a:ext uri="{FF2B5EF4-FFF2-40B4-BE49-F238E27FC236}">
                    <a16:creationId xmlns:a16="http://schemas.microsoft.com/office/drawing/2014/main" id="{3FCD983D-3013-47B4-851E-7B7B57F27782}"/>
                  </a:ext>
                </a:extLst>
              </p:cNvPr>
              <p:cNvSpPr/>
              <p:nvPr/>
            </p:nvSpPr>
            <p:spPr>
              <a:xfrm rot="16200000">
                <a:off x="2076638" y="2831066"/>
                <a:ext cx="72000" cy="72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732" name="Group 731">
                <a:extLst>
                  <a:ext uri="{FF2B5EF4-FFF2-40B4-BE49-F238E27FC236}">
                    <a16:creationId xmlns:a16="http://schemas.microsoft.com/office/drawing/2014/main" id="{26428F0E-79C6-474D-8F5E-D974BB84BA8B}"/>
                  </a:ext>
                </a:extLst>
              </p:cNvPr>
              <p:cNvGrpSpPr/>
              <p:nvPr/>
            </p:nvGrpSpPr>
            <p:grpSpPr>
              <a:xfrm>
                <a:off x="2931052" y="2564640"/>
                <a:ext cx="76508" cy="178956"/>
                <a:chOff x="4059939" y="3018509"/>
                <a:chExt cx="76508" cy="247949"/>
              </a:xfrm>
            </p:grpSpPr>
            <p:cxnSp>
              <p:nvCxnSpPr>
                <p:cNvPr id="765" name="Straight Connector 764">
                  <a:extLst>
                    <a:ext uri="{FF2B5EF4-FFF2-40B4-BE49-F238E27FC236}">
                      <a16:creationId xmlns:a16="http://schemas.microsoft.com/office/drawing/2014/main" id="{0516ADA5-56F0-4430-A9F9-FC555772A0EB}"/>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6" name="Straight Connector 765">
                  <a:extLst>
                    <a:ext uri="{FF2B5EF4-FFF2-40B4-BE49-F238E27FC236}">
                      <a16:creationId xmlns:a16="http://schemas.microsoft.com/office/drawing/2014/main" id="{0861AE77-B15D-4377-BD46-894B805C5C07}"/>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7" name="Straight Connector 766">
                  <a:extLst>
                    <a:ext uri="{FF2B5EF4-FFF2-40B4-BE49-F238E27FC236}">
                      <a16:creationId xmlns:a16="http://schemas.microsoft.com/office/drawing/2014/main" id="{C944C676-2D32-4C37-99D5-F99692023664}"/>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33" name="Diamond 732">
                <a:extLst>
                  <a:ext uri="{FF2B5EF4-FFF2-40B4-BE49-F238E27FC236}">
                    <a16:creationId xmlns:a16="http://schemas.microsoft.com/office/drawing/2014/main" id="{E718936C-C3B1-4932-ADF6-CDAA83F8A8F5}"/>
                  </a:ext>
                </a:extLst>
              </p:cNvPr>
              <p:cNvSpPr/>
              <p:nvPr/>
            </p:nvSpPr>
            <p:spPr>
              <a:xfrm rot="18900000">
                <a:off x="2931052" y="2611594"/>
                <a:ext cx="76508" cy="75600"/>
              </a:xfrm>
              <a:prstGeom prst="diamond">
                <a:avLst/>
              </a:prstGeom>
              <a:solidFill>
                <a:schemeClr val="accent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734" name="Group 733">
                <a:extLst>
                  <a:ext uri="{FF2B5EF4-FFF2-40B4-BE49-F238E27FC236}">
                    <a16:creationId xmlns:a16="http://schemas.microsoft.com/office/drawing/2014/main" id="{E7565F05-23D4-447C-A9BD-160E1E38E9C4}"/>
                  </a:ext>
                </a:extLst>
              </p:cNvPr>
              <p:cNvGrpSpPr/>
              <p:nvPr/>
            </p:nvGrpSpPr>
            <p:grpSpPr>
              <a:xfrm>
                <a:off x="2874488" y="2878319"/>
                <a:ext cx="76508" cy="144638"/>
                <a:chOff x="3952814" y="3018509"/>
                <a:chExt cx="76508" cy="247949"/>
              </a:xfrm>
              <a:effectLst/>
            </p:grpSpPr>
            <p:cxnSp>
              <p:nvCxnSpPr>
                <p:cNvPr id="762" name="Straight Connector 761">
                  <a:extLst>
                    <a:ext uri="{FF2B5EF4-FFF2-40B4-BE49-F238E27FC236}">
                      <a16:creationId xmlns:a16="http://schemas.microsoft.com/office/drawing/2014/main" id="{1884EA11-5FB3-4071-ABD5-42B669214824}"/>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3" name="Straight Connector 762">
                  <a:extLst>
                    <a:ext uri="{FF2B5EF4-FFF2-40B4-BE49-F238E27FC236}">
                      <a16:creationId xmlns:a16="http://schemas.microsoft.com/office/drawing/2014/main" id="{243DDEC5-9176-4373-A5E5-CF9A1C16EDD9}"/>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4" name="Straight Connector 763">
                  <a:extLst>
                    <a:ext uri="{FF2B5EF4-FFF2-40B4-BE49-F238E27FC236}">
                      <a16:creationId xmlns:a16="http://schemas.microsoft.com/office/drawing/2014/main" id="{523F1EE2-6A04-46D0-8C45-E77157881E1A}"/>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35" name="Oval 734">
                <a:extLst>
                  <a:ext uri="{FF2B5EF4-FFF2-40B4-BE49-F238E27FC236}">
                    <a16:creationId xmlns:a16="http://schemas.microsoft.com/office/drawing/2014/main" id="{60AA551C-256D-431D-B29F-863EA01F9E1E}"/>
                  </a:ext>
                </a:extLst>
              </p:cNvPr>
              <p:cNvSpPr/>
              <p:nvPr/>
            </p:nvSpPr>
            <p:spPr>
              <a:xfrm rot="16200000">
                <a:off x="2876742" y="2919416"/>
                <a:ext cx="72000" cy="72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736" name="Group 735">
                <a:extLst>
                  <a:ext uri="{FF2B5EF4-FFF2-40B4-BE49-F238E27FC236}">
                    <a16:creationId xmlns:a16="http://schemas.microsoft.com/office/drawing/2014/main" id="{F1550B1A-DF98-4B52-8887-5AC13D7C05CC}"/>
                  </a:ext>
                </a:extLst>
              </p:cNvPr>
              <p:cNvGrpSpPr/>
              <p:nvPr/>
            </p:nvGrpSpPr>
            <p:grpSpPr>
              <a:xfrm>
                <a:off x="1114949" y="2783600"/>
                <a:ext cx="76508" cy="161925"/>
                <a:chOff x="4059939" y="3018509"/>
                <a:chExt cx="76508" cy="247949"/>
              </a:xfrm>
            </p:grpSpPr>
            <p:cxnSp>
              <p:nvCxnSpPr>
                <p:cNvPr id="759" name="Straight Connector 758">
                  <a:extLst>
                    <a:ext uri="{FF2B5EF4-FFF2-40B4-BE49-F238E27FC236}">
                      <a16:creationId xmlns:a16="http://schemas.microsoft.com/office/drawing/2014/main" id="{00EC38E5-DA98-4B9C-A1A9-8B3A7105AA50}"/>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0" name="Straight Connector 759">
                  <a:extLst>
                    <a:ext uri="{FF2B5EF4-FFF2-40B4-BE49-F238E27FC236}">
                      <a16:creationId xmlns:a16="http://schemas.microsoft.com/office/drawing/2014/main" id="{59FFAB10-6DC2-4E36-9EA4-EFBC514195AA}"/>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1" name="Straight Connector 760">
                  <a:extLst>
                    <a:ext uri="{FF2B5EF4-FFF2-40B4-BE49-F238E27FC236}">
                      <a16:creationId xmlns:a16="http://schemas.microsoft.com/office/drawing/2014/main" id="{6509EE4F-96D7-43C0-83E4-DF8F754D1928}"/>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37" name="Diamond 736">
                <a:extLst>
                  <a:ext uri="{FF2B5EF4-FFF2-40B4-BE49-F238E27FC236}">
                    <a16:creationId xmlns:a16="http://schemas.microsoft.com/office/drawing/2014/main" id="{3FD6682F-F1B2-44BE-BEC7-5F88C086D6BC}"/>
                  </a:ext>
                </a:extLst>
              </p:cNvPr>
              <p:cNvSpPr/>
              <p:nvPr/>
            </p:nvSpPr>
            <p:spPr>
              <a:xfrm rot="18900000">
                <a:off x="1114949" y="2827258"/>
                <a:ext cx="76508" cy="75600"/>
              </a:xfrm>
              <a:prstGeom prst="diamond">
                <a:avLst/>
              </a:prstGeom>
              <a:solidFill>
                <a:schemeClr val="accent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738" name="Group 737">
                <a:extLst>
                  <a:ext uri="{FF2B5EF4-FFF2-40B4-BE49-F238E27FC236}">
                    <a16:creationId xmlns:a16="http://schemas.microsoft.com/office/drawing/2014/main" id="{2106923F-C9EF-490C-A77B-57816240E55A}"/>
                  </a:ext>
                </a:extLst>
              </p:cNvPr>
              <p:cNvGrpSpPr/>
              <p:nvPr/>
            </p:nvGrpSpPr>
            <p:grpSpPr>
              <a:xfrm>
                <a:off x="1058386" y="2856304"/>
                <a:ext cx="76508" cy="144660"/>
                <a:chOff x="3952814" y="3018509"/>
                <a:chExt cx="76508" cy="247949"/>
              </a:xfrm>
              <a:effectLst/>
            </p:grpSpPr>
            <p:cxnSp>
              <p:nvCxnSpPr>
                <p:cNvPr id="756" name="Straight Connector 755">
                  <a:extLst>
                    <a:ext uri="{FF2B5EF4-FFF2-40B4-BE49-F238E27FC236}">
                      <a16:creationId xmlns:a16="http://schemas.microsoft.com/office/drawing/2014/main" id="{178AE442-0057-406E-A2B3-047439F0864B}"/>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7" name="Straight Connector 756">
                  <a:extLst>
                    <a:ext uri="{FF2B5EF4-FFF2-40B4-BE49-F238E27FC236}">
                      <a16:creationId xmlns:a16="http://schemas.microsoft.com/office/drawing/2014/main" id="{FBF6B6B0-8B91-4263-8296-309577E0D1A6}"/>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8" name="Straight Connector 757">
                  <a:extLst>
                    <a:ext uri="{FF2B5EF4-FFF2-40B4-BE49-F238E27FC236}">
                      <a16:creationId xmlns:a16="http://schemas.microsoft.com/office/drawing/2014/main" id="{CB90EE5B-0003-424A-8990-EFC465A679E2}"/>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39" name="Oval 738">
                <a:extLst>
                  <a:ext uri="{FF2B5EF4-FFF2-40B4-BE49-F238E27FC236}">
                    <a16:creationId xmlns:a16="http://schemas.microsoft.com/office/drawing/2014/main" id="{BE8D4F4D-AE0C-4828-9734-C4CDBAB1BE1C}"/>
                  </a:ext>
                </a:extLst>
              </p:cNvPr>
              <p:cNvSpPr/>
              <p:nvPr/>
            </p:nvSpPr>
            <p:spPr>
              <a:xfrm rot="16200000">
                <a:off x="1060640" y="2897209"/>
                <a:ext cx="72000" cy="72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740" name="Group 739">
                <a:extLst>
                  <a:ext uri="{FF2B5EF4-FFF2-40B4-BE49-F238E27FC236}">
                    <a16:creationId xmlns:a16="http://schemas.microsoft.com/office/drawing/2014/main" id="{CA312656-531B-4E9F-B342-627D37041C57}"/>
                  </a:ext>
                </a:extLst>
              </p:cNvPr>
              <p:cNvGrpSpPr/>
              <p:nvPr/>
            </p:nvGrpSpPr>
            <p:grpSpPr>
              <a:xfrm>
                <a:off x="743476" y="3042738"/>
                <a:ext cx="76508" cy="127194"/>
                <a:chOff x="4059939" y="3018509"/>
                <a:chExt cx="76508" cy="247949"/>
              </a:xfrm>
            </p:grpSpPr>
            <p:cxnSp>
              <p:nvCxnSpPr>
                <p:cNvPr id="753" name="Straight Connector 752">
                  <a:extLst>
                    <a:ext uri="{FF2B5EF4-FFF2-40B4-BE49-F238E27FC236}">
                      <a16:creationId xmlns:a16="http://schemas.microsoft.com/office/drawing/2014/main" id="{9FC03F33-F736-45AF-8CF2-082188E14C4F}"/>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4" name="Straight Connector 753">
                  <a:extLst>
                    <a:ext uri="{FF2B5EF4-FFF2-40B4-BE49-F238E27FC236}">
                      <a16:creationId xmlns:a16="http://schemas.microsoft.com/office/drawing/2014/main" id="{03D2E944-375C-42B5-B57D-FA644F36110E}"/>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5" name="Straight Connector 754">
                  <a:extLst>
                    <a:ext uri="{FF2B5EF4-FFF2-40B4-BE49-F238E27FC236}">
                      <a16:creationId xmlns:a16="http://schemas.microsoft.com/office/drawing/2014/main" id="{CEE4AA27-DFC6-4613-9E48-D5713AC0601D}"/>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41" name="Diamond 740">
                <a:extLst>
                  <a:ext uri="{FF2B5EF4-FFF2-40B4-BE49-F238E27FC236}">
                    <a16:creationId xmlns:a16="http://schemas.microsoft.com/office/drawing/2014/main" id="{A62FE005-0562-4A14-B965-BB71F0CF221B}"/>
                  </a:ext>
                </a:extLst>
              </p:cNvPr>
              <p:cNvSpPr/>
              <p:nvPr/>
            </p:nvSpPr>
            <p:spPr>
              <a:xfrm rot="18900000">
                <a:off x="743476" y="3067507"/>
                <a:ext cx="76508" cy="75600"/>
              </a:xfrm>
              <a:prstGeom prst="diamond">
                <a:avLst/>
              </a:prstGeom>
              <a:solidFill>
                <a:schemeClr val="accent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742" name="Group 741">
                <a:extLst>
                  <a:ext uri="{FF2B5EF4-FFF2-40B4-BE49-F238E27FC236}">
                    <a16:creationId xmlns:a16="http://schemas.microsoft.com/office/drawing/2014/main" id="{56AA3DF4-0054-4C42-8F71-5FD0A76266D8}"/>
                  </a:ext>
                </a:extLst>
              </p:cNvPr>
              <p:cNvGrpSpPr/>
              <p:nvPr/>
            </p:nvGrpSpPr>
            <p:grpSpPr>
              <a:xfrm>
                <a:off x="686914" y="2979931"/>
                <a:ext cx="76508" cy="128727"/>
                <a:chOff x="3952814" y="1122842"/>
                <a:chExt cx="76508" cy="97589"/>
              </a:xfrm>
              <a:effectLst/>
            </p:grpSpPr>
            <p:cxnSp>
              <p:nvCxnSpPr>
                <p:cNvPr id="750" name="Straight Connector 749">
                  <a:extLst>
                    <a:ext uri="{FF2B5EF4-FFF2-40B4-BE49-F238E27FC236}">
                      <a16:creationId xmlns:a16="http://schemas.microsoft.com/office/drawing/2014/main" id="{AF84D6C0-03F4-4203-BF1E-83D8A94F4BDD}"/>
                    </a:ext>
                  </a:extLst>
                </p:cNvPr>
                <p:cNvCxnSpPr/>
                <p:nvPr/>
              </p:nvCxnSpPr>
              <p:spPr>
                <a:xfrm rot="16200000" flipH="1">
                  <a:off x="3944769" y="1174132"/>
                  <a:ext cx="92598"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1" name="Straight Connector 750">
                  <a:extLst>
                    <a:ext uri="{FF2B5EF4-FFF2-40B4-BE49-F238E27FC236}">
                      <a16:creationId xmlns:a16="http://schemas.microsoft.com/office/drawing/2014/main" id="{895A50C3-3AE6-4203-BDA8-E7501B96E76E}"/>
                    </a:ext>
                  </a:extLst>
                </p:cNvPr>
                <p:cNvCxnSpPr/>
                <p:nvPr/>
              </p:nvCxnSpPr>
              <p:spPr>
                <a:xfrm rot="16200000">
                  <a:off x="3991068" y="1182177"/>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52" name="Straight Connector 751">
                  <a:extLst>
                    <a:ext uri="{FF2B5EF4-FFF2-40B4-BE49-F238E27FC236}">
                      <a16:creationId xmlns:a16="http://schemas.microsoft.com/office/drawing/2014/main" id="{5678D928-089D-437E-B695-A49A7CB8FC06}"/>
                    </a:ext>
                  </a:extLst>
                </p:cNvPr>
                <p:cNvCxnSpPr/>
                <p:nvPr/>
              </p:nvCxnSpPr>
              <p:spPr>
                <a:xfrm rot="16200000">
                  <a:off x="3991068" y="1084588"/>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43" name="Oval 742">
                <a:extLst>
                  <a:ext uri="{FF2B5EF4-FFF2-40B4-BE49-F238E27FC236}">
                    <a16:creationId xmlns:a16="http://schemas.microsoft.com/office/drawing/2014/main" id="{BFF8DD1B-8538-40B2-9252-E1F1526B7F19}"/>
                  </a:ext>
                </a:extLst>
              </p:cNvPr>
              <p:cNvSpPr/>
              <p:nvPr/>
            </p:nvSpPr>
            <p:spPr>
              <a:xfrm rot="16200000">
                <a:off x="689168" y="3005613"/>
                <a:ext cx="72000" cy="72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744" name="Group 743">
                <a:extLst>
                  <a:ext uri="{FF2B5EF4-FFF2-40B4-BE49-F238E27FC236}">
                    <a16:creationId xmlns:a16="http://schemas.microsoft.com/office/drawing/2014/main" id="{D281F5F3-9394-4FE8-B0B7-7CE660485C8A}"/>
                  </a:ext>
                </a:extLst>
              </p:cNvPr>
              <p:cNvGrpSpPr/>
              <p:nvPr/>
            </p:nvGrpSpPr>
            <p:grpSpPr>
              <a:xfrm>
                <a:off x="615346" y="3440786"/>
                <a:ext cx="2493808" cy="264164"/>
                <a:chOff x="615346" y="3520759"/>
                <a:chExt cx="2493808" cy="261610"/>
              </a:xfrm>
            </p:grpSpPr>
            <p:sp>
              <p:nvSpPr>
                <p:cNvPr id="745" name="TextBox 744">
                  <a:extLst>
                    <a:ext uri="{FF2B5EF4-FFF2-40B4-BE49-F238E27FC236}">
                      <a16:creationId xmlns:a16="http://schemas.microsoft.com/office/drawing/2014/main" id="{2F6D4331-CA8A-4C9C-B9EB-9425D4E525F4}"/>
                    </a:ext>
                  </a:extLst>
                </p:cNvPr>
                <p:cNvSpPr txBox="1"/>
                <p:nvPr/>
              </p:nvSpPr>
              <p:spPr>
                <a:xfrm>
                  <a:off x="1679749" y="3520759"/>
                  <a:ext cx="328936" cy="261610"/>
                </a:xfrm>
                <a:prstGeom prst="rect">
                  <a:avLst/>
                </a:prstGeom>
                <a:noFill/>
              </p:spPr>
              <p:txBody>
                <a:bodyPr wrap="none" rtlCol="0" anchor="ctr">
                  <a:spAutoFit/>
                </a:bodyPr>
                <a:lstStyle/>
                <a:p>
                  <a:pPr algn="ctr"/>
                  <a:r>
                    <a:rPr lang="en-GB" sz="1100" dirty="0">
                      <a:solidFill>
                        <a:srgbClr val="272727"/>
                      </a:solidFill>
                    </a:rPr>
                    <a:t>12</a:t>
                  </a:r>
                </a:p>
              </p:txBody>
            </p:sp>
            <p:sp>
              <p:nvSpPr>
                <p:cNvPr id="746" name="TextBox 745">
                  <a:extLst>
                    <a:ext uri="{FF2B5EF4-FFF2-40B4-BE49-F238E27FC236}">
                      <a16:creationId xmlns:a16="http://schemas.microsoft.com/office/drawing/2014/main" id="{191691E2-FD21-49BA-8A0F-F3CC6A83DF57}"/>
                    </a:ext>
                  </a:extLst>
                </p:cNvPr>
                <p:cNvSpPr txBox="1"/>
                <p:nvPr/>
              </p:nvSpPr>
              <p:spPr>
                <a:xfrm>
                  <a:off x="2229984" y="3520759"/>
                  <a:ext cx="328936" cy="261610"/>
                </a:xfrm>
                <a:prstGeom prst="rect">
                  <a:avLst/>
                </a:prstGeom>
                <a:noFill/>
              </p:spPr>
              <p:txBody>
                <a:bodyPr wrap="none" rtlCol="0" anchor="ctr">
                  <a:spAutoFit/>
                </a:bodyPr>
                <a:lstStyle/>
                <a:p>
                  <a:pPr algn="ctr"/>
                  <a:r>
                    <a:rPr lang="en-GB" sz="1100" dirty="0">
                      <a:solidFill>
                        <a:srgbClr val="272727"/>
                      </a:solidFill>
                    </a:rPr>
                    <a:t>18</a:t>
                  </a:r>
                </a:p>
              </p:txBody>
            </p:sp>
            <p:sp>
              <p:nvSpPr>
                <p:cNvPr id="747" name="TextBox 746">
                  <a:extLst>
                    <a:ext uri="{FF2B5EF4-FFF2-40B4-BE49-F238E27FC236}">
                      <a16:creationId xmlns:a16="http://schemas.microsoft.com/office/drawing/2014/main" id="{DC4C66AD-96F9-42FE-8710-7D3E70E3C68C}"/>
                    </a:ext>
                  </a:extLst>
                </p:cNvPr>
                <p:cNvSpPr txBox="1"/>
                <p:nvPr/>
              </p:nvSpPr>
              <p:spPr>
                <a:xfrm>
                  <a:off x="2780218" y="3520759"/>
                  <a:ext cx="328936" cy="261610"/>
                </a:xfrm>
                <a:prstGeom prst="rect">
                  <a:avLst/>
                </a:prstGeom>
                <a:noFill/>
              </p:spPr>
              <p:txBody>
                <a:bodyPr wrap="none" rtlCol="0" anchor="ctr">
                  <a:spAutoFit/>
                </a:bodyPr>
                <a:lstStyle/>
                <a:p>
                  <a:pPr algn="ctr"/>
                  <a:r>
                    <a:rPr lang="en-GB" sz="1100" dirty="0">
                      <a:solidFill>
                        <a:srgbClr val="272727"/>
                      </a:solidFill>
                    </a:rPr>
                    <a:t>24</a:t>
                  </a:r>
                </a:p>
              </p:txBody>
            </p:sp>
            <p:sp>
              <p:nvSpPr>
                <p:cNvPr id="748" name="TextBox 747">
                  <a:extLst>
                    <a:ext uri="{FF2B5EF4-FFF2-40B4-BE49-F238E27FC236}">
                      <a16:creationId xmlns:a16="http://schemas.microsoft.com/office/drawing/2014/main" id="{C60BBAD7-B232-4A4D-910F-8967253067AD}"/>
                    </a:ext>
                  </a:extLst>
                </p:cNvPr>
                <p:cNvSpPr txBox="1"/>
                <p:nvPr/>
              </p:nvSpPr>
              <p:spPr>
                <a:xfrm>
                  <a:off x="1165581" y="3520759"/>
                  <a:ext cx="256802" cy="261610"/>
                </a:xfrm>
                <a:prstGeom prst="rect">
                  <a:avLst/>
                </a:prstGeom>
                <a:noFill/>
              </p:spPr>
              <p:txBody>
                <a:bodyPr wrap="none" rtlCol="0" anchor="ctr">
                  <a:spAutoFit/>
                </a:bodyPr>
                <a:lstStyle/>
                <a:p>
                  <a:pPr algn="ctr"/>
                  <a:r>
                    <a:rPr lang="en-GB" sz="1100" dirty="0">
                      <a:solidFill>
                        <a:srgbClr val="272727"/>
                      </a:solidFill>
                    </a:rPr>
                    <a:t>6</a:t>
                  </a:r>
                </a:p>
              </p:txBody>
            </p:sp>
            <p:sp>
              <p:nvSpPr>
                <p:cNvPr id="749" name="TextBox 748">
                  <a:extLst>
                    <a:ext uri="{FF2B5EF4-FFF2-40B4-BE49-F238E27FC236}">
                      <a16:creationId xmlns:a16="http://schemas.microsoft.com/office/drawing/2014/main" id="{9614A255-7982-49EA-9116-E4BF03909482}"/>
                    </a:ext>
                  </a:extLst>
                </p:cNvPr>
                <p:cNvSpPr txBox="1"/>
                <p:nvPr/>
              </p:nvSpPr>
              <p:spPr>
                <a:xfrm>
                  <a:off x="615346" y="3520759"/>
                  <a:ext cx="256802" cy="261610"/>
                </a:xfrm>
                <a:prstGeom prst="rect">
                  <a:avLst/>
                </a:prstGeom>
                <a:noFill/>
              </p:spPr>
              <p:txBody>
                <a:bodyPr wrap="none" rtlCol="0" anchor="ctr">
                  <a:spAutoFit/>
                </a:bodyPr>
                <a:lstStyle/>
                <a:p>
                  <a:pPr algn="ctr"/>
                  <a:r>
                    <a:rPr lang="en-GB" sz="1100" dirty="0">
                      <a:solidFill>
                        <a:srgbClr val="272727"/>
                      </a:solidFill>
                    </a:rPr>
                    <a:t>0</a:t>
                  </a:r>
                </a:p>
              </p:txBody>
            </p:sp>
          </p:grpSp>
        </p:grpSp>
        <p:grpSp>
          <p:nvGrpSpPr>
            <p:cNvPr id="434" name="Group 433">
              <a:extLst>
                <a:ext uri="{FF2B5EF4-FFF2-40B4-BE49-F238E27FC236}">
                  <a16:creationId xmlns:a16="http://schemas.microsoft.com/office/drawing/2014/main" id="{DA433ECA-5DF5-42C0-827E-E39C6C4E1D96}"/>
                </a:ext>
              </a:extLst>
            </p:cNvPr>
            <p:cNvGrpSpPr/>
            <p:nvPr/>
          </p:nvGrpSpPr>
          <p:grpSpPr>
            <a:xfrm>
              <a:off x="3068603" y="1975036"/>
              <a:ext cx="2883394" cy="1778166"/>
              <a:chOff x="3114985" y="2090050"/>
              <a:chExt cx="2883394" cy="1778166"/>
            </a:xfrm>
          </p:grpSpPr>
          <p:grpSp>
            <p:nvGrpSpPr>
              <p:cNvPr id="652" name="Group 651">
                <a:extLst>
                  <a:ext uri="{FF2B5EF4-FFF2-40B4-BE49-F238E27FC236}">
                    <a16:creationId xmlns:a16="http://schemas.microsoft.com/office/drawing/2014/main" id="{1E63E5F1-AC43-4193-892C-B932D3158C9C}"/>
                  </a:ext>
                </a:extLst>
              </p:cNvPr>
              <p:cNvGrpSpPr/>
              <p:nvPr/>
            </p:nvGrpSpPr>
            <p:grpSpPr>
              <a:xfrm>
                <a:off x="3580314" y="2768361"/>
                <a:ext cx="133070" cy="165085"/>
                <a:chOff x="3569472" y="2768361"/>
                <a:chExt cx="133070" cy="165085"/>
              </a:xfrm>
            </p:grpSpPr>
            <p:grpSp>
              <p:nvGrpSpPr>
                <p:cNvPr id="712" name="Group 711">
                  <a:extLst>
                    <a:ext uri="{FF2B5EF4-FFF2-40B4-BE49-F238E27FC236}">
                      <a16:creationId xmlns:a16="http://schemas.microsoft.com/office/drawing/2014/main" id="{17F7809C-D4BF-41A2-ABA0-0344A44ADAC6}"/>
                    </a:ext>
                  </a:extLst>
                </p:cNvPr>
                <p:cNvGrpSpPr/>
                <p:nvPr/>
              </p:nvGrpSpPr>
              <p:grpSpPr>
                <a:xfrm>
                  <a:off x="3626034" y="2859499"/>
                  <a:ext cx="76508" cy="72295"/>
                  <a:chOff x="4059939" y="3018509"/>
                  <a:chExt cx="76508" cy="247949"/>
                </a:xfrm>
              </p:grpSpPr>
              <p:cxnSp>
                <p:nvCxnSpPr>
                  <p:cNvPr id="719" name="Straight Connector 718">
                    <a:extLst>
                      <a:ext uri="{FF2B5EF4-FFF2-40B4-BE49-F238E27FC236}">
                        <a16:creationId xmlns:a16="http://schemas.microsoft.com/office/drawing/2014/main" id="{7C1B4529-E1F1-40E1-A571-F202AE80C7DE}"/>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0" name="Straight Connector 719">
                    <a:extLst>
                      <a:ext uri="{FF2B5EF4-FFF2-40B4-BE49-F238E27FC236}">
                        <a16:creationId xmlns:a16="http://schemas.microsoft.com/office/drawing/2014/main" id="{1656AF87-ECD5-43C0-B547-ABFF192A2AAE}"/>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1" name="Straight Connector 720">
                    <a:extLst>
                      <a:ext uri="{FF2B5EF4-FFF2-40B4-BE49-F238E27FC236}">
                        <a16:creationId xmlns:a16="http://schemas.microsoft.com/office/drawing/2014/main" id="{842A41C8-AA42-42AA-89EA-1B564B54C2A1}"/>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13" name="Diamond 712">
                  <a:extLst>
                    <a:ext uri="{FF2B5EF4-FFF2-40B4-BE49-F238E27FC236}">
                      <a16:creationId xmlns:a16="http://schemas.microsoft.com/office/drawing/2014/main" id="{6BD14AE1-6B28-4D40-BF21-4941B7DD07E4}"/>
                    </a:ext>
                  </a:extLst>
                </p:cNvPr>
                <p:cNvSpPr/>
                <p:nvPr/>
              </p:nvSpPr>
              <p:spPr>
                <a:xfrm rot="18900000">
                  <a:off x="3626034" y="2857846"/>
                  <a:ext cx="76508" cy="75600"/>
                </a:xfrm>
                <a:prstGeom prst="diamond">
                  <a:avLst/>
                </a:prstGeom>
                <a:solidFill>
                  <a:schemeClr val="accent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714" name="Group 713">
                  <a:extLst>
                    <a:ext uri="{FF2B5EF4-FFF2-40B4-BE49-F238E27FC236}">
                      <a16:creationId xmlns:a16="http://schemas.microsoft.com/office/drawing/2014/main" id="{4C8B8EB7-ECD7-4532-A126-65B6C051906F}"/>
                    </a:ext>
                  </a:extLst>
                </p:cNvPr>
                <p:cNvGrpSpPr/>
                <p:nvPr/>
              </p:nvGrpSpPr>
              <p:grpSpPr>
                <a:xfrm>
                  <a:off x="3569472" y="2768361"/>
                  <a:ext cx="76508" cy="130546"/>
                  <a:chOff x="3952814" y="3018509"/>
                  <a:chExt cx="76508" cy="247949"/>
                </a:xfrm>
                <a:effectLst/>
              </p:grpSpPr>
              <p:cxnSp>
                <p:nvCxnSpPr>
                  <p:cNvPr id="716" name="Straight Connector 715">
                    <a:extLst>
                      <a:ext uri="{FF2B5EF4-FFF2-40B4-BE49-F238E27FC236}">
                        <a16:creationId xmlns:a16="http://schemas.microsoft.com/office/drawing/2014/main" id="{69529D30-A5E6-4BFD-AB91-B49701F57F31}"/>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7" name="Straight Connector 716">
                    <a:extLst>
                      <a:ext uri="{FF2B5EF4-FFF2-40B4-BE49-F238E27FC236}">
                        <a16:creationId xmlns:a16="http://schemas.microsoft.com/office/drawing/2014/main" id="{7A8113EF-E273-4BB7-BA9D-2737B87D5A4A}"/>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8" name="Straight Connector 717">
                    <a:extLst>
                      <a:ext uri="{FF2B5EF4-FFF2-40B4-BE49-F238E27FC236}">
                        <a16:creationId xmlns:a16="http://schemas.microsoft.com/office/drawing/2014/main" id="{87EDE471-14A6-424D-94C9-287B55050AB8}"/>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15" name="Oval 714">
                  <a:extLst>
                    <a:ext uri="{FF2B5EF4-FFF2-40B4-BE49-F238E27FC236}">
                      <a16:creationId xmlns:a16="http://schemas.microsoft.com/office/drawing/2014/main" id="{C264ECB8-FCCB-4AF6-B67D-02F886FE5BB2}"/>
                    </a:ext>
                  </a:extLst>
                </p:cNvPr>
                <p:cNvSpPr/>
                <p:nvPr/>
              </p:nvSpPr>
              <p:spPr>
                <a:xfrm rot="16200000">
                  <a:off x="3571726" y="2797635"/>
                  <a:ext cx="72000" cy="72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653" name="Group 652">
                <a:extLst>
                  <a:ext uri="{FF2B5EF4-FFF2-40B4-BE49-F238E27FC236}">
                    <a16:creationId xmlns:a16="http://schemas.microsoft.com/office/drawing/2014/main" id="{2058641A-43EA-481A-9194-EF68E2641A27}"/>
                  </a:ext>
                </a:extLst>
              </p:cNvPr>
              <p:cNvGrpSpPr/>
              <p:nvPr/>
            </p:nvGrpSpPr>
            <p:grpSpPr>
              <a:xfrm>
                <a:off x="5026209" y="2589739"/>
                <a:ext cx="76508" cy="106079"/>
                <a:chOff x="4059939" y="3018509"/>
                <a:chExt cx="76508" cy="247949"/>
              </a:xfrm>
            </p:grpSpPr>
            <p:cxnSp>
              <p:nvCxnSpPr>
                <p:cNvPr id="709" name="Straight Connector 708">
                  <a:extLst>
                    <a:ext uri="{FF2B5EF4-FFF2-40B4-BE49-F238E27FC236}">
                      <a16:creationId xmlns:a16="http://schemas.microsoft.com/office/drawing/2014/main" id="{C2D1D3C3-24FA-4AA5-8ED1-2F20AA74D074}"/>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0" name="Straight Connector 709">
                  <a:extLst>
                    <a:ext uri="{FF2B5EF4-FFF2-40B4-BE49-F238E27FC236}">
                      <a16:creationId xmlns:a16="http://schemas.microsoft.com/office/drawing/2014/main" id="{8C51C732-E7F2-441E-BBF2-ECA9A1C29D2D}"/>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1" name="Straight Connector 710">
                  <a:extLst>
                    <a:ext uri="{FF2B5EF4-FFF2-40B4-BE49-F238E27FC236}">
                      <a16:creationId xmlns:a16="http://schemas.microsoft.com/office/drawing/2014/main" id="{EB2B79AE-5152-435F-965C-A54B052E11F5}"/>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54" name="Diamond 653">
                <a:extLst>
                  <a:ext uri="{FF2B5EF4-FFF2-40B4-BE49-F238E27FC236}">
                    <a16:creationId xmlns:a16="http://schemas.microsoft.com/office/drawing/2014/main" id="{32D8C5CF-A211-4846-892B-B5ED3C43AC5A}"/>
                  </a:ext>
                </a:extLst>
              </p:cNvPr>
              <p:cNvSpPr/>
              <p:nvPr/>
            </p:nvSpPr>
            <p:spPr>
              <a:xfrm rot="18900000">
                <a:off x="5026209" y="2604978"/>
                <a:ext cx="76508" cy="75600"/>
              </a:xfrm>
              <a:prstGeom prst="diamond">
                <a:avLst/>
              </a:prstGeom>
              <a:solidFill>
                <a:schemeClr val="tx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655" name="Group 654">
                <a:extLst>
                  <a:ext uri="{FF2B5EF4-FFF2-40B4-BE49-F238E27FC236}">
                    <a16:creationId xmlns:a16="http://schemas.microsoft.com/office/drawing/2014/main" id="{62EDF3F9-DD1D-40E3-88AA-4B3518902341}"/>
                  </a:ext>
                </a:extLst>
              </p:cNvPr>
              <p:cNvGrpSpPr/>
              <p:nvPr/>
            </p:nvGrpSpPr>
            <p:grpSpPr>
              <a:xfrm>
                <a:off x="4972028" y="2553491"/>
                <a:ext cx="76508" cy="333614"/>
                <a:chOff x="3952814" y="3018509"/>
                <a:chExt cx="76508" cy="247949"/>
              </a:xfrm>
              <a:effectLst/>
            </p:grpSpPr>
            <p:cxnSp>
              <p:nvCxnSpPr>
                <p:cNvPr id="706" name="Straight Connector 705">
                  <a:extLst>
                    <a:ext uri="{FF2B5EF4-FFF2-40B4-BE49-F238E27FC236}">
                      <a16:creationId xmlns:a16="http://schemas.microsoft.com/office/drawing/2014/main" id="{61216CAC-CA97-47FD-A951-D9F32C6F5E70}"/>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7" name="Straight Connector 706">
                  <a:extLst>
                    <a:ext uri="{FF2B5EF4-FFF2-40B4-BE49-F238E27FC236}">
                      <a16:creationId xmlns:a16="http://schemas.microsoft.com/office/drawing/2014/main" id="{4E56B8FE-F28B-4F93-972A-3B6052CF189D}"/>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8" name="Straight Connector 707">
                  <a:extLst>
                    <a:ext uri="{FF2B5EF4-FFF2-40B4-BE49-F238E27FC236}">
                      <a16:creationId xmlns:a16="http://schemas.microsoft.com/office/drawing/2014/main" id="{B6B891B5-4A54-4D6A-89AE-4E5BC4497DFC}"/>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56" name="Oval 655">
                <a:extLst>
                  <a:ext uri="{FF2B5EF4-FFF2-40B4-BE49-F238E27FC236}">
                    <a16:creationId xmlns:a16="http://schemas.microsoft.com/office/drawing/2014/main" id="{FC8374AE-26FC-49E7-B327-B20EAF9B8B17}"/>
                  </a:ext>
                </a:extLst>
              </p:cNvPr>
              <p:cNvSpPr/>
              <p:nvPr/>
            </p:nvSpPr>
            <p:spPr>
              <a:xfrm rot="16200000">
                <a:off x="4974282" y="2684298"/>
                <a:ext cx="72000" cy="72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grpSp>
            <p:nvGrpSpPr>
              <p:cNvPr id="657" name="Group 656">
                <a:extLst>
                  <a:ext uri="{FF2B5EF4-FFF2-40B4-BE49-F238E27FC236}">
                    <a16:creationId xmlns:a16="http://schemas.microsoft.com/office/drawing/2014/main" id="{B70B6DB6-E0B6-4363-8F54-11E757146DFA}"/>
                  </a:ext>
                </a:extLst>
              </p:cNvPr>
              <p:cNvGrpSpPr/>
              <p:nvPr/>
            </p:nvGrpSpPr>
            <p:grpSpPr>
              <a:xfrm flipV="1">
                <a:off x="5813609" y="2593419"/>
                <a:ext cx="76508" cy="132046"/>
                <a:chOff x="4059939" y="3018509"/>
                <a:chExt cx="76508" cy="247949"/>
              </a:xfrm>
            </p:grpSpPr>
            <p:cxnSp>
              <p:nvCxnSpPr>
                <p:cNvPr id="703" name="Straight Connector 702">
                  <a:extLst>
                    <a:ext uri="{FF2B5EF4-FFF2-40B4-BE49-F238E27FC236}">
                      <a16:creationId xmlns:a16="http://schemas.microsoft.com/office/drawing/2014/main" id="{028022EF-CBA6-41C7-A5E1-FD939D4B7D34}"/>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4" name="Straight Connector 703">
                  <a:extLst>
                    <a:ext uri="{FF2B5EF4-FFF2-40B4-BE49-F238E27FC236}">
                      <a16:creationId xmlns:a16="http://schemas.microsoft.com/office/drawing/2014/main" id="{9D9990B3-E1F7-407C-857B-7A0A7A72A6EC}"/>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5" name="Straight Connector 704">
                  <a:extLst>
                    <a:ext uri="{FF2B5EF4-FFF2-40B4-BE49-F238E27FC236}">
                      <a16:creationId xmlns:a16="http://schemas.microsoft.com/office/drawing/2014/main" id="{3CFD1616-7EF0-4515-9ED2-1E1A144DC0B5}"/>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58" name="Diamond 657">
                <a:extLst>
                  <a:ext uri="{FF2B5EF4-FFF2-40B4-BE49-F238E27FC236}">
                    <a16:creationId xmlns:a16="http://schemas.microsoft.com/office/drawing/2014/main" id="{E700272A-A6C6-4458-90CC-E39BD8FE92E3}"/>
                  </a:ext>
                </a:extLst>
              </p:cNvPr>
              <p:cNvSpPr/>
              <p:nvPr/>
            </p:nvSpPr>
            <p:spPr>
              <a:xfrm rot="18900000">
                <a:off x="5813609" y="2616044"/>
                <a:ext cx="76508" cy="75600"/>
              </a:xfrm>
              <a:prstGeom prst="diamond">
                <a:avLst/>
              </a:prstGeom>
              <a:solidFill>
                <a:schemeClr val="tx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659" name="Group 658">
                <a:extLst>
                  <a:ext uri="{FF2B5EF4-FFF2-40B4-BE49-F238E27FC236}">
                    <a16:creationId xmlns:a16="http://schemas.microsoft.com/office/drawing/2014/main" id="{33809E8C-F657-434F-A2A3-E902AEACF3A5}"/>
                  </a:ext>
                </a:extLst>
              </p:cNvPr>
              <p:cNvGrpSpPr/>
              <p:nvPr/>
            </p:nvGrpSpPr>
            <p:grpSpPr>
              <a:xfrm>
                <a:off x="5757046" y="2815629"/>
                <a:ext cx="76508" cy="85763"/>
                <a:chOff x="3952814" y="3018509"/>
                <a:chExt cx="76508" cy="247949"/>
              </a:xfrm>
              <a:effectLst/>
            </p:grpSpPr>
            <p:cxnSp>
              <p:nvCxnSpPr>
                <p:cNvPr id="700" name="Straight Connector 699">
                  <a:extLst>
                    <a:ext uri="{FF2B5EF4-FFF2-40B4-BE49-F238E27FC236}">
                      <a16:creationId xmlns:a16="http://schemas.microsoft.com/office/drawing/2014/main" id="{406F579A-FE62-4294-BB88-CE32A1787406}"/>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1" name="Straight Connector 700">
                  <a:extLst>
                    <a:ext uri="{FF2B5EF4-FFF2-40B4-BE49-F238E27FC236}">
                      <a16:creationId xmlns:a16="http://schemas.microsoft.com/office/drawing/2014/main" id="{9E4E04BC-2F7B-4164-82F7-195758FA9222}"/>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2" name="Straight Connector 701">
                  <a:extLst>
                    <a:ext uri="{FF2B5EF4-FFF2-40B4-BE49-F238E27FC236}">
                      <a16:creationId xmlns:a16="http://schemas.microsoft.com/office/drawing/2014/main" id="{8D10DBE1-9794-466B-BAED-AC93E179D23B}"/>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60" name="Oval 659">
                <a:extLst>
                  <a:ext uri="{FF2B5EF4-FFF2-40B4-BE49-F238E27FC236}">
                    <a16:creationId xmlns:a16="http://schemas.microsoft.com/office/drawing/2014/main" id="{8DEC0BC6-1F48-4E47-A444-A1475AA3C3E3}"/>
                  </a:ext>
                </a:extLst>
              </p:cNvPr>
              <p:cNvSpPr/>
              <p:nvPr/>
            </p:nvSpPr>
            <p:spPr>
              <a:xfrm rot="16200000">
                <a:off x="5759300" y="2825386"/>
                <a:ext cx="72000" cy="72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grpSp>
            <p:nvGrpSpPr>
              <p:cNvPr id="661" name="Group 660">
                <a:extLst>
                  <a:ext uri="{FF2B5EF4-FFF2-40B4-BE49-F238E27FC236}">
                    <a16:creationId xmlns:a16="http://schemas.microsoft.com/office/drawing/2014/main" id="{67604E11-A145-447E-A479-422C54FABB0A}"/>
                  </a:ext>
                </a:extLst>
              </p:cNvPr>
              <p:cNvGrpSpPr/>
              <p:nvPr/>
            </p:nvGrpSpPr>
            <p:grpSpPr>
              <a:xfrm>
                <a:off x="4005446" y="2615951"/>
                <a:ext cx="76508" cy="156219"/>
                <a:chOff x="4059939" y="3018509"/>
                <a:chExt cx="76508" cy="247949"/>
              </a:xfrm>
            </p:grpSpPr>
            <p:cxnSp>
              <p:nvCxnSpPr>
                <p:cNvPr id="697" name="Straight Connector 696">
                  <a:extLst>
                    <a:ext uri="{FF2B5EF4-FFF2-40B4-BE49-F238E27FC236}">
                      <a16:creationId xmlns:a16="http://schemas.microsoft.com/office/drawing/2014/main" id="{EAD3DE03-E0F2-4A03-B68E-17885144EA22}"/>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8" name="Straight Connector 697">
                  <a:extLst>
                    <a:ext uri="{FF2B5EF4-FFF2-40B4-BE49-F238E27FC236}">
                      <a16:creationId xmlns:a16="http://schemas.microsoft.com/office/drawing/2014/main" id="{CBAD7161-B914-4788-9F21-1B582CC0259E}"/>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9" name="Straight Connector 698">
                  <a:extLst>
                    <a:ext uri="{FF2B5EF4-FFF2-40B4-BE49-F238E27FC236}">
                      <a16:creationId xmlns:a16="http://schemas.microsoft.com/office/drawing/2014/main" id="{540EA163-2109-4B04-B782-1830FFFFD59D}"/>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62" name="Diamond 661">
                <a:extLst>
                  <a:ext uri="{FF2B5EF4-FFF2-40B4-BE49-F238E27FC236}">
                    <a16:creationId xmlns:a16="http://schemas.microsoft.com/office/drawing/2014/main" id="{3DC8E079-9AFF-4689-AE4C-F5ADC68F0084}"/>
                  </a:ext>
                </a:extLst>
              </p:cNvPr>
              <p:cNvSpPr/>
              <p:nvPr/>
            </p:nvSpPr>
            <p:spPr>
              <a:xfrm rot="18900000">
                <a:off x="4005446" y="2656260"/>
                <a:ext cx="76508" cy="75600"/>
              </a:xfrm>
              <a:prstGeom prst="diamond">
                <a:avLst/>
              </a:prstGeom>
              <a:solidFill>
                <a:schemeClr val="tx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663" name="Group 662">
                <a:extLst>
                  <a:ext uri="{FF2B5EF4-FFF2-40B4-BE49-F238E27FC236}">
                    <a16:creationId xmlns:a16="http://schemas.microsoft.com/office/drawing/2014/main" id="{68D9728A-7FF1-4246-8D9B-F966782C900E}"/>
                  </a:ext>
                </a:extLst>
              </p:cNvPr>
              <p:cNvGrpSpPr/>
              <p:nvPr/>
            </p:nvGrpSpPr>
            <p:grpSpPr>
              <a:xfrm>
                <a:off x="3948884" y="2766962"/>
                <a:ext cx="76508" cy="100509"/>
                <a:chOff x="3952814" y="3018509"/>
                <a:chExt cx="76508" cy="247949"/>
              </a:xfrm>
              <a:effectLst/>
            </p:grpSpPr>
            <p:cxnSp>
              <p:nvCxnSpPr>
                <p:cNvPr id="694" name="Straight Connector 693">
                  <a:extLst>
                    <a:ext uri="{FF2B5EF4-FFF2-40B4-BE49-F238E27FC236}">
                      <a16:creationId xmlns:a16="http://schemas.microsoft.com/office/drawing/2014/main" id="{AA8503C5-B644-42C8-A575-CDFB7CE61DCC}"/>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5" name="Straight Connector 694">
                  <a:extLst>
                    <a:ext uri="{FF2B5EF4-FFF2-40B4-BE49-F238E27FC236}">
                      <a16:creationId xmlns:a16="http://schemas.microsoft.com/office/drawing/2014/main" id="{4EA97B7E-E51E-4A6F-A133-1CBCF51156DB}"/>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6" name="Straight Connector 695">
                  <a:extLst>
                    <a:ext uri="{FF2B5EF4-FFF2-40B4-BE49-F238E27FC236}">
                      <a16:creationId xmlns:a16="http://schemas.microsoft.com/office/drawing/2014/main" id="{D89866DF-8E2C-4910-9BE2-7AD77C9CAD41}"/>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64" name="Oval 663">
                <a:extLst>
                  <a:ext uri="{FF2B5EF4-FFF2-40B4-BE49-F238E27FC236}">
                    <a16:creationId xmlns:a16="http://schemas.microsoft.com/office/drawing/2014/main" id="{4972E79A-87F5-4328-AE44-9720F42D8B4D}"/>
                  </a:ext>
                </a:extLst>
              </p:cNvPr>
              <p:cNvSpPr/>
              <p:nvPr/>
            </p:nvSpPr>
            <p:spPr>
              <a:xfrm rot="16200000">
                <a:off x="3951138" y="2781217"/>
                <a:ext cx="72000" cy="72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sp>
            <p:nvSpPr>
              <p:cNvPr id="665" name="TextBox 664">
                <a:extLst>
                  <a:ext uri="{FF2B5EF4-FFF2-40B4-BE49-F238E27FC236}">
                    <a16:creationId xmlns:a16="http://schemas.microsoft.com/office/drawing/2014/main" id="{48BF0363-15A3-4E11-AEFD-3B2DC54802C7}"/>
                  </a:ext>
                </a:extLst>
              </p:cNvPr>
              <p:cNvSpPr txBox="1"/>
              <p:nvPr/>
            </p:nvSpPr>
            <p:spPr>
              <a:xfrm>
                <a:off x="3444956" y="3591217"/>
                <a:ext cx="2445161" cy="276999"/>
              </a:xfrm>
              <a:prstGeom prst="rect">
                <a:avLst/>
              </a:prstGeom>
              <a:noFill/>
            </p:spPr>
            <p:txBody>
              <a:bodyPr wrap="square" rtlCol="0" anchor="ctr">
                <a:spAutoFit/>
              </a:bodyPr>
              <a:lstStyle/>
              <a:p>
                <a:pPr algn="ctr"/>
                <a:r>
                  <a:rPr lang="en-GB" sz="1200" b="1" dirty="0">
                    <a:solidFill>
                      <a:srgbClr val="272727"/>
                    </a:solidFill>
                  </a:rPr>
                  <a:t>Months from randomisation</a:t>
                </a:r>
              </a:p>
            </p:txBody>
          </p:sp>
          <p:grpSp>
            <p:nvGrpSpPr>
              <p:cNvPr id="666" name="Group 665">
                <a:extLst>
                  <a:ext uri="{FF2B5EF4-FFF2-40B4-BE49-F238E27FC236}">
                    <a16:creationId xmlns:a16="http://schemas.microsoft.com/office/drawing/2014/main" id="{B191B52D-788A-4CF0-BAE7-F338F75C7D2D}"/>
                  </a:ext>
                </a:extLst>
              </p:cNvPr>
              <p:cNvGrpSpPr/>
              <p:nvPr/>
            </p:nvGrpSpPr>
            <p:grpSpPr>
              <a:xfrm>
                <a:off x="3504571" y="3440786"/>
                <a:ext cx="2493808" cy="264164"/>
                <a:chOff x="615346" y="3520759"/>
                <a:chExt cx="2493808" cy="261610"/>
              </a:xfrm>
            </p:grpSpPr>
            <p:sp>
              <p:nvSpPr>
                <p:cNvPr id="689" name="TextBox 688">
                  <a:extLst>
                    <a:ext uri="{FF2B5EF4-FFF2-40B4-BE49-F238E27FC236}">
                      <a16:creationId xmlns:a16="http://schemas.microsoft.com/office/drawing/2014/main" id="{0E7FA142-1462-4B26-A419-DC7D2CB2629C}"/>
                    </a:ext>
                  </a:extLst>
                </p:cNvPr>
                <p:cNvSpPr txBox="1"/>
                <p:nvPr/>
              </p:nvSpPr>
              <p:spPr>
                <a:xfrm>
                  <a:off x="1679749" y="3520759"/>
                  <a:ext cx="328936" cy="261610"/>
                </a:xfrm>
                <a:prstGeom prst="rect">
                  <a:avLst/>
                </a:prstGeom>
                <a:noFill/>
              </p:spPr>
              <p:txBody>
                <a:bodyPr wrap="none" rtlCol="0" anchor="ctr">
                  <a:spAutoFit/>
                </a:bodyPr>
                <a:lstStyle/>
                <a:p>
                  <a:pPr algn="ctr"/>
                  <a:r>
                    <a:rPr lang="en-GB" sz="1100" dirty="0">
                      <a:solidFill>
                        <a:srgbClr val="272727"/>
                      </a:solidFill>
                    </a:rPr>
                    <a:t>12</a:t>
                  </a:r>
                </a:p>
              </p:txBody>
            </p:sp>
            <p:sp>
              <p:nvSpPr>
                <p:cNvPr id="690" name="TextBox 689">
                  <a:extLst>
                    <a:ext uri="{FF2B5EF4-FFF2-40B4-BE49-F238E27FC236}">
                      <a16:creationId xmlns:a16="http://schemas.microsoft.com/office/drawing/2014/main" id="{D77FA5D0-15EF-4945-BE7C-935C454E526A}"/>
                    </a:ext>
                  </a:extLst>
                </p:cNvPr>
                <p:cNvSpPr txBox="1"/>
                <p:nvPr/>
              </p:nvSpPr>
              <p:spPr>
                <a:xfrm>
                  <a:off x="2229984" y="3520759"/>
                  <a:ext cx="328936" cy="261610"/>
                </a:xfrm>
                <a:prstGeom prst="rect">
                  <a:avLst/>
                </a:prstGeom>
                <a:noFill/>
              </p:spPr>
              <p:txBody>
                <a:bodyPr wrap="none" rtlCol="0" anchor="ctr">
                  <a:spAutoFit/>
                </a:bodyPr>
                <a:lstStyle/>
                <a:p>
                  <a:pPr algn="ctr"/>
                  <a:r>
                    <a:rPr lang="en-GB" sz="1100" dirty="0">
                      <a:solidFill>
                        <a:srgbClr val="272727"/>
                      </a:solidFill>
                    </a:rPr>
                    <a:t>18</a:t>
                  </a:r>
                </a:p>
              </p:txBody>
            </p:sp>
            <p:sp>
              <p:nvSpPr>
                <p:cNvPr id="691" name="TextBox 690">
                  <a:extLst>
                    <a:ext uri="{FF2B5EF4-FFF2-40B4-BE49-F238E27FC236}">
                      <a16:creationId xmlns:a16="http://schemas.microsoft.com/office/drawing/2014/main" id="{7EC8A8AB-A664-43E8-9002-9480F086B0C7}"/>
                    </a:ext>
                  </a:extLst>
                </p:cNvPr>
                <p:cNvSpPr txBox="1"/>
                <p:nvPr/>
              </p:nvSpPr>
              <p:spPr>
                <a:xfrm>
                  <a:off x="2780218" y="3520759"/>
                  <a:ext cx="328936" cy="261610"/>
                </a:xfrm>
                <a:prstGeom prst="rect">
                  <a:avLst/>
                </a:prstGeom>
                <a:noFill/>
              </p:spPr>
              <p:txBody>
                <a:bodyPr wrap="none" rtlCol="0" anchor="ctr">
                  <a:spAutoFit/>
                </a:bodyPr>
                <a:lstStyle/>
                <a:p>
                  <a:pPr algn="ctr"/>
                  <a:r>
                    <a:rPr lang="en-GB" sz="1100" dirty="0">
                      <a:solidFill>
                        <a:srgbClr val="272727"/>
                      </a:solidFill>
                    </a:rPr>
                    <a:t>24</a:t>
                  </a:r>
                </a:p>
              </p:txBody>
            </p:sp>
            <p:sp>
              <p:nvSpPr>
                <p:cNvPr id="692" name="TextBox 691">
                  <a:extLst>
                    <a:ext uri="{FF2B5EF4-FFF2-40B4-BE49-F238E27FC236}">
                      <a16:creationId xmlns:a16="http://schemas.microsoft.com/office/drawing/2014/main" id="{893DE805-5C43-466D-806D-568A436E8B8C}"/>
                    </a:ext>
                  </a:extLst>
                </p:cNvPr>
                <p:cNvSpPr txBox="1"/>
                <p:nvPr/>
              </p:nvSpPr>
              <p:spPr>
                <a:xfrm>
                  <a:off x="1165581" y="3520759"/>
                  <a:ext cx="256802" cy="261610"/>
                </a:xfrm>
                <a:prstGeom prst="rect">
                  <a:avLst/>
                </a:prstGeom>
                <a:noFill/>
              </p:spPr>
              <p:txBody>
                <a:bodyPr wrap="none" rtlCol="0" anchor="ctr">
                  <a:spAutoFit/>
                </a:bodyPr>
                <a:lstStyle/>
                <a:p>
                  <a:pPr algn="ctr"/>
                  <a:r>
                    <a:rPr lang="en-GB" sz="1100" dirty="0">
                      <a:solidFill>
                        <a:srgbClr val="272727"/>
                      </a:solidFill>
                    </a:rPr>
                    <a:t>6</a:t>
                  </a:r>
                </a:p>
              </p:txBody>
            </p:sp>
            <p:sp>
              <p:nvSpPr>
                <p:cNvPr id="693" name="TextBox 692">
                  <a:extLst>
                    <a:ext uri="{FF2B5EF4-FFF2-40B4-BE49-F238E27FC236}">
                      <a16:creationId xmlns:a16="http://schemas.microsoft.com/office/drawing/2014/main" id="{80A94F8D-3C53-4A8B-860F-2D2B1528DCB8}"/>
                    </a:ext>
                  </a:extLst>
                </p:cNvPr>
                <p:cNvSpPr txBox="1"/>
                <p:nvPr/>
              </p:nvSpPr>
              <p:spPr>
                <a:xfrm>
                  <a:off x="615346" y="3520759"/>
                  <a:ext cx="256802" cy="261610"/>
                </a:xfrm>
                <a:prstGeom prst="rect">
                  <a:avLst/>
                </a:prstGeom>
                <a:noFill/>
              </p:spPr>
              <p:txBody>
                <a:bodyPr wrap="none" rtlCol="0" anchor="ctr">
                  <a:spAutoFit/>
                </a:bodyPr>
                <a:lstStyle/>
                <a:p>
                  <a:pPr algn="ctr"/>
                  <a:r>
                    <a:rPr lang="en-GB" sz="1100" dirty="0">
                      <a:solidFill>
                        <a:srgbClr val="272727"/>
                      </a:solidFill>
                    </a:rPr>
                    <a:t>0</a:t>
                  </a:r>
                </a:p>
              </p:txBody>
            </p:sp>
          </p:grpSp>
          <p:grpSp>
            <p:nvGrpSpPr>
              <p:cNvPr id="667" name="Group 666">
                <a:extLst>
                  <a:ext uri="{FF2B5EF4-FFF2-40B4-BE49-F238E27FC236}">
                    <a16:creationId xmlns:a16="http://schemas.microsoft.com/office/drawing/2014/main" id="{BC7BA3B3-EC4D-4BBF-801C-8D4F44F71F43}"/>
                  </a:ext>
                </a:extLst>
              </p:cNvPr>
              <p:cNvGrpSpPr/>
              <p:nvPr/>
            </p:nvGrpSpPr>
            <p:grpSpPr>
              <a:xfrm>
                <a:off x="3114985" y="2090050"/>
                <a:ext cx="367191" cy="1316763"/>
                <a:chOff x="3066115" y="2019170"/>
                <a:chExt cx="367191" cy="1316763"/>
              </a:xfrm>
            </p:grpSpPr>
            <p:grpSp>
              <p:nvGrpSpPr>
                <p:cNvPr id="682" name="Group 681">
                  <a:extLst>
                    <a:ext uri="{FF2B5EF4-FFF2-40B4-BE49-F238E27FC236}">
                      <a16:creationId xmlns:a16="http://schemas.microsoft.com/office/drawing/2014/main" id="{FE76CF0F-D130-44EB-B938-E1970B471A21}"/>
                    </a:ext>
                  </a:extLst>
                </p:cNvPr>
                <p:cNvGrpSpPr/>
                <p:nvPr/>
              </p:nvGrpSpPr>
              <p:grpSpPr>
                <a:xfrm>
                  <a:off x="3289036" y="2019170"/>
                  <a:ext cx="144270" cy="1316763"/>
                  <a:chOff x="448681" y="1954864"/>
                  <a:chExt cx="144270" cy="1185484"/>
                </a:xfrm>
              </p:grpSpPr>
              <p:sp>
                <p:nvSpPr>
                  <p:cNvPr id="684" name="TextBox 683">
                    <a:extLst>
                      <a:ext uri="{FF2B5EF4-FFF2-40B4-BE49-F238E27FC236}">
                        <a16:creationId xmlns:a16="http://schemas.microsoft.com/office/drawing/2014/main" id="{0D08B808-FCEC-4C20-8809-BF37B040394E}"/>
                      </a:ext>
                    </a:extLst>
                  </p:cNvPr>
                  <p:cNvSpPr txBox="1"/>
                  <p:nvPr/>
                </p:nvSpPr>
                <p:spPr>
                  <a:xfrm>
                    <a:off x="448681" y="2971071"/>
                    <a:ext cx="144270" cy="169277"/>
                  </a:xfrm>
                  <a:prstGeom prst="rect">
                    <a:avLst/>
                  </a:prstGeom>
                  <a:noFill/>
                </p:spPr>
                <p:txBody>
                  <a:bodyPr wrap="none" lIns="0" tIns="0" rIns="0" bIns="0" rtlCol="0" anchor="ctr">
                    <a:noAutofit/>
                  </a:bodyPr>
                  <a:lstStyle/>
                  <a:p>
                    <a:pPr algn="r"/>
                    <a:r>
                      <a:rPr lang="en-GB" sz="1100" dirty="0">
                        <a:solidFill>
                          <a:srgbClr val="272727"/>
                        </a:solidFill>
                      </a:rPr>
                      <a:t>0.4</a:t>
                    </a:r>
                  </a:p>
                </p:txBody>
              </p:sp>
              <p:sp>
                <p:nvSpPr>
                  <p:cNvPr id="685" name="TextBox 684">
                    <a:extLst>
                      <a:ext uri="{FF2B5EF4-FFF2-40B4-BE49-F238E27FC236}">
                        <a16:creationId xmlns:a16="http://schemas.microsoft.com/office/drawing/2014/main" id="{EF45A576-00A4-4C2B-9295-4E100B397874}"/>
                      </a:ext>
                    </a:extLst>
                  </p:cNvPr>
                  <p:cNvSpPr txBox="1"/>
                  <p:nvPr/>
                </p:nvSpPr>
                <p:spPr>
                  <a:xfrm>
                    <a:off x="448681" y="2717019"/>
                    <a:ext cx="144270" cy="169277"/>
                  </a:xfrm>
                  <a:prstGeom prst="rect">
                    <a:avLst/>
                  </a:prstGeom>
                  <a:noFill/>
                </p:spPr>
                <p:txBody>
                  <a:bodyPr wrap="none" lIns="0" tIns="0" rIns="0" bIns="0" rtlCol="0" anchor="ctr">
                    <a:noAutofit/>
                  </a:bodyPr>
                  <a:lstStyle/>
                  <a:p>
                    <a:pPr algn="r"/>
                    <a:r>
                      <a:rPr lang="en-GB" sz="1100" dirty="0">
                        <a:solidFill>
                          <a:srgbClr val="272727"/>
                        </a:solidFill>
                      </a:rPr>
                      <a:t>0.8</a:t>
                    </a:r>
                  </a:p>
                </p:txBody>
              </p:sp>
              <p:sp>
                <p:nvSpPr>
                  <p:cNvPr id="686" name="TextBox 685">
                    <a:extLst>
                      <a:ext uri="{FF2B5EF4-FFF2-40B4-BE49-F238E27FC236}">
                        <a16:creationId xmlns:a16="http://schemas.microsoft.com/office/drawing/2014/main" id="{C2024253-029C-4DA9-A091-0A2A320BEF5F}"/>
                      </a:ext>
                    </a:extLst>
                  </p:cNvPr>
                  <p:cNvSpPr txBox="1"/>
                  <p:nvPr/>
                </p:nvSpPr>
                <p:spPr>
                  <a:xfrm>
                    <a:off x="448681" y="2462967"/>
                    <a:ext cx="144270" cy="169277"/>
                  </a:xfrm>
                  <a:prstGeom prst="rect">
                    <a:avLst/>
                  </a:prstGeom>
                  <a:noFill/>
                </p:spPr>
                <p:txBody>
                  <a:bodyPr wrap="none" lIns="0" tIns="0" rIns="0" bIns="0" rtlCol="0" anchor="ctr">
                    <a:noAutofit/>
                  </a:bodyPr>
                  <a:lstStyle/>
                  <a:p>
                    <a:pPr algn="r"/>
                    <a:r>
                      <a:rPr lang="en-GB" sz="1100" dirty="0">
                        <a:solidFill>
                          <a:srgbClr val="272727"/>
                        </a:solidFill>
                      </a:rPr>
                      <a:t>1.2</a:t>
                    </a:r>
                  </a:p>
                </p:txBody>
              </p:sp>
              <p:sp>
                <p:nvSpPr>
                  <p:cNvPr id="687" name="TextBox 686">
                    <a:extLst>
                      <a:ext uri="{FF2B5EF4-FFF2-40B4-BE49-F238E27FC236}">
                        <a16:creationId xmlns:a16="http://schemas.microsoft.com/office/drawing/2014/main" id="{47F79E0F-2B6A-4E29-976C-F4A623958744}"/>
                      </a:ext>
                    </a:extLst>
                  </p:cNvPr>
                  <p:cNvSpPr txBox="1"/>
                  <p:nvPr/>
                </p:nvSpPr>
                <p:spPr>
                  <a:xfrm>
                    <a:off x="448681" y="2208916"/>
                    <a:ext cx="144270" cy="169277"/>
                  </a:xfrm>
                  <a:prstGeom prst="rect">
                    <a:avLst/>
                  </a:prstGeom>
                  <a:noFill/>
                </p:spPr>
                <p:txBody>
                  <a:bodyPr wrap="none" lIns="0" tIns="0" rIns="0" bIns="0" rtlCol="0" anchor="ctr">
                    <a:noAutofit/>
                  </a:bodyPr>
                  <a:lstStyle/>
                  <a:p>
                    <a:pPr algn="r"/>
                    <a:r>
                      <a:rPr lang="en-GB" sz="1100" dirty="0">
                        <a:solidFill>
                          <a:srgbClr val="272727"/>
                        </a:solidFill>
                      </a:rPr>
                      <a:t>1.6</a:t>
                    </a:r>
                  </a:p>
                </p:txBody>
              </p:sp>
              <p:sp>
                <p:nvSpPr>
                  <p:cNvPr id="688" name="TextBox 687">
                    <a:extLst>
                      <a:ext uri="{FF2B5EF4-FFF2-40B4-BE49-F238E27FC236}">
                        <a16:creationId xmlns:a16="http://schemas.microsoft.com/office/drawing/2014/main" id="{7FA61097-11FB-49BE-BA78-F5677F249481}"/>
                      </a:ext>
                    </a:extLst>
                  </p:cNvPr>
                  <p:cNvSpPr txBox="1"/>
                  <p:nvPr/>
                </p:nvSpPr>
                <p:spPr>
                  <a:xfrm>
                    <a:off x="448681" y="1954864"/>
                    <a:ext cx="144270" cy="169277"/>
                  </a:xfrm>
                  <a:prstGeom prst="rect">
                    <a:avLst/>
                  </a:prstGeom>
                  <a:noFill/>
                </p:spPr>
                <p:txBody>
                  <a:bodyPr wrap="none" lIns="0" tIns="0" rIns="0" bIns="0" rtlCol="0" anchor="ctr">
                    <a:noAutofit/>
                  </a:bodyPr>
                  <a:lstStyle/>
                  <a:p>
                    <a:pPr algn="r"/>
                    <a:r>
                      <a:rPr lang="en-GB" sz="1100" dirty="0">
                        <a:solidFill>
                          <a:srgbClr val="272727"/>
                        </a:solidFill>
                      </a:rPr>
                      <a:t>2.0</a:t>
                    </a:r>
                  </a:p>
                </p:txBody>
              </p:sp>
            </p:grpSp>
            <p:sp>
              <p:nvSpPr>
                <p:cNvPr id="683" name="TextBox 682">
                  <a:extLst>
                    <a:ext uri="{FF2B5EF4-FFF2-40B4-BE49-F238E27FC236}">
                      <a16:creationId xmlns:a16="http://schemas.microsoft.com/office/drawing/2014/main" id="{8CD3F2F3-E5EC-4A02-BFA0-CC30BE760138}"/>
                    </a:ext>
                  </a:extLst>
                </p:cNvPr>
                <p:cNvSpPr txBox="1"/>
                <p:nvPr/>
              </p:nvSpPr>
              <p:spPr>
                <a:xfrm rot="16200000">
                  <a:off x="2574240" y="2607452"/>
                  <a:ext cx="1153028" cy="169277"/>
                </a:xfrm>
                <a:prstGeom prst="rect">
                  <a:avLst/>
                </a:prstGeom>
                <a:noFill/>
              </p:spPr>
              <p:txBody>
                <a:bodyPr wrap="none" lIns="0" tIns="0" rIns="0" bIns="0" rtlCol="0" anchor="ctr">
                  <a:noAutofit/>
                </a:bodyPr>
                <a:lstStyle/>
                <a:p>
                  <a:pPr algn="ctr"/>
                  <a:r>
                    <a:rPr lang="en-GB" sz="1050" b="1" dirty="0" err="1">
                      <a:solidFill>
                        <a:srgbClr val="272727"/>
                      </a:solidFill>
                    </a:rPr>
                    <a:t>DHT</a:t>
                  </a:r>
                  <a:r>
                    <a:rPr lang="en-GB" sz="1050" b="1" dirty="0">
                      <a:solidFill>
                        <a:srgbClr val="272727"/>
                      </a:solidFill>
                    </a:rPr>
                    <a:t> (nmol/L)</a:t>
                  </a:r>
                </a:p>
              </p:txBody>
            </p:sp>
          </p:grpSp>
          <p:grpSp>
            <p:nvGrpSpPr>
              <p:cNvPr id="668" name="Group 667">
                <a:extLst>
                  <a:ext uri="{FF2B5EF4-FFF2-40B4-BE49-F238E27FC236}">
                    <a16:creationId xmlns:a16="http://schemas.microsoft.com/office/drawing/2014/main" id="{3BEE6301-287A-4DEE-84A2-F4DD91A3F7CE}"/>
                  </a:ext>
                </a:extLst>
              </p:cNvPr>
              <p:cNvGrpSpPr/>
              <p:nvPr/>
            </p:nvGrpSpPr>
            <p:grpSpPr>
              <a:xfrm>
                <a:off x="3515530" y="2186458"/>
                <a:ext cx="2322224" cy="1291035"/>
                <a:chOff x="3466660" y="2115578"/>
                <a:chExt cx="2322224" cy="1291035"/>
              </a:xfrm>
            </p:grpSpPr>
            <p:sp>
              <p:nvSpPr>
                <p:cNvPr id="669" name="Freeform: Shape 668">
                  <a:extLst>
                    <a:ext uri="{FF2B5EF4-FFF2-40B4-BE49-F238E27FC236}">
                      <a16:creationId xmlns:a16="http://schemas.microsoft.com/office/drawing/2014/main" id="{09F9AD14-75AA-4680-AD12-061F5A4D5512}"/>
                    </a:ext>
                  </a:extLst>
                </p:cNvPr>
                <p:cNvSpPr/>
                <p:nvPr/>
              </p:nvSpPr>
              <p:spPr>
                <a:xfrm>
                  <a:off x="3513835" y="2115578"/>
                  <a:ext cx="2275049" cy="1231935"/>
                </a:xfrm>
                <a:custGeom>
                  <a:avLst/>
                  <a:gdLst>
                    <a:gd name="connsiteX0" fmla="*/ 0 w 2275049"/>
                    <a:gd name="connsiteY0" fmla="*/ 0 h 933564"/>
                    <a:gd name="connsiteX1" fmla="*/ 0 w 2275049"/>
                    <a:gd name="connsiteY1" fmla="*/ 933564 h 933564"/>
                    <a:gd name="connsiteX2" fmla="*/ 2275049 w 2275049"/>
                    <a:gd name="connsiteY2" fmla="*/ 933564 h 933564"/>
                  </a:gdLst>
                  <a:ahLst/>
                  <a:cxnLst>
                    <a:cxn ang="0">
                      <a:pos x="connsiteX0" y="connsiteY0"/>
                    </a:cxn>
                    <a:cxn ang="0">
                      <a:pos x="connsiteX1" y="connsiteY1"/>
                    </a:cxn>
                    <a:cxn ang="0">
                      <a:pos x="connsiteX2" y="connsiteY2"/>
                    </a:cxn>
                  </a:cxnLst>
                  <a:rect l="l" t="t" r="r" b="b"/>
                  <a:pathLst>
                    <a:path w="2275049" h="933564">
                      <a:moveTo>
                        <a:pt x="0" y="0"/>
                      </a:moveTo>
                      <a:lnTo>
                        <a:pt x="0" y="933564"/>
                      </a:lnTo>
                      <a:lnTo>
                        <a:pt x="2275049" y="933564"/>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670" name="Group 669">
                  <a:extLst>
                    <a:ext uri="{FF2B5EF4-FFF2-40B4-BE49-F238E27FC236}">
                      <a16:creationId xmlns:a16="http://schemas.microsoft.com/office/drawing/2014/main" id="{83E91649-5214-497D-A884-7F8C5B52E632}"/>
                    </a:ext>
                  </a:extLst>
                </p:cNvPr>
                <p:cNvGrpSpPr/>
                <p:nvPr/>
              </p:nvGrpSpPr>
              <p:grpSpPr>
                <a:xfrm>
                  <a:off x="3584520" y="3346633"/>
                  <a:ext cx="2204364" cy="59980"/>
                  <a:chOff x="744165" y="3536348"/>
                  <a:chExt cx="2204364" cy="54000"/>
                </a:xfrm>
              </p:grpSpPr>
              <p:cxnSp>
                <p:nvCxnSpPr>
                  <p:cNvPr id="677" name="Straight Connector 676">
                    <a:extLst>
                      <a:ext uri="{FF2B5EF4-FFF2-40B4-BE49-F238E27FC236}">
                        <a16:creationId xmlns:a16="http://schemas.microsoft.com/office/drawing/2014/main" id="{6DCBEF4C-EB63-44FC-9345-053252F4D4DF}"/>
                      </a:ext>
                    </a:extLst>
                  </p:cNvPr>
                  <p:cNvCxnSpPr/>
                  <p:nvPr/>
                </p:nvCxnSpPr>
                <p:spPr>
                  <a:xfrm>
                    <a:off x="1295256"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8" name="Straight Connector 677">
                    <a:extLst>
                      <a:ext uri="{FF2B5EF4-FFF2-40B4-BE49-F238E27FC236}">
                        <a16:creationId xmlns:a16="http://schemas.microsoft.com/office/drawing/2014/main" id="{687CD9DE-83EC-443E-8BFD-D830B8E36B41}"/>
                      </a:ext>
                    </a:extLst>
                  </p:cNvPr>
                  <p:cNvCxnSpPr/>
                  <p:nvPr/>
                </p:nvCxnSpPr>
                <p:spPr>
                  <a:xfrm>
                    <a:off x="1846347"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9" name="Straight Connector 678">
                    <a:extLst>
                      <a:ext uri="{FF2B5EF4-FFF2-40B4-BE49-F238E27FC236}">
                        <a16:creationId xmlns:a16="http://schemas.microsoft.com/office/drawing/2014/main" id="{3977DE1B-CDC9-4D9A-B9C1-79271CF5BAD8}"/>
                      </a:ext>
                    </a:extLst>
                  </p:cNvPr>
                  <p:cNvCxnSpPr/>
                  <p:nvPr/>
                </p:nvCxnSpPr>
                <p:spPr>
                  <a:xfrm>
                    <a:off x="2397438"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0" name="Straight Connector 679">
                    <a:extLst>
                      <a:ext uri="{FF2B5EF4-FFF2-40B4-BE49-F238E27FC236}">
                        <a16:creationId xmlns:a16="http://schemas.microsoft.com/office/drawing/2014/main" id="{00A81CAF-A1C2-4E0B-ACBC-3D76D473B35D}"/>
                      </a:ext>
                    </a:extLst>
                  </p:cNvPr>
                  <p:cNvCxnSpPr/>
                  <p:nvPr/>
                </p:nvCxnSpPr>
                <p:spPr>
                  <a:xfrm>
                    <a:off x="2948529"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1" name="Straight Connector 680">
                    <a:extLst>
                      <a:ext uri="{FF2B5EF4-FFF2-40B4-BE49-F238E27FC236}">
                        <a16:creationId xmlns:a16="http://schemas.microsoft.com/office/drawing/2014/main" id="{687B26CC-BCDF-426C-AAA3-63E1C53DEF22}"/>
                      </a:ext>
                    </a:extLst>
                  </p:cNvPr>
                  <p:cNvCxnSpPr>
                    <a:cxnSpLocks/>
                  </p:cNvCxnSpPr>
                  <p:nvPr/>
                </p:nvCxnSpPr>
                <p:spPr>
                  <a:xfrm>
                    <a:off x="744165"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71" name="Group 670">
                  <a:extLst>
                    <a:ext uri="{FF2B5EF4-FFF2-40B4-BE49-F238E27FC236}">
                      <a16:creationId xmlns:a16="http://schemas.microsoft.com/office/drawing/2014/main" id="{A22ED218-2DBD-49AA-8F69-B3E0928E16E4}"/>
                    </a:ext>
                  </a:extLst>
                </p:cNvPr>
                <p:cNvGrpSpPr/>
                <p:nvPr/>
              </p:nvGrpSpPr>
              <p:grpSpPr>
                <a:xfrm>
                  <a:off x="3466660" y="2115578"/>
                  <a:ext cx="54000" cy="1126358"/>
                  <a:chOff x="3466660" y="2115578"/>
                  <a:chExt cx="54000" cy="1126358"/>
                </a:xfrm>
              </p:grpSpPr>
              <p:cxnSp>
                <p:nvCxnSpPr>
                  <p:cNvPr id="672" name="Straight Connector 671">
                    <a:extLst>
                      <a:ext uri="{FF2B5EF4-FFF2-40B4-BE49-F238E27FC236}">
                        <a16:creationId xmlns:a16="http://schemas.microsoft.com/office/drawing/2014/main" id="{37E3095E-C3A1-4C2B-B527-9AB56092BA4E}"/>
                      </a:ext>
                    </a:extLst>
                  </p:cNvPr>
                  <p:cNvCxnSpPr/>
                  <p:nvPr/>
                </p:nvCxnSpPr>
                <p:spPr>
                  <a:xfrm rot="5400000">
                    <a:off x="3493660" y="265175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3" name="Straight Connector 672">
                    <a:extLst>
                      <a:ext uri="{FF2B5EF4-FFF2-40B4-BE49-F238E27FC236}">
                        <a16:creationId xmlns:a16="http://schemas.microsoft.com/office/drawing/2014/main" id="{48EF5198-430B-4BF9-8232-1AF9EB653DA6}"/>
                      </a:ext>
                    </a:extLst>
                  </p:cNvPr>
                  <p:cNvCxnSpPr/>
                  <p:nvPr/>
                </p:nvCxnSpPr>
                <p:spPr>
                  <a:xfrm rot="5400000">
                    <a:off x="3493660" y="237016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4" name="Straight Connector 673">
                    <a:extLst>
                      <a:ext uri="{FF2B5EF4-FFF2-40B4-BE49-F238E27FC236}">
                        <a16:creationId xmlns:a16="http://schemas.microsoft.com/office/drawing/2014/main" id="{553FCBDE-9005-4164-8CDB-D018553C92FB}"/>
                      </a:ext>
                    </a:extLst>
                  </p:cNvPr>
                  <p:cNvCxnSpPr/>
                  <p:nvPr/>
                </p:nvCxnSpPr>
                <p:spPr>
                  <a:xfrm rot="5400000">
                    <a:off x="3493660" y="293334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5" name="Straight Connector 674">
                    <a:extLst>
                      <a:ext uri="{FF2B5EF4-FFF2-40B4-BE49-F238E27FC236}">
                        <a16:creationId xmlns:a16="http://schemas.microsoft.com/office/drawing/2014/main" id="{7F30153B-308F-41DA-B0EF-AD61081E8873}"/>
                      </a:ext>
                    </a:extLst>
                  </p:cNvPr>
                  <p:cNvCxnSpPr/>
                  <p:nvPr/>
                </p:nvCxnSpPr>
                <p:spPr>
                  <a:xfrm rot="5400000">
                    <a:off x="3493660" y="321493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6" name="Straight Connector 675">
                    <a:extLst>
                      <a:ext uri="{FF2B5EF4-FFF2-40B4-BE49-F238E27FC236}">
                        <a16:creationId xmlns:a16="http://schemas.microsoft.com/office/drawing/2014/main" id="{735F61F5-3483-4A3C-9282-A6F6D7E7AFA8}"/>
                      </a:ext>
                    </a:extLst>
                  </p:cNvPr>
                  <p:cNvCxnSpPr>
                    <a:cxnSpLocks/>
                  </p:cNvCxnSpPr>
                  <p:nvPr/>
                </p:nvCxnSpPr>
                <p:spPr>
                  <a:xfrm rot="5400000">
                    <a:off x="3493660" y="208857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435" name="Group 434">
              <a:extLst>
                <a:ext uri="{FF2B5EF4-FFF2-40B4-BE49-F238E27FC236}">
                  <a16:creationId xmlns:a16="http://schemas.microsoft.com/office/drawing/2014/main" id="{F81ADEBC-235C-451A-986E-0A83EB583235}"/>
                </a:ext>
              </a:extLst>
            </p:cNvPr>
            <p:cNvGrpSpPr/>
            <p:nvPr/>
          </p:nvGrpSpPr>
          <p:grpSpPr>
            <a:xfrm>
              <a:off x="3088481" y="3754484"/>
              <a:ext cx="2887522" cy="1757526"/>
              <a:chOff x="3114985" y="4124599"/>
              <a:chExt cx="2887522" cy="1757526"/>
            </a:xfrm>
          </p:grpSpPr>
          <p:grpSp>
            <p:nvGrpSpPr>
              <p:cNvPr id="582" name="Group 581">
                <a:extLst>
                  <a:ext uri="{FF2B5EF4-FFF2-40B4-BE49-F238E27FC236}">
                    <a16:creationId xmlns:a16="http://schemas.microsoft.com/office/drawing/2014/main" id="{1D444006-19D2-47FE-916B-B9E19D1F3D0E}"/>
                  </a:ext>
                </a:extLst>
              </p:cNvPr>
              <p:cNvGrpSpPr/>
              <p:nvPr/>
            </p:nvGrpSpPr>
            <p:grpSpPr>
              <a:xfrm>
                <a:off x="3337906" y="4124599"/>
                <a:ext cx="144270" cy="1328908"/>
                <a:chOff x="3289036" y="4308887"/>
                <a:chExt cx="144270" cy="1328908"/>
              </a:xfrm>
            </p:grpSpPr>
            <p:sp>
              <p:nvSpPr>
                <p:cNvPr id="646" name="TextBox 645">
                  <a:extLst>
                    <a:ext uri="{FF2B5EF4-FFF2-40B4-BE49-F238E27FC236}">
                      <a16:creationId xmlns:a16="http://schemas.microsoft.com/office/drawing/2014/main" id="{F4160467-C642-4F60-90FE-18CDD4FFF79E}"/>
                    </a:ext>
                  </a:extLst>
                </p:cNvPr>
                <p:cNvSpPr txBox="1"/>
                <p:nvPr/>
              </p:nvSpPr>
              <p:spPr>
                <a:xfrm>
                  <a:off x="3289036" y="5449772"/>
                  <a:ext cx="144270" cy="188023"/>
                </a:xfrm>
                <a:prstGeom prst="rect">
                  <a:avLst/>
                </a:prstGeom>
                <a:noFill/>
              </p:spPr>
              <p:txBody>
                <a:bodyPr wrap="none" lIns="0" tIns="0" rIns="0" bIns="0" rtlCol="0" anchor="ctr">
                  <a:noAutofit/>
                </a:bodyPr>
                <a:lstStyle/>
                <a:p>
                  <a:pPr algn="r"/>
                  <a:r>
                    <a:rPr lang="en-GB" sz="1100" dirty="0">
                      <a:solidFill>
                        <a:srgbClr val="272727"/>
                      </a:solidFill>
                    </a:rPr>
                    <a:t>0</a:t>
                  </a:r>
                </a:p>
              </p:txBody>
            </p:sp>
            <p:sp>
              <p:nvSpPr>
                <p:cNvPr id="647" name="TextBox 646">
                  <a:extLst>
                    <a:ext uri="{FF2B5EF4-FFF2-40B4-BE49-F238E27FC236}">
                      <a16:creationId xmlns:a16="http://schemas.microsoft.com/office/drawing/2014/main" id="{7B43C9C9-81C3-448F-8B79-A7219B9274D2}"/>
                    </a:ext>
                  </a:extLst>
                </p:cNvPr>
                <p:cNvSpPr txBox="1"/>
                <p:nvPr/>
              </p:nvSpPr>
              <p:spPr>
                <a:xfrm>
                  <a:off x="3289036" y="5221595"/>
                  <a:ext cx="144270" cy="188023"/>
                </a:xfrm>
                <a:prstGeom prst="rect">
                  <a:avLst/>
                </a:prstGeom>
                <a:noFill/>
              </p:spPr>
              <p:txBody>
                <a:bodyPr wrap="none" lIns="0" tIns="0" rIns="0" bIns="0" rtlCol="0" anchor="ctr">
                  <a:noAutofit/>
                </a:bodyPr>
                <a:lstStyle/>
                <a:p>
                  <a:pPr algn="r"/>
                  <a:r>
                    <a:rPr lang="en-GB" sz="1100" dirty="0">
                      <a:solidFill>
                        <a:srgbClr val="272727"/>
                      </a:solidFill>
                    </a:rPr>
                    <a:t>2</a:t>
                  </a:r>
                </a:p>
              </p:txBody>
            </p:sp>
            <p:sp>
              <p:nvSpPr>
                <p:cNvPr id="648" name="TextBox 647">
                  <a:extLst>
                    <a:ext uri="{FF2B5EF4-FFF2-40B4-BE49-F238E27FC236}">
                      <a16:creationId xmlns:a16="http://schemas.microsoft.com/office/drawing/2014/main" id="{838E9E84-25C2-4C15-B0ED-289B5C7E39AA}"/>
                    </a:ext>
                  </a:extLst>
                </p:cNvPr>
                <p:cNvSpPr txBox="1"/>
                <p:nvPr/>
              </p:nvSpPr>
              <p:spPr>
                <a:xfrm>
                  <a:off x="3289036" y="4993418"/>
                  <a:ext cx="144270" cy="188023"/>
                </a:xfrm>
                <a:prstGeom prst="rect">
                  <a:avLst/>
                </a:prstGeom>
                <a:noFill/>
              </p:spPr>
              <p:txBody>
                <a:bodyPr wrap="none" lIns="0" tIns="0" rIns="0" bIns="0" rtlCol="0" anchor="ctr">
                  <a:noAutofit/>
                </a:bodyPr>
                <a:lstStyle/>
                <a:p>
                  <a:pPr algn="r"/>
                  <a:r>
                    <a:rPr lang="en-GB" sz="1100" dirty="0">
                      <a:solidFill>
                        <a:srgbClr val="272727"/>
                      </a:solidFill>
                    </a:rPr>
                    <a:t>4</a:t>
                  </a:r>
                </a:p>
              </p:txBody>
            </p:sp>
            <p:sp>
              <p:nvSpPr>
                <p:cNvPr id="649" name="TextBox 648">
                  <a:extLst>
                    <a:ext uri="{FF2B5EF4-FFF2-40B4-BE49-F238E27FC236}">
                      <a16:creationId xmlns:a16="http://schemas.microsoft.com/office/drawing/2014/main" id="{F5319E3E-6C4D-4338-9AE1-4A7F69E11F06}"/>
                    </a:ext>
                  </a:extLst>
                </p:cNvPr>
                <p:cNvSpPr txBox="1"/>
                <p:nvPr/>
              </p:nvSpPr>
              <p:spPr>
                <a:xfrm>
                  <a:off x="3289036" y="4765241"/>
                  <a:ext cx="144270" cy="188023"/>
                </a:xfrm>
                <a:prstGeom prst="rect">
                  <a:avLst/>
                </a:prstGeom>
                <a:noFill/>
              </p:spPr>
              <p:txBody>
                <a:bodyPr wrap="none" lIns="0" tIns="0" rIns="0" bIns="0" rtlCol="0" anchor="ctr">
                  <a:noAutofit/>
                </a:bodyPr>
                <a:lstStyle/>
                <a:p>
                  <a:pPr algn="r"/>
                  <a:r>
                    <a:rPr lang="en-GB" sz="1100" dirty="0">
                      <a:solidFill>
                        <a:srgbClr val="272727"/>
                      </a:solidFill>
                    </a:rPr>
                    <a:t>6</a:t>
                  </a:r>
                </a:p>
              </p:txBody>
            </p:sp>
            <p:sp>
              <p:nvSpPr>
                <p:cNvPr id="650" name="TextBox 649">
                  <a:extLst>
                    <a:ext uri="{FF2B5EF4-FFF2-40B4-BE49-F238E27FC236}">
                      <a16:creationId xmlns:a16="http://schemas.microsoft.com/office/drawing/2014/main" id="{0B17EB34-03E2-4C26-AB47-33DC55E73DE4}"/>
                    </a:ext>
                  </a:extLst>
                </p:cNvPr>
                <p:cNvSpPr txBox="1"/>
                <p:nvPr/>
              </p:nvSpPr>
              <p:spPr>
                <a:xfrm>
                  <a:off x="3289036" y="4308887"/>
                  <a:ext cx="144270" cy="188023"/>
                </a:xfrm>
                <a:prstGeom prst="rect">
                  <a:avLst/>
                </a:prstGeom>
                <a:noFill/>
              </p:spPr>
              <p:txBody>
                <a:bodyPr wrap="none" lIns="0" tIns="0" rIns="0" bIns="0" rtlCol="0" anchor="ctr">
                  <a:noAutofit/>
                </a:bodyPr>
                <a:lstStyle/>
                <a:p>
                  <a:pPr algn="r"/>
                  <a:r>
                    <a:rPr lang="en-GB" sz="1100" dirty="0">
                      <a:solidFill>
                        <a:srgbClr val="272727"/>
                      </a:solidFill>
                    </a:rPr>
                    <a:t>10</a:t>
                  </a:r>
                </a:p>
              </p:txBody>
            </p:sp>
            <p:sp>
              <p:nvSpPr>
                <p:cNvPr id="651" name="TextBox 650">
                  <a:extLst>
                    <a:ext uri="{FF2B5EF4-FFF2-40B4-BE49-F238E27FC236}">
                      <a16:creationId xmlns:a16="http://schemas.microsoft.com/office/drawing/2014/main" id="{628FD572-148C-4517-A4D4-3EDBE90965E0}"/>
                    </a:ext>
                  </a:extLst>
                </p:cNvPr>
                <p:cNvSpPr txBox="1"/>
                <p:nvPr/>
              </p:nvSpPr>
              <p:spPr>
                <a:xfrm>
                  <a:off x="3289036" y="4537064"/>
                  <a:ext cx="144270" cy="188023"/>
                </a:xfrm>
                <a:prstGeom prst="rect">
                  <a:avLst/>
                </a:prstGeom>
                <a:noFill/>
              </p:spPr>
              <p:txBody>
                <a:bodyPr wrap="none" lIns="0" tIns="0" rIns="0" bIns="0" rtlCol="0" anchor="ctr">
                  <a:noAutofit/>
                </a:bodyPr>
                <a:lstStyle/>
                <a:p>
                  <a:pPr algn="r"/>
                  <a:r>
                    <a:rPr lang="en-GB" sz="1100" dirty="0">
                      <a:solidFill>
                        <a:srgbClr val="272727"/>
                      </a:solidFill>
                    </a:rPr>
                    <a:t>8</a:t>
                  </a:r>
                </a:p>
              </p:txBody>
            </p:sp>
          </p:grpSp>
          <p:grpSp>
            <p:nvGrpSpPr>
              <p:cNvPr id="583" name="Group 582">
                <a:extLst>
                  <a:ext uri="{FF2B5EF4-FFF2-40B4-BE49-F238E27FC236}">
                    <a16:creationId xmlns:a16="http://schemas.microsoft.com/office/drawing/2014/main" id="{32CC5C73-1F23-478D-ACEA-98ACECB8F888}"/>
                  </a:ext>
                </a:extLst>
              </p:cNvPr>
              <p:cNvGrpSpPr/>
              <p:nvPr/>
            </p:nvGrpSpPr>
            <p:grpSpPr>
              <a:xfrm>
                <a:off x="3508302" y="4221007"/>
                <a:ext cx="54000" cy="1136768"/>
                <a:chOff x="3466660" y="4405295"/>
                <a:chExt cx="54000" cy="1136768"/>
              </a:xfrm>
            </p:grpSpPr>
            <p:cxnSp>
              <p:nvCxnSpPr>
                <p:cNvPr id="640" name="Straight Connector 639">
                  <a:extLst>
                    <a:ext uri="{FF2B5EF4-FFF2-40B4-BE49-F238E27FC236}">
                      <a16:creationId xmlns:a16="http://schemas.microsoft.com/office/drawing/2014/main" id="{3D7E3E60-82CB-4ABC-895A-A8534CA4EAC5}"/>
                    </a:ext>
                  </a:extLst>
                </p:cNvPr>
                <p:cNvCxnSpPr/>
                <p:nvPr/>
              </p:nvCxnSpPr>
              <p:spPr>
                <a:xfrm rot="5400000">
                  <a:off x="3493660" y="506035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1" name="Straight Connector 640">
                  <a:extLst>
                    <a:ext uri="{FF2B5EF4-FFF2-40B4-BE49-F238E27FC236}">
                      <a16:creationId xmlns:a16="http://schemas.microsoft.com/office/drawing/2014/main" id="{E169F4F3-A55F-45CC-BA1F-4C440EFF3EAA}"/>
                    </a:ext>
                  </a:extLst>
                </p:cNvPr>
                <p:cNvCxnSpPr/>
                <p:nvPr/>
              </p:nvCxnSpPr>
              <p:spPr>
                <a:xfrm rot="5400000">
                  <a:off x="3493660" y="4833003"/>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2" name="Straight Connector 641">
                  <a:extLst>
                    <a:ext uri="{FF2B5EF4-FFF2-40B4-BE49-F238E27FC236}">
                      <a16:creationId xmlns:a16="http://schemas.microsoft.com/office/drawing/2014/main" id="{15182766-550C-498D-A952-F09A4E639EA1}"/>
                    </a:ext>
                  </a:extLst>
                </p:cNvPr>
                <p:cNvCxnSpPr/>
                <p:nvPr/>
              </p:nvCxnSpPr>
              <p:spPr>
                <a:xfrm rot="5400000">
                  <a:off x="3493660" y="5287711"/>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3" name="Straight Connector 642">
                  <a:extLst>
                    <a:ext uri="{FF2B5EF4-FFF2-40B4-BE49-F238E27FC236}">
                      <a16:creationId xmlns:a16="http://schemas.microsoft.com/office/drawing/2014/main" id="{88C8B563-16CE-4AFB-8E5F-5EF0C100D4BC}"/>
                    </a:ext>
                  </a:extLst>
                </p:cNvPr>
                <p:cNvCxnSpPr/>
                <p:nvPr/>
              </p:nvCxnSpPr>
              <p:spPr>
                <a:xfrm rot="5400000">
                  <a:off x="3493660" y="5515063"/>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4" name="Straight Connector 643">
                  <a:extLst>
                    <a:ext uri="{FF2B5EF4-FFF2-40B4-BE49-F238E27FC236}">
                      <a16:creationId xmlns:a16="http://schemas.microsoft.com/office/drawing/2014/main" id="{74F3A3C2-862B-4524-8ABC-ADB221A91856}"/>
                    </a:ext>
                  </a:extLst>
                </p:cNvPr>
                <p:cNvCxnSpPr>
                  <a:cxnSpLocks/>
                </p:cNvCxnSpPr>
                <p:nvPr/>
              </p:nvCxnSpPr>
              <p:spPr>
                <a:xfrm rot="5400000">
                  <a:off x="3493660" y="4378295"/>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5" name="Straight Connector 644">
                  <a:extLst>
                    <a:ext uri="{FF2B5EF4-FFF2-40B4-BE49-F238E27FC236}">
                      <a16:creationId xmlns:a16="http://schemas.microsoft.com/office/drawing/2014/main" id="{166EDF57-E185-4EFC-BC9F-B20F3FD3E578}"/>
                    </a:ext>
                  </a:extLst>
                </p:cNvPr>
                <p:cNvCxnSpPr/>
                <p:nvPr/>
              </p:nvCxnSpPr>
              <p:spPr>
                <a:xfrm rot="5400000">
                  <a:off x="3493660" y="4605649"/>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84" name="Group 583">
                <a:extLst>
                  <a:ext uri="{FF2B5EF4-FFF2-40B4-BE49-F238E27FC236}">
                    <a16:creationId xmlns:a16="http://schemas.microsoft.com/office/drawing/2014/main" id="{FCE73D32-18E7-4407-8C8E-EAD457A2776F}"/>
                  </a:ext>
                </a:extLst>
              </p:cNvPr>
              <p:cNvGrpSpPr/>
              <p:nvPr/>
            </p:nvGrpSpPr>
            <p:grpSpPr>
              <a:xfrm>
                <a:off x="5026209" y="5171853"/>
                <a:ext cx="76508" cy="96799"/>
                <a:chOff x="4059939" y="3018509"/>
                <a:chExt cx="76508" cy="247949"/>
              </a:xfrm>
            </p:grpSpPr>
            <p:cxnSp>
              <p:nvCxnSpPr>
                <p:cNvPr id="637" name="Straight Connector 636">
                  <a:extLst>
                    <a:ext uri="{FF2B5EF4-FFF2-40B4-BE49-F238E27FC236}">
                      <a16:creationId xmlns:a16="http://schemas.microsoft.com/office/drawing/2014/main" id="{5515A025-5B93-4A7B-A9B3-09E559F0D66F}"/>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8" name="Straight Connector 637">
                  <a:extLst>
                    <a:ext uri="{FF2B5EF4-FFF2-40B4-BE49-F238E27FC236}">
                      <a16:creationId xmlns:a16="http://schemas.microsoft.com/office/drawing/2014/main" id="{56603103-97B8-4DE4-BB26-B3BAC30AAEAB}"/>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9" name="Straight Connector 638">
                  <a:extLst>
                    <a:ext uri="{FF2B5EF4-FFF2-40B4-BE49-F238E27FC236}">
                      <a16:creationId xmlns:a16="http://schemas.microsoft.com/office/drawing/2014/main" id="{276D855F-5802-45F0-BB40-9373E87F1FA8}"/>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5" name="Diamond 584">
                <a:extLst>
                  <a:ext uri="{FF2B5EF4-FFF2-40B4-BE49-F238E27FC236}">
                    <a16:creationId xmlns:a16="http://schemas.microsoft.com/office/drawing/2014/main" id="{164E5FF5-6CE5-4F2B-810C-99485545B80F}"/>
                  </a:ext>
                </a:extLst>
              </p:cNvPr>
              <p:cNvSpPr/>
              <p:nvPr/>
            </p:nvSpPr>
            <p:spPr>
              <a:xfrm rot="18900000">
                <a:off x="5026209" y="5182452"/>
                <a:ext cx="76508" cy="75600"/>
              </a:xfrm>
              <a:prstGeom prst="diamond">
                <a:avLst/>
              </a:prstGeom>
              <a:solidFill>
                <a:schemeClr val="tx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586" name="Group 585">
                <a:extLst>
                  <a:ext uri="{FF2B5EF4-FFF2-40B4-BE49-F238E27FC236}">
                    <a16:creationId xmlns:a16="http://schemas.microsoft.com/office/drawing/2014/main" id="{D7D45FB2-FF2D-4272-B953-B9CE85090126}"/>
                  </a:ext>
                </a:extLst>
              </p:cNvPr>
              <p:cNvGrpSpPr/>
              <p:nvPr/>
            </p:nvGrpSpPr>
            <p:grpSpPr>
              <a:xfrm>
                <a:off x="4972028" y="4467390"/>
                <a:ext cx="76508" cy="129872"/>
                <a:chOff x="3952814" y="3018509"/>
                <a:chExt cx="76508" cy="247949"/>
              </a:xfrm>
              <a:effectLst/>
            </p:grpSpPr>
            <p:cxnSp>
              <p:nvCxnSpPr>
                <p:cNvPr id="634" name="Straight Connector 633">
                  <a:extLst>
                    <a:ext uri="{FF2B5EF4-FFF2-40B4-BE49-F238E27FC236}">
                      <a16:creationId xmlns:a16="http://schemas.microsoft.com/office/drawing/2014/main" id="{6FCC891D-C984-4DC6-BE9E-988A84D38DEC}"/>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a:extLst>
                    <a:ext uri="{FF2B5EF4-FFF2-40B4-BE49-F238E27FC236}">
                      <a16:creationId xmlns:a16="http://schemas.microsoft.com/office/drawing/2014/main" id="{3454D2F0-F61A-479F-8BC0-F82568F1F5D8}"/>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6" name="Straight Connector 635">
                  <a:extLst>
                    <a:ext uri="{FF2B5EF4-FFF2-40B4-BE49-F238E27FC236}">
                      <a16:creationId xmlns:a16="http://schemas.microsoft.com/office/drawing/2014/main" id="{A330B731-18DD-42FC-A4D7-75CEF9C8C96C}"/>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7" name="Oval 586">
                <a:extLst>
                  <a:ext uri="{FF2B5EF4-FFF2-40B4-BE49-F238E27FC236}">
                    <a16:creationId xmlns:a16="http://schemas.microsoft.com/office/drawing/2014/main" id="{478FB2FB-7F1D-4285-963B-F5A951F863D9}"/>
                  </a:ext>
                </a:extLst>
              </p:cNvPr>
              <p:cNvSpPr/>
              <p:nvPr/>
            </p:nvSpPr>
            <p:spPr>
              <a:xfrm rot="16200000">
                <a:off x="4974282" y="4496327"/>
                <a:ext cx="72000" cy="72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grpSp>
            <p:nvGrpSpPr>
              <p:cNvPr id="588" name="Group 587">
                <a:extLst>
                  <a:ext uri="{FF2B5EF4-FFF2-40B4-BE49-F238E27FC236}">
                    <a16:creationId xmlns:a16="http://schemas.microsoft.com/office/drawing/2014/main" id="{9B6A684F-00D6-490B-9F98-F772890F2266}"/>
                  </a:ext>
                </a:extLst>
              </p:cNvPr>
              <p:cNvGrpSpPr/>
              <p:nvPr/>
            </p:nvGrpSpPr>
            <p:grpSpPr>
              <a:xfrm flipV="1">
                <a:off x="5813609" y="5128403"/>
                <a:ext cx="76508" cy="88357"/>
                <a:chOff x="4059939" y="3018509"/>
                <a:chExt cx="76508" cy="247949"/>
              </a:xfrm>
            </p:grpSpPr>
            <p:cxnSp>
              <p:nvCxnSpPr>
                <p:cNvPr id="631" name="Straight Connector 630">
                  <a:extLst>
                    <a:ext uri="{FF2B5EF4-FFF2-40B4-BE49-F238E27FC236}">
                      <a16:creationId xmlns:a16="http://schemas.microsoft.com/office/drawing/2014/main" id="{AA75634F-0C8C-474B-9FC8-FB20A436A9B1}"/>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2" name="Straight Connector 631">
                  <a:extLst>
                    <a:ext uri="{FF2B5EF4-FFF2-40B4-BE49-F238E27FC236}">
                      <a16:creationId xmlns:a16="http://schemas.microsoft.com/office/drawing/2014/main" id="{EDFEA016-FE98-4200-B020-8A3E5F725125}"/>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3" name="Straight Connector 632">
                  <a:extLst>
                    <a:ext uri="{FF2B5EF4-FFF2-40B4-BE49-F238E27FC236}">
                      <a16:creationId xmlns:a16="http://schemas.microsoft.com/office/drawing/2014/main" id="{33BB524C-2350-48D9-9B76-CF5388F7887D}"/>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9" name="Diamond 588">
                <a:extLst>
                  <a:ext uri="{FF2B5EF4-FFF2-40B4-BE49-F238E27FC236}">
                    <a16:creationId xmlns:a16="http://schemas.microsoft.com/office/drawing/2014/main" id="{33CE7A62-9E42-4C1B-9532-665EBC885473}"/>
                  </a:ext>
                </a:extLst>
              </p:cNvPr>
              <p:cNvSpPr/>
              <p:nvPr/>
            </p:nvSpPr>
            <p:spPr>
              <a:xfrm rot="18900000">
                <a:off x="5813610" y="5134781"/>
                <a:ext cx="76508" cy="75600"/>
              </a:xfrm>
              <a:prstGeom prst="diamond">
                <a:avLst/>
              </a:prstGeom>
              <a:solidFill>
                <a:schemeClr val="tx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590" name="Group 589">
                <a:extLst>
                  <a:ext uri="{FF2B5EF4-FFF2-40B4-BE49-F238E27FC236}">
                    <a16:creationId xmlns:a16="http://schemas.microsoft.com/office/drawing/2014/main" id="{1EEB0B0A-201D-4AD4-B0A9-B77C8FA768F6}"/>
                  </a:ext>
                </a:extLst>
              </p:cNvPr>
              <p:cNvGrpSpPr/>
              <p:nvPr/>
            </p:nvGrpSpPr>
            <p:grpSpPr>
              <a:xfrm>
                <a:off x="5757046" y="4407265"/>
                <a:ext cx="76508" cy="150310"/>
                <a:chOff x="3952814" y="3018509"/>
                <a:chExt cx="76508" cy="247949"/>
              </a:xfrm>
              <a:effectLst/>
            </p:grpSpPr>
            <p:cxnSp>
              <p:nvCxnSpPr>
                <p:cNvPr id="628" name="Straight Connector 627">
                  <a:extLst>
                    <a:ext uri="{FF2B5EF4-FFF2-40B4-BE49-F238E27FC236}">
                      <a16:creationId xmlns:a16="http://schemas.microsoft.com/office/drawing/2014/main" id="{836C9FA5-D516-46B1-9C51-2F54BF43BE68}"/>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9" name="Straight Connector 628">
                  <a:extLst>
                    <a:ext uri="{FF2B5EF4-FFF2-40B4-BE49-F238E27FC236}">
                      <a16:creationId xmlns:a16="http://schemas.microsoft.com/office/drawing/2014/main" id="{B947618A-6C0B-4968-913F-366470F9A7A9}"/>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0" name="Straight Connector 629">
                  <a:extLst>
                    <a:ext uri="{FF2B5EF4-FFF2-40B4-BE49-F238E27FC236}">
                      <a16:creationId xmlns:a16="http://schemas.microsoft.com/office/drawing/2014/main" id="{DF97F8CE-C255-4FB0-A695-4C33FFAF1378}"/>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91" name="Oval 590">
                <a:extLst>
                  <a:ext uri="{FF2B5EF4-FFF2-40B4-BE49-F238E27FC236}">
                    <a16:creationId xmlns:a16="http://schemas.microsoft.com/office/drawing/2014/main" id="{32AA0F60-6448-48DE-9F67-2C1561BF9086}"/>
                  </a:ext>
                </a:extLst>
              </p:cNvPr>
              <p:cNvSpPr/>
              <p:nvPr/>
            </p:nvSpPr>
            <p:spPr>
              <a:xfrm rot="16200000">
                <a:off x="5759300" y="4446421"/>
                <a:ext cx="72000" cy="72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grpSp>
            <p:nvGrpSpPr>
              <p:cNvPr id="592" name="Group 591">
                <a:extLst>
                  <a:ext uri="{FF2B5EF4-FFF2-40B4-BE49-F238E27FC236}">
                    <a16:creationId xmlns:a16="http://schemas.microsoft.com/office/drawing/2014/main" id="{499B6026-B220-465E-AF8D-5924DACD2E60}"/>
                  </a:ext>
                </a:extLst>
              </p:cNvPr>
              <p:cNvGrpSpPr/>
              <p:nvPr/>
            </p:nvGrpSpPr>
            <p:grpSpPr>
              <a:xfrm>
                <a:off x="4005446" y="5110727"/>
                <a:ext cx="76508" cy="85968"/>
                <a:chOff x="4059939" y="3018509"/>
                <a:chExt cx="76508" cy="247949"/>
              </a:xfrm>
            </p:grpSpPr>
            <p:cxnSp>
              <p:nvCxnSpPr>
                <p:cNvPr id="625" name="Straight Connector 624">
                  <a:extLst>
                    <a:ext uri="{FF2B5EF4-FFF2-40B4-BE49-F238E27FC236}">
                      <a16:creationId xmlns:a16="http://schemas.microsoft.com/office/drawing/2014/main" id="{13C233E7-28F6-4EB8-9122-8F2827BFEAA6}"/>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6" name="Straight Connector 625">
                  <a:extLst>
                    <a:ext uri="{FF2B5EF4-FFF2-40B4-BE49-F238E27FC236}">
                      <a16:creationId xmlns:a16="http://schemas.microsoft.com/office/drawing/2014/main" id="{07D44C01-7CAA-48A5-B8E2-DB122103B1B0}"/>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7" name="Straight Connector 626">
                  <a:extLst>
                    <a:ext uri="{FF2B5EF4-FFF2-40B4-BE49-F238E27FC236}">
                      <a16:creationId xmlns:a16="http://schemas.microsoft.com/office/drawing/2014/main" id="{2065E517-8783-40B2-9A98-599D933038B4}"/>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93" name="Diamond 592">
                <a:extLst>
                  <a:ext uri="{FF2B5EF4-FFF2-40B4-BE49-F238E27FC236}">
                    <a16:creationId xmlns:a16="http://schemas.microsoft.com/office/drawing/2014/main" id="{107C2508-F18D-4833-8470-1C3206AA4ED5}"/>
                  </a:ext>
                </a:extLst>
              </p:cNvPr>
              <p:cNvSpPr/>
              <p:nvPr/>
            </p:nvSpPr>
            <p:spPr>
              <a:xfrm rot="18900000">
                <a:off x="4005447" y="5115911"/>
                <a:ext cx="76508" cy="75600"/>
              </a:xfrm>
              <a:prstGeom prst="diamond">
                <a:avLst/>
              </a:prstGeom>
              <a:solidFill>
                <a:schemeClr val="tx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594" name="Group 593">
                <a:extLst>
                  <a:ext uri="{FF2B5EF4-FFF2-40B4-BE49-F238E27FC236}">
                    <a16:creationId xmlns:a16="http://schemas.microsoft.com/office/drawing/2014/main" id="{B0C5CA29-5575-4327-88AF-01906016E45E}"/>
                  </a:ext>
                </a:extLst>
              </p:cNvPr>
              <p:cNvGrpSpPr/>
              <p:nvPr/>
            </p:nvGrpSpPr>
            <p:grpSpPr>
              <a:xfrm>
                <a:off x="3948884" y="4497867"/>
                <a:ext cx="76508" cy="121619"/>
                <a:chOff x="3952814" y="3018509"/>
                <a:chExt cx="76508" cy="247949"/>
              </a:xfrm>
              <a:effectLst/>
            </p:grpSpPr>
            <p:cxnSp>
              <p:nvCxnSpPr>
                <p:cNvPr id="622" name="Straight Connector 621">
                  <a:extLst>
                    <a:ext uri="{FF2B5EF4-FFF2-40B4-BE49-F238E27FC236}">
                      <a16:creationId xmlns:a16="http://schemas.microsoft.com/office/drawing/2014/main" id="{E42EFAE5-F475-4E6D-94C1-6349AA7F8136}"/>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3" name="Straight Connector 622">
                  <a:extLst>
                    <a:ext uri="{FF2B5EF4-FFF2-40B4-BE49-F238E27FC236}">
                      <a16:creationId xmlns:a16="http://schemas.microsoft.com/office/drawing/2014/main" id="{63B2732E-5679-4EA0-9BDD-702DCAC89033}"/>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4" name="Straight Connector 623">
                  <a:extLst>
                    <a:ext uri="{FF2B5EF4-FFF2-40B4-BE49-F238E27FC236}">
                      <a16:creationId xmlns:a16="http://schemas.microsoft.com/office/drawing/2014/main" id="{1479D279-12D3-4024-B3AD-023E797DAB76}"/>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95" name="Oval 594">
                <a:extLst>
                  <a:ext uri="{FF2B5EF4-FFF2-40B4-BE49-F238E27FC236}">
                    <a16:creationId xmlns:a16="http://schemas.microsoft.com/office/drawing/2014/main" id="{D9FD75FD-4FDE-4E78-8BB4-0884019F33C4}"/>
                  </a:ext>
                </a:extLst>
              </p:cNvPr>
              <p:cNvSpPr/>
              <p:nvPr/>
            </p:nvSpPr>
            <p:spPr>
              <a:xfrm rot="16200000">
                <a:off x="3951138" y="4522677"/>
                <a:ext cx="72000" cy="72000"/>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prstClr val="white"/>
                  </a:solidFill>
                </a:endParaRPr>
              </a:p>
            </p:txBody>
          </p:sp>
          <p:grpSp>
            <p:nvGrpSpPr>
              <p:cNvPr id="596" name="Group 595">
                <a:extLst>
                  <a:ext uri="{FF2B5EF4-FFF2-40B4-BE49-F238E27FC236}">
                    <a16:creationId xmlns:a16="http://schemas.microsoft.com/office/drawing/2014/main" id="{BCB988A3-C4A7-4E39-8620-B1956C4F656B}"/>
                  </a:ext>
                </a:extLst>
              </p:cNvPr>
              <p:cNvGrpSpPr/>
              <p:nvPr/>
            </p:nvGrpSpPr>
            <p:grpSpPr>
              <a:xfrm>
                <a:off x="3580314" y="4493238"/>
                <a:ext cx="133071" cy="120038"/>
                <a:chOff x="3569472" y="4493238"/>
                <a:chExt cx="133071" cy="120038"/>
              </a:xfrm>
            </p:grpSpPr>
            <p:grpSp>
              <p:nvGrpSpPr>
                <p:cNvPr id="612" name="Group 611">
                  <a:extLst>
                    <a:ext uri="{FF2B5EF4-FFF2-40B4-BE49-F238E27FC236}">
                      <a16:creationId xmlns:a16="http://schemas.microsoft.com/office/drawing/2014/main" id="{D5949816-916E-41E9-AD58-CE17574B232C}"/>
                    </a:ext>
                  </a:extLst>
                </p:cNvPr>
                <p:cNvGrpSpPr/>
                <p:nvPr/>
              </p:nvGrpSpPr>
              <p:grpSpPr>
                <a:xfrm>
                  <a:off x="3626034" y="4493238"/>
                  <a:ext cx="76508" cy="120038"/>
                  <a:chOff x="4059939" y="3018509"/>
                  <a:chExt cx="76508" cy="247949"/>
                </a:xfrm>
              </p:grpSpPr>
              <p:cxnSp>
                <p:nvCxnSpPr>
                  <p:cNvPr id="619" name="Straight Connector 618">
                    <a:extLst>
                      <a:ext uri="{FF2B5EF4-FFF2-40B4-BE49-F238E27FC236}">
                        <a16:creationId xmlns:a16="http://schemas.microsoft.com/office/drawing/2014/main" id="{2851A44A-A9B8-44D1-91DE-99823401701C}"/>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0" name="Straight Connector 619">
                    <a:extLst>
                      <a:ext uri="{FF2B5EF4-FFF2-40B4-BE49-F238E27FC236}">
                        <a16:creationId xmlns:a16="http://schemas.microsoft.com/office/drawing/2014/main" id="{4A4D2F28-8E19-4D2B-A84A-6F046161D550}"/>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1" name="Straight Connector 620">
                    <a:extLst>
                      <a:ext uri="{FF2B5EF4-FFF2-40B4-BE49-F238E27FC236}">
                        <a16:creationId xmlns:a16="http://schemas.microsoft.com/office/drawing/2014/main" id="{C5285A5A-9C1B-42EB-9236-9C2CD88200E5}"/>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13" name="Diamond 612">
                  <a:extLst>
                    <a:ext uri="{FF2B5EF4-FFF2-40B4-BE49-F238E27FC236}">
                      <a16:creationId xmlns:a16="http://schemas.microsoft.com/office/drawing/2014/main" id="{0BF06022-D484-439B-9FCA-B22F1D2C0EFB}"/>
                    </a:ext>
                  </a:extLst>
                </p:cNvPr>
                <p:cNvSpPr/>
                <p:nvPr/>
              </p:nvSpPr>
              <p:spPr>
                <a:xfrm rot="18900000">
                  <a:off x="3626035" y="4515457"/>
                  <a:ext cx="76508" cy="75600"/>
                </a:xfrm>
                <a:prstGeom prst="diamond">
                  <a:avLst/>
                </a:prstGeom>
                <a:solidFill>
                  <a:schemeClr val="accent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614" name="Group 613">
                  <a:extLst>
                    <a:ext uri="{FF2B5EF4-FFF2-40B4-BE49-F238E27FC236}">
                      <a16:creationId xmlns:a16="http://schemas.microsoft.com/office/drawing/2014/main" id="{E1E83BF0-487A-4A2B-9F88-9FA11E0E22B8}"/>
                    </a:ext>
                  </a:extLst>
                </p:cNvPr>
                <p:cNvGrpSpPr/>
                <p:nvPr/>
              </p:nvGrpSpPr>
              <p:grpSpPr>
                <a:xfrm>
                  <a:off x="3569472" y="4493238"/>
                  <a:ext cx="76508" cy="119899"/>
                  <a:chOff x="3952814" y="3018509"/>
                  <a:chExt cx="76508" cy="247949"/>
                </a:xfrm>
                <a:effectLst/>
              </p:grpSpPr>
              <p:cxnSp>
                <p:nvCxnSpPr>
                  <p:cNvPr id="616" name="Straight Connector 615">
                    <a:extLst>
                      <a:ext uri="{FF2B5EF4-FFF2-40B4-BE49-F238E27FC236}">
                        <a16:creationId xmlns:a16="http://schemas.microsoft.com/office/drawing/2014/main" id="{C1164468-9BAB-49DA-AB47-5E15FF021182}"/>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7" name="Straight Connector 616">
                    <a:extLst>
                      <a:ext uri="{FF2B5EF4-FFF2-40B4-BE49-F238E27FC236}">
                        <a16:creationId xmlns:a16="http://schemas.microsoft.com/office/drawing/2014/main" id="{5DA40493-2CE6-4E30-A008-524FF2A18205}"/>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8" name="Straight Connector 617">
                    <a:extLst>
                      <a:ext uri="{FF2B5EF4-FFF2-40B4-BE49-F238E27FC236}">
                        <a16:creationId xmlns:a16="http://schemas.microsoft.com/office/drawing/2014/main" id="{F6506B3C-5230-45DF-9752-1300BA2ACDE6}"/>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15" name="Oval 614">
                  <a:extLst>
                    <a:ext uri="{FF2B5EF4-FFF2-40B4-BE49-F238E27FC236}">
                      <a16:creationId xmlns:a16="http://schemas.microsoft.com/office/drawing/2014/main" id="{A5BAB3D8-C37A-4543-BD25-C8C46A8F52BD}"/>
                    </a:ext>
                  </a:extLst>
                </p:cNvPr>
                <p:cNvSpPr/>
                <p:nvPr/>
              </p:nvSpPr>
              <p:spPr>
                <a:xfrm rot="16200000">
                  <a:off x="3571726" y="4518130"/>
                  <a:ext cx="72000" cy="72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597" name="TextBox 596">
                <a:extLst>
                  <a:ext uri="{FF2B5EF4-FFF2-40B4-BE49-F238E27FC236}">
                    <a16:creationId xmlns:a16="http://schemas.microsoft.com/office/drawing/2014/main" id="{691B1035-16E5-46D8-9579-9F6FF55B34DC}"/>
                  </a:ext>
                </a:extLst>
              </p:cNvPr>
              <p:cNvSpPr txBox="1"/>
              <p:nvPr/>
            </p:nvSpPr>
            <p:spPr>
              <a:xfrm>
                <a:off x="3558148" y="5605126"/>
                <a:ext cx="2420352" cy="276999"/>
              </a:xfrm>
              <a:prstGeom prst="rect">
                <a:avLst/>
              </a:prstGeom>
              <a:noFill/>
            </p:spPr>
            <p:txBody>
              <a:bodyPr wrap="square" rtlCol="0" anchor="ctr">
                <a:spAutoFit/>
              </a:bodyPr>
              <a:lstStyle/>
              <a:p>
                <a:pPr algn="ctr"/>
                <a:r>
                  <a:rPr lang="en-GB" sz="1200" b="1" dirty="0">
                    <a:solidFill>
                      <a:srgbClr val="272727"/>
                    </a:solidFill>
                  </a:rPr>
                  <a:t>Months from randomisation</a:t>
                </a:r>
              </a:p>
            </p:txBody>
          </p:sp>
          <p:grpSp>
            <p:nvGrpSpPr>
              <p:cNvPr id="598" name="Group 597">
                <a:extLst>
                  <a:ext uri="{FF2B5EF4-FFF2-40B4-BE49-F238E27FC236}">
                    <a16:creationId xmlns:a16="http://schemas.microsoft.com/office/drawing/2014/main" id="{90ECCAE7-A413-4139-9DDD-C98A6C2F6491}"/>
                  </a:ext>
                </a:extLst>
              </p:cNvPr>
              <p:cNvGrpSpPr/>
              <p:nvPr/>
            </p:nvGrpSpPr>
            <p:grpSpPr>
              <a:xfrm>
                <a:off x="3508699" y="5454672"/>
                <a:ext cx="2493808" cy="264184"/>
                <a:chOff x="619474" y="3500299"/>
                <a:chExt cx="2493808" cy="261630"/>
              </a:xfrm>
            </p:grpSpPr>
            <p:sp>
              <p:nvSpPr>
                <p:cNvPr id="607" name="TextBox 606">
                  <a:extLst>
                    <a:ext uri="{FF2B5EF4-FFF2-40B4-BE49-F238E27FC236}">
                      <a16:creationId xmlns:a16="http://schemas.microsoft.com/office/drawing/2014/main" id="{8B532DB9-D2C8-4B95-9333-8E09404C088C}"/>
                    </a:ext>
                  </a:extLst>
                </p:cNvPr>
                <p:cNvSpPr txBox="1"/>
                <p:nvPr/>
              </p:nvSpPr>
              <p:spPr>
                <a:xfrm>
                  <a:off x="1683877" y="3500310"/>
                  <a:ext cx="328936" cy="261610"/>
                </a:xfrm>
                <a:prstGeom prst="rect">
                  <a:avLst/>
                </a:prstGeom>
                <a:noFill/>
              </p:spPr>
              <p:txBody>
                <a:bodyPr wrap="none" rtlCol="0" anchor="ctr">
                  <a:spAutoFit/>
                </a:bodyPr>
                <a:lstStyle/>
                <a:p>
                  <a:pPr algn="ctr"/>
                  <a:r>
                    <a:rPr lang="en-GB" sz="1100">
                      <a:solidFill>
                        <a:srgbClr val="272727"/>
                      </a:solidFill>
                    </a:rPr>
                    <a:t>12</a:t>
                  </a:r>
                  <a:endParaRPr lang="en-GB" sz="1100" dirty="0">
                    <a:solidFill>
                      <a:srgbClr val="272727"/>
                    </a:solidFill>
                  </a:endParaRPr>
                </a:p>
              </p:txBody>
            </p:sp>
            <p:sp>
              <p:nvSpPr>
                <p:cNvPr id="608" name="TextBox 607">
                  <a:extLst>
                    <a:ext uri="{FF2B5EF4-FFF2-40B4-BE49-F238E27FC236}">
                      <a16:creationId xmlns:a16="http://schemas.microsoft.com/office/drawing/2014/main" id="{A71D795C-8534-44B4-9E8D-9965F86356BB}"/>
                    </a:ext>
                  </a:extLst>
                </p:cNvPr>
                <p:cNvSpPr txBox="1"/>
                <p:nvPr/>
              </p:nvSpPr>
              <p:spPr>
                <a:xfrm>
                  <a:off x="2234112" y="3500310"/>
                  <a:ext cx="328936" cy="261610"/>
                </a:xfrm>
                <a:prstGeom prst="rect">
                  <a:avLst/>
                </a:prstGeom>
                <a:noFill/>
              </p:spPr>
              <p:txBody>
                <a:bodyPr wrap="none" rtlCol="0" anchor="ctr">
                  <a:spAutoFit/>
                </a:bodyPr>
                <a:lstStyle/>
                <a:p>
                  <a:pPr algn="ctr"/>
                  <a:r>
                    <a:rPr lang="en-GB" sz="1100" dirty="0">
                      <a:solidFill>
                        <a:srgbClr val="272727"/>
                      </a:solidFill>
                    </a:rPr>
                    <a:t>18</a:t>
                  </a:r>
                </a:p>
              </p:txBody>
            </p:sp>
            <p:sp>
              <p:nvSpPr>
                <p:cNvPr id="609" name="TextBox 608">
                  <a:extLst>
                    <a:ext uri="{FF2B5EF4-FFF2-40B4-BE49-F238E27FC236}">
                      <a16:creationId xmlns:a16="http://schemas.microsoft.com/office/drawing/2014/main" id="{AEEDA35A-60A1-48C9-887E-B383512192FD}"/>
                    </a:ext>
                  </a:extLst>
                </p:cNvPr>
                <p:cNvSpPr txBox="1"/>
                <p:nvPr/>
              </p:nvSpPr>
              <p:spPr>
                <a:xfrm>
                  <a:off x="2784346" y="3500310"/>
                  <a:ext cx="328936" cy="261610"/>
                </a:xfrm>
                <a:prstGeom prst="rect">
                  <a:avLst/>
                </a:prstGeom>
                <a:noFill/>
              </p:spPr>
              <p:txBody>
                <a:bodyPr wrap="none" rtlCol="0" anchor="ctr">
                  <a:spAutoFit/>
                </a:bodyPr>
                <a:lstStyle/>
                <a:p>
                  <a:pPr algn="ctr"/>
                  <a:r>
                    <a:rPr lang="en-GB" sz="1100" dirty="0">
                      <a:solidFill>
                        <a:srgbClr val="272727"/>
                      </a:solidFill>
                    </a:rPr>
                    <a:t>24</a:t>
                  </a:r>
                </a:p>
              </p:txBody>
            </p:sp>
            <p:sp>
              <p:nvSpPr>
                <p:cNvPr id="610" name="TextBox 609">
                  <a:extLst>
                    <a:ext uri="{FF2B5EF4-FFF2-40B4-BE49-F238E27FC236}">
                      <a16:creationId xmlns:a16="http://schemas.microsoft.com/office/drawing/2014/main" id="{32698A09-27CF-4AA8-8727-FAEC9DF4AE49}"/>
                    </a:ext>
                  </a:extLst>
                </p:cNvPr>
                <p:cNvSpPr txBox="1"/>
                <p:nvPr/>
              </p:nvSpPr>
              <p:spPr>
                <a:xfrm>
                  <a:off x="1169709" y="3500299"/>
                  <a:ext cx="256802" cy="261610"/>
                </a:xfrm>
                <a:prstGeom prst="rect">
                  <a:avLst/>
                </a:prstGeom>
                <a:noFill/>
              </p:spPr>
              <p:txBody>
                <a:bodyPr wrap="none" rtlCol="0" anchor="ctr">
                  <a:spAutoFit/>
                </a:bodyPr>
                <a:lstStyle/>
                <a:p>
                  <a:pPr algn="ctr"/>
                  <a:r>
                    <a:rPr lang="en-GB" sz="1100" dirty="0">
                      <a:solidFill>
                        <a:srgbClr val="272727"/>
                      </a:solidFill>
                    </a:rPr>
                    <a:t>6</a:t>
                  </a:r>
                </a:p>
              </p:txBody>
            </p:sp>
            <p:sp>
              <p:nvSpPr>
                <p:cNvPr id="611" name="TextBox 610">
                  <a:extLst>
                    <a:ext uri="{FF2B5EF4-FFF2-40B4-BE49-F238E27FC236}">
                      <a16:creationId xmlns:a16="http://schemas.microsoft.com/office/drawing/2014/main" id="{C6F2FF6F-10EB-4FF6-AF79-3E2AF9610BF1}"/>
                    </a:ext>
                  </a:extLst>
                </p:cNvPr>
                <p:cNvSpPr txBox="1"/>
                <p:nvPr/>
              </p:nvSpPr>
              <p:spPr>
                <a:xfrm>
                  <a:off x="619474" y="3500319"/>
                  <a:ext cx="256802" cy="261610"/>
                </a:xfrm>
                <a:prstGeom prst="rect">
                  <a:avLst/>
                </a:prstGeom>
                <a:noFill/>
              </p:spPr>
              <p:txBody>
                <a:bodyPr wrap="none" rtlCol="0" anchor="ctr">
                  <a:spAutoFit/>
                </a:bodyPr>
                <a:lstStyle/>
                <a:p>
                  <a:pPr algn="ctr"/>
                  <a:r>
                    <a:rPr lang="en-GB" sz="1100" dirty="0">
                      <a:solidFill>
                        <a:srgbClr val="272727"/>
                      </a:solidFill>
                    </a:rPr>
                    <a:t>0</a:t>
                  </a:r>
                </a:p>
              </p:txBody>
            </p:sp>
          </p:grpSp>
          <p:sp>
            <p:nvSpPr>
              <p:cNvPr id="599" name="TextBox 598">
                <a:extLst>
                  <a:ext uri="{FF2B5EF4-FFF2-40B4-BE49-F238E27FC236}">
                    <a16:creationId xmlns:a16="http://schemas.microsoft.com/office/drawing/2014/main" id="{59C25B27-2821-4967-8927-6B6016B6AD4F}"/>
                  </a:ext>
                </a:extLst>
              </p:cNvPr>
              <p:cNvSpPr txBox="1"/>
              <p:nvPr/>
            </p:nvSpPr>
            <p:spPr>
              <a:xfrm rot="16200000">
                <a:off x="2623110" y="4712881"/>
                <a:ext cx="1153028" cy="169277"/>
              </a:xfrm>
              <a:prstGeom prst="rect">
                <a:avLst/>
              </a:prstGeom>
              <a:noFill/>
            </p:spPr>
            <p:txBody>
              <a:bodyPr wrap="none" lIns="0" tIns="0" rIns="0" bIns="0" rtlCol="0" anchor="ctr">
                <a:noAutofit/>
              </a:bodyPr>
              <a:lstStyle/>
              <a:p>
                <a:pPr algn="ctr"/>
                <a:r>
                  <a:rPr lang="en-GB" sz="1050" b="1" dirty="0" err="1">
                    <a:solidFill>
                      <a:srgbClr val="272727"/>
                    </a:solidFill>
                  </a:rPr>
                  <a:t>FSH</a:t>
                </a:r>
                <a:r>
                  <a:rPr lang="en-GB" sz="1050" b="1" dirty="0">
                    <a:solidFill>
                      <a:srgbClr val="272727"/>
                    </a:solidFill>
                  </a:rPr>
                  <a:t> (IU/L)</a:t>
                </a:r>
              </a:p>
            </p:txBody>
          </p:sp>
          <p:sp>
            <p:nvSpPr>
              <p:cNvPr id="600" name="Freeform: Shape 599">
                <a:extLst>
                  <a:ext uri="{FF2B5EF4-FFF2-40B4-BE49-F238E27FC236}">
                    <a16:creationId xmlns:a16="http://schemas.microsoft.com/office/drawing/2014/main" id="{E4BABAAA-91A4-4026-90DD-381BD1474E41}"/>
                  </a:ext>
                </a:extLst>
              </p:cNvPr>
              <p:cNvSpPr/>
              <p:nvPr/>
            </p:nvSpPr>
            <p:spPr>
              <a:xfrm>
                <a:off x="3558147" y="4221007"/>
                <a:ext cx="2279607" cy="1234403"/>
              </a:xfrm>
              <a:custGeom>
                <a:avLst/>
                <a:gdLst>
                  <a:gd name="connsiteX0" fmla="*/ 0 w 2275049"/>
                  <a:gd name="connsiteY0" fmla="*/ 0 h 933564"/>
                  <a:gd name="connsiteX1" fmla="*/ 0 w 2275049"/>
                  <a:gd name="connsiteY1" fmla="*/ 933564 h 933564"/>
                  <a:gd name="connsiteX2" fmla="*/ 2275049 w 2275049"/>
                  <a:gd name="connsiteY2" fmla="*/ 933564 h 933564"/>
                </a:gdLst>
                <a:ahLst/>
                <a:cxnLst>
                  <a:cxn ang="0">
                    <a:pos x="connsiteX0" y="connsiteY0"/>
                  </a:cxn>
                  <a:cxn ang="0">
                    <a:pos x="connsiteX1" y="connsiteY1"/>
                  </a:cxn>
                  <a:cxn ang="0">
                    <a:pos x="connsiteX2" y="connsiteY2"/>
                  </a:cxn>
                </a:cxnLst>
                <a:rect l="l" t="t" r="r" b="b"/>
                <a:pathLst>
                  <a:path w="2275049" h="933564">
                    <a:moveTo>
                      <a:pt x="0" y="0"/>
                    </a:moveTo>
                    <a:lnTo>
                      <a:pt x="0" y="933564"/>
                    </a:lnTo>
                    <a:lnTo>
                      <a:pt x="2275049" y="933564"/>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601" name="Group 600">
                <a:extLst>
                  <a:ext uri="{FF2B5EF4-FFF2-40B4-BE49-F238E27FC236}">
                    <a16:creationId xmlns:a16="http://schemas.microsoft.com/office/drawing/2014/main" id="{2E179AAA-18F2-4DF0-BECF-E5D5E7819373}"/>
                  </a:ext>
                </a:extLst>
              </p:cNvPr>
              <p:cNvGrpSpPr/>
              <p:nvPr/>
            </p:nvGrpSpPr>
            <p:grpSpPr>
              <a:xfrm>
                <a:off x="3633390" y="5452062"/>
                <a:ext cx="2204364" cy="59980"/>
                <a:chOff x="744165" y="3536348"/>
                <a:chExt cx="2204364" cy="54000"/>
              </a:xfrm>
            </p:grpSpPr>
            <p:cxnSp>
              <p:nvCxnSpPr>
                <p:cNvPr id="602" name="Straight Connector 601">
                  <a:extLst>
                    <a:ext uri="{FF2B5EF4-FFF2-40B4-BE49-F238E27FC236}">
                      <a16:creationId xmlns:a16="http://schemas.microsoft.com/office/drawing/2014/main" id="{7F55FAC3-CEFB-4C03-84AE-03577FAFA9D7}"/>
                    </a:ext>
                  </a:extLst>
                </p:cNvPr>
                <p:cNvCxnSpPr/>
                <p:nvPr/>
              </p:nvCxnSpPr>
              <p:spPr>
                <a:xfrm>
                  <a:off x="1295256"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3" name="Straight Connector 602">
                  <a:extLst>
                    <a:ext uri="{FF2B5EF4-FFF2-40B4-BE49-F238E27FC236}">
                      <a16:creationId xmlns:a16="http://schemas.microsoft.com/office/drawing/2014/main" id="{0769878C-D1CD-4DDE-BF04-70B73F378942}"/>
                    </a:ext>
                  </a:extLst>
                </p:cNvPr>
                <p:cNvCxnSpPr/>
                <p:nvPr/>
              </p:nvCxnSpPr>
              <p:spPr>
                <a:xfrm>
                  <a:off x="1846347"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4" name="Straight Connector 603">
                  <a:extLst>
                    <a:ext uri="{FF2B5EF4-FFF2-40B4-BE49-F238E27FC236}">
                      <a16:creationId xmlns:a16="http://schemas.microsoft.com/office/drawing/2014/main" id="{D71DB0A0-88DA-4967-9A2C-A550752347D6}"/>
                    </a:ext>
                  </a:extLst>
                </p:cNvPr>
                <p:cNvCxnSpPr/>
                <p:nvPr/>
              </p:nvCxnSpPr>
              <p:spPr>
                <a:xfrm>
                  <a:off x="2397438"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5" name="Straight Connector 604">
                  <a:extLst>
                    <a:ext uri="{FF2B5EF4-FFF2-40B4-BE49-F238E27FC236}">
                      <a16:creationId xmlns:a16="http://schemas.microsoft.com/office/drawing/2014/main" id="{C040F9B5-F491-4BA6-8A6A-74D04AD8CFB6}"/>
                    </a:ext>
                  </a:extLst>
                </p:cNvPr>
                <p:cNvCxnSpPr/>
                <p:nvPr/>
              </p:nvCxnSpPr>
              <p:spPr>
                <a:xfrm>
                  <a:off x="2948529"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6" name="Straight Connector 605">
                  <a:extLst>
                    <a:ext uri="{FF2B5EF4-FFF2-40B4-BE49-F238E27FC236}">
                      <a16:creationId xmlns:a16="http://schemas.microsoft.com/office/drawing/2014/main" id="{71CE6AE5-B693-46F8-916E-A34D258CA26D}"/>
                    </a:ext>
                  </a:extLst>
                </p:cNvPr>
                <p:cNvCxnSpPr>
                  <a:cxnSpLocks/>
                </p:cNvCxnSpPr>
                <p:nvPr/>
              </p:nvCxnSpPr>
              <p:spPr>
                <a:xfrm>
                  <a:off x="744165"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436" name="Group 435">
              <a:extLst>
                <a:ext uri="{FF2B5EF4-FFF2-40B4-BE49-F238E27FC236}">
                  <a16:creationId xmlns:a16="http://schemas.microsoft.com/office/drawing/2014/main" id="{C4DE00DD-ED50-42AF-A8F2-3B4848877625}"/>
                </a:ext>
              </a:extLst>
            </p:cNvPr>
            <p:cNvGrpSpPr/>
            <p:nvPr/>
          </p:nvGrpSpPr>
          <p:grpSpPr>
            <a:xfrm>
              <a:off x="5975858" y="2071442"/>
              <a:ext cx="2945692" cy="1681760"/>
              <a:chOff x="6022240" y="2186456"/>
              <a:chExt cx="2945692" cy="1681760"/>
            </a:xfrm>
          </p:grpSpPr>
          <p:grpSp>
            <p:nvGrpSpPr>
              <p:cNvPr id="517" name="Group 516">
                <a:extLst>
                  <a:ext uri="{FF2B5EF4-FFF2-40B4-BE49-F238E27FC236}">
                    <a16:creationId xmlns:a16="http://schemas.microsoft.com/office/drawing/2014/main" id="{2B8CB3CF-459F-47C0-B7EA-5D40A3DA5C26}"/>
                  </a:ext>
                </a:extLst>
              </p:cNvPr>
              <p:cNvGrpSpPr/>
              <p:nvPr/>
            </p:nvGrpSpPr>
            <p:grpSpPr>
              <a:xfrm>
                <a:off x="8009801" y="2412902"/>
                <a:ext cx="76508" cy="296366"/>
                <a:chOff x="4059939" y="3018509"/>
                <a:chExt cx="76508" cy="247949"/>
              </a:xfrm>
            </p:grpSpPr>
            <p:cxnSp>
              <p:nvCxnSpPr>
                <p:cNvPr id="579" name="Straight Connector 578">
                  <a:extLst>
                    <a:ext uri="{FF2B5EF4-FFF2-40B4-BE49-F238E27FC236}">
                      <a16:creationId xmlns:a16="http://schemas.microsoft.com/office/drawing/2014/main" id="{17AC986D-9E62-4C7D-B2AB-DC1565D3C23F}"/>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0" name="Straight Connector 579">
                  <a:extLst>
                    <a:ext uri="{FF2B5EF4-FFF2-40B4-BE49-F238E27FC236}">
                      <a16:creationId xmlns:a16="http://schemas.microsoft.com/office/drawing/2014/main" id="{3F4B0C09-F5E9-4FC7-816F-101F6FA10FB2}"/>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1" name="Straight Connector 580">
                  <a:extLst>
                    <a:ext uri="{FF2B5EF4-FFF2-40B4-BE49-F238E27FC236}">
                      <a16:creationId xmlns:a16="http://schemas.microsoft.com/office/drawing/2014/main" id="{13D5B48C-A18C-4DB9-B30C-53D3E28D51C4}"/>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18" name="Diamond 517">
                <a:extLst>
                  <a:ext uri="{FF2B5EF4-FFF2-40B4-BE49-F238E27FC236}">
                    <a16:creationId xmlns:a16="http://schemas.microsoft.com/office/drawing/2014/main" id="{C58C2902-4E21-4E80-86BD-39F1B87727F5}"/>
                  </a:ext>
                </a:extLst>
              </p:cNvPr>
              <p:cNvSpPr/>
              <p:nvPr/>
            </p:nvSpPr>
            <p:spPr>
              <a:xfrm rot="18900000">
                <a:off x="8009801" y="2523285"/>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519" name="Group 518">
                <a:extLst>
                  <a:ext uri="{FF2B5EF4-FFF2-40B4-BE49-F238E27FC236}">
                    <a16:creationId xmlns:a16="http://schemas.microsoft.com/office/drawing/2014/main" id="{A316B146-44AD-47DD-8A8F-6EDFBE95F78E}"/>
                  </a:ext>
                </a:extLst>
              </p:cNvPr>
              <p:cNvGrpSpPr/>
              <p:nvPr/>
            </p:nvGrpSpPr>
            <p:grpSpPr>
              <a:xfrm>
                <a:off x="7953239" y="2929735"/>
                <a:ext cx="76508" cy="259011"/>
                <a:chOff x="3952814" y="3018509"/>
                <a:chExt cx="76508" cy="247949"/>
              </a:xfrm>
              <a:effectLst/>
            </p:grpSpPr>
            <p:cxnSp>
              <p:nvCxnSpPr>
                <p:cNvPr id="576" name="Straight Connector 575">
                  <a:extLst>
                    <a:ext uri="{FF2B5EF4-FFF2-40B4-BE49-F238E27FC236}">
                      <a16:creationId xmlns:a16="http://schemas.microsoft.com/office/drawing/2014/main" id="{1C74CF7B-8831-4E4B-86B7-896449C56AA8}"/>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7" name="Straight Connector 576">
                  <a:extLst>
                    <a:ext uri="{FF2B5EF4-FFF2-40B4-BE49-F238E27FC236}">
                      <a16:creationId xmlns:a16="http://schemas.microsoft.com/office/drawing/2014/main" id="{0C4A6861-7DF7-419F-8CD5-46CB7D07D087}"/>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a:extLst>
                    <a:ext uri="{FF2B5EF4-FFF2-40B4-BE49-F238E27FC236}">
                      <a16:creationId xmlns:a16="http://schemas.microsoft.com/office/drawing/2014/main" id="{24A18538-AE25-4F82-8C84-37C128016DF4}"/>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20" name="Oval 519">
                <a:extLst>
                  <a:ext uri="{FF2B5EF4-FFF2-40B4-BE49-F238E27FC236}">
                    <a16:creationId xmlns:a16="http://schemas.microsoft.com/office/drawing/2014/main" id="{77A217C3-571C-441D-B9A7-FAC5BD5EC2F0}"/>
                  </a:ext>
                </a:extLst>
              </p:cNvPr>
              <p:cNvSpPr/>
              <p:nvPr/>
            </p:nvSpPr>
            <p:spPr>
              <a:xfrm rot="16200000">
                <a:off x="7955493" y="3023241"/>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521" name="Group 520">
                <a:extLst>
                  <a:ext uri="{FF2B5EF4-FFF2-40B4-BE49-F238E27FC236}">
                    <a16:creationId xmlns:a16="http://schemas.microsoft.com/office/drawing/2014/main" id="{9626B102-31CF-496C-82F4-03C816C5290E}"/>
                  </a:ext>
                </a:extLst>
              </p:cNvPr>
              <p:cNvGrpSpPr/>
              <p:nvPr/>
            </p:nvGrpSpPr>
            <p:grpSpPr>
              <a:xfrm>
                <a:off x="8797201" y="2557400"/>
                <a:ext cx="76508" cy="292822"/>
                <a:chOff x="4059939" y="3018509"/>
                <a:chExt cx="76508" cy="247949"/>
              </a:xfrm>
            </p:grpSpPr>
            <p:cxnSp>
              <p:nvCxnSpPr>
                <p:cNvPr id="573" name="Straight Connector 572">
                  <a:extLst>
                    <a:ext uri="{FF2B5EF4-FFF2-40B4-BE49-F238E27FC236}">
                      <a16:creationId xmlns:a16="http://schemas.microsoft.com/office/drawing/2014/main" id="{DB9580E8-A1C6-4783-A015-82C02ACA9B24}"/>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4" name="Straight Connector 573">
                  <a:extLst>
                    <a:ext uri="{FF2B5EF4-FFF2-40B4-BE49-F238E27FC236}">
                      <a16:creationId xmlns:a16="http://schemas.microsoft.com/office/drawing/2014/main" id="{A6AAD994-B0A8-4A6F-A09F-407F7E11C176}"/>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5" name="Straight Connector 574">
                  <a:extLst>
                    <a:ext uri="{FF2B5EF4-FFF2-40B4-BE49-F238E27FC236}">
                      <a16:creationId xmlns:a16="http://schemas.microsoft.com/office/drawing/2014/main" id="{93200F2E-136F-4815-BFEC-BDC7033BD753}"/>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22" name="Diamond 521">
                <a:extLst>
                  <a:ext uri="{FF2B5EF4-FFF2-40B4-BE49-F238E27FC236}">
                    <a16:creationId xmlns:a16="http://schemas.microsoft.com/office/drawing/2014/main" id="{093D158A-4ABA-41FB-A208-9D371F6BD633}"/>
                  </a:ext>
                </a:extLst>
              </p:cNvPr>
              <p:cNvSpPr/>
              <p:nvPr/>
            </p:nvSpPr>
            <p:spPr>
              <a:xfrm rot="18900000">
                <a:off x="8797201" y="2666011"/>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523" name="Group 522">
                <a:extLst>
                  <a:ext uri="{FF2B5EF4-FFF2-40B4-BE49-F238E27FC236}">
                    <a16:creationId xmlns:a16="http://schemas.microsoft.com/office/drawing/2014/main" id="{18154E72-459B-4672-B276-A1B29C1D3CD1}"/>
                  </a:ext>
                </a:extLst>
              </p:cNvPr>
              <p:cNvGrpSpPr/>
              <p:nvPr/>
            </p:nvGrpSpPr>
            <p:grpSpPr>
              <a:xfrm>
                <a:off x="8740640" y="2913471"/>
                <a:ext cx="76508" cy="258417"/>
                <a:chOff x="3952814" y="3018509"/>
                <a:chExt cx="76508" cy="247949"/>
              </a:xfrm>
              <a:effectLst/>
            </p:grpSpPr>
            <p:cxnSp>
              <p:nvCxnSpPr>
                <p:cNvPr id="570" name="Straight Connector 569">
                  <a:extLst>
                    <a:ext uri="{FF2B5EF4-FFF2-40B4-BE49-F238E27FC236}">
                      <a16:creationId xmlns:a16="http://schemas.microsoft.com/office/drawing/2014/main" id="{F1EC6D0C-2C54-4991-8891-7DF4131E91A4}"/>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a:extLst>
                    <a:ext uri="{FF2B5EF4-FFF2-40B4-BE49-F238E27FC236}">
                      <a16:creationId xmlns:a16="http://schemas.microsoft.com/office/drawing/2014/main" id="{4AA8E0E2-E8EC-4B64-A0B3-35AA0117FD9D}"/>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a:extLst>
                    <a:ext uri="{FF2B5EF4-FFF2-40B4-BE49-F238E27FC236}">
                      <a16:creationId xmlns:a16="http://schemas.microsoft.com/office/drawing/2014/main" id="{457B9B47-57CE-4D59-BD41-9B63636BFEA9}"/>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24" name="Oval 523">
                <a:extLst>
                  <a:ext uri="{FF2B5EF4-FFF2-40B4-BE49-F238E27FC236}">
                    <a16:creationId xmlns:a16="http://schemas.microsoft.com/office/drawing/2014/main" id="{B9C09FFF-7FB5-45D6-911F-F8B16573FCC4}"/>
                  </a:ext>
                </a:extLst>
              </p:cNvPr>
              <p:cNvSpPr/>
              <p:nvPr/>
            </p:nvSpPr>
            <p:spPr>
              <a:xfrm rot="16200000">
                <a:off x="8742894" y="3006679"/>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525" name="Group 524">
                <a:extLst>
                  <a:ext uri="{FF2B5EF4-FFF2-40B4-BE49-F238E27FC236}">
                    <a16:creationId xmlns:a16="http://schemas.microsoft.com/office/drawing/2014/main" id="{95E8B61E-FEBA-4A9E-9AD9-6811296D020A}"/>
                  </a:ext>
                </a:extLst>
              </p:cNvPr>
              <p:cNvGrpSpPr/>
              <p:nvPr/>
            </p:nvGrpSpPr>
            <p:grpSpPr>
              <a:xfrm>
                <a:off x="6989040" y="2473577"/>
                <a:ext cx="76508" cy="282675"/>
                <a:chOff x="6793883" y="2671958"/>
                <a:chExt cx="76508" cy="142827"/>
              </a:xfrm>
            </p:grpSpPr>
            <p:cxnSp>
              <p:nvCxnSpPr>
                <p:cNvPr id="567" name="Straight Connector 566">
                  <a:extLst>
                    <a:ext uri="{FF2B5EF4-FFF2-40B4-BE49-F238E27FC236}">
                      <a16:creationId xmlns:a16="http://schemas.microsoft.com/office/drawing/2014/main" id="{93D17860-77F7-4864-BE7B-210F56D366D9}"/>
                    </a:ext>
                  </a:extLst>
                </p:cNvPr>
                <p:cNvCxnSpPr/>
                <p:nvPr/>
              </p:nvCxnSpPr>
              <p:spPr>
                <a:xfrm rot="16200000" flipH="1">
                  <a:off x="6760756" y="2743404"/>
                  <a:ext cx="14276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8" name="Straight Connector 567">
                  <a:extLst>
                    <a:ext uri="{FF2B5EF4-FFF2-40B4-BE49-F238E27FC236}">
                      <a16:creationId xmlns:a16="http://schemas.microsoft.com/office/drawing/2014/main" id="{BA6E0887-8242-41B2-A068-B78440C8E83F}"/>
                    </a:ext>
                  </a:extLst>
                </p:cNvPr>
                <p:cNvCxnSpPr/>
                <p:nvPr/>
              </p:nvCxnSpPr>
              <p:spPr>
                <a:xfrm rot="16200000">
                  <a:off x="6832137" y="2776531"/>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a:extLst>
                    <a:ext uri="{FF2B5EF4-FFF2-40B4-BE49-F238E27FC236}">
                      <a16:creationId xmlns:a16="http://schemas.microsoft.com/office/drawing/2014/main" id="{591BAD69-AEB8-4FC3-9DC2-90657D069D2B}"/>
                    </a:ext>
                  </a:extLst>
                </p:cNvPr>
                <p:cNvCxnSpPr/>
                <p:nvPr/>
              </p:nvCxnSpPr>
              <p:spPr>
                <a:xfrm rot="16200000">
                  <a:off x="6832137" y="26337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26" name="Diamond 525">
                <a:extLst>
                  <a:ext uri="{FF2B5EF4-FFF2-40B4-BE49-F238E27FC236}">
                    <a16:creationId xmlns:a16="http://schemas.microsoft.com/office/drawing/2014/main" id="{2EEDEC6C-0F13-4A92-9B20-EAFEBB973022}"/>
                  </a:ext>
                </a:extLst>
              </p:cNvPr>
              <p:cNvSpPr/>
              <p:nvPr/>
            </p:nvSpPr>
            <p:spPr>
              <a:xfrm rot="18900000">
                <a:off x="6989040" y="2575202"/>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527" name="Group 526">
                <a:extLst>
                  <a:ext uri="{FF2B5EF4-FFF2-40B4-BE49-F238E27FC236}">
                    <a16:creationId xmlns:a16="http://schemas.microsoft.com/office/drawing/2014/main" id="{9033406C-E894-4CC8-8523-998A19E930F0}"/>
                  </a:ext>
                </a:extLst>
              </p:cNvPr>
              <p:cNvGrpSpPr/>
              <p:nvPr/>
            </p:nvGrpSpPr>
            <p:grpSpPr>
              <a:xfrm>
                <a:off x="6932479" y="2956318"/>
                <a:ext cx="76508" cy="211956"/>
                <a:chOff x="3952814" y="3018509"/>
                <a:chExt cx="76508" cy="247949"/>
              </a:xfrm>
              <a:effectLst/>
            </p:grpSpPr>
            <p:cxnSp>
              <p:nvCxnSpPr>
                <p:cNvPr id="564" name="Straight Connector 563">
                  <a:extLst>
                    <a:ext uri="{FF2B5EF4-FFF2-40B4-BE49-F238E27FC236}">
                      <a16:creationId xmlns:a16="http://schemas.microsoft.com/office/drawing/2014/main" id="{FB5840DC-BEBF-417B-A264-8ECB62016348}"/>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a:extLst>
                    <a:ext uri="{FF2B5EF4-FFF2-40B4-BE49-F238E27FC236}">
                      <a16:creationId xmlns:a16="http://schemas.microsoft.com/office/drawing/2014/main" id="{46F4C646-B340-49F1-BE3F-DA2819856B70}"/>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565">
                  <a:extLst>
                    <a:ext uri="{FF2B5EF4-FFF2-40B4-BE49-F238E27FC236}">
                      <a16:creationId xmlns:a16="http://schemas.microsoft.com/office/drawing/2014/main" id="{44846C36-F06B-4D9E-BD85-D902DCE55B63}"/>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28" name="Oval 527">
                <a:extLst>
                  <a:ext uri="{FF2B5EF4-FFF2-40B4-BE49-F238E27FC236}">
                    <a16:creationId xmlns:a16="http://schemas.microsoft.com/office/drawing/2014/main" id="{4E1B27CC-158F-4110-8A7A-D29BFA5B2F42}"/>
                  </a:ext>
                </a:extLst>
              </p:cNvPr>
              <p:cNvSpPr/>
              <p:nvPr/>
            </p:nvSpPr>
            <p:spPr>
              <a:xfrm rot="16200000">
                <a:off x="6934733" y="3026297"/>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529" name="Group 528">
                <a:extLst>
                  <a:ext uri="{FF2B5EF4-FFF2-40B4-BE49-F238E27FC236}">
                    <a16:creationId xmlns:a16="http://schemas.microsoft.com/office/drawing/2014/main" id="{9E3ADB26-E31B-4089-9F35-D239F109E237}"/>
                  </a:ext>
                </a:extLst>
              </p:cNvPr>
              <p:cNvGrpSpPr/>
              <p:nvPr/>
            </p:nvGrpSpPr>
            <p:grpSpPr>
              <a:xfrm>
                <a:off x="6553066" y="2922509"/>
                <a:ext cx="76508" cy="207816"/>
                <a:chOff x="3952814" y="3018509"/>
                <a:chExt cx="76508" cy="247949"/>
              </a:xfrm>
              <a:effectLst/>
            </p:grpSpPr>
            <p:cxnSp>
              <p:nvCxnSpPr>
                <p:cNvPr id="561" name="Straight Connector 560">
                  <a:extLst>
                    <a:ext uri="{FF2B5EF4-FFF2-40B4-BE49-F238E27FC236}">
                      <a16:creationId xmlns:a16="http://schemas.microsoft.com/office/drawing/2014/main" id="{B13E3D40-911C-4E37-9597-5950EE6E2997}"/>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2" name="Straight Connector 561">
                  <a:extLst>
                    <a:ext uri="{FF2B5EF4-FFF2-40B4-BE49-F238E27FC236}">
                      <a16:creationId xmlns:a16="http://schemas.microsoft.com/office/drawing/2014/main" id="{C0873FC1-FBBB-407C-9DCD-4F29532B8B14}"/>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3" name="Straight Connector 562">
                  <a:extLst>
                    <a:ext uri="{FF2B5EF4-FFF2-40B4-BE49-F238E27FC236}">
                      <a16:creationId xmlns:a16="http://schemas.microsoft.com/office/drawing/2014/main" id="{2AC5F7DE-F99E-4A13-82C8-2D3AFFDD37E1}"/>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30" name="Oval 529">
                <a:extLst>
                  <a:ext uri="{FF2B5EF4-FFF2-40B4-BE49-F238E27FC236}">
                    <a16:creationId xmlns:a16="http://schemas.microsoft.com/office/drawing/2014/main" id="{ABF3BB0C-C1F4-491D-B917-7D29F297CD60}"/>
                  </a:ext>
                </a:extLst>
              </p:cNvPr>
              <p:cNvSpPr/>
              <p:nvPr/>
            </p:nvSpPr>
            <p:spPr>
              <a:xfrm rot="16200000">
                <a:off x="6553065" y="2997287"/>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31" name="TextBox 530">
                <a:extLst>
                  <a:ext uri="{FF2B5EF4-FFF2-40B4-BE49-F238E27FC236}">
                    <a16:creationId xmlns:a16="http://schemas.microsoft.com/office/drawing/2014/main" id="{C8B6DDB6-3695-49A6-80DA-935839497335}"/>
                  </a:ext>
                </a:extLst>
              </p:cNvPr>
              <p:cNvSpPr txBox="1"/>
              <p:nvPr/>
            </p:nvSpPr>
            <p:spPr>
              <a:xfrm>
                <a:off x="6474125" y="3591217"/>
                <a:ext cx="2399584" cy="276999"/>
              </a:xfrm>
              <a:prstGeom prst="rect">
                <a:avLst/>
              </a:prstGeom>
              <a:noFill/>
            </p:spPr>
            <p:txBody>
              <a:bodyPr wrap="square" rtlCol="0" anchor="ctr">
                <a:spAutoFit/>
              </a:bodyPr>
              <a:lstStyle/>
              <a:p>
                <a:pPr algn="ctr"/>
                <a:r>
                  <a:rPr lang="en-GB" sz="1200" b="1" dirty="0">
                    <a:solidFill>
                      <a:srgbClr val="272727"/>
                    </a:solidFill>
                  </a:rPr>
                  <a:t>Months from randomisation</a:t>
                </a:r>
              </a:p>
            </p:txBody>
          </p:sp>
          <p:grpSp>
            <p:nvGrpSpPr>
              <p:cNvPr id="532" name="Group 531">
                <a:extLst>
                  <a:ext uri="{FF2B5EF4-FFF2-40B4-BE49-F238E27FC236}">
                    <a16:creationId xmlns:a16="http://schemas.microsoft.com/office/drawing/2014/main" id="{74970128-1A5D-4D48-9149-48F472A13791}"/>
                  </a:ext>
                </a:extLst>
              </p:cNvPr>
              <p:cNvGrpSpPr/>
              <p:nvPr/>
            </p:nvGrpSpPr>
            <p:grpSpPr>
              <a:xfrm>
                <a:off x="6474124" y="3440786"/>
                <a:ext cx="2493808" cy="264164"/>
                <a:chOff x="615346" y="3520759"/>
                <a:chExt cx="2493808" cy="261610"/>
              </a:xfrm>
            </p:grpSpPr>
            <p:sp>
              <p:nvSpPr>
                <p:cNvPr id="556" name="TextBox 555">
                  <a:extLst>
                    <a:ext uri="{FF2B5EF4-FFF2-40B4-BE49-F238E27FC236}">
                      <a16:creationId xmlns:a16="http://schemas.microsoft.com/office/drawing/2014/main" id="{DC3BDA64-060E-4774-B32C-5E45F7004D51}"/>
                    </a:ext>
                  </a:extLst>
                </p:cNvPr>
                <p:cNvSpPr txBox="1"/>
                <p:nvPr/>
              </p:nvSpPr>
              <p:spPr>
                <a:xfrm>
                  <a:off x="1679749" y="3520759"/>
                  <a:ext cx="328936" cy="261610"/>
                </a:xfrm>
                <a:prstGeom prst="rect">
                  <a:avLst/>
                </a:prstGeom>
                <a:noFill/>
              </p:spPr>
              <p:txBody>
                <a:bodyPr wrap="none" rtlCol="0" anchor="ctr">
                  <a:spAutoFit/>
                </a:bodyPr>
                <a:lstStyle/>
                <a:p>
                  <a:pPr algn="ctr"/>
                  <a:r>
                    <a:rPr lang="en-GB" sz="1100">
                      <a:solidFill>
                        <a:srgbClr val="272727"/>
                      </a:solidFill>
                    </a:rPr>
                    <a:t>12</a:t>
                  </a:r>
                  <a:endParaRPr lang="en-GB" sz="1100" dirty="0">
                    <a:solidFill>
                      <a:srgbClr val="272727"/>
                    </a:solidFill>
                  </a:endParaRPr>
                </a:p>
              </p:txBody>
            </p:sp>
            <p:sp>
              <p:nvSpPr>
                <p:cNvPr id="557" name="TextBox 556">
                  <a:extLst>
                    <a:ext uri="{FF2B5EF4-FFF2-40B4-BE49-F238E27FC236}">
                      <a16:creationId xmlns:a16="http://schemas.microsoft.com/office/drawing/2014/main" id="{87450C26-75DD-4A03-946F-0D768C9D838E}"/>
                    </a:ext>
                  </a:extLst>
                </p:cNvPr>
                <p:cNvSpPr txBox="1"/>
                <p:nvPr/>
              </p:nvSpPr>
              <p:spPr>
                <a:xfrm>
                  <a:off x="2229984" y="3520759"/>
                  <a:ext cx="328936" cy="261610"/>
                </a:xfrm>
                <a:prstGeom prst="rect">
                  <a:avLst/>
                </a:prstGeom>
                <a:noFill/>
              </p:spPr>
              <p:txBody>
                <a:bodyPr wrap="none" rtlCol="0" anchor="ctr">
                  <a:spAutoFit/>
                </a:bodyPr>
                <a:lstStyle/>
                <a:p>
                  <a:pPr algn="ctr"/>
                  <a:r>
                    <a:rPr lang="en-GB" sz="1100" dirty="0">
                      <a:solidFill>
                        <a:srgbClr val="272727"/>
                      </a:solidFill>
                    </a:rPr>
                    <a:t>18</a:t>
                  </a:r>
                </a:p>
              </p:txBody>
            </p:sp>
            <p:sp>
              <p:nvSpPr>
                <p:cNvPr id="558" name="TextBox 557">
                  <a:extLst>
                    <a:ext uri="{FF2B5EF4-FFF2-40B4-BE49-F238E27FC236}">
                      <a16:creationId xmlns:a16="http://schemas.microsoft.com/office/drawing/2014/main" id="{304284BB-5A71-4F68-B3CA-E2688BDB0FC6}"/>
                    </a:ext>
                  </a:extLst>
                </p:cNvPr>
                <p:cNvSpPr txBox="1"/>
                <p:nvPr/>
              </p:nvSpPr>
              <p:spPr>
                <a:xfrm>
                  <a:off x="2780218" y="3520759"/>
                  <a:ext cx="328936" cy="261610"/>
                </a:xfrm>
                <a:prstGeom prst="rect">
                  <a:avLst/>
                </a:prstGeom>
                <a:noFill/>
              </p:spPr>
              <p:txBody>
                <a:bodyPr wrap="none" rtlCol="0" anchor="ctr">
                  <a:spAutoFit/>
                </a:bodyPr>
                <a:lstStyle/>
                <a:p>
                  <a:pPr algn="ctr"/>
                  <a:r>
                    <a:rPr lang="en-GB" sz="1100" dirty="0">
                      <a:solidFill>
                        <a:srgbClr val="272727"/>
                      </a:solidFill>
                    </a:rPr>
                    <a:t>24</a:t>
                  </a:r>
                </a:p>
              </p:txBody>
            </p:sp>
            <p:sp>
              <p:nvSpPr>
                <p:cNvPr id="559" name="TextBox 558">
                  <a:extLst>
                    <a:ext uri="{FF2B5EF4-FFF2-40B4-BE49-F238E27FC236}">
                      <a16:creationId xmlns:a16="http://schemas.microsoft.com/office/drawing/2014/main" id="{5666B3E5-74D7-4E28-8013-CF77E4C1F3C2}"/>
                    </a:ext>
                  </a:extLst>
                </p:cNvPr>
                <p:cNvSpPr txBox="1"/>
                <p:nvPr/>
              </p:nvSpPr>
              <p:spPr>
                <a:xfrm>
                  <a:off x="1165581" y="3520759"/>
                  <a:ext cx="256802" cy="261610"/>
                </a:xfrm>
                <a:prstGeom prst="rect">
                  <a:avLst/>
                </a:prstGeom>
                <a:noFill/>
              </p:spPr>
              <p:txBody>
                <a:bodyPr wrap="none" rtlCol="0" anchor="ctr">
                  <a:spAutoFit/>
                </a:bodyPr>
                <a:lstStyle/>
                <a:p>
                  <a:pPr algn="ctr"/>
                  <a:r>
                    <a:rPr lang="en-GB" sz="1100" dirty="0">
                      <a:solidFill>
                        <a:srgbClr val="272727"/>
                      </a:solidFill>
                    </a:rPr>
                    <a:t>6</a:t>
                  </a:r>
                </a:p>
              </p:txBody>
            </p:sp>
            <p:sp>
              <p:nvSpPr>
                <p:cNvPr id="560" name="TextBox 559">
                  <a:extLst>
                    <a:ext uri="{FF2B5EF4-FFF2-40B4-BE49-F238E27FC236}">
                      <a16:creationId xmlns:a16="http://schemas.microsoft.com/office/drawing/2014/main" id="{28B95489-2C1F-4022-969F-E8C73030FE6A}"/>
                    </a:ext>
                  </a:extLst>
                </p:cNvPr>
                <p:cNvSpPr txBox="1"/>
                <p:nvPr/>
              </p:nvSpPr>
              <p:spPr>
                <a:xfrm>
                  <a:off x="615346" y="3520759"/>
                  <a:ext cx="256802" cy="261610"/>
                </a:xfrm>
                <a:prstGeom prst="rect">
                  <a:avLst/>
                </a:prstGeom>
                <a:noFill/>
              </p:spPr>
              <p:txBody>
                <a:bodyPr wrap="none" rtlCol="0" anchor="ctr">
                  <a:spAutoFit/>
                </a:bodyPr>
                <a:lstStyle/>
                <a:p>
                  <a:pPr algn="ctr"/>
                  <a:r>
                    <a:rPr lang="en-GB" sz="1100" dirty="0">
                      <a:solidFill>
                        <a:srgbClr val="272727"/>
                      </a:solidFill>
                    </a:rPr>
                    <a:t>0</a:t>
                  </a:r>
                </a:p>
              </p:txBody>
            </p:sp>
          </p:grpSp>
          <p:grpSp>
            <p:nvGrpSpPr>
              <p:cNvPr id="533" name="Group 532">
                <a:extLst>
                  <a:ext uri="{FF2B5EF4-FFF2-40B4-BE49-F238E27FC236}">
                    <a16:creationId xmlns:a16="http://schemas.microsoft.com/office/drawing/2014/main" id="{954FEDCA-2DF5-48AF-9852-BFE17B0A8C44}"/>
                  </a:ext>
                </a:extLst>
              </p:cNvPr>
              <p:cNvGrpSpPr/>
              <p:nvPr/>
            </p:nvGrpSpPr>
            <p:grpSpPr>
              <a:xfrm>
                <a:off x="6022240" y="2186456"/>
                <a:ext cx="429489" cy="1199718"/>
                <a:chOff x="3003817" y="2115576"/>
                <a:chExt cx="429489" cy="1199718"/>
              </a:xfrm>
            </p:grpSpPr>
            <p:grpSp>
              <p:nvGrpSpPr>
                <p:cNvPr id="551" name="Group 550">
                  <a:extLst>
                    <a:ext uri="{FF2B5EF4-FFF2-40B4-BE49-F238E27FC236}">
                      <a16:creationId xmlns:a16="http://schemas.microsoft.com/office/drawing/2014/main" id="{7374C0AE-4694-4C3D-B6DC-40EDEE219F4F}"/>
                    </a:ext>
                  </a:extLst>
                </p:cNvPr>
                <p:cNvGrpSpPr/>
                <p:nvPr/>
              </p:nvGrpSpPr>
              <p:grpSpPr>
                <a:xfrm>
                  <a:off x="3289036" y="2227727"/>
                  <a:ext cx="144270" cy="1087567"/>
                  <a:chOff x="448681" y="2142629"/>
                  <a:chExt cx="144270" cy="979139"/>
                </a:xfrm>
              </p:grpSpPr>
              <p:sp>
                <p:nvSpPr>
                  <p:cNvPr id="553" name="TextBox 552">
                    <a:extLst>
                      <a:ext uri="{FF2B5EF4-FFF2-40B4-BE49-F238E27FC236}">
                        <a16:creationId xmlns:a16="http://schemas.microsoft.com/office/drawing/2014/main" id="{B18D0EF5-76F6-434D-B695-012DD9BB53F7}"/>
                      </a:ext>
                    </a:extLst>
                  </p:cNvPr>
                  <p:cNvSpPr txBox="1"/>
                  <p:nvPr/>
                </p:nvSpPr>
                <p:spPr>
                  <a:xfrm>
                    <a:off x="448681" y="2952491"/>
                    <a:ext cx="144270" cy="169277"/>
                  </a:xfrm>
                  <a:prstGeom prst="rect">
                    <a:avLst/>
                  </a:prstGeom>
                  <a:noFill/>
                </p:spPr>
                <p:txBody>
                  <a:bodyPr wrap="none" lIns="0" tIns="0" rIns="0" bIns="0" rtlCol="0" anchor="ctr">
                    <a:noAutofit/>
                  </a:bodyPr>
                  <a:lstStyle/>
                  <a:p>
                    <a:pPr algn="r"/>
                    <a:r>
                      <a:rPr lang="en-GB" sz="1100" dirty="0">
                        <a:solidFill>
                          <a:srgbClr val="272727"/>
                        </a:solidFill>
                      </a:rPr>
                      <a:t>180</a:t>
                    </a:r>
                  </a:p>
                </p:txBody>
              </p:sp>
              <p:sp>
                <p:nvSpPr>
                  <p:cNvPr id="554" name="TextBox 553">
                    <a:extLst>
                      <a:ext uri="{FF2B5EF4-FFF2-40B4-BE49-F238E27FC236}">
                        <a16:creationId xmlns:a16="http://schemas.microsoft.com/office/drawing/2014/main" id="{E80AA531-FD9B-4413-AEF5-35231C6D27C8}"/>
                      </a:ext>
                    </a:extLst>
                  </p:cNvPr>
                  <p:cNvSpPr txBox="1"/>
                  <p:nvPr/>
                </p:nvSpPr>
                <p:spPr>
                  <a:xfrm>
                    <a:off x="448681" y="2554707"/>
                    <a:ext cx="144270" cy="169277"/>
                  </a:xfrm>
                  <a:prstGeom prst="rect">
                    <a:avLst/>
                  </a:prstGeom>
                  <a:noFill/>
                </p:spPr>
                <p:txBody>
                  <a:bodyPr wrap="none" lIns="0" tIns="0" rIns="0" bIns="0" rtlCol="0" anchor="ctr">
                    <a:noAutofit/>
                  </a:bodyPr>
                  <a:lstStyle/>
                  <a:p>
                    <a:pPr algn="r"/>
                    <a:r>
                      <a:rPr lang="en-GB" sz="1100" dirty="0">
                        <a:solidFill>
                          <a:srgbClr val="272727"/>
                        </a:solidFill>
                      </a:rPr>
                      <a:t>220</a:t>
                    </a:r>
                  </a:p>
                </p:txBody>
              </p:sp>
              <p:sp>
                <p:nvSpPr>
                  <p:cNvPr id="555" name="TextBox 554">
                    <a:extLst>
                      <a:ext uri="{FF2B5EF4-FFF2-40B4-BE49-F238E27FC236}">
                        <a16:creationId xmlns:a16="http://schemas.microsoft.com/office/drawing/2014/main" id="{61B984A0-11C4-4542-A418-2620E5CA2457}"/>
                      </a:ext>
                    </a:extLst>
                  </p:cNvPr>
                  <p:cNvSpPr txBox="1"/>
                  <p:nvPr/>
                </p:nvSpPr>
                <p:spPr>
                  <a:xfrm>
                    <a:off x="448681" y="2142629"/>
                    <a:ext cx="144270" cy="169277"/>
                  </a:xfrm>
                  <a:prstGeom prst="rect">
                    <a:avLst/>
                  </a:prstGeom>
                  <a:noFill/>
                </p:spPr>
                <p:txBody>
                  <a:bodyPr wrap="none" lIns="0" tIns="0" rIns="0" bIns="0" rtlCol="0" anchor="ctr">
                    <a:noAutofit/>
                  </a:bodyPr>
                  <a:lstStyle/>
                  <a:p>
                    <a:pPr algn="r"/>
                    <a:r>
                      <a:rPr lang="en-GB" sz="1100" dirty="0">
                        <a:solidFill>
                          <a:srgbClr val="272727"/>
                        </a:solidFill>
                      </a:rPr>
                      <a:t>260</a:t>
                    </a:r>
                  </a:p>
                </p:txBody>
              </p:sp>
            </p:grpSp>
            <p:sp>
              <p:nvSpPr>
                <p:cNvPr id="552" name="TextBox 551">
                  <a:extLst>
                    <a:ext uri="{FF2B5EF4-FFF2-40B4-BE49-F238E27FC236}">
                      <a16:creationId xmlns:a16="http://schemas.microsoft.com/office/drawing/2014/main" id="{A42A4B2B-903B-43DE-A892-15CFFBCDD0FB}"/>
                    </a:ext>
                  </a:extLst>
                </p:cNvPr>
                <p:cNvSpPr txBox="1"/>
                <p:nvPr/>
              </p:nvSpPr>
              <p:spPr>
                <a:xfrm rot="16200000">
                  <a:off x="2511942" y="2607451"/>
                  <a:ext cx="1153028" cy="169277"/>
                </a:xfrm>
                <a:prstGeom prst="rect">
                  <a:avLst/>
                </a:prstGeom>
                <a:noFill/>
              </p:spPr>
              <p:txBody>
                <a:bodyPr wrap="none" lIns="0" tIns="0" rIns="0" bIns="0" rtlCol="0" anchor="ctr">
                  <a:noAutofit/>
                </a:bodyPr>
                <a:lstStyle/>
                <a:p>
                  <a:pPr algn="ctr"/>
                  <a:r>
                    <a:rPr lang="en-GB" sz="1050" b="1" dirty="0">
                      <a:solidFill>
                        <a:srgbClr val="272727"/>
                      </a:solidFill>
                    </a:rPr>
                    <a:t>E2 (</a:t>
                  </a:r>
                  <a:r>
                    <a:rPr lang="en-GB" sz="1050" b="1" dirty="0" err="1">
                      <a:solidFill>
                        <a:srgbClr val="272727"/>
                      </a:solidFill>
                    </a:rPr>
                    <a:t>pg</a:t>
                  </a:r>
                  <a:r>
                    <a:rPr lang="en-GB" sz="1050" b="1" dirty="0">
                      <a:solidFill>
                        <a:srgbClr val="272727"/>
                      </a:solidFill>
                    </a:rPr>
                    <a:t>/mL)</a:t>
                  </a:r>
                </a:p>
              </p:txBody>
            </p:sp>
          </p:grpSp>
          <p:grpSp>
            <p:nvGrpSpPr>
              <p:cNvPr id="534" name="Group 533">
                <a:extLst>
                  <a:ext uri="{FF2B5EF4-FFF2-40B4-BE49-F238E27FC236}">
                    <a16:creationId xmlns:a16="http://schemas.microsoft.com/office/drawing/2014/main" id="{1E429C0C-EFC2-43A7-A272-871180B114F1}"/>
                  </a:ext>
                </a:extLst>
              </p:cNvPr>
              <p:cNvGrpSpPr/>
              <p:nvPr/>
            </p:nvGrpSpPr>
            <p:grpSpPr>
              <a:xfrm>
                <a:off x="6485083" y="2186458"/>
                <a:ext cx="2322224" cy="1291035"/>
                <a:chOff x="3466660" y="2115578"/>
                <a:chExt cx="2322224" cy="1291035"/>
              </a:xfrm>
            </p:grpSpPr>
            <p:sp>
              <p:nvSpPr>
                <p:cNvPr id="540" name="Freeform: Shape 539">
                  <a:extLst>
                    <a:ext uri="{FF2B5EF4-FFF2-40B4-BE49-F238E27FC236}">
                      <a16:creationId xmlns:a16="http://schemas.microsoft.com/office/drawing/2014/main" id="{03B804F8-339F-4D45-9FA3-6D54F759CB7C}"/>
                    </a:ext>
                  </a:extLst>
                </p:cNvPr>
                <p:cNvSpPr/>
                <p:nvPr/>
              </p:nvSpPr>
              <p:spPr>
                <a:xfrm>
                  <a:off x="3513835" y="2115578"/>
                  <a:ext cx="2275049" cy="1231935"/>
                </a:xfrm>
                <a:custGeom>
                  <a:avLst/>
                  <a:gdLst>
                    <a:gd name="connsiteX0" fmla="*/ 0 w 2275049"/>
                    <a:gd name="connsiteY0" fmla="*/ 0 h 933564"/>
                    <a:gd name="connsiteX1" fmla="*/ 0 w 2275049"/>
                    <a:gd name="connsiteY1" fmla="*/ 933564 h 933564"/>
                    <a:gd name="connsiteX2" fmla="*/ 2275049 w 2275049"/>
                    <a:gd name="connsiteY2" fmla="*/ 933564 h 933564"/>
                  </a:gdLst>
                  <a:ahLst/>
                  <a:cxnLst>
                    <a:cxn ang="0">
                      <a:pos x="connsiteX0" y="connsiteY0"/>
                    </a:cxn>
                    <a:cxn ang="0">
                      <a:pos x="connsiteX1" y="connsiteY1"/>
                    </a:cxn>
                    <a:cxn ang="0">
                      <a:pos x="connsiteX2" y="connsiteY2"/>
                    </a:cxn>
                  </a:cxnLst>
                  <a:rect l="l" t="t" r="r" b="b"/>
                  <a:pathLst>
                    <a:path w="2275049" h="933564">
                      <a:moveTo>
                        <a:pt x="0" y="0"/>
                      </a:moveTo>
                      <a:lnTo>
                        <a:pt x="0" y="933564"/>
                      </a:lnTo>
                      <a:lnTo>
                        <a:pt x="2275049" y="933564"/>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541" name="Group 540">
                  <a:extLst>
                    <a:ext uri="{FF2B5EF4-FFF2-40B4-BE49-F238E27FC236}">
                      <a16:creationId xmlns:a16="http://schemas.microsoft.com/office/drawing/2014/main" id="{E500F1AC-5A00-4EE0-94F3-E65D397EC5E5}"/>
                    </a:ext>
                  </a:extLst>
                </p:cNvPr>
                <p:cNvGrpSpPr/>
                <p:nvPr/>
              </p:nvGrpSpPr>
              <p:grpSpPr>
                <a:xfrm>
                  <a:off x="3584520" y="3346633"/>
                  <a:ext cx="2204364" cy="59980"/>
                  <a:chOff x="744165" y="3536348"/>
                  <a:chExt cx="2204364" cy="54000"/>
                </a:xfrm>
              </p:grpSpPr>
              <p:cxnSp>
                <p:nvCxnSpPr>
                  <p:cNvPr id="546" name="Straight Connector 545">
                    <a:extLst>
                      <a:ext uri="{FF2B5EF4-FFF2-40B4-BE49-F238E27FC236}">
                        <a16:creationId xmlns:a16="http://schemas.microsoft.com/office/drawing/2014/main" id="{E1A4EA47-1D3E-462C-88AF-818AC48BAAD7}"/>
                      </a:ext>
                    </a:extLst>
                  </p:cNvPr>
                  <p:cNvCxnSpPr/>
                  <p:nvPr/>
                </p:nvCxnSpPr>
                <p:spPr>
                  <a:xfrm>
                    <a:off x="1295256"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a:extLst>
                      <a:ext uri="{FF2B5EF4-FFF2-40B4-BE49-F238E27FC236}">
                        <a16:creationId xmlns:a16="http://schemas.microsoft.com/office/drawing/2014/main" id="{D027BC8B-0E53-48BF-8D8E-06854DD66202}"/>
                      </a:ext>
                    </a:extLst>
                  </p:cNvPr>
                  <p:cNvCxnSpPr/>
                  <p:nvPr/>
                </p:nvCxnSpPr>
                <p:spPr>
                  <a:xfrm>
                    <a:off x="1846347"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8" name="Straight Connector 547">
                    <a:extLst>
                      <a:ext uri="{FF2B5EF4-FFF2-40B4-BE49-F238E27FC236}">
                        <a16:creationId xmlns:a16="http://schemas.microsoft.com/office/drawing/2014/main" id="{007C4CB6-025A-4CA4-B199-E6E12A9D3599}"/>
                      </a:ext>
                    </a:extLst>
                  </p:cNvPr>
                  <p:cNvCxnSpPr/>
                  <p:nvPr/>
                </p:nvCxnSpPr>
                <p:spPr>
                  <a:xfrm>
                    <a:off x="2397438"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9" name="Straight Connector 548">
                    <a:extLst>
                      <a:ext uri="{FF2B5EF4-FFF2-40B4-BE49-F238E27FC236}">
                        <a16:creationId xmlns:a16="http://schemas.microsoft.com/office/drawing/2014/main" id="{F1C7D5B6-3642-40D6-BAFD-8D4BB85D28DB}"/>
                      </a:ext>
                    </a:extLst>
                  </p:cNvPr>
                  <p:cNvCxnSpPr/>
                  <p:nvPr/>
                </p:nvCxnSpPr>
                <p:spPr>
                  <a:xfrm>
                    <a:off x="2948529"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0" name="Straight Connector 549">
                    <a:extLst>
                      <a:ext uri="{FF2B5EF4-FFF2-40B4-BE49-F238E27FC236}">
                        <a16:creationId xmlns:a16="http://schemas.microsoft.com/office/drawing/2014/main" id="{A39407B9-1FF5-4736-89C8-C23AAA10292A}"/>
                      </a:ext>
                    </a:extLst>
                  </p:cNvPr>
                  <p:cNvCxnSpPr>
                    <a:cxnSpLocks/>
                  </p:cNvCxnSpPr>
                  <p:nvPr/>
                </p:nvCxnSpPr>
                <p:spPr>
                  <a:xfrm>
                    <a:off x="744165"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42" name="Group 541">
                  <a:extLst>
                    <a:ext uri="{FF2B5EF4-FFF2-40B4-BE49-F238E27FC236}">
                      <a16:creationId xmlns:a16="http://schemas.microsoft.com/office/drawing/2014/main" id="{9464CB66-2E2E-47C7-BA7D-BDC2FEA93565}"/>
                    </a:ext>
                  </a:extLst>
                </p:cNvPr>
                <p:cNvGrpSpPr/>
                <p:nvPr/>
              </p:nvGrpSpPr>
              <p:grpSpPr>
                <a:xfrm>
                  <a:off x="3466660" y="2322209"/>
                  <a:ext cx="54000" cy="902265"/>
                  <a:chOff x="3466660" y="2322209"/>
                  <a:chExt cx="54000" cy="902265"/>
                </a:xfrm>
              </p:grpSpPr>
              <p:cxnSp>
                <p:nvCxnSpPr>
                  <p:cNvPr id="543" name="Straight Connector 542">
                    <a:extLst>
                      <a:ext uri="{FF2B5EF4-FFF2-40B4-BE49-F238E27FC236}">
                        <a16:creationId xmlns:a16="http://schemas.microsoft.com/office/drawing/2014/main" id="{C97DB503-6DBE-403E-8AF6-C9664D812156}"/>
                      </a:ext>
                    </a:extLst>
                  </p:cNvPr>
                  <p:cNvCxnSpPr/>
                  <p:nvPr/>
                </p:nvCxnSpPr>
                <p:spPr>
                  <a:xfrm rot="5400000">
                    <a:off x="3493660" y="2755072"/>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4" name="Straight Connector 543">
                    <a:extLst>
                      <a:ext uri="{FF2B5EF4-FFF2-40B4-BE49-F238E27FC236}">
                        <a16:creationId xmlns:a16="http://schemas.microsoft.com/office/drawing/2014/main" id="{F27466EF-74B3-47CD-A2E8-C22CE5A10885}"/>
                      </a:ext>
                    </a:extLst>
                  </p:cNvPr>
                  <p:cNvCxnSpPr/>
                  <p:nvPr/>
                </p:nvCxnSpPr>
                <p:spPr>
                  <a:xfrm rot="5400000">
                    <a:off x="3493660" y="319747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a:extLst>
                      <a:ext uri="{FF2B5EF4-FFF2-40B4-BE49-F238E27FC236}">
                        <a16:creationId xmlns:a16="http://schemas.microsoft.com/office/drawing/2014/main" id="{5AF7A9A3-49A3-4347-939D-B2F550AA209B}"/>
                      </a:ext>
                    </a:extLst>
                  </p:cNvPr>
                  <p:cNvCxnSpPr>
                    <a:cxnSpLocks/>
                  </p:cNvCxnSpPr>
                  <p:nvPr/>
                </p:nvCxnSpPr>
                <p:spPr>
                  <a:xfrm rot="5400000">
                    <a:off x="3493660" y="2295209"/>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535" name="Group 534">
                <a:extLst>
                  <a:ext uri="{FF2B5EF4-FFF2-40B4-BE49-F238E27FC236}">
                    <a16:creationId xmlns:a16="http://schemas.microsoft.com/office/drawing/2014/main" id="{1C243B4D-0609-4A98-9BFC-0804C0BDCB45}"/>
                  </a:ext>
                </a:extLst>
              </p:cNvPr>
              <p:cNvGrpSpPr/>
              <p:nvPr/>
            </p:nvGrpSpPr>
            <p:grpSpPr>
              <a:xfrm>
                <a:off x="6607903" y="2940578"/>
                <a:ext cx="76508" cy="204203"/>
                <a:chOff x="3952814" y="3018509"/>
                <a:chExt cx="76508" cy="247949"/>
              </a:xfrm>
              <a:effectLst/>
            </p:grpSpPr>
            <p:cxnSp>
              <p:nvCxnSpPr>
                <p:cNvPr id="537" name="Straight Connector 536">
                  <a:extLst>
                    <a:ext uri="{FF2B5EF4-FFF2-40B4-BE49-F238E27FC236}">
                      <a16:creationId xmlns:a16="http://schemas.microsoft.com/office/drawing/2014/main" id="{A439C536-BD6B-4D8D-823D-961A97A71D64}"/>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8" name="Straight Connector 537">
                  <a:extLst>
                    <a:ext uri="{FF2B5EF4-FFF2-40B4-BE49-F238E27FC236}">
                      <a16:creationId xmlns:a16="http://schemas.microsoft.com/office/drawing/2014/main" id="{4DBF0497-15D1-4239-85DD-3DE091A7C795}"/>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9" name="Straight Connector 538">
                  <a:extLst>
                    <a:ext uri="{FF2B5EF4-FFF2-40B4-BE49-F238E27FC236}">
                      <a16:creationId xmlns:a16="http://schemas.microsoft.com/office/drawing/2014/main" id="{0DA765C9-43D9-4A9D-AFF6-44826133F3D4}"/>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36" name="Diamond 535">
                <a:extLst>
                  <a:ext uri="{FF2B5EF4-FFF2-40B4-BE49-F238E27FC236}">
                    <a16:creationId xmlns:a16="http://schemas.microsoft.com/office/drawing/2014/main" id="{96582E28-4486-4B68-8EC8-2C0AC29255C1}"/>
                  </a:ext>
                </a:extLst>
              </p:cNvPr>
              <p:cNvSpPr/>
              <p:nvPr/>
            </p:nvSpPr>
            <p:spPr>
              <a:xfrm rot="18900000">
                <a:off x="6607903" y="3012061"/>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nvGrpSpPr>
            <p:cNvPr id="437" name="Group 436">
              <a:extLst>
                <a:ext uri="{FF2B5EF4-FFF2-40B4-BE49-F238E27FC236}">
                  <a16:creationId xmlns:a16="http://schemas.microsoft.com/office/drawing/2014/main" id="{62229BB9-AAA7-402B-A391-0B6FDB3A21AA}"/>
                </a:ext>
              </a:extLst>
            </p:cNvPr>
            <p:cNvGrpSpPr/>
            <p:nvPr/>
          </p:nvGrpSpPr>
          <p:grpSpPr>
            <a:xfrm>
              <a:off x="6012544" y="3772832"/>
              <a:ext cx="2918945" cy="1739178"/>
              <a:chOff x="6048987" y="4142947"/>
              <a:chExt cx="2918945" cy="1739178"/>
            </a:xfrm>
          </p:grpSpPr>
          <p:grpSp>
            <p:nvGrpSpPr>
              <p:cNvPr id="444" name="Group 443">
                <a:extLst>
                  <a:ext uri="{FF2B5EF4-FFF2-40B4-BE49-F238E27FC236}">
                    <a16:creationId xmlns:a16="http://schemas.microsoft.com/office/drawing/2014/main" id="{AD2DA642-7F44-4049-83F2-4E205D235C3A}"/>
                  </a:ext>
                </a:extLst>
              </p:cNvPr>
              <p:cNvGrpSpPr/>
              <p:nvPr/>
            </p:nvGrpSpPr>
            <p:grpSpPr>
              <a:xfrm>
                <a:off x="8009801" y="4861788"/>
                <a:ext cx="76508" cy="167274"/>
                <a:chOff x="4059939" y="3018509"/>
                <a:chExt cx="76508" cy="247949"/>
              </a:xfrm>
            </p:grpSpPr>
            <p:cxnSp>
              <p:nvCxnSpPr>
                <p:cNvPr id="514" name="Straight Connector 513">
                  <a:extLst>
                    <a:ext uri="{FF2B5EF4-FFF2-40B4-BE49-F238E27FC236}">
                      <a16:creationId xmlns:a16="http://schemas.microsoft.com/office/drawing/2014/main" id="{905A6DFD-844E-4BD6-AABE-0EB81EB57903}"/>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5" name="Straight Connector 514">
                  <a:extLst>
                    <a:ext uri="{FF2B5EF4-FFF2-40B4-BE49-F238E27FC236}">
                      <a16:creationId xmlns:a16="http://schemas.microsoft.com/office/drawing/2014/main" id="{5F67862B-B515-44B2-9882-0C029751A661}"/>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6" name="Straight Connector 515">
                  <a:extLst>
                    <a:ext uri="{FF2B5EF4-FFF2-40B4-BE49-F238E27FC236}">
                      <a16:creationId xmlns:a16="http://schemas.microsoft.com/office/drawing/2014/main" id="{8876C61C-B63E-4B89-AA16-8495CDDA1B78}"/>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45" name="Diamond 444">
                <a:extLst>
                  <a:ext uri="{FF2B5EF4-FFF2-40B4-BE49-F238E27FC236}">
                    <a16:creationId xmlns:a16="http://schemas.microsoft.com/office/drawing/2014/main" id="{FA0E7854-20BE-43E7-81AA-ACD89FE722C2}"/>
                  </a:ext>
                </a:extLst>
              </p:cNvPr>
              <p:cNvSpPr/>
              <p:nvPr/>
            </p:nvSpPr>
            <p:spPr>
              <a:xfrm rot="18900000">
                <a:off x="8009802" y="4907625"/>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446" name="Group 445">
                <a:extLst>
                  <a:ext uri="{FF2B5EF4-FFF2-40B4-BE49-F238E27FC236}">
                    <a16:creationId xmlns:a16="http://schemas.microsoft.com/office/drawing/2014/main" id="{5F778CFB-C107-43E7-BA69-4EFEDAC5F95C}"/>
                  </a:ext>
                </a:extLst>
              </p:cNvPr>
              <p:cNvGrpSpPr/>
              <p:nvPr/>
            </p:nvGrpSpPr>
            <p:grpSpPr>
              <a:xfrm>
                <a:off x="7953239" y="4711872"/>
                <a:ext cx="76508" cy="174316"/>
                <a:chOff x="3952814" y="3018509"/>
                <a:chExt cx="76508" cy="247949"/>
              </a:xfrm>
              <a:effectLst/>
            </p:grpSpPr>
            <p:cxnSp>
              <p:nvCxnSpPr>
                <p:cNvPr id="511" name="Straight Connector 510">
                  <a:extLst>
                    <a:ext uri="{FF2B5EF4-FFF2-40B4-BE49-F238E27FC236}">
                      <a16:creationId xmlns:a16="http://schemas.microsoft.com/office/drawing/2014/main" id="{9858F641-C9AE-411F-8AE3-DB263508B3E1}"/>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2" name="Straight Connector 511">
                  <a:extLst>
                    <a:ext uri="{FF2B5EF4-FFF2-40B4-BE49-F238E27FC236}">
                      <a16:creationId xmlns:a16="http://schemas.microsoft.com/office/drawing/2014/main" id="{0AA986A9-ABE5-42E6-A852-017AAB42EF31}"/>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3" name="Straight Connector 512">
                  <a:extLst>
                    <a:ext uri="{FF2B5EF4-FFF2-40B4-BE49-F238E27FC236}">
                      <a16:creationId xmlns:a16="http://schemas.microsoft.com/office/drawing/2014/main" id="{7B589F93-4175-4A7F-965B-28BC2E5F6CB2}"/>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47" name="Oval 446">
                <a:extLst>
                  <a:ext uri="{FF2B5EF4-FFF2-40B4-BE49-F238E27FC236}">
                    <a16:creationId xmlns:a16="http://schemas.microsoft.com/office/drawing/2014/main" id="{0578ABAB-51EE-4954-B7B7-FAF0FECE11A8}"/>
                  </a:ext>
                </a:extLst>
              </p:cNvPr>
              <p:cNvSpPr/>
              <p:nvPr/>
            </p:nvSpPr>
            <p:spPr>
              <a:xfrm rot="16200000">
                <a:off x="7955493" y="4763031"/>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448" name="Group 447">
                <a:extLst>
                  <a:ext uri="{FF2B5EF4-FFF2-40B4-BE49-F238E27FC236}">
                    <a16:creationId xmlns:a16="http://schemas.microsoft.com/office/drawing/2014/main" id="{64FDFC30-679D-4C54-B265-42E0D6F26D87}"/>
                  </a:ext>
                </a:extLst>
              </p:cNvPr>
              <p:cNvGrpSpPr/>
              <p:nvPr/>
            </p:nvGrpSpPr>
            <p:grpSpPr>
              <a:xfrm>
                <a:off x="8797201" y="4833800"/>
                <a:ext cx="76508" cy="155746"/>
                <a:chOff x="4059939" y="3018509"/>
                <a:chExt cx="76508" cy="247949"/>
              </a:xfrm>
            </p:grpSpPr>
            <p:cxnSp>
              <p:nvCxnSpPr>
                <p:cNvPr id="508" name="Straight Connector 507">
                  <a:extLst>
                    <a:ext uri="{FF2B5EF4-FFF2-40B4-BE49-F238E27FC236}">
                      <a16:creationId xmlns:a16="http://schemas.microsoft.com/office/drawing/2014/main" id="{52E9486E-4A0C-40A1-8D39-7894BBA3C46B}"/>
                    </a:ext>
                  </a:extLst>
                </p:cNvPr>
                <p:cNvCxnSpPr/>
                <p:nvPr/>
              </p:nvCxnSpPr>
              <p:spPr>
                <a:xfrm rot="16200000" flipH="1">
                  <a:off x="3974275"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9" name="Straight Connector 508">
                  <a:extLst>
                    <a:ext uri="{FF2B5EF4-FFF2-40B4-BE49-F238E27FC236}">
                      <a16:creationId xmlns:a16="http://schemas.microsoft.com/office/drawing/2014/main" id="{86EA38D3-DCA2-4D95-B17D-45B6E9FEDA31}"/>
                    </a:ext>
                  </a:extLst>
                </p:cNvPr>
                <p:cNvCxnSpPr/>
                <p:nvPr/>
              </p:nvCxnSpPr>
              <p:spPr>
                <a:xfrm rot="16200000">
                  <a:off x="4098193"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0" name="Straight Connector 509">
                  <a:extLst>
                    <a:ext uri="{FF2B5EF4-FFF2-40B4-BE49-F238E27FC236}">
                      <a16:creationId xmlns:a16="http://schemas.microsoft.com/office/drawing/2014/main" id="{2C925468-2D4A-4A90-9FFB-B7594FA7819B}"/>
                    </a:ext>
                  </a:extLst>
                </p:cNvPr>
                <p:cNvCxnSpPr/>
                <p:nvPr/>
              </p:nvCxnSpPr>
              <p:spPr>
                <a:xfrm rot="16200000">
                  <a:off x="4098193"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49" name="Diamond 448">
                <a:extLst>
                  <a:ext uri="{FF2B5EF4-FFF2-40B4-BE49-F238E27FC236}">
                    <a16:creationId xmlns:a16="http://schemas.microsoft.com/office/drawing/2014/main" id="{25B24414-B669-41B1-A36C-232A043BC633}"/>
                  </a:ext>
                </a:extLst>
              </p:cNvPr>
              <p:cNvSpPr/>
              <p:nvPr/>
            </p:nvSpPr>
            <p:spPr>
              <a:xfrm rot="18900000">
                <a:off x="8797202" y="4873873"/>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450" name="Group 449">
                <a:extLst>
                  <a:ext uri="{FF2B5EF4-FFF2-40B4-BE49-F238E27FC236}">
                    <a16:creationId xmlns:a16="http://schemas.microsoft.com/office/drawing/2014/main" id="{C86E4B11-43E6-4DF9-B890-BB7392D5F3EF}"/>
                  </a:ext>
                </a:extLst>
              </p:cNvPr>
              <p:cNvGrpSpPr/>
              <p:nvPr/>
            </p:nvGrpSpPr>
            <p:grpSpPr>
              <a:xfrm>
                <a:off x="8740640" y="4601945"/>
                <a:ext cx="76508" cy="204867"/>
                <a:chOff x="3952814" y="3018509"/>
                <a:chExt cx="76508" cy="247949"/>
              </a:xfrm>
              <a:effectLst/>
            </p:grpSpPr>
            <p:cxnSp>
              <p:nvCxnSpPr>
                <p:cNvPr id="505" name="Straight Connector 504">
                  <a:extLst>
                    <a:ext uri="{FF2B5EF4-FFF2-40B4-BE49-F238E27FC236}">
                      <a16:creationId xmlns:a16="http://schemas.microsoft.com/office/drawing/2014/main" id="{B0B10E35-71EA-4D06-A37C-5D3AA3438C0B}"/>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6" name="Straight Connector 505">
                  <a:extLst>
                    <a:ext uri="{FF2B5EF4-FFF2-40B4-BE49-F238E27FC236}">
                      <a16:creationId xmlns:a16="http://schemas.microsoft.com/office/drawing/2014/main" id="{5DEDE954-AEA0-4D4B-BBA7-6C688C728F55}"/>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7" name="Straight Connector 506">
                  <a:extLst>
                    <a:ext uri="{FF2B5EF4-FFF2-40B4-BE49-F238E27FC236}">
                      <a16:creationId xmlns:a16="http://schemas.microsoft.com/office/drawing/2014/main" id="{89CF722C-D998-40D4-8C82-00F1052B4626}"/>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51" name="Oval 450">
                <a:extLst>
                  <a:ext uri="{FF2B5EF4-FFF2-40B4-BE49-F238E27FC236}">
                    <a16:creationId xmlns:a16="http://schemas.microsoft.com/office/drawing/2014/main" id="{C4AB55AC-3D7A-49DB-B638-36A580F6EAD5}"/>
                  </a:ext>
                </a:extLst>
              </p:cNvPr>
              <p:cNvSpPr/>
              <p:nvPr/>
            </p:nvSpPr>
            <p:spPr>
              <a:xfrm rot="16200000">
                <a:off x="8742894" y="4660228"/>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452" name="Group 451">
                <a:extLst>
                  <a:ext uri="{FF2B5EF4-FFF2-40B4-BE49-F238E27FC236}">
                    <a16:creationId xmlns:a16="http://schemas.microsoft.com/office/drawing/2014/main" id="{4FFA9178-00C8-4E77-B7FF-F11D7B52F4FF}"/>
                  </a:ext>
                </a:extLst>
              </p:cNvPr>
              <p:cNvGrpSpPr/>
              <p:nvPr/>
            </p:nvGrpSpPr>
            <p:grpSpPr>
              <a:xfrm>
                <a:off x="6989040" y="4825627"/>
                <a:ext cx="76508" cy="158986"/>
                <a:chOff x="6793883" y="2671958"/>
                <a:chExt cx="76508" cy="142827"/>
              </a:xfrm>
            </p:grpSpPr>
            <p:cxnSp>
              <p:nvCxnSpPr>
                <p:cNvPr id="502" name="Straight Connector 501">
                  <a:extLst>
                    <a:ext uri="{FF2B5EF4-FFF2-40B4-BE49-F238E27FC236}">
                      <a16:creationId xmlns:a16="http://schemas.microsoft.com/office/drawing/2014/main" id="{E7304BB4-1584-4A94-BAC9-5692C0005BC3}"/>
                    </a:ext>
                  </a:extLst>
                </p:cNvPr>
                <p:cNvCxnSpPr/>
                <p:nvPr/>
              </p:nvCxnSpPr>
              <p:spPr>
                <a:xfrm rot="16200000" flipH="1">
                  <a:off x="6760756" y="2743404"/>
                  <a:ext cx="142762"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3" name="Straight Connector 502">
                  <a:extLst>
                    <a:ext uri="{FF2B5EF4-FFF2-40B4-BE49-F238E27FC236}">
                      <a16:creationId xmlns:a16="http://schemas.microsoft.com/office/drawing/2014/main" id="{A8D1E0AD-B758-466C-ACC4-E163762C4782}"/>
                    </a:ext>
                  </a:extLst>
                </p:cNvPr>
                <p:cNvCxnSpPr/>
                <p:nvPr/>
              </p:nvCxnSpPr>
              <p:spPr>
                <a:xfrm rot="16200000">
                  <a:off x="6832137" y="2776531"/>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4" name="Straight Connector 503">
                  <a:extLst>
                    <a:ext uri="{FF2B5EF4-FFF2-40B4-BE49-F238E27FC236}">
                      <a16:creationId xmlns:a16="http://schemas.microsoft.com/office/drawing/2014/main" id="{7AD5EA1C-2B63-40F1-BEE1-CA2526B75CDA}"/>
                    </a:ext>
                  </a:extLst>
                </p:cNvPr>
                <p:cNvCxnSpPr/>
                <p:nvPr/>
              </p:nvCxnSpPr>
              <p:spPr>
                <a:xfrm rot="16200000">
                  <a:off x="6832137" y="26337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53" name="Diamond 452">
                <a:extLst>
                  <a:ext uri="{FF2B5EF4-FFF2-40B4-BE49-F238E27FC236}">
                    <a16:creationId xmlns:a16="http://schemas.microsoft.com/office/drawing/2014/main" id="{94788B0A-C035-4FDC-A87F-20FFF29F98A9}"/>
                  </a:ext>
                </a:extLst>
              </p:cNvPr>
              <p:cNvSpPr/>
              <p:nvPr/>
            </p:nvSpPr>
            <p:spPr>
              <a:xfrm rot="18900000">
                <a:off x="6989040" y="4867320"/>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458" name="Group 457">
                <a:extLst>
                  <a:ext uri="{FF2B5EF4-FFF2-40B4-BE49-F238E27FC236}">
                    <a16:creationId xmlns:a16="http://schemas.microsoft.com/office/drawing/2014/main" id="{59D053DE-B378-465A-AD46-74BE209410B2}"/>
                  </a:ext>
                </a:extLst>
              </p:cNvPr>
              <p:cNvGrpSpPr/>
              <p:nvPr/>
            </p:nvGrpSpPr>
            <p:grpSpPr>
              <a:xfrm>
                <a:off x="6932479" y="4706705"/>
                <a:ext cx="76508" cy="163607"/>
                <a:chOff x="3952814" y="3018509"/>
                <a:chExt cx="76508" cy="247949"/>
              </a:xfrm>
              <a:effectLst/>
            </p:grpSpPr>
            <p:cxnSp>
              <p:nvCxnSpPr>
                <p:cNvPr id="499" name="Straight Connector 498">
                  <a:extLst>
                    <a:ext uri="{FF2B5EF4-FFF2-40B4-BE49-F238E27FC236}">
                      <a16:creationId xmlns:a16="http://schemas.microsoft.com/office/drawing/2014/main" id="{64CE9959-47ED-4D67-9119-655534988EAD}"/>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0" name="Straight Connector 499">
                  <a:extLst>
                    <a:ext uri="{FF2B5EF4-FFF2-40B4-BE49-F238E27FC236}">
                      <a16:creationId xmlns:a16="http://schemas.microsoft.com/office/drawing/2014/main" id="{673CF0F1-E7A2-4B3B-AA3E-748D5371DFA2}"/>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1" name="Straight Connector 500">
                  <a:extLst>
                    <a:ext uri="{FF2B5EF4-FFF2-40B4-BE49-F238E27FC236}">
                      <a16:creationId xmlns:a16="http://schemas.microsoft.com/office/drawing/2014/main" id="{8AD635A2-07FA-4B57-B4B4-A62D130E5F0A}"/>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59" name="Oval 458">
                <a:extLst>
                  <a:ext uri="{FF2B5EF4-FFF2-40B4-BE49-F238E27FC236}">
                    <a16:creationId xmlns:a16="http://schemas.microsoft.com/office/drawing/2014/main" id="{F8FC8284-AE44-4178-B73D-E623EE1F15F9}"/>
                  </a:ext>
                </a:extLst>
              </p:cNvPr>
              <p:cNvSpPr/>
              <p:nvPr/>
            </p:nvSpPr>
            <p:spPr>
              <a:xfrm rot="16200000">
                <a:off x="6934733" y="4752509"/>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460" name="Group 459">
                <a:extLst>
                  <a:ext uri="{FF2B5EF4-FFF2-40B4-BE49-F238E27FC236}">
                    <a16:creationId xmlns:a16="http://schemas.microsoft.com/office/drawing/2014/main" id="{3DFD6706-B1E8-4080-A46A-60DB8F2E03A1}"/>
                  </a:ext>
                </a:extLst>
              </p:cNvPr>
              <p:cNvGrpSpPr/>
              <p:nvPr/>
            </p:nvGrpSpPr>
            <p:grpSpPr>
              <a:xfrm>
                <a:off x="6553066" y="4853870"/>
                <a:ext cx="76508" cy="149792"/>
                <a:chOff x="3952814" y="3018509"/>
                <a:chExt cx="76508" cy="247949"/>
              </a:xfrm>
              <a:effectLst/>
            </p:grpSpPr>
            <p:cxnSp>
              <p:nvCxnSpPr>
                <p:cNvPr id="496" name="Straight Connector 495">
                  <a:extLst>
                    <a:ext uri="{FF2B5EF4-FFF2-40B4-BE49-F238E27FC236}">
                      <a16:creationId xmlns:a16="http://schemas.microsoft.com/office/drawing/2014/main" id="{7E90A70A-40F2-4C17-8444-A23B7CC74C94}"/>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7" name="Straight Connector 496">
                  <a:extLst>
                    <a:ext uri="{FF2B5EF4-FFF2-40B4-BE49-F238E27FC236}">
                      <a16:creationId xmlns:a16="http://schemas.microsoft.com/office/drawing/2014/main" id="{2B8C0C38-2C03-4F62-99CE-0F1A3861BEB4}"/>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8" name="Straight Connector 497">
                  <a:extLst>
                    <a:ext uri="{FF2B5EF4-FFF2-40B4-BE49-F238E27FC236}">
                      <a16:creationId xmlns:a16="http://schemas.microsoft.com/office/drawing/2014/main" id="{BF0729CF-5CF1-4B8D-AA04-514F276D9CA0}"/>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61" name="Oval 460">
                <a:extLst>
                  <a:ext uri="{FF2B5EF4-FFF2-40B4-BE49-F238E27FC236}">
                    <a16:creationId xmlns:a16="http://schemas.microsoft.com/office/drawing/2014/main" id="{99284ED3-7453-4E74-911B-EB6A2ECE1130}"/>
                  </a:ext>
                </a:extLst>
              </p:cNvPr>
              <p:cNvSpPr/>
              <p:nvPr/>
            </p:nvSpPr>
            <p:spPr>
              <a:xfrm rot="16200000">
                <a:off x="6553065" y="4892767"/>
                <a:ext cx="72000" cy="72000"/>
              </a:xfrm>
              <a:prstGeom prst="ellipse">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62" name="TextBox 461">
                <a:extLst>
                  <a:ext uri="{FF2B5EF4-FFF2-40B4-BE49-F238E27FC236}">
                    <a16:creationId xmlns:a16="http://schemas.microsoft.com/office/drawing/2014/main" id="{B14859C7-88A8-4FFF-9AAB-5CC355D92BF8}"/>
                  </a:ext>
                </a:extLst>
              </p:cNvPr>
              <p:cNvSpPr txBox="1"/>
              <p:nvPr/>
            </p:nvSpPr>
            <p:spPr>
              <a:xfrm>
                <a:off x="6441790" y="5605126"/>
                <a:ext cx="2393659" cy="276999"/>
              </a:xfrm>
              <a:prstGeom prst="rect">
                <a:avLst/>
              </a:prstGeom>
              <a:noFill/>
            </p:spPr>
            <p:txBody>
              <a:bodyPr wrap="square" rtlCol="0" anchor="ctr">
                <a:spAutoFit/>
              </a:bodyPr>
              <a:lstStyle/>
              <a:p>
                <a:pPr algn="ctr"/>
                <a:r>
                  <a:rPr lang="en-GB" sz="1200" b="1" dirty="0">
                    <a:solidFill>
                      <a:srgbClr val="272727"/>
                    </a:solidFill>
                  </a:rPr>
                  <a:t>Months from randomisation</a:t>
                </a:r>
              </a:p>
            </p:txBody>
          </p:sp>
          <p:grpSp>
            <p:nvGrpSpPr>
              <p:cNvPr id="463" name="Group 462">
                <a:extLst>
                  <a:ext uri="{FF2B5EF4-FFF2-40B4-BE49-F238E27FC236}">
                    <a16:creationId xmlns:a16="http://schemas.microsoft.com/office/drawing/2014/main" id="{D5B856E6-5F11-4BF6-A7A4-C2780FBD6FF3}"/>
                  </a:ext>
                </a:extLst>
              </p:cNvPr>
              <p:cNvGrpSpPr/>
              <p:nvPr/>
            </p:nvGrpSpPr>
            <p:grpSpPr>
              <a:xfrm>
                <a:off x="6472987" y="5454672"/>
                <a:ext cx="2494945" cy="264184"/>
                <a:chOff x="614209" y="3500299"/>
                <a:chExt cx="2494945" cy="261630"/>
              </a:xfrm>
            </p:grpSpPr>
            <p:sp>
              <p:nvSpPr>
                <p:cNvPr id="491" name="TextBox 490">
                  <a:extLst>
                    <a:ext uri="{FF2B5EF4-FFF2-40B4-BE49-F238E27FC236}">
                      <a16:creationId xmlns:a16="http://schemas.microsoft.com/office/drawing/2014/main" id="{D1095EC1-CACF-4D9D-B8FC-64EF60ADA881}"/>
                    </a:ext>
                  </a:extLst>
                </p:cNvPr>
                <p:cNvSpPr txBox="1"/>
                <p:nvPr/>
              </p:nvSpPr>
              <p:spPr>
                <a:xfrm>
                  <a:off x="1679749" y="3500310"/>
                  <a:ext cx="328936" cy="261610"/>
                </a:xfrm>
                <a:prstGeom prst="rect">
                  <a:avLst/>
                </a:prstGeom>
                <a:noFill/>
              </p:spPr>
              <p:txBody>
                <a:bodyPr wrap="none" rtlCol="0" anchor="ctr">
                  <a:spAutoFit/>
                </a:bodyPr>
                <a:lstStyle/>
                <a:p>
                  <a:pPr algn="ctr"/>
                  <a:r>
                    <a:rPr lang="en-GB" sz="1100">
                      <a:solidFill>
                        <a:srgbClr val="272727"/>
                      </a:solidFill>
                    </a:rPr>
                    <a:t>12</a:t>
                  </a:r>
                  <a:endParaRPr lang="en-GB" sz="1100" dirty="0">
                    <a:solidFill>
                      <a:srgbClr val="272727"/>
                    </a:solidFill>
                  </a:endParaRPr>
                </a:p>
              </p:txBody>
            </p:sp>
            <p:sp>
              <p:nvSpPr>
                <p:cNvPr id="492" name="TextBox 491">
                  <a:extLst>
                    <a:ext uri="{FF2B5EF4-FFF2-40B4-BE49-F238E27FC236}">
                      <a16:creationId xmlns:a16="http://schemas.microsoft.com/office/drawing/2014/main" id="{4E7C4777-8C6C-4A57-943F-D66F320C0D41}"/>
                    </a:ext>
                  </a:extLst>
                </p:cNvPr>
                <p:cNvSpPr txBox="1"/>
                <p:nvPr/>
              </p:nvSpPr>
              <p:spPr>
                <a:xfrm>
                  <a:off x="2229984" y="3500310"/>
                  <a:ext cx="328936" cy="261610"/>
                </a:xfrm>
                <a:prstGeom prst="rect">
                  <a:avLst/>
                </a:prstGeom>
                <a:noFill/>
              </p:spPr>
              <p:txBody>
                <a:bodyPr wrap="none" rtlCol="0" anchor="ctr">
                  <a:spAutoFit/>
                </a:bodyPr>
                <a:lstStyle/>
                <a:p>
                  <a:pPr algn="ctr"/>
                  <a:r>
                    <a:rPr lang="en-GB" sz="1100" dirty="0">
                      <a:solidFill>
                        <a:srgbClr val="272727"/>
                      </a:solidFill>
                    </a:rPr>
                    <a:t>18</a:t>
                  </a:r>
                </a:p>
              </p:txBody>
            </p:sp>
            <p:sp>
              <p:nvSpPr>
                <p:cNvPr id="493" name="TextBox 492">
                  <a:extLst>
                    <a:ext uri="{FF2B5EF4-FFF2-40B4-BE49-F238E27FC236}">
                      <a16:creationId xmlns:a16="http://schemas.microsoft.com/office/drawing/2014/main" id="{84955A5B-266C-49A1-9CC8-A22C86E27EB5}"/>
                    </a:ext>
                  </a:extLst>
                </p:cNvPr>
                <p:cNvSpPr txBox="1"/>
                <p:nvPr/>
              </p:nvSpPr>
              <p:spPr>
                <a:xfrm>
                  <a:off x="2780218" y="3500310"/>
                  <a:ext cx="328936" cy="261610"/>
                </a:xfrm>
                <a:prstGeom prst="rect">
                  <a:avLst/>
                </a:prstGeom>
                <a:noFill/>
              </p:spPr>
              <p:txBody>
                <a:bodyPr wrap="none" rtlCol="0" anchor="ctr">
                  <a:spAutoFit/>
                </a:bodyPr>
                <a:lstStyle/>
                <a:p>
                  <a:pPr algn="ctr"/>
                  <a:r>
                    <a:rPr lang="en-GB" sz="1100" dirty="0">
                      <a:solidFill>
                        <a:srgbClr val="272727"/>
                      </a:solidFill>
                    </a:rPr>
                    <a:t>24</a:t>
                  </a:r>
                </a:p>
              </p:txBody>
            </p:sp>
            <p:sp>
              <p:nvSpPr>
                <p:cNvPr id="494" name="TextBox 493">
                  <a:extLst>
                    <a:ext uri="{FF2B5EF4-FFF2-40B4-BE49-F238E27FC236}">
                      <a16:creationId xmlns:a16="http://schemas.microsoft.com/office/drawing/2014/main" id="{74F32FB5-AA27-4FDF-9FF9-E05417592E6C}"/>
                    </a:ext>
                  </a:extLst>
                </p:cNvPr>
                <p:cNvSpPr txBox="1"/>
                <p:nvPr/>
              </p:nvSpPr>
              <p:spPr>
                <a:xfrm>
                  <a:off x="1170636" y="3500299"/>
                  <a:ext cx="256802" cy="261610"/>
                </a:xfrm>
                <a:prstGeom prst="rect">
                  <a:avLst/>
                </a:prstGeom>
                <a:noFill/>
              </p:spPr>
              <p:txBody>
                <a:bodyPr wrap="none" rtlCol="0" anchor="ctr">
                  <a:spAutoFit/>
                </a:bodyPr>
                <a:lstStyle/>
                <a:p>
                  <a:pPr algn="ctr"/>
                  <a:r>
                    <a:rPr lang="en-GB" sz="1100" dirty="0">
                      <a:solidFill>
                        <a:srgbClr val="272727"/>
                      </a:solidFill>
                    </a:rPr>
                    <a:t>6</a:t>
                  </a:r>
                </a:p>
              </p:txBody>
            </p:sp>
            <p:sp>
              <p:nvSpPr>
                <p:cNvPr id="495" name="TextBox 494">
                  <a:extLst>
                    <a:ext uri="{FF2B5EF4-FFF2-40B4-BE49-F238E27FC236}">
                      <a16:creationId xmlns:a16="http://schemas.microsoft.com/office/drawing/2014/main" id="{44CA5E3E-89BA-4469-A99A-91BD6A0CDEE9}"/>
                    </a:ext>
                  </a:extLst>
                </p:cNvPr>
                <p:cNvSpPr txBox="1"/>
                <p:nvPr/>
              </p:nvSpPr>
              <p:spPr>
                <a:xfrm>
                  <a:off x="614209" y="3500319"/>
                  <a:ext cx="256802" cy="261610"/>
                </a:xfrm>
                <a:prstGeom prst="rect">
                  <a:avLst/>
                </a:prstGeom>
                <a:noFill/>
              </p:spPr>
              <p:txBody>
                <a:bodyPr wrap="none" rtlCol="0" anchor="ctr">
                  <a:spAutoFit/>
                </a:bodyPr>
                <a:lstStyle/>
                <a:p>
                  <a:pPr algn="ctr"/>
                  <a:r>
                    <a:rPr lang="en-GB" sz="1100" dirty="0">
                      <a:solidFill>
                        <a:srgbClr val="272727"/>
                      </a:solidFill>
                    </a:rPr>
                    <a:t>0</a:t>
                  </a:r>
                </a:p>
              </p:txBody>
            </p:sp>
          </p:grpSp>
          <p:grpSp>
            <p:nvGrpSpPr>
              <p:cNvPr id="464" name="Group 463">
                <a:extLst>
                  <a:ext uri="{FF2B5EF4-FFF2-40B4-BE49-F238E27FC236}">
                    <a16:creationId xmlns:a16="http://schemas.microsoft.com/office/drawing/2014/main" id="{DB3BBDF7-ED56-4870-A04E-A749DC9F0BA9}"/>
                  </a:ext>
                </a:extLst>
              </p:cNvPr>
              <p:cNvGrpSpPr/>
              <p:nvPr/>
            </p:nvGrpSpPr>
            <p:grpSpPr>
              <a:xfrm>
                <a:off x="6048987" y="4142947"/>
                <a:ext cx="402742" cy="1312678"/>
                <a:chOff x="3030564" y="2037518"/>
                <a:chExt cx="402742" cy="1312678"/>
              </a:xfrm>
            </p:grpSpPr>
            <p:grpSp>
              <p:nvGrpSpPr>
                <p:cNvPr id="484" name="Group 483">
                  <a:extLst>
                    <a:ext uri="{FF2B5EF4-FFF2-40B4-BE49-F238E27FC236}">
                      <a16:creationId xmlns:a16="http://schemas.microsoft.com/office/drawing/2014/main" id="{2F690326-0941-4C3E-80A5-585F778561AD}"/>
                    </a:ext>
                  </a:extLst>
                </p:cNvPr>
                <p:cNvGrpSpPr/>
                <p:nvPr/>
              </p:nvGrpSpPr>
              <p:grpSpPr>
                <a:xfrm>
                  <a:off x="3289036" y="2037518"/>
                  <a:ext cx="144270" cy="1312678"/>
                  <a:chOff x="448681" y="1971383"/>
                  <a:chExt cx="144270" cy="1181807"/>
                </a:xfrm>
              </p:grpSpPr>
              <p:sp>
                <p:nvSpPr>
                  <p:cNvPr id="486" name="TextBox 485">
                    <a:extLst>
                      <a:ext uri="{FF2B5EF4-FFF2-40B4-BE49-F238E27FC236}">
                        <a16:creationId xmlns:a16="http://schemas.microsoft.com/office/drawing/2014/main" id="{EFE28187-B6C9-4275-9A2D-35AFBAC6A5E1}"/>
                      </a:ext>
                    </a:extLst>
                  </p:cNvPr>
                  <p:cNvSpPr txBox="1"/>
                  <p:nvPr/>
                </p:nvSpPr>
                <p:spPr>
                  <a:xfrm>
                    <a:off x="448681" y="2983913"/>
                    <a:ext cx="144270" cy="169277"/>
                  </a:xfrm>
                  <a:prstGeom prst="rect">
                    <a:avLst/>
                  </a:prstGeom>
                  <a:noFill/>
                </p:spPr>
                <p:txBody>
                  <a:bodyPr wrap="none" lIns="0" tIns="0" rIns="0" bIns="0" rtlCol="0" anchor="ctr">
                    <a:noAutofit/>
                  </a:bodyPr>
                  <a:lstStyle/>
                  <a:p>
                    <a:pPr algn="r"/>
                    <a:r>
                      <a:rPr lang="en-GB" sz="1100" dirty="0">
                        <a:solidFill>
                          <a:srgbClr val="272727"/>
                        </a:solidFill>
                      </a:rPr>
                      <a:t>30</a:t>
                    </a:r>
                  </a:p>
                </p:txBody>
              </p:sp>
              <p:sp>
                <p:nvSpPr>
                  <p:cNvPr id="487" name="TextBox 486">
                    <a:extLst>
                      <a:ext uri="{FF2B5EF4-FFF2-40B4-BE49-F238E27FC236}">
                        <a16:creationId xmlns:a16="http://schemas.microsoft.com/office/drawing/2014/main" id="{4F4A7097-746F-484E-B383-F0AD046E66B5}"/>
                      </a:ext>
                    </a:extLst>
                  </p:cNvPr>
                  <p:cNvSpPr txBox="1"/>
                  <p:nvPr/>
                </p:nvSpPr>
                <p:spPr>
                  <a:xfrm>
                    <a:off x="448681" y="2477648"/>
                    <a:ext cx="144270" cy="169277"/>
                  </a:xfrm>
                  <a:prstGeom prst="rect">
                    <a:avLst/>
                  </a:prstGeom>
                  <a:noFill/>
                </p:spPr>
                <p:txBody>
                  <a:bodyPr wrap="none" lIns="0" tIns="0" rIns="0" bIns="0" rtlCol="0" anchor="ctr">
                    <a:noAutofit/>
                  </a:bodyPr>
                  <a:lstStyle/>
                  <a:p>
                    <a:pPr algn="r"/>
                    <a:r>
                      <a:rPr lang="en-GB" sz="1100" dirty="0">
                        <a:solidFill>
                          <a:srgbClr val="272727"/>
                        </a:solidFill>
                      </a:rPr>
                      <a:t>40</a:t>
                    </a:r>
                  </a:p>
                </p:txBody>
              </p:sp>
              <p:sp>
                <p:nvSpPr>
                  <p:cNvPr id="488" name="TextBox 487">
                    <a:extLst>
                      <a:ext uri="{FF2B5EF4-FFF2-40B4-BE49-F238E27FC236}">
                        <a16:creationId xmlns:a16="http://schemas.microsoft.com/office/drawing/2014/main" id="{D85FB4CF-4301-4251-AA3C-3CF55638B230}"/>
                      </a:ext>
                    </a:extLst>
                  </p:cNvPr>
                  <p:cNvSpPr txBox="1"/>
                  <p:nvPr/>
                </p:nvSpPr>
                <p:spPr>
                  <a:xfrm>
                    <a:off x="448681" y="2224516"/>
                    <a:ext cx="144270" cy="169277"/>
                  </a:xfrm>
                  <a:prstGeom prst="rect">
                    <a:avLst/>
                  </a:prstGeom>
                  <a:noFill/>
                </p:spPr>
                <p:txBody>
                  <a:bodyPr wrap="none" lIns="0" tIns="0" rIns="0" bIns="0" rtlCol="0" anchor="ctr">
                    <a:noAutofit/>
                  </a:bodyPr>
                  <a:lstStyle/>
                  <a:p>
                    <a:pPr algn="r"/>
                    <a:r>
                      <a:rPr lang="en-GB" sz="1100" dirty="0">
                        <a:solidFill>
                          <a:srgbClr val="272727"/>
                        </a:solidFill>
                      </a:rPr>
                      <a:t>45</a:t>
                    </a:r>
                  </a:p>
                </p:txBody>
              </p:sp>
              <p:sp>
                <p:nvSpPr>
                  <p:cNvPr id="489" name="TextBox 488">
                    <a:extLst>
                      <a:ext uri="{FF2B5EF4-FFF2-40B4-BE49-F238E27FC236}">
                        <a16:creationId xmlns:a16="http://schemas.microsoft.com/office/drawing/2014/main" id="{4FDA5052-7159-4004-973F-A9630ACAEBEA}"/>
                      </a:ext>
                    </a:extLst>
                  </p:cNvPr>
                  <p:cNvSpPr txBox="1"/>
                  <p:nvPr/>
                </p:nvSpPr>
                <p:spPr>
                  <a:xfrm>
                    <a:off x="448681" y="2730781"/>
                    <a:ext cx="144270" cy="169277"/>
                  </a:xfrm>
                  <a:prstGeom prst="rect">
                    <a:avLst/>
                  </a:prstGeom>
                  <a:noFill/>
                </p:spPr>
                <p:txBody>
                  <a:bodyPr wrap="none" lIns="0" tIns="0" rIns="0" bIns="0" rtlCol="0" anchor="ctr">
                    <a:noAutofit/>
                  </a:bodyPr>
                  <a:lstStyle/>
                  <a:p>
                    <a:pPr algn="r"/>
                    <a:r>
                      <a:rPr lang="en-GB" sz="1100" dirty="0">
                        <a:solidFill>
                          <a:srgbClr val="272727"/>
                        </a:solidFill>
                      </a:rPr>
                      <a:t>35</a:t>
                    </a:r>
                  </a:p>
                </p:txBody>
              </p:sp>
              <p:sp>
                <p:nvSpPr>
                  <p:cNvPr id="490" name="TextBox 489">
                    <a:extLst>
                      <a:ext uri="{FF2B5EF4-FFF2-40B4-BE49-F238E27FC236}">
                        <a16:creationId xmlns:a16="http://schemas.microsoft.com/office/drawing/2014/main" id="{4295517B-1E7A-4ACC-9AC8-6A534EC6823C}"/>
                      </a:ext>
                    </a:extLst>
                  </p:cNvPr>
                  <p:cNvSpPr txBox="1"/>
                  <p:nvPr/>
                </p:nvSpPr>
                <p:spPr>
                  <a:xfrm>
                    <a:off x="448681" y="1971383"/>
                    <a:ext cx="144270" cy="169277"/>
                  </a:xfrm>
                  <a:prstGeom prst="rect">
                    <a:avLst/>
                  </a:prstGeom>
                  <a:noFill/>
                </p:spPr>
                <p:txBody>
                  <a:bodyPr wrap="none" lIns="0" tIns="0" rIns="0" bIns="0" rtlCol="0" anchor="ctr">
                    <a:noAutofit/>
                  </a:bodyPr>
                  <a:lstStyle/>
                  <a:p>
                    <a:pPr algn="r"/>
                    <a:r>
                      <a:rPr lang="en-GB" sz="1100" dirty="0">
                        <a:solidFill>
                          <a:srgbClr val="272727"/>
                        </a:solidFill>
                      </a:rPr>
                      <a:t>50</a:t>
                    </a:r>
                  </a:p>
                </p:txBody>
              </p:sp>
            </p:grpSp>
            <p:sp>
              <p:nvSpPr>
                <p:cNvPr id="485" name="TextBox 484">
                  <a:extLst>
                    <a:ext uri="{FF2B5EF4-FFF2-40B4-BE49-F238E27FC236}">
                      <a16:creationId xmlns:a16="http://schemas.microsoft.com/office/drawing/2014/main" id="{09D60566-0792-4FB5-849B-F08969A98E06}"/>
                    </a:ext>
                  </a:extLst>
                </p:cNvPr>
                <p:cNvSpPr txBox="1"/>
                <p:nvPr/>
              </p:nvSpPr>
              <p:spPr>
                <a:xfrm rot="16200000">
                  <a:off x="2538689" y="2591193"/>
                  <a:ext cx="1153028" cy="169277"/>
                </a:xfrm>
                <a:prstGeom prst="rect">
                  <a:avLst/>
                </a:prstGeom>
                <a:noFill/>
              </p:spPr>
              <p:txBody>
                <a:bodyPr wrap="none" lIns="0" tIns="0" rIns="0" bIns="0" rtlCol="0" anchor="ctr">
                  <a:noAutofit/>
                </a:bodyPr>
                <a:lstStyle/>
                <a:p>
                  <a:pPr algn="ctr"/>
                  <a:r>
                    <a:rPr lang="en-GB" sz="1050" b="1" dirty="0">
                      <a:solidFill>
                        <a:srgbClr val="272727"/>
                      </a:solidFill>
                    </a:rPr>
                    <a:t>E2 (</a:t>
                  </a:r>
                  <a:r>
                    <a:rPr lang="en-GB" sz="1050" b="1" dirty="0" err="1">
                      <a:solidFill>
                        <a:srgbClr val="272727"/>
                      </a:solidFill>
                    </a:rPr>
                    <a:t>pg</a:t>
                  </a:r>
                  <a:r>
                    <a:rPr lang="en-GB" sz="1050" b="1" dirty="0">
                      <a:solidFill>
                        <a:srgbClr val="272727"/>
                      </a:solidFill>
                    </a:rPr>
                    <a:t>/mL)</a:t>
                  </a:r>
                </a:p>
              </p:txBody>
            </p:sp>
          </p:grpSp>
          <p:grpSp>
            <p:nvGrpSpPr>
              <p:cNvPr id="465" name="Group 464">
                <a:extLst>
                  <a:ext uri="{FF2B5EF4-FFF2-40B4-BE49-F238E27FC236}">
                    <a16:creationId xmlns:a16="http://schemas.microsoft.com/office/drawing/2014/main" id="{2DB747C6-51C5-4264-89EE-3BC07B062825}"/>
                  </a:ext>
                </a:extLst>
              </p:cNvPr>
              <p:cNvGrpSpPr/>
              <p:nvPr/>
            </p:nvGrpSpPr>
            <p:grpSpPr>
              <a:xfrm>
                <a:off x="6485083" y="4236958"/>
                <a:ext cx="2322224" cy="1275084"/>
                <a:chOff x="3466660" y="2131529"/>
                <a:chExt cx="2322224" cy="1275084"/>
              </a:xfrm>
            </p:grpSpPr>
            <p:sp>
              <p:nvSpPr>
                <p:cNvPr id="471" name="Freeform: Shape 470">
                  <a:extLst>
                    <a:ext uri="{FF2B5EF4-FFF2-40B4-BE49-F238E27FC236}">
                      <a16:creationId xmlns:a16="http://schemas.microsoft.com/office/drawing/2014/main" id="{8E573755-06DC-4FAD-A92F-3E39395297FA}"/>
                    </a:ext>
                  </a:extLst>
                </p:cNvPr>
                <p:cNvSpPr/>
                <p:nvPr/>
              </p:nvSpPr>
              <p:spPr>
                <a:xfrm>
                  <a:off x="3513835" y="2133059"/>
                  <a:ext cx="2275049" cy="1214454"/>
                </a:xfrm>
                <a:custGeom>
                  <a:avLst/>
                  <a:gdLst>
                    <a:gd name="connsiteX0" fmla="*/ 0 w 2275049"/>
                    <a:gd name="connsiteY0" fmla="*/ 0 h 933564"/>
                    <a:gd name="connsiteX1" fmla="*/ 0 w 2275049"/>
                    <a:gd name="connsiteY1" fmla="*/ 933564 h 933564"/>
                    <a:gd name="connsiteX2" fmla="*/ 2275049 w 2275049"/>
                    <a:gd name="connsiteY2" fmla="*/ 933564 h 933564"/>
                  </a:gdLst>
                  <a:ahLst/>
                  <a:cxnLst>
                    <a:cxn ang="0">
                      <a:pos x="connsiteX0" y="connsiteY0"/>
                    </a:cxn>
                    <a:cxn ang="0">
                      <a:pos x="connsiteX1" y="connsiteY1"/>
                    </a:cxn>
                    <a:cxn ang="0">
                      <a:pos x="connsiteX2" y="connsiteY2"/>
                    </a:cxn>
                  </a:cxnLst>
                  <a:rect l="l" t="t" r="r" b="b"/>
                  <a:pathLst>
                    <a:path w="2275049" h="933564">
                      <a:moveTo>
                        <a:pt x="0" y="0"/>
                      </a:moveTo>
                      <a:lnTo>
                        <a:pt x="0" y="933564"/>
                      </a:lnTo>
                      <a:lnTo>
                        <a:pt x="2275049" y="933564"/>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472" name="Group 471">
                  <a:extLst>
                    <a:ext uri="{FF2B5EF4-FFF2-40B4-BE49-F238E27FC236}">
                      <a16:creationId xmlns:a16="http://schemas.microsoft.com/office/drawing/2014/main" id="{EFA4872D-4FEA-40B6-9AA3-78C833D98B97}"/>
                    </a:ext>
                  </a:extLst>
                </p:cNvPr>
                <p:cNvGrpSpPr/>
                <p:nvPr/>
              </p:nvGrpSpPr>
              <p:grpSpPr>
                <a:xfrm>
                  <a:off x="3584520" y="3346633"/>
                  <a:ext cx="2204364" cy="59980"/>
                  <a:chOff x="744165" y="3536348"/>
                  <a:chExt cx="2204364" cy="54000"/>
                </a:xfrm>
              </p:grpSpPr>
              <p:cxnSp>
                <p:nvCxnSpPr>
                  <p:cNvPr id="479" name="Straight Connector 478">
                    <a:extLst>
                      <a:ext uri="{FF2B5EF4-FFF2-40B4-BE49-F238E27FC236}">
                        <a16:creationId xmlns:a16="http://schemas.microsoft.com/office/drawing/2014/main" id="{3B40A823-D467-44C1-BEA8-2D0BA35326F5}"/>
                      </a:ext>
                    </a:extLst>
                  </p:cNvPr>
                  <p:cNvCxnSpPr/>
                  <p:nvPr/>
                </p:nvCxnSpPr>
                <p:spPr>
                  <a:xfrm>
                    <a:off x="1295256"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0" name="Straight Connector 479">
                    <a:extLst>
                      <a:ext uri="{FF2B5EF4-FFF2-40B4-BE49-F238E27FC236}">
                        <a16:creationId xmlns:a16="http://schemas.microsoft.com/office/drawing/2014/main" id="{D5D940E2-D1C5-48A4-94BD-FE59FF412A0C}"/>
                      </a:ext>
                    </a:extLst>
                  </p:cNvPr>
                  <p:cNvCxnSpPr/>
                  <p:nvPr/>
                </p:nvCxnSpPr>
                <p:spPr>
                  <a:xfrm>
                    <a:off x="1846347"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1" name="Straight Connector 480">
                    <a:extLst>
                      <a:ext uri="{FF2B5EF4-FFF2-40B4-BE49-F238E27FC236}">
                        <a16:creationId xmlns:a16="http://schemas.microsoft.com/office/drawing/2014/main" id="{CFD95074-51A6-4C1B-AD79-9D6E7842B8CA}"/>
                      </a:ext>
                    </a:extLst>
                  </p:cNvPr>
                  <p:cNvCxnSpPr/>
                  <p:nvPr/>
                </p:nvCxnSpPr>
                <p:spPr>
                  <a:xfrm>
                    <a:off x="2397438"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2" name="Straight Connector 481">
                    <a:extLst>
                      <a:ext uri="{FF2B5EF4-FFF2-40B4-BE49-F238E27FC236}">
                        <a16:creationId xmlns:a16="http://schemas.microsoft.com/office/drawing/2014/main" id="{1574D57D-C3D3-4B58-B438-4E3EF8822F8C}"/>
                      </a:ext>
                    </a:extLst>
                  </p:cNvPr>
                  <p:cNvCxnSpPr/>
                  <p:nvPr/>
                </p:nvCxnSpPr>
                <p:spPr>
                  <a:xfrm>
                    <a:off x="2948529"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3" name="Straight Connector 482">
                    <a:extLst>
                      <a:ext uri="{FF2B5EF4-FFF2-40B4-BE49-F238E27FC236}">
                        <a16:creationId xmlns:a16="http://schemas.microsoft.com/office/drawing/2014/main" id="{5075101C-EECE-4603-8B79-BEA81A77668B}"/>
                      </a:ext>
                    </a:extLst>
                  </p:cNvPr>
                  <p:cNvCxnSpPr>
                    <a:cxnSpLocks/>
                  </p:cNvCxnSpPr>
                  <p:nvPr/>
                </p:nvCxnSpPr>
                <p:spPr>
                  <a:xfrm>
                    <a:off x="744165" y="353634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73" name="Group 472">
                  <a:extLst>
                    <a:ext uri="{FF2B5EF4-FFF2-40B4-BE49-F238E27FC236}">
                      <a16:creationId xmlns:a16="http://schemas.microsoft.com/office/drawing/2014/main" id="{5AAEC88E-773C-43E6-A0A3-219B31C3083F}"/>
                    </a:ext>
                  </a:extLst>
                </p:cNvPr>
                <p:cNvGrpSpPr/>
                <p:nvPr/>
              </p:nvGrpSpPr>
              <p:grpSpPr>
                <a:xfrm>
                  <a:off x="3466660" y="2131529"/>
                  <a:ext cx="54000" cy="1124655"/>
                  <a:chOff x="3466660" y="2131529"/>
                  <a:chExt cx="54000" cy="1124655"/>
                </a:xfrm>
              </p:grpSpPr>
              <p:cxnSp>
                <p:nvCxnSpPr>
                  <p:cNvPr id="474" name="Straight Connector 473">
                    <a:extLst>
                      <a:ext uri="{FF2B5EF4-FFF2-40B4-BE49-F238E27FC236}">
                        <a16:creationId xmlns:a16="http://schemas.microsoft.com/office/drawing/2014/main" id="{63863652-8326-4E16-A2E5-9ECE5D42A786}"/>
                      </a:ext>
                    </a:extLst>
                  </p:cNvPr>
                  <p:cNvCxnSpPr/>
                  <p:nvPr/>
                </p:nvCxnSpPr>
                <p:spPr>
                  <a:xfrm rot="5400000">
                    <a:off x="3493660" y="266685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a:extLst>
                      <a:ext uri="{FF2B5EF4-FFF2-40B4-BE49-F238E27FC236}">
                        <a16:creationId xmlns:a16="http://schemas.microsoft.com/office/drawing/2014/main" id="{A08C7D94-542B-4A1F-BC35-2DD77FF79AE2}"/>
                      </a:ext>
                    </a:extLst>
                  </p:cNvPr>
                  <p:cNvCxnSpPr/>
                  <p:nvPr/>
                </p:nvCxnSpPr>
                <p:spPr>
                  <a:xfrm rot="5400000">
                    <a:off x="3493660" y="3229184"/>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6" name="Straight Connector 475">
                    <a:extLst>
                      <a:ext uri="{FF2B5EF4-FFF2-40B4-BE49-F238E27FC236}">
                        <a16:creationId xmlns:a16="http://schemas.microsoft.com/office/drawing/2014/main" id="{AA5281A3-4311-45CA-8F9A-F96395084E52}"/>
                      </a:ext>
                    </a:extLst>
                  </p:cNvPr>
                  <p:cNvCxnSpPr>
                    <a:cxnSpLocks/>
                  </p:cNvCxnSpPr>
                  <p:nvPr/>
                </p:nvCxnSpPr>
                <p:spPr>
                  <a:xfrm rot="5400000">
                    <a:off x="3493660" y="2385693"/>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7" name="Straight Connector 476">
                    <a:extLst>
                      <a:ext uri="{FF2B5EF4-FFF2-40B4-BE49-F238E27FC236}">
                        <a16:creationId xmlns:a16="http://schemas.microsoft.com/office/drawing/2014/main" id="{F9D3B5A5-0EB6-4BC7-AC70-8E2F14F23215}"/>
                      </a:ext>
                    </a:extLst>
                  </p:cNvPr>
                  <p:cNvCxnSpPr/>
                  <p:nvPr/>
                </p:nvCxnSpPr>
                <p:spPr>
                  <a:xfrm rot="5400000">
                    <a:off x="3493660" y="2948021"/>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8" name="Straight Connector 477">
                    <a:extLst>
                      <a:ext uri="{FF2B5EF4-FFF2-40B4-BE49-F238E27FC236}">
                        <a16:creationId xmlns:a16="http://schemas.microsoft.com/office/drawing/2014/main" id="{313F966F-221F-46AD-A6D3-E5938DEDC649}"/>
                      </a:ext>
                    </a:extLst>
                  </p:cNvPr>
                  <p:cNvCxnSpPr>
                    <a:cxnSpLocks/>
                  </p:cNvCxnSpPr>
                  <p:nvPr/>
                </p:nvCxnSpPr>
                <p:spPr>
                  <a:xfrm rot="5400000">
                    <a:off x="3493660" y="2104529"/>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466" name="Group 465">
                <a:extLst>
                  <a:ext uri="{FF2B5EF4-FFF2-40B4-BE49-F238E27FC236}">
                    <a16:creationId xmlns:a16="http://schemas.microsoft.com/office/drawing/2014/main" id="{D9731CC2-EAAE-4ECE-96DE-75EB6542809E}"/>
                  </a:ext>
                </a:extLst>
              </p:cNvPr>
              <p:cNvGrpSpPr/>
              <p:nvPr/>
            </p:nvGrpSpPr>
            <p:grpSpPr>
              <a:xfrm>
                <a:off x="6607903" y="4876702"/>
                <a:ext cx="76508" cy="155535"/>
                <a:chOff x="3952814" y="3018509"/>
                <a:chExt cx="76508" cy="247949"/>
              </a:xfrm>
              <a:effectLst/>
            </p:grpSpPr>
            <p:cxnSp>
              <p:nvCxnSpPr>
                <p:cNvPr id="468" name="Straight Connector 467">
                  <a:extLst>
                    <a:ext uri="{FF2B5EF4-FFF2-40B4-BE49-F238E27FC236}">
                      <a16:creationId xmlns:a16="http://schemas.microsoft.com/office/drawing/2014/main" id="{B81014EF-77B8-4419-95BE-8C5D17C0BC14}"/>
                    </a:ext>
                  </a:extLst>
                </p:cNvPr>
                <p:cNvCxnSpPr/>
                <p:nvPr/>
              </p:nvCxnSpPr>
              <p:spPr>
                <a:xfrm rot="16200000" flipH="1">
                  <a:off x="3867150" y="3142540"/>
                  <a:ext cx="247836"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9" name="Straight Connector 468">
                  <a:extLst>
                    <a:ext uri="{FF2B5EF4-FFF2-40B4-BE49-F238E27FC236}">
                      <a16:creationId xmlns:a16="http://schemas.microsoft.com/office/drawing/2014/main" id="{87670D82-BF53-4116-ADDD-44E48FD103AB}"/>
                    </a:ext>
                  </a:extLst>
                </p:cNvPr>
                <p:cNvCxnSpPr/>
                <p:nvPr/>
              </p:nvCxnSpPr>
              <p:spPr>
                <a:xfrm rot="16200000">
                  <a:off x="3991068" y="3228204"/>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0" name="Straight Connector 469">
                  <a:extLst>
                    <a:ext uri="{FF2B5EF4-FFF2-40B4-BE49-F238E27FC236}">
                      <a16:creationId xmlns:a16="http://schemas.microsoft.com/office/drawing/2014/main" id="{032F331B-9656-4C5D-9ED3-EA8CA6D8D9B4}"/>
                    </a:ext>
                  </a:extLst>
                </p:cNvPr>
                <p:cNvCxnSpPr/>
                <p:nvPr/>
              </p:nvCxnSpPr>
              <p:spPr>
                <a:xfrm rot="16200000">
                  <a:off x="3991068" y="2980255"/>
                  <a:ext cx="0" cy="7650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67" name="Diamond 466">
                <a:extLst>
                  <a:ext uri="{FF2B5EF4-FFF2-40B4-BE49-F238E27FC236}">
                    <a16:creationId xmlns:a16="http://schemas.microsoft.com/office/drawing/2014/main" id="{F0D1620D-7B12-44A6-94FD-72EE88EC0EA6}"/>
                  </a:ext>
                </a:extLst>
              </p:cNvPr>
              <p:cNvSpPr/>
              <p:nvPr/>
            </p:nvSpPr>
            <p:spPr>
              <a:xfrm rot="18900000">
                <a:off x="6607903" y="4910085"/>
                <a:ext cx="76508" cy="75600"/>
              </a:xfrm>
              <a:prstGeom prst="diamond">
                <a:avLst/>
              </a:prstGeom>
              <a:solidFill>
                <a:schemeClr val="accent1"/>
              </a:solidFill>
              <a:ln w="12700" cap="sq">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438" name="Rounded Rectangle 71">
              <a:extLst>
                <a:ext uri="{FF2B5EF4-FFF2-40B4-BE49-F238E27FC236}">
                  <a16:creationId xmlns:a16="http://schemas.microsoft.com/office/drawing/2014/main" id="{408198F8-ED02-4A05-BBD1-94B6E88A4C33}"/>
                </a:ext>
              </a:extLst>
            </p:cNvPr>
            <p:cNvSpPr/>
            <p:nvPr/>
          </p:nvSpPr>
          <p:spPr>
            <a:xfrm>
              <a:off x="129685" y="1723023"/>
              <a:ext cx="8895045" cy="3818804"/>
            </a:xfrm>
            <a:prstGeom prst="roundRect">
              <a:avLst>
                <a:gd name="adj" fmla="val 4295"/>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439" name="Group 438">
              <a:extLst>
                <a:ext uri="{FF2B5EF4-FFF2-40B4-BE49-F238E27FC236}">
                  <a16:creationId xmlns:a16="http://schemas.microsoft.com/office/drawing/2014/main" id="{E9899905-26DC-49D1-AE56-9E92E6B8856A}"/>
                </a:ext>
              </a:extLst>
            </p:cNvPr>
            <p:cNvGrpSpPr/>
            <p:nvPr/>
          </p:nvGrpSpPr>
          <p:grpSpPr>
            <a:xfrm>
              <a:off x="7318824" y="1786445"/>
              <a:ext cx="1198922" cy="261610"/>
              <a:chOff x="3889824" y="1975809"/>
              <a:chExt cx="1198922" cy="261610"/>
            </a:xfrm>
          </p:grpSpPr>
          <p:sp>
            <p:nvSpPr>
              <p:cNvPr id="440" name="TextBox 439">
                <a:extLst>
                  <a:ext uri="{FF2B5EF4-FFF2-40B4-BE49-F238E27FC236}">
                    <a16:creationId xmlns:a16="http://schemas.microsoft.com/office/drawing/2014/main" id="{9CC8BDC1-A7A1-4717-A5F3-850830D5B312}"/>
                  </a:ext>
                </a:extLst>
              </p:cNvPr>
              <p:cNvSpPr txBox="1"/>
              <p:nvPr/>
            </p:nvSpPr>
            <p:spPr>
              <a:xfrm>
                <a:off x="3968136" y="1975809"/>
                <a:ext cx="633507" cy="261610"/>
              </a:xfrm>
              <a:prstGeom prst="rect">
                <a:avLst/>
              </a:prstGeom>
              <a:noFill/>
            </p:spPr>
            <p:txBody>
              <a:bodyPr wrap="none" rtlCol="0" anchor="ctr">
                <a:spAutoFit/>
              </a:bodyPr>
              <a:lstStyle/>
              <a:p>
                <a:r>
                  <a:rPr lang="en-GB" sz="1100" dirty="0">
                    <a:solidFill>
                      <a:srgbClr val="272727"/>
                    </a:solidFill>
                  </a:rPr>
                  <a:t>Placebo</a:t>
                </a:r>
              </a:p>
            </p:txBody>
          </p:sp>
          <p:sp>
            <p:nvSpPr>
              <p:cNvPr id="441" name="TextBox 440">
                <a:extLst>
                  <a:ext uri="{FF2B5EF4-FFF2-40B4-BE49-F238E27FC236}">
                    <a16:creationId xmlns:a16="http://schemas.microsoft.com/office/drawing/2014/main" id="{DFCDA919-2D0A-4997-8218-88C490CC0EB1}"/>
                  </a:ext>
                </a:extLst>
              </p:cNvPr>
              <p:cNvSpPr txBox="1"/>
              <p:nvPr/>
            </p:nvSpPr>
            <p:spPr>
              <a:xfrm>
                <a:off x="4692484" y="1975809"/>
                <a:ext cx="396262" cy="261610"/>
              </a:xfrm>
              <a:prstGeom prst="rect">
                <a:avLst/>
              </a:prstGeom>
              <a:noFill/>
            </p:spPr>
            <p:txBody>
              <a:bodyPr wrap="none" rtlCol="0" anchor="ctr">
                <a:spAutoFit/>
              </a:bodyPr>
              <a:lstStyle/>
              <a:p>
                <a:r>
                  <a:rPr lang="en-GB" sz="1100" dirty="0" err="1">
                    <a:solidFill>
                      <a:srgbClr val="272727"/>
                    </a:solidFill>
                  </a:rPr>
                  <a:t>TTh</a:t>
                </a:r>
                <a:endParaRPr lang="en-GB" sz="1100" dirty="0">
                  <a:solidFill>
                    <a:srgbClr val="272727"/>
                  </a:solidFill>
                </a:endParaRPr>
              </a:p>
            </p:txBody>
          </p:sp>
          <p:sp>
            <p:nvSpPr>
              <p:cNvPr id="442" name="Oval 441">
                <a:extLst>
                  <a:ext uri="{FF2B5EF4-FFF2-40B4-BE49-F238E27FC236}">
                    <a16:creationId xmlns:a16="http://schemas.microsoft.com/office/drawing/2014/main" id="{E6C48B42-261F-4222-A8F0-E1907179D7E0}"/>
                  </a:ext>
                </a:extLst>
              </p:cNvPr>
              <p:cNvSpPr/>
              <p:nvPr/>
            </p:nvSpPr>
            <p:spPr>
              <a:xfrm>
                <a:off x="3889824" y="2070613"/>
                <a:ext cx="72000" cy="72000"/>
              </a:xfrm>
              <a:prstGeom prst="ellipse">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43" name="Diamond 442">
                <a:extLst>
                  <a:ext uri="{FF2B5EF4-FFF2-40B4-BE49-F238E27FC236}">
                    <a16:creationId xmlns:a16="http://schemas.microsoft.com/office/drawing/2014/main" id="{03F54C09-8896-4350-A2D2-60F289787B85}"/>
                  </a:ext>
                </a:extLst>
              </p:cNvPr>
              <p:cNvSpPr/>
              <p:nvPr/>
            </p:nvSpPr>
            <p:spPr>
              <a:xfrm rot="18900000">
                <a:off x="4659432" y="2068812"/>
                <a:ext cx="76508" cy="75600"/>
              </a:xfrm>
              <a:prstGeom prst="diamond">
                <a:avLst/>
              </a:prstGeom>
              <a:solidFill>
                <a:schemeClr val="accent2"/>
              </a:solidFill>
              <a:ln w="12700" cap="sq">
                <a:solidFill>
                  <a:schemeClr val="accent2"/>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spTree>
    <p:extLst>
      <p:ext uri="{BB962C8B-B14F-4D97-AF65-F5344CB8AC3E}">
        <p14:creationId xmlns:p14="http://schemas.microsoft.com/office/powerpoint/2010/main" val="4236490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6415B2-5FA1-4B2A-81AF-A87DD5B8E235}"/>
              </a:ext>
            </a:extLst>
          </p:cNvPr>
          <p:cNvSpPr>
            <a:spLocks noGrp="1"/>
          </p:cNvSpPr>
          <p:nvPr>
            <p:ph type="title"/>
          </p:nvPr>
        </p:nvSpPr>
        <p:spPr>
          <a:xfrm>
            <a:off x="158716" y="-6579"/>
            <a:ext cx="11453275" cy="991337"/>
          </a:xfrm>
        </p:spPr>
        <p:txBody>
          <a:bodyPr>
            <a:normAutofit/>
          </a:bodyPr>
          <a:lstStyle/>
          <a:p>
            <a:r>
              <a:rPr lang="en-GB" sz="3200" dirty="0">
                <a:solidFill>
                  <a:schemeClr val="accent1"/>
                </a:solidFill>
              </a:rPr>
              <a:t>The T4DM study:</a:t>
            </a:r>
            <a:r>
              <a:rPr lang="en-GB" sz="3200" dirty="0"/>
              <a:t> primary outcomes</a:t>
            </a:r>
          </a:p>
        </p:txBody>
      </p:sp>
      <p:pic>
        <p:nvPicPr>
          <p:cNvPr id="12" name="ORIGINAL" hidden="1">
            <a:extLst>
              <a:ext uri="{FF2B5EF4-FFF2-40B4-BE49-F238E27FC236}">
                <a16:creationId xmlns:a16="http://schemas.microsoft.com/office/drawing/2014/main" id="{BA5D3F38-F55C-4025-AB30-2C71B19F0658}"/>
              </a:ext>
            </a:extLst>
          </p:cNvPr>
          <p:cNvPicPr>
            <a:picLocks noChangeAspect="1"/>
          </p:cNvPicPr>
          <p:nvPr/>
        </p:nvPicPr>
        <p:blipFill rotWithShape="1">
          <a:blip r:embed="rId3"/>
          <a:srcRect l="16012" t="29076" r="37929" b="19183"/>
          <a:stretch/>
        </p:blipFill>
        <p:spPr>
          <a:xfrm>
            <a:off x="3723267" y="1820529"/>
            <a:ext cx="3341666" cy="2655737"/>
          </a:xfrm>
          <a:prstGeom prst="rect">
            <a:avLst/>
          </a:prstGeom>
        </p:spPr>
      </p:pic>
      <p:sp>
        <p:nvSpPr>
          <p:cNvPr id="40" name="Rounded Rectangle 60">
            <a:extLst>
              <a:ext uri="{FF2B5EF4-FFF2-40B4-BE49-F238E27FC236}">
                <a16:creationId xmlns:a16="http://schemas.microsoft.com/office/drawing/2014/main" id="{0F1E2EE1-3776-4021-A897-1A43326B627C}"/>
              </a:ext>
            </a:extLst>
          </p:cNvPr>
          <p:cNvSpPr/>
          <p:nvPr/>
        </p:nvSpPr>
        <p:spPr>
          <a:xfrm>
            <a:off x="523783" y="4823224"/>
            <a:ext cx="10136618" cy="627680"/>
          </a:xfrm>
          <a:prstGeom prst="roundRect">
            <a:avLst>
              <a:gd name="adj" fmla="val 23793"/>
            </a:avLst>
          </a:prstGeom>
          <a:solidFill>
            <a:schemeClr val="accent1"/>
          </a:solidFill>
        </p:spPr>
        <p:txBody>
          <a:bodyPr wrap="square" tIns="0" bIns="0" anchor="ctr">
            <a:noAutofit/>
          </a:bodyPr>
          <a:lstStyle/>
          <a:p>
            <a:pPr marL="285750" indent="-285750">
              <a:spcAft>
                <a:spcPts val="600"/>
              </a:spcAft>
              <a:buFont typeface="Arial" panose="020B0604020202020204" pitchFamily="34" charset="0"/>
              <a:buChar char="•"/>
            </a:pPr>
            <a:r>
              <a:rPr lang="en-GB" sz="1500" b="1" dirty="0" err="1">
                <a:solidFill>
                  <a:prstClr val="white"/>
                </a:solidFill>
              </a:rPr>
              <a:t>TTh</a:t>
            </a:r>
            <a:r>
              <a:rPr lang="en-GB" sz="1500" b="1" dirty="0">
                <a:solidFill>
                  <a:prstClr val="white"/>
                </a:solidFill>
              </a:rPr>
              <a:t> decreased RR of T2DM at 2 years by ~40% beyond lifestyle programme alone</a:t>
            </a:r>
          </a:p>
          <a:p>
            <a:pPr marL="285750" indent="-285750">
              <a:spcAft>
                <a:spcPts val="600"/>
              </a:spcAft>
              <a:buFont typeface="Arial" panose="020B0604020202020204" pitchFamily="34" charset="0"/>
              <a:buChar char="•"/>
            </a:pPr>
            <a:r>
              <a:rPr lang="en-GB" sz="1500" b="1" dirty="0">
                <a:solidFill>
                  <a:prstClr val="white"/>
                </a:solidFill>
              </a:rPr>
              <a:t>There was no relationship between baseline testosterone and the treatment effect (p=0.26)</a:t>
            </a:r>
          </a:p>
        </p:txBody>
      </p:sp>
      <p:grpSp>
        <p:nvGrpSpPr>
          <p:cNvPr id="5" name="Group 4"/>
          <p:cNvGrpSpPr/>
          <p:nvPr/>
        </p:nvGrpSpPr>
        <p:grpSpPr>
          <a:xfrm>
            <a:off x="523782" y="1143886"/>
            <a:ext cx="10866267" cy="1639072"/>
            <a:chOff x="598996" y="1173703"/>
            <a:chExt cx="8737790" cy="1639072"/>
          </a:xfrm>
        </p:grpSpPr>
        <p:sp>
          <p:nvSpPr>
            <p:cNvPr id="32" name="Rounded Rectangle 71">
              <a:extLst>
                <a:ext uri="{FF2B5EF4-FFF2-40B4-BE49-F238E27FC236}">
                  <a16:creationId xmlns:a16="http://schemas.microsoft.com/office/drawing/2014/main" id="{DCF52B97-CFA1-4A28-90B1-94DE034B5123}"/>
                </a:ext>
              </a:extLst>
            </p:cNvPr>
            <p:cNvSpPr/>
            <p:nvPr/>
          </p:nvSpPr>
          <p:spPr>
            <a:xfrm>
              <a:off x="598996" y="1173703"/>
              <a:ext cx="8150588" cy="1639072"/>
            </a:xfrm>
            <a:prstGeom prst="roundRect">
              <a:avLst>
                <a:gd name="adj" fmla="val 8605"/>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9" name="TextBox 8">
              <a:extLst>
                <a:ext uri="{FF2B5EF4-FFF2-40B4-BE49-F238E27FC236}">
                  <a16:creationId xmlns:a16="http://schemas.microsoft.com/office/drawing/2014/main" id="{CD80D8BF-EFAD-4535-90B1-F8CF8D1E2DE8}"/>
                </a:ext>
              </a:extLst>
            </p:cNvPr>
            <p:cNvSpPr txBox="1"/>
            <p:nvPr/>
          </p:nvSpPr>
          <p:spPr>
            <a:xfrm>
              <a:off x="4888132" y="1658367"/>
              <a:ext cx="4448654" cy="992579"/>
            </a:xfrm>
            <a:prstGeom prst="rect">
              <a:avLst/>
            </a:prstGeom>
            <a:noFill/>
          </p:spPr>
          <p:txBody>
            <a:bodyPr wrap="none" rtlCol="0">
              <a:spAutoFit/>
            </a:bodyPr>
            <a:lstStyle/>
            <a:p>
              <a:r>
                <a:rPr lang="en-GB" sz="1400" dirty="0">
                  <a:solidFill>
                    <a:srgbClr val="005294"/>
                  </a:solidFill>
                </a:rPr>
                <a:t>RR 0.59 (95% CI: 0.43, 080); p&lt;0.001</a:t>
              </a:r>
            </a:p>
            <a:p>
              <a:pPr>
                <a:spcBef>
                  <a:spcPts val="300"/>
                </a:spcBef>
              </a:pPr>
              <a:r>
                <a:rPr lang="en-GB" sz="1400" b="1" dirty="0">
                  <a:solidFill>
                    <a:srgbClr val="005294"/>
                  </a:solidFill>
                </a:rPr>
                <a:t>Adjusted analyses for baseline:</a:t>
              </a:r>
            </a:p>
            <a:p>
              <a:r>
                <a:rPr lang="en-GB" sz="1400" dirty="0">
                  <a:solidFill>
                    <a:srgbClr val="005294"/>
                  </a:solidFill>
                </a:rPr>
                <a:t>Testosterone RR 0.61 (95% CI: 0.45, 0.84); p=0.002</a:t>
              </a:r>
            </a:p>
            <a:p>
              <a:r>
                <a:rPr lang="en-GB" sz="1400" dirty="0">
                  <a:solidFill>
                    <a:srgbClr val="005294"/>
                  </a:solidFill>
                </a:rPr>
                <a:t>*Risk factors RR 0.65 (95% CI: 0.50, 0.86); p=0.002</a:t>
              </a:r>
            </a:p>
          </p:txBody>
        </p:sp>
        <p:sp>
          <p:nvSpPr>
            <p:cNvPr id="19" name="Freeform: Shape 18">
              <a:extLst>
                <a:ext uri="{FF2B5EF4-FFF2-40B4-BE49-F238E27FC236}">
                  <a16:creationId xmlns:a16="http://schemas.microsoft.com/office/drawing/2014/main" id="{94282EAD-52C2-4038-959D-C59814F2EC05}"/>
                </a:ext>
              </a:extLst>
            </p:cNvPr>
            <p:cNvSpPr/>
            <p:nvPr/>
          </p:nvSpPr>
          <p:spPr>
            <a:xfrm>
              <a:off x="4672819" y="1776656"/>
              <a:ext cx="119358" cy="756000"/>
            </a:xfrm>
            <a:custGeom>
              <a:avLst/>
              <a:gdLst>
                <a:gd name="connsiteX0" fmla="*/ 0 w 119358"/>
                <a:gd name="connsiteY0" fmla="*/ 0 h 586672"/>
                <a:gd name="connsiteX1" fmla="*/ 119358 w 119358"/>
                <a:gd name="connsiteY1" fmla="*/ 0 h 586672"/>
                <a:gd name="connsiteX2" fmla="*/ 119358 w 119358"/>
                <a:gd name="connsiteY2" fmla="*/ 586672 h 586672"/>
                <a:gd name="connsiteX3" fmla="*/ 18207 w 119358"/>
                <a:gd name="connsiteY3" fmla="*/ 586672 h 586672"/>
              </a:gdLst>
              <a:ahLst/>
              <a:cxnLst>
                <a:cxn ang="0">
                  <a:pos x="connsiteX0" y="connsiteY0"/>
                </a:cxn>
                <a:cxn ang="0">
                  <a:pos x="connsiteX1" y="connsiteY1"/>
                </a:cxn>
                <a:cxn ang="0">
                  <a:pos x="connsiteX2" y="connsiteY2"/>
                </a:cxn>
                <a:cxn ang="0">
                  <a:pos x="connsiteX3" y="connsiteY3"/>
                </a:cxn>
              </a:cxnLst>
              <a:rect l="l" t="t" r="r" b="b"/>
              <a:pathLst>
                <a:path w="119358" h="586672">
                  <a:moveTo>
                    <a:pt x="0" y="0"/>
                  </a:moveTo>
                  <a:lnTo>
                    <a:pt x="119358" y="0"/>
                  </a:lnTo>
                  <a:lnTo>
                    <a:pt x="119358" y="586672"/>
                  </a:lnTo>
                  <a:lnTo>
                    <a:pt x="18207" y="586672"/>
                  </a:lnTo>
                </a:path>
              </a:pathLst>
            </a:custGeom>
            <a:noFill/>
            <a:ln w="19050">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5294"/>
                </a:solidFill>
              </a:endParaRPr>
            </a:p>
          </p:txBody>
        </p:sp>
        <p:grpSp>
          <p:nvGrpSpPr>
            <p:cNvPr id="6" name="Group 5">
              <a:extLst>
                <a:ext uri="{FF2B5EF4-FFF2-40B4-BE49-F238E27FC236}">
                  <a16:creationId xmlns:a16="http://schemas.microsoft.com/office/drawing/2014/main" id="{3D050C5A-2A64-4346-B90E-08C598CCD9D3}"/>
                </a:ext>
              </a:extLst>
            </p:cNvPr>
            <p:cNvGrpSpPr/>
            <p:nvPr/>
          </p:nvGrpSpPr>
          <p:grpSpPr>
            <a:xfrm>
              <a:off x="1961381" y="1719310"/>
              <a:ext cx="2548290" cy="819904"/>
              <a:chOff x="2283126" y="1672153"/>
              <a:chExt cx="2548290" cy="819904"/>
            </a:xfrm>
          </p:grpSpPr>
          <p:sp>
            <p:nvSpPr>
              <p:cNvPr id="22" name="Rectangle 21">
                <a:extLst>
                  <a:ext uri="{FF2B5EF4-FFF2-40B4-BE49-F238E27FC236}">
                    <a16:creationId xmlns:a16="http://schemas.microsoft.com/office/drawing/2014/main" id="{7E56BF3E-E6B6-473C-9B21-D60617C3CA01}"/>
                  </a:ext>
                </a:extLst>
              </p:cNvPr>
              <p:cNvSpPr/>
              <p:nvPr/>
            </p:nvSpPr>
            <p:spPr>
              <a:xfrm>
                <a:off x="2283126" y="2158796"/>
                <a:ext cx="1493175" cy="3332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rgbClr val="FFFFFF"/>
                    </a:solidFill>
                  </a:rPr>
                  <a:t>55/443 (12.4%)</a:t>
                </a:r>
              </a:p>
            </p:txBody>
          </p:sp>
          <p:sp>
            <p:nvSpPr>
              <p:cNvPr id="30" name="Rectangle 29">
                <a:extLst>
                  <a:ext uri="{FF2B5EF4-FFF2-40B4-BE49-F238E27FC236}">
                    <a16:creationId xmlns:a16="http://schemas.microsoft.com/office/drawing/2014/main" id="{0920F681-A5C5-4866-A646-E8F9B1F2CEBF}"/>
                  </a:ext>
                </a:extLst>
              </p:cNvPr>
              <p:cNvSpPr/>
              <p:nvPr/>
            </p:nvSpPr>
            <p:spPr>
              <a:xfrm>
                <a:off x="2283126" y="1672153"/>
                <a:ext cx="2548290" cy="333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rgbClr val="FFFFFF"/>
                    </a:solidFill>
                  </a:rPr>
                  <a:t>87/413 (21.1%)</a:t>
                </a:r>
              </a:p>
            </p:txBody>
          </p:sp>
        </p:grpSp>
        <p:sp>
          <p:nvSpPr>
            <p:cNvPr id="43" name="Round Same Side Corner Rectangle 72">
              <a:extLst>
                <a:ext uri="{FF2B5EF4-FFF2-40B4-BE49-F238E27FC236}">
                  <a16:creationId xmlns:a16="http://schemas.microsoft.com/office/drawing/2014/main" id="{276DE3F0-205D-4A20-85F5-F173A6FADC28}"/>
                </a:ext>
              </a:extLst>
            </p:cNvPr>
            <p:cNvSpPr/>
            <p:nvPr/>
          </p:nvSpPr>
          <p:spPr>
            <a:xfrm>
              <a:off x="599642" y="1173703"/>
              <a:ext cx="8149296" cy="288000"/>
            </a:xfrm>
            <a:prstGeom prst="round2SameRect">
              <a:avLst>
                <a:gd name="adj1" fmla="val 39203"/>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0" bIns="0" rtlCol="0" anchor="t">
              <a:noAutofit/>
            </a:bodyPr>
            <a:lstStyle/>
            <a:p>
              <a:pPr algn="ctr">
                <a:lnSpc>
                  <a:spcPct val="90000"/>
                </a:lnSpc>
              </a:pPr>
              <a:r>
                <a:rPr lang="en-GB" sz="1600" b="1" dirty="0">
                  <a:solidFill>
                    <a:prstClr val="white"/>
                  </a:solidFill>
                </a:rPr>
                <a:t>Primary outcome 1: proportion of men with OGTT 2-hour glucose ≥11.1 mmol/L at 2 years</a:t>
              </a:r>
            </a:p>
          </p:txBody>
        </p:sp>
        <p:grpSp>
          <p:nvGrpSpPr>
            <p:cNvPr id="120" name="Group 119">
              <a:extLst>
                <a:ext uri="{FF2B5EF4-FFF2-40B4-BE49-F238E27FC236}">
                  <a16:creationId xmlns:a16="http://schemas.microsoft.com/office/drawing/2014/main" id="{79268DCC-4C5D-4D5C-BDD4-987C230C1C91}"/>
                </a:ext>
              </a:extLst>
            </p:cNvPr>
            <p:cNvGrpSpPr/>
            <p:nvPr/>
          </p:nvGrpSpPr>
          <p:grpSpPr>
            <a:xfrm>
              <a:off x="708337" y="1648776"/>
              <a:ext cx="1266623" cy="966635"/>
              <a:chOff x="708337" y="1833838"/>
              <a:chExt cx="1266623" cy="966635"/>
            </a:xfrm>
          </p:grpSpPr>
          <p:grpSp>
            <p:nvGrpSpPr>
              <p:cNvPr id="21" name="Group 20">
                <a:extLst>
                  <a:ext uri="{FF2B5EF4-FFF2-40B4-BE49-F238E27FC236}">
                    <a16:creationId xmlns:a16="http://schemas.microsoft.com/office/drawing/2014/main" id="{F91E21C4-E2AC-4106-87CE-C9277C017242}"/>
                  </a:ext>
                </a:extLst>
              </p:cNvPr>
              <p:cNvGrpSpPr/>
              <p:nvPr/>
            </p:nvGrpSpPr>
            <p:grpSpPr>
              <a:xfrm>
                <a:off x="708337" y="1833838"/>
                <a:ext cx="1262134" cy="966635"/>
                <a:chOff x="708337" y="1744655"/>
                <a:chExt cx="1262134" cy="1174795"/>
              </a:xfrm>
            </p:grpSpPr>
            <p:sp>
              <p:nvSpPr>
                <p:cNvPr id="115" name="Round Same Side Corner Rectangle 218">
                  <a:extLst>
                    <a:ext uri="{FF2B5EF4-FFF2-40B4-BE49-F238E27FC236}">
                      <a16:creationId xmlns:a16="http://schemas.microsoft.com/office/drawing/2014/main" id="{C529DB3D-70D9-411C-AFEA-E7B050C53C30}"/>
                    </a:ext>
                  </a:extLst>
                </p:cNvPr>
                <p:cNvSpPr/>
                <p:nvPr/>
              </p:nvSpPr>
              <p:spPr>
                <a:xfrm rot="16200000">
                  <a:off x="759637" y="1693355"/>
                  <a:ext cx="1159534" cy="1262133"/>
                </a:xfrm>
                <a:prstGeom prst="round2SameRect">
                  <a:avLst>
                    <a:gd name="adj1" fmla="val 14556"/>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17" name="Rectangle: Single Corner Rounded 116">
                  <a:extLst>
                    <a:ext uri="{FF2B5EF4-FFF2-40B4-BE49-F238E27FC236}">
                      <a16:creationId xmlns:a16="http://schemas.microsoft.com/office/drawing/2014/main" id="{101E407D-FE6B-40DB-801F-32580EB6936E}"/>
                    </a:ext>
                  </a:extLst>
                </p:cNvPr>
                <p:cNvSpPr/>
                <p:nvPr/>
              </p:nvSpPr>
              <p:spPr>
                <a:xfrm flipH="1" flipV="1">
                  <a:off x="708337" y="2329652"/>
                  <a:ext cx="1262134" cy="589798"/>
                </a:xfrm>
                <a:prstGeom prst="round1Rect">
                  <a:avLst>
                    <a:gd name="adj" fmla="val 29553"/>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a:extLst>
                  <a:ext uri="{FF2B5EF4-FFF2-40B4-BE49-F238E27FC236}">
                    <a16:creationId xmlns:a16="http://schemas.microsoft.com/office/drawing/2014/main" id="{D77FEED8-E2B6-4CAA-B4CD-ED23174B1D43}"/>
                  </a:ext>
                </a:extLst>
              </p:cNvPr>
              <p:cNvSpPr txBox="1"/>
              <p:nvPr/>
            </p:nvSpPr>
            <p:spPr>
              <a:xfrm>
                <a:off x="963144" y="1905503"/>
                <a:ext cx="1011816" cy="815608"/>
              </a:xfrm>
              <a:prstGeom prst="rect">
                <a:avLst/>
              </a:prstGeom>
              <a:noFill/>
            </p:spPr>
            <p:txBody>
              <a:bodyPr wrap="none" rtlCol="0">
                <a:spAutoFit/>
              </a:bodyPr>
              <a:lstStyle/>
              <a:p>
                <a:pPr algn="r">
                  <a:spcAft>
                    <a:spcPts val="1800"/>
                  </a:spcAft>
                </a:pPr>
                <a:r>
                  <a:rPr lang="en-GB" sz="1600" b="1" dirty="0">
                    <a:solidFill>
                      <a:srgbClr val="272727"/>
                    </a:solidFill>
                  </a:rPr>
                  <a:t>Placebo</a:t>
                </a:r>
              </a:p>
              <a:p>
                <a:pPr algn="r">
                  <a:spcAft>
                    <a:spcPts val="1800"/>
                  </a:spcAft>
                </a:pPr>
                <a:r>
                  <a:rPr lang="en-GB" sz="1600" b="1" dirty="0" err="1">
                    <a:solidFill>
                      <a:srgbClr val="272727"/>
                    </a:solidFill>
                  </a:rPr>
                  <a:t>TTh</a:t>
                </a:r>
                <a:endParaRPr lang="en-GB" sz="1600" b="1" dirty="0">
                  <a:solidFill>
                    <a:srgbClr val="272727"/>
                  </a:solidFill>
                </a:endParaRPr>
              </a:p>
            </p:txBody>
          </p:sp>
          <p:grpSp>
            <p:nvGrpSpPr>
              <p:cNvPr id="119" name="Group 118">
                <a:extLst>
                  <a:ext uri="{FF2B5EF4-FFF2-40B4-BE49-F238E27FC236}">
                    <a16:creationId xmlns:a16="http://schemas.microsoft.com/office/drawing/2014/main" id="{44846023-E5C1-417B-B646-4FF9198B361D}"/>
                  </a:ext>
                </a:extLst>
              </p:cNvPr>
              <p:cNvGrpSpPr/>
              <p:nvPr/>
            </p:nvGrpSpPr>
            <p:grpSpPr>
              <a:xfrm>
                <a:off x="1901628" y="1834438"/>
                <a:ext cx="68400" cy="962840"/>
                <a:chOff x="1901628" y="1745605"/>
                <a:chExt cx="68400" cy="1152000"/>
              </a:xfrm>
            </p:grpSpPr>
            <p:grpSp>
              <p:nvGrpSpPr>
                <p:cNvPr id="16" name="Group 15">
                  <a:extLst>
                    <a:ext uri="{FF2B5EF4-FFF2-40B4-BE49-F238E27FC236}">
                      <a16:creationId xmlns:a16="http://schemas.microsoft.com/office/drawing/2014/main" id="{67844BE6-F56F-4475-A591-D0E1E7E09084}"/>
                    </a:ext>
                  </a:extLst>
                </p:cNvPr>
                <p:cNvGrpSpPr/>
                <p:nvPr/>
              </p:nvGrpSpPr>
              <p:grpSpPr>
                <a:xfrm>
                  <a:off x="1901628" y="1754387"/>
                  <a:ext cx="68400" cy="1135582"/>
                  <a:chOff x="1901628" y="1754387"/>
                  <a:chExt cx="68400" cy="1135582"/>
                </a:xfrm>
              </p:grpSpPr>
              <p:cxnSp>
                <p:nvCxnSpPr>
                  <p:cNvPr id="15" name="Straight Connector 14">
                    <a:extLst>
                      <a:ext uri="{FF2B5EF4-FFF2-40B4-BE49-F238E27FC236}">
                        <a16:creationId xmlns:a16="http://schemas.microsoft.com/office/drawing/2014/main" id="{14558E52-0D5A-4C7E-BE95-357682DB65A3}"/>
                      </a:ext>
                    </a:extLst>
                  </p:cNvPr>
                  <p:cNvCxnSpPr/>
                  <p:nvPr/>
                </p:nvCxnSpPr>
                <p:spPr>
                  <a:xfrm>
                    <a:off x="1901628" y="1754387"/>
                    <a:ext cx="68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CB5B0E15-0098-44B7-A0A7-1D56F0E79598}"/>
                      </a:ext>
                    </a:extLst>
                  </p:cNvPr>
                  <p:cNvCxnSpPr/>
                  <p:nvPr/>
                </p:nvCxnSpPr>
                <p:spPr>
                  <a:xfrm>
                    <a:off x="1901628" y="2320829"/>
                    <a:ext cx="68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8E31DCA5-D8D3-4877-BAA2-FAA7E43F7458}"/>
                      </a:ext>
                    </a:extLst>
                  </p:cNvPr>
                  <p:cNvCxnSpPr/>
                  <p:nvPr/>
                </p:nvCxnSpPr>
                <p:spPr>
                  <a:xfrm>
                    <a:off x="1901628" y="2889969"/>
                    <a:ext cx="68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18" name="Straight Connector 117">
                  <a:extLst>
                    <a:ext uri="{FF2B5EF4-FFF2-40B4-BE49-F238E27FC236}">
                      <a16:creationId xmlns:a16="http://schemas.microsoft.com/office/drawing/2014/main" id="{81680D76-376B-42AE-96F6-06EB9C930662}"/>
                    </a:ext>
                  </a:extLst>
                </p:cNvPr>
                <p:cNvCxnSpPr>
                  <a:cxnSpLocks/>
                </p:cNvCxnSpPr>
                <p:nvPr/>
              </p:nvCxnSpPr>
              <p:spPr>
                <a:xfrm>
                  <a:off x="1961381" y="1745605"/>
                  <a:ext cx="0" cy="1152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grpSp>
        <p:nvGrpSpPr>
          <p:cNvPr id="11" name="Group 10"/>
          <p:cNvGrpSpPr/>
          <p:nvPr/>
        </p:nvGrpSpPr>
        <p:grpSpPr>
          <a:xfrm>
            <a:off x="-177552" y="2975091"/>
            <a:ext cx="10845554" cy="1656000"/>
            <a:chOff x="36511" y="3259912"/>
            <a:chExt cx="8697145" cy="1656000"/>
          </a:xfrm>
        </p:grpSpPr>
        <p:sp>
          <p:nvSpPr>
            <p:cNvPr id="10" name="TextBox 9">
              <a:extLst>
                <a:ext uri="{FF2B5EF4-FFF2-40B4-BE49-F238E27FC236}">
                  <a16:creationId xmlns:a16="http://schemas.microsoft.com/office/drawing/2014/main" id="{7AA94D0D-9705-4650-B6E5-9A9DD830B6C0}"/>
                </a:ext>
              </a:extLst>
            </p:cNvPr>
            <p:cNvSpPr txBox="1"/>
            <p:nvPr/>
          </p:nvSpPr>
          <p:spPr>
            <a:xfrm>
              <a:off x="36511" y="3757763"/>
              <a:ext cx="4629794" cy="992579"/>
            </a:xfrm>
            <a:prstGeom prst="rect">
              <a:avLst/>
            </a:prstGeom>
            <a:noFill/>
          </p:spPr>
          <p:txBody>
            <a:bodyPr wrap="none" rtlCol="0">
              <a:spAutoFit/>
            </a:bodyPr>
            <a:lstStyle/>
            <a:p>
              <a:pPr algn="r"/>
              <a:r>
                <a:rPr lang="en-GB" sz="1400" dirty="0">
                  <a:solidFill>
                    <a:srgbClr val="005294"/>
                  </a:solidFill>
                </a:rPr>
                <a:t>Mean difference -0.75 (95% CI: 01.10, -0.40); p&lt;0.001</a:t>
              </a:r>
            </a:p>
            <a:p>
              <a:pPr algn="r">
                <a:spcBef>
                  <a:spcPts val="300"/>
                </a:spcBef>
              </a:pPr>
              <a:r>
                <a:rPr lang="en-GB" sz="1400" b="1" dirty="0">
                  <a:solidFill>
                    <a:srgbClr val="005294"/>
                  </a:solidFill>
                </a:rPr>
                <a:t>Adjusted analyses for baseline:</a:t>
              </a:r>
            </a:p>
            <a:p>
              <a:pPr algn="r"/>
              <a:r>
                <a:rPr lang="en-GB" sz="1400" dirty="0">
                  <a:solidFill>
                    <a:srgbClr val="005294"/>
                  </a:solidFill>
                </a:rPr>
                <a:t>Testosterone -0.69 (95% CI: -1.05, -0.33); p&lt;0.001</a:t>
              </a:r>
            </a:p>
            <a:p>
              <a:pPr algn="r"/>
              <a:r>
                <a:rPr lang="en-GB" sz="1400" dirty="0">
                  <a:solidFill>
                    <a:srgbClr val="005294"/>
                  </a:solidFill>
                </a:rPr>
                <a:t>*Risk factors -0.71 (95% CI: -1.07, -0.35); p&lt;0.001</a:t>
              </a:r>
            </a:p>
          </p:txBody>
        </p:sp>
        <p:grpSp>
          <p:nvGrpSpPr>
            <p:cNvPr id="8" name="Group 7">
              <a:extLst>
                <a:ext uri="{FF2B5EF4-FFF2-40B4-BE49-F238E27FC236}">
                  <a16:creationId xmlns:a16="http://schemas.microsoft.com/office/drawing/2014/main" id="{451AA96C-A9DE-4DFB-A6BB-19C6BB9D3834}"/>
                </a:ext>
              </a:extLst>
            </p:cNvPr>
            <p:cNvGrpSpPr/>
            <p:nvPr/>
          </p:nvGrpSpPr>
          <p:grpSpPr>
            <a:xfrm>
              <a:off x="4950324" y="3818706"/>
              <a:ext cx="2367164" cy="819904"/>
              <a:chOff x="2982436" y="3423680"/>
              <a:chExt cx="2367164" cy="819904"/>
            </a:xfrm>
          </p:grpSpPr>
          <p:sp>
            <p:nvSpPr>
              <p:cNvPr id="26" name="Rectangle 25">
                <a:extLst>
                  <a:ext uri="{FF2B5EF4-FFF2-40B4-BE49-F238E27FC236}">
                    <a16:creationId xmlns:a16="http://schemas.microsoft.com/office/drawing/2014/main" id="{82711BE2-0FE9-4BCF-A4BE-BC00D0CA464D}"/>
                  </a:ext>
                </a:extLst>
              </p:cNvPr>
              <p:cNvSpPr/>
              <p:nvPr/>
            </p:nvSpPr>
            <p:spPr>
              <a:xfrm>
                <a:off x="2982436" y="3910323"/>
                <a:ext cx="2367164" cy="33326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rgbClr val="FFFFFF"/>
                    </a:solidFill>
                  </a:rPr>
                  <a:t>-1.70 mmol/L</a:t>
                </a:r>
              </a:p>
            </p:txBody>
          </p:sp>
          <p:sp>
            <p:nvSpPr>
              <p:cNvPr id="27" name="Rectangle 26">
                <a:extLst>
                  <a:ext uri="{FF2B5EF4-FFF2-40B4-BE49-F238E27FC236}">
                    <a16:creationId xmlns:a16="http://schemas.microsoft.com/office/drawing/2014/main" id="{83128EB9-499E-44A8-A66B-80D522FD4248}"/>
                  </a:ext>
                </a:extLst>
              </p:cNvPr>
              <p:cNvSpPr/>
              <p:nvPr/>
            </p:nvSpPr>
            <p:spPr>
              <a:xfrm>
                <a:off x="4030808" y="3423680"/>
                <a:ext cx="1318792" cy="33326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1400" dirty="0">
                    <a:solidFill>
                      <a:srgbClr val="FFFFFF"/>
                    </a:solidFill>
                  </a:rPr>
                  <a:t>-0.95 mmol/L</a:t>
                </a:r>
              </a:p>
            </p:txBody>
          </p:sp>
        </p:grpSp>
        <p:sp>
          <p:nvSpPr>
            <p:cNvPr id="29" name="Freeform: Shape 28">
              <a:extLst>
                <a:ext uri="{FF2B5EF4-FFF2-40B4-BE49-F238E27FC236}">
                  <a16:creationId xmlns:a16="http://schemas.microsoft.com/office/drawing/2014/main" id="{8F977D8F-97F5-446D-B831-2E9858464B03}"/>
                </a:ext>
              </a:extLst>
            </p:cNvPr>
            <p:cNvSpPr/>
            <p:nvPr/>
          </p:nvSpPr>
          <p:spPr>
            <a:xfrm flipH="1">
              <a:off x="4719098" y="3876052"/>
              <a:ext cx="119358" cy="756000"/>
            </a:xfrm>
            <a:custGeom>
              <a:avLst/>
              <a:gdLst>
                <a:gd name="connsiteX0" fmla="*/ 0 w 119358"/>
                <a:gd name="connsiteY0" fmla="*/ 0 h 586672"/>
                <a:gd name="connsiteX1" fmla="*/ 119358 w 119358"/>
                <a:gd name="connsiteY1" fmla="*/ 0 h 586672"/>
                <a:gd name="connsiteX2" fmla="*/ 119358 w 119358"/>
                <a:gd name="connsiteY2" fmla="*/ 586672 h 586672"/>
                <a:gd name="connsiteX3" fmla="*/ 18207 w 119358"/>
                <a:gd name="connsiteY3" fmla="*/ 586672 h 586672"/>
              </a:gdLst>
              <a:ahLst/>
              <a:cxnLst>
                <a:cxn ang="0">
                  <a:pos x="connsiteX0" y="connsiteY0"/>
                </a:cxn>
                <a:cxn ang="0">
                  <a:pos x="connsiteX1" y="connsiteY1"/>
                </a:cxn>
                <a:cxn ang="0">
                  <a:pos x="connsiteX2" y="connsiteY2"/>
                </a:cxn>
                <a:cxn ang="0">
                  <a:pos x="connsiteX3" y="connsiteY3"/>
                </a:cxn>
              </a:cxnLst>
              <a:rect l="l" t="t" r="r" b="b"/>
              <a:pathLst>
                <a:path w="119358" h="586672">
                  <a:moveTo>
                    <a:pt x="0" y="0"/>
                  </a:moveTo>
                  <a:lnTo>
                    <a:pt x="119358" y="0"/>
                  </a:lnTo>
                  <a:lnTo>
                    <a:pt x="119358" y="586672"/>
                  </a:lnTo>
                  <a:lnTo>
                    <a:pt x="18207" y="586672"/>
                  </a:lnTo>
                </a:path>
              </a:pathLst>
            </a:custGeom>
            <a:noFill/>
            <a:ln w="19050">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005294"/>
                </a:solidFill>
              </a:endParaRPr>
            </a:p>
          </p:txBody>
        </p:sp>
        <p:sp>
          <p:nvSpPr>
            <p:cNvPr id="38" name="Rounded Rectangle 71">
              <a:extLst>
                <a:ext uri="{FF2B5EF4-FFF2-40B4-BE49-F238E27FC236}">
                  <a16:creationId xmlns:a16="http://schemas.microsoft.com/office/drawing/2014/main" id="{4BA319DA-87D3-49AD-A74D-16323E50C634}"/>
                </a:ext>
              </a:extLst>
            </p:cNvPr>
            <p:cNvSpPr/>
            <p:nvPr/>
          </p:nvSpPr>
          <p:spPr>
            <a:xfrm>
              <a:off x="583714" y="3259912"/>
              <a:ext cx="8143846" cy="1656000"/>
            </a:xfrm>
            <a:prstGeom prst="roundRect">
              <a:avLst>
                <a:gd name="adj" fmla="val 6694"/>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39" name="Round Same Side Corner Rectangle 72">
              <a:extLst>
                <a:ext uri="{FF2B5EF4-FFF2-40B4-BE49-F238E27FC236}">
                  <a16:creationId xmlns:a16="http://schemas.microsoft.com/office/drawing/2014/main" id="{4553A60A-F48E-47F4-8359-293B81E24047}"/>
                </a:ext>
              </a:extLst>
            </p:cNvPr>
            <p:cNvSpPr/>
            <p:nvPr/>
          </p:nvSpPr>
          <p:spPr>
            <a:xfrm>
              <a:off x="583714" y="3259912"/>
              <a:ext cx="8149942" cy="505535"/>
            </a:xfrm>
            <a:prstGeom prst="round2SameRect">
              <a:avLst>
                <a:gd name="adj1" fmla="val 4138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wrap="square" tIns="0" bIns="0" rtlCol="0" anchor="t">
              <a:spAutoFit/>
            </a:bodyPr>
            <a:lstStyle/>
            <a:p>
              <a:pPr algn="ctr">
                <a:lnSpc>
                  <a:spcPct val="90000"/>
                </a:lnSpc>
              </a:pPr>
              <a:r>
                <a:rPr lang="en-GB" sz="1600" b="1" dirty="0">
                  <a:solidFill>
                    <a:prstClr val="white"/>
                  </a:solidFill>
                </a:rPr>
                <a:t>Primary outcome 2: mean change in OGTT 2-hour glucose at 2 years (mmol/L)</a:t>
              </a:r>
            </a:p>
          </p:txBody>
        </p:sp>
        <p:grpSp>
          <p:nvGrpSpPr>
            <p:cNvPr id="122" name="Group 121">
              <a:extLst>
                <a:ext uri="{FF2B5EF4-FFF2-40B4-BE49-F238E27FC236}">
                  <a16:creationId xmlns:a16="http://schemas.microsoft.com/office/drawing/2014/main" id="{D52AD0F1-FFE6-4344-8CA4-F03BB924ACDB}"/>
                </a:ext>
              </a:extLst>
            </p:cNvPr>
            <p:cNvGrpSpPr/>
            <p:nvPr/>
          </p:nvGrpSpPr>
          <p:grpSpPr>
            <a:xfrm flipH="1">
              <a:off x="7325061" y="3741540"/>
              <a:ext cx="1266622" cy="966635"/>
              <a:chOff x="528560" y="1744655"/>
              <a:chExt cx="1266622" cy="1174795"/>
            </a:xfrm>
          </p:grpSpPr>
          <p:sp>
            <p:nvSpPr>
              <p:cNvPr id="130" name="Round Same Side Corner Rectangle 218">
                <a:extLst>
                  <a:ext uri="{FF2B5EF4-FFF2-40B4-BE49-F238E27FC236}">
                    <a16:creationId xmlns:a16="http://schemas.microsoft.com/office/drawing/2014/main" id="{2AE11406-855A-4D06-B6FE-FFD55AE795EE}"/>
                  </a:ext>
                </a:extLst>
              </p:cNvPr>
              <p:cNvSpPr/>
              <p:nvPr/>
            </p:nvSpPr>
            <p:spPr>
              <a:xfrm rot="16200000">
                <a:off x="584349" y="1693355"/>
                <a:ext cx="1159534" cy="1262133"/>
              </a:xfrm>
              <a:prstGeom prst="round2SameRect">
                <a:avLst>
                  <a:gd name="adj1" fmla="val 14556"/>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31" name="Rectangle: Single Corner Rounded 130">
                <a:extLst>
                  <a:ext uri="{FF2B5EF4-FFF2-40B4-BE49-F238E27FC236}">
                    <a16:creationId xmlns:a16="http://schemas.microsoft.com/office/drawing/2014/main" id="{5DC05EE9-F570-4AD6-95B2-C25343A85DDB}"/>
                  </a:ext>
                </a:extLst>
              </p:cNvPr>
              <p:cNvSpPr/>
              <p:nvPr/>
            </p:nvSpPr>
            <p:spPr>
              <a:xfrm flipH="1" flipV="1">
                <a:off x="528560" y="2329652"/>
                <a:ext cx="1262134" cy="589798"/>
              </a:xfrm>
              <a:prstGeom prst="round1Rect">
                <a:avLst>
                  <a:gd name="adj" fmla="val 29553"/>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123" name="TextBox 122">
              <a:extLst>
                <a:ext uri="{FF2B5EF4-FFF2-40B4-BE49-F238E27FC236}">
                  <a16:creationId xmlns:a16="http://schemas.microsoft.com/office/drawing/2014/main" id="{7BE12F02-53D1-40F6-A488-070F5C4E6095}"/>
                </a:ext>
              </a:extLst>
            </p:cNvPr>
            <p:cNvSpPr txBox="1"/>
            <p:nvPr/>
          </p:nvSpPr>
          <p:spPr>
            <a:xfrm>
              <a:off x="7317488" y="3813205"/>
              <a:ext cx="1011815" cy="815608"/>
            </a:xfrm>
            <a:prstGeom prst="rect">
              <a:avLst/>
            </a:prstGeom>
            <a:noFill/>
          </p:spPr>
          <p:txBody>
            <a:bodyPr wrap="none" rtlCol="0">
              <a:spAutoFit/>
            </a:bodyPr>
            <a:lstStyle/>
            <a:p>
              <a:pPr>
                <a:spcAft>
                  <a:spcPts val="1800"/>
                </a:spcAft>
              </a:pPr>
              <a:r>
                <a:rPr lang="en-GB" sz="1600" b="1" dirty="0">
                  <a:solidFill>
                    <a:srgbClr val="272727"/>
                  </a:solidFill>
                </a:rPr>
                <a:t>Placebo</a:t>
              </a:r>
            </a:p>
            <a:p>
              <a:pPr>
                <a:spcAft>
                  <a:spcPts val="1800"/>
                </a:spcAft>
              </a:pPr>
              <a:r>
                <a:rPr lang="en-GB" sz="1600" b="1" dirty="0" err="1">
                  <a:solidFill>
                    <a:srgbClr val="272727"/>
                  </a:solidFill>
                </a:rPr>
                <a:t>TTh</a:t>
              </a:r>
              <a:endParaRPr lang="en-GB" sz="1600" b="1" dirty="0">
                <a:solidFill>
                  <a:srgbClr val="272727"/>
                </a:solidFill>
              </a:endParaRPr>
            </a:p>
          </p:txBody>
        </p:sp>
        <p:grpSp>
          <p:nvGrpSpPr>
            <p:cNvPr id="124" name="Group 123">
              <a:extLst>
                <a:ext uri="{FF2B5EF4-FFF2-40B4-BE49-F238E27FC236}">
                  <a16:creationId xmlns:a16="http://schemas.microsoft.com/office/drawing/2014/main" id="{A058CA54-F7CE-411D-9844-CFD450522AAB}"/>
                </a:ext>
              </a:extLst>
            </p:cNvPr>
            <p:cNvGrpSpPr/>
            <p:nvPr/>
          </p:nvGrpSpPr>
          <p:grpSpPr>
            <a:xfrm rot="10800000">
              <a:off x="7311555" y="3742140"/>
              <a:ext cx="68400" cy="962840"/>
              <a:chOff x="1726340" y="1745605"/>
              <a:chExt cx="68400" cy="1152000"/>
            </a:xfrm>
          </p:grpSpPr>
          <p:grpSp>
            <p:nvGrpSpPr>
              <p:cNvPr id="125" name="Group 124">
                <a:extLst>
                  <a:ext uri="{FF2B5EF4-FFF2-40B4-BE49-F238E27FC236}">
                    <a16:creationId xmlns:a16="http://schemas.microsoft.com/office/drawing/2014/main" id="{E4113D02-DAF7-436D-84BB-D52C3C25C4C9}"/>
                  </a:ext>
                </a:extLst>
              </p:cNvPr>
              <p:cNvGrpSpPr/>
              <p:nvPr/>
            </p:nvGrpSpPr>
            <p:grpSpPr>
              <a:xfrm>
                <a:off x="1726340" y="1754387"/>
                <a:ext cx="68400" cy="1135582"/>
                <a:chOff x="1726340" y="1754387"/>
                <a:chExt cx="68400" cy="1135582"/>
              </a:xfrm>
            </p:grpSpPr>
            <p:cxnSp>
              <p:nvCxnSpPr>
                <p:cNvPr id="127" name="Straight Connector 126">
                  <a:extLst>
                    <a:ext uri="{FF2B5EF4-FFF2-40B4-BE49-F238E27FC236}">
                      <a16:creationId xmlns:a16="http://schemas.microsoft.com/office/drawing/2014/main" id="{E0B8AF3D-982E-4786-97E5-1AA5975E089B}"/>
                    </a:ext>
                  </a:extLst>
                </p:cNvPr>
                <p:cNvCxnSpPr/>
                <p:nvPr/>
              </p:nvCxnSpPr>
              <p:spPr>
                <a:xfrm>
                  <a:off x="1726340" y="1754387"/>
                  <a:ext cx="68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FAE614EB-6851-4C6C-9263-732B41731994}"/>
                    </a:ext>
                  </a:extLst>
                </p:cNvPr>
                <p:cNvCxnSpPr/>
                <p:nvPr/>
              </p:nvCxnSpPr>
              <p:spPr>
                <a:xfrm>
                  <a:off x="1726340" y="2320830"/>
                  <a:ext cx="68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5D44D8C0-78CE-4C40-A0DB-B0E8C905742E}"/>
                    </a:ext>
                  </a:extLst>
                </p:cNvPr>
                <p:cNvCxnSpPr/>
                <p:nvPr/>
              </p:nvCxnSpPr>
              <p:spPr>
                <a:xfrm>
                  <a:off x="1726340" y="2889969"/>
                  <a:ext cx="684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26" name="Straight Connector 125">
                <a:extLst>
                  <a:ext uri="{FF2B5EF4-FFF2-40B4-BE49-F238E27FC236}">
                    <a16:creationId xmlns:a16="http://schemas.microsoft.com/office/drawing/2014/main" id="{CDA53615-B873-412D-AB19-A5FFC644F796}"/>
                  </a:ext>
                </a:extLst>
              </p:cNvPr>
              <p:cNvCxnSpPr>
                <a:cxnSpLocks/>
              </p:cNvCxnSpPr>
              <p:nvPr/>
            </p:nvCxnSpPr>
            <p:spPr>
              <a:xfrm>
                <a:off x="1786093" y="1745605"/>
                <a:ext cx="0" cy="1152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pic>
        <p:nvPicPr>
          <p:cNvPr id="44" name="Picture 2" descr="T4D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8864" y="146447"/>
            <a:ext cx="1318275" cy="811666"/>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1444548" y="5624847"/>
            <a:ext cx="10155577" cy="707886"/>
          </a:xfrm>
          <a:prstGeom prst="rect">
            <a:avLst/>
          </a:prstGeom>
          <a:noFill/>
        </p:spPr>
        <p:txBody>
          <a:bodyPr wrap="square" rtlCol="0" anchor="b">
            <a:spAutoFit/>
          </a:bodyPr>
          <a:lstStyle/>
          <a:p>
            <a:r>
              <a:rPr lang="en-GB" sz="1000" dirty="0">
                <a:solidFill>
                  <a:schemeClr val="tx2"/>
                </a:solidFill>
              </a:rPr>
              <a:t>*Centre, age group (50–59, 60–74 years), WC (95–100, 101–115, &gt;115 cm), 2-hour glucose on OGTT (7.8–9.5, 9.6–11.0, 11.1–15.0 </a:t>
            </a:r>
            <a:r>
              <a:rPr lang="en-GB" sz="1000" dirty="0" err="1">
                <a:solidFill>
                  <a:schemeClr val="tx2"/>
                </a:solidFill>
              </a:rPr>
              <a:t>mmol</a:t>
            </a:r>
            <a:r>
              <a:rPr lang="en-GB" sz="1000" dirty="0">
                <a:solidFill>
                  <a:schemeClr val="tx2"/>
                </a:solidFill>
              </a:rPr>
              <a:t>/L), smoking (yes, no),</a:t>
            </a:r>
            <a:br>
              <a:rPr lang="en-GB" sz="1000" dirty="0">
                <a:solidFill>
                  <a:schemeClr val="tx2"/>
                </a:solidFill>
              </a:rPr>
            </a:br>
            <a:r>
              <a:rPr lang="en-GB" sz="1000" dirty="0">
                <a:solidFill>
                  <a:schemeClr val="tx2"/>
                </a:solidFill>
              </a:rPr>
              <a:t>first-degree family history of T2DM (yes, no), baseline serum testosterone (≤8, 8–11, ≥11 </a:t>
            </a:r>
            <a:r>
              <a:rPr lang="en-GB" sz="1000" dirty="0" err="1">
                <a:solidFill>
                  <a:schemeClr val="tx2"/>
                </a:solidFill>
              </a:rPr>
              <a:t>mmol</a:t>
            </a:r>
            <a:r>
              <a:rPr lang="en-GB" sz="1000" dirty="0">
                <a:solidFill>
                  <a:schemeClr val="tx2"/>
                </a:solidFill>
              </a:rPr>
              <a:t>/L)</a:t>
            </a:r>
          </a:p>
          <a:p>
            <a:r>
              <a:rPr lang="en-GB" sz="1000" dirty="0">
                <a:solidFill>
                  <a:schemeClr val="tx2"/>
                </a:solidFill>
              </a:rPr>
              <a:t>CI, confidence interval; OGTT, oral glucose tolerance test; T2DM, type 2 diabetes mellitus; </a:t>
            </a:r>
            <a:r>
              <a:rPr lang="en-GB" sz="1000" dirty="0" err="1">
                <a:solidFill>
                  <a:schemeClr val="tx2"/>
                </a:solidFill>
              </a:rPr>
              <a:t>TTh</a:t>
            </a:r>
            <a:r>
              <a:rPr lang="en-GB" sz="1000" dirty="0">
                <a:solidFill>
                  <a:schemeClr val="tx2"/>
                </a:solidFill>
              </a:rPr>
              <a:t>, testosterone therapy; WC, waist circumference</a:t>
            </a:r>
          </a:p>
          <a:p>
            <a:r>
              <a:rPr lang="en-GB" sz="1000" dirty="0" err="1">
                <a:solidFill>
                  <a:schemeClr val="tx2"/>
                </a:solidFill>
              </a:rPr>
              <a:t>Wittert</a:t>
            </a:r>
            <a:r>
              <a:rPr lang="en-GB" sz="1000" dirty="0">
                <a:solidFill>
                  <a:schemeClr val="tx2"/>
                </a:solidFill>
              </a:rPr>
              <a:t> GA </a:t>
            </a:r>
            <a:r>
              <a:rPr lang="en-GB" sz="1000" i="1" dirty="0">
                <a:solidFill>
                  <a:schemeClr val="tx2"/>
                </a:solidFill>
              </a:rPr>
              <a:t>et al. </a:t>
            </a:r>
            <a:r>
              <a:rPr lang="fr-FR" sz="1000" i="1" dirty="0" err="1">
                <a:solidFill>
                  <a:schemeClr val="tx2"/>
                </a:solidFill>
              </a:rPr>
              <a:t>Diabetes</a:t>
            </a:r>
            <a:r>
              <a:rPr lang="fr-FR" sz="1000" dirty="0">
                <a:solidFill>
                  <a:schemeClr val="tx2"/>
                </a:solidFill>
              </a:rPr>
              <a:t> 2020;69(</a:t>
            </a:r>
            <a:r>
              <a:rPr lang="fr-FR" sz="1000" dirty="0" err="1">
                <a:solidFill>
                  <a:schemeClr val="tx2"/>
                </a:solidFill>
              </a:rPr>
              <a:t>Suppl</a:t>
            </a:r>
            <a:r>
              <a:rPr lang="fr-FR" sz="1000" dirty="0">
                <a:solidFill>
                  <a:schemeClr val="tx2"/>
                </a:solidFill>
              </a:rPr>
              <a:t> 1): </a:t>
            </a:r>
            <a:r>
              <a:rPr lang="en-GB" sz="1000" dirty="0">
                <a:solidFill>
                  <a:schemeClr val="tx2"/>
                </a:solidFill>
              </a:rPr>
              <a:t>https://doi.org/10.2337/db20-274-OR.</a:t>
            </a:r>
          </a:p>
        </p:txBody>
      </p:sp>
    </p:spTree>
    <p:extLst>
      <p:ext uri="{BB962C8B-B14F-4D97-AF65-F5344CB8AC3E}">
        <p14:creationId xmlns:p14="http://schemas.microsoft.com/office/powerpoint/2010/main" val="361855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524000" y="5917310"/>
            <a:ext cx="9144000" cy="370614"/>
          </a:xfrm>
        </p:spPr>
        <p:txBody>
          <a:bodyPr/>
          <a:lstStyle/>
          <a:p>
            <a:pPr>
              <a:spcBef>
                <a:spcPts val="0"/>
              </a:spcBef>
            </a:pPr>
            <a:r>
              <a:rPr lang="en-GB" dirty="0"/>
              <a:t>LUTS, lower urinary tract symptoms; </a:t>
            </a:r>
            <a:r>
              <a:rPr lang="en-GB" dirty="0" err="1"/>
              <a:t>TTh</a:t>
            </a:r>
            <a:r>
              <a:rPr lang="en-GB" dirty="0"/>
              <a:t>, testosterone therapy</a:t>
            </a:r>
          </a:p>
          <a:p>
            <a:pPr>
              <a:spcBef>
                <a:spcPts val="0"/>
              </a:spcBef>
            </a:pPr>
            <a:r>
              <a:rPr lang="en-GB" dirty="0" err="1"/>
              <a:t>Wittert</a:t>
            </a:r>
            <a:r>
              <a:rPr lang="en-GB" dirty="0"/>
              <a:t> GA </a:t>
            </a:r>
            <a:r>
              <a:rPr lang="en-GB" i="1" dirty="0"/>
              <a:t>et al. Diabetes </a:t>
            </a:r>
            <a:r>
              <a:rPr lang="en-GB" dirty="0"/>
              <a:t>2020;69(</a:t>
            </a:r>
            <a:r>
              <a:rPr lang="en-GB" dirty="0" err="1"/>
              <a:t>Suppl</a:t>
            </a:r>
            <a:r>
              <a:rPr lang="en-GB" dirty="0"/>
              <a:t> 1): https://doi.org/10.2337/db20-274-OR.</a:t>
            </a:r>
          </a:p>
        </p:txBody>
      </p:sp>
      <p:sp>
        <p:nvSpPr>
          <p:cNvPr id="133" name="Title 10">
            <a:extLst>
              <a:ext uri="{FF2B5EF4-FFF2-40B4-BE49-F238E27FC236}">
                <a16:creationId xmlns:a16="http://schemas.microsoft.com/office/drawing/2014/main" id="{D0505A90-47BF-48BB-B9B7-8DD73DF514DD}"/>
              </a:ext>
            </a:extLst>
          </p:cNvPr>
          <p:cNvSpPr>
            <a:spLocks noGrp="1"/>
          </p:cNvSpPr>
          <p:nvPr>
            <p:ph type="title"/>
          </p:nvPr>
        </p:nvSpPr>
        <p:spPr>
          <a:xfrm>
            <a:off x="310431" y="117109"/>
            <a:ext cx="8229600" cy="834047"/>
          </a:xfrm>
        </p:spPr>
        <p:txBody>
          <a:bodyPr>
            <a:normAutofit/>
          </a:bodyPr>
          <a:lstStyle/>
          <a:p>
            <a:r>
              <a:rPr lang="en-GB" sz="3200" dirty="0">
                <a:solidFill>
                  <a:schemeClr val="accent1"/>
                </a:solidFill>
              </a:rPr>
              <a:t>The T4DM study:</a:t>
            </a:r>
            <a:r>
              <a:rPr lang="en-GB" sz="3200" dirty="0"/>
              <a:t> secondary outcomes</a:t>
            </a:r>
          </a:p>
        </p:txBody>
      </p:sp>
      <p:grpSp>
        <p:nvGrpSpPr>
          <p:cNvPr id="3" name="Group 2"/>
          <p:cNvGrpSpPr/>
          <p:nvPr/>
        </p:nvGrpSpPr>
        <p:grpSpPr>
          <a:xfrm>
            <a:off x="710214" y="1115092"/>
            <a:ext cx="10289219" cy="4692890"/>
            <a:chOff x="549881" y="1115091"/>
            <a:chExt cx="8048075" cy="4692890"/>
          </a:xfrm>
        </p:grpSpPr>
        <p:sp>
          <p:nvSpPr>
            <p:cNvPr id="134" name="TextBox 133">
              <a:extLst>
                <a:ext uri="{FF2B5EF4-FFF2-40B4-BE49-F238E27FC236}">
                  <a16:creationId xmlns:a16="http://schemas.microsoft.com/office/drawing/2014/main" id="{F330D70D-81C7-449C-B6CB-090FFC30F008}"/>
                </a:ext>
              </a:extLst>
            </p:cNvPr>
            <p:cNvSpPr txBox="1"/>
            <p:nvPr/>
          </p:nvSpPr>
          <p:spPr>
            <a:xfrm>
              <a:off x="2672576" y="5500204"/>
              <a:ext cx="3798849" cy="307777"/>
            </a:xfrm>
            <a:prstGeom prst="rect">
              <a:avLst/>
            </a:prstGeom>
            <a:noFill/>
          </p:spPr>
          <p:txBody>
            <a:bodyPr wrap="square" rtlCol="0">
              <a:spAutoFit/>
            </a:bodyPr>
            <a:lstStyle/>
            <a:p>
              <a:pPr algn="ctr"/>
              <a:r>
                <a:rPr lang="en-GB" sz="1400" b="1" dirty="0">
                  <a:solidFill>
                    <a:srgbClr val="005294"/>
                  </a:solidFill>
                </a:rPr>
                <a:t>All p&lt;0.001 unless otherwise stated</a:t>
              </a:r>
            </a:p>
          </p:txBody>
        </p:sp>
        <p:grpSp>
          <p:nvGrpSpPr>
            <p:cNvPr id="2" name="Group 1"/>
            <p:cNvGrpSpPr/>
            <p:nvPr/>
          </p:nvGrpSpPr>
          <p:grpSpPr>
            <a:xfrm>
              <a:off x="553278" y="1115091"/>
              <a:ext cx="8044678" cy="4374760"/>
              <a:chOff x="553278" y="1214481"/>
              <a:chExt cx="8044678" cy="4374760"/>
            </a:xfrm>
          </p:grpSpPr>
          <p:grpSp>
            <p:nvGrpSpPr>
              <p:cNvPr id="135" name="Group 134">
                <a:extLst>
                  <a:ext uri="{FF2B5EF4-FFF2-40B4-BE49-F238E27FC236}">
                    <a16:creationId xmlns:a16="http://schemas.microsoft.com/office/drawing/2014/main" id="{000852E0-5FB9-4E5D-8908-73413C80547D}"/>
                  </a:ext>
                </a:extLst>
              </p:cNvPr>
              <p:cNvGrpSpPr/>
              <p:nvPr/>
            </p:nvGrpSpPr>
            <p:grpSpPr>
              <a:xfrm>
                <a:off x="4673956" y="1214481"/>
                <a:ext cx="3924000" cy="4374759"/>
                <a:chOff x="4648200" y="1804460"/>
                <a:chExt cx="4101384" cy="4010544"/>
              </a:xfrm>
            </p:grpSpPr>
            <p:sp>
              <p:nvSpPr>
                <p:cNvPr id="136" name="Rounded Rectangle 71">
                  <a:extLst>
                    <a:ext uri="{FF2B5EF4-FFF2-40B4-BE49-F238E27FC236}">
                      <a16:creationId xmlns:a16="http://schemas.microsoft.com/office/drawing/2014/main" id="{43BA51B1-680F-4A3F-A1F1-150DA6625132}"/>
                    </a:ext>
                  </a:extLst>
                </p:cNvPr>
                <p:cNvSpPr/>
                <p:nvPr/>
              </p:nvSpPr>
              <p:spPr>
                <a:xfrm>
                  <a:off x="4648200" y="1804460"/>
                  <a:ext cx="4101384" cy="4010544"/>
                </a:xfrm>
                <a:prstGeom prst="roundRect">
                  <a:avLst>
                    <a:gd name="adj" fmla="val 3095"/>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prstClr val="white"/>
                    </a:solidFill>
                  </a:endParaRPr>
                </a:p>
              </p:txBody>
            </p:sp>
            <p:sp>
              <p:nvSpPr>
                <p:cNvPr id="137" name="Round Same Side Corner Rectangle 72">
                  <a:extLst>
                    <a:ext uri="{FF2B5EF4-FFF2-40B4-BE49-F238E27FC236}">
                      <a16:creationId xmlns:a16="http://schemas.microsoft.com/office/drawing/2014/main" id="{562465F2-D8D1-4490-956D-7F38ADC9A263}"/>
                    </a:ext>
                  </a:extLst>
                </p:cNvPr>
                <p:cNvSpPr/>
                <p:nvPr/>
              </p:nvSpPr>
              <p:spPr>
                <a:xfrm>
                  <a:off x="4648204" y="1804460"/>
                  <a:ext cx="4100734" cy="264023"/>
                </a:xfrm>
                <a:prstGeom prst="round2SameRect">
                  <a:avLst>
                    <a:gd name="adj1" fmla="val 33063"/>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0" bIns="0" rtlCol="0" anchor="t">
                  <a:noAutofit/>
                </a:bodyPr>
                <a:lstStyle/>
                <a:p>
                  <a:pPr algn="ctr"/>
                  <a:r>
                    <a:rPr lang="en-GB" sz="1400" b="1" dirty="0">
                      <a:solidFill>
                        <a:prstClr val="white"/>
                      </a:solidFill>
                    </a:rPr>
                    <a:t>Change from baseline in sexual function</a:t>
                  </a:r>
                </a:p>
              </p:txBody>
            </p:sp>
          </p:grpSp>
          <p:grpSp>
            <p:nvGrpSpPr>
              <p:cNvPr id="138" name="Group 137">
                <a:extLst>
                  <a:ext uri="{FF2B5EF4-FFF2-40B4-BE49-F238E27FC236}">
                    <a16:creationId xmlns:a16="http://schemas.microsoft.com/office/drawing/2014/main" id="{BDE2499E-0B69-4126-A61A-5171F485CA44}"/>
                  </a:ext>
                </a:extLst>
              </p:cNvPr>
              <p:cNvGrpSpPr/>
              <p:nvPr/>
            </p:nvGrpSpPr>
            <p:grpSpPr>
              <a:xfrm>
                <a:off x="553278" y="1223505"/>
                <a:ext cx="3924000" cy="4365736"/>
                <a:chOff x="553278" y="1815031"/>
                <a:chExt cx="4101384" cy="4006180"/>
              </a:xfrm>
            </p:grpSpPr>
            <p:sp>
              <p:nvSpPr>
                <p:cNvPr id="139" name="Rounded Rectangle 71">
                  <a:extLst>
                    <a:ext uri="{FF2B5EF4-FFF2-40B4-BE49-F238E27FC236}">
                      <a16:creationId xmlns:a16="http://schemas.microsoft.com/office/drawing/2014/main" id="{B908008C-6BAB-496D-9AC9-73520202EFCE}"/>
                    </a:ext>
                  </a:extLst>
                </p:cNvPr>
                <p:cNvSpPr/>
                <p:nvPr/>
              </p:nvSpPr>
              <p:spPr>
                <a:xfrm>
                  <a:off x="553278" y="1815031"/>
                  <a:ext cx="4101384" cy="4006180"/>
                </a:xfrm>
                <a:prstGeom prst="roundRect">
                  <a:avLst>
                    <a:gd name="adj" fmla="val 3095"/>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solidFill>
                      <a:prstClr val="white"/>
                    </a:solidFill>
                  </a:endParaRPr>
                </a:p>
              </p:txBody>
            </p:sp>
            <p:sp>
              <p:nvSpPr>
                <p:cNvPr id="140" name="Round Same Side Corner Rectangle 72">
                  <a:extLst>
                    <a:ext uri="{FF2B5EF4-FFF2-40B4-BE49-F238E27FC236}">
                      <a16:creationId xmlns:a16="http://schemas.microsoft.com/office/drawing/2014/main" id="{35F70A4E-9694-41CF-B4B5-4B1F1593D364}"/>
                    </a:ext>
                  </a:extLst>
                </p:cNvPr>
                <p:cNvSpPr/>
                <p:nvPr/>
              </p:nvSpPr>
              <p:spPr>
                <a:xfrm>
                  <a:off x="553282" y="1815031"/>
                  <a:ext cx="4100734" cy="264281"/>
                </a:xfrm>
                <a:prstGeom prst="round2SameRect">
                  <a:avLst>
                    <a:gd name="adj1" fmla="val 32362"/>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tIns="0" bIns="0" rtlCol="0" anchor="t">
                  <a:noAutofit/>
                </a:bodyPr>
                <a:lstStyle/>
                <a:p>
                  <a:pPr algn="ctr"/>
                  <a:r>
                    <a:rPr lang="en-GB" sz="1400" b="1" dirty="0">
                      <a:solidFill>
                        <a:prstClr val="white"/>
                      </a:solidFill>
                    </a:rPr>
                    <a:t>Change from baseline in body composition</a:t>
                  </a:r>
                </a:p>
              </p:txBody>
            </p:sp>
          </p:grpSp>
        </p:grpSp>
        <p:grpSp>
          <p:nvGrpSpPr>
            <p:cNvPr id="144" name="Group 143">
              <a:extLst>
                <a:ext uri="{FF2B5EF4-FFF2-40B4-BE49-F238E27FC236}">
                  <a16:creationId xmlns:a16="http://schemas.microsoft.com/office/drawing/2014/main" id="{5F2088BD-195D-459D-9333-5FC79AFAB446}"/>
                </a:ext>
              </a:extLst>
            </p:cNvPr>
            <p:cNvGrpSpPr/>
            <p:nvPr/>
          </p:nvGrpSpPr>
          <p:grpSpPr>
            <a:xfrm>
              <a:off x="549881" y="1440995"/>
              <a:ext cx="7984134" cy="4014187"/>
              <a:chOff x="549881" y="1530446"/>
              <a:chExt cx="7984134" cy="4014187"/>
            </a:xfrm>
          </p:grpSpPr>
          <p:grpSp>
            <p:nvGrpSpPr>
              <p:cNvPr id="145" name="Group 144">
                <a:extLst>
                  <a:ext uri="{FF2B5EF4-FFF2-40B4-BE49-F238E27FC236}">
                    <a16:creationId xmlns:a16="http://schemas.microsoft.com/office/drawing/2014/main" id="{6019061C-53DA-48A8-AA4F-12A2CB6ADECC}"/>
                  </a:ext>
                </a:extLst>
              </p:cNvPr>
              <p:cNvGrpSpPr/>
              <p:nvPr/>
            </p:nvGrpSpPr>
            <p:grpSpPr>
              <a:xfrm>
                <a:off x="549881" y="1530446"/>
                <a:ext cx="7984134" cy="3614933"/>
                <a:chOff x="549881" y="1660936"/>
                <a:chExt cx="7984134" cy="3156261"/>
              </a:xfrm>
            </p:grpSpPr>
            <p:grpSp>
              <p:nvGrpSpPr>
                <p:cNvPr id="154" name="Group 153">
                  <a:extLst>
                    <a:ext uri="{FF2B5EF4-FFF2-40B4-BE49-F238E27FC236}">
                      <a16:creationId xmlns:a16="http://schemas.microsoft.com/office/drawing/2014/main" id="{A5399DB2-D72F-451A-B1CD-EEFCC3848700}"/>
                    </a:ext>
                  </a:extLst>
                </p:cNvPr>
                <p:cNvGrpSpPr/>
                <p:nvPr/>
              </p:nvGrpSpPr>
              <p:grpSpPr>
                <a:xfrm>
                  <a:off x="549881" y="1660936"/>
                  <a:ext cx="2335717" cy="3141979"/>
                  <a:chOff x="582731" y="1660936"/>
                  <a:chExt cx="2335717" cy="3141979"/>
                </a:xfrm>
              </p:grpSpPr>
              <p:sp>
                <p:nvSpPr>
                  <p:cNvPr id="220" name="TextBox 219">
                    <a:extLst>
                      <a:ext uri="{FF2B5EF4-FFF2-40B4-BE49-F238E27FC236}">
                        <a16:creationId xmlns:a16="http://schemas.microsoft.com/office/drawing/2014/main" id="{9B60272E-FAD8-4DB7-BE5A-520622CD2EE2}"/>
                      </a:ext>
                    </a:extLst>
                  </p:cNvPr>
                  <p:cNvSpPr txBox="1"/>
                  <p:nvPr/>
                </p:nvSpPr>
                <p:spPr>
                  <a:xfrm>
                    <a:off x="696707" y="2062683"/>
                    <a:ext cx="672789" cy="403088"/>
                  </a:xfrm>
                  <a:prstGeom prst="rect">
                    <a:avLst/>
                  </a:prstGeom>
                  <a:noFill/>
                </p:spPr>
                <p:txBody>
                  <a:bodyPr wrap="square" rtlCol="0">
                    <a:spAutoFit/>
                  </a:bodyPr>
                  <a:lstStyle/>
                  <a:p>
                    <a:pPr>
                      <a:spcBef>
                        <a:spcPts val="600"/>
                      </a:spcBef>
                      <a:spcAft>
                        <a:spcPts val="800"/>
                      </a:spcAft>
                    </a:pPr>
                    <a:r>
                      <a:rPr lang="en-GB" sz="1200" b="1" dirty="0">
                        <a:solidFill>
                          <a:srgbClr val="005294"/>
                        </a:solidFill>
                      </a:rPr>
                      <a:t>p=0.06</a:t>
                    </a:r>
                  </a:p>
                </p:txBody>
              </p:sp>
              <p:grpSp>
                <p:nvGrpSpPr>
                  <p:cNvPr id="221" name="Group 220">
                    <a:extLst>
                      <a:ext uri="{FF2B5EF4-FFF2-40B4-BE49-F238E27FC236}">
                        <a16:creationId xmlns:a16="http://schemas.microsoft.com/office/drawing/2014/main" id="{03492807-C6A8-4793-97BA-C762BF97E8D5}"/>
                      </a:ext>
                    </a:extLst>
                  </p:cNvPr>
                  <p:cNvGrpSpPr/>
                  <p:nvPr/>
                </p:nvGrpSpPr>
                <p:grpSpPr>
                  <a:xfrm>
                    <a:off x="2281933" y="4476306"/>
                    <a:ext cx="444895" cy="234680"/>
                    <a:chOff x="5714284" y="4887786"/>
                    <a:chExt cx="444895" cy="234680"/>
                  </a:xfrm>
                </p:grpSpPr>
                <p:sp>
                  <p:nvSpPr>
                    <p:cNvPr id="257" name="Rectangle 256">
                      <a:extLst>
                        <a:ext uri="{FF2B5EF4-FFF2-40B4-BE49-F238E27FC236}">
                          <a16:creationId xmlns:a16="http://schemas.microsoft.com/office/drawing/2014/main" id="{80F0DC2E-A038-4F93-8591-1BDA0422EFA0}"/>
                        </a:ext>
                      </a:extLst>
                    </p:cNvPr>
                    <p:cNvSpPr/>
                    <p:nvPr/>
                  </p:nvSpPr>
                  <p:spPr>
                    <a:xfrm>
                      <a:off x="5805726" y="5005445"/>
                      <a:ext cx="353453"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sp>
                  <p:nvSpPr>
                    <p:cNvPr id="258" name="Rectangle 257">
                      <a:extLst>
                        <a:ext uri="{FF2B5EF4-FFF2-40B4-BE49-F238E27FC236}">
                          <a16:creationId xmlns:a16="http://schemas.microsoft.com/office/drawing/2014/main" id="{FB3AF12E-12C9-41E5-B0FC-583466A2E5C7}"/>
                        </a:ext>
                      </a:extLst>
                    </p:cNvPr>
                    <p:cNvSpPr/>
                    <p:nvPr/>
                  </p:nvSpPr>
                  <p:spPr>
                    <a:xfrm flipH="1">
                      <a:off x="5714284" y="4887786"/>
                      <a:ext cx="91442"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grpSp>
              <p:grpSp>
                <p:nvGrpSpPr>
                  <p:cNvPr id="222" name="Group 221">
                    <a:extLst>
                      <a:ext uri="{FF2B5EF4-FFF2-40B4-BE49-F238E27FC236}">
                        <a16:creationId xmlns:a16="http://schemas.microsoft.com/office/drawing/2014/main" id="{37837EBD-B025-44B1-B9F8-7790A086E5EB}"/>
                      </a:ext>
                    </a:extLst>
                  </p:cNvPr>
                  <p:cNvGrpSpPr/>
                  <p:nvPr/>
                </p:nvGrpSpPr>
                <p:grpSpPr>
                  <a:xfrm>
                    <a:off x="1649615" y="3687847"/>
                    <a:ext cx="723760" cy="234680"/>
                    <a:chOff x="5081966" y="4887786"/>
                    <a:chExt cx="723760" cy="234680"/>
                  </a:xfrm>
                </p:grpSpPr>
                <p:sp>
                  <p:nvSpPr>
                    <p:cNvPr id="255" name="Rectangle 254">
                      <a:extLst>
                        <a:ext uri="{FF2B5EF4-FFF2-40B4-BE49-F238E27FC236}">
                          <a16:creationId xmlns:a16="http://schemas.microsoft.com/office/drawing/2014/main" id="{6B210F73-F3E1-49E6-B486-720E9A623081}"/>
                        </a:ext>
                      </a:extLst>
                    </p:cNvPr>
                    <p:cNvSpPr/>
                    <p:nvPr/>
                  </p:nvSpPr>
                  <p:spPr>
                    <a:xfrm flipH="1">
                      <a:off x="5081966" y="5005445"/>
                      <a:ext cx="723760"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sp>
                  <p:nvSpPr>
                    <p:cNvPr id="256" name="Rectangle 255">
                      <a:extLst>
                        <a:ext uri="{FF2B5EF4-FFF2-40B4-BE49-F238E27FC236}">
                          <a16:creationId xmlns:a16="http://schemas.microsoft.com/office/drawing/2014/main" id="{873BA59D-1B37-40BD-90CE-B182C1FC14B0}"/>
                        </a:ext>
                      </a:extLst>
                    </p:cNvPr>
                    <p:cNvSpPr/>
                    <p:nvPr/>
                  </p:nvSpPr>
                  <p:spPr>
                    <a:xfrm flipH="1">
                      <a:off x="5563772" y="4887786"/>
                      <a:ext cx="241954"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grpSp>
              <p:grpSp>
                <p:nvGrpSpPr>
                  <p:cNvPr id="223" name="Group 222">
                    <a:extLst>
                      <a:ext uri="{FF2B5EF4-FFF2-40B4-BE49-F238E27FC236}">
                        <a16:creationId xmlns:a16="http://schemas.microsoft.com/office/drawing/2014/main" id="{0C3F83EA-F9E1-40F8-AC99-05451099DCDC}"/>
                      </a:ext>
                    </a:extLst>
                  </p:cNvPr>
                  <p:cNvGrpSpPr/>
                  <p:nvPr/>
                </p:nvGrpSpPr>
                <p:grpSpPr>
                  <a:xfrm>
                    <a:off x="1431901" y="3293618"/>
                    <a:ext cx="941474" cy="234680"/>
                    <a:chOff x="4864252" y="4887786"/>
                    <a:chExt cx="941474" cy="234680"/>
                  </a:xfrm>
                </p:grpSpPr>
                <p:sp>
                  <p:nvSpPr>
                    <p:cNvPr id="253" name="Rectangle 252">
                      <a:extLst>
                        <a:ext uri="{FF2B5EF4-FFF2-40B4-BE49-F238E27FC236}">
                          <a16:creationId xmlns:a16="http://schemas.microsoft.com/office/drawing/2014/main" id="{C4FF8D52-1DFC-4D32-857E-174C90678E52}"/>
                        </a:ext>
                      </a:extLst>
                    </p:cNvPr>
                    <p:cNvSpPr/>
                    <p:nvPr/>
                  </p:nvSpPr>
                  <p:spPr>
                    <a:xfrm flipH="1">
                      <a:off x="4864252" y="5005445"/>
                      <a:ext cx="941474"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sp>
                  <p:nvSpPr>
                    <p:cNvPr id="254" name="Rectangle 253">
                      <a:extLst>
                        <a:ext uri="{FF2B5EF4-FFF2-40B4-BE49-F238E27FC236}">
                          <a16:creationId xmlns:a16="http://schemas.microsoft.com/office/drawing/2014/main" id="{BB2E7CDC-708E-4F75-BB10-F7199B603B99}"/>
                        </a:ext>
                      </a:extLst>
                    </p:cNvPr>
                    <p:cNvSpPr/>
                    <p:nvPr/>
                  </p:nvSpPr>
                  <p:spPr>
                    <a:xfrm flipH="1">
                      <a:off x="5420843" y="4887786"/>
                      <a:ext cx="384881"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grpSp>
              <p:grpSp>
                <p:nvGrpSpPr>
                  <p:cNvPr id="224" name="Group 223">
                    <a:extLst>
                      <a:ext uri="{FF2B5EF4-FFF2-40B4-BE49-F238E27FC236}">
                        <a16:creationId xmlns:a16="http://schemas.microsoft.com/office/drawing/2014/main" id="{311D2A13-1643-4534-AF6B-9D18F9378519}"/>
                      </a:ext>
                    </a:extLst>
                  </p:cNvPr>
                  <p:cNvGrpSpPr/>
                  <p:nvPr/>
                </p:nvGrpSpPr>
                <p:grpSpPr>
                  <a:xfrm>
                    <a:off x="2105867" y="2899389"/>
                    <a:ext cx="340769" cy="234680"/>
                    <a:chOff x="5289212" y="4887786"/>
                    <a:chExt cx="657984" cy="234680"/>
                  </a:xfrm>
                </p:grpSpPr>
                <p:sp>
                  <p:nvSpPr>
                    <p:cNvPr id="251" name="Rectangle 250">
                      <a:extLst>
                        <a:ext uri="{FF2B5EF4-FFF2-40B4-BE49-F238E27FC236}">
                          <a16:creationId xmlns:a16="http://schemas.microsoft.com/office/drawing/2014/main" id="{7B94A099-C447-45B9-9E93-446F7BE9F346}"/>
                        </a:ext>
                      </a:extLst>
                    </p:cNvPr>
                    <p:cNvSpPr/>
                    <p:nvPr/>
                  </p:nvSpPr>
                  <p:spPr>
                    <a:xfrm>
                      <a:off x="5805726" y="5005445"/>
                      <a:ext cx="141470"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sp>
                  <p:nvSpPr>
                    <p:cNvPr id="252" name="Rectangle 251">
                      <a:extLst>
                        <a:ext uri="{FF2B5EF4-FFF2-40B4-BE49-F238E27FC236}">
                          <a16:creationId xmlns:a16="http://schemas.microsoft.com/office/drawing/2014/main" id="{9CAD7756-A5A5-436A-80DD-1D4B837D246A}"/>
                        </a:ext>
                      </a:extLst>
                    </p:cNvPr>
                    <p:cNvSpPr/>
                    <p:nvPr/>
                  </p:nvSpPr>
                  <p:spPr>
                    <a:xfrm flipH="1">
                      <a:off x="5289212" y="4887786"/>
                      <a:ext cx="516516"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grpSp>
              <p:grpSp>
                <p:nvGrpSpPr>
                  <p:cNvPr id="225" name="Group 224">
                    <a:extLst>
                      <a:ext uri="{FF2B5EF4-FFF2-40B4-BE49-F238E27FC236}">
                        <a16:creationId xmlns:a16="http://schemas.microsoft.com/office/drawing/2014/main" id="{1BCED1CF-6350-4DF6-902C-34F2C1C0A641}"/>
                      </a:ext>
                    </a:extLst>
                  </p:cNvPr>
                  <p:cNvGrpSpPr/>
                  <p:nvPr/>
                </p:nvGrpSpPr>
                <p:grpSpPr>
                  <a:xfrm>
                    <a:off x="949143" y="2508054"/>
                    <a:ext cx="1424232" cy="231786"/>
                    <a:chOff x="4381494" y="4890680"/>
                    <a:chExt cx="1424232" cy="231786"/>
                  </a:xfrm>
                </p:grpSpPr>
                <p:sp>
                  <p:nvSpPr>
                    <p:cNvPr id="249" name="Rectangle 248">
                      <a:extLst>
                        <a:ext uri="{FF2B5EF4-FFF2-40B4-BE49-F238E27FC236}">
                          <a16:creationId xmlns:a16="http://schemas.microsoft.com/office/drawing/2014/main" id="{392E5B8F-E606-4081-959A-F66C41F0595B}"/>
                        </a:ext>
                      </a:extLst>
                    </p:cNvPr>
                    <p:cNvSpPr/>
                    <p:nvPr/>
                  </p:nvSpPr>
                  <p:spPr>
                    <a:xfrm flipH="1">
                      <a:off x="4381494" y="5005445"/>
                      <a:ext cx="1424232"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sp>
                  <p:nvSpPr>
                    <p:cNvPr id="250" name="Rectangle 249">
                      <a:extLst>
                        <a:ext uri="{FF2B5EF4-FFF2-40B4-BE49-F238E27FC236}">
                          <a16:creationId xmlns:a16="http://schemas.microsoft.com/office/drawing/2014/main" id="{962F2A8F-5A27-446E-8147-A63989EDD690}"/>
                        </a:ext>
                      </a:extLst>
                    </p:cNvPr>
                    <p:cNvSpPr/>
                    <p:nvPr/>
                  </p:nvSpPr>
                  <p:spPr>
                    <a:xfrm flipH="1">
                      <a:off x="4818816" y="4890680"/>
                      <a:ext cx="986910"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grpSp>
              <p:grpSp>
                <p:nvGrpSpPr>
                  <p:cNvPr id="226" name="Group 225">
                    <a:extLst>
                      <a:ext uri="{FF2B5EF4-FFF2-40B4-BE49-F238E27FC236}">
                        <a16:creationId xmlns:a16="http://schemas.microsoft.com/office/drawing/2014/main" id="{74611017-9F77-4494-9DCF-17063A0A84F2}"/>
                      </a:ext>
                    </a:extLst>
                  </p:cNvPr>
                  <p:cNvGrpSpPr/>
                  <p:nvPr/>
                </p:nvGrpSpPr>
                <p:grpSpPr>
                  <a:xfrm>
                    <a:off x="1464085" y="2110931"/>
                    <a:ext cx="909290" cy="234680"/>
                    <a:chOff x="4896436" y="4887786"/>
                    <a:chExt cx="909290" cy="234680"/>
                  </a:xfrm>
                </p:grpSpPr>
                <p:sp>
                  <p:nvSpPr>
                    <p:cNvPr id="247" name="Rectangle 246">
                      <a:extLst>
                        <a:ext uri="{FF2B5EF4-FFF2-40B4-BE49-F238E27FC236}">
                          <a16:creationId xmlns:a16="http://schemas.microsoft.com/office/drawing/2014/main" id="{8B71BC89-E0C7-4A9E-8E62-BDCC6203C268}"/>
                        </a:ext>
                      </a:extLst>
                    </p:cNvPr>
                    <p:cNvSpPr/>
                    <p:nvPr/>
                  </p:nvSpPr>
                  <p:spPr>
                    <a:xfrm flipH="1">
                      <a:off x="4896436" y="5005445"/>
                      <a:ext cx="909290"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sp>
                  <p:nvSpPr>
                    <p:cNvPr id="248" name="Rectangle 247">
                      <a:extLst>
                        <a:ext uri="{FF2B5EF4-FFF2-40B4-BE49-F238E27FC236}">
                          <a16:creationId xmlns:a16="http://schemas.microsoft.com/office/drawing/2014/main" id="{F86315D0-B2F9-4633-8462-30C8AD1A4314}"/>
                        </a:ext>
                      </a:extLst>
                    </p:cNvPr>
                    <p:cNvSpPr/>
                    <p:nvPr/>
                  </p:nvSpPr>
                  <p:spPr>
                    <a:xfrm flipH="1">
                      <a:off x="5087645" y="4887786"/>
                      <a:ext cx="718079"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grpSp>
              <p:grpSp>
                <p:nvGrpSpPr>
                  <p:cNvPr id="227" name="Group 226">
                    <a:extLst>
                      <a:ext uri="{FF2B5EF4-FFF2-40B4-BE49-F238E27FC236}">
                        <a16:creationId xmlns:a16="http://schemas.microsoft.com/office/drawing/2014/main" id="{56CBE3D5-E0A9-434A-93DD-E700C975FA89}"/>
                      </a:ext>
                    </a:extLst>
                  </p:cNvPr>
                  <p:cNvGrpSpPr/>
                  <p:nvPr/>
                </p:nvGrpSpPr>
                <p:grpSpPr>
                  <a:xfrm>
                    <a:off x="754158" y="1878866"/>
                    <a:ext cx="2028398" cy="59980"/>
                    <a:chOff x="4992963" y="2290346"/>
                    <a:chExt cx="2028398" cy="59980"/>
                  </a:xfrm>
                </p:grpSpPr>
                <p:sp>
                  <p:nvSpPr>
                    <p:cNvPr id="239" name="Freeform: Shape 156">
                      <a:extLst>
                        <a:ext uri="{FF2B5EF4-FFF2-40B4-BE49-F238E27FC236}">
                          <a16:creationId xmlns:a16="http://schemas.microsoft.com/office/drawing/2014/main" id="{5E21CB50-4F15-4148-99D9-E2DE06CFF926}"/>
                        </a:ext>
                      </a:extLst>
                    </p:cNvPr>
                    <p:cNvSpPr/>
                    <p:nvPr/>
                  </p:nvSpPr>
                  <p:spPr>
                    <a:xfrm>
                      <a:off x="4993873" y="2342139"/>
                      <a:ext cx="2026800" cy="0"/>
                    </a:xfrm>
                    <a:custGeom>
                      <a:avLst/>
                      <a:gdLst>
                        <a:gd name="connsiteX0" fmla="*/ 0 w 2275049"/>
                        <a:gd name="connsiteY0" fmla="*/ 0 h 933564"/>
                        <a:gd name="connsiteX1" fmla="*/ 0 w 2275049"/>
                        <a:gd name="connsiteY1" fmla="*/ 933564 h 933564"/>
                        <a:gd name="connsiteX2" fmla="*/ 2275049 w 2275049"/>
                        <a:gd name="connsiteY2" fmla="*/ 933564 h 933564"/>
                        <a:gd name="connsiteX0" fmla="*/ 0 w 2275049"/>
                        <a:gd name="connsiteY0" fmla="*/ 0 h 0"/>
                        <a:gd name="connsiteX1" fmla="*/ 2275049 w 2275049"/>
                        <a:gd name="connsiteY1" fmla="*/ 0 h 0"/>
                      </a:gdLst>
                      <a:ahLst/>
                      <a:cxnLst>
                        <a:cxn ang="0">
                          <a:pos x="connsiteX0" y="connsiteY0"/>
                        </a:cxn>
                        <a:cxn ang="0">
                          <a:pos x="connsiteX1" y="connsiteY1"/>
                        </a:cxn>
                      </a:cxnLst>
                      <a:rect l="l" t="t" r="r" b="b"/>
                      <a:pathLst>
                        <a:path w="2275049">
                          <a:moveTo>
                            <a:pt x="0" y="0"/>
                          </a:moveTo>
                          <a:lnTo>
                            <a:pt x="2275049" y="0"/>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pSp>
                  <p:nvGrpSpPr>
                    <p:cNvPr id="240" name="Group 239">
                      <a:extLst>
                        <a:ext uri="{FF2B5EF4-FFF2-40B4-BE49-F238E27FC236}">
                          <a16:creationId xmlns:a16="http://schemas.microsoft.com/office/drawing/2014/main" id="{30E76039-BE9D-43B0-A970-5BC18A9B5A63}"/>
                        </a:ext>
                      </a:extLst>
                    </p:cNvPr>
                    <p:cNvGrpSpPr/>
                    <p:nvPr/>
                  </p:nvGrpSpPr>
                  <p:grpSpPr>
                    <a:xfrm>
                      <a:off x="4992963" y="2290346"/>
                      <a:ext cx="2028398" cy="59980"/>
                      <a:chOff x="4994749" y="2342140"/>
                      <a:chExt cx="2028398" cy="59980"/>
                    </a:xfrm>
                  </p:grpSpPr>
                  <p:cxnSp>
                    <p:nvCxnSpPr>
                      <p:cNvPr id="241" name="Straight Connector 240">
                        <a:extLst>
                          <a:ext uri="{FF2B5EF4-FFF2-40B4-BE49-F238E27FC236}">
                            <a16:creationId xmlns:a16="http://schemas.microsoft.com/office/drawing/2014/main" id="{01D81A75-F5DD-4058-8A65-5104A1A0F7D2}"/>
                          </a:ext>
                        </a:extLst>
                      </p:cNvPr>
                      <p:cNvCxnSpPr/>
                      <p:nvPr/>
                    </p:nvCxnSpPr>
                    <p:spPr>
                      <a:xfrm rot="10800000">
                        <a:off x="6616037"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C1B11EA3-1C75-40A5-ADE9-0A7CE0CAEE70}"/>
                          </a:ext>
                        </a:extLst>
                      </p:cNvPr>
                      <p:cNvCxnSpPr/>
                      <p:nvPr/>
                    </p:nvCxnSpPr>
                    <p:spPr>
                      <a:xfrm rot="10800000">
                        <a:off x="5805393"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3832DB12-8A97-4F0A-830D-48383711DC5A}"/>
                          </a:ext>
                        </a:extLst>
                      </p:cNvPr>
                      <p:cNvCxnSpPr/>
                      <p:nvPr/>
                    </p:nvCxnSpPr>
                    <p:spPr>
                      <a:xfrm rot="10800000">
                        <a:off x="5400071"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a:extLst>
                          <a:ext uri="{FF2B5EF4-FFF2-40B4-BE49-F238E27FC236}">
                            <a16:creationId xmlns:a16="http://schemas.microsoft.com/office/drawing/2014/main" id="{2A99ED1C-1303-4AE3-9F34-52295AA61510}"/>
                          </a:ext>
                        </a:extLst>
                      </p:cNvPr>
                      <p:cNvCxnSpPr/>
                      <p:nvPr/>
                    </p:nvCxnSpPr>
                    <p:spPr>
                      <a:xfrm rot="10800000">
                        <a:off x="4994749"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FB082354-30AA-494C-8970-385BC671C8C7}"/>
                          </a:ext>
                        </a:extLst>
                      </p:cNvPr>
                      <p:cNvCxnSpPr>
                        <a:cxnSpLocks/>
                      </p:cNvCxnSpPr>
                      <p:nvPr/>
                    </p:nvCxnSpPr>
                    <p:spPr>
                      <a:xfrm rot="10800000">
                        <a:off x="7023147"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4EAD3144-A64C-41D9-BB2A-1ED1001821E0}"/>
                          </a:ext>
                        </a:extLst>
                      </p:cNvPr>
                      <p:cNvCxnSpPr/>
                      <p:nvPr/>
                    </p:nvCxnSpPr>
                    <p:spPr>
                      <a:xfrm rot="10800000">
                        <a:off x="6210715"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228" name="Group 227">
                    <a:extLst>
                      <a:ext uri="{FF2B5EF4-FFF2-40B4-BE49-F238E27FC236}">
                        <a16:creationId xmlns:a16="http://schemas.microsoft.com/office/drawing/2014/main" id="{B1EB84E2-B25A-4B4A-9169-FB2817EAA0CE}"/>
                      </a:ext>
                    </a:extLst>
                  </p:cNvPr>
                  <p:cNvGrpSpPr/>
                  <p:nvPr/>
                </p:nvGrpSpPr>
                <p:grpSpPr>
                  <a:xfrm>
                    <a:off x="582731" y="1660936"/>
                    <a:ext cx="2335717" cy="228416"/>
                    <a:chOff x="582731" y="1660936"/>
                    <a:chExt cx="2335717" cy="228416"/>
                  </a:xfrm>
                </p:grpSpPr>
                <p:sp>
                  <p:nvSpPr>
                    <p:cNvPr id="233" name="TextBox 232">
                      <a:extLst>
                        <a:ext uri="{FF2B5EF4-FFF2-40B4-BE49-F238E27FC236}">
                          <a16:creationId xmlns:a16="http://schemas.microsoft.com/office/drawing/2014/main" id="{7AA7E7F8-BD68-4F6E-A270-6C994BD96893}"/>
                        </a:ext>
                      </a:extLst>
                    </p:cNvPr>
                    <p:cNvSpPr txBox="1"/>
                    <p:nvPr/>
                  </p:nvSpPr>
                  <p:spPr>
                    <a:xfrm>
                      <a:off x="1805142" y="1660936"/>
                      <a:ext cx="338555" cy="228416"/>
                    </a:xfrm>
                    <a:prstGeom prst="rect">
                      <a:avLst/>
                    </a:prstGeom>
                    <a:noFill/>
                  </p:spPr>
                  <p:txBody>
                    <a:bodyPr wrap="none" rtlCol="0" anchor="ctr">
                      <a:spAutoFit/>
                    </a:bodyPr>
                    <a:lstStyle/>
                    <a:p>
                      <a:pPr algn="ctr"/>
                      <a:r>
                        <a:rPr lang="en-GB" sz="1100" dirty="0">
                          <a:solidFill>
                            <a:srgbClr val="272727"/>
                          </a:solidFill>
                        </a:rPr>
                        <a:t>-2</a:t>
                      </a:r>
                    </a:p>
                  </p:txBody>
                </p:sp>
                <p:sp>
                  <p:nvSpPr>
                    <p:cNvPr id="234" name="TextBox 233">
                      <a:extLst>
                        <a:ext uri="{FF2B5EF4-FFF2-40B4-BE49-F238E27FC236}">
                          <a16:creationId xmlns:a16="http://schemas.microsoft.com/office/drawing/2014/main" id="{A3199499-AE41-4944-A6AA-D8B5413467D8}"/>
                        </a:ext>
                      </a:extLst>
                    </p:cNvPr>
                    <p:cNvSpPr txBox="1"/>
                    <p:nvPr/>
                  </p:nvSpPr>
                  <p:spPr>
                    <a:xfrm>
                      <a:off x="2240343" y="1660936"/>
                      <a:ext cx="271228" cy="228416"/>
                    </a:xfrm>
                    <a:prstGeom prst="rect">
                      <a:avLst/>
                    </a:prstGeom>
                    <a:noFill/>
                  </p:spPr>
                  <p:txBody>
                    <a:bodyPr wrap="none" rtlCol="0" anchor="ctr">
                      <a:spAutoFit/>
                    </a:bodyPr>
                    <a:lstStyle/>
                    <a:p>
                      <a:pPr algn="ctr"/>
                      <a:r>
                        <a:rPr lang="en-GB" sz="1100" dirty="0">
                          <a:solidFill>
                            <a:srgbClr val="272727"/>
                          </a:solidFill>
                        </a:rPr>
                        <a:t>0</a:t>
                      </a:r>
                    </a:p>
                  </p:txBody>
                </p:sp>
                <p:sp>
                  <p:nvSpPr>
                    <p:cNvPr id="235" name="TextBox 234">
                      <a:extLst>
                        <a:ext uri="{FF2B5EF4-FFF2-40B4-BE49-F238E27FC236}">
                          <a16:creationId xmlns:a16="http://schemas.microsoft.com/office/drawing/2014/main" id="{CCE8E527-9AA3-4544-8A13-D19C8CAC825F}"/>
                        </a:ext>
                      </a:extLst>
                    </p:cNvPr>
                    <p:cNvSpPr txBox="1"/>
                    <p:nvPr/>
                  </p:nvSpPr>
                  <p:spPr>
                    <a:xfrm>
                      <a:off x="2653632" y="1660936"/>
                      <a:ext cx="264816" cy="228416"/>
                    </a:xfrm>
                    <a:prstGeom prst="rect">
                      <a:avLst/>
                    </a:prstGeom>
                    <a:noFill/>
                  </p:spPr>
                  <p:txBody>
                    <a:bodyPr wrap="none" rtlCol="0" anchor="ctr">
                      <a:spAutoFit/>
                    </a:bodyPr>
                    <a:lstStyle/>
                    <a:p>
                      <a:pPr algn="ctr"/>
                      <a:r>
                        <a:rPr lang="en-GB" sz="1100" dirty="0">
                          <a:solidFill>
                            <a:srgbClr val="272727"/>
                          </a:solidFill>
                        </a:rPr>
                        <a:t>2</a:t>
                      </a:r>
                    </a:p>
                  </p:txBody>
                </p:sp>
                <p:sp>
                  <p:nvSpPr>
                    <p:cNvPr id="236" name="TextBox 235">
                      <a:extLst>
                        <a:ext uri="{FF2B5EF4-FFF2-40B4-BE49-F238E27FC236}">
                          <a16:creationId xmlns:a16="http://schemas.microsoft.com/office/drawing/2014/main" id="{F8791EC4-E796-447B-BDAE-AD1EB26B26E1}"/>
                        </a:ext>
                      </a:extLst>
                    </p:cNvPr>
                    <p:cNvSpPr txBox="1"/>
                    <p:nvPr/>
                  </p:nvSpPr>
                  <p:spPr>
                    <a:xfrm>
                      <a:off x="989398" y="1660936"/>
                      <a:ext cx="346570" cy="228416"/>
                    </a:xfrm>
                    <a:prstGeom prst="rect">
                      <a:avLst/>
                    </a:prstGeom>
                    <a:noFill/>
                  </p:spPr>
                  <p:txBody>
                    <a:bodyPr wrap="none" rtlCol="0" anchor="ctr">
                      <a:spAutoFit/>
                    </a:bodyPr>
                    <a:lstStyle/>
                    <a:p>
                      <a:pPr algn="ctr"/>
                      <a:r>
                        <a:rPr lang="en-GB" sz="1100" dirty="0">
                          <a:solidFill>
                            <a:srgbClr val="272727"/>
                          </a:solidFill>
                        </a:rPr>
                        <a:t>-6</a:t>
                      </a:r>
                    </a:p>
                  </p:txBody>
                </p:sp>
                <p:sp>
                  <p:nvSpPr>
                    <p:cNvPr id="237" name="TextBox 236">
                      <a:extLst>
                        <a:ext uri="{FF2B5EF4-FFF2-40B4-BE49-F238E27FC236}">
                          <a16:creationId xmlns:a16="http://schemas.microsoft.com/office/drawing/2014/main" id="{145E38D5-2E45-4E2F-B736-E21AEFF097F3}"/>
                        </a:ext>
                      </a:extLst>
                    </p:cNvPr>
                    <p:cNvSpPr txBox="1"/>
                    <p:nvPr/>
                  </p:nvSpPr>
                  <p:spPr>
                    <a:xfrm>
                      <a:off x="582731" y="1660936"/>
                      <a:ext cx="346570" cy="228416"/>
                    </a:xfrm>
                    <a:prstGeom prst="rect">
                      <a:avLst/>
                    </a:prstGeom>
                    <a:noFill/>
                  </p:spPr>
                  <p:txBody>
                    <a:bodyPr wrap="none" rtlCol="0" anchor="ctr">
                      <a:spAutoFit/>
                    </a:bodyPr>
                    <a:lstStyle/>
                    <a:p>
                      <a:pPr algn="ctr"/>
                      <a:r>
                        <a:rPr lang="en-GB" sz="1100" dirty="0">
                          <a:solidFill>
                            <a:srgbClr val="272727"/>
                          </a:solidFill>
                        </a:rPr>
                        <a:t>-8</a:t>
                      </a:r>
                    </a:p>
                  </p:txBody>
                </p:sp>
                <p:sp>
                  <p:nvSpPr>
                    <p:cNvPr id="238" name="TextBox 237">
                      <a:extLst>
                        <a:ext uri="{FF2B5EF4-FFF2-40B4-BE49-F238E27FC236}">
                          <a16:creationId xmlns:a16="http://schemas.microsoft.com/office/drawing/2014/main" id="{83323E71-9078-4172-8695-F6CE668C4DB9}"/>
                        </a:ext>
                      </a:extLst>
                    </p:cNvPr>
                    <p:cNvSpPr txBox="1"/>
                    <p:nvPr/>
                  </p:nvSpPr>
                  <p:spPr>
                    <a:xfrm>
                      <a:off x="1395157" y="1660936"/>
                      <a:ext cx="344967" cy="228416"/>
                    </a:xfrm>
                    <a:prstGeom prst="rect">
                      <a:avLst/>
                    </a:prstGeom>
                    <a:noFill/>
                  </p:spPr>
                  <p:txBody>
                    <a:bodyPr wrap="none" rtlCol="0" anchor="ctr">
                      <a:spAutoFit/>
                    </a:bodyPr>
                    <a:lstStyle/>
                    <a:p>
                      <a:pPr algn="ctr"/>
                      <a:r>
                        <a:rPr lang="en-GB" sz="1100" dirty="0">
                          <a:solidFill>
                            <a:srgbClr val="272727"/>
                          </a:solidFill>
                        </a:rPr>
                        <a:t>-4</a:t>
                      </a:r>
                    </a:p>
                  </p:txBody>
                </p:sp>
              </p:grpSp>
              <p:grpSp>
                <p:nvGrpSpPr>
                  <p:cNvPr id="229" name="Group 228">
                    <a:extLst>
                      <a:ext uri="{FF2B5EF4-FFF2-40B4-BE49-F238E27FC236}">
                        <a16:creationId xmlns:a16="http://schemas.microsoft.com/office/drawing/2014/main" id="{4050DDDE-3779-4A6D-A27E-B1D7E02493C9}"/>
                      </a:ext>
                    </a:extLst>
                  </p:cNvPr>
                  <p:cNvGrpSpPr/>
                  <p:nvPr/>
                </p:nvGrpSpPr>
                <p:grpSpPr>
                  <a:xfrm>
                    <a:off x="2354147" y="4083664"/>
                    <a:ext cx="75453" cy="233092"/>
                    <a:chOff x="5710728" y="4889374"/>
                    <a:chExt cx="372971" cy="233092"/>
                  </a:xfrm>
                </p:grpSpPr>
                <p:sp>
                  <p:nvSpPr>
                    <p:cNvPr id="231" name="Rectangle 230">
                      <a:extLst>
                        <a:ext uri="{FF2B5EF4-FFF2-40B4-BE49-F238E27FC236}">
                          <a16:creationId xmlns:a16="http://schemas.microsoft.com/office/drawing/2014/main" id="{5E4A67CD-E323-4675-B312-4A647A6FE1FD}"/>
                        </a:ext>
                      </a:extLst>
                    </p:cNvPr>
                    <p:cNvSpPr/>
                    <p:nvPr/>
                  </p:nvSpPr>
                  <p:spPr>
                    <a:xfrm>
                      <a:off x="5805724" y="5005445"/>
                      <a:ext cx="277975"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sp>
                  <p:nvSpPr>
                    <p:cNvPr id="232" name="Rectangle 231">
                      <a:extLst>
                        <a:ext uri="{FF2B5EF4-FFF2-40B4-BE49-F238E27FC236}">
                          <a16:creationId xmlns:a16="http://schemas.microsoft.com/office/drawing/2014/main" id="{B8648B88-E32B-429F-AA51-57306F3F0F22}"/>
                        </a:ext>
                      </a:extLst>
                    </p:cNvPr>
                    <p:cNvSpPr/>
                    <p:nvPr/>
                  </p:nvSpPr>
                  <p:spPr>
                    <a:xfrm flipH="1">
                      <a:off x="5710728" y="4889374"/>
                      <a:ext cx="88976"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grpSp>
              <p:cxnSp>
                <p:nvCxnSpPr>
                  <p:cNvPr id="230" name="Straight Connector 229">
                    <a:extLst>
                      <a:ext uri="{FF2B5EF4-FFF2-40B4-BE49-F238E27FC236}">
                        <a16:creationId xmlns:a16="http://schemas.microsoft.com/office/drawing/2014/main" id="{F0032E78-172E-40B2-9792-B4A6610EE661}"/>
                      </a:ext>
                    </a:extLst>
                  </p:cNvPr>
                  <p:cNvCxnSpPr>
                    <a:cxnSpLocks/>
                  </p:cNvCxnSpPr>
                  <p:nvPr/>
                </p:nvCxnSpPr>
                <p:spPr>
                  <a:xfrm>
                    <a:off x="2375171" y="1908856"/>
                    <a:ext cx="0" cy="2894059"/>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55" name="Group 154">
                  <a:extLst>
                    <a:ext uri="{FF2B5EF4-FFF2-40B4-BE49-F238E27FC236}">
                      <a16:creationId xmlns:a16="http://schemas.microsoft.com/office/drawing/2014/main" id="{14B020EF-BF97-49A8-9623-134D83100B98}"/>
                    </a:ext>
                  </a:extLst>
                </p:cNvPr>
                <p:cNvGrpSpPr/>
                <p:nvPr/>
              </p:nvGrpSpPr>
              <p:grpSpPr>
                <a:xfrm>
                  <a:off x="2731391" y="2042352"/>
                  <a:ext cx="1684286" cy="2766348"/>
                  <a:chOff x="2731391" y="2042352"/>
                  <a:chExt cx="1684286" cy="2766348"/>
                </a:xfrm>
              </p:grpSpPr>
              <p:grpSp>
                <p:nvGrpSpPr>
                  <p:cNvPr id="208" name="Group 207">
                    <a:extLst>
                      <a:ext uri="{FF2B5EF4-FFF2-40B4-BE49-F238E27FC236}">
                        <a16:creationId xmlns:a16="http://schemas.microsoft.com/office/drawing/2014/main" id="{FE26364C-1279-4202-A4BA-74D8A5F28AB9}"/>
                      </a:ext>
                    </a:extLst>
                  </p:cNvPr>
                  <p:cNvGrpSpPr/>
                  <p:nvPr/>
                </p:nvGrpSpPr>
                <p:grpSpPr>
                  <a:xfrm rot="10800000">
                    <a:off x="2749014" y="2042352"/>
                    <a:ext cx="1666663" cy="2766348"/>
                    <a:chOff x="642216" y="2928581"/>
                    <a:chExt cx="2380392" cy="2608738"/>
                  </a:xfrm>
                </p:grpSpPr>
                <p:sp>
                  <p:nvSpPr>
                    <p:cNvPr id="216" name="Round Same Side Corner Rectangle 218">
                      <a:extLst>
                        <a:ext uri="{FF2B5EF4-FFF2-40B4-BE49-F238E27FC236}">
                          <a16:creationId xmlns:a16="http://schemas.microsoft.com/office/drawing/2014/main" id="{070850B3-EBD6-461D-A576-543352539E3F}"/>
                        </a:ext>
                      </a:extLst>
                    </p:cNvPr>
                    <p:cNvSpPr/>
                    <p:nvPr/>
                  </p:nvSpPr>
                  <p:spPr>
                    <a:xfrm rot="5400000" flipV="1">
                      <a:off x="528041" y="3042756"/>
                      <a:ext cx="2608738" cy="2380388"/>
                    </a:xfrm>
                    <a:prstGeom prst="round2SameRect">
                      <a:avLst>
                        <a:gd name="adj1" fmla="val 6061"/>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17" name="Rectangle 216">
                      <a:extLst>
                        <a:ext uri="{FF2B5EF4-FFF2-40B4-BE49-F238E27FC236}">
                          <a16:creationId xmlns:a16="http://schemas.microsoft.com/office/drawing/2014/main" id="{D10C66B1-8ACA-4C15-9B19-D6D60F3CA2B4}"/>
                        </a:ext>
                      </a:extLst>
                    </p:cNvPr>
                    <p:cNvSpPr/>
                    <p:nvPr/>
                  </p:nvSpPr>
                  <p:spPr>
                    <a:xfrm>
                      <a:off x="642216" y="3314048"/>
                      <a:ext cx="2380389" cy="370043"/>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18" name="Rectangle 217">
                      <a:extLst>
                        <a:ext uri="{FF2B5EF4-FFF2-40B4-BE49-F238E27FC236}">
                          <a16:creationId xmlns:a16="http://schemas.microsoft.com/office/drawing/2014/main" id="{B1B0B3E3-9C60-4BE2-8813-71D6F99D3E17}"/>
                        </a:ext>
                      </a:extLst>
                    </p:cNvPr>
                    <p:cNvSpPr/>
                    <p:nvPr/>
                  </p:nvSpPr>
                  <p:spPr>
                    <a:xfrm>
                      <a:off x="642216" y="4060771"/>
                      <a:ext cx="2380389" cy="370043"/>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19" name="Rectangle 218">
                      <a:extLst>
                        <a:ext uri="{FF2B5EF4-FFF2-40B4-BE49-F238E27FC236}">
                          <a16:creationId xmlns:a16="http://schemas.microsoft.com/office/drawing/2014/main" id="{8C0DFEB9-56DB-465B-BC63-57FF1918BCB0}"/>
                        </a:ext>
                      </a:extLst>
                    </p:cNvPr>
                    <p:cNvSpPr/>
                    <p:nvPr/>
                  </p:nvSpPr>
                  <p:spPr>
                    <a:xfrm>
                      <a:off x="642219" y="4808728"/>
                      <a:ext cx="2380389" cy="368390"/>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sp>
                <p:nvSpPr>
                  <p:cNvPr id="209" name="TextBox 208">
                    <a:extLst>
                      <a:ext uri="{FF2B5EF4-FFF2-40B4-BE49-F238E27FC236}">
                        <a16:creationId xmlns:a16="http://schemas.microsoft.com/office/drawing/2014/main" id="{50A137DD-76E5-4AA8-B43C-B9BE15D98B00}"/>
                      </a:ext>
                    </a:extLst>
                  </p:cNvPr>
                  <p:cNvSpPr txBox="1"/>
                  <p:nvPr/>
                </p:nvSpPr>
                <p:spPr>
                  <a:xfrm>
                    <a:off x="2731391" y="2108258"/>
                    <a:ext cx="1657185" cy="240230"/>
                  </a:xfrm>
                  <a:prstGeom prst="rect">
                    <a:avLst/>
                  </a:prstGeom>
                  <a:noFill/>
                </p:spPr>
                <p:txBody>
                  <a:bodyPr wrap="square" rtlCol="0" anchor="ctr">
                    <a:spAutoFit/>
                  </a:bodyPr>
                  <a:lstStyle/>
                  <a:p>
                    <a:pPr>
                      <a:lnSpc>
                        <a:spcPct val="99000"/>
                      </a:lnSpc>
                      <a:spcAft>
                        <a:spcPts val="1800"/>
                      </a:spcAft>
                    </a:pPr>
                    <a:r>
                      <a:rPr lang="en-GB" sz="1200" b="1" dirty="0">
                        <a:solidFill>
                          <a:srgbClr val="272727"/>
                        </a:solidFill>
                      </a:rPr>
                      <a:t>Body weight (kg)</a:t>
                    </a:r>
                  </a:p>
                </p:txBody>
              </p:sp>
              <p:sp>
                <p:nvSpPr>
                  <p:cNvPr id="210" name="TextBox 209">
                    <a:extLst>
                      <a:ext uri="{FF2B5EF4-FFF2-40B4-BE49-F238E27FC236}">
                        <a16:creationId xmlns:a16="http://schemas.microsoft.com/office/drawing/2014/main" id="{C4588716-1B7A-4C4D-AB8E-7DC5ACB260AA}"/>
                      </a:ext>
                    </a:extLst>
                  </p:cNvPr>
                  <p:cNvSpPr txBox="1"/>
                  <p:nvPr/>
                </p:nvSpPr>
                <p:spPr>
                  <a:xfrm>
                    <a:off x="2731391" y="3989083"/>
                    <a:ext cx="1657185" cy="399841"/>
                  </a:xfrm>
                  <a:prstGeom prst="rect">
                    <a:avLst/>
                  </a:prstGeom>
                  <a:noFill/>
                </p:spPr>
                <p:txBody>
                  <a:bodyPr wrap="square" rtlCol="0" anchor="ctr">
                    <a:spAutoFit/>
                  </a:bodyPr>
                  <a:lstStyle/>
                  <a:p>
                    <a:pPr>
                      <a:lnSpc>
                        <a:spcPct val="99000"/>
                      </a:lnSpc>
                      <a:spcAft>
                        <a:spcPts val="1800"/>
                      </a:spcAft>
                    </a:pPr>
                    <a:r>
                      <a:rPr lang="en-GB" sz="1200" b="1" dirty="0">
                        <a:solidFill>
                          <a:srgbClr val="272727"/>
                        </a:solidFill>
                      </a:rPr>
                      <a:t>Arm muscle mass (kg)</a:t>
                    </a:r>
                  </a:p>
                </p:txBody>
              </p:sp>
              <p:sp>
                <p:nvSpPr>
                  <p:cNvPr id="211" name="TextBox 210">
                    <a:extLst>
                      <a:ext uri="{FF2B5EF4-FFF2-40B4-BE49-F238E27FC236}">
                        <a16:creationId xmlns:a16="http://schemas.microsoft.com/office/drawing/2014/main" id="{1F1ECA25-3D06-4FA4-A52B-42C61AEDCD67}"/>
                      </a:ext>
                    </a:extLst>
                  </p:cNvPr>
                  <p:cNvSpPr txBox="1"/>
                  <p:nvPr/>
                </p:nvSpPr>
                <p:spPr>
                  <a:xfrm>
                    <a:off x="2731391" y="2414928"/>
                    <a:ext cx="1657185" cy="399841"/>
                  </a:xfrm>
                  <a:prstGeom prst="rect">
                    <a:avLst/>
                  </a:prstGeom>
                  <a:noFill/>
                </p:spPr>
                <p:txBody>
                  <a:bodyPr wrap="square" rtlCol="0" anchor="ctr">
                    <a:spAutoFit/>
                  </a:bodyPr>
                  <a:lstStyle/>
                  <a:p>
                    <a:pPr>
                      <a:lnSpc>
                        <a:spcPct val="99000"/>
                      </a:lnSpc>
                      <a:spcAft>
                        <a:spcPts val="1800"/>
                      </a:spcAft>
                    </a:pPr>
                    <a:r>
                      <a:rPr lang="en-GB" sz="1200" b="1" spc="-50" dirty="0">
                        <a:solidFill>
                          <a:srgbClr val="272727"/>
                        </a:solidFill>
                      </a:rPr>
                      <a:t>Waist circumference (cm)</a:t>
                    </a:r>
                  </a:p>
                </p:txBody>
              </p:sp>
              <p:sp>
                <p:nvSpPr>
                  <p:cNvPr id="212" name="TextBox 211">
                    <a:extLst>
                      <a:ext uri="{FF2B5EF4-FFF2-40B4-BE49-F238E27FC236}">
                        <a16:creationId xmlns:a16="http://schemas.microsoft.com/office/drawing/2014/main" id="{C1B68F11-272D-4ECE-BD57-EA477186AB6A}"/>
                      </a:ext>
                    </a:extLst>
                  </p:cNvPr>
                  <p:cNvSpPr txBox="1"/>
                  <p:nvPr/>
                </p:nvSpPr>
                <p:spPr>
                  <a:xfrm>
                    <a:off x="2731391" y="2808467"/>
                    <a:ext cx="1657185" cy="399841"/>
                  </a:xfrm>
                  <a:prstGeom prst="rect">
                    <a:avLst/>
                  </a:prstGeom>
                  <a:noFill/>
                </p:spPr>
                <p:txBody>
                  <a:bodyPr wrap="square" rtlCol="0" anchor="ctr">
                    <a:spAutoFit/>
                  </a:bodyPr>
                  <a:lstStyle/>
                  <a:p>
                    <a:pPr>
                      <a:lnSpc>
                        <a:spcPct val="99000"/>
                      </a:lnSpc>
                      <a:spcAft>
                        <a:spcPts val="1800"/>
                      </a:spcAft>
                    </a:pPr>
                    <a:r>
                      <a:rPr lang="en-GB" sz="1200" b="1" dirty="0">
                        <a:solidFill>
                          <a:srgbClr val="272727"/>
                        </a:solidFill>
                      </a:rPr>
                      <a:t>Total muscle mass (kg)</a:t>
                    </a:r>
                  </a:p>
                </p:txBody>
              </p:sp>
              <p:sp>
                <p:nvSpPr>
                  <p:cNvPr id="213" name="TextBox 212">
                    <a:extLst>
                      <a:ext uri="{FF2B5EF4-FFF2-40B4-BE49-F238E27FC236}">
                        <a16:creationId xmlns:a16="http://schemas.microsoft.com/office/drawing/2014/main" id="{34E169EE-C6E5-4FA4-B080-34CC43C9846C}"/>
                      </a:ext>
                    </a:extLst>
                  </p:cNvPr>
                  <p:cNvSpPr txBox="1"/>
                  <p:nvPr/>
                </p:nvSpPr>
                <p:spPr>
                  <a:xfrm>
                    <a:off x="2731391" y="3281810"/>
                    <a:ext cx="1657185" cy="240230"/>
                  </a:xfrm>
                  <a:prstGeom prst="rect">
                    <a:avLst/>
                  </a:prstGeom>
                  <a:noFill/>
                </p:spPr>
                <p:txBody>
                  <a:bodyPr wrap="square" rtlCol="0" anchor="ctr">
                    <a:spAutoFit/>
                  </a:bodyPr>
                  <a:lstStyle/>
                  <a:p>
                    <a:pPr>
                      <a:lnSpc>
                        <a:spcPct val="99000"/>
                      </a:lnSpc>
                      <a:spcAft>
                        <a:spcPts val="1800"/>
                      </a:spcAft>
                    </a:pPr>
                    <a:r>
                      <a:rPr lang="en-GB" sz="1200" b="1" dirty="0">
                        <a:solidFill>
                          <a:srgbClr val="272727"/>
                        </a:solidFill>
                      </a:rPr>
                      <a:t>Total fat mass (kg)</a:t>
                    </a:r>
                  </a:p>
                </p:txBody>
              </p:sp>
              <p:sp>
                <p:nvSpPr>
                  <p:cNvPr id="214" name="TextBox 213">
                    <a:extLst>
                      <a:ext uri="{FF2B5EF4-FFF2-40B4-BE49-F238E27FC236}">
                        <a16:creationId xmlns:a16="http://schemas.microsoft.com/office/drawing/2014/main" id="{06A2BC83-4C95-4C02-8704-3C189EC54B0C}"/>
                      </a:ext>
                    </a:extLst>
                  </p:cNvPr>
                  <p:cNvSpPr txBox="1"/>
                  <p:nvPr/>
                </p:nvSpPr>
                <p:spPr>
                  <a:xfrm>
                    <a:off x="2731391" y="3675350"/>
                    <a:ext cx="1657185" cy="240230"/>
                  </a:xfrm>
                  <a:prstGeom prst="rect">
                    <a:avLst/>
                  </a:prstGeom>
                  <a:noFill/>
                </p:spPr>
                <p:txBody>
                  <a:bodyPr wrap="square" rtlCol="0" anchor="ctr">
                    <a:spAutoFit/>
                  </a:bodyPr>
                  <a:lstStyle/>
                  <a:p>
                    <a:pPr>
                      <a:lnSpc>
                        <a:spcPct val="99000"/>
                      </a:lnSpc>
                      <a:spcAft>
                        <a:spcPts val="1800"/>
                      </a:spcAft>
                    </a:pPr>
                    <a:r>
                      <a:rPr lang="en-GB" sz="1200" b="1" dirty="0">
                        <a:solidFill>
                          <a:srgbClr val="272727"/>
                        </a:solidFill>
                      </a:rPr>
                      <a:t>Abdominal fat (%)</a:t>
                    </a:r>
                  </a:p>
                </p:txBody>
              </p:sp>
              <p:sp>
                <p:nvSpPr>
                  <p:cNvPr id="215" name="TextBox 214">
                    <a:extLst>
                      <a:ext uri="{FF2B5EF4-FFF2-40B4-BE49-F238E27FC236}">
                        <a16:creationId xmlns:a16="http://schemas.microsoft.com/office/drawing/2014/main" id="{80ED8D08-687E-435A-9145-487FA8B10868}"/>
                      </a:ext>
                    </a:extLst>
                  </p:cNvPr>
                  <p:cNvSpPr txBox="1"/>
                  <p:nvPr/>
                </p:nvSpPr>
                <p:spPr>
                  <a:xfrm>
                    <a:off x="2731391" y="4462428"/>
                    <a:ext cx="1657185" cy="240230"/>
                  </a:xfrm>
                  <a:prstGeom prst="rect">
                    <a:avLst/>
                  </a:prstGeom>
                  <a:noFill/>
                </p:spPr>
                <p:txBody>
                  <a:bodyPr wrap="square" rtlCol="0" anchor="ctr">
                    <a:spAutoFit/>
                  </a:bodyPr>
                  <a:lstStyle/>
                  <a:p>
                    <a:pPr>
                      <a:lnSpc>
                        <a:spcPct val="99000"/>
                      </a:lnSpc>
                      <a:spcAft>
                        <a:spcPts val="1800"/>
                      </a:spcAft>
                    </a:pPr>
                    <a:r>
                      <a:rPr lang="en-GB" sz="1200" b="1" dirty="0">
                        <a:solidFill>
                          <a:srgbClr val="272727"/>
                        </a:solidFill>
                      </a:rPr>
                      <a:t>Grip strength (kg)</a:t>
                    </a:r>
                  </a:p>
                </p:txBody>
              </p:sp>
            </p:grpSp>
            <p:grpSp>
              <p:nvGrpSpPr>
                <p:cNvPr id="156" name="Group 155">
                  <a:extLst>
                    <a:ext uri="{FF2B5EF4-FFF2-40B4-BE49-F238E27FC236}">
                      <a16:creationId xmlns:a16="http://schemas.microsoft.com/office/drawing/2014/main" id="{400CD192-178B-47A3-B16F-46BADBB5279C}"/>
                    </a:ext>
                  </a:extLst>
                </p:cNvPr>
                <p:cNvGrpSpPr/>
                <p:nvPr/>
              </p:nvGrpSpPr>
              <p:grpSpPr>
                <a:xfrm>
                  <a:off x="4610583" y="1660936"/>
                  <a:ext cx="2405447" cy="3156261"/>
                  <a:chOff x="4610583" y="1660936"/>
                  <a:chExt cx="2405447" cy="3156261"/>
                </a:xfrm>
              </p:grpSpPr>
              <p:sp>
                <p:nvSpPr>
                  <p:cNvPr id="172" name="TextBox 171">
                    <a:extLst>
                      <a:ext uri="{FF2B5EF4-FFF2-40B4-BE49-F238E27FC236}">
                        <a16:creationId xmlns:a16="http://schemas.microsoft.com/office/drawing/2014/main" id="{97FB530E-AE33-4F8C-BA54-B52BC73A5604}"/>
                      </a:ext>
                    </a:extLst>
                  </p:cNvPr>
                  <p:cNvSpPr txBox="1"/>
                  <p:nvPr/>
                </p:nvSpPr>
                <p:spPr>
                  <a:xfrm>
                    <a:off x="4817234" y="4486559"/>
                    <a:ext cx="672789" cy="241853"/>
                  </a:xfrm>
                  <a:prstGeom prst="rect">
                    <a:avLst/>
                  </a:prstGeom>
                  <a:noFill/>
                </p:spPr>
                <p:txBody>
                  <a:bodyPr wrap="square" rtlCol="0">
                    <a:spAutoFit/>
                  </a:bodyPr>
                  <a:lstStyle/>
                  <a:p>
                    <a:pPr>
                      <a:spcBef>
                        <a:spcPts val="600"/>
                      </a:spcBef>
                      <a:spcAft>
                        <a:spcPts val="800"/>
                      </a:spcAft>
                    </a:pPr>
                    <a:r>
                      <a:rPr lang="en-GB" sz="1200" b="1" dirty="0">
                        <a:solidFill>
                          <a:srgbClr val="005294"/>
                        </a:solidFill>
                      </a:rPr>
                      <a:t>p=0.14</a:t>
                    </a:r>
                  </a:p>
                </p:txBody>
              </p:sp>
              <p:grpSp>
                <p:nvGrpSpPr>
                  <p:cNvPr id="173" name="Group 172">
                    <a:extLst>
                      <a:ext uri="{FF2B5EF4-FFF2-40B4-BE49-F238E27FC236}">
                        <a16:creationId xmlns:a16="http://schemas.microsoft.com/office/drawing/2014/main" id="{F88A9D40-4EC5-4D21-A5D5-69F6985E5DA6}"/>
                      </a:ext>
                    </a:extLst>
                  </p:cNvPr>
                  <p:cNvGrpSpPr/>
                  <p:nvPr/>
                </p:nvGrpSpPr>
                <p:grpSpPr>
                  <a:xfrm>
                    <a:off x="5627633" y="4478413"/>
                    <a:ext cx="1090777" cy="232573"/>
                    <a:chOff x="5805725" y="4889893"/>
                    <a:chExt cx="1090777" cy="232573"/>
                  </a:xfrm>
                </p:grpSpPr>
                <p:sp>
                  <p:nvSpPr>
                    <p:cNvPr id="206" name="Rectangle 205">
                      <a:extLst>
                        <a:ext uri="{FF2B5EF4-FFF2-40B4-BE49-F238E27FC236}">
                          <a16:creationId xmlns:a16="http://schemas.microsoft.com/office/drawing/2014/main" id="{E9D95723-76E0-4D83-8C27-94434E1E1534}"/>
                        </a:ext>
                      </a:extLst>
                    </p:cNvPr>
                    <p:cNvSpPr/>
                    <p:nvPr/>
                  </p:nvSpPr>
                  <p:spPr>
                    <a:xfrm>
                      <a:off x="5805726" y="5005445"/>
                      <a:ext cx="1090776"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sp>
                  <p:nvSpPr>
                    <p:cNvPr id="207" name="Rectangle 206">
                      <a:extLst>
                        <a:ext uri="{FF2B5EF4-FFF2-40B4-BE49-F238E27FC236}">
                          <a16:creationId xmlns:a16="http://schemas.microsoft.com/office/drawing/2014/main" id="{85711FA5-7CAE-4157-8E71-B1862298C658}"/>
                        </a:ext>
                      </a:extLst>
                    </p:cNvPr>
                    <p:cNvSpPr/>
                    <p:nvPr/>
                  </p:nvSpPr>
                  <p:spPr>
                    <a:xfrm>
                      <a:off x="5805725" y="4889893"/>
                      <a:ext cx="717797"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grpSp>
              <p:grpSp>
                <p:nvGrpSpPr>
                  <p:cNvPr id="174" name="Group 173">
                    <a:extLst>
                      <a:ext uri="{FF2B5EF4-FFF2-40B4-BE49-F238E27FC236}">
                        <a16:creationId xmlns:a16="http://schemas.microsoft.com/office/drawing/2014/main" id="{E43DF829-90AE-4DB7-90FD-786AD06C8967}"/>
                      </a:ext>
                    </a:extLst>
                  </p:cNvPr>
                  <p:cNvGrpSpPr/>
                  <p:nvPr/>
                </p:nvGrpSpPr>
                <p:grpSpPr>
                  <a:xfrm>
                    <a:off x="5540084" y="4003231"/>
                    <a:ext cx="501649" cy="234680"/>
                    <a:chOff x="5718176" y="4887786"/>
                    <a:chExt cx="501649" cy="234680"/>
                  </a:xfrm>
                </p:grpSpPr>
                <p:sp>
                  <p:nvSpPr>
                    <p:cNvPr id="204" name="Rectangle 203">
                      <a:extLst>
                        <a:ext uri="{FF2B5EF4-FFF2-40B4-BE49-F238E27FC236}">
                          <a16:creationId xmlns:a16="http://schemas.microsoft.com/office/drawing/2014/main" id="{CC0B5E5B-A500-4AFA-8F61-17FD7948A9ED}"/>
                        </a:ext>
                      </a:extLst>
                    </p:cNvPr>
                    <p:cNvSpPr/>
                    <p:nvPr/>
                  </p:nvSpPr>
                  <p:spPr>
                    <a:xfrm>
                      <a:off x="5805726" y="5005445"/>
                      <a:ext cx="414099"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sp>
                  <p:nvSpPr>
                    <p:cNvPr id="205" name="Rectangle 204">
                      <a:extLst>
                        <a:ext uri="{FF2B5EF4-FFF2-40B4-BE49-F238E27FC236}">
                          <a16:creationId xmlns:a16="http://schemas.microsoft.com/office/drawing/2014/main" id="{930AB69D-DBCB-48BF-B116-AF72715AB968}"/>
                        </a:ext>
                      </a:extLst>
                    </p:cNvPr>
                    <p:cNvSpPr/>
                    <p:nvPr/>
                  </p:nvSpPr>
                  <p:spPr>
                    <a:xfrm flipH="1">
                      <a:off x="5718176" y="4887786"/>
                      <a:ext cx="87550"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grpSp>
              <p:grpSp>
                <p:nvGrpSpPr>
                  <p:cNvPr id="175" name="Group 174">
                    <a:extLst>
                      <a:ext uri="{FF2B5EF4-FFF2-40B4-BE49-F238E27FC236}">
                        <a16:creationId xmlns:a16="http://schemas.microsoft.com/office/drawing/2014/main" id="{0D8C83AF-65A8-49EE-A10E-FCAE851EDC4B}"/>
                      </a:ext>
                    </a:extLst>
                  </p:cNvPr>
                  <p:cNvGrpSpPr/>
                  <p:nvPr/>
                </p:nvGrpSpPr>
                <p:grpSpPr>
                  <a:xfrm>
                    <a:off x="5125746" y="3530156"/>
                    <a:ext cx="1073150" cy="234680"/>
                    <a:chOff x="5303838" y="4887786"/>
                    <a:chExt cx="1073150" cy="234680"/>
                  </a:xfrm>
                </p:grpSpPr>
                <p:sp>
                  <p:nvSpPr>
                    <p:cNvPr id="202" name="Rectangle 201">
                      <a:extLst>
                        <a:ext uri="{FF2B5EF4-FFF2-40B4-BE49-F238E27FC236}">
                          <a16:creationId xmlns:a16="http://schemas.microsoft.com/office/drawing/2014/main" id="{FCBAF1C1-586B-438C-B623-FD6A0F0ADEAB}"/>
                        </a:ext>
                      </a:extLst>
                    </p:cNvPr>
                    <p:cNvSpPr/>
                    <p:nvPr/>
                  </p:nvSpPr>
                  <p:spPr>
                    <a:xfrm>
                      <a:off x="5805726" y="5005445"/>
                      <a:ext cx="571262"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sp>
                  <p:nvSpPr>
                    <p:cNvPr id="203" name="Rectangle 202">
                      <a:extLst>
                        <a:ext uri="{FF2B5EF4-FFF2-40B4-BE49-F238E27FC236}">
                          <a16:creationId xmlns:a16="http://schemas.microsoft.com/office/drawing/2014/main" id="{7C3146D6-F5D7-4D61-ABF7-7AA6DF4593AF}"/>
                        </a:ext>
                      </a:extLst>
                    </p:cNvPr>
                    <p:cNvSpPr/>
                    <p:nvPr/>
                  </p:nvSpPr>
                  <p:spPr>
                    <a:xfrm flipH="1">
                      <a:off x="5303838" y="4887786"/>
                      <a:ext cx="501887"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grpSp>
              <p:grpSp>
                <p:nvGrpSpPr>
                  <p:cNvPr id="176" name="Group 175">
                    <a:extLst>
                      <a:ext uri="{FF2B5EF4-FFF2-40B4-BE49-F238E27FC236}">
                        <a16:creationId xmlns:a16="http://schemas.microsoft.com/office/drawing/2014/main" id="{49BDC7CF-82BE-4427-9B78-3D1E8BC33A10}"/>
                      </a:ext>
                    </a:extLst>
                  </p:cNvPr>
                  <p:cNvGrpSpPr/>
                  <p:nvPr/>
                </p:nvGrpSpPr>
                <p:grpSpPr>
                  <a:xfrm>
                    <a:off x="5627631" y="3057081"/>
                    <a:ext cx="564912" cy="234680"/>
                    <a:chOff x="5805726" y="4887786"/>
                    <a:chExt cx="1090776" cy="234680"/>
                  </a:xfrm>
                </p:grpSpPr>
                <p:sp>
                  <p:nvSpPr>
                    <p:cNvPr id="200" name="Rectangle 199">
                      <a:extLst>
                        <a:ext uri="{FF2B5EF4-FFF2-40B4-BE49-F238E27FC236}">
                          <a16:creationId xmlns:a16="http://schemas.microsoft.com/office/drawing/2014/main" id="{A6903A5C-D187-45D4-B3E9-621F99F6CBD9}"/>
                        </a:ext>
                      </a:extLst>
                    </p:cNvPr>
                    <p:cNvSpPr/>
                    <p:nvPr/>
                  </p:nvSpPr>
                  <p:spPr>
                    <a:xfrm>
                      <a:off x="5805726" y="5005445"/>
                      <a:ext cx="1090776"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sp>
                  <p:nvSpPr>
                    <p:cNvPr id="201" name="Rectangle 200">
                      <a:extLst>
                        <a:ext uri="{FF2B5EF4-FFF2-40B4-BE49-F238E27FC236}">
                          <a16:creationId xmlns:a16="http://schemas.microsoft.com/office/drawing/2014/main" id="{3B2BF9CC-B774-4752-BCEA-8454CE1D2A75}"/>
                        </a:ext>
                      </a:extLst>
                    </p:cNvPr>
                    <p:cNvSpPr/>
                    <p:nvPr/>
                  </p:nvSpPr>
                  <p:spPr>
                    <a:xfrm>
                      <a:off x="5805727" y="4887786"/>
                      <a:ext cx="235567"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grpSp>
              <p:grpSp>
                <p:nvGrpSpPr>
                  <p:cNvPr id="177" name="Group 176">
                    <a:extLst>
                      <a:ext uri="{FF2B5EF4-FFF2-40B4-BE49-F238E27FC236}">
                        <a16:creationId xmlns:a16="http://schemas.microsoft.com/office/drawing/2014/main" id="{9237002B-4429-4E1E-804B-3264788B8C02}"/>
                      </a:ext>
                    </a:extLst>
                  </p:cNvPr>
                  <p:cNvGrpSpPr/>
                  <p:nvPr/>
                </p:nvGrpSpPr>
                <p:grpSpPr>
                  <a:xfrm>
                    <a:off x="5171784" y="2584006"/>
                    <a:ext cx="682624" cy="234680"/>
                    <a:chOff x="5349876" y="4887786"/>
                    <a:chExt cx="682624" cy="234680"/>
                  </a:xfrm>
                </p:grpSpPr>
                <p:sp>
                  <p:nvSpPr>
                    <p:cNvPr id="198" name="Rectangle 197">
                      <a:extLst>
                        <a:ext uri="{FF2B5EF4-FFF2-40B4-BE49-F238E27FC236}">
                          <a16:creationId xmlns:a16="http://schemas.microsoft.com/office/drawing/2014/main" id="{35F9EA53-0136-4E03-BC31-80D7CE2646DD}"/>
                        </a:ext>
                      </a:extLst>
                    </p:cNvPr>
                    <p:cNvSpPr/>
                    <p:nvPr/>
                  </p:nvSpPr>
                  <p:spPr>
                    <a:xfrm>
                      <a:off x="5805726" y="5005445"/>
                      <a:ext cx="226774"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sp>
                  <p:nvSpPr>
                    <p:cNvPr id="199" name="Rectangle 198">
                      <a:extLst>
                        <a:ext uri="{FF2B5EF4-FFF2-40B4-BE49-F238E27FC236}">
                          <a16:creationId xmlns:a16="http://schemas.microsoft.com/office/drawing/2014/main" id="{8AED947B-F789-40D2-BFC3-E237AFE07F30}"/>
                        </a:ext>
                      </a:extLst>
                    </p:cNvPr>
                    <p:cNvSpPr/>
                    <p:nvPr/>
                  </p:nvSpPr>
                  <p:spPr>
                    <a:xfrm flipH="1">
                      <a:off x="5349876" y="4887786"/>
                      <a:ext cx="455850"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grpSp>
              <p:grpSp>
                <p:nvGrpSpPr>
                  <p:cNvPr id="178" name="Group 177">
                    <a:extLst>
                      <a:ext uri="{FF2B5EF4-FFF2-40B4-BE49-F238E27FC236}">
                        <a16:creationId xmlns:a16="http://schemas.microsoft.com/office/drawing/2014/main" id="{7F9F715F-2F56-4EC9-9A24-17CCB6D9BD90}"/>
                      </a:ext>
                    </a:extLst>
                  </p:cNvPr>
                  <p:cNvGrpSpPr/>
                  <p:nvPr/>
                </p:nvGrpSpPr>
                <p:grpSpPr>
                  <a:xfrm>
                    <a:off x="4862222" y="2110931"/>
                    <a:ext cx="1704974" cy="234680"/>
                    <a:chOff x="5040314" y="4887786"/>
                    <a:chExt cx="1704974" cy="234680"/>
                  </a:xfrm>
                </p:grpSpPr>
                <p:sp>
                  <p:nvSpPr>
                    <p:cNvPr id="196" name="Rectangle 195">
                      <a:extLst>
                        <a:ext uri="{FF2B5EF4-FFF2-40B4-BE49-F238E27FC236}">
                          <a16:creationId xmlns:a16="http://schemas.microsoft.com/office/drawing/2014/main" id="{5A3342CD-509C-4C72-B455-33AD017D152B}"/>
                        </a:ext>
                      </a:extLst>
                    </p:cNvPr>
                    <p:cNvSpPr/>
                    <p:nvPr/>
                  </p:nvSpPr>
                  <p:spPr>
                    <a:xfrm>
                      <a:off x="5805726" y="5005445"/>
                      <a:ext cx="939562" cy="11702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sp>
                  <p:nvSpPr>
                    <p:cNvPr id="197" name="Rectangle 196">
                      <a:extLst>
                        <a:ext uri="{FF2B5EF4-FFF2-40B4-BE49-F238E27FC236}">
                          <a16:creationId xmlns:a16="http://schemas.microsoft.com/office/drawing/2014/main" id="{A2B549B7-CEEF-4789-A366-755433F2B757}"/>
                        </a:ext>
                      </a:extLst>
                    </p:cNvPr>
                    <p:cNvSpPr/>
                    <p:nvPr/>
                  </p:nvSpPr>
                  <p:spPr>
                    <a:xfrm flipH="1">
                      <a:off x="5040314" y="4887786"/>
                      <a:ext cx="765412" cy="11702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grpSp>
              <p:cxnSp>
                <p:nvCxnSpPr>
                  <p:cNvPr id="179" name="Straight Connector 178">
                    <a:extLst>
                      <a:ext uri="{FF2B5EF4-FFF2-40B4-BE49-F238E27FC236}">
                        <a16:creationId xmlns:a16="http://schemas.microsoft.com/office/drawing/2014/main" id="{66AD299A-888B-4861-BEEB-383A4BAA1F7A}"/>
                      </a:ext>
                    </a:extLst>
                  </p:cNvPr>
                  <p:cNvCxnSpPr>
                    <a:cxnSpLocks/>
                  </p:cNvCxnSpPr>
                  <p:nvPr/>
                </p:nvCxnSpPr>
                <p:spPr>
                  <a:xfrm>
                    <a:off x="5627633" y="1938846"/>
                    <a:ext cx="0" cy="28783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80" name="Group 179">
                    <a:extLst>
                      <a:ext uri="{FF2B5EF4-FFF2-40B4-BE49-F238E27FC236}">
                        <a16:creationId xmlns:a16="http://schemas.microsoft.com/office/drawing/2014/main" id="{F47F5EEB-51F6-40D3-8CEB-A5832BCD26E9}"/>
                      </a:ext>
                    </a:extLst>
                  </p:cNvPr>
                  <p:cNvGrpSpPr/>
                  <p:nvPr/>
                </p:nvGrpSpPr>
                <p:grpSpPr>
                  <a:xfrm>
                    <a:off x="4814871" y="1878866"/>
                    <a:ext cx="2028398" cy="59980"/>
                    <a:chOff x="4992963" y="2290346"/>
                    <a:chExt cx="2028398" cy="59980"/>
                  </a:xfrm>
                </p:grpSpPr>
                <p:sp>
                  <p:nvSpPr>
                    <p:cNvPr id="188" name="Freeform: Shape 74">
                      <a:extLst>
                        <a:ext uri="{FF2B5EF4-FFF2-40B4-BE49-F238E27FC236}">
                          <a16:creationId xmlns:a16="http://schemas.microsoft.com/office/drawing/2014/main" id="{A50931A4-2490-4C36-83EA-E979F7B094C0}"/>
                        </a:ext>
                      </a:extLst>
                    </p:cNvPr>
                    <p:cNvSpPr/>
                    <p:nvPr/>
                  </p:nvSpPr>
                  <p:spPr>
                    <a:xfrm>
                      <a:off x="4993873" y="2342139"/>
                      <a:ext cx="2026800" cy="0"/>
                    </a:xfrm>
                    <a:custGeom>
                      <a:avLst/>
                      <a:gdLst>
                        <a:gd name="connsiteX0" fmla="*/ 0 w 2275049"/>
                        <a:gd name="connsiteY0" fmla="*/ 0 h 933564"/>
                        <a:gd name="connsiteX1" fmla="*/ 0 w 2275049"/>
                        <a:gd name="connsiteY1" fmla="*/ 933564 h 933564"/>
                        <a:gd name="connsiteX2" fmla="*/ 2275049 w 2275049"/>
                        <a:gd name="connsiteY2" fmla="*/ 933564 h 933564"/>
                        <a:gd name="connsiteX0" fmla="*/ 0 w 2275049"/>
                        <a:gd name="connsiteY0" fmla="*/ 0 h 0"/>
                        <a:gd name="connsiteX1" fmla="*/ 2275049 w 2275049"/>
                        <a:gd name="connsiteY1" fmla="*/ 0 h 0"/>
                      </a:gdLst>
                      <a:ahLst/>
                      <a:cxnLst>
                        <a:cxn ang="0">
                          <a:pos x="connsiteX0" y="connsiteY0"/>
                        </a:cxn>
                        <a:cxn ang="0">
                          <a:pos x="connsiteX1" y="connsiteY1"/>
                        </a:cxn>
                      </a:cxnLst>
                      <a:rect l="l" t="t" r="r" b="b"/>
                      <a:pathLst>
                        <a:path w="2275049">
                          <a:moveTo>
                            <a:pt x="0" y="0"/>
                          </a:moveTo>
                          <a:lnTo>
                            <a:pt x="2275049" y="0"/>
                          </a:lnTo>
                        </a:path>
                      </a:pathLst>
                    </a:custGeom>
                    <a:noFill/>
                    <a:ln w="19050" cap="sq">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grpSp>
                  <p:nvGrpSpPr>
                    <p:cNvPr id="189" name="Group 188">
                      <a:extLst>
                        <a:ext uri="{FF2B5EF4-FFF2-40B4-BE49-F238E27FC236}">
                          <a16:creationId xmlns:a16="http://schemas.microsoft.com/office/drawing/2014/main" id="{A7821291-97D5-4003-808B-37CF00F55A6E}"/>
                        </a:ext>
                      </a:extLst>
                    </p:cNvPr>
                    <p:cNvGrpSpPr/>
                    <p:nvPr/>
                  </p:nvGrpSpPr>
                  <p:grpSpPr>
                    <a:xfrm>
                      <a:off x="4992963" y="2290346"/>
                      <a:ext cx="2028398" cy="59980"/>
                      <a:chOff x="4994749" y="2342140"/>
                      <a:chExt cx="2028398" cy="59980"/>
                    </a:xfrm>
                  </p:grpSpPr>
                  <p:cxnSp>
                    <p:nvCxnSpPr>
                      <p:cNvPr id="190" name="Straight Connector 189">
                        <a:extLst>
                          <a:ext uri="{FF2B5EF4-FFF2-40B4-BE49-F238E27FC236}">
                            <a16:creationId xmlns:a16="http://schemas.microsoft.com/office/drawing/2014/main" id="{3911EE9E-52C2-4B7C-9CD4-220B0166F39B}"/>
                          </a:ext>
                        </a:extLst>
                      </p:cNvPr>
                      <p:cNvCxnSpPr/>
                      <p:nvPr/>
                    </p:nvCxnSpPr>
                    <p:spPr>
                      <a:xfrm rot="10800000">
                        <a:off x="6616037"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1" name="Straight Connector 190">
                        <a:extLst>
                          <a:ext uri="{FF2B5EF4-FFF2-40B4-BE49-F238E27FC236}">
                            <a16:creationId xmlns:a16="http://schemas.microsoft.com/office/drawing/2014/main" id="{714C7D4B-A610-4FEA-8283-213DF6D07F89}"/>
                          </a:ext>
                        </a:extLst>
                      </p:cNvPr>
                      <p:cNvCxnSpPr/>
                      <p:nvPr/>
                    </p:nvCxnSpPr>
                    <p:spPr>
                      <a:xfrm rot="10800000">
                        <a:off x="5805393"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9E5CCAE0-8D1E-4EB1-876C-27D5E6127776}"/>
                          </a:ext>
                        </a:extLst>
                      </p:cNvPr>
                      <p:cNvCxnSpPr/>
                      <p:nvPr/>
                    </p:nvCxnSpPr>
                    <p:spPr>
                      <a:xfrm rot="10800000">
                        <a:off x="5400071"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E1D55040-BD89-493A-827A-E25A9EC27355}"/>
                          </a:ext>
                        </a:extLst>
                      </p:cNvPr>
                      <p:cNvCxnSpPr/>
                      <p:nvPr/>
                    </p:nvCxnSpPr>
                    <p:spPr>
                      <a:xfrm rot="10800000">
                        <a:off x="4994749"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DE5EFF18-562C-4DF1-9E3E-1F7E2141F214}"/>
                          </a:ext>
                        </a:extLst>
                      </p:cNvPr>
                      <p:cNvCxnSpPr>
                        <a:cxnSpLocks/>
                      </p:cNvCxnSpPr>
                      <p:nvPr/>
                    </p:nvCxnSpPr>
                    <p:spPr>
                      <a:xfrm rot="10800000">
                        <a:off x="7023147"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9EF502BE-5F51-4656-B5DB-F74B9764DEE2}"/>
                          </a:ext>
                        </a:extLst>
                      </p:cNvPr>
                      <p:cNvCxnSpPr/>
                      <p:nvPr/>
                    </p:nvCxnSpPr>
                    <p:spPr>
                      <a:xfrm rot="10800000">
                        <a:off x="6210715" y="2342140"/>
                        <a:ext cx="0" cy="5998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181" name="Group 180">
                    <a:extLst>
                      <a:ext uri="{FF2B5EF4-FFF2-40B4-BE49-F238E27FC236}">
                        <a16:creationId xmlns:a16="http://schemas.microsoft.com/office/drawing/2014/main" id="{C3C3F498-17A3-44AB-92D1-E3CDA4E6C011}"/>
                      </a:ext>
                    </a:extLst>
                  </p:cNvPr>
                  <p:cNvGrpSpPr/>
                  <p:nvPr/>
                </p:nvGrpSpPr>
                <p:grpSpPr>
                  <a:xfrm>
                    <a:off x="4610583" y="1660936"/>
                    <a:ext cx="2405447" cy="228416"/>
                    <a:chOff x="4788675" y="2094316"/>
                    <a:chExt cx="2405447" cy="228416"/>
                  </a:xfrm>
                </p:grpSpPr>
                <p:sp>
                  <p:nvSpPr>
                    <p:cNvPr id="182" name="TextBox 181">
                      <a:extLst>
                        <a:ext uri="{FF2B5EF4-FFF2-40B4-BE49-F238E27FC236}">
                          <a16:creationId xmlns:a16="http://schemas.microsoft.com/office/drawing/2014/main" id="{6A54BC08-8A89-4C06-9B82-D428813E3485}"/>
                        </a:ext>
                      </a:extLst>
                    </p:cNvPr>
                    <p:cNvSpPr txBox="1"/>
                    <p:nvPr/>
                  </p:nvSpPr>
                  <p:spPr>
                    <a:xfrm>
                      <a:off x="6021505" y="2094316"/>
                      <a:ext cx="383439" cy="228416"/>
                    </a:xfrm>
                    <a:prstGeom prst="rect">
                      <a:avLst/>
                    </a:prstGeom>
                    <a:noFill/>
                  </p:spPr>
                  <p:txBody>
                    <a:bodyPr wrap="none" rtlCol="0" anchor="ctr">
                      <a:spAutoFit/>
                    </a:bodyPr>
                    <a:lstStyle/>
                    <a:p>
                      <a:pPr algn="ctr"/>
                      <a:r>
                        <a:rPr lang="en-GB" sz="1100" dirty="0">
                          <a:solidFill>
                            <a:srgbClr val="272727"/>
                          </a:solidFill>
                        </a:rPr>
                        <a:t>0.5</a:t>
                      </a:r>
                    </a:p>
                  </p:txBody>
                </p:sp>
                <p:sp>
                  <p:nvSpPr>
                    <p:cNvPr id="183" name="TextBox 182">
                      <a:extLst>
                        <a:ext uri="{FF2B5EF4-FFF2-40B4-BE49-F238E27FC236}">
                          <a16:creationId xmlns:a16="http://schemas.microsoft.com/office/drawing/2014/main" id="{0F61D98F-FF6F-4105-9CA4-C4B9606CCE3D}"/>
                        </a:ext>
                      </a:extLst>
                    </p:cNvPr>
                    <p:cNvSpPr txBox="1"/>
                    <p:nvPr/>
                  </p:nvSpPr>
                  <p:spPr>
                    <a:xfrm>
                      <a:off x="6445485" y="2094316"/>
                      <a:ext cx="338554" cy="228416"/>
                    </a:xfrm>
                    <a:prstGeom prst="rect">
                      <a:avLst/>
                    </a:prstGeom>
                    <a:noFill/>
                  </p:spPr>
                  <p:txBody>
                    <a:bodyPr wrap="none" rtlCol="0" anchor="ctr">
                      <a:spAutoFit/>
                    </a:bodyPr>
                    <a:lstStyle/>
                    <a:p>
                      <a:pPr algn="ctr"/>
                      <a:r>
                        <a:rPr lang="en-GB" sz="1100" dirty="0">
                          <a:solidFill>
                            <a:srgbClr val="272727"/>
                          </a:solidFill>
                        </a:rPr>
                        <a:t>1.0</a:t>
                      </a:r>
                    </a:p>
                  </p:txBody>
                </p:sp>
                <p:sp>
                  <p:nvSpPr>
                    <p:cNvPr id="184" name="TextBox 183">
                      <a:extLst>
                        <a:ext uri="{FF2B5EF4-FFF2-40B4-BE49-F238E27FC236}">
                          <a16:creationId xmlns:a16="http://schemas.microsoft.com/office/drawing/2014/main" id="{350D8693-FEFA-4F24-953A-39B0495CB560}"/>
                        </a:ext>
                      </a:extLst>
                    </p:cNvPr>
                    <p:cNvSpPr txBox="1"/>
                    <p:nvPr/>
                  </p:nvSpPr>
                  <p:spPr>
                    <a:xfrm>
                      <a:off x="6855568" y="2094316"/>
                      <a:ext cx="338554" cy="228416"/>
                    </a:xfrm>
                    <a:prstGeom prst="rect">
                      <a:avLst/>
                    </a:prstGeom>
                    <a:noFill/>
                  </p:spPr>
                  <p:txBody>
                    <a:bodyPr wrap="none" rtlCol="0" anchor="ctr">
                      <a:spAutoFit/>
                    </a:bodyPr>
                    <a:lstStyle/>
                    <a:p>
                      <a:pPr algn="ctr"/>
                      <a:r>
                        <a:rPr lang="en-GB" sz="1100" dirty="0">
                          <a:solidFill>
                            <a:srgbClr val="272727"/>
                          </a:solidFill>
                        </a:rPr>
                        <a:t>1.5</a:t>
                      </a:r>
                    </a:p>
                  </p:txBody>
                </p:sp>
                <p:sp>
                  <p:nvSpPr>
                    <p:cNvPr id="185" name="TextBox 184">
                      <a:extLst>
                        <a:ext uri="{FF2B5EF4-FFF2-40B4-BE49-F238E27FC236}">
                          <a16:creationId xmlns:a16="http://schemas.microsoft.com/office/drawing/2014/main" id="{9FFAF032-BD98-4B33-9A43-ABC68C867941}"/>
                        </a:ext>
                      </a:extLst>
                    </p:cNvPr>
                    <p:cNvSpPr txBox="1"/>
                    <p:nvPr/>
                  </p:nvSpPr>
                  <p:spPr>
                    <a:xfrm>
                      <a:off x="5172900" y="2094316"/>
                      <a:ext cx="457176" cy="228416"/>
                    </a:xfrm>
                    <a:prstGeom prst="rect">
                      <a:avLst/>
                    </a:prstGeom>
                    <a:noFill/>
                  </p:spPr>
                  <p:txBody>
                    <a:bodyPr wrap="none" rtlCol="0" anchor="ctr">
                      <a:spAutoFit/>
                    </a:bodyPr>
                    <a:lstStyle/>
                    <a:p>
                      <a:pPr algn="ctr"/>
                      <a:r>
                        <a:rPr lang="en-GB" sz="1100" dirty="0">
                          <a:solidFill>
                            <a:srgbClr val="272727"/>
                          </a:solidFill>
                        </a:rPr>
                        <a:t>-0.5</a:t>
                      </a:r>
                    </a:p>
                  </p:txBody>
                </p:sp>
                <p:sp>
                  <p:nvSpPr>
                    <p:cNvPr id="186" name="TextBox 185">
                      <a:extLst>
                        <a:ext uri="{FF2B5EF4-FFF2-40B4-BE49-F238E27FC236}">
                          <a16:creationId xmlns:a16="http://schemas.microsoft.com/office/drawing/2014/main" id="{44DCF46B-F531-4BB3-8003-01A9198F550B}"/>
                        </a:ext>
                      </a:extLst>
                    </p:cNvPr>
                    <p:cNvSpPr txBox="1"/>
                    <p:nvPr/>
                  </p:nvSpPr>
                  <p:spPr>
                    <a:xfrm>
                      <a:off x="4788675" y="2094316"/>
                      <a:ext cx="412292" cy="228416"/>
                    </a:xfrm>
                    <a:prstGeom prst="rect">
                      <a:avLst/>
                    </a:prstGeom>
                    <a:noFill/>
                  </p:spPr>
                  <p:txBody>
                    <a:bodyPr wrap="none" rtlCol="0" anchor="ctr">
                      <a:spAutoFit/>
                    </a:bodyPr>
                    <a:lstStyle/>
                    <a:p>
                      <a:pPr algn="ctr"/>
                      <a:r>
                        <a:rPr lang="en-GB" sz="1100" dirty="0">
                          <a:solidFill>
                            <a:srgbClr val="272727"/>
                          </a:solidFill>
                        </a:rPr>
                        <a:t>-1.0</a:t>
                      </a:r>
                    </a:p>
                  </p:txBody>
                </p:sp>
                <p:sp>
                  <p:nvSpPr>
                    <p:cNvPr id="187" name="TextBox 186">
                      <a:extLst>
                        <a:ext uri="{FF2B5EF4-FFF2-40B4-BE49-F238E27FC236}">
                          <a16:creationId xmlns:a16="http://schemas.microsoft.com/office/drawing/2014/main" id="{A84678B2-6ACD-4F06-81F4-346DD775D144}"/>
                        </a:ext>
                      </a:extLst>
                    </p:cNvPr>
                    <p:cNvSpPr txBox="1"/>
                    <p:nvPr/>
                  </p:nvSpPr>
                  <p:spPr>
                    <a:xfrm>
                      <a:off x="5670831" y="2094316"/>
                      <a:ext cx="271228" cy="228416"/>
                    </a:xfrm>
                    <a:prstGeom prst="rect">
                      <a:avLst/>
                    </a:prstGeom>
                    <a:noFill/>
                  </p:spPr>
                  <p:txBody>
                    <a:bodyPr wrap="none" rtlCol="0" anchor="ctr">
                      <a:spAutoFit/>
                    </a:bodyPr>
                    <a:lstStyle/>
                    <a:p>
                      <a:pPr algn="ctr"/>
                      <a:r>
                        <a:rPr lang="en-GB" sz="1100" dirty="0">
                          <a:solidFill>
                            <a:srgbClr val="272727"/>
                          </a:solidFill>
                        </a:rPr>
                        <a:t>0</a:t>
                      </a:r>
                    </a:p>
                  </p:txBody>
                </p:sp>
              </p:grpSp>
            </p:grpSp>
            <p:grpSp>
              <p:nvGrpSpPr>
                <p:cNvPr id="157" name="Group 156">
                  <a:extLst>
                    <a:ext uri="{FF2B5EF4-FFF2-40B4-BE49-F238E27FC236}">
                      <a16:creationId xmlns:a16="http://schemas.microsoft.com/office/drawing/2014/main" id="{5FB81AEE-14E1-4A04-ADE3-DAED8F798AC0}"/>
                    </a:ext>
                  </a:extLst>
                </p:cNvPr>
                <p:cNvGrpSpPr/>
                <p:nvPr/>
              </p:nvGrpSpPr>
              <p:grpSpPr>
                <a:xfrm>
                  <a:off x="6855184" y="1986185"/>
                  <a:ext cx="1678831" cy="2824722"/>
                  <a:chOff x="6803979" y="1986185"/>
                  <a:chExt cx="1678831" cy="2824722"/>
                </a:xfrm>
              </p:grpSpPr>
              <p:sp>
                <p:nvSpPr>
                  <p:cNvPr id="158" name="Rectangle 157">
                    <a:extLst>
                      <a:ext uri="{FF2B5EF4-FFF2-40B4-BE49-F238E27FC236}">
                        <a16:creationId xmlns:a16="http://schemas.microsoft.com/office/drawing/2014/main" id="{73FC2F2D-96D5-46BA-865E-55422A086C5F}"/>
                      </a:ext>
                    </a:extLst>
                  </p:cNvPr>
                  <p:cNvSpPr/>
                  <p:nvPr/>
                </p:nvSpPr>
                <p:spPr>
                  <a:xfrm rot="10800000">
                    <a:off x="6816149" y="3447109"/>
                    <a:ext cx="1666661" cy="392400"/>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59" name="Group 158">
                    <a:extLst>
                      <a:ext uri="{FF2B5EF4-FFF2-40B4-BE49-F238E27FC236}">
                        <a16:creationId xmlns:a16="http://schemas.microsoft.com/office/drawing/2014/main" id="{BEC8E058-D419-489C-AE9C-BA8C71B08D0B}"/>
                      </a:ext>
                    </a:extLst>
                  </p:cNvPr>
                  <p:cNvGrpSpPr/>
                  <p:nvPr/>
                </p:nvGrpSpPr>
                <p:grpSpPr>
                  <a:xfrm>
                    <a:off x="6816142" y="1986185"/>
                    <a:ext cx="1666668" cy="2824722"/>
                    <a:chOff x="6768950" y="2397665"/>
                    <a:chExt cx="1666668" cy="2824722"/>
                  </a:xfrm>
                </p:grpSpPr>
                <p:sp>
                  <p:nvSpPr>
                    <p:cNvPr id="167" name="Round Same Side Corner Rectangle 218">
                      <a:extLst>
                        <a:ext uri="{FF2B5EF4-FFF2-40B4-BE49-F238E27FC236}">
                          <a16:creationId xmlns:a16="http://schemas.microsoft.com/office/drawing/2014/main" id="{4511549C-F790-4265-AC15-3EF759C88710}"/>
                        </a:ext>
                      </a:extLst>
                    </p:cNvPr>
                    <p:cNvSpPr/>
                    <p:nvPr/>
                  </p:nvSpPr>
                  <p:spPr>
                    <a:xfrm rot="16200000" flipV="1">
                      <a:off x="6191030" y="2975593"/>
                      <a:ext cx="2822515" cy="1666660"/>
                    </a:xfrm>
                    <a:prstGeom prst="round2SameRect">
                      <a:avLst>
                        <a:gd name="adj1" fmla="val 6061"/>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168" name="Group 167">
                      <a:extLst>
                        <a:ext uri="{FF2B5EF4-FFF2-40B4-BE49-F238E27FC236}">
                          <a16:creationId xmlns:a16="http://schemas.microsoft.com/office/drawing/2014/main" id="{163B4CF8-E6E1-4627-A639-AA57C30F9D06}"/>
                        </a:ext>
                      </a:extLst>
                    </p:cNvPr>
                    <p:cNvGrpSpPr/>
                    <p:nvPr/>
                  </p:nvGrpSpPr>
                  <p:grpSpPr>
                    <a:xfrm>
                      <a:off x="6768950" y="2863293"/>
                      <a:ext cx="1666668" cy="2359094"/>
                      <a:chOff x="6768950" y="2863293"/>
                      <a:chExt cx="1666668" cy="2359094"/>
                    </a:xfrm>
                  </p:grpSpPr>
                  <p:sp>
                    <p:nvSpPr>
                      <p:cNvPr id="169" name="Rectangle: Single Corner Rounded 214">
                        <a:extLst>
                          <a:ext uri="{FF2B5EF4-FFF2-40B4-BE49-F238E27FC236}">
                            <a16:creationId xmlns:a16="http://schemas.microsoft.com/office/drawing/2014/main" id="{5BA601CE-123E-4B59-9EC1-441B734DDA4E}"/>
                          </a:ext>
                        </a:extLst>
                      </p:cNvPr>
                      <p:cNvSpPr/>
                      <p:nvPr/>
                    </p:nvSpPr>
                    <p:spPr>
                      <a:xfrm rot="10800000" flipH="1">
                        <a:off x="6768957" y="4772156"/>
                        <a:ext cx="1666661" cy="450231"/>
                      </a:xfrm>
                      <a:prstGeom prst="round1Rect">
                        <a:avLst>
                          <a:gd name="adj" fmla="val 19903"/>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70" name="Rectangle 169">
                        <a:extLst>
                          <a:ext uri="{FF2B5EF4-FFF2-40B4-BE49-F238E27FC236}">
                            <a16:creationId xmlns:a16="http://schemas.microsoft.com/office/drawing/2014/main" id="{3A0FDE9A-F3B9-4896-9179-B47C58CD9DA0}"/>
                          </a:ext>
                        </a:extLst>
                      </p:cNvPr>
                      <p:cNvSpPr/>
                      <p:nvPr/>
                    </p:nvSpPr>
                    <p:spPr>
                      <a:xfrm rot="10800000">
                        <a:off x="6768950" y="2863293"/>
                        <a:ext cx="1666661" cy="474054"/>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1" name="Rectangle 170">
                        <a:extLst>
                          <a:ext uri="{FF2B5EF4-FFF2-40B4-BE49-F238E27FC236}">
                            <a16:creationId xmlns:a16="http://schemas.microsoft.com/office/drawing/2014/main" id="{28EA6E5F-78DD-40EC-9E16-77B4FAF7ECCF}"/>
                          </a:ext>
                        </a:extLst>
                      </p:cNvPr>
                      <p:cNvSpPr/>
                      <p:nvPr/>
                    </p:nvSpPr>
                    <p:spPr>
                      <a:xfrm rot="10800000">
                        <a:off x="6768952" y="3817724"/>
                        <a:ext cx="1666661" cy="476163"/>
                      </a:xfrm>
                      <a:prstGeom prst="rect">
                        <a:avLst/>
                      </a:pr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grpSp>
              <p:grpSp>
                <p:nvGrpSpPr>
                  <p:cNvPr id="160" name="Group 159">
                    <a:extLst>
                      <a:ext uri="{FF2B5EF4-FFF2-40B4-BE49-F238E27FC236}">
                        <a16:creationId xmlns:a16="http://schemas.microsoft.com/office/drawing/2014/main" id="{8557DB47-C42F-43C2-805D-E26914C91EEB}"/>
                      </a:ext>
                    </a:extLst>
                  </p:cNvPr>
                  <p:cNvGrpSpPr/>
                  <p:nvPr/>
                </p:nvGrpSpPr>
                <p:grpSpPr>
                  <a:xfrm>
                    <a:off x="6803979" y="2039204"/>
                    <a:ext cx="1676619" cy="2681145"/>
                    <a:chOff x="5567755" y="2450684"/>
                    <a:chExt cx="1676619" cy="2681145"/>
                  </a:xfrm>
                </p:grpSpPr>
                <p:sp>
                  <p:nvSpPr>
                    <p:cNvPr id="161" name="TextBox 160">
                      <a:extLst>
                        <a:ext uri="{FF2B5EF4-FFF2-40B4-BE49-F238E27FC236}">
                          <a16:creationId xmlns:a16="http://schemas.microsoft.com/office/drawing/2014/main" id="{8EB45C73-4A11-4105-ADE6-D033D9181DBB}"/>
                        </a:ext>
                      </a:extLst>
                    </p:cNvPr>
                    <p:cNvSpPr txBox="1"/>
                    <p:nvPr/>
                  </p:nvSpPr>
                  <p:spPr>
                    <a:xfrm>
                      <a:off x="5567755" y="2450684"/>
                      <a:ext cx="1676619" cy="386964"/>
                    </a:xfrm>
                    <a:prstGeom prst="rect">
                      <a:avLst/>
                    </a:prstGeom>
                    <a:noFill/>
                  </p:spPr>
                  <p:txBody>
                    <a:bodyPr wrap="square" rtlCol="0" anchor="ctr">
                      <a:spAutoFit/>
                    </a:bodyPr>
                    <a:lstStyle/>
                    <a:p>
                      <a:pPr>
                        <a:lnSpc>
                          <a:spcPct val="95000"/>
                        </a:lnSpc>
                      </a:pPr>
                      <a:r>
                        <a:rPr lang="en-GB" sz="1200" b="1" dirty="0">
                          <a:solidFill>
                            <a:srgbClr val="272727"/>
                          </a:solidFill>
                        </a:rPr>
                        <a:t>Erectile function score</a:t>
                      </a:r>
                    </a:p>
                  </p:txBody>
                </p:sp>
                <p:sp>
                  <p:nvSpPr>
                    <p:cNvPr id="162" name="TextBox 161">
                      <a:extLst>
                        <a:ext uri="{FF2B5EF4-FFF2-40B4-BE49-F238E27FC236}">
                          <a16:creationId xmlns:a16="http://schemas.microsoft.com/office/drawing/2014/main" id="{FBB8402E-1024-4801-B1EA-511A7C761875}"/>
                        </a:ext>
                      </a:extLst>
                    </p:cNvPr>
                    <p:cNvSpPr txBox="1"/>
                    <p:nvPr/>
                  </p:nvSpPr>
                  <p:spPr>
                    <a:xfrm>
                      <a:off x="5567755" y="3471447"/>
                      <a:ext cx="1676619" cy="233791"/>
                    </a:xfrm>
                    <a:prstGeom prst="rect">
                      <a:avLst/>
                    </a:prstGeom>
                    <a:noFill/>
                  </p:spPr>
                  <p:txBody>
                    <a:bodyPr wrap="square" rtlCol="0" anchor="ctr">
                      <a:spAutoFit/>
                    </a:bodyPr>
                    <a:lstStyle/>
                    <a:p>
                      <a:pPr>
                        <a:lnSpc>
                          <a:spcPct val="95000"/>
                        </a:lnSpc>
                      </a:pPr>
                      <a:r>
                        <a:rPr lang="en-GB" sz="1200" b="1" dirty="0">
                          <a:solidFill>
                            <a:srgbClr val="272727"/>
                          </a:solidFill>
                        </a:rPr>
                        <a:t>Sexual desire score</a:t>
                      </a:r>
                    </a:p>
                  </p:txBody>
                </p:sp>
                <p:sp>
                  <p:nvSpPr>
                    <p:cNvPr id="163" name="TextBox 162">
                      <a:extLst>
                        <a:ext uri="{FF2B5EF4-FFF2-40B4-BE49-F238E27FC236}">
                          <a16:creationId xmlns:a16="http://schemas.microsoft.com/office/drawing/2014/main" id="{535983F0-0C49-4BAC-B835-BD3E2B14FB30}"/>
                        </a:ext>
                      </a:extLst>
                    </p:cNvPr>
                    <p:cNvSpPr txBox="1"/>
                    <p:nvPr/>
                  </p:nvSpPr>
                  <p:spPr>
                    <a:xfrm>
                      <a:off x="5567755" y="2914809"/>
                      <a:ext cx="1676619" cy="386964"/>
                    </a:xfrm>
                    <a:prstGeom prst="rect">
                      <a:avLst/>
                    </a:prstGeom>
                    <a:noFill/>
                  </p:spPr>
                  <p:txBody>
                    <a:bodyPr wrap="square" rtlCol="0" anchor="ctr">
                      <a:spAutoFit/>
                    </a:bodyPr>
                    <a:lstStyle/>
                    <a:p>
                      <a:pPr>
                        <a:lnSpc>
                          <a:spcPct val="95000"/>
                        </a:lnSpc>
                      </a:pPr>
                      <a:r>
                        <a:rPr lang="en-GB" sz="1200" b="1" spc="-30" dirty="0">
                          <a:solidFill>
                            <a:srgbClr val="272727"/>
                          </a:solidFill>
                        </a:rPr>
                        <a:t>Orgasmic function score</a:t>
                      </a:r>
                    </a:p>
                  </p:txBody>
                </p:sp>
                <p:sp>
                  <p:nvSpPr>
                    <p:cNvPr id="164" name="TextBox 163">
                      <a:extLst>
                        <a:ext uri="{FF2B5EF4-FFF2-40B4-BE49-F238E27FC236}">
                          <a16:creationId xmlns:a16="http://schemas.microsoft.com/office/drawing/2014/main" id="{2AE03605-13E4-4AB2-8A67-FBB97EA0FFF2}"/>
                        </a:ext>
                      </a:extLst>
                    </p:cNvPr>
                    <p:cNvSpPr txBox="1"/>
                    <p:nvPr/>
                  </p:nvSpPr>
                  <p:spPr>
                    <a:xfrm>
                      <a:off x="5567755" y="4343441"/>
                      <a:ext cx="1676619" cy="386964"/>
                    </a:xfrm>
                    <a:prstGeom prst="rect">
                      <a:avLst/>
                    </a:prstGeom>
                    <a:noFill/>
                  </p:spPr>
                  <p:txBody>
                    <a:bodyPr wrap="square" rtlCol="0" anchor="ctr">
                      <a:spAutoFit/>
                    </a:bodyPr>
                    <a:lstStyle/>
                    <a:p>
                      <a:pPr>
                        <a:lnSpc>
                          <a:spcPct val="95000"/>
                        </a:lnSpc>
                      </a:pPr>
                      <a:r>
                        <a:rPr lang="en-GB" sz="1200" b="1" dirty="0">
                          <a:solidFill>
                            <a:srgbClr val="272727"/>
                          </a:solidFill>
                        </a:rPr>
                        <a:t>Overall sexual </a:t>
                      </a:r>
                      <a:br>
                        <a:rPr lang="en-GB" sz="1200" b="1" dirty="0">
                          <a:solidFill>
                            <a:srgbClr val="272727"/>
                          </a:solidFill>
                        </a:rPr>
                      </a:br>
                      <a:r>
                        <a:rPr lang="en-GB" sz="1200" b="1" dirty="0">
                          <a:solidFill>
                            <a:srgbClr val="272727"/>
                          </a:solidFill>
                        </a:rPr>
                        <a:t>satisfaction score</a:t>
                      </a:r>
                    </a:p>
                  </p:txBody>
                </p:sp>
                <p:sp>
                  <p:nvSpPr>
                    <p:cNvPr id="165" name="TextBox 164">
                      <a:extLst>
                        <a:ext uri="{FF2B5EF4-FFF2-40B4-BE49-F238E27FC236}">
                          <a16:creationId xmlns:a16="http://schemas.microsoft.com/office/drawing/2014/main" id="{763A5E0A-A4EB-4604-AB8C-7EA4C783961F}"/>
                        </a:ext>
                      </a:extLst>
                    </p:cNvPr>
                    <p:cNvSpPr txBox="1"/>
                    <p:nvPr/>
                  </p:nvSpPr>
                  <p:spPr>
                    <a:xfrm>
                      <a:off x="5567756" y="3867477"/>
                      <a:ext cx="1547908" cy="386964"/>
                    </a:xfrm>
                    <a:prstGeom prst="rect">
                      <a:avLst/>
                    </a:prstGeom>
                    <a:noFill/>
                  </p:spPr>
                  <p:txBody>
                    <a:bodyPr wrap="square" rtlCol="0" anchor="ctr">
                      <a:spAutoFit/>
                    </a:bodyPr>
                    <a:lstStyle/>
                    <a:p>
                      <a:pPr>
                        <a:lnSpc>
                          <a:spcPct val="95000"/>
                        </a:lnSpc>
                      </a:pPr>
                      <a:r>
                        <a:rPr lang="en-GB" sz="1200" b="1" dirty="0">
                          <a:solidFill>
                            <a:srgbClr val="272727"/>
                          </a:solidFill>
                        </a:rPr>
                        <a:t>Intercourse </a:t>
                      </a:r>
                      <a:br>
                        <a:rPr lang="en-GB" sz="1200" b="1" dirty="0">
                          <a:solidFill>
                            <a:srgbClr val="272727"/>
                          </a:solidFill>
                        </a:rPr>
                      </a:br>
                      <a:r>
                        <a:rPr lang="en-GB" sz="1200" b="1" dirty="0">
                          <a:solidFill>
                            <a:srgbClr val="272727"/>
                          </a:solidFill>
                        </a:rPr>
                        <a:t>satisfaction score</a:t>
                      </a:r>
                    </a:p>
                  </p:txBody>
                </p:sp>
                <p:sp>
                  <p:nvSpPr>
                    <p:cNvPr id="166" name="TextBox 165">
                      <a:extLst>
                        <a:ext uri="{FF2B5EF4-FFF2-40B4-BE49-F238E27FC236}">
                          <a16:creationId xmlns:a16="http://schemas.microsoft.com/office/drawing/2014/main" id="{CF1A3691-5E6E-4635-8715-E548385DCBDE}"/>
                        </a:ext>
                      </a:extLst>
                    </p:cNvPr>
                    <p:cNvSpPr txBox="1"/>
                    <p:nvPr/>
                  </p:nvSpPr>
                  <p:spPr>
                    <a:xfrm>
                      <a:off x="5567755" y="4898038"/>
                      <a:ext cx="1676619" cy="233791"/>
                    </a:xfrm>
                    <a:prstGeom prst="rect">
                      <a:avLst/>
                    </a:prstGeom>
                    <a:noFill/>
                  </p:spPr>
                  <p:txBody>
                    <a:bodyPr wrap="square" rtlCol="0" anchor="ctr">
                      <a:spAutoFit/>
                    </a:bodyPr>
                    <a:lstStyle/>
                    <a:p>
                      <a:pPr>
                        <a:lnSpc>
                          <a:spcPct val="95000"/>
                        </a:lnSpc>
                      </a:pPr>
                      <a:r>
                        <a:rPr lang="en-GB" sz="1200" b="1" dirty="0">
                          <a:solidFill>
                            <a:srgbClr val="272727"/>
                          </a:solidFill>
                        </a:rPr>
                        <a:t>Total </a:t>
                      </a:r>
                      <a:r>
                        <a:rPr lang="en-GB" sz="1200" b="1" dirty="0" err="1">
                          <a:solidFill>
                            <a:srgbClr val="272727"/>
                          </a:solidFill>
                        </a:rPr>
                        <a:t>LUTS</a:t>
                      </a:r>
                      <a:r>
                        <a:rPr lang="en-GB" sz="1200" b="1" dirty="0">
                          <a:solidFill>
                            <a:srgbClr val="272727"/>
                          </a:solidFill>
                        </a:rPr>
                        <a:t> score</a:t>
                      </a:r>
                    </a:p>
                  </p:txBody>
                </p:sp>
              </p:grpSp>
            </p:grpSp>
          </p:grpSp>
          <p:grpSp>
            <p:nvGrpSpPr>
              <p:cNvPr id="146" name="Group 145">
                <a:extLst>
                  <a:ext uri="{FF2B5EF4-FFF2-40B4-BE49-F238E27FC236}">
                    <a16:creationId xmlns:a16="http://schemas.microsoft.com/office/drawing/2014/main" id="{3082F65C-4022-45E3-A0DB-D537D5CFFD8A}"/>
                  </a:ext>
                </a:extLst>
              </p:cNvPr>
              <p:cNvGrpSpPr/>
              <p:nvPr/>
            </p:nvGrpSpPr>
            <p:grpSpPr>
              <a:xfrm>
                <a:off x="1556792" y="5267634"/>
                <a:ext cx="1916973" cy="276999"/>
                <a:chOff x="1010378" y="4939136"/>
                <a:chExt cx="1916973" cy="276999"/>
              </a:xfrm>
            </p:grpSpPr>
            <p:sp>
              <p:nvSpPr>
                <p:cNvPr id="151" name="TextBox 150">
                  <a:extLst>
                    <a:ext uri="{FF2B5EF4-FFF2-40B4-BE49-F238E27FC236}">
                      <a16:creationId xmlns:a16="http://schemas.microsoft.com/office/drawing/2014/main" id="{75606FB4-0624-4061-8B44-BA141D2EC5E5}"/>
                    </a:ext>
                  </a:extLst>
                </p:cNvPr>
                <p:cNvSpPr txBox="1"/>
                <p:nvPr/>
              </p:nvSpPr>
              <p:spPr>
                <a:xfrm>
                  <a:off x="1085375" y="4939136"/>
                  <a:ext cx="1841976" cy="276999"/>
                </a:xfrm>
                <a:prstGeom prst="rect">
                  <a:avLst/>
                </a:prstGeom>
                <a:noFill/>
              </p:spPr>
              <p:txBody>
                <a:bodyPr wrap="square" rtlCol="0">
                  <a:spAutoFit/>
                </a:bodyPr>
                <a:lstStyle/>
                <a:p>
                  <a:pPr>
                    <a:tabLst>
                      <a:tab pos="855663" algn="l"/>
                    </a:tabLst>
                  </a:pPr>
                  <a:r>
                    <a:rPr lang="en-GB" sz="1200" dirty="0">
                      <a:solidFill>
                        <a:srgbClr val="005294"/>
                      </a:solidFill>
                    </a:rPr>
                    <a:t>Placebo	</a:t>
                  </a:r>
                  <a:r>
                    <a:rPr lang="en-GB" sz="1200" dirty="0" err="1">
                      <a:solidFill>
                        <a:srgbClr val="005294"/>
                      </a:solidFill>
                    </a:rPr>
                    <a:t>TTh</a:t>
                  </a:r>
                  <a:endParaRPr lang="en-GB" sz="1200" dirty="0">
                    <a:solidFill>
                      <a:srgbClr val="005294"/>
                    </a:solidFill>
                  </a:endParaRPr>
                </a:p>
              </p:txBody>
            </p:sp>
            <p:sp>
              <p:nvSpPr>
                <p:cNvPr id="152" name="Rectangle 151">
                  <a:extLst>
                    <a:ext uri="{FF2B5EF4-FFF2-40B4-BE49-F238E27FC236}">
                      <a16:creationId xmlns:a16="http://schemas.microsoft.com/office/drawing/2014/main" id="{B3C2EE6F-E128-4795-AC49-91E2E9DBBA29}"/>
                    </a:ext>
                  </a:extLst>
                </p:cNvPr>
                <p:cNvSpPr/>
                <p:nvPr/>
              </p:nvSpPr>
              <p:spPr>
                <a:xfrm>
                  <a:off x="1675882" y="5022989"/>
                  <a:ext cx="108000"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sp>
              <p:nvSpPr>
                <p:cNvPr id="153" name="Rectangle 152">
                  <a:extLst>
                    <a:ext uri="{FF2B5EF4-FFF2-40B4-BE49-F238E27FC236}">
                      <a16:creationId xmlns:a16="http://schemas.microsoft.com/office/drawing/2014/main" id="{CBA635C7-431F-4D55-9084-756D8FFD334B}"/>
                    </a:ext>
                  </a:extLst>
                </p:cNvPr>
                <p:cNvSpPr/>
                <p:nvPr/>
              </p:nvSpPr>
              <p:spPr>
                <a:xfrm>
                  <a:off x="1010378" y="5025242"/>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grpSp>
          <p:grpSp>
            <p:nvGrpSpPr>
              <p:cNvPr id="147" name="Group 146">
                <a:extLst>
                  <a:ext uri="{FF2B5EF4-FFF2-40B4-BE49-F238E27FC236}">
                    <a16:creationId xmlns:a16="http://schemas.microsoft.com/office/drawing/2014/main" id="{6631C701-029F-4901-9571-6C4ADD748565}"/>
                  </a:ext>
                </a:extLst>
              </p:cNvPr>
              <p:cNvGrpSpPr/>
              <p:nvPr/>
            </p:nvGrpSpPr>
            <p:grpSpPr>
              <a:xfrm>
                <a:off x="5677470" y="5267634"/>
                <a:ext cx="1916973" cy="276999"/>
                <a:chOff x="1010378" y="4939136"/>
                <a:chExt cx="1916973" cy="276999"/>
              </a:xfrm>
            </p:grpSpPr>
            <p:sp>
              <p:nvSpPr>
                <p:cNvPr id="148" name="TextBox 147">
                  <a:extLst>
                    <a:ext uri="{FF2B5EF4-FFF2-40B4-BE49-F238E27FC236}">
                      <a16:creationId xmlns:a16="http://schemas.microsoft.com/office/drawing/2014/main" id="{AD8FA8D7-342E-4C3B-9262-F0CAAB63FC97}"/>
                    </a:ext>
                  </a:extLst>
                </p:cNvPr>
                <p:cNvSpPr txBox="1"/>
                <p:nvPr/>
              </p:nvSpPr>
              <p:spPr>
                <a:xfrm>
                  <a:off x="1085375" y="4939136"/>
                  <a:ext cx="1841976" cy="276999"/>
                </a:xfrm>
                <a:prstGeom prst="rect">
                  <a:avLst/>
                </a:prstGeom>
                <a:noFill/>
              </p:spPr>
              <p:txBody>
                <a:bodyPr wrap="square" rtlCol="0">
                  <a:spAutoFit/>
                </a:bodyPr>
                <a:lstStyle/>
                <a:p>
                  <a:pPr>
                    <a:tabLst>
                      <a:tab pos="855663" algn="l"/>
                    </a:tabLst>
                  </a:pPr>
                  <a:r>
                    <a:rPr lang="en-GB" sz="1200" dirty="0">
                      <a:solidFill>
                        <a:srgbClr val="005294"/>
                      </a:solidFill>
                    </a:rPr>
                    <a:t>Placebo	</a:t>
                  </a:r>
                  <a:r>
                    <a:rPr lang="en-GB" sz="1200" dirty="0" err="1">
                      <a:solidFill>
                        <a:srgbClr val="005294"/>
                      </a:solidFill>
                    </a:rPr>
                    <a:t>TTh</a:t>
                  </a:r>
                  <a:endParaRPr lang="en-GB" sz="1200" dirty="0">
                    <a:solidFill>
                      <a:srgbClr val="005294"/>
                    </a:solidFill>
                  </a:endParaRPr>
                </a:p>
              </p:txBody>
            </p:sp>
            <p:sp>
              <p:nvSpPr>
                <p:cNvPr id="149" name="Rectangle 148">
                  <a:extLst>
                    <a:ext uri="{FF2B5EF4-FFF2-40B4-BE49-F238E27FC236}">
                      <a16:creationId xmlns:a16="http://schemas.microsoft.com/office/drawing/2014/main" id="{E61BADD1-2F54-47A2-9A81-1D1BC52B0EF2}"/>
                    </a:ext>
                  </a:extLst>
                </p:cNvPr>
                <p:cNvSpPr/>
                <p:nvPr/>
              </p:nvSpPr>
              <p:spPr>
                <a:xfrm>
                  <a:off x="1682166" y="5025242"/>
                  <a:ext cx="108000" cy="10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sp>
              <p:nvSpPr>
                <p:cNvPr id="150" name="Rectangle 149">
                  <a:extLst>
                    <a:ext uri="{FF2B5EF4-FFF2-40B4-BE49-F238E27FC236}">
                      <a16:creationId xmlns:a16="http://schemas.microsoft.com/office/drawing/2014/main" id="{BBCE7326-3BD1-4A2C-A78D-661C094DD3D6}"/>
                    </a:ext>
                  </a:extLst>
                </p:cNvPr>
                <p:cNvSpPr/>
                <p:nvPr/>
              </p:nvSpPr>
              <p:spPr>
                <a:xfrm>
                  <a:off x="1010378" y="5025242"/>
                  <a:ext cx="108000"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1400" dirty="0">
                    <a:solidFill>
                      <a:srgbClr val="FFFFFF"/>
                    </a:solidFill>
                  </a:endParaRPr>
                </a:p>
              </p:txBody>
            </p:sp>
          </p:grpSp>
        </p:grpSp>
      </p:grpSp>
      <p:pic>
        <p:nvPicPr>
          <p:cNvPr id="126" name="Picture 2" descr="T4D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0800" y="152401"/>
            <a:ext cx="1318275" cy="81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69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E706727-A929-4B63-A258-B26380ABD113}"/>
              </a:ext>
            </a:extLst>
          </p:cNvPr>
          <p:cNvSpPr>
            <a:spLocks noGrp="1"/>
          </p:cNvSpPr>
          <p:nvPr>
            <p:ph type="title"/>
          </p:nvPr>
        </p:nvSpPr>
        <p:spPr>
          <a:xfrm>
            <a:off x="169429" y="155506"/>
            <a:ext cx="11629747" cy="780381"/>
          </a:xfrm>
        </p:spPr>
        <p:txBody>
          <a:bodyPr>
            <a:noAutofit/>
          </a:bodyPr>
          <a:lstStyle/>
          <a:p>
            <a:r>
              <a:rPr lang="en-GB" sz="3200" dirty="0">
                <a:solidFill>
                  <a:schemeClr val="accent1"/>
                </a:solidFill>
              </a:rPr>
              <a:t>The T4DM study:</a:t>
            </a:r>
            <a:r>
              <a:rPr lang="en-GB" sz="3200" dirty="0"/>
              <a:t> secondary outcomes (cont.)</a:t>
            </a:r>
          </a:p>
        </p:txBody>
      </p:sp>
      <p:sp>
        <p:nvSpPr>
          <p:cNvPr id="18" name="Text Placeholder 17">
            <a:extLst>
              <a:ext uri="{FF2B5EF4-FFF2-40B4-BE49-F238E27FC236}">
                <a16:creationId xmlns:a16="http://schemas.microsoft.com/office/drawing/2014/main" id="{66606A9F-2F12-42B2-B9C2-6AE498D48AEC}"/>
              </a:ext>
            </a:extLst>
          </p:cNvPr>
          <p:cNvSpPr>
            <a:spLocks noGrp="1"/>
          </p:cNvSpPr>
          <p:nvPr>
            <p:ph type="body" sz="quarter" idx="11"/>
          </p:nvPr>
        </p:nvSpPr>
        <p:spPr>
          <a:xfrm>
            <a:off x="1524000" y="5898296"/>
            <a:ext cx="9144000" cy="370614"/>
          </a:xfrm>
        </p:spPr>
        <p:txBody>
          <a:bodyPr/>
          <a:lstStyle/>
          <a:p>
            <a:pPr>
              <a:spcBef>
                <a:spcPts val="0"/>
              </a:spcBef>
            </a:pPr>
            <a:r>
              <a:rPr lang="en-GB" dirty="0"/>
              <a:t>CI, confidence interval; OGTT, oral glucose tolerance test; </a:t>
            </a:r>
            <a:r>
              <a:rPr lang="en-GB" dirty="0" err="1"/>
              <a:t>TTh</a:t>
            </a:r>
            <a:r>
              <a:rPr lang="en-GB" dirty="0"/>
              <a:t>, testosterone therapy</a:t>
            </a:r>
          </a:p>
          <a:p>
            <a:pPr>
              <a:spcBef>
                <a:spcPts val="0"/>
              </a:spcBef>
            </a:pPr>
            <a:r>
              <a:rPr lang="en-GB" dirty="0" err="1"/>
              <a:t>Wittert</a:t>
            </a:r>
            <a:r>
              <a:rPr lang="en-GB" dirty="0"/>
              <a:t> GA </a:t>
            </a:r>
            <a:r>
              <a:rPr lang="en-GB" i="1" dirty="0"/>
              <a:t>et al. Diabetes </a:t>
            </a:r>
            <a:r>
              <a:rPr lang="en-GB" dirty="0"/>
              <a:t>2020;69(</a:t>
            </a:r>
            <a:r>
              <a:rPr lang="en-GB" dirty="0" err="1"/>
              <a:t>Suppl</a:t>
            </a:r>
            <a:r>
              <a:rPr lang="en-GB" dirty="0"/>
              <a:t> 1): https://doi.org/10.2337/db20-274-OR.</a:t>
            </a:r>
          </a:p>
        </p:txBody>
      </p:sp>
      <p:pic>
        <p:nvPicPr>
          <p:cNvPr id="6" name="Picture 2" descr="T4D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8862" y="162491"/>
            <a:ext cx="1318275" cy="811666"/>
          </a:xfrm>
          <a:prstGeom prst="rect">
            <a:avLst/>
          </a:prstGeom>
          <a:noFill/>
          <a:extLst>
            <a:ext uri="{909E8E84-426E-40DD-AFC4-6F175D3DCCD1}">
              <a14:hiddenFill xmlns:a14="http://schemas.microsoft.com/office/drawing/2010/main">
                <a:solidFill>
                  <a:srgbClr val="FFFFFF"/>
                </a:solidFill>
              </a14:hiddenFill>
            </a:ext>
          </a:extLst>
        </p:spPr>
      </p:pic>
      <p:grpSp>
        <p:nvGrpSpPr>
          <p:cNvPr id="40" name="Group 39">
            <a:extLst>
              <a:ext uri="{FF2B5EF4-FFF2-40B4-BE49-F238E27FC236}">
                <a16:creationId xmlns:a16="http://schemas.microsoft.com/office/drawing/2014/main" id="{23507728-0935-42D9-85F4-BF116197EEEF}"/>
              </a:ext>
            </a:extLst>
          </p:cNvPr>
          <p:cNvGrpSpPr/>
          <p:nvPr/>
        </p:nvGrpSpPr>
        <p:grpSpPr>
          <a:xfrm>
            <a:off x="1640657" y="1228880"/>
            <a:ext cx="8368205" cy="4398566"/>
            <a:chOff x="100384" y="1431599"/>
            <a:chExt cx="8368205" cy="4398566"/>
          </a:xfrm>
        </p:grpSpPr>
        <p:graphicFrame>
          <p:nvGraphicFramePr>
            <p:cNvPr id="41" name="Group 132">
              <a:extLst>
                <a:ext uri="{FF2B5EF4-FFF2-40B4-BE49-F238E27FC236}">
                  <a16:creationId xmlns:a16="http://schemas.microsoft.com/office/drawing/2014/main" id="{162FF257-D068-494D-B169-3B402C5EDE39}"/>
                </a:ext>
              </a:extLst>
            </p:cNvPr>
            <p:cNvGraphicFramePr>
              <a:graphicFrameLocks/>
            </p:cNvGraphicFramePr>
            <p:nvPr>
              <p:extLst>
                <p:ext uri="{D42A27DB-BD31-4B8C-83A1-F6EECF244321}">
                  <p14:modId xmlns:p14="http://schemas.microsoft.com/office/powerpoint/2010/main" val="4294123674"/>
                </p:ext>
              </p:extLst>
            </p:nvPr>
          </p:nvGraphicFramePr>
          <p:xfrm>
            <a:off x="100384" y="1431599"/>
            <a:ext cx="8368205" cy="4169567"/>
          </p:xfrm>
          <a:graphic>
            <a:graphicData uri="http://schemas.openxmlformats.org/drawingml/2006/table">
              <a:tbl>
                <a:tblPr>
                  <a:tableStyleId>{9D7B26C5-4107-4FEC-AEDC-1716B250A1EF}</a:tableStyleId>
                </a:tblPr>
                <a:tblGrid>
                  <a:gridCol w="2087645">
                    <a:extLst>
                      <a:ext uri="{9D8B030D-6E8A-4147-A177-3AD203B41FA5}">
                        <a16:colId xmlns:a16="http://schemas.microsoft.com/office/drawing/2014/main" val="20000"/>
                      </a:ext>
                    </a:extLst>
                  </a:gridCol>
                  <a:gridCol w="1012371">
                    <a:extLst>
                      <a:ext uri="{9D8B030D-6E8A-4147-A177-3AD203B41FA5}">
                        <a16:colId xmlns:a16="http://schemas.microsoft.com/office/drawing/2014/main" val="20001"/>
                      </a:ext>
                    </a:extLst>
                  </a:gridCol>
                  <a:gridCol w="1088571">
                    <a:extLst>
                      <a:ext uri="{9D8B030D-6E8A-4147-A177-3AD203B41FA5}">
                        <a16:colId xmlns:a16="http://schemas.microsoft.com/office/drawing/2014/main" val="20002"/>
                      </a:ext>
                    </a:extLst>
                  </a:gridCol>
                  <a:gridCol w="2220686">
                    <a:extLst>
                      <a:ext uri="{9D8B030D-6E8A-4147-A177-3AD203B41FA5}">
                        <a16:colId xmlns:a16="http://schemas.microsoft.com/office/drawing/2014/main" val="20006"/>
                      </a:ext>
                    </a:extLst>
                  </a:gridCol>
                  <a:gridCol w="1338942">
                    <a:extLst>
                      <a:ext uri="{9D8B030D-6E8A-4147-A177-3AD203B41FA5}">
                        <a16:colId xmlns:a16="http://schemas.microsoft.com/office/drawing/2014/main" val="20004"/>
                      </a:ext>
                    </a:extLst>
                  </a:gridCol>
                  <a:gridCol w="619990">
                    <a:extLst>
                      <a:ext uri="{9D8B030D-6E8A-4147-A177-3AD203B41FA5}">
                        <a16:colId xmlns:a16="http://schemas.microsoft.com/office/drawing/2014/main" val="20005"/>
                      </a:ext>
                    </a:extLst>
                  </a:gridCol>
                </a:tblGrid>
                <a:tr h="0">
                  <a:tc rowSpan="2">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1" i="0" u="none" strike="noStrike" cap="none" normalizeH="0" baseline="0" dirty="0">
                          <a:ln>
                            <a:noFill/>
                          </a:ln>
                          <a:solidFill>
                            <a:schemeClr val="bg1"/>
                          </a:solidFill>
                          <a:effectLst/>
                          <a:latin typeface="+mj-lt"/>
                          <a:cs typeface="Arial" charset="0"/>
                        </a:endParaRPr>
                      </a:p>
                    </a:txBody>
                    <a:tcPr marL="60505" marR="60505" marT="18000" marB="18000" anchor="ctr" horzOverflow="overflow">
                      <a:lnL>
                        <a:noFill/>
                      </a:lnL>
                      <a:lnR>
                        <a:noFill/>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eaLnBrk="0" fontAlgn="b" hangingPunct="0">
                          <a:spcBef>
                            <a:spcPct val="20000"/>
                          </a:spcBef>
                          <a:spcAft>
                            <a:spcPct val="20000"/>
                          </a:spcAft>
                          <a:buClr>
                            <a:schemeClr val="bg2"/>
                          </a:buClr>
                          <a:buFont typeface="Wingdings 2" pitchFamily="18" charset="2"/>
                          <a:defRPr>
                            <a:solidFill>
                              <a:schemeClr val="tx1"/>
                            </a:solidFill>
                            <a:latin typeface="Arial" charset="0"/>
                          </a:defRPr>
                        </a:lvl1pPr>
                        <a:lvl2pPr marL="742950" indent="-285750" eaLnBrk="0" fontAlgn="b" hangingPunct="0">
                          <a:spcBef>
                            <a:spcPct val="10000"/>
                          </a:spcBef>
                          <a:spcAft>
                            <a:spcPct val="10000"/>
                          </a:spcAft>
                          <a:buClr>
                            <a:schemeClr val="bg2"/>
                          </a:buClr>
                          <a:buFont typeface="Symbol" pitchFamily="18" charset="2"/>
                          <a:defRPr sz="1600">
                            <a:solidFill>
                              <a:schemeClr val="tx1"/>
                            </a:solidFill>
                            <a:latin typeface="Arial" charset="0"/>
                          </a:defRPr>
                        </a:lvl2pPr>
                        <a:lvl3pPr marL="1143000" indent="-228600" eaLnBrk="0" fontAlgn="b" hangingPunct="0">
                          <a:spcBef>
                            <a:spcPct val="10000"/>
                          </a:spcBef>
                          <a:spcAft>
                            <a:spcPct val="10000"/>
                          </a:spcAft>
                          <a:buClr>
                            <a:schemeClr val="bg2"/>
                          </a:buClr>
                          <a:buFont typeface="Arial" charset="0"/>
                          <a:defRPr sz="1600">
                            <a:solidFill>
                              <a:schemeClr val="tx1"/>
                            </a:solidFill>
                            <a:latin typeface="Arial" charset="0"/>
                          </a:defRPr>
                        </a:lvl3pPr>
                        <a:lvl4pPr marL="1600200" indent="-228600" eaLnBrk="0" fontAlgn="b" hangingPunct="0">
                          <a:spcBef>
                            <a:spcPct val="10000"/>
                          </a:spcBef>
                          <a:spcAft>
                            <a:spcPct val="10000"/>
                          </a:spcAft>
                          <a:buClr>
                            <a:schemeClr val="bg2"/>
                          </a:buClr>
                          <a:buFont typeface="Arial" charset="0"/>
                          <a:defRPr sz="1600">
                            <a:solidFill>
                              <a:schemeClr val="tx1"/>
                            </a:solidFill>
                            <a:latin typeface="Arial" charset="0"/>
                          </a:defRPr>
                        </a:lvl4pPr>
                        <a:lvl5pPr marL="2057400" indent="-228600" eaLnBrk="0" fontAlgn="b" hangingPunct="0">
                          <a:spcBef>
                            <a:spcPct val="10000"/>
                          </a:spcBef>
                          <a:spcAft>
                            <a:spcPct val="10000"/>
                          </a:spcAft>
                          <a:buClr>
                            <a:schemeClr val="bg2"/>
                          </a:buClr>
                          <a:buFont typeface="Arial" charset="0"/>
                          <a:defRPr sz="1600">
                            <a:solidFill>
                              <a:schemeClr val="tx1"/>
                            </a:solidFill>
                            <a:latin typeface="Arial" charset="0"/>
                          </a:defRPr>
                        </a:lvl5pPr>
                        <a:lvl6pPr marL="2514600" indent="-228600" eaLnBrk="0" fontAlgn="b" hangingPunct="0">
                          <a:spcBef>
                            <a:spcPct val="10000"/>
                          </a:spcBef>
                          <a:spcAft>
                            <a:spcPct val="10000"/>
                          </a:spcAft>
                          <a:buClr>
                            <a:schemeClr val="bg2"/>
                          </a:buClr>
                          <a:buFont typeface="Arial" charset="0"/>
                          <a:defRPr sz="1600">
                            <a:solidFill>
                              <a:schemeClr val="tx1"/>
                            </a:solidFill>
                            <a:latin typeface="Arial" charset="0"/>
                          </a:defRPr>
                        </a:lvl6pPr>
                        <a:lvl7pPr marL="2971800" indent="-228600" eaLnBrk="0" fontAlgn="b" hangingPunct="0">
                          <a:spcBef>
                            <a:spcPct val="10000"/>
                          </a:spcBef>
                          <a:spcAft>
                            <a:spcPct val="10000"/>
                          </a:spcAft>
                          <a:buClr>
                            <a:schemeClr val="bg2"/>
                          </a:buClr>
                          <a:buFont typeface="Arial" charset="0"/>
                          <a:defRPr sz="1600">
                            <a:solidFill>
                              <a:schemeClr val="tx1"/>
                            </a:solidFill>
                            <a:latin typeface="Arial" charset="0"/>
                          </a:defRPr>
                        </a:lvl7pPr>
                        <a:lvl8pPr marL="3429000" indent="-228600" eaLnBrk="0" fontAlgn="b" hangingPunct="0">
                          <a:spcBef>
                            <a:spcPct val="10000"/>
                          </a:spcBef>
                          <a:spcAft>
                            <a:spcPct val="10000"/>
                          </a:spcAft>
                          <a:buClr>
                            <a:schemeClr val="bg2"/>
                          </a:buClr>
                          <a:buFont typeface="Arial" charset="0"/>
                          <a:defRPr sz="1600">
                            <a:solidFill>
                              <a:schemeClr val="tx1"/>
                            </a:solidFill>
                            <a:latin typeface="Arial" charset="0"/>
                          </a:defRPr>
                        </a:lvl8pPr>
                        <a:lvl9pPr marL="3886200" indent="-228600" eaLnBrk="0" fontAlgn="b" hangingPunct="0">
                          <a:spcBef>
                            <a:spcPct val="10000"/>
                          </a:spcBef>
                          <a:spcAft>
                            <a:spcPct val="10000"/>
                          </a:spcAft>
                          <a:buClr>
                            <a:schemeClr val="bg2"/>
                          </a:buClr>
                          <a:buFont typeface="Arial" charset="0"/>
                          <a:defRPr sz="1600">
                            <a:solidFill>
                              <a:schemeClr val="tx1"/>
                            </a:solidFill>
                            <a:latin typeface="Arial" charset="0"/>
                          </a:defRPr>
                        </a:lvl9p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altLang="en-US" sz="1400" b="1" i="0" u="none" strike="noStrike" kern="1200" cap="none" normalizeH="0" baseline="0" dirty="0">
                            <a:ln>
                              <a:noFill/>
                            </a:ln>
                            <a:solidFill>
                              <a:schemeClr val="bg1"/>
                            </a:solidFill>
                            <a:effectLst/>
                            <a:latin typeface="+mj-lt"/>
                            <a:ea typeface="+mn-ea"/>
                            <a:cs typeface="+mn-cs"/>
                          </a:rPr>
                          <a:t>Placebo</a:t>
                        </a:r>
                        <a:endParaRPr kumimoji="0" lang="en-GB" altLang="en-US" sz="1400" b="1" i="0" u="none" strike="noStrike" kern="1200" cap="none" normalizeH="0" baseline="0" dirty="0">
                          <a:ln>
                            <a:noFill/>
                          </a:ln>
                          <a:solidFill>
                            <a:schemeClr val="bg1"/>
                          </a:solidFill>
                          <a:effectLst/>
                          <a:latin typeface="+mj-lt"/>
                          <a:ea typeface="+mn-ea"/>
                          <a:cs typeface="Arial" charset="0"/>
                        </a:endParaRPr>
                      </a:p>
                    </a:txBody>
                    <a:tcPr marL="60505" marR="60505" marT="18000" marB="18000" anchor="ctr" horzOverflow="overflow">
                      <a:lnL>
                        <a:noFill/>
                      </a:lnL>
                      <a:lnR>
                        <a:noFill/>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lang="en-GB" sz="1400" b="1" kern="1200" dirty="0" err="1">
                            <a:solidFill>
                              <a:schemeClr val="bg1"/>
                            </a:solidFill>
                            <a:latin typeface="+mj-lt"/>
                            <a:ea typeface="+mn-ea"/>
                            <a:cs typeface="+mn-cs"/>
                          </a:rPr>
                          <a:t>TTh</a:t>
                        </a:r>
                        <a:endParaRPr lang="en-GB" sz="1400" b="1" kern="1200" dirty="0">
                          <a:solidFill>
                            <a:schemeClr val="bg1"/>
                          </a:solidFill>
                          <a:latin typeface="+mj-lt"/>
                          <a:ea typeface="+mn-ea"/>
                          <a:cs typeface="+mn-cs"/>
                        </a:endParaRPr>
                      </a:p>
                    </a:txBody>
                    <a:tcPr marL="60505" marR="60505" marT="18000" marB="18000" anchor="ctr" horzOverflow="overflow">
                      <a:lnL>
                        <a:noFill/>
                      </a:lnL>
                      <a:lnR>
                        <a:noFill/>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gridSpan="2">
                    <a:txBody>
                      <a:bodyPr/>
                      <a:lstStyle/>
                      <a:p>
                        <a:pPr algn="ctr"/>
                        <a:r>
                          <a:rPr lang="en-GB" sz="1400" b="1" dirty="0">
                            <a:solidFill>
                              <a:schemeClr val="bg1"/>
                            </a:solidFill>
                            <a:latin typeface="+mj-lt"/>
                          </a:rPr>
                          <a:t>Relative</a:t>
                        </a:r>
                        <a:r>
                          <a:rPr lang="en-GB" sz="1400" b="1" baseline="0" dirty="0">
                            <a:solidFill>
                              <a:schemeClr val="bg1"/>
                            </a:solidFill>
                            <a:latin typeface="+mj-lt"/>
                          </a:rPr>
                          <a:t> risk</a:t>
                        </a:r>
                        <a:r>
                          <a:rPr lang="en-GB" sz="1400" b="1" dirty="0">
                            <a:solidFill>
                              <a:schemeClr val="bg1"/>
                            </a:solidFill>
                            <a:latin typeface="+mj-lt"/>
                          </a:rPr>
                          <a:t> (95% CI)</a:t>
                        </a:r>
                      </a:p>
                    </a:txBody>
                    <a:tcPr marL="60505" marR="60505" marT="18000" marB="18000" anchor="ctr" horzOverflow="overflow">
                      <a:lnL>
                        <a:noFill/>
                      </a:lnL>
                      <a:lnR>
                        <a:noFill/>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rowSpan="2" hMerge="1">
                    <a:txBody>
                      <a:bodyPr/>
                      <a:lstStyle/>
                      <a:p>
                        <a:endParaRPr lang="en-GB"/>
                      </a:p>
                    </a:txBody>
                    <a:tcPr/>
                  </a:tc>
                  <a:tc rowSpan="2">
                    <a:txBody>
                      <a:bodyPr/>
                      <a:lstStyle/>
                      <a:p>
                        <a:pPr algn="ctr"/>
                        <a:r>
                          <a:rPr lang="en-GB" sz="1400" b="1" dirty="0">
                            <a:solidFill>
                              <a:schemeClr val="bg1"/>
                            </a:solidFill>
                            <a:latin typeface="+mj-lt"/>
                          </a:rPr>
                          <a:t>p value</a:t>
                        </a:r>
                      </a:p>
                    </a:txBody>
                    <a:tcPr marL="60505" marR="60505" marT="18000" marB="18000" anchor="ctr" horzOverflow="overflow">
                      <a:lnL>
                        <a:noFill/>
                      </a:lnL>
                      <a:lnR>
                        <a:noFill/>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287487">
                  <a:tc vMerge="1">
                    <a:txBody>
                      <a:bodyPr/>
                      <a:lstStyle/>
                      <a:p>
                        <a:endParaRPr lang="en-GB"/>
                      </a:p>
                    </a:txBody>
                    <a:tcPr/>
                  </a:tc>
                  <a:tc gridSpan="2">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400" b="1" u="none" strike="noStrike" kern="1200" cap="none" normalizeH="0" baseline="0" dirty="0">
                            <a:ln>
                              <a:noFill/>
                            </a:ln>
                            <a:solidFill>
                              <a:schemeClr val="bg1"/>
                            </a:solidFill>
                            <a:effectLst/>
                            <a:latin typeface="+mj-lt"/>
                            <a:ea typeface="+mn-ea"/>
                            <a:cs typeface="+mn-cs"/>
                          </a:rPr>
                          <a:t>n/N (%)</a:t>
                        </a:r>
                        <a:endParaRPr lang="en-GB" sz="1400" b="1" kern="1200" dirty="0">
                          <a:solidFill>
                            <a:schemeClr val="bg1"/>
                          </a:solidFill>
                          <a:latin typeface="+mj-lt"/>
                          <a:ea typeface="+mn-ea"/>
                          <a:cs typeface="+mn-cs"/>
                        </a:endParaRPr>
                      </a:p>
                    </a:txBody>
                    <a:tcPr marL="60505" marR="60505" marT="18000" marB="18000" anchor="ctr" horzOverflow="overflow">
                      <a:lnL>
                        <a:noFill/>
                      </a:lnL>
                      <a:lnR>
                        <a:noFill/>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c gridSpan="2" vMerge="1">
                    <a:txBody>
                      <a:bodyPr/>
                      <a:lstStyle/>
                      <a:p>
                        <a:pPr algn="ctr"/>
                        <a:endParaRPr lang="en-GB" sz="1600" b="1" dirty="0">
                          <a:solidFill>
                            <a:schemeClr val="bg1"/>
                          </a:solidFill>
                          <a:latin typeface="+mj-lt"/>
                        </a:endParaRPr>
                      </a:p>
                    </a:txBody>
                    <a:tcPr marL="60505" marR="60505" marT="18000" marB="18000" anchor="ctr" horzOverflow="overflow">
                      <a:lnL>
                        <a:noFill/>
                      </a:lnL>
                      <a:lnR>
                        <a:noFill/>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vMerge="1">
                    <a:txBody>
                      <a:bodyPr/>
                      <a:lstStyle/>
                      <a:p>
                        <a:endParaRPr lang="en-GB"/>
                      </a:p>
                    </a:txBody>
                    <a:tcPr/>
                  </a:tc>
                  <a:tc vMerge="1">
                    <a:txBody>
                      <a:bodyPr/>
                      <a:lstStyle/>
                      <a:p>
                        <a:pPr algn="ctr"/>
                        <a:endParaRPr lang="en-GB" sz="1600" b="1" dirty="0">
                          <a:solidFill>
                            <a:schemeClr val="bg1"/>
                          </a:solidFill>
                          <a:latin typeface="+mj-lt"/>
                        </a:endParaRPr>
                      </a:p>
                    </a:txBody>
                    <a:tcPr marL="60505" marR="60505" marT="18000" marB="18000" anchor="ctr" horzOverflow="overflow">
                      <a:lnL>
                        <a:noFill/>
                      </a:lnL>
                      <a:lnR>
                        <a:noFill/>
                      </a:lnR>
                      <a:lnT w="12700"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1"/>
                    </a:ext>
                  </a:extLst>
                </a:tr>
                <a:tr h="318800">
                  <a:tc>
                    <a:txBody>
                      <a:bodyPr/>
                      <a:lstStyle/>
                      <a:p>
                        <a:pPr marL="0" marR="0" indent="0" algn="l" defTabSz="457200" rtl="0" eaLnBrk="1" fontAlgn="t" latinLnBrk="0" hangingPunct="1">
                          <a:lnSpc>
                            <a:spcPct val="100000"/>
                          </a:lnSpc>
                          <a:spcBef>
                            <a:spcPts val="0"/>
                          </a:spcBef>
                          <a:spcAft>
                            <a:spcPts val="0"/>
                          </a:spcAft>
                          <a:buClrTx/>
                          <a:buSzTx/>
                          <a:buFontTx/>
                          <a:buNone/>
                          <a:tabLst/>
                          <a:defRPr/>
                        </a:pPr>
                        <a:r>
                          <a:rPr lang="en-GB" sz="1600" b="1" baseline="0" dirty="0">
                            <a:solidFill>
                              <a:schemeClr val="tx2"/>
                            </a:solidFill>
                            <a:latin typeface="+mj-lt"/>
                          </a:rPr>
                          <a:t>Endpoint</a:t>
                        </a:r>
                        <a:endParaRPr lang="en-GB" sz="1600" b="1" baseline="30000" dirty="0">
                          <a:solidFill>
                            <a:schemeClr val="tx2"/>
                          </a:solidFill>
                          <a:latin typeface="+mj-lt"/>
                        </a:endParaRPr>
                      </a:p>
                    </a:txBody>
                    <a:tcPr marL="60505" marR="60505" marT="18000" marB="18000" anchor="b" horzOverflow="overflow">
                      <a:lnT w="19050" cap="flat" cmpd="sng" algn="ctr">
                        <a:solidFill>
                          <a:schemeClr val="tx2"/>
                        </a:solidFill>
                        <a:prstDash val="solid"/>
                        <a:round/>
                        <a:headEnd type="none" w="med" len="med"/>
                        <a:tailEnd type="none" w="med" len="med"/>
                      </a:lnT>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0" i="0" u="none" strike="noStrike" cap="none" normalizeH="0" baseline="0" dirty="0">
                          <a:ln>
                            <a:noFill/>
                          </a:ln>
                          <a:solidFill>
                            <a:schemeClr val="tx2"/>
                          </a:solidFill>
                          <a:effectLst/>
                          <a:latin typeface="+mj-lt"/>
                          <a:cs typeface="Arial" charset="0"/>
                        </a:endParaRPr>
                      </a:p>
                    </a:txBody>
                    <a:tcPr marL="60505" marR="60505" marT="18000" marB="18000" anchor="ctr" horzOverflow="overflow">
                      <a:lnT w="19050" cap="flat" cmpd="sng" algn="ctr">
                        <a:solidFill>
                          <a:schemeClr val="tx2"/>
                        </a:solidFill>
                        <a:prstDash val="solid"/>
                        <a:round/>
                        <a:headEnd type="none" w="med" len="med"/>
                        <a:tailEnd type="none" w="med" len="med"/>
                      </a:lnT>
                    </a:tcPr>
                  </a:tc>
                  <a:tc>
                    <a:txBody>
                      <a:bodyPr/>
                      <a:lstStyle/>
                      <a:p>
                        <a:endParaRPr lang="en-GB" dirty="0"/>
                      </a:p>
                    </a:txBody>
                    <a:tcPr marL="60505" marR="60505" marT="18000" marB="18000" anchor="ctr" horzOverflow="overflow">
                      <a:lnT w="19050" cap="flat" cmpd="sng" algn="ctr">
                        <a:solidFill>
                          <a:schemeClr val="tx2"/>
                        </a:solidFill>
                        <a:prstDash val="solid"/>
                        <a:round/>
                        <a:headEnd type="none" w="med" len="med"/>
                        <a:tailEnd type="none" w="med" len="med"/>
                      </a:lnT>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0" i="0" u="none" strike="noStrike" cap="none" normalizeH="0" baseline="0" dirty="0">
                          <a:ln>
                            <a:noFill/>
                          </a:ln>
                          <a:solidFill>
                            <a:schemeClr val="tx2"/>
                          </a:solidFill>
                          <a:effectLst/>
                          <a:latin typeface="+mj-lt"/>
                          <a:cs typeface="Arial" charset="0"/>
                        </a:endParaRPr>
                      </a:p>
                    </a:txBody>
                    <a:tcPr marL="60505" marR="60505" marT="18000" marB="18000" anchor="ctr" horzOverflow="overflow">
                      <a:lnT w="19050"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0" i="0" u="none" strike="noStrike" cap="none" normalizeH="0" baseline="0" dirty="0">
                          <a:ln>
                            <a:noFill/>
                          </a:ln>
                          <a:solidFill>
                            <a:schemeClr val="tx2"/>
                          </a:solidFill>
                          <a:effectLst/>
                          <a:latin typeface="+mj-lt"/>
                          <a:cs typeface="Arial" charset="0"/>
                        </a:endParaRPr>
                      </a:p>
                    </a:txBody>
                    <a:tcPr marL="60505" marR="60505" marT="18000" marB="18000" anchor="ctr" horzOverflow="overflow">
                      <a:lnT w="19050"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0" i="0" u="none" strike="noStrike" cap="none" normalizeH="0" baseline="0" dirty="0">
                          <a:ln>
                            <a:noFill/>
                          </a:ln>
                          <a:solidFill>
                            <a:schemeClr val="tx2"/>
                          </a:solidFill>
                          <a:effectLst/>
                          <a:latin typeface="+mj-lt"/>
                          <a:cs typeface="Arial" charset="0"/>
                        </a:endParaRPr>
                      </a:p>
                    </a:txBody>
                    <a:tcPr marL="60505" marR="60505" marT="18000" marB="18000" anchor="ctr" horzOverflow="overflow">
                      <a:lnT w="19050"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10002"/>
                    </a:ext>
                  </a:extLst>
                </a:tr>
                <a:tr h="720000">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600" b="1" i="0" u="none" strike="noStrike" kern="1200" cap="none" normalizeH="0" baseline="0" dirty="0">
                            <a:ln>
                              <a:noFill/>
                            </a:ln>
                            <a:solidFill>
                              <a:schemeClr val="tx2"/>
                            </a:solidFill>
                            <a:effectLst/>
                            <a:latin typeface="+mn-lt"/>
                            <a:ea typeface="+mn-ea"/>
                            <a:cs typeface="+mn-cs"/>
                          </a:rPr>
                          <a:t>Normalised blood glucose (OGTT 2-hour glucose &lt;7.8 </a:t>
                        </a:r>
                        <a:r>
                          <a:rPr kumimoji="0" lang="en-GB" sz="1600" b="1" i="0" u="none" strike="noStrike" kern="1200" cap="none" normalizeH="0" baseline="0" dirty="0" err="1">
                            <a:ln>
                              <a:noFill/>
                            </a:ln>
                            <a:solidFill>
                              <a:schemeClr val="tx2"/>
                            </a:solidFill>
                            <a:effectLst/>
                            <a:latin typeface="+mn-lt"/>
                            <a:ea typeface="+mn-ea"/>
                            <a:cs typeface="+mn-cs"/>
                          </a:rPr>
                          <a:t>mmol</a:t>
                        </a:r>
                        <a:r>
                          <a:rPr kumimoji="0" lang="en-GB" sz="1600" b="1" i="0" u="none" strike="noStrike" kern="1200" cap="none" normalizeH="0" baseline="0" dirty="0">
                            <a:ln>
                              <a:noFill/>
                            </a:ln>
                            <a:solidFill>
                              <a:schemeClr val="tx2"/>
                            </a:solidFill>
                            <a:effectLst/>
                            <a:latin typeface="+mn-lt"/>
                            <a:ea typeface="+mn-ea"/>
                            <a:cs typeface="+mn-cs"/>
                          </a:rPr>
                          <a:t>/L)</a:t>
                        </a:r>
                      </a:p>
                    </a:txBody>
                    <a:tcPr marL="60505" marR="60505" marT="18000" marB="18000" anchor="ctr" horzOverflow="overflow">
                      <a:solidFill>
                        <a:srgbClr val="D5DEEF"/>
                      </a:solidFill>
                    </a:tcPr>
                  </a:tc>
                  <a:tc>
                    <a:txBody>
                      <a:bodyPr/>
                      <a:lstStyle/>
                      <a:p>
                        <a:pPr algn="ctr"/>
                        <a:r>
                          <a:rPr lang="en-GB" sz="1600" b="0" dirty="0">
                            <a:solidFill>
                              <a:schemeClr val="tx2"/>
                            </a:solidFill>
                            <a:latin typeface="+mj-lt"/>
                          </a:rPr>
                          <a:t>179/413 (43.3)</a:t>
                        </a:r>
                      </a:p>
                    </a:txBody>
                    <a:tcPr marL="60505" marR="60505" marT="18000" marB="18000" anchor="ctr" horzOverflow="overflow">
                      <a:solidFill>
                        <a:srgbClr val="D5DEEF"/>
                      </a:solid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kumimoji="0" lang="en-GB" altLang="en-US" sz="1600" b="0" i="0" u="none" strike="noStrike" kern="1200" cap="none" spc="0" normalizeH="0" baseline="0" noProof="0" dirty="0">
                            <a:ln>
                              <a:noFill/>
                            </a:ln>
                            <a:solidFill>
                              <a:schemeClr val="tx2"/>
                            </a:solidFill>
                            <a:effectLst/>
                            <a:uLnTx/>
                            <a:uFillTx/>
                            <a:latin typeface="+mj-lt"/>
                            <a:ea typeface="+mn-ea"/>
                            <a:cs typeface="Arial" charset="0"/>
                          </a:rPr>
                          <a:t>230/443 (51.9)</a:t>
                        </a:r>
                      </a:p>
                    </a:txBody>
                    <a:tcPr marL="60505" marR="60505" marT="18000" marB="18000" anchor="ctr" horzOverflow="overflow">
                      <a:lnR w="12700" cap="flat" cmpd="sng" algn="ctr">
                        <a:noFill/>
                        <a:prstDash val="solid"/>
                        <a:round/>
                        <a:headEnd type="none" w="med" len="med"/>
                        <a:tailEnd type="none" w="med" len="med"/>
                      </a:lnR>
                      <a:solidFill>
                        <a:srgbClr val="D5DEEF"/>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0" i="0" u="none" strike="noStrike" cap="none" normalizeH="0" baseline="0" dirty="0">
                          <a:ln>
                            <a:noFill/>
                          </a:ln>
                          <a:solidFill>
                            <a:schemeClr val="tx2"/>
                          </a:solidFill>
                          <a:effectLst/>
                          <a:latin typeface="+mj-lt"/>
                          <a:cs typeface="Arial" charset="0"/>
                        </a:endParaRPr>
                      </a:p>
                    </a:txBody>
                    <a:tcPr marL="60505" marR="60505"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D5DEEF"/>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600" b="1" i="0" u="none" strike="noStrike" cap="none" normalizeH="0" baseline="0" dirty="0">
                            <a:ln>
                              <a:noFill/>
                            </a:ln>
                            <a:solidFill>
                              <a:schemeClr val="tx2"/>
                            </a:solidFill>
                            <a:effectLst/>
                            <a:latin typeface="+mj-lt"/>
                            <a:cs typeface="Arial" charset="0"/>
                          </a:rPr>
                          <a:t>1.20 </a:t>
                        </a:r>
                        <a:br>
                          <a:rPr kumimoji="0" lang="en-GB" altLang="en-US" sz="1600" b="1" i="0" u="none" strike="noStrike" cap="none" normalizeH="0" baseline="0" dirty="0">
                            <a:ln>
                              <a:noFill/>
                            </a:ln>
                            <a:solidFill>
                              <a:schemeClr val="tx2"/>
                            </a:solidFill>
                            <a:effectLst/>
                            <a:latin typeface="+mj-lt"/>
                            <a:cs typeface="Arial" charset="0"/>
                          </a:rPr>
                        </a:br>
                        <a:r>
                          <a:rPr kumimoji="0" lang="en-GB" altLang="en-US" sz="1600" b="1" i="0" u="none" strike="noStrike" cap="none" normalizeH="0" baseline="0" dirty="0">
                            <a:ln>
                              <a:noFill/>
                            </a:ln>
                            <a:solidFill>
                              <a:schemeClr val="tx2"/>
                            </a:solidFill>
                            <a:effectLst/>
                            <a:latin typeface="+mj-lt"/>
                            <a:cs typeface="Arial" charset="0"/>
                          </a:rPr>
                          <a:t>(1.04 to 1.38)</a:t>
                        </a:r>
                      </a:p>
                    </a:txBody>
                    <a:tcPr marL="60505" marR="60505" marT="18000" marB="18000" anchor="ctr" horzOverflow="overflow">
                      <a:lnL w="12700"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D5DEEF"/>
                      </a:solidFill>
                    </a:tcPr>
                  </a:tc>
                  <a:tc>
                    <a:txBody>
                      <a:bodyPr/>
                      <a:lstStyle/>
                      <a:p>
                        <a:pPr marL="0" marR="0" lvl="0" indent="0" algn="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600" b="1" i="0" u="none" strike="noStrike" cap="none" normalizeH="0" baseline="0" dirty="0">
                            <a:ln>
                              <a:noFill/>
                            </a:ln>
                            <a:solidFill>
                              <a:schemeClr val="tx2"/>
                            </a:solidFill>
                            <a:effectLst/>
                            <a:latin typeface="+mj-lt"/>
                            <a:cs typeface="Arial" charset="0"/>
                          </a:rPr>
                          <a:t>0.012</a:t>
                        </a:r>
                      </a:p>
                    </a:txBody>
                    <a:tcPr marL="60505" marR="60505" marT="18000" marB="18000" anchor="ctr" horzOverflow="overflow">
                      <a:lnL w="12700" cap="flat" cmpd="sng" algn="ctr">
                        <a:noFill/>
                        <a:prstDash val="solid"/>
                        <a:round/>
                        <a:headEnd type="none" w="med" len="med"/>
                        <a:tailEnd type="none" w="med" len="med"/>
                      </a:lnL>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D5DEEF"/>
                      </a:solidFill>
                    </a:tcPr>
                  </a:tc>
                  <a:extLst>
                    <a:ext uri="{0D108BD9-81ED-4DB2-BD59-A6C34878D82A}">
                      <a16:rowId xmlns:a16="http://schemas.microsoft.com/office/drawing/2014/main" val="10003"/>
                    </a:ext>
                  </a:extLst>
                </a:tr>
                <a:tr h="720000">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600" b="0" i="0" u="none" strike="noStrike" kern="1200" cap="none" normalizeH="0" baseline="0" dirty="0">
                            <a:ln>
                              <a:noFill/>
                            </a:ln>
                            <a:solidFill>
                              <a:schemeClr val="tx2"/>
                            </a:solidFill>
                            <a:effectLst/>
                            <a:latin typeface="+mn-lt"/>
                            <a:ea typeface="+mn-ea"/>
                            <a:cs typeface="+mn-cs"/>
                          </a:rPr>
                          <a:t>Reported use of </a:t>
                        </a:r>
                        <a:br>
                          <a:rPr kumimoji="0" lang="en-GB" sz="1600" b="0" i="0" u="none" strike="noStrike" kern="1200" cap="none" normalizeH="0" baseline="0" dirty="0">
                            <a:ln>
                              <a:noFill/>
                            </a:ln>
                            <a:solidFill>
                              <a:schemeClr val="tx2"/>
                            </a:solidFill>
                            <a:effectLst/>
                            <a:latin typeface="+mn-lt"/>
                            <a:ea typeface="+mn-ea"/>
                            <a:cs typeface="+mn-cs"/>
                          </a:rPr>
                        </a:br>
                        <a:r>
                          <a:rPr kumimoji="0" lang="en-GB" sz="1600" b="0" i="0" u="none" strike="noStrike" kern="1200" cap="none" normalizeH="0" baseline="0" dirty="0">
                            <a:ln>
                              <a:noFill/>
                            </a:ln>
                            <a:solidFill>
                              <a:schemeClr val="tx2"/>
                            </a:solidFill>
                            <a:effectLst/>
                            <a:latin typeface="+mn-lt"/>
                            <a:ea typeface="+mn-ea"/>
                            <a:cs typeface="+mn-cs"/>
                          </a:rPr>
                          <a:t>anti-diabetic drugs</a:t>
                        </a:r>
                      </a:p>
                    </a:txBody>
                    <a:tcPr marL="60505" marR="60505" marT="18000" marB="18000" anchor="ctr" horzOverflow="overflow">
                      <a:solidFill>
                        <a:srgbClr val="EBEFF7"/>
                      </a:solidFill>
                    </a:tcPr>
                  </a:tc>
                  <a:tc>
                    <a:txBody>
                      <a:bodyPr/>
                      <a:lstStyle/>
                      <a:p>
                        <a:pPr algn="ctr"/>
                        <a:r>
                          <a:rPr lang="en-GB" sz="1600" b="0" dirty="0">
                            <a:solidFill>
                              <a:schemeClr val="tx2"/>
                            </a:solidFill>
                            <a:latin typeface="+mj-lt"/>
                          </a:rPr>
                          <a:t>16/503 (3.2)</a:t>
                        </a:r>
                      </a:p>
                    </a:txBody>
                    <a:tcPr marL="60505" marR="60505" marT="18000" marB="18000" anchor="ctr" horzOverflow="overflow">
                      <a:solidFill>
                        <a:srgbClr val="EBEFF7"/>
                      </a:solid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kumimoji="0" lang="en-GB" altLang="en-US" sz="1600" b="0" i="0" u="none" strike="noStrike" kern="1200" cap="none" spc="0" normalizeH="0" baseline="0" noProof="0" dirty="0">
                            <a:ln>
                              <a:noFill/>
                            </a:ln>
                            <a:solidFill>
                              <a:schemeClr val="tx2"/>
                            </a:solidFill>
                            <a:effectLst/>
                            <a:uLnTx/>
                            <a:uFillTx/>
                            <a:latin typeface="+mj-lt"/>
                            <a:ea typeface="+mn-ea"/>
                            <a:cs typeface="Arial" charset="0"/>
                          </a:rPr>
                          <a:t>20/504 (4.0)</a:t>
                        </a:r>
                      </a:p>
                    </a:txBody>
                    <a:tcPr marL="60505" marR="60505" marT="18000" marB="18000" anchor="ctr" horzOverflow="overflow">
                      <a:lnR w="12700" cap="flat" cmpd="sng" algn="ctr">
                        <a:noFill/>
                        <a:prstDash val="solid"/>
                        <a:round/>
                        <a:headEnd type="none" w="med" len="med"/>
                        <a:tailEnd type="none" w="med" len="med"/>
                      </a:lnR>
                      <a:solidFill>
                        <a:srgbClr val="EBEFF7"/>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0" i="0" u="none" strike="noStrike" cap="none" normalizeH="0" baseline="0" dirty="0">
                          <a:ln>
                            <a:noFill/>
                          </a:ln>
                          <a:solidFill>
                            <a:schemeClr val="tx2"/>
                          </a:solidFill>
                          <a:effectLst/>
                          <a:latin typeface="+mj-lt"/>
                          <a:cs typeface="Arial" charset="0"/>
                        </a:endParaRPr>
                      </a:p>
                    </a:txBody>
                    <a:tcPr marL="60505" marR="60505"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EBEFF7"/>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600" b="0" i="0" u="none" strike="noStrike" cap="none" normalizeH="0" baseline="0" dirty="0">
                            <a:ln>
                              <a:noFill/>
                            </a:ln>
                            <a:solidFill>
                              <a:schemeClr val="tx2"/>
                            </a:solidFill>
                            <a:effectLst/>
                            <a:latin typeface="+mj-lt"/>
                            <a:cs typeface="Arial" charset="0"/>
                          </a:rPr>
                          <a:t>1.25 </a:t>
                        </a:r>
                        <a:br>
                          <a:rPr kumimoji="0" lang="en-GB" altLang="en-US" sz="1600" b="0" i="0" u="none" strike="noStrike" cap="none" normalizeH="0" baseline="0" dirty="0">
                            <a:ln>
                              <a:noFill/>
                            </a:ln>
                            <a:solidFill>
                              <a:schemeClr val="tx2"/>
                            </a:solidFill>
                            <a:effectLst/>
                            <a:latin typeface="+mj-lt"/>
                            <a:cs typeface="Arial" charset="0"/>
                          </a:rPr>
                        </a:br>
                        <a:r>
                          <a:rPr kumimoji="0" lang="en-GB" altLang="en-US" sz="1600" b="0" i="0" u="none" strike="noStrike" cap="none" normalizeH="0" baseline="0" dirty="0">
                            <a:ln>
                              <a:noFill/>
                            </a:ln>
                            <a:solidFill>
                              <a:schemeClr val="tx2"/>
                            </a:solidFill>
                            <a:effectLst/>
                            <a:latin typeface="+mj-lt"/>
                            <a:cs typeface="Arial" charset="0"/>
                          </a:rPr>
                          <a:t>(0.65 to 2.38)</a:t>
                        </a:r>
                      </a:p>
                    </a:txBody>
                    <a:tcPr marL="60505" marR="60505" marT="18000" marB="18000" anchor="ctr" horzOverflow="overflow">
                      <a:lnL w="12700"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EBEFF7"/>
                      </a:solidFill>
                    </a:tcPr>
                  </a:tc>
                  <a:tc>
                    <a:txBody>
                      <a:bodyPr/>
                      <a:lstStyle/>
                      <a:p>
                        <a:pPr marL="0" marR="0" lvl="0" indent="0" algn="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600" b="0" i="0" u="none" strike="noStrike" cap="none" normalizeH="0" baseline="0" dirty="0">
                            <a:ln>
                              <a:noFill/>
                            </a:ln>
                            <a:solidFill>
                              <a:schemeClr val="tx2"/>
                            </a:solidFill>
                            <a:effectLst/>
                            <a:latin typeface="+mj-lt"/>
                            <a:cs typeface="Arial" charset="0"/>
                          </a:rPr>
                          <a:t>0.50</a:t>
                        </a:r>
                      </a:p>
                    </a:txBody>
                    <a:tcPr marL="60505" marR="60505" marT="18000" marB="18000" anchor="ctr" horzOverflow="overflow">
                      <a:lnL w="12700" cap="flat" cmpd="sng" algn="ctr">
                        <a:noFill/>
                        <a:prstDash val="solid"/>
                        <a:round/>
                        <a:headEnd type="none" w="med" len="med"/>
                        <a:tailEnd type="none" w="med" len="med"/>
                      </a:lnL>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EBEFF7"/>
                      </a:solidFill>
                    </a:tcPr>
                  </a:tc>
                  <a:extLst>
                    <a:ext uri="{0D108BD9-81ED-4DB2-BD59-A6C34878D82A}">
                      <a16:rowId xmlns:a16="http://schemas.microsoft.com/office/drawing/2014/main" val="10004"/>
                    </a:ext>
                  </a:extLst>
                </a:tr>
                <a:tr h="720000">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600" b="0" i="0" u="none" strike="noStrike" kern="1200" cap="none" normalizeH="0" baseline="0" dirty="0">
                            <a:ln>
                              <a:noFill/>
                            </a:ln>
                            <a:solidFill>
                              <a:schemeClr val="tx2"/>
                            </a:solidFill>
                            <a:effectLst/>
                            <a:latin typeface="+mn-lt"/>
                            <a:ea typeface="+mn-ea"/>
                            <a:cs typeface="+mn-cs"/>
                          </a:rPr>
                          <a:t>Compliant with </a:t>
                        </a:r>
                        <a:br>
                          <a:rPr kumimoji="0" lang="en-GB" sz="1600" b="0" i="0" u="none" strike="noStrike" kern="1200" cap="none" normalizeH="0" baseline="0" dirty="0">
                            <a:ln>
                              <a:noFill/>
                            </a:ln>
                            <a:solidFill>
                              <a:schemeClr val="tx2"/>
                            </a:solidFill>
                            <a:effectLst/>
                            <a:latin typeface="+mn-lt"/>
                            <a:ea typeface="+mn-ea"/>
                            <a:cs typeface="+mn-cs"/>
                          </a:rPr>
                        </a:br>
                        <a:r>
                          <a:rPr kumimoji="0" lang="en-GB" sz="1600" b="0" i="0" u="none" strike="noStrike" kern="1200" cap="none" normalizeH="0" baseline="0" dirty="0">
                            <a:ln>
                              <a:noFill/>
                            </a:ln>
                            <a:solidFill>
                              <a:schemeClr val="tx2"/>
                            </a:solidFill>
                            <a:effectLst/>
                            <a:latin typeface="+mn-lt"/>
                            <a:ea typeface="+mn-ea"/>
                            <a:cs typeface="+mn-cs"/>
                          </a:rPr>
                          <a:t>lifestyle program</a:t>
                        </a:r>
                      </a:p>
                    </a:txBody>
                    <a:tcPr marL="60505" marR="60505" marT="18000" marB="18000" anchor="ctr" horzOverflow="overflow">
                      <a:solidFill>
                        <a:srgbClr val="D5DEEF"/>
                      </a:solidFill>
                    </a:tcPr>
                  </a:tc>
                  <a:tc>
                    <a:txBody>
                      <a:bodyPr/>
                      <a:lstStyle/>
                      <a:p>
                        <a:pPr algn="ctr"/>
                        <a:r>
                          <a:rPr lang="en-GB" sz="1600" b="0" dirty="0">
                            <a:solidFill>
                              <a:schemeClr val="tx2"/>
                            </a:solidFill>
                            <a:latin typeface="+mj-lt"/>
                          </a:rPr>
                          <a:t>132/471 (28.0)</a:t>
                        </a:r>
                      </a:p>
                    </a:txBody>
                    <a:tcPr marL="60505" marR="60505" marT="18000" marB="18000" anchor="ctr" horzOverflow="overflow">
                      <a:solidFill>
                        <a:srgbClr val="D5DEEF"/>
                      </a:solid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kumimoji="0" lang="en-GB" altLang="en-US" sz="1600" b="0" i="0" u="none" strike="noStrike" kern="1200" cap="none" spc="0" normalizeH="0" baseline="0" noProof="0" dirty="0">
                            <a:ln>
                              <a:noFill/>
                            </a:ln>
                            <a:solidFill>
                              <a:schemeClr val="tx2"/>
                            </a:solidFill>
                            <a:effectLst/>
                            <a:uLnTx/>
                            <a:uFillTx/>
                            <a:latin typeface="+mj-lt"/>
                            <a:ea typeface="+mn-ea"/>
                            <a:cs typeface="Arial" charset="0"/>
                          </a:rPr>
                          <a:t>144/480 (30.0)</a:t>
                        </a:r>
                      </a:p>
                    </a:txBody>
                    <a:tcPr marL="60505" marR="60505" marT="18000" marB="18000" anchor="ctr" horzOverflow="overflow">
                      <a:lnR w="12700" cap="flat" cmpd="sng" algn="ctr">
                        <a:noFill/>
                        <a:prstDash val="solid"/>
                        <a:round/>
                        <a:headEnd type="none" w="med" len="med"/>
                        <a:tailEnd type="none" w="med" len="med"/>
                      </a:lnR>
                      <a:solidFill>
                        <a:srgbClr val="D5DEEF"/>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0" i="0" u="none" strike="noStrike" cap="none" normalizeH="0" baseline="0" dirty="0">
                          <a:ln>
                            <a:noFill/>
                          </a:ln>
                          <a:solidFill>
                            <a:schemeClr val="tx2"/>
                          </a:solidFill>
                          <a:effectLst/>
                          <a:latin typeface="+mj-lt"/>
                          <a:cs typeface="Arial" charset="0"/>
                        </a:endParaRPr>
                      </a:p>
                    </a:txBody>
                    <a:tcPr marL="60505" marR="60505"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D5DEEF"/>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600" b="0" i="0" u="none" strike="noStrike" cap="none" normalizeH="0" baseline="0" dirty="0">
                            <a:ln>
                              <a:noFill/>
                            </a:ln>
                            <a:solidFill>
                              <a:schemeClr val="tx2"/>
                            </a:solidFill>
                            <a:effectLst/>
                            <a:latin typeface="+mj-lt"/>
                            <a:cs typeface="Arial" charset="0"/>
                          </a:rPr>
                          <a:t>1.07 </a:t>
                        </a:r>
                        <a:br>
                          <a:rPr kumimoji="0" lang="en-GB" altLang="en-US" sz="1600" b="0" i="0" u="none" strike="noStrike" cap="none" normalizeH="0" baseline="0" dirty="0">
                            <a:ln>
                              <a:noFill/>
                            </a:ln>
                            <a:solidFill>
                              <a:schemeClr val="tx2"/>
                            </a:solidFill>
                            <a:effectLst/>
                            <a:latin typeface="+mj-lt"/>
                            <a:cs typeface="Arial" charset="0"/>
                          </a:rPr>
                        </a:br>
                        <a:r>
                          <a:rPr kumimoji="0" lang="en-GB" altLang="en-US" sz="1600" b="0" i="0" u="none" strike="noStrike" cap="none" normalizeH="0" baseline="0" dirty="0">
                            <a:ln>
                              <a:noFill/>
                            </a:ln>
                            <a:solidFill>
                              <a:schemeClr val="tx2"/>
                            </a:solidFill>
                            <a:effectLst/>
                            <a:latin typeface="+mj-lt"/>
                            <a:cs typeface="Arial" charset="0"/>
                          </a:rPr>
                          <a:t>(0.88 to 1.31)</a:t>
                        </a:r>
                      </a:p>
                    </a:txBody>
                    <a:tcPr marL="60505" marR="60505" marT="18000" marB="18000" anchor="ctr" horzOverflow="overflow">
                      <a:lnL w="12700"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D5DEEF"/>
                      </a:solidFill>
                    </a:tcPr>
                  </a:tc>
                  <a:tc>
                    <a:txBody>
                      <a:bodyPr/>
                      <a:lstStyle/>
                      <a:p>
                        <a:pPr marL="0" marR="0" lvl="0" indent="0" algn="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600" b="0" i="0" u="none" strike="noStrike" cap="none" normalizeH="0" baseline="0" dirty="0">
                            <a:ln>
                              <a:noFill/>
                            </a:ln>
                            <a:solidFill>
                              <a:schemeClr val="tx2"/>
                            </a:solidFill>
                            <a:effectLst/>
                            <a:latin typeface="+mj-lt"/>
                            <a:cs typeface="Arial" charset="0"/>
                          </a:rPr>
                          <a:t>0.50</a:t>
                        </a:r>
                      </a:p>
                    </a:txBody>
                    <a:tcPr marL="60505" marR="60505" marT="18000" marB="18000" anchor="ctr" horzOverflow="overflow">
                      <a:lnL w="12700" cap="flat" cmpd="sng" algn="ctr">
                        <a:noFill/>
                        <a:prstDash val="solid"/>
                        <a:round/>
                        <a:headEnd type="none" w="med" len="med"/>
                        <a:tailEnd type="none" w="med" len="med"/>
                      </a:lnL>
                      <a:lnT w="28575" cap="flat" cmpd="sng" algn="ctr">
                        <a:noFill/>
                        <a:prstDash val="solid"/>
                        <a:round/>
                        <a:headEnd type="none" w="med" len="med"/>
                        <a:tailEnd type="none" w="med" len="med"/>
                      </a:lnT>
                      <a:lnB w="28575" cap="flat" cmpd="sng" algn="ctr">
                        <a:noFill/>
                        <a:prstDash val="solid"/>
                        <a:round/>
                        <a:headEnd type="none" w="med" len="med"/>
                        <a:tailEnd type="none" w="med" len="med"/>
                      </a:lnB>
                      <a:solidFill>
                        <a:srgbClr val="D5DEEF"/>
                      </a:solidFill>
                    </a:tcPr>
                  </a:tc>
                  <a:extLst>
                    <a:ext uri="{0D108BD9-81ED-4DB2-BD59-A6C34878D82A}">
                      <a16:rowId xmlns:a16="http://schemas.microsoft.com/office/drawing/2014/main" val="10005"/>
                    </a:ext>
                  </a:extLst>
                </a:tr>
                <a:tr h="720000">
                  <a:tc>
                    <a:txBody>
                      <a:bodyPr/>
                      <a:lstStyle/>
                      <a:p>
                        <a:pPr marL="0" marR="0" lvl="0" indent="0" algn="l" defTabSz="914400" rtl="0" eaLnBrk="0" fontAlgn="b" latinLnBrk="0" hangingPunct="0">
                          <a:lnSpc>
                            <a:spcPct val="100000"/>
                          </a:lnSpc>
                          <a:spcBef>
                            <a:spcPct val="20000"/>
                          </a:spcBef>
                          <a:spcAft>
                            <a:spcPct val="20000"/>
                          </a:spcAft>
                          <a:buClr>
                            <a:schemeClr val="bg2"/>
                          </a:buClr>
                          <a:buSzTx/>
                          <a:buFont typeface="Wingdings 2" pitchFamily="18" charset="2"/>
                          <a:buNone/>
                          <a:tabLst/>
                          <a:defRPr/>
                        </a:pPr>
                        <a:r>
                          <a:rPr kumimoji="0" lang="en-GB" sz="1600" b="0" i="0" u="none" strike="noStrike" kern="1200" cap="none" normalizeH="0" baseline="0" dirty="0">
                            <a:ln>
                              <a:noFill/>
                            </a:ln>
                            <a:solidFill>
                              <a:schemeClr val="tx2"/>
                            </a:solidFill>
                            <a:effectLst/>
                            <a:latin typeface="+mn-lt"/>
                            <a:ea typeface="+mn-ea"/>
                            <a:cs typeface="+mn-cs"/>
                          </a:rPr>
                          <a:t>Achieved sufficient</a:t>
                        </a:r>
                        <a:br>
                          <a:rPr kumimoji="0" lang="en-GB" sz="1600" b="0" i="0" u="none" strike="noStrike" kern="1200" cap="none" normalizeH="0" baseline="0" dirty="0">
                            <a:ln>
                              <a:noFill/>
                            </a:ln>
                            <a:solidFill>
                              <a:schemeClr val="tx2"/>
                            </a:solidFill>
                            <a:effectLst/>
                            <a:latin typeface="+mn-lt"/>
                            <a:ea typeface="+mn-ea"/>
                            <a:cs typeface="+mn-cs"/>
                          </a:rPr>
                        </a:br>
                        <a:r>
                          <a:rPr kumimoji="0" lang="en-GB" sz="1600" b="0" i="0" u="none" strike="noStrike" kern="1200" cap="none" normalizeH="0" baseline="0" dirty="0">
                            <a:ln>
                              <a:noFill/>
                            </a:ln>
                            <a:solidFill>
                              <a:schemeClr val="tx2"/>
                            </a:solidFill>
                            <a:effectLst/>
                            <a:latin typeface="+mn-lt"/>
                            <a:ea typeface="+mn-ea"/>
                            <a:cs typeface="+mn-cs"/>
                          </a:rPr>
                          <a:t>weekly exercise</a:t>
                        </a:r>
                      </a:p>
                    </a:txBody>
                    <a:tcPr marL="60505" marR="60505" marT="18000" marB="18000" anchor="ctr" horzOverflow="overflow">
                      <a:lnB w="19050" cap="flat" cmpd="sng" algn="ctr">
                        <a:solidFill>
                          <a:schemeClr val="tx2"/>
                        </a:solidFill>
                        <a:prstDash val="solid"/>
                        <a:round/>
                        <a:headEnd type="none" w="med" len="med"/>
                        <a:tailEnd type="none" w="med" len="med"/>
                      </a:lnB>
                      <a:solidFill>
                        <a:srgbClr val="EBEFF7"/>
                      </a:solidFill>
                    </a:tcPr>
                  </a:tc>
                  <a:tc>
                    <a:txBody>
                      <a:bodyPr/>
                      <a:lstStyle/>
                      <a:p>
                        <a:pPr algn="ctr"/>
                        <a:r>
                          <a:rPr lang="en-GB" sz="1600" b="0" dirty="0">
                            <a:solidFill>
                              <a:schemeClr val="tx2"/>
                            </a:solidFill>
                            <a:latin typeface="+mj-lt"/>
                          </a:rPr>
                          <a:t>280/398 (70.4)</a:t>
                        </a:r>
                      </a:p>
                    </a:txBody>
                    <a:tcPr marL="60505" marR="60505" marT="18000" marB="18000" anchor="ctr" horzOverflow="overflow">
                      <a:lnB w="19050" cap="flat" cmpd="sng" algn="ctr">
                        <a:solidFill>
                          <a:schemeClr val="tx2"/>
                        </a:solidFill>
                        <a:prstDash val="solid"/>
                        <a:round/>
                        <a:headEnd type="none" w="med" len="med"/>
                        <a:tailEnd type="none" w="med" len="med"/>
                      </a:lnB>
                      <a:solidFill>
                        <a:srgbClr val="EBEFF7"/>
                      </a:solidFill>
                    </a:tcPr>
                  </a:tc>
                  <a:tc>
                    <a:txBody>
                      <a:bodyPr/>
                      <a:lstStyle/>
                      <a:p>
                        <a:pPr marL="0" marR="0" lvl="0" indent="0" algn="ctr" defTabSz="914400" rtl="0" eaLnBrk="0" fontAlgn="b" latinLnBrk="0" hangingPunct="0">
                          <a:lnSpc>
                            <a:spcPct val="100000"/>
                          </a:lnSpc>
                          <a:spcBef>
                            <a:spcPct val="20000"/>
                          </a:spcBef>
                          <a:spcAft>
                            <a:spcPct val="20000"/>
                          </a:spcAft>
                          <a:buClr>
                            <a:srgbClr val="FFFFFF"/>
                          </a:buClr>
                          <a:buSzTx/>
                          <a:buFont typeface="Wingdings 2" pitchFamily="18" charset="2"/>
                          <a:buNone/>
                          <a:tabLst/>
                          <a:defRPr/>
                        </a:pPr>
                        <a:r>
                          <a:rPr kumimoji="0" lang="en-GB" altLang="en-US" sz="1600" b="0" i="0" u="none" strike="noStrike" kern="1200" cap="none" spc="0" normalizeH="0" baseline="0" noProof="0" dirty="0">
                            <a:ln>
                              <a:noFill/>
                            </a:ln>
                            <a:solidFill>
                              <a:schemeClr val="tx2"/>
                            </a:solidFill>
                            <a:effectLst/>
                            <a:uLnTx/>
                            <a:uFillTx/>
                            <a:latin typeface="+mj-lt"/>
                            <a:ea typeface="+mn-ea"/>
                            <a:cs typeface="Arial" charset="0"/>
                          </a:rPr>
                          <a:t>293/434 (67.5)</a:t>
                        </a:r>
                      </a:p>
                    </a:txBody>
                    <a:tcPr marL="60505" marR="60505" marT="18000" marB="18000" anchor="ctr" horzOverflow="overflow">
                      <a:lnR w="12700" cap="flat" cmpd="sng" algn="ctr">
                        <a:noFill/>
                        <a:prstDash val="solid"/>
                        <a:round/>
                        <a:headEnd type="none" w="med" len="med"/>
                        <a:tailEnd type="none" w="med" len="med"/>
                      </a:lnR>
                      <a:lnB w="19050" cap="flat" cmpd="sng" algn="ctr">
                        <a:solidFill>
                          <a:schemeClr val="tx2"/>
                        </a:solidFill>
                        <a:prstDash val="solid"/>
                        <a:round/>
                        <a:headEnd type="none" w="med" len="med"/>
                        <a:tailEnd type="none" w="med" len="med"/>
                      </a:lnB>
                      <a:solidFill>
                        <a:srgbClr val="EBEFF7"/>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endParaRPr kumimoji="0" lang="en-GB" altLang="en-US" sz="1600" b="0" i="0" u="none" strike="noStrike" cap="none" normalizeH="0" baseline="0" dirty="0">
                          <a:ln>
                            <a:noFill/>
                          </a:ln>
                          <a:solidFill>
                            <a:schemeClr val="tx2"/>
                          </a:solidFill>
                          <a:effectLst/>
                          <a:latin typeface="+mj-lt"/>
                          <a:cs typeface="Arial" charset="0"/>
                        </a:endParaRPr>
                      </a:p>
                    </a:txBody>
                    <a:tcPr marL="60505" marR="60505" marT="18000" marB="18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EBEFF7"/>
                      </a:solidFill>
                    </a:tcPr>
                  </a:tc>
                  <a:tc>
                    <a:txBody>
                      <a:bodyPr/>
                      <a:lstStyle/>
                      <a:p>
                        <a:pPr marL="0" marR="0" lvl="0" indent="0" algn="ct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600" b="0" i="0" u="none" strike="noStrike" cap="none" normalizeH="0" baseline="0" dirty="0">
                            <a:ln>
                              <a:noFill/>
                            </a:ln>
                            <a:solidFill>
                              <a:schemeClr val="tx2"/>
                            </a:solidFill>
                            <a:effectLst/>
                            <a:latin typeface="+mj-lt"/>
                            <a:cs typeface="Arial" charset="0"/>
                          </a:rPr>
                          <a:t>0.96 </a:t>
                        </a:r>
                        <a:br>
                          <a:rPr kumimoji="0" lang="en-GB" altLang="en-US" sz="1600" b="0" i="0" u="none" strike="noStrike" cap="none" normalizeH="0" baseline="0" dirty="0">
                            <a:ln>
                              <a:noFill/>
                            </a:ln>
                            <a:solidFill>
                              <a:schemeClr val="tx2"/>
                            </a:solidFill>
                            <a:effectLst/>
                            <a:latin typeface="+mj-lt"/>
                            <a:cs typeface="Arial" charset="0"/>
                          </a:rPr>
                        </a:br>
                        <a:r>
                          <a:rPr kumimoji="0" lang="en-GB" altLang="en-US" sz="1600" b="0" i="0" u="none" strike="noStrike" cap="none" normalizeH="0" baseline="0" dirty="0">
                            <a:ln>
                              <a:noFill/>
                            </a:ln>
                            <a:solidFill>
                              <a:schemeClr val="tx2"/>
                            </a:solidFill>
                            <a:effectLst/>
                            <a:latin typeface="+mj-lt"/>
                            <a:cs typeface="Arial" charset="0"/>
                          </a:rPr>
                          <a:t>(0.88 to 1.05)</a:t>
                        </a:r>
                      </a:p>
                    </a:txBody>
                    <a:tcPr marL="60505" marR="60505" marT="18000" marB="18000" anchor="ctr" horzOverflow="overflow">
                      <a:lnL w="12700" cap="flat" cmpd="sng" algn="ctr">
                        <a:noFill/>
                        <a:prstDash val="solid"/>
                        <a:round/>
                        <a:headEnd type="none" w="med" len="med"/>
                        <a:tailEnd type="none" w="med" len="med"/>
                      </a:lnL>
                      <a:lnR>
                        <a:noFill/>
                      </a:lnR>
                      <a:lnT w="285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EBEFF7"/>
                      </a:solidFill>
                    </a:tcPr>
                  </a:tc>
                  <a:tc>
                    <a:txBody>
                      <a:bodyPr/>
                      <a:lstStyle/>
                      <a:p>
                        <a:pPr marL="0" marR="0" lvl="0" indent="0" algn="r" defTabSz="914400" rtl="0" eaLnBrk="0" fontAlgn="b" latinLnBrk="0" hangingPunct="0">
                          <a:lnSpc>
                            <a:spcPct val="100000"/>
                          </a:lnSpc>
                          <a:spcBef>
                            <a:spcPct val="20000"/>
                          </a:spcBef>
                          <a:spcAft>
                            <a:spcPct val="20000"/>
                          </a:spcAft>
                          <a:buClr>
                            <a:schemeClr val="bg2"/>
                          </a:buClr>
                          <a:buSzTx/>
                          <a:buFont typeface="Wingdings 2" pitchFamily="18" charset="2"/>
                          <a:buNone/>
                          <a:tabLst/>
                        </a:pPr>
                        <a:r>
                          <a:rPr kumimoji="0" lang="en-GB" altLang="en-US" sz="1600" b="0" i="0" u="none" strike="noStrike" cap="none" normalizeH="0" baseline="0" dirty="0">
                            <a:ln>
                              <a:noFill/>
                            </a:ln>
                            <a:solidFill>
                              <a:schemeClr val="tx2"/>
                            </a:solidFill>
                            <a:effectLst/>
                            <a:latin typeface="+mj-lt"/>
                            <a:cs typeface="Arial" charset="0"/>
                          </a:rPr>
                          <a:t>0.38</a:t>
                        </a:r>
                      </a:p>
                    </a:txBody>
                    <a:tcPr marL="60505" marR="60505" marT="18000" marB="18000" anchor="ctr" horzOverflow="overflow">
                      <a:lnL w="12700" cap="flat" cmpd="sng" algn="ctr">
                        <a:noFill/>
                        <a:prstDash val="solid"/>
                        <a:round/>
                        <a:headEnd type="none" w="med" len="med"/>
                        <a:tailEnd type="none" w="med" len="med"/>
                      </a:lnL>
                      <a:lnT w="28575" cap="flat" cmpd="sng" algn="ctr">
                        <a:noFill/>
                        <a:prstDash val="solid"/>
                        <a:round/>
                        <a:headEnd type="none" w="med" len="med"/>
                        <a:tailEnd type="none" w="med" len="med"/>
                      </a:lnT>
                      <a:lnB w="19050" cap="flat" cmpd="sng" algn="ctr">
                        <a:solidFill>
                          <a:schemeClr val="tx2"/>
                        </a:solidFill>
                        <a:prstDash val="solid"/>
                        <a:round/>
                        <a:headEnd type="none" w="med" len="med"/>
                        <a:tailEnd type="none" w="med" len="med"/>
                      </a:lnB>
                      <a:solidFill>
                        <a:srgbClr val="EBEFF7"/>
                      </a:solidFill>
                    </a:tcPr>
                  </a:tc>
                  <a:extLst>
                    <a:ext uri="{0D108BD9-81ED-4DB2-BD59-A6C34878D82A}">
                      <a16:rowId xmlns:a16="http://schemas.microsoft.com/office/drawing/2014/main" val="10006"/>
                    </a:ext>
                  </a:extLst>
                </a:tr>
              </a:tbl>
            </a:graphicData>
          </a:graphic>
        </p:graphicFrame>
        <p:grpSp>
          <p:nvGrpSpPr>
            <p:cNvPr id="42" name="Group 41">
              <a:extLst>
                <a:ext uri="{FF2B5EF4-FFF2-40B4-BE49-F238E27FC236}">
                  <a16:creationId xmlns:a16="http://schemas.microsoft.com/office/drawing/2014/main" id="{A6C9B17B-76CF-4CFC-A125-C1829722E143}"/>
                </a:ext>
              </a:extLst>
            </p:cNvPr>
            <p:cNvGrpSpPr/>
            <p:nvPr/>
          </p:nvGrpSpPr>
          <p:grpSpPr>
            <a:xfrm>
              <a:off x="4049721" y="1779810"/>
              <a:ext cx="2596567" cy="4050355"/>
              <a:chOff x="4623801" y="1943100"/>
              <a:chExt cx="2596567" cy="4050355"/>
            </a:xfrm>
          </p:grpSpPr>
          <p:graphicFrame>
            <p:nvGraphicFramePr>
              <p:cNvPr id="67" name="Chart 66">
                <a:extLst>
                  <a:ext uri="{FF2B5EF4-FFF2-40B4-BE49-F238E27FC236}">
                    <a16:creationId xmlns:a16="http://schemas.microsoft.com/office/drawing/2014/main" id="{FF00FF3B-7143-4506-AC54-AB060B58C0FD}"/>
                  </a:ext>
                </a:extLst>
              </p:cNvPr>
              <p:cNvGraphicFramePr/>
              <p:nvPr>
                <p:extLst>
                  <p:ext uri="{D42A27DB-BD31-4B8C-83A1-F6EECF244321}">
                    <p14:modId xmlns:p14="http://schemas.microsoft.com/office/powerpoint/2010/main" val="3425408701"/>
                  </p:ext>
                </p:extLst>
              </p:nvPr>
            </p:nvGraphicFramePr>
            <p:xfrm>
              <a:off x="4623801" y="1943100"/>
              <a:ext cx="2596567" cy="3921834"/>
            </p:xfrm>
            <a:graphic>
              <a:graphicData uri="http://schemas.openxmlformats.org/drawingml/2006/chart">
                <c:chart xmlns:c="http://schemas.openxmlformats.org/drawingml/2006/chart" xmlns:r="http://schemas.openxmlformats.org/officeDocument/2006/relationships" r:id="rId4"/>
              </a:graphicData>
            </a:graphic>
          </p:graphicFrame>
          <p:grpSp>
            <p:nvGrpSpPr>
              <p:cNvPr id="68" name="Group 67">
                <a:extLst>
                  <a:ext uri="{FF2B5EF4-FFF2-40B4-BE49-F238E27FC236}">
                    <a16:creationId xmlns:a16="http://schemas.microsoft.com/office/drawing/2014/main" id="{1B3AF39D-57F2-4A15-B12C-F2A6B50530B8}"/>
                  </a:ext>
                </a:extLst>
              </p:cNvPr>
              <p:cNvGrpSpPr/>
              <p:nvPr/>
            </p:nvGrpSpPr>
            <p:grpSpPr>
              <a:xfrm>
                <a:off x="5018866" y="5715818"/>
                <a:ext cx="2038517" cy="277637"/>
                <a:chOff x="5235060" y="5461461"/>
                <a:chExt cx="2038517" cy="277637"/>
              </a:xfrm>
            </p:grpSpPr>
            <p:cxnSp>
              <p:nvCxnSpPr>
                <p:cNvPr id="71" name="Straight Arrow Connector 70">
                  <a:extLst>
                    <a:ext uri="{FF2B5EF4-FFF2-40B4-BE49-F238E27FC236}">
                      <a16:creationId xmlns:a16="http://schemas.microsoft.com/office/drawing/2014/main" id="{33B342A6-E968-4931-9D76-AB2EC71153D4}"/>
                    </a:ext>
                  </a:extLst>
                </p:cNvPr>
                <p:cNvCxnSpPr/>
                <p:nvPr/>
              </p:nvCxnSpPr>
              <p:spPr>
                <a:xfrm>
                  <a:off x="6409679" y="5461461"/>
                  <a:ext cx="464513" cy="0"/>
                </a:xfrm>
                <a:prstGeom prst="straightConnector1">
                  <a:avLst/>
                </a:prstGeom>
                <a:ln>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89446055-41F9-4E65-8776-433EB7B034AD}"/>
                    </a:ext>
                  </a:extLst>
                </p:cNvPr>
                <p:cNvCxnSpPr/>
                <p:nvPr/>
              </p:nvCxnSpPr>
              <p:spPr>
                <a:xfrm flipH="1">
                  <a:off x="5901723" y="5461461"/>
                  <a:ext cx="464513" cy="0"/>
                </a:xfrm>
                <a:prstGeom prst="straightConnector1">
                  <a:avLst/>
                </a:prstGeom>
                <a:ln>
                  <a:solidFill>
                    <a:schemeClr val="tx2"/>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C129A005-D605-4912-A67B-0003CDB1B860}"/>
                    </a:ext>
                  </a:extLst>
                </p:cNvPr>
                <p:cNvSpPr txBox="1"/>
                <p:nvPr/>
              </p:nvSpPr>
              <p:spPr>
                <a:xfrm>
                  <a:off x="6342488" y="5462099"/>
                  <a:ext cx="931089" cy="276999"/>
                </a:xfrm>
                <a:prstGeom prst="rect">
                  <a:avLst/>
                </a:prstGeom>
                <a:noFill/>
              </p:spPr>
              <p:txBody>
                <a:bodyPr wrap="none" rtlCol="0" anchor="t">
                  <a:spAutoFit/>
                </a:bodyPr>
                <a:lstStyle/>
                <a:p>
                  <a:r>
                    <a:rPr lang="en-GB" sz="1200" dirty="0">
                      <a:solidFill>
                        <a:schemeClr val="tx2"/>
                      </a:solidFill>
                    </a:rPr>
                    <a:t>Favours </a:t>
                  </a:r>
                  <a:r>
                    <a:rPr lang="en-GB" sz="1200" dirty="0" err="1">
                      <a:solidFill>
                        <a:schemeClr val="tx2"/>
                      </a:solidFill>
                    </a:rPr>
                    <a:t>TTh</a:t>
                  </a:r>
                  <a:endParaRPr lang="en-GB" sz="1200" dirty="0">
                    <a:solidFill>
                      <a:schemeClr val="tx2"/>
                    </a:solidFill>
                  </a:endParaRPr>
                </a:p>
              </p:txBody>
            </p:sp>
            <p:sp>
              <p:nvSpPr>
                <p:cNvPr id="74" name="TextBox 73">
                  <a:extLst>
                    <a:ext uri="{FF2B5EF4-FFF2-40B4-BE49-F238E27FC236}">
                      <a16:creationId xmlns:a16="http://schemas.microsoft.com/office/drawing/2014/main" id="{D8898F2A-05CD-4B0B-9E4B-FE3BDCAA7B68}"/>
                    </a:ext>
                  </a:extLst>
                </p:cNvPr>
                <p:cNvSpPr txBox="1"/>
                <p:nvPr/>
              </p:nvSpPr>
              <p:spPr>
                <a:xfrm>
                  <a:off x="5235060" y="5462099"/>
                  <a:ext cx="1191865" cy="276999"/>
                </a:xfrm>
                <a:prstGeom prst="rect">
                  <a:avLst/>
                </a:prstGeom>
                <a:noFill/>
              </p:spPr>
              <p:txBody>
                <a:bodyPr wrap="none" rtlCol="0" anchor="t">
                  <a:spAutoFit/>
                </a:bodyPr>
                <a:lstStyle/>
                <a:p>
                  <a:pPr algn="r"/>
                  <a:r>
                    <a:rPr lang="en-GB" sz="1200" dirty="0">
                      <a:solidFill>
                        <a:schemeClr val="tx2"/>
                      </a:solidFill>
                    </a:rPr>
                    <a:t>Favours placebo</a:t>
                  </a:r>
                </a:p>
              </p:txBody>
            </p:sp>
          </p:grpSp>
          <p:sp>
            <p:nvSpPr>
              <p:cNvPr id="69" name="TextBox 68">
                <a:extLst>
                  <a:ext uri="{FF2B5EF4-FFF2-40B4-BE49-F238E27FC236}">
                    <a16:creationId xmlns:a16="http://schemas.microsoft.com/office/drawing/2014/main" id="{AEF8421C-780A-4DAA-9292-444207A832B7}"/>
                  </a:ext>
                </a:extLst>
              </p:cNvPr>
              <p:cNvSpPr txBox="1"/>
              <p:nvPr/>
            </p:nvSpPr>
            <p:spPr>
              <a:xfrm>
                <a:off x="6957534" y="5445932"/>
                <a:ext cx="250390" cy="246221"/>
              </a:xfrm>
              <a:prstGeom prst="rect">
                <a:avLst/>
              </a:prstGeom>
              <a:noFill/>
            </p:spPr>
            <p:txBody>
              <a:bodyPr wrap="none" rtlCol="0">
                <a:spAutoFit/>
              </a:bodyPr>
              <a:lstStyle/>
              <a:p>
                <a:pPr algn="ctr"/>
                <a:r>
                  <a:rPr lang="en-GB" sz="1000" dirty="0">
                    <a:solidFill>
                      <a:schemeClr val="tx2"/>
                    </a:solidFill>
                  </a:rPr>
                  <a:t>5</a:t>
                </a:r>
              </a:p>
            </p:txBody>
          </p:sp>
          <p:sp>
            <p:nvSpPr>
              <p:cNvPr id="70" name="TextBox 69">
                <a:extLst>
                  <a:ext uri="{FF2B5EF4-FFF2-40B4-BE49-F238E27FC236}">
                    <a16:creationId xmlns:a16="http://schemas.microsoft.com/office/drawing/2014/main" id="{B87365EA-C109-443E-A2F3-76D0AC6E6F20}"/>
                  </a:ext>
                </a:extLst>
              </p:cNvPr>
              <p:cNvSpPr txBox="1"/>
              <p:nvPr/>
            </p:nvSpPr>
            <p:spPr>
              <a:xfrm>
                <a:off x="5602145" y="5445932"/>
                <a:ext cx="348172" cy="246221"/>
              </a:xfrm>
              <a:prstGeom prst="rect">
                <a:avLst/>
              </a:prstGeom>
              <a:noFill/>
            </p:spPr>
            <p:txBody>
              <a:bodyPr wrap="none" rtlCol="0">
                <a:spAutoFit/>
              </a:bodyPr>
              <a:lstStyle/>
              <a:p>
                <a:pPr algn="ctr"/>
                <a:r>
                  <a:rPr lang="en-GB" sz="1000" dirty="0">
                    <a:solidFill>
                      <a:schemeClr val="tx2"/>
                    </a:solidFill>
                  </a:rPr>
                  <a:t>0.5</a:t>
                </a:r>
              </a:p>
            </p:txBody>
          </p:sp>
        </p:grpSp>
        <p:grpSp>
          <p:nvGrpSpPr>
            <p:cNvPr id="43" name="Group 42">
              <a:extLst>
                <a:ext uri="{FF2B5EF4-FFF2-40B4-BE49-F238E27FC236}">
                  <a16:creationId xmlns:a16="http://schemas.microsoft.com/office/drawing/2014/main" id="{45ABC1E0-D893-442B-A020-BD55A6653B83}"/>
                </a:ext>
              </a:extLst>
            </p:cNvPr>
            <p:cNvGrpSpPr/>
            <p:nvPr/>
          </p:nvGrpSpPr>
          <p:grpSpPr>
            <a:xfrm>
              <a:off x="5622051" y="2615846"/>
              <a:ext cx="167644" cy="167644"/>
              <a:chOff x="5520451" y="2275345"/>
              <a:chExt cx="167644" cy="167644"/>
            </a:xfrm>
          </p:grpSpPr>
          <p:grpSp>
            <p:nvGrpSpPr>
              <p:cNvPr id="62" name="Group 61">
                <a:extLst>
                  <a:ext uri="{FF2B5EF4-FFF2-40B4-BE49-F238E27FC236}">
                    <a16:creationId xmlns:a16="http://schemas.microsoft.com/office/drawing/2014/main" id="{36D5C16F-E78C-4109-8B75-050AA40241DA}"/>
                  </a:ext>
                </a:extLst>
              </p:cNvPr>
              <p:cNvGrpSpPr/>
              <p:nvPr/>
            </p:nvGrpSpPr>
            <p:grpSpPr>
              <a:xfrm>
                <a:off x="5521789" y="2307639"/>
                <a:ext cx="166306" cy="103057"/>
                <a:chOff x="9544657" y="5794153"/>
                <a:chExt cx="166306" cy="103057"/>
              </a:xfrm>
            </p:grpSpPr>
            <p:cxnSp>
              <p:nvCxnSpPr>
                <p:cNvPr id="64" name="Straight Connector 63">
                  <a:extLst>
                    <a:ext uri="{FF2B5EF4-FFF2-40B4-BE49-F238E27FC236}">
                      <a16:creationId xmlns:a16="http://schemas.microsoft.com/office/drawing/2014/main" id="{F767A079-658F-4354-A069-3A4810EDD7B3}"/>
                    </a:ext>
                  </a:extLst>
                </p:cNvPr>
                <p:cNvCxnSpPr/>
                <p:nvPr/>
              </p:nvCxnSpPr>
              <p:spPr>
                <a:xfrm>
                  <a:off x="9544657" y="5794153"/>
                  <a:ext cx="0" cy="10305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5E6F6B5A-8F77-46A8-B47C-E0A05E07C27F}"/>
                    </a:ext>
                  </a:extLst>
                </p:cNvPr>
                <p:cNvCxnSpPr/>
                <p:nvPr/>
              </p:nvCxnSpPr>
              <p:spPr>
                <a:xfrm>
                  <a:off x="9708620" y="5794153"/>
                  <a:ext cx="0" cy="10305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18C2CF67-B538-4835-A305-B2D150FAB170}"/>
                    </a:ext>
                  </a:extLst>
                </p:cNvPr>
                <p:cNvCxnSpPr>
                  <a:stCxn id="63" idx="3"/>
                </p:cNvCxnSpPr>
                <p:nvPr/>
              </p:nvCxnSpPr>
              <p:spPr>
                <a:xfrm flipH="1">
                  <a:off x="9544659" y="5845681"/>
                  <a:ext cx="166304"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3" name="Diamond 62">
                <a:extLst>
                  <a:ext uri="{FF2B5EF4-FFF2-40B4-BE49-F238E27FC236}">
                    <a16:creationId xmlns:a16="http://schemas.microsoft.com/office/drawing/2014/main" id="{D5D571A5-C467-44C7-BB2C-E70E7267AFD5}"/>
                  </a:ext>
                </a:extLst>
              </p:cNvPr>
              <p:cNvSpPr/>
              <p:nvPr/>
            </p:nvSpPr>
            <p:spPr>
              <a:xfrm>
                <a:off x="5520451" y="2275345"/>
                <a:ext cx="167644" cy="167644"/>
              </a:xfrm>
              <a:prstGeom prst="diamond">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4" name="Group 43">
              <a:extLst>
                <a:ext uri="{FF2B5EF4-FFF2-40B4-BE49-F238E27FC236}">
                  <a16:creationId xmlns:a16="http://schemas.microsoft.com/office/drawing/2014/main" id="{4288C578-7876-46F5-A38C-2C59D4A0923F}"/>
                </a:ext>
              </a:extLst>
            </p:cNvPr>
            <p:cNvGrpSpPr/>
            <p:nvPr/>
          </p:nvGrpSpPr>
          <p:grpSpPr>
            <a:xfrm>
              <a:off x="5363039" y="3358796"/>
              <a:ext cx="735463" cy="167644"/>
              <a:chOff x="5521789" y="2275345"/>
              <a:chExt cx="735463" cy="167644"/>
            </a:xfrm>
          </p:grpSpPr>
          <p:grpSp>
            <p:nvGrpSpPr>
              <p:cNvPr id="57" name="Group 56">
                <a:extLst>
                  <a:ext uri="{FF2B5EF4-FFF2-40B4-BE49-F238E27FC236}">
                    <a16:creationId xmlns:a16="http://schemas.microsoft.com/office/drawing/2014/main" id="{EAE8757E-07E8-40E6-A7CB-C53F3BF4D389}"/>
                  </a:ext>
                </a:extLst>
              </p:cNvPr>
              <p:cNvGrpSpPr/>
              <p:nvPr/>
            </p:nvGrpSpPr>
            <p:grpSpPr>
              <a:xfrm>
                <a:off x="5521789" y="2307639"/>
                <a:ext cx="735463" cy="103057"/>
                <a:chOff x="9544657" y="5794153"/>
                <a:chExt cx="735463" cy="103057"/>
              </a:xfrm>
            </p:grpSpPr>
            <p:cxnSp>
              <p:nvCxnSpPr>
                <p:cNvPr id="59" name="Straight Connector 58">
                  <a:extLst>
                    <a:ext uri="{FF2B5EF4-FFF2-40B4-BE49-F238E27FC236}">
                      <a16:creationId xmlns:a16="http://schemas.microsoft.com/office/drawing/2014/main" id="{82716963-BB1E-4904-8DA9-5E18D6369C54}"/>
                    </a:ext>
                  </a:extLst>
                </p:cNvPr>
                <p:cNvCxnSpPr/>
                <p:nvPr/>
              </p:nvCxnSpPr>
              <p:spPr>
                <a:xfrm>
                  <a:off x="9544657" y="5794153"/>
                  <a:ext cx="0" cy="10305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7C356E75-CB1B-463C-9E05-7CAA6C42C5B0}"/>
                    </a:ext>
                  </a:extLst>
                </p:cNvPr>
                <p:cNvCxnSpPr/>
                <p:nvPr/>
              </p:nvCxnSpPr>
              <p:spPr>
                <a:xfrm>
                  <a:off x="10280120" y="5794153"/>
                  <a:ext cx="0" cy="10305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9B9BA06B-7004-447A-93E7-13DB070CCCFC}"/>
                    </a:ext>
                  </a:extLst>
                </p:cNvPr>
                <p:cNvCxnSpPr/>
                <p:nvPr/>
              </p:nvCxnSpPr>
              <p:spPr>
                <a:xfrm flipH="1">
                  <a:off x="9557856" y="5845681"/>
                  <a:ext cx="707680"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 name="Diamond 57">
                <a:extLst>
                  <a:ext uri="{FF2B5EF4-FFF2-40B4-BE49-F238E27FC236}">
                    <a16:creationId xmlns:a16="http://schemas.microsoft.com/office/drawing/2014/main" id="{CC94D310-DF9D-4D00-A07B-DA4B44C41A4A}"/>
                  </a:ext>
                </a:extLst>
              </p:cNvPr>
              <p:cNvSpPr/>
              <p:nvPr/>
            </p:nvSpPr>
            <p:spPr>
              <a:xfrm>
                <a:off x="5803026" y="2275345"/>
                <a:ext cx="167644" cy="167644"/>
              </a:xfrm>
              <a:prstGeom prst="diamond">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5" name="Group 44">
              <a:extLst>
                <a:ext uri="{FF2B5EF4-FFF2-40B4-BE49-F238E27FC236}">
                  <a16:creationId xmlns:a16="http://schemas.microsoft.com/office/drawing/2014/main" id="{2B3D5498-2165-44C4-ACD3-AD4120F255CB}"/>
                </a:ext>
              </a:extLst>
            </p:cNvPr>
            <p:cNvGrpSpPr/>
            <p:nvPr/>
          </p:nvGrpSpPr>
          <p:grpSpPr>
            <a:xfrm>
              <a:off x="5531314" y="4082696"/>
              <a:ext cx="227463" cy="167644"/>
              <a:chOff x="5521789" y="2275345"/>
              <a:chExt cx="227463" cy="167644"/>
            </a:xfrm>
          </p:grpSpPr>
          <p:grpSp>
            <p:nvGrpSpPr>
              <p:cNvPr id="52" name="Group 51">
                <a:extLst>
                  <a:ext uri="{FF2B5EF4-FFF2-40B4-BE49-F238E27FC236}">
                    <a16:creationId xmlns:a16="http://schemas.microsoft.com/office/drawing/2014/main" id="{8AA4DECF-718C-4104-9013-0A7CCE94786C}"/>
                  </a:ext>
                </a:extLst>
              </p:cNvPr>
              <p:cNvGrpSpPr/>
              <p:nvPr/>
            </p:nvGrpSpPr>
            <p:grpSpPr>
              <a:xfrm>
                <a:off x="5521789" y="2307639"/>
                <a:ext cx="227463" cy="103057"/>
                <a:chOff x="9544657" y="5794153"/>
                <a:chExt cx="227463" cy="103057"/>
              </a:xfrm>
            </p:grpSpPr>
            <p:cxnSp>
              <p:nvCxnSpPr>
                <p:cNvPr id="54" name="Straight Connector 53">
                  <a:extLst>
                    <a:ext uri="{FF2B5EF4-FFF2-40B4-BE49-F238E27FC236}">
                      <a16:creationId xmlns:a16="http://schemas.microsoft.com/office/drawing/2014/main" id="{18ADAFB0-98DD-46C5-B1C7-94B3E185394A}"/>
                    </a:ext>
                  </a:extLst>
                </p:cNvPr>
                <p:cNvCxnSpPr/>
                <p:nvPr/>
              </p:nvCxnSpPr>
              <p:spPr>
                <a:xfrm>
                  <a:off x="9544657" y="5794153"/>
                  <a:ext cx="0" cy="10305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C9ABD5FA-4CD0-4C77-BFB2-84C473846AF6}"/>
                    </a:ext>
                  </a:extLst>
                </p:cNvPr>
                <p:cNvCxnSpPr/>
                <p:nvPr/>
              </p:nvCxnSpPr>
              <p:spPr>
                <a:xfrm>
                  <a:off x="9772120" y="5794153"/>
                  <a:ext cx="0" cy="10305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EF5C1BE2-CF99-4D19-B130-6C3BB6AEA66D}"/>
                    </a:ext>
                  </a:extLst>
                </p:cNvPr>
                <p:cNvCxnSpPr/>
                <p:nvPr/>
              </p:nvCxnSpPr>
              <p:spPr>
                <a:xfrm flipH="1">
                  <a:off x="9557856" y="5845681"/>
                  <a:ext cx="208978"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3" name="Diamond 52">
                <a:extLst>
                  <a:ext uri="{FF2B5EF4-FFF2-40B4-BE49-F238E27FC236}">
                    <a16:creationId xmlns:a16="http://schemas.microsoft.com/office/drawing/2014/main" id="{37D84DEC-5C68-4DE6-8EF3-6FD826B3E9F1}"/>
                  </a:ext>
                </a:extLst>
              </p:cNvPr>
              <p:cNvSpPr/>
              <p:nvPr/>
            </p:nvSpPr>
            <p:spPr>
              <a:xfrm>
                <a:off x="5545851" y="2275345"/>
                <a:ext cx="167644" cy="167644"/>
              </a:xfrm>
              <a:prstGeom prst="diamond">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E6FD2753-A4E2-4F29-8602-E09442662B04}"/>
                </a:ext>
              </a:extLst>
            </p:cNvPr>
            <p:cNvGrpSpPr/>
            <p:nvPr/>
          </p:nvGrpSpPr>
          <p:grpSpPr>
            <a:xfrm>
              <a:off x="5498226" y="4797921"/>
              <a:ext cx="167644" cy="167644"/>
              <a:chOff x="5485526" y="2275345"/>
              <a:chExt cx="167644" cy="167644"/>
            </a:xfrm>
          </p:grpSpPr>
          <p:grpSp>
            <p:nvGrpSpPr>
              <p:cNvPr id="47" name="Group 46">
                <a:extLst>
                  <a:ext uri="{FF2B5EF4-FFF2-40B4-BE49-F238E27FC236}">
                    <a16:creationId xmlns:a16="http://schemas.microsoft.com/office/drawing/2014/main" id="{8F2421BC-1D71-4A63-9088-6250338E1E4B}"/>
                  </a:ext>
                </a:extLst>
              </p:cNvPr>
              <p:cNvGrpSpPr/>
              <p:nvPr/>
            </p:nvGrpSpPr>
            <p:grpSpPr>
              <a:xfrm>
                <a:off x="5521789" y="2307639"/>
                <a:ext cx="131381" cy="103057"/>
                <a:chOff x="9544657" y="5794153"/>
                <a:chExt cx="131381" cy="103057"/>
              </a:xfrm>
            </p:grpSpPr>
            <p:cxnSp>
              <p:nvCxnSpPr>
                <p:cNvPr id="49" name="Straight Connector 48">
                  <a:extLst>
                    <a:ext uri="{FF2B5EF4-FFF2-40B4-BE49-F238E27FC236}">
                      <a16:creationId xmlns:a16="http://schemas.microsoft.com/office/drawing/2014/main" id="{DDF70D62-3BF4-4F1F-8427-B588A5B4DA5D}"/>
                    </a:ext>
                  </a:extLst>
                </p:cNvPr>
                <p:cNvCxnSpPr/>
                <p:nvPr/>
              </p:nvCxnSpPr>
              <p:spPr>
                <a:xfrm>
                  <a:off x="9544657" y="5794153"/>
                  <a:ext cx="0" cy="10305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A2FAA89C-4FA7-4C67-9E20-B31D97FAB571}"/>
                    </a:ext>
                  </a:extLst>
                </p:cNvPr>
                <p:cNvCxnSpPr/>
                <p:nvPr/>
              </p:nvCxnSpPr>
              <p:spPr>
                <a:xfrm>
                  <a:off x="9645120" y="5794153"/>
                  <a:ext cx="0" cy="103057"/>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EE609EDE-65EA-4EEC-9B67-C2CE4690CB9A}"/>
                    </a:ext>
                  </a:extLst>
                </p:cNvPr>
                <p:cNvCxnSpPr>
                  <a:stCxn id="48" idx="3"/>
                </p:cNvCxnSpPr>
                <p:nvPr/>
              </p:nvCxnSpPr>
              <p:spPr>
                <a:xfrm flipH="1">
                  <a:off x="9557856" y="5845681"/>
                  <a:ext cx="118182" cy="0"/>
                </a:xfrm>
                <a:prstGeom prst="line">
                  <a:avLst/>
                </a:prstGeom>
                <a:ln w="381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8" name="Diamond 47">
                <a:extLst>
                  <a:ext uri="{FF2B5EF4-FFF2-40B4-BE49-F238E27FC236}">
                    <a16:creationId xmlns:a16="http://schemas.microsoft.com/office/drawing/2014/main" id="{0BC8E5C6-0C03-4AE2-B5D2-DFA3136D90BC}"/>
                  </a:ext>
                </a:extLst>
              </p:cNvPr>
              <p:cNvSpPr/>
              <p:nvPr/>
            </p:nvSpPr>
            <p:spPr>
              <a:xfrm>
                <a:off x="5485526" y="2275345"/>
                <a:ext cx="167644" cy="167644"/>
              </a:xfrm>
              <a:prstGeom prst="diamond">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050752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524000" y="5851544"/>
            <a:ext cx="9144000" cy="509114"/>
          </a:xfrm>
        </p:spPr>
        <p:txBody>
          <a:bodyPr/>
          <a:lstStyle/>
          <a:p>
            <a:pPr>
              <a:spcBef>
                <a:spcPts val="0"/>
              </a:spcBef>
            </a:pPr>
            <a:r>
              <a:rPr lang="en-GB" dirty="0"/>
              <a:t>*Denominators reflect patients with ≥1 haematocrit reading on study</a:t>
            </a:r>
          </a:p>
          <a:p>
            <a:pPr>
              <a:spcBef>
                <a:spcPts val="0"/>
              </a:spcBef>
            </a:pPr>
            <a:r>
              <a:rPr lang="en-GB" dirty="0"/>
              <a:t>BPH, benign prostatic hyperplasia; IHD, ischaemic heart disease; PSA, prostate-specific antigen; </a:t>
            </a:r>
            <a:r>
              <a:rPr lang="en-GB" dirty="0" err="1"/>
              <a:t>TTh</a:t>
            </a:r>
            <a:r>
              <a:rPr lang="en-GB" dirty="0"/>
              <a:t>, testosterone therapy</a:t>
            </a:r>
          </a:p>
          <a:p>
            <a:pPr>
              <a:spcBef>
                <a:spcPts val="0"/>
              </a:spcBef>
            </a:pPr>
            <a:r>
              <a:rPr lang="en-GB" dirty="0" err="1"/>
              <a:t>Wittert</a:t>
            </a:r>
            <a:r>
              <a:rPr lang="en-GB" dirty="0"/>
              <a:t> GA </a:t>
            </a:r>
            <a:r>
              <a:rPr lang="en-GB" i="1" dirty="0"/>
              <a:t>et al. Diabetes </a:t>
            </a:r>
            <a:r>
              <a:rPr lang="en-GB" dirty="0"/>
              <a:t>2020;69(</a:t>
            </a:r>
            <a:r>
              <a:rPr lang="en-GB" dirty="0" err="1"/>
              <a:t>Suppl</a:t>
            </a:r>
            <a:r>
              <a:rPr lang="en-GB" dirty="0"/>
              <a:t> 1): https://doi.org/10.2337/db20-274-OR.</a:t>
            </a:r>
          </a:p>
        </p:txBody>
      </p:sp>
      <p:sp>
        <p:nvSpPr>
          <p:cNvPr id="5" name="Content Placeholder 5">
            <a:extLst>
              <a:ext uri="{FF2B5EF4-FFF2-40B4-BE49-F238E27FC236}">
                <a16:creationId xmlns:a16="http://schemas.microsoft.com/office/drawing/2014/main" id="{13AC9B4A-BF12-4274-98B0-C802B997A8DE}"/>
              </a:ext>
            </a:extLst>
          </p:cNvPr>
          <p:cNvSpPr>
            <a:spLocks noGrp="1"/>
          </p:cNvSpPr>
          <p:nvPr>
            <p:ph sz="half" idx="1"/>
          </p:nvPr>
        </p:nvSpPr>
        <p:spPr>
          <a:xfrm>
            <a:off x="544462" y="1160146"/>
            <a:ext cx="5789860" cy="4349195"/>
          </a:xfrm>
        </p:spPr>
        <p:txBody>
          <a:bodyPr vert="horz" lIns="0" tIns="45720" rIns="91440" bIns="45720" rtlCol="0">
            <a:normAutofit/>
          </a:bodyPr>
          <a:lstStyle/>
          <a:p>
            <a:pPr marL="0" indent="0">
              <a:buNone/>
            </a:pPr>
            <a:r>
              <a:rPr lang="en-GB" sz="2000" b="1" dirty="0"/>
              <a:t>Summary of safety triggers by treatment</a:t>
            </a:r>
          </a:p>
        </p:txBody>
      </p:sp>
      <p:sp>
        <p:nvSpPr>
          <p:cNvPr id="6" name="Content Placeholder 6">
            <a:extLst>
              <a:ext uri="{FF2B5EF4-FFF2-40B4-BE49-F238E27FC236}">
                <a16:creationId xmlns:a16="http://schemas.microsoft.com/office/drawing/2014/main" id="{24650109-7EEF-4443-82CF-298BF86DC2CD}"/>
              </a:ext>
            </a:extLst>
          </p:cNvPr>
          <p:cNvSpPr txBox="1">
            <a:spLocks/>
          </p:cNvSpPr>
          <p:nvPr/>
        </p:nvSpPr>
        <p:spPr>
          <a:xfrm>
            <a:off x="6185893" y="1139280"/>
            <a:ext cx="5104212" cy="4525963"/>
          </a:xfrm>
          <a:prstGeom prst="rect">
            <a:avLst/>
          </a:prstGeom>
        </p:spPr>
        <p:txBody>
          <a:bodyPr lIns="0"/>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5294"/>
              </a:buClr>
              <a:buNone/>
            </a:pPr>
            <a:r>
              <a:rPr lang="en-GB" sz="2000" b="1" dirty="0">
                <a:solidFill>
                  <a:srgbClr val="3B3838"/>
                </a:solidFill>
                <a:latin typeface="+mn-lt"/>
              </a:rPr>
              <a:t>Summary of Serious AEs by treatment</a:t>
            </a:r>
          </a:p>
        </p:txBody>
      </p:sp>
      <p:sp>
        <p:nvSpPr>
          <p:cNvPr id="7" name="Title 3">
            <a:extLst>
              <a:ext uri="{FF2B5EF4-FFF2-40B4-BE49-F238E27FC236}">
                <a16:creationId xmlns:a16="http://schemas.microsoft.com/office/drawing/2014/main" id="{33C2250B-ADC9-41BA-84E0-6F9ADDFE58B0}"/>
              </a:ext>
            </a:extLst>
          </p:cNvPr>
          <p:cNvSpPr>
            <a:spLocks noGrp="1"/>
          </p:cNvSpPr>
          <p:nvPr>
            <p:ph type="title"/>
          </p:nvPr>
        </p:nvSpPr>
        <p:spPr>
          <a:xfrm>
            <a:off x="329953" y="152401"/>
            <a:ext cx="8229600" cy="834047"/>
          </a:xfrm>
        </p:spPr>
        <p:txBody>
          <a:bodyPr>
            <a:normAutofit/>
          </a:bodyPr>
          <a:lstStyle/>
          <a:p>
            <a:r>
              <a:rPr lang="en-GB" sz="3200" dirty="0">
                <a:solidFill>
                  <a:schemeClr val="accent1"/>
                </a:solidFill>
              </a:rPr>
              <a:t>The T4DM study:</a:t>
            </a:r>
            <a:r>
              <a:rPr lang="en-GB" sz="3200" dirty="0"/>
              <a:t> safety</a:t>
            </a:r>
          </a:p>
        </p:txBody>
      </p:sp>
      <p:graphicFrame>
        <p:nvGraphicFramePr>
          <p:cNvPr id="8" name="Table 5">
            <a:extLst>
              <a:ext uri="{FF2B5EF4-FFF2-40B4-BE49-F238E27FC236}">
                <a16:creationId xmlns:a16="http://schemas.microsoft.com/office/drawing/2014/main" id="{10EC4E16-3740-4C50-8FA9-40CEBBAB2221}"/>
              </a:ext>
            </a:extLst>
          </p:cNvPr>
          <p:cNvGraphicFramePr>
            <a:graphicFrameLocks/>
          </p:cNvGraphicFramePr>
          <p:nvPr>
            <p:extLst>
              <p:ext uri="{D42A27DB-BD31-4B8C-83A1-F6EECF244321}">
                <p14:modId xmlns:p14="http://schemas.microsoft.com/office/powerpoint/2010/main" val="4249268719"/>
              </p:ext>
            </p:extLst>
          </p:nvPr>
        </p:nvGraphicFramePr>
        <p:xfrm>
          <a:off x="750972" y="1726065"/>
          <a:ext cx="4747407" cy="3343084"/>
        </p:xfrm>
        <a:graphic>
          <a:graphicData uri="http://schemas.openxmlformats.org/drawingml/2006/table">
            <a:tbl>
              <a:tblPr firstRow="1" bandRow="1">
                <a:tableStyleId>{5C22544A-7EE6-4342-B048-85BDC9FD1C3A}</a:tableStyleId>
              </a:tblPr>
              <a:tblGrid>
                <a:gridCol w="2525124">
                  <a:extLst>
                    <a:ext uri="{9D8B030D-6E8A-4147-A177-3AD203B41FA5}">
                      <a16:colId xmlns:a16="http://schemas.microsoft.com/office/drawing/2014/main" val="2290725032"/>
                    </a:ext>
                  </a:extLst>
                </a:gridCol>
                <a:gridCol w="972515">
                  <a:extLst>
                    <a:ext uri="{9D8B030D-6E8A-4147-A177-3AD203B41FA5}">
                      <a16:colId xmlns:a16="http://schemas.microsoft.com/office/drawing/2014/main" val="2768790470"/>
                    </a:ext>
                  </a:extLst>
                </a:gridCol>
                <a:gridCol w="1249768">
                  <a:extLst>
                    <a:ext uri="{9D8B030D-6E8A-4147-A177-3AD203B41FA5}">
                      <a16:colId xmlns:a16="http://schemas.microsoft.com/office/drawing/2014/main" val="1528233743"/>
                    </a:ext>
                  </a:extLst>
                </a:gridCol>
              </a:tblGrid>
              <a:tr h="561337">
                <a:tc>
                  <a:txBody>
                    <a:bodyPr/>
                    <a:lstStyle/>
                    <a:p>
                      <a:endParaRPr lang="en-GB" sz="1300" dirty="0"/>
                    </a:p>
                  </a:txBody>
                  <a:tcPr>
                    <a:lnB w="12700" cap="flat" cmpd="sng" algn="ctr">
                      <a:noFill/>
                      <a:prstDash val="solid"/>
                      <a:round/>
                      <a:headEnd type="none" w="med" len="med"/>
                      <a:tailEnd type="none" w="med" len="med"/>
                    </a:lnB>
                  </a:tcPr>
                </a:tc>
                <a:tc>
                  <a:txBody>
                    <a:bodyPr/>
                    <a:lstStyle/>
                    <a:p>
                      <a:pPr algn="ctr"/>
                      <a:r>
                        <a:rPr lang="en-GB" sz="1300" dirty="0"/>
                        <a:t>Placebo</a:t>
                      </a:r>
                    </a:p>
                  </a:txBody>
                  <a:tcPr anchor="ctr">
                    <a:lnB w="12700" cap="flat" cmpd="sng" algn="ctr">
                      <a:solidFill>
                        <a:schemeClr val="bg1"/>
                      </a:solidFill>
                      <a:prstDash val="solid"/>
                      <a:round/>
                      <a:headEnd type="none" w="med" len="med"/>
                      <a:tailEnd type="none" w="med" len="med"/>
                    </a:lnB>
                  </a:tcPr>
                </a:tc>
                <a:tc>
                  <a:txBody>
                    <a:bodyPr/>
                    <a:lstStyle/>
                    <a:p>
                      <a:pPr algn="ctr"/>
                      <a:r>
                        <a:rPr lang="en-GB" sz="1300" dirty="0" err="1"/>
                        <a:t>TTh</a:t>
                      </a:r>
                      <a:endParaRPr lang="en-GB" sz="1300" dirty="0"/>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81386924"/>
                  </a:ext>
                </a:extLst>
              </a:tr>
              <a:tr h="561337">
                <a:tc>
                  <a:txBody>
                    <a:bodyPr/>
                    <a:lstStyle/>
                    <a:p>
                      <a:r>
                        <a:rPr lang="en-GB" sz="1300" b="1" dirty="0">
                          <a:solidFill>
                            <a:schemeClr val="bg1"/>
                          </a:solidFill>
                        </a:rPr>
                        <a:t>Participants receiving </a:t>
                      </a:r>
                      <a:br>
                        <a:rPr lang="en-GB" sz="1300" b="1" dirty="0">
                          <a:solidFill>
                            <a:schemeClr val="bg1"/>
                          </a:solidFill>
                        </a:rPr>
                      </a:br>
                      <a:r>
                        <a:rPr lang="en-GB" sz="1300" b="1" dirty="0">
                          <a:solidFill>
                            <a:schemeClr val="bg1"/>
                          </a:solidFill>
                        </a:rPr>
                        <a:t>≥1 dose of treatment</a:t>
                      </a: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F9AD3"/>
                    </a:solidFill>
                  </a:tcPr>
                </a:tc>
                <a:tc>
                  <a:txBody>
                    <a:bodyPr/>
                    <a:lstStyle/>
                    <a:p>
                      <a:pPr algn="ctr"/>
                      <a:r>
                        <a:rPr lang="en-GB" sz="1300" b="0" dirty="0">
                          <a:solidFill>
                            <a:schemeClr val="bg1"/>
                          </a:solidFill>
                        </a:rPr>
                        <a:t>503/503</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F9AD3"/>
                    </a:solidFill>
                  </a:tcPr>
                </a:tc>
                <a:tc>
                  <a:txBody>
                    <a:bodyPr/>
                    <a:lstStyle/>
                    <a:p>
                      <a:pPr algn="ctr"/>
                      <a:r>
                        <a:rPr lang="en-GB" sz="1300" b="0" dirty="0">
                          <a:solidFill>
                            <a:schemeClr val="bg1"/>
                          </a:solidFill>
                        </a:rPr>
                        <a:t>504/504</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F9AD3"/>
                    </a:solidFill>
                  </a:tcPr>
                </a:tc>
                <a:extLst>
                  <a:ext uri="{0D108BD9-81ED-4DB2-BD59-A6C34878D82A}">
                    <a16:rowId xmlns:a16="http://schemas.microsoft.com/office/drawing/2014/main" val="4123868004"/>
                  </a:ext>
                </a:extLst>
              </a:tr>
              <a:tr h="561337">
                <a:tc>
                  <a:txBody>
                    <a:bodyPr/>
                    <a:lstStyle/>
                    <a:p>
                      <a:r>
                        <a:rPr lang="en-GB" sz="1300" dirty="0">
                          <a:solidFill>
                            <a:schemeClr val="tx2"/>
                          </a:solidFill>
                        </a:rPr>
                        <a:t>Any trigger</a:t>
                      </a:r>
                    </a:p>
                  </a:txBody>
                  <a:tcPr>
                    <a:lnT w="38100" cap="flat" cmpd="sng" algn="ctr">
                      <a:solidFill>
                        <a:schemeClr val="bg1"/>
                      </a:solidFill>
                      <a:prstDash val="solid"/>
                      <a:round/>
                      <a:headEnd type="none" w="med" len="med"/>
                      <a:tailEnd type="none" w="med" len="med"/>
                    </a:lnT>
                    <a:solidFill>
                      <a:srgbClr val="D5DEEF"/>
                    </a:solidFill>
                  </a:tcPr>
                </a:tc>
                <a:tc>
                  <a:txBody>
                    <a:bodyPr/>
                    <a:lstStyle/>
                    <a:p>
                      <a:pPr algn="ctr"/>
                      <a:r>
                        <a:rPr lang="en-GB" sz="1300" dirty="0">
                          <a:solidFill>
                            <a:schemeClr val="tx2"/>
                          </a:solidFill>
                        </a:rPr>
                        <a:t>93/485 (19.2%)</a:t>
                      </a:r>
                    </a:p>
                  </a:txBody>
                  <a:tcPr>
                    <a:lnT w="38100" cap="flat" cmpd="sng" algn="ctr">
                      <a:solidFill>
                        <a:schemeClr val="bg1"/>
                      </a:solidFill>
                      <a:prstDash val="solid"/>
                      <a:round/>
                      <a:headEnd type="none" w="med" len="med"/>
                      <a:tailEnd type="none" w="med" len="med"/>
                    </a:lnT>
                    <a:solidFill>
                      <a:srgbClr val="D5DEEF"/>
                    </a:solidFill>
                  </a:tcPr>
                </a:tc>
                <a:tc>
                  <a:txBody>
                    <a:bodyPr/>
                    <a:lstStyle/>
                    <a:p>
                      <a:pPr algn="ctr"/>
                      <a:r>
                        <a:rPr lang="en-GB" sz="1300" dirty="0">
                          <a:solidFill>
                            <a:schemeClr val="tx2"/>
                          </a:solidFill>
                        </a:rPr>
                        <a:t>185/492 (37.6%)</a:t>
                      </a:r>
                    </a:p>
                  </a:txBody>
                  <a:tcPr>
                    <a:lnT w="38100" cap="flat" cmpd="sng" algn="ctr">
                      <a:solidFill>
                        <a:schemeClr val="bg1"/>
                      </a:solidFill>
                      <a:prstDash val="solid"/>
                      <a:round/>
                      <a:headEnd type="none" w="med" len="med"/>
                      <a:tailEnd type="none" w="med" len="med"/>
                    </a:lnT>
                    <a:solidFill>
                      <a:srgbClr val="D5DEEF"/>
                    </a:solidFill>
                  </a:tcPr>
                </a:tc>
                <a:extLst>
                  <a:ext uri="{0D108BD9-81ED-4DB2-BD59-A6C34878D82A}">
                    <a16:rowId xmlns:a16="http://schemas.microsoft.com/office/drawing/2014/main" val="1215739794"/>
                  </a:ext>
                </a:extLst>
              </a:tr>
              <a:tr h="561337">
                <a:tc>
                  <a:txBody>
                    <a:bodyPr/>
                    <a:lstStyle/>
                    <a:p>
                      <a:r>
                        <a:rPr lang="en-GB" sz="1300" b="1" dirty="0">
                          <a:solidFill>
                            <a:schemeClr val="tx2"/>
                          </a:solidFill>
                        </a:rPr>
                        <a:t>Haematocrit ≥54%*</a:t>
                      </a:r>
                      <a:endParaRPr lang="en-GB" sz="1300" b="1" baseline="30000" dirty="0">
                        <a:solidFill>
                          <a:schemeClr val="tx2"/>
                        </a:solidFill>
                      </a:endParaRPr>
                    </a:p>
                  </a:txBody>
                  <a:tcPr>
                    <a:solidFill>
                      <a:srgbClr val="EBEFF7"/>
                    </a:solidFill>
                  </a:tcPr>
                </a:tc>
                <a:tc>
                  <a:txBody>
                    <a:bodyPr/>
                    <a:lstStyle/>
                    <a:p>
                      <a:pPr algn="ctr"/>
                      <a:r>
                        <a:rPr lang="en-GB" sz="1300" b="1" dirty="0">
                          <a:solidFill>
                            <a:schemeClr val="tx2"/>
                          </a:solidFill>
                        </a:rPr>
                        <a:t>6/484 (1.2%)</a:t>
                      </a:r>
                    </a:p>
                  </a:txBody>
                  <a:tcPr>
                    <a:solidFill>
                      <a:srgbClr val="EBEFF7"/>
                    </a:solidFill>
                  </a:tcPr>
                </a:tc>
                <a:tc>
                  <a:txBody>
                    <a:bodyPr/>
                    <a:lstStyle/>
                    <a:p>
                      <a:pPr algn="ctr"/>
                      <a:r>
                        <a:rPr lang="en-GB" sz="1300" b="1" dirty="0">
                          <a:solidFill>
                            <a:schemeClr val="tx2"/>
                          </a:solidFill>
                        </a:rPr>
                        <a:t>106/491 (21.6%)</a:t>
                      </a:r>
                    </a:p>
                  </a:txBody>
                  <a:tcPr>
                    <a:solidFill>
                      <a:srgbClr val="EBEFF7"/>
                    </a:solidFill>
                  </a:tcPr>
                </a:tc>
                <a:extLst>
                  <a:ext uri="{0D108BD9-81ED-4DB2-BD59-A6C34878D82A}">
                    <a16:rowId xmlns:a16="http://schemas.microsoft.com/office/drawing/2014/main" val="1556919016"/>
                  </a:ext>
                </a:extLst>
              </a:tr>
              <a:tr h="561337">
                <a:tc>
                  <a:txBody>
                    <a:bodyPr/>
                    <a:lstStyle/>
                    <a:p>
                      <a:r>
                        <a:rPr lang="en-GB" sz="1300" dirty="0">
                          <a:solidFill>
                            <a:schemeClr val="tx2"/>
                          </a:solidFill>
                        </a:rPr>
                        <a:t>Increased PSA</a:t>
                      </a:r>
                      <a:endParaRPr lang="en-GB" sz="1300" baseline="30000" dirty="0">
                        <a:solidFill>
                          <a:schemeClr val="tx2"/>
                        </a:solidFill>
                      </a:endParaRPr>
                    </a:p>
                  </a:txBody>
                  <a:tcPr>
                    <a:solidFill>
                      <a:srgbClr val="D5DEEF"/>
                    </a:solidFill>
                  </a:tcPr>
                </a:tc>
                <a:tc>
                  <a:txBody>
                    <a:bodyPr/>
                    <a:lstStyle/>
                    <a:p>
                      <a:pPr algn="ctr"/>
                      <a:r>
                        <a:rPr lang="en-GB" sz="1300" dirty="0">
                          <a:solidFill>
                            <a:schemeClr val="tx2"/>
                          </a:solidFill>
                        </a:rPr>
                        <a:t>87/468 (18.6%)</a:t>
                      </a:r>
                    </a:p>
                  </a:txBody>
                  <a:tcPr>
                    <a:solidFill>
                      <a:srgbClr val="D5DEEF"/>
                    </a:solidFill>
                  </a:tcPr>
                </a:tc>
                <a:tc>
                  <a:txBody>
                    <a:bodyPr/>
                    <a:lstStyle/>
                    <a:p>
                      <a:pPr algn="ctr"/>
                      <a:r>
                        <a:rPr lang="en-GB" sz="1300" dirty="0">
                          <a:solidFill>
                            <a:schemeClr val="tx2"/>
                          </a:solidFill>
                        </a:rPr>
                        <a:t>109/480 (22.7%)</a:t>
                      </a:r>
                    </a:p>
                  </a:txBody>
                  <a:tcPr>
                    <a:solidFill>
                      <a:srgbClr val="D5DEEF"/>
                    </a:solidFill>
                  </a:tcPr>
                </a:tc>
                <a:extLst>
                  <a:ext uri="{0D108BD9-81ED-4DB2-BD59-A6C34878D82A}">
                    <a16:rowId xmlns:a16="http://schemas.microsoft.com/office/drawing/2014/main" val="105870187"/>
                  </a:ext>
                </a:extLst>
              </a:tr>
              <a:tr h="536399">
                <a:tc gridSpan="3">
                  <a:txBody>
                    <a:bodyPr/>
                    <a:lstStyle/>
                    <a:p>
                      <a:pPr marL="0" indent="0">
                        <a:lnSpc>
                          <a:spcPct val="90000"/>
                        </a:lnSpc>
                      </a:pPr>
                      <a:r>
                        <a:rPr lang="en-GB" sz="1300" baseline="0" dirty="0">
                          <a:solidFill>
                            <a:schemeClr val="tx2"/>
                          </a:solidFill>
                        </a:rPr>
                        <a:t> </a:t>
                      </a:r>
                      <a:r>
                        <a:rPr lang="en-GB" sz="1300" b="1" baseline="0" dirty="0">
                          <a:solidFill>
                            <a:schemeClr val="tx2"/>
                          </a:solidFill>
                        </a:rPr>
                        <a:t>25/106 (5% of total) had HCT ≥ 54 on repeat testing and                                     </a:t>
                      </a:r>
                    </a:p>
                    <a:p>
                      <a:pPr marL="0" indent="0">
                        <a:lnSpc>
                          <a:spcPct val="90000"/>
                        </a:lnSpc>
                      </a:pPr>
                      <a:r>
                        <a:rPr lang="en-GB" sz="1300" b="1" baseline="0" dirty="0">
                          <a:solidFill>
                            <a:schemeClr val="tx2"/>
                          </a:solidFill>
                        </a:rPr>
                        <a:t> were excluded from the study</a:t>
                      </a:r>
                    </a:p>
                  </a:txBody>
                  <a:tcPr marL="0" marR="0" marT="36000">
                    <a:noFill/>
                  </a:tcPr>
                </a:tc>
                <a:tc hMerge="1">
                  <a:txBody>
                    <a:bodyPr/>
                    <a:lstStyle/>
                    <a:p>
                      <a:pPr algn="ctr"/>
                      <a:endParaRPr lang="en-GB" sz="1300" dirty="0"/>
                    </a:p>
                  </a:txBody>
                  <a:tcPr/>
                </a:tc>
                <a:tc hMerge="1">
                  <a:txBody>
                    <a:bodyPr/>
                    <a:lstStyle/>
                    <a:p>
                      <a:pPr algn="ctr"/>
                      <a:endParaRPr lang="en-GB" sz="1300" dirty="0"/>
                    </a:p>
                  </a:txBody>
                  <a:tcPr/>
                </a:tc>
                <a:extLst>
                  <a:ext uri="{0D108BD9-81ED-4DB2-BD59-A6C34878D82A}">
                    <a16:rowId xmlns:a16="http://schemas.microsoft.com/office/drawing/2014/main" val="1614046231"/>
                  </a:ext>
                </a:extLst>
              </a:tr>
            </a:tbl>
          </a:graphicData>
        </a:graphic>
      </p:graphicFrame>
      <p:graphicFrame>
        <p:nvGraphicFramePr>
          <p:cNvPr id="9" name="Table 5">
            <a:extLst>
              <a:ext uri="{FF2B5EF4-FFF2-40B4-BE49-F238E27FC236}">
                <a16:creationId xmlns:a16="http://schemas.microsoft.com/office/drawing/2014/main" id="{D6BA4ECE-1116-4337-AE50-3309413DB309}"/>
              </a:ext>
            </a:extLst>
          </p:cNvPr>
          <p:cNvGraphicFramePr>
            <a:graphicFrameLocks/>
          </p:cNvGraphicFramePr>
          <p:nvPr>
            <p:extLst>
              <p:ext uri="{D42A27DB-BD31-4B8C-83A1-F6EECF244321}">
                <p14:modId xmlns:p14="http://schemas.microsoft.com/office/powerpoint/2010/main" val="1649097211"/>
              </p:ext>
            </p:extLst>
          </p:nvPr>
        </p:nvGraphicFramePr>
        <p:xfrm>
          <a:off x="6185893" y="1726065"/>
          <a:ext cx="4902316" cy="3450520"/>
        </p:xfrm>
        <a:graphic>
          <a:graphicData uri="http://schemas.openxmlformats.org/drawingml/2006/table">
            <a:tbl>
              <a:tblPr firstRow="1" bandRow="1">
                <a:tableStyleId>{5C22544A-7EE6-4342-B048-85BDC9FD1C3A}</a:tableStyleId>
              </a:tblPr>
              <a:tblGrid>
                <a:gridCol w="2607520">
                  <a:extLst>
                    <a:ext uri="{9D8B030D-6E8A-4147-A177-3AD203B41FA5}">
                      <a16:colId xmlns:a16="http://schemas.microsoft.com/office/drawing/2014/main" val="2290725032"/>
                    </a:ext>
                  </a:extLst>
                </a:gridCol>
                <a:gridCol w="1004248">
                  <a:extLst>
                    <a:ext uri="{9D8B030D-6E8A-4147-A177-3AD203B41FA5}">
                      <a16:colId xmlns:a16="http://schemas.microsoft.com/office/drawing/2014/main" val="2768790470"/>
                    </a:ext>
                  </a:extLst>
                </a:gridCol>
                <a:gridCol w="1290548">
                  <a:extLst>
                    <a:ext uri="{9D8B030D-6E8A-4147-A177-3AD203B41FA5}">
                      <a16:colId xmlns:a16="http://schemas.microsoft.com/office/drawing/2014/main" val="1528233743"/>
                    </a:ext>
                  </a:extLst>
                </a:gridCol>
              </a:tblGrid>
              <a:tr h="370840">
                <a:tc>
                  <a:txBody>
                    <a:bodyPr/>
                    <a:lstStyle/>
                    <a:p>
                      <a:endParaRPr lang="en-GB" sz="1300" dirty="0"/>
                    </a:p>
                  </a:txBody>
                  <a:tcPr>
                    <a:lnB w="12700" cap="flat" cmpd="sng" algn="ctr">
                      <a:noFill/>
                      <a:prstDash val="solid"/>
                      <a:round/>
                      <a:headEnd type="none" w="med" len="med"/>
                      <a:tailEnd type="none" w="med" len="med"/>
                    </a:lnB>
                  </a:tcPr>
                </a:tc>
                <a:tc>
                  <a:txBody>
                    <a:bodyPr/>
                    <a:lstStyle/>
                    <a:p>
                      <a:pPr algn="ctr"/>
                      <a:r>
                        <a:rPr lang="en-GB" sz="1300" dirty="0"/>
                        <a:t>Placebo</a:t>
                      </a:r>
                    </a:p>
                  </a:txBody>
                  <a:tcPr anchor="ctr">
                    <a:lnB w="12700" cap="flat" cmpd="sng" algn="ctr">
                      <a:solidFill>
                        <a:schemeClr val="bg1"/>
                      </a:solidFill>
                      <a:prstDash val="solid"/>
                      <a:round/>
                      <a:headEnd type="none" w="med" len="med"/>
                      <a:tailEnd type="none" w="med" len="med"/>
                    </a:lnB>
                  </a:tcPr>
                </a:tc>
                <a:tc>
                  <a:txBody>
                    <a:bodyPr/>
                    <a:lstStyle/>
                    <a:p>
                      <a:pPr algn="ctr"/>
                      <a:r>
                        <a:rPr lang="en-GB" sz="1300" dirty="0" err="1"/>
                        <a:t>TTh</a:t>
                      </a:r>
                      <a:endParaRPr lang="en-GB" sz="1300" dirty="0"/>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581386924"/>
                  </a:ext>
                </a:extLst>
              </a:tr>
              <a:tr h="370840">
                <a:tc>
                  <a:txBody>
                    <a:bodyPr/>
                    <a:lstStyle/>
                    <a:p>
                      <a:br>
                        <a:rPr lang="en-GB" sz="1300" b="1" dirty="0">
                          <a:solidFill>
                            <a:schemeClr val="bg1"/>
                          </a:solidFill>
                        </a:rPr>
                      </a:br>
                      <a:endParaRPr lang="en-GB" sz="1300" b="1" dirty="0">
                        <a:solidFill>
                          <a:schemeClr val="bg1"/>
                        </a:solidFill>
                      </a:endParaRPr>
                    </a:p>
                  </a:txBody>
                  <a:tcPr>
                    <a:lnT w="127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F9AD3"/>
                    </a:solidFill>
                  </a:tcPr>
                </a:tc>
                <a:tc>
                  <a:txBody>
                    <a:bodyPr/>
                    <a:lstStyle/>
                    <a:p>
                      <a:pPr algn="ctr"/>
                      <a:r>
                        <a:rPr lang="en-GB" sz="1300" b="0" dirty="0">
                          <a:solidFill>
                            <a:schemeClr val="bg1"/>
                          </a:solidFill>
                        </a:rPr>
                        <a:t>41 (7%)</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F9AD3"/>
                    </a:solidFill>
                  </a:tcPr>
                </a:tc>
                <a:tc>
                  <a:txBody>
                    <a:bodyPr/>
                    <a:lstStyle/>
                    <a:p>
                      <a:pPr algn="ctr"/>
                      <a:r>
                        <a:rPr lang="en-GB" sz="1300" b="0" dirty="0">
                          <a:solidFill>
                            <a:schemeClr val="bg1"/>
                          </a:solidFill>
                        </a:rPr>
                        <a:t>55 (11%)</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6F9AD3"/>
                    </a:solidFill>
                  </a:tcPr>
                </a:tc>
                <a:extLst>
                  <a:ext uri="{0D108BD9-81ED-4DB2-BD59-A6C34878D82A}">
                    <a16:rowId xmlns:a16="http://schemas.microsoft.com/office/drawing/2014/main" val="4123868004"/>
                  </a:ext>
                </a:extLst>
              </a:tr>
              <a:tr h="324000">
                <a:tc>
                  <a:txBody>
                    <a:bodyPr/>
                    <a:lstStyle/>
                    <a:p>
                      <a:r>
                        <a:rPr lang="en-GB" sz="1300" b="1" dirty="0">
                          <a:solidFill>
                            <a:schemeClr val="tx2"/>
                          </a:solidFill>
                        </a:rPr>
                        <a:t>Arrhythmias</a:t>
                      </a:r>
                    </a:p>
                  </a:txBody>
                  <a:tcPr anchor="ctr">
                    <a:lnT w="38100" cap="flat" cmpd="sng" algn="ctr">
                      <a:solidFill>
                        <a:schemeClr val="bg1"/>
                      </a:solidFill>
                      <a:prstDash val="solid"/>
                      <a:round/>
                      <a:headEnd type="none" w="med" len="med"/>
                      <a:tailEnd type="none" w="med" len="med"/>
                    </a:lnT>
                    <a:solidFill>
                      <a:srgbClr val="D5DEEF"/>
                    </a:solidFill>
                  </a:tcPr>
                </a:tc>
                <a:tc>
                  <a:txBody>
                    <a:bodyPr/>
                    <a:lstStyle/>
                    <a:p>
                      <a:pPr algn="ctr"/>
                      <a:r>
                        <a:rPr lang="en-GB" sz="1300" dirty="0">
                          <a:solidFill>
                            <a:schemeClr val="tx2"/>
                          </a:solidFill>
                        </a:rPr>
                        <a:t>3</a:t>
                      </a:r>
                    </a:p>
                  </a:txBody>
                  <a:tcPr anchor="ctr">
                    <a:lnT w="38100" cap="flat" cmpd="sng" algn="ctr">
                      <a:solidFill>
                        <a:schemeClr val="bg1"/>
                      </a:solidFill>
                      <a:prstDash val="solid"/>
                      <a:round/>
                      <a:headEnd type="none" w="med" len="med"/>
                      <a:tailEnd type="none" w="med" len="med"/>
                    </a:lnT>
                    <a:solidFill>
                      <a:srgbClr val="D5DEEF"/>
                    </a:solidFill>
                  </a:tcPr>
                </a:tc>
                <a:tc>
                  <a:txBody>
                    <a:bodyPr/>
                    <a:lstStyle/>
                    <a:p>
                      <a:pPr algn="ctr"/>
                      <a:r>
                        <a:rPr lang="en-GB" sz="1300" dirty="0">
                          <a:solidFill>
                            <a:schemeClr val="tx2"/>
                          </a:solidFill>
                        </a:rPr>
                        <a:t>8</a:t>
                      </a:r>
                    </a:p>
                  </a:txBody>
                  <a:tcPr anchor="ctr">
                    <a:lnT w="38100" cap="flat" cmpd="sng" algn="ctr">
                      <a:solidFill>
                        <a:schemeClr val="bg1"/>
                      </a:solidFill>
                      <a:prstDash val="solid"/>
                      <a:round/>
                      <a:headEnd type="none" w="med" len="med"/>
                      <a:tailEnd type="none" w="med" len="med"/>
                    </a:lnT>
                    <a:solidFill>
                      <a:srgbClr val="D5DEEF"/>
                    </a:solidFill>
                  </a:tcPr>
                </a:tc>
                <a:extLst>
                  <a:ext uri="{0D108BD9-81ED-4DB2-BD59-A6C34878D82A}">
                    <a16:rowId xmlns:a16="http://schemas.microsoft.com/office/drawing/2014/main" val="1215739794"/>
                  </a:ext>
                </a:extLst>
              </a:tr>
              <a:tr h="324000">
                <a:tc>
                  <a:txBody>
                    <a:bodyPr/>
                    <a:lstStyle/>
                    <a:p>
                      <a:r>
                        <a:rPr lang="en-GB" sz="1300" b="1" baseline="0" dirty="0" err="1">
                          <a:solidFill>
                            <a:schemeClr val="tx2"/>
                          </a:solidFill>
                        </a:rPr>
                        <a:t>IHD</a:t>
                      </a:r>
                      <a:endParaRPr lang="en-GB" sz="1300" b="1" baseline="0" dirty="0">
                        <a:solidFill>
                          <a:schemeClr val="tx2"/>
                        </a:solidFill>
                      </a:endParaRPr>
                    </a:p>
                  </a:txBody>
                  <a:tcPr anchor="ctr">
                    <a:solidFill>
                      <a:srgbClr val="EBEFF7"/>
                    </a:solidFill>
                  </a:tcPr>
                </a:tc>
                <a:tc>
                  <a:txBody>
                    <a:bodyPr/>
                    <a:lstStyle/>
                    <a:p>
                      <a:pPr algn="ctr"/>
                      <a:r>
                        <a:rPr lang="en-GB" sz="1300" dirty="0">
                          <a:solidFill>
                            <a:schemeClr val="tx2"/>
                          </a:solidFill>
                        </a:rPr>
                        <a:t>13</a:t>
                      </a:r>
                    </a:p>
                  </a:txBody>
                  <a:tcPr anchor="ctr">
                    <a:solidFill>
                      <a:srgbClr val="EBEFF7"/>
                    </a:solidFill>
                  </a:tcPr>
                </a:tc>
                <a:tc>
                  <a:txBody>
                    <a:bodyPr/>
                    <a:lstStyle/>
                    <a:p>
                      <a:pPr algn="ctr"/>
                      <a:r>
                        <a:rPr lang="en-GB" sz="1300" dirty="0">
                          <a:solidFill>
                            <a:schemeClr val="tx2"/>
                          </a:solidFill>
                        </a:rPr>
                        <a:t>7</a:t>
                      </a:r>
                    </a:p>
                  </a:txBody>
                  <a:tcPr anchor="ctr">
                    <a:solidFill>
                      <a:srgbClr val="EBEFF7"/>
                    </a:solidFill>
                  </a:tcPr>
                </a:tc>
                <a:extLst>
                  <a:ext uri="{0D108BD9-81ED-4DB2-BD59-A6C34878D82A}">
                    <a16:rowId xmlns:a16="http://schemas.microsoft.com/office/drawing/2014/main" val="1556919016"/>
                  </a:ext>
                </a:extLst>
              </a:tr>
              <a:tr h="324000">
                <a:tc>
                  <a:txBody>
                    <a:bodyPr/>
                    <a:lstStyle/>
                    <a:p>
                      <a:r>
                        <a:rPr lang="en-GB" sz="1300" b="1" baseline="0" dirty="0">
                          <a:solidFill>
                            <a:schemeClr val="tx2"/>
                          </a:solidFill>
                        </a:rPr>
                        <a:t>Cerebrovascular disease</a:t>
                      </a:r>
                    </a:p>
                  </a:txBody>
                  <a:tcPr anchor="ctr">
                    <a:solidFill>
                      <a:srgbClr val="D5DEEF"/>
                    </a:solidFill>
                  </a:tcPr>
                </a:tc>
                <a:tc>
                  <a:txBody>
                    <a:bodyPr/>
                    <a:lstStyle/>
                    <a:p>
                      <a:pPr algn="ctr"/>
                      <a:r>
                        <a:rPr lang="en-GB" sz="1300" dirty="0">
                          <a:solidFill>
                            <a:schemeClr val="tx2"/>
                          </a:solidFill>
                        </a:rPr>
                        <a:t>3</a:t>
                      </a:r>
                    </a:p>
                  </a:txBody>
                  <a:tcPr anchor="ctr">
                    <a:solidFill>
                      <a:srgbClr val="D5DEEF"/>
                    </a:solidFill>
                  </a:tcPr>
                </a:tc>
                <a:tc>
                  <a:txBody>
                    <a:bodyPr/>
                    <a:lstStyle/>
                    <a:p>
                      <a:pPr algn="ctr"/>
                      <a:r>
                        <a:rPr lang="en-GB" sz="1300" dirty="0">
                          <a:solidFill>
                            <a:schemeClr val="tx2"/>
                          </a:solidFill>
                        </a:rPr>
                        <a:t>4</a:t>
                      </a:r>
                    </a:p>
                  </a:txBody>
                  <a:tcPr anchor="ctr">
                    <a:solidFill>
                      <a:srgbClr val="D5DEEF"/>
                    </a:solidFill>
                  </a:tcPr>
                </a:tc>
                <a:extLst>
                  <a:ext uri="{0D108BD9-81ED-4DB2-BD59-A6C34878D82A}">
                    <a16:rowId xmlns:a16="http://schemas.microsoft.com/office/drawing/2014/main" val="105870187"/>
                  </a:ext>
                </a:extLst>
              </a:tr>
              <a:tr h="324000">
                <a:tc>
                  <a:txBody>
                    <a:bodyPr/>
                    <a:lstStyle/>
                    <a:p>
                      <a:r>
                        <a:rPr lang="en-GB" sz="1300" b="1" baseline="0" dirty="0" err="1">
                          <a:solidFill>
                            <a:schemeClr val="tx2"/>
                          </a:solidFill>
                        </a:rPr>
                        <a:t>BPH</a:t>
                      </a:r>
                      <a:endParaRPr lang="en-GB" sz="1300" b="1" baseline="0" dirty="0">
                        <a:solidFill>
                          <a:schemeClr val="tx2"/>
                        </a:solidFill>
                      </a:endParaRPr>
                    </a:p>
                  </a:txBody>
                  <a:tcPr anchor="ctr">
                    <a:solidFill>
                      <a:srgbClr val="EBEFF7"/>
                    </a:solidFill>
                  </a:tcPr>
                </a:tc>
                <a:tc>
                  <a:txBody>
                    <a:bodyPr/>
                    <a:lstStyle/>
                    <a:p>
                      <a:pPr algn="ctr"/>
                      <a:r>
                        <a:rPr lang="en-GB" sz="1300" dirty="0">
                          <a:solidFill>
                            <a:schemeClr val="tx2"/>
                          </a:solidFill>
                        </a:rPr>
                        <a:t>3</a:t>
                      </a:r>
                    </a:p>
                  </a:txBody>
                  <a:tcPr anchor="ctr">
                    <a:solidFill>
                      <a:srgbClr val="EBEFF7"/>
                    </a:solidFill>
                  </a:tcPr>
                </a:tc>
                <a:tc>
                  <a:txBody>
                    <a:bodyPr/>
                    <a:lstStyle/>
                    <a:p>
                      <a:pPr algn="ctr"/>
                      <a:r>
                        <a:rPr lang="en-GB" sz="1300" dirty="0">
                          <a:solidFill>
                            <a:schemeClr val="tx2"/>
                          </a:solidFill>
                        </a:rPr>
                        <a:t>8</a:t>
                      </a:r>
                    </a:p>
                  </a:txBody>
                  <a:tcPr anchor="ctr">
                    <a:solidFill>
                      <a:srgbClr val="EBEFF7"/>
                    </a:solidFill>
                  </a:tcPr>
                </a:tc>
                <a:extLst>
                  <a:ext uri="{0D108BD9-81ED-4DB2-BD59-A6C34878D82A}">
                    <a16:rowId xmlns:a16="http://schemas.microsoft.com/office/drawing/2014/main" val="3723584947"/>
                  </a:ext>
                </a:extLst>
              </a:tr>
              <a:tr h="324000">
                <a:tc>
                  <a:txBody>
                    <a:bodyPr/>
                    <a:lstStyle/>
                    <a:p>
                      <a:r>
                        <a:rPr lang="en-GB" sz="1300" b="1" baseline="0" dirty="0">
                          <a:solidFill>
                            <a:schemeClr val="tx2"/>
                          </a:solidFill>
                        </a:rPr>
                        <a:t>Prostate cancer</a:t>
                      </a:r>
                    </a:p>
                  </a:txBody>
                  <a:tcPr anchor="ctr">
                    <a:solidFill>
                      <a:srgbClr val="D5DEEF"/>
                    </a:solidFill>
                  </a:tcPr>
                </a:tc>
                <a:tc>
                  <a:txBody>
                    <a:bodyPr/>
                    <a:lstStyle/>
                    <a:p>
                      <a:pPr algn="ctr"/>
                      <a:r>
                        <a:rPr lang="en-GB" sz="1300" dirty="0">
                          <a:solidFill>
                            <a:schemeClr val="tx2"/>
                          </a:solidFill>
                        </a:rPr>
                        <a:t>5</a:t>
                      </a:r>
                    </a:p>
                  </a:txBody>
                  <a:tcPr anchor="ctr">
                    <a:solidFill>
                      <a:srgbClr val="D5DEEF"/>
                    </a:solidFill>
                  </a:tcPr>
                </a:tc>
                <a:tc>
                  <a:txBody>
                    <a:bodyPr/>
                    <a:lstStyle/>
                    <a:p>
                      <a:pPr algn="ctr"/>
                      <a:r>
                        <a:rPr lang="en-GB" sz="1300" dirty="0">
                          <a:solidFill>
                            <a:schemeClr val="tx2"/>
                          </a:solidFill>
                        </a:rPr>
                        <a:t>4</a:t>
                      </a:r>
                    </a:p>
                  </a:txBody>
                  <a:tcPr anchor="ctr">
                    <a:solidFill>
                      <a:srgbClr val="D5DEEF"/>
                    </a:solidFill>
                  </a:tcPr>
                </a:tc>
                <a:extLst>
                  <a:ext uri="{0D108BD9-81ED-4DB2-BD59-A6C34878D82A}">
                    <a16:rowId xmlns:a16="http://schemas.microsoft.com/office/drawing/2014/main" val="2098286244"/>
                  </a:ext>
                </a:extLst>
              </a:tr>
              <a:tr h="324000">
                <a:tc>
                  <a:txBody>
                    <a:bodyPr/>
                    <a:lstStyle/>
                    <a:p>
                      <a:r>
                        <a:rPr lang="en-GB" sz="1300" b="1" baseline="0" dirty="0">
                          <a:solidFill>
                            <a:schemeClr val="tx2"/>
                          </a:solidFill>
                        </a:rPr>
                        <a:t>Depression</a:t>
                      </a:r>
                    </a:p>
                  </a:txBody>
                  <a:tcPr anchor="ctr">
                    <a:solidFill>
                      <a:srgbClr val="EBEFF7"/>
                    </a:solidFill>
                  </a:tcPr>
                </a:tc>
                <a:tc>
                  <a:txBody>
                    <a:bodyPr/>
                    <a:lstStyle/>
                    <a:p>
                      <a:pPr algn="ctr"/>
                      <a:r>
                        <a:rPr lang="en-GB" sz="1300" dirty="0">
                          <a:solidFill>
                            <a:schemeClr val="tx2"/>
                          </a:solidFill>
                        </a:rPr>
                        <a:t>3</a:t>
                      </a:r>
                    </a:p>
                  </a:txBody>
                  <a:tcPr anchor="ctr">
                    <a:solidFill>
                      <a:srgbClr val="EBEFF7"/>
                    </a:solidFill>
                  </a:tcPr>
                </a:tc>
                <a:tc>
                  <a:txBody>
                    <a:bodyPr/>
                    <a:lstStyle/>
                    <a:p>
                      <a:pPr algn="ctr"/>
                      <a:r>
                        <a:rPr lang="en-GB" sz="1300" dirty="0">
                          <a:solidFill>
                            <a:schemeClr val="tx2"/>
                          </a:solidFill>
                        </a:rPr>
                        <a:t>1</a:t>
                      </a:r>
                    </a:p>
                  </a:txBody>
                  <a:tcPr anchor="ctr">
                    <a:solidFill>
                      <a:srgbClr val="EBEFF7"/>
                    </a:solidFill>
                  </a:tcPr>
                </a:tc>
                <a:extLst>
                  <a:ext uri="{0D108BD9-81ED-4DB2-BD59-A6C34878D82A}">
                    <a16:rowId xmlns:a16="http://schemas.microsoft.com/office/drawing/2014/main" val="1529168176"/>
                  </a:ext>
                </a:extLst>
              </a:tr>
              <a:tr h="324000">
                <a:tc>
                  <a:txBody>
                    <a:bodyPr/>
                    <a:lstStyle/>
                    <a:p>
                      <a:r>
                        <a:rPr lang="en-GB" sz="1300" b="1" baseline="0" dirty="0">
                          <a:solidFill>
                            <a:schemeClr val="tx2"/>
                          </a:solidFill>
                        </a:rPr>
                        <a:t>Venous thrombotic events</a:t>
                      </a:r>
                    </a:p>
                  </a:txBody>
                  <a:tcPr anchor="ctr">
                    <a:solidFill>
                      <a:srgbClr val="D5DEEF"/>
                    </a:solidFill>
                  </a:tcPr>
                </a:tc>
                <a:tc>
                  <a:txBody>
                    <a:bodyPr/>
                    <a:lstStyle/>
                    <a:p>
                      <a:pPr algn="ctr"/>
                      <a:r>
                        <a:rPr lang="en-GB" sz="1300" dirty="0">
                          <a:solidFill>
                            <a:schemeClr val="tx2"/>
                          </a:solidFill>
                        </a:rPr>
                        <a:t>0</a:t>
                      </a:r>
                    </a:p>
                  </a:txBody>
                  <a:tcPr anchor="ctr">
                    <a:solidFill>
                      <a:srgbClr val="D5DEEF"/>
                    </a:solidFill>
                  </a:tcPr>
                </a:tc>
                <a:tc>
                  <a:txBody>
                    <a:bodyPr/>
                    <a:lstStyle/>
                    <a:p>
                      <a:pPr algn="ctr"/>
                      <a:r>
                        <a:rPr lang="en-GB" sz="1300" dirty="0">
                          <a:solidFill>
                            <a:schemeClr val="tx2"/>
                          </a:solidFill>
                        </a:rPr>
                        <a:t>2</a:t>
                      </a:r>
                    </a:p>
                  </a:txBody>
                  <a:tcPr anchor="ctr">
                    <a:solidFill>
                      <a:srgbClr val="D5DEEF"/>
                    </a:solidFill>
                  </a:tcPr>
                </a:tc>
                <a:extLst>
                  <a:ext uri="{0D108BD9-81ED-4DB2-BD59-A6C34878D82A}">
                    <a16:rowId xmlns:a16="http://schemas.microsoft.com/office/drawing/2014/main" val="4219943010"/>
                  </a:ext>
                </a:extLst>
              </a:tr>
              <a:tr h="324000">
                <a:tc>
                  <a:txBody>
                    <a:bodyPr/>
                    <a:lstStyle/>
                    <a:p>
                      <a:r>
                        <a:rPr lang="en-GB" sz="1300" b="1" baseline="0" dirty="0">
                          <a:solidFill>
                            <a:schemeClr val="tx2"/>
                          </a:solidFill>
                        </a:rPr>
                        <a:t>Other cancers</a:t>
                      </a:r>
                    </a:p>
                  </a:txBody>
                  <a:tcPr anchor="ctr">
                    <a:solidFill>
                      <a:srgbClr val="EBEFF7"/>
                    </a:solidFill>
                  </a:tcPr>
                </a:tc>
                <a:tc>
                  <a:txBody>
                    <a:bodyPr/>
                    <a:lstStyle/>
                    <a:p>
                      <a:pPr algn="ctr"/>
                      <a:r>
                        <a:rPr lang="en-GB" sz="1300" dirty="0">
                          <a:solidFill>
                            <a:schemeClr val="tx2"/>
                          </a:solidFill>
                        </a:rPr>
                        <a:t>10</a:t>
                      </a:r>
                    </a:p>
                  </a:txBody>
                  <a:tcPr anchor="ctr">
                    <a:solidFill>
                      <a:srgbClr val="EBEFF7"/>
                    </a:solidFill>
                  </a:tcPr>
                </a:tc>
                <a:tc>
                  <a:txBody>
                    <a:bodyPr/>
                    <a:lstStyle/>
                    <a:p>
                      <a:pPr algn="ctr"/>
                      <a:r>
                        <a:rPr lang="en-GB" sz="1300" dirty="0">
                          <a:solidFill>
                            <a:schemeClr val="tx2"/>
                          </a:solidFill>
                        </a:rPr>
                        <a:t>4</a:t>
                      </a:r>
                    </a:p>
                  </a:txBody>
                  <a:tcPr anchor="ctr">
                    <a:solidFill>
                      <a:srgbClr val="EBEFF7"/>
                    </a:solidFill>
                  </a:tcPr>
                </a:tc>
                <a:extLst>
                  <a:ext uri="{0D108BD9-81ED-4DB2-BD59-A6C34878D82A}">
                    <a16:rowId xmlns:a16="http://schemas.microsoft.com/office/drawing/2014/main" val="1853277893"/>
                  </a:ext>
                </a:extLst>
              </a:tr>
            </a:tbl>
          </a:graphicData>
        </a:graphic>
      </p:graphicFrame>
      <p:sp>
        <p:nvSpPr>
          <p:cNvPr id="10" name="Rounded Rectangle 60">
            <a:extLst>
              <a:ext uri="{FF2B5EF4-FFF2-40B4-BE49-F238E27FC236}">
                <a16:creationId xmlns:a16="http://schemas.microsoft.com/office/drawing/2014/main" id="{2AC4F445-7149-4C31-B561-B97A78C6BC2B}"/>
              </a:ext>
            </a:extLst>
          </p:cNvPr>
          <p:cNvSpPr/>
          <p:nvPr/>
        </p:nvSpPr>
        <p:spPr>
          <a:xfrm>
            <a:off x="6678079" y="5302315"/>
            <a:ext cx="4034973" cy="347387"/>
          </a:xfrm>
          <a:prstGeom prst="roundRect">
            <a:avLst>
              <a:gd name="adj" fmla="val 27900"/>
            </a:avLst>
          </a:prstGeom>
          <a:solidFill>
            <a:schemeClr val="accent1"/>
          </a:solidFill>
        </p:spPr>
        <p:txBody>
          <a:bodyPr wrap="square" tIns="0" bIns="0" anchor="t">
            <a:noAutofit/>
          </a:bodyPr>
          <a:lstStyle/>
          <a:p>
            <a:pPr algn="ctr">
              <a:spcBef>
                <a:spcPts val="1800"/>
              </a:spcBef>
            </a:pPr>
            <a:r>
              <a:rPr lang="en-GB" sz="1600" b="1" dirty="0">
                <a:solidFill>
                  <a:prstClr val="white"/>
                </a:solidFill>
              </a:rPr>
              <a:t>There were 2 deaths in each group</a:t>
            </a:r>
          </a:p>
        </p:txBody>
      </p:sp>
      <p:sp>
        <p:nvSpPr>
          <p:cNvPr id="11" name="Rounded Rectangle 60">
            <a:extLst>
              <a:ext uri="{FF2B5EF4-FFF2-40B4-BE49-F238E27FC236}">
                <a16:creationId xmlns:a16="http://schemas.microsoft.com/office/drawing/2014/main" id="{7253247B-42A2-4105-90F4-094F49DB943E}"/>
              </a:ext>
            </a:extLst>
          </p:cNvPr>
          <p:cNvSpPr/>
          <p:nvPr/>
        </p:nvSpPr>
        <p:spPr>
          <a:xfrm>
            <a:off x="750972" y="3397607"/>
            <a:ext cx="4743776" cy="552956"/>
          </a:xfrm>
          <a:prstGeom prst="roundRect">
            <a:avLst>
              <a:gd name="adj" fmla="val 12996"/>
            </a:avLst>
          </a:prstGeom>
          <a:noFill/>
          <a:ln w="28575">
            <a:solidFill>
              <a:schemeClr val="accent2"/>
            </a:solidFill>
          </a:ln>
        </p:spPr>
        <p:txBody>
          <a:bodyPr wrap="square">
            <a:noAutofit/>
          </a:bodyPr>
          <a:lstStyle/>
          <a:p>
            <a:pPr algn="ctr">
              <a:spcBef>
                <a:spcPts val="1800"/>
              </a:spcBef>
            </a:pPr>
            <a:endParaRPr lang="en-GB" sz="2000" b="1" dirty="0">
              <a:solidFill>
                <a:prstClr val="white"/>
              </a:solidFill>
            </a:endParaRPr>
          </a:p>
        </p:txBody>
      </p:sp>
      <p:pic>
        <p:nvPicPr>
          <p:cNvPr id="12" name="Picture 2" descr="T4DM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8862" y="138375"/>
            <a:ext cx="1318275" cy="81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607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944" y="-2383"/>
            <a:ext cx="10635342" cy="1015664"/>
          </a:xfrm>
        </p:spPr>
        <p:txBody>
          <a:bodyPr/>
          <a:lstStyle/>
          <a:p>
            <a:r>
              <a:rPr lang="en-GB" dirty="0"/>
              <a:t>Summary</a:t>
            </a:r>
          </a:p>
        </p:txBody>
      </p:sp>
      <p:sp>
        <p:nvSpPr>
          <p:cNvPr id="3" name="Content Placeholder 2"/>
          <p:cNvSpPr>
            <a:spLocks noGrp="1"/>
          </p:cNvSpPr>
          <p:nvPr>
            <p:ph idx="1"/>
          </p:nvPr>
        </p:nvSpPr>
        <p:spPr>
          <a:xfrm>
            <a:off x="426128" y="986447"/>
            <a:ext cx="10955045" cy="4349381"/>
          </a:xfrm>
        </p:spPr>
        <p:txBody>
          <a:bodyPr>
            <a:noAutofit/>
          </a:bodyPr>
          <a:lstStyle/>
          <a:p>
            <a:pPr>
              <a:spcBef>
                <a:spcPts val="1200"/>
              </a:spcBef>
            </a:pPr>
            <a:r>
              <a:rPr lang="en-GB" sz="2300" dirty="0"/>
              <a:t>Men with T2DM often have low testosterone levels</a:t>
            </a:r>
            <a:r>
              <a:rPr lang="en-GB" sz="2300" baseline="30000" dirty="0"/>
              <a:t>1–3</a:t>
            </a:r>
          </a:p>
          <a:p>
            <a:pPr>
              <a:spcBef>
                <a:spcPts val="1200"/>
              </a:spcBef>
            </a:pPr>
            <a:r>
              <a:rPr lang="en-GB" sz="2300" dirty="0"/>
              <a:t>Conversely, men with low testosterone and/or SHBG levels are more likely to have T2DM</a:t>
            </a:r>
            <a:r>
              <a:rPr lang="en-GB" sz="2300" baseline="30000" dirty="0"/>
              <a:t>4–6</a:t>
            </a:r>
          </a:p>
          <a:p>
            <a:pPr>
              <a:spcBef>
                <a:spcPts val="1200"/>
              </a:spcBef>
            </a:pPr>
            <a:r>
              <a:rPr lang="en-GB" sz="2300" dirty="0"/>
              <a:t>In men with hypogonadism and T2DM, </a:t>
            </a:r>
            <a:r>
              <a:rPr lang="en-GB" sz="2300" dirty="0" err="1"/>
              <a:t>TTh</a:t>
            </a:r>
            <a:r>
              <a:rPr lang="en-GB" sz="2300" dirty="0"/>
              <a:t> significantly improves glycaemic control and is associated with reduced mortality</a:t>
            </a:r>
            <a:r>
              <a:rPr lang="en-GB" sz="2300" baseline="30000" dirty="0"/>
              <a:t>7–10</a:t>
            </a:r>
          </a:p>
          <a:p>
            <a:pPr>
              <a:spcBef>
                <a:spcPts val="1200"/>
              </a:spcBef>
            </a:pPr>
            <a:r>
              <a:rPr lang="en-GB" sz="2300" dirty="0" err="1"/>
              <a:t>TTh</a:t>
            </a:r>
            <a:r>
              <a:rPr lang="en-GB" sz="2300" dirty="0"/>
              <a:t> administration for ≥2 years can prevent progression from prediabetes to T2DM and normalise glucose regulation in men with hypogonadism</a:t>
            </a:r>
            <a:r>
              <a:rPr lang="en-GB" sz="2300" baseline="30000" dirty="0"/>
              <a:t>7,11</a:t>
            </a:r>
          </a:p>
          <a:p>
            <a:pPr>
              <a:spcBef>
                <a:spcPts val="1200"/>
              </a:spcBef>
            </a:pPr>
            <a:r>
              <a:rPr lang="en-GB" sz="2300" dirty="0"/>
              <a:t>Improvements in glycaemic control with </a:t>
            </a:r>
            <a:r>
              <a:rPr lang="en-GB" sz="2300" dirty="0" err="1"/>
              <a:t>TTh</a:t>
            </a:r>
            <a:r>
              <a:rPr lang="en-GB" sz="2300" dirty="0"/>
              <a:t> are lost if treatment is stopped, but reappear when </a:t>
            </a:r>
            <a:r>
              <a:rPr lang="en-GB" sz="2300" dirty="0" err="1"/>
              <a:t>TTh</a:t>
            </a:r>
            <a:r>
              <a:rPr lang="en-GB" sz="2300" dirty="0"/>
              <a:t> is restarted</a:t>
            </a:r>
            <a:r>
              <a:rPr lang="en-GB" sz="2300" baseline="30000" dirty="0"/>
              <a:t>12</a:t>
            </a:r>
          </a:p>
        </p:txBody>
      </p:sp>
      <p:sp>
        <p:nvSpPr>
          <p:cNvPr id="8" name="TextBox 7"/>
          <p:cNvSpPr txBox="1"/>
          <p:nvPr/>
        </p:nvSpPr>
        <p:spPr>
          <a:xfrm>
            <a:off x="1523999" y="5462884"/>
            <a:ext cx="10041358" cy="861774"/>
          </a:xfrm>
          <a:prstGeom prst="rect">
            <a:avLst/>
          </a:prstGeom>
          <a:noFill/>
        </p:spPr>
        <p:txBody>
          <a:bodyPr wrap="square" rtlCol="0" anchor="b">
            <a:spAutoFit/>
          </a:bodyPr>
          <a:lstStyle/>
          <a:p>
            <a:pPr defTabSz="457200">
              <a:defRPr/>
            </a:pPr>
            <a:r>
              <a:rPr lang="en-GB" sz="1000" dirty="0">
                <a:solidFill>
                  <a:schemeClr val="tx2"/>
                </a:solidFill>
              </a:rPr>
              <a:t>SHBG, sex hormone-binding globulin; </a:t>
            </a:r>
            <a:r>
              <a:rPr lang="en-GB" sz="1000" dirty="0" err="1">
                <a:solidFill>
                  <a:schemeClr val="tx2"/>
                </a:solidFill>
              </a:rPr>
              <a:t>TTh</a:t>
            </a:r>
            <a:r>
              <a:rPr lang="en-GB" sz="1000" dirty="0">
                <a:solidFill>
                  <a:schemeClr val="tx2"/>
                </a:solidFill>
              </a:rPr>
              <a:t>, testosterone therapy; T2DM, type 2 diabetes mellitus</a:t>
            </a:r>
          </a:p>
          <a:p>
            <a:pPr defTabSz="457200">
              <a:defRPr/>
            </a:pPr>
            <a:r>
              <a:rPr lang="en-GB" sz="1000" b="1" dirty="0">
                <a:solidFill>
                  <a:schemeClr val="tx2"/>
                </a:solidFill>
              </a:rPr>
              <a:t>1. </a:t>
            </a:r>
            <a:r>
              <a:rPr lang="en-GB" sz="1000" dirty="0">
                <a:solidFill>
                  <a:schemeClr val="tx2"/>
                </a:solidFill>
              </a:rPr>
              <a:t>David J </a:t>
            </a:r>
            <a:r>
              <a:rPr lang="en-GB" sz="1000" i="1" dirty="0">
                <a:solidFill>
                  <a:schemeClr val="tx2"/>
                </a:solidFill>
              </a:rPr>
              <a:t>et al. Diabetes Prim Care</a:t>
            </a:r>
            <a:r>
              <a:rPr lang="en-GB" sz="1000" dirty="0">
                <a:solidFill>
                  <a:schemeClr val="tx2"/>
                </a:solidFill>
              </a:rPr>
              <a:t> 2017;19:67–72; </a:t>
            </a:r>
            <a:r>
              <a:rPr lang="en-GB" sz="1000" b="1" dirty="0">
                <a:solidFill>
                  <a:schemeClr val="tx2"/>
                </a:solidFill>
              </a:rPr>
              <a:t>2.</a:t>
            </a:r>
            <a:r>
              <a:rPr lang="en-GB" sz="1000" dirty="0">
                <a:solidFill>
                  <a:schemeClr val="tx2"/>
                </a:solidFill>
              </a:rPr>
              <a:t> Kapoor D </a:t>
            </a:r>
            <a:r>
              <a:rPr lang="en-GB" sz="1000" i="1" dirty="0">
                <a:solidFill>
                  <a:schemeClr val="tx2"/>
                </a:solidFill>
              </a:rPr>
              <a:t>et al. Diabetes Care</a:t>
            </a:r>
            <a:r>
              <a:rPr lang="en-GB" sz="1000" dirty="0">
                <a:solidFill>
                  <a:schemeClr val="tx2"/>
                </a:solidFill>
              </a:rPr>
              <a:t> 2007;30:911–17; </a:t>
            </a:r>
            <a:r>
              <a:rPr lang="en-GB" sz="1000" b="1" dirty="0">
                <a:solidFill>
                  <a:schemeClr val="tx2"/>
                </a:solidFill>
              </a:rPr>
              <a:t>3.</a:t>
            </a:r>
            <a:r>
              <a:rPr lang="en-GB" sz="1000" dirty="0">
                <a:solidFill>
                  <a:schemeClr val="tx2"/>
                </a:solidFill>
              </a:rPr>
              <a:t> </a:t>
            </a:r>
            <a:r>
              <a:rPr lang="it-IT" sz="1000" dirty="0">
                <a:solidFill>
                  <a:schemeClr val="tx2"/>
                </a:solidFill>
              </a:rPr>
              <a:t>Corona G </a:t>
            </a:r>
            <a:r>
              <a:rPr lang="it-IT" sz="1000" i="1" dirty="0">
                <a:solidFill>
                  <a:schemeClr val="tx2"/>
                </a:solidFill>
              </a:rPr>
              <a:t>et al. </a:t>
            </a:r>
            <a:r>
              <a:rPr lang="en-GB" sz="1000" i="1" dirty="0">
                <a:solidFill>
                  <a:schemeClr val="tx2"/>
                </a:solidFill>
              </a:rPr>
              <a:t>J Sex Med</a:t>
            </a:r>
            <a:r>
              <a:rPr lang="en-GB" sz="1000" dirty="0">
                <a:solidFill>
                  <a:schemeClr val="tx2"/>
                </a:solidFill>
              </a:rPr>
              <a:t> 2011;34:528–40; </a:t>
            </a:r>
            <a:r>
              <a:rPr lang="en-GB" sz="1000" b="1" dirty="0">
                <a:solidFill>
                  <a:schemeClr val="tx2"/>
                </a:solidFill>
              </a:rPr>
              <a:t>4.</a:t>
            </a:r>
            <a:r>
              <a:rPr lang="en-GB" sz="1000" dirty="0">
                <a:solidFill>
                  <a:schemeClr val="tx2"/>
                </a:solidFill>
              </a:rPr>
              <a:t> </a:t>
            </a:r>
            <a:r>
              <a:rPr lang="fr-FR" sz="1000" dirty="0" err="1">
                <a:solidFill>
                  <a:schemeClr val="tx2"/>
                </a:solidFill>
              </a:rPr>
              <a:t>Stellato</a:t>
            </a:r>
            <a:r>
              <a:rPr lang="fr-FR" sz="1000" dirty="0">
                <a:solidFill>
                  <a:schemeClr val="tx2"/>
                </a:solidFill>
              </a:rPr>
              <a:t> RK </a:t>
            </a:r>
            <a:r>
              <a:rPr lang="fr-FR" sz="1000" i="1" dirty="0">
                <a:solidFill>
                  <a:schemeClr val="tx2"/>
                </a:solidFill>
              </a:rPr>
              <a:t>et al. </a:t>
            </a:r>
            <a:r>
              <a:rPr lang="fr-FR" sz="1000" i="1" dirty="0" err="1">
                <a:solidFill>
                  <a:schemeClr val="tx2"/>
                </a:solidFill>
              </a:rPr>
              <a:t>Diabetes</a:t>
            </a:r>
            <a:r>
              <a:rPr lang="fr-FR" sz="1000" i="1" dirty="0">
                <a:solidFill>
                  <a:schemeClr val="tx2"/>
                </a:solidFill>
              </a:rPr>
              <a:t> Care</a:t>
            </a:r>
            <a:r>
              <a:rPr lang="fr-FR" sz="1000" dirty="0">
                <a:solidFill>
                  <a:schemeClr val="tx2"/>
                </a:solidFill>
              </a:rPr>
              <a:t> 2000;23:490–4; </a:t>
            </a:r>
            <a:r>
              <a:rPr lang="en-GB" sz="1000" b="1" dirty="0">
                <a:solidFill>
                  <a:schemeClr val="tx2"/>
                </a:solidFill>
              </a:rPr>
              <a:t>5.</a:t>
            </a:r>
            <a:r>
              <a:rPr lang="en-GB" sz="1000" dirty="0">
                <a:solidFill>
                  <a:schemeClr val="tx2"/>
                </a:solidFill>
              </a:rPr>
              <a:t> </a:t>
            </a:r>
            <a:r>
              <a:rPr lang="fr-FR" sz="1000" dirty="0" err="1">
                <a:solidFill>
                  <a:schemeClr val="tx2"/>
                </a:solidFill>
              </a:rPr>
              <a:t>Laaksonen</a:t>
            </a:r>
            <a:r>
              <a:rPr lang="fr-FR" sz="1000" dirty="0">
                <a:solidFill>
                  <a:schemeClr val="tx2"/>
                </a:solidFill>
              </a:rPr>
              <a:t> DE </a:t>
            </a:r>
            <a:r>
              <a:rPr lang="fr-FR" sz="1000" i="1" dirty="0">
                <a:solidFill>
                  <a:schemeClr val="tx2"/>
                </a:solidFill>
              </a:rPr>
              <a:t>et al. </a:t>
            </a:r>
            <a:r>
              <a:rPr lang="fr-FR" sz="1000" i="1" dirty="0" err="1">
                <a:solidFill>
                  <a:schemeClr val="tx2"/>
                </a:solidFill>
              </a:rPr>
              <a:t>Diabetes</a:t>
            </a:r>
            <a:r>
              <a:rPr lang="fr-FR" sz="1000" i="1" dirty="0">
                <a:solidFill>
                  <a:schemeClr val="tx2"/>
                </a:solidFill>
              </a:rPr>
              <a:t> Care</a:t>
            </a:r>
            <a:r>
              <a:rPr lang="fr-FR" sz="1000" dirty="0">
                <a:solidFill>
                  <a:schemeClr val="tx2"/>
                </a:solidFill>
              </a:rPr>
              <a:t> 2004;27:1036–41; </a:t>
            </a:r>
            <a:r>
              <a:rPr lang="fr-FR" sz="1000" b="1" dirty="0">
                <a:solidFill>
                  <a:schemeClr val="tx2"/>
                </a:solidFill>
              </a:rPr>
              <a:t>6.</a:t>
            </a:r>
            <a:r>
              <a:rPr lang="fr-FR" sz="1000" dirty="0">
                <a:solidFill>
                  <a:schemeClr val="tx2"/>
                </a:solidFill>
              </a:rPr>
              <a:t> </a:t>
            </a:r>
            <a:r>
              <a:rPr lang="en-GB" sz="1000" dirty="0" err="1">
                <a:solidFill>
                  <a:schemeClr val="tx2"/>
                </a:solidFill>
              </a:rPr>
              <a:t>Selvin</a:t>
            </a:r>
            <a:r>
              <a:rPr lang="en-GB" sz="1000" dirty="0">
                <a:solidFill>
                  <a:schemeClr val="tx2"/>
                </a:solidFill>
              </a:rPr>
              <a:t> E </a:t>
            </a:r>
            <a:r>
              <a:rPr lang="en-GB" sz="1000" i="1" dirty="0">
                <a:solidFill>
                  <a:schemeClr val="tx2"/>
                </a:solidFill>
              </a:rPr>
              <a:t>et al. Diabetes Care</a:t>
            </a:r>
            <a:r>
              <a:rPr lang="en-GB" sz="1000" dirty="0">
                <a:solidFill>
                  <a:schemeClr val="tx2"/>
                </a:solidFill>
              </a:rPr>
              <a:t> 2007;30:234–8</a:t>
            </a:r>
            <a:r>
              <a:rPr lang="it-IT" sz="1000" dirty="0">
                <a:solidFill>
                  <a:schemeClr val="tx2"/>
                </a:solidFill>
              </a:rPr>
              <a:t>; </a:t>
            </a:r>
            <a:r>
              <a:rPr lang="it-IT" sz="1000" b="1" dirty="0">
                <a:solidFill>
                  <a:schemeClr val="tx2"/>
                </a:solidFill>
              </a:rPr>
              <a:t>7.</a:t>
            </a:r>
            <a:r>
              <a:rPr lang="it-IT" sz="1000" dirty="0">
                <a:solidFill>
                  <a:schemeClr val="tx2"/>
                </a:solidFill>
              </a:rPr>
              <a:t> Yassin A </a:t>
            </a:r>
            <a:r>
              <a:rPr lang="it-IT" sz="1000" i="1" dirty="0">
                <a:solidFill>
                  <a:schemeClr val="tx2"/>
                </a:solidFill>
              </a:rPr>
              <a:t>et al. Diabetes Care</a:t>
            </a:r>
            <a:r>
              <a:rPr lang="it-IT" sz="1000" dirty="0">
                <a:solidFill>
                  <a:schemeClr val="tx2"/>
                </a:solidFill>
              </a:rPr>
              <a:t> 2019;42:1104–11; </a:t>
            </a:r>
            <a:r>
              <a:rPr lang="en-GB" sz="1000" b="1" dirty="0">
                <a:solidFill>
                  <a:schemeClr val="tx2"/>
                </a:solidFill>
              </a:rPr>
              <a:t>8.</a:t>
            </a:r>
            <a:r>
              <a:rPr lang="en-GB" sz="1000" dirty="0">
                <a:solidFill>
                  <a:schemeClr val="tx2"/>
                </a:solidFill>
              </a:rPr>
              <a:t> </a:t>
            </a:r>
            <a:r>
              <a:rPr lang="fr-FR" sz="1000" dirty="0">
                <a:solidFill>
                  <a:schemeClr val="tx2"/>
                </a:solidFill>
              </a:rPr>
              <a:t>Saad F </a:t>
            </a:r>
            <a:r>
              <a:rPr lang="fr-FR" sz="1000" i="1" dirty="0">
                <a:solidFill>
                  <a:schemeClr val="tx2"/>
                </a:solidFill>
              </a:rPr>
              <a:t>et al. Int J </a:t>
            </a:r>
            <a:r>
              <a:rPr lang="fr-FR" sz="1000" i="1" dirty="0" err="1">
                <a:solidFill>
                  <a:schemeClr val="tx2"/>
                </a:solidFill>
              </a:rPr>
              <a:t>Obesity</a:t>
            </a:r>
            <a:r>
              <a:rPr lang="fr-FR" sz="1000" dirty="0">
                <a:solidFill>
                  <a:schemeClr val="tx2"/>
                </a:solidFill>
              </a:rPr>
              <a:t> 2016;40:162–70; </a:t>
            </a:r>
            <a:r>
              <a:rPr lang="en-GB" sz="1000" b="1" dirty="0">
                <a:solidFill>
                  <a:schemeClr val="tx2"/>
                </a:solidFill>
              </a:rPr>
              <a:t>9.</a:t>
            </a:r>
            <a:r>
              <a:rPr lang="en-GB" sz="1000" dirty="0">
                <a:solidFill>
                  <a:schemeClr val="tx2"/>
                </a:solidFill>
              </a:rPr>
              <a:t> </a:t>
            </a:r>
            <a:r>
              <a:rPr lang="da-DK" sz="1000" dirty="0">
                <a:solidFill>
                  <a:schemeClr val="tx2"/>
                </a:solidFill>
              </a:rPr>
              <a:t>Hackett G </a:t>
            </a:r>
            <a:r>
              <a:rPr lang="da-DK" sz="1000" i="1" dirty="0">
                <a:solidFill>
                  <a:schemeClr val="tx2"/>
                </a:solidFill>
              </a:rPr>
              <a:t>et al. Int J Clin Pract</a:t>
            </a:r>
            <a:r>
              <a:rPr lang="da-DK" sz="1000" dirty="0">
                <a:solidFill>
                  <a:schemeClr val="tx2"/>
                </a:solidFill>
              </a:rPr>
              <a:t> 2016;70:244–53; </a:t>
            </a:r>
            <a:r>
              <a:rPr lang="en-GB" sz="1000" b="1" dirty="0">
                <a:solidFill>
                  <a:schemeClr val="tx2"/>
                </a:solidFill>
              </a:rPr>
              <a:t>10.</a:t>
            </a:r>
            <a:r>
              <a:rPr lang="en-GB" sz="1000" dirty="0">
                <a:solidFill>
                  <a:schemeClr val="tx2"/>
                </a:solidFill>
              </a:rPr>
              <a:t> </a:t>
            </a:r>
            <a:r>
              <a:rPr lang="en-GB" sz="1000" dirty="0" err="1">
                <a:solidFill>
                  <a:schemeClr val="tx2"/>
                </a:solidFill>
              </a:rPr>
              <a:t>Muraleedharan</a:t>
            </a:r>
            <a:r>
              <a:rPr lang="en-GB" sz="1000" dirty="0">
                <a:solidFill>
                  <a:schemeClr val="tx2"/>
                </a:solidFill>
              </a:rPr>
              <a:t> V </a:t>
            </a:r>
            <a:r>
              <a:rPr lang="en-GB" sz="1000" i="1" dirty="0">
                <a:solidFill>
                  <a:schemeClr val="tx2"/>
                </a:solidFill>
              </a:rPr>
              <a:t>et al.  </a:t>
            </a:r>
            <a:r>
              <a:rPr lang="en-GB" sz="1000" i="1" dirty="0" err="1">
                <a:solidFill>
                  <a:schemeClr val="tx2"/>
                </a:solidFill>
              </a:rPr>
              <a:t>Eur</a:t>
            </a:r>
            <a:r>
              <a:rPr lang="en-GB" sz="1000" i="1" dirty="0">
                <a:solidFill>
                  <a:schemeClr val="tx2"/>
                </a:solidFill>
              </a:rPr>
              <a:t> J </a:t>
            </a:r>
            <a:r>
              <a:rPr lang="en-GB" sz="1000" i="1" dirty="0" err="1">
                <a:solidFill>
                  <a:schemeClr val="tx2"/>
                </a:solidFill>
              </a:rPr>
              <a:t>Endocrinol</a:t>
            </a:r>
            <a:r>
              <a:rPr lang="en-GB" sz="1000" dirty="0">
                <a:solidFill>
                  <a:schemeClr val="tx2"/>
                </a:solidFill>
              </a:rPr>
              <a:t> 2013;166:725–33;</a:t>
            </a:r>
            <a:r>
              <a:rPr lang="it-IT" sz="1000" dirty="0">
                <a:solidFill>
                  <a:schemeClr val="tx2"/>
                </a:solidFill>
              </a:rPr>
              <a:t> </a:t>
            </a:r>
            <a:r>
              <a:rPr lang="en-GB" sz="1000" b="1" dirty="0">
                <a:solidFill>
                  <a:schemeClr val="tx2"/>
                </a:solidFill>
              </a:rPr>
              <a:t>11.</a:t>
            </a:r>
            <a:r>
              <a:rPr lang="en-GB" sz="1000" dirty="0">
                <a:solidFill>
                  <a:schemeClr val="tx2"/>
                </a:solidFill>
              </a:rPr>
              <a:t> </a:t>
            </a:r>
            <a:r>
              <a:rPr lang="en-GB" sz="1000" dirty="0" err="1">
                <a:solidFill>
                  <a:schemeClr val="tx2"/>
                </a:solidFill>
              </a:rPr>
              <a:t>Wittert</a:t>
            </a:r>
            <a:r>
              <a:rPr lang="en-GB" sz="1000" dirty="0">
                <a:solidFill>
                  <a:schemeClr val="tx2"/>
                </a:solidFill>
              </a:rPr>
              <a:t> GA </a:t>
            </a:r>
            <a:r>
              <a:rPr lang="en-GB" sz="1000" i="1" dirty="0">
                <a:solidFill>
                  <a:schemeClr val="tx2"/>
                </a:solidFill>
              </a:rPr>
              <a:t>et al. </a:t>
            </a:r>
            <a:r>
              <a:rPr lang="fr-FR" sz="1000" i="1" dirty="0" err="1">
                <a:solidFill>
                  <a:schemeClr val="tx2"/>
                </a:solidFill>
              </a:rPr>
              <a:t>Diabetes</a:t>
            </a:r>
            <a:r>
              <a:rPr lang="fr-FR" sz="1000" dirty="0">
                <a:solidFill>
                  <a:schemeClr val="tx2"/>
                </a:solidFill>
              </a:rPr>
              <a:t> 2020;69(</a:t>
            </a:r>
            <a:r>
              <a:rPr lang="fr-FR" sz="1000" dirty="0" err="1">
                <a:solidFill>
                  <a:schemeClr val="tx2"/>
                </a:solidFill>
              </a:rPr>
              <a:t>Suppl</a:t>
            </a:r>
            <a:r>
              <a:rPr lang="fr-FR" sz="1000" dirty="0">
                <a:solidFill>
                  <a:schemeClr val="tx2"/>
                </a:solidFill>
              </a:rPr>
              <a:t> 1): </a:t>
            </a:r>
            <a:r>
              <a:rPr lang="en-GB" sz="1000" dirty="0">
                <a:solidFill>
                  <a:schemeClr val="tx2"/>
                </a:solidFill>
              </a:rPr>
              <a:t>https://doi.org/10.2337/db20-274-OR; </a:t>
            </a:r>
            <a:r>
              <a:rPr lang="en-GB" sz="1000" b="1" dirty="0">
                <a:solidFill>
                  <a:schemeClr val="tx2"/>
                </a:solidFill>
              </a:rPr>
              <a:t>12.</a:t>
            </a:r>
            <a:r>
              <a:rPr lang="en-GB" sz="1000" dirty="0">
                <a:solidFill>
                  <a:schemeClr val="tx2"/>
                </a:solidFill>
              </a:rPr>
              <a:t> </a:t>
            </a:r>
            <a:r>
              <a:rPr lang="it-IT" sz="1000" dirty="0">
                <a:solidFill>
                  <a:schemeClr val="tx2"/>
                </a:solidFill>
              </a:rPr>
              <a:t>Yassin A </a:t>
            </a:r>
            <a:r>
              <a:rPr lang="it-IT" sz="1000" i="1" dirty="0">
                <a:solidFill>
                  <a:schemeClr val="tx2"/>
                </a:solidFill>
              </a:rPr>
              <a:t>et al. Clin Endocrinol</a:t>
            </a:r>
            <a:r>
              <a:rPr lang="it-IT" sz="1000" dirty="0">
                <a:solidFill>
                  <a:schemeClr val="tx2"/>
                </a:solidFill>
              </a:rPr>
              <a:t> 2016;84:107–14</a:t>
            </a:r>
            <a:r>
              <a:rPr lang="en-GB" sz="1000" dirty="0">
                <a:solidFill>
                  <a:schemeClr val="tx2"/>
                </a:solidFill>
              </a:rPr>
              <a:t>.</a:t>
            </a:r>
          </a:p>
        </p:txBody>
      </p:sp>
    </p:spTree>
    <p:extLst>
      <p:ext uri="{BB962C8B-B14F-4D97-AF65-F5344CB8AC3E}">
        <p14:creationId xmlns:p14="http://schemas.microsoft.com/office/powerpoint/2010/main" val="374628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895679" y="1141238"/>
            <a:ext cx="8588524" cy="718042"/>
          </a:xfrm>
        </p:spPr>
        <p:txBody>
          <a:bodyPr>
            <a:normAutofit/>
          </a:bodyPr>
          <a:lstStyle/>
          <a:p>
            <a:pPr marL="0" indent="0">
              <a:buNone/>
            </a:pPr>
            <a:r>
              <a:rPr lang="en-GB" sz="1800" b="1" dirty="0"/>
              <a:t>The REVITALISE audit</a:t>
            </a:r>
            <a:r>
              <a:rPr lang="en-GB" sz="1800" dirty="0"/>
              <a:t> assessed the prevalence of men with T2DM who were at risk of ED and/or testosterone deficiency</a:t>
            </a:r>
            <a:endParaRPr lang="en-US" sz="1800" dirty="0"/>
          </a:p>
        </p:txBody>
      </p:sp>
      <p:grpSp>
        <p:nvGrpSpPr>
          <p:cNvPr id="1034" name="Group 1033"/>
          <p:cNvGrpSpPr/>
          <p:nvPr/>
        </p:nvGrpSpPr>
        <p:grpSpPr>
          <a:xfrm>
            <a:off x="274899" y="1104432"/>
            <a:ext cx="2456376" cy="3661195"/>
            <a:chOff x="5745524" y="1049833"/>
            <a:chExt cx="3045937" cy="4539927"/>
          </a:xfrm>
        </p:grpSpPr>
        <p:sp>
          <p:nvSpPr>
            <p:cNvPr id="134" name="Content Placeholder 2"/>
            <p:cNvSpPr txBox="1">
              <a:spLocks/>
            </p:cNvSpPr>
            <p:nvPr/>
          </p:nvSpPr>
          <p:spPr>
            <a:xfrm>
              <a:off x="5745524" y="1049833"/>
              <a:ext cx="3045937" cy="4539927"/>
            </a:xfrm>
            <a:prstGeom prst="roundRect">
              <a:avLst>
                <a:gd name="adj" fmla="val 6602"/>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Clr>
                  <a:srgbClr val="005294"/>
                </a:buClr>
                <a:buNone/>
              </a:pPr>
              <a:endParaRPr lang="en-GB" sz="1800" dirty="0">
                <a:solidFill>
                  <a:srgbClr val="005294"/>
                </a:solidFill>
              </a:endParaRPr>
            </a:p>
          </p:txBody>
        </p:sp>
        <p:grpSp>
          <p:nvGrpSpPr>
            <p:cNvPr id="1032" name="Group 1031"/>
            <p:cNvGrpSpPr/>
            <p:nvPr/>
          </p:nvGrpSpPr>
          <p:grpSpPr>
            <a:xfrm>
              <a:off x="5899648" y="1141606"/>
              <a:ext cx="2753152" cy="4350058"/>
              <a:chOff x="11470139" y="1108362"/>
              <a:chExt cx="3322638" cy="5249862"/>
            </a:xfrm>
            <a:solidFill>
              <a:schemeClr val="tx2"/>
            </a:solidFill>
          </p:grpSpPr>
          <p:sp>
            <p:nvSpPr>
              <p:cNvPr id="176" name="椭圆 8"/>
              <p:cNvSpPr>
                <a:spLocks/>
              </p:cNvSpPr>
              <p:nvPr/>
            </p:nvSpPr>
            <p:spPr bwMode="auto">
              <a:xfrm>
                <a:off x="12117839" y="1484599"/>
                <a:ext cx="2674938" cy="4873625"/>
              </a:xfrm>
              <a:custGeom>
                <a:avLst/>
                <a:gdLst>
                  <a:gd name="T0" fmla="*/ 2239 w 8426"/>
                  <a:gd name="T1" fmla="*/ 1224 h 15352"/>
                  <a:gd name="T2" fmla="*/ 2094 w 8426"/>
                  <a:gd name="T3" fmla="*/ 1676 h 15352"/>
                  <a:gd name="T4" fmla="*/ 2044 w 8426"/>
                  <a:gd name="T5" fmla="*/ 2067 h 15352"/>
                  <a:gd name="T6" fmla="*/ 3208 w 8426"/>
                  <a:gd name="T7" fmla="*/ 1687 h 15352"/>
                  <a:gd name="T8" fmla="*/ 3696 w 8426"/>
                  <a:gd name="T9" fmla="*/ 3379 h 15352"/>
                  <a:gd name="T10" fmla="*/ 3334 w 8426"/>
                  <a:gd name="T11" fmla="*/ 3944 h 15352"/>
                  <a:gd name="T12" fmla="*/ 2828 w 8426"/>
                  <a:gd name="T13" fmla="*/ 4656 h 15352"/>
                  <a:gd name="T14" fmla="*/ 3334 w 8426"/>
                  <a:gd name="T15" fmla="*/ 4630 h 15352"/>
                  <a:gd name="T16" fmla="*/ 4349 w 8426"/>
                  <a:gd name="T17" fmla="*/ 5257 h 15352"/>
                  <a:gd name="T18" fmla="*/ 5083 w 8426"/>
                  <a:gd name="T19" fmla="*/ 7077 h 15352"/>
                  <a:gd name="T20" fmla="*/ 6159 w 8426"/>
                  <a:gd name="T21" fmla="*/ 8150 h 15352"/>
                  <a:gd name="T22" fmla="*/ 6398 w 8426"/>
                  <a:gd name="T23" fmla="*/ 8878 h 15352"/>
                  <a:gd name="T24" fmla="*/ 6983 w 8426"/>
                  <a:gd name="T25" fmla="*/ 10021 h 15352"/>
                  <a:gd name="T26" fmla="*/ 8286 w 8426"/>
                  <a:gd name="T27" fmla="*/ 11324 h 15352"/>
                  <a:gd name="T28" fmla="*/ 7600 w 8426"/>
                  <a:gd name="T29" fmla="*/ 11857 h 15352"/>
                  <a:gd name="T30" fmla="*/ 7383 w 8426"/>
                  <a:gd name="T31" fmla="*/ 12460 h 15352"/>
                  <a:gd name="T32" fmla="*/ 8194 w 8426"/>
                  <a:gd name="T33" fmla="*/ 12725 h 15352"/>
                  <a:gd name="T34" fmla="*/ 6954 w 8426"/>
                  <a:gd name="T35" fmla="*/ 13792 h 15352"/>
                  <a:gd name="T36" fmla="*/ 5503 w 8426"/>
                  <a:gd name="T37" fmla="*/ 13809 h 15352"/>
                  <a:gd name="T38" fmla="*/ 4954 w 8426"/>
                  <a:gd name="T39" fmla="*/ 13969 h 15352"/>
                  <a:gd name="T40" fmla="*/ 4034 w 8426"/>
                  <a:gd name="T41" fmla="*/ 14149 h 15352"/>
                  <a:gd name="T42" fmla="*/ 2960 w 8426"/>
                  <a:gd name="T43" fmla="*/ 14189 h 15352"/>
                  <a:gd name="T44" fmla="*/ 2455 w 8426"/>
                  <a:gd name="T45" fmla="*/ 14904 h 15352"/>
                  <a:gd name="T46" fmla="*/ 1677 w 8426"/>
                  <a:gd name="T47" fmla="*/ 14731 h 15352"/>
                  <a:gd name="T48" fmla="*/ 1041 w 8426"/>
                  <a:gd name="T49" fmla="*/ 15262 h 15352"/>
                  <a:gd name="T50" fmla="*/ 493 w 8426"/>
                  <a:gd name="T51" fmla="*/ 15164 h 15352"/>
                  <a:gd name="T52" fmla="*/ 1057 w 8426"/>
                  <a:gd name="T53" fmla="*/ 14507 h 15352"/>
                  <a:gd name="T54" fmla="*/ 1674 w 8426"/>
                  <a:gd name="T55" fmla="*/ 13494 h 15352"/>
                  <a:gd name="T56" fmla="*/ 2778 w 8426"/>
                  <a:gd name="T57" fmla="*/ 13147 h 15352"/>
                  <a:gd name="T58" fmla="*/ 3887 w 8426"/>
                  <a:gd name="T59" fmla="*/ 12218 h 15352"/>
                  <a:gd name="T60" fmla="*/ 2437 w 8426"/>
                  <a:gd name="T61" fmla="*/ 12492 h 15352"/>
                  <a:gd name="T62" fmla="*/ 1847 w 8426"/>
                  <a:gd name="T63" fmla="*/ 12323 h 15352"/>
                  <a:gd name="T64" fmla="*/ 1294 w 8426"/>
                  <a:gd name="T65" fmla="*/ 12205 h 15352"/>
                  <a:gd name="T66" fmla="*/ 978 w 8426"/>
                  <a:gd name="T67" fmla="*/ 11830 h 15352"/>
                  <a:gd name="T68" fmla="*/ 2121 w 8426"/>
                  <a:gd name="T69" fmla="*/ 10783 h 15352"/>
                  <a:gd name="T70" fmla="*/ 1566 w 8426"/>
                  <a:gd name="T71" fmla="*/ 10340 h 15352"/>
                  <a:gd name="T72" fmla="*/ 2085 w 8426"/>
                  <a:gd name="T73" fmla="*/ 9601 h 15352"/>
                  <a:gd name="T74" fmla="*/ 3201 w 8426"/>
                  <a:gd name="T75" fmla="*/ 9507 h 15352"/>
                  <a:gd name="T76" fmla="*/ 3554 w 8426"/>
                  <a:gd name="T77" fmla="*/ 9380 h 15352"/>
                  <a:gd name="T78" fmla="*/ 3195 w 8426"/>
                  <a:gd name="T79" fmla="*/ 8374 h 15352"/>
                  <a:gd name="T80" fmla="*/ 2995 w 8426"/>
                  <a:gd name="T81" fmla="*/ 8035 h 15352"/>
                  <a:gd name="T82" fmla="*/ 2756 w 8426"/>
                  <a:gd name="T83" fmla="*/ 6840 h 15352"/>
                  <a:gd name="T84" fmla="*/ 2377 w 8426"/>
                  <a:gd name="T85" fmla="*/ 6701 h 15352"/>
                  <a:gd name="T86" fmla="*/ 1841 w 8426"/>
                  <a:gd name="T87" fmla="*/ 6839 h 15352"/>
                  <a:gd name="T88" fmla="*/ 1250 w 8426"/>
                  <a:gd name="T89" fmla="*/ 7101 h 15352"/>
                  <a:gd name="T90" fmla="*/ 1279 w 8426"/>
                  <a:gd name="T91" fmla="*/ 6119 h 15352"/>
                  <a:gd name="T92" fmla="*/ 1411 w 8426"/>
                  <a:gd name="T93" fmla="*/ 4801 h 15352"/>
                  <a:gd name="T94" fmla="*/ 1308 w 8426"/>
                  <a:gd name="T95" fmla="*/ 4686 h 15352"/>
                  <a:gd name="T96" fmla="*/ 871 w 8426"/>
                  <a:gd name="T97" fmla="*/ 4709 h 15352"/>
                  <a:gd name="T98" fmla="*/ 657 w 8426"/>
                  <a:gd name="T99" fmla="*/ 5809 h 15352"/>
                  <a:gd name="T100" fmla="*/ 502 w 8426"/>
                  <a:gd name="T101" fmla="*/ 4788 h 15352"/>
                  <a:gd name="T102" fmla="*/ 872 w 8426"/>
                  <a:gd name="T103" fmla="*/ 3944 h 15352"/>
                  <a:gd name="T104" fmla="*/ 998 w 8426"/>
                  <a:gd name="T105" fmla="*/ 3437 h 15352"/>
                  <a:gd name="T106" fmla="*/ 365 w 8426"/>
                  <a:gd name="T107" fmla="*/ 3487 h 15352"/>
                  <a:gd name="T108" fmla="*/ 378 w 8426"/>
                  <a:gd name="T109" fmla="*/ 3022 h 15352"/>
                  <a:gd name="T110" fmla="*/ 642 w 8426"/>
                  <a:gd name="T111" fmla="*/ 2495 h 15352"/>
                  <a:gd name="T112" fmla="*/ 502 w 8426"/>
                  <a:gd name="T113" fmla="*/ 2310 h 15352"/>
                  <a:gd name="T114" fmla="*/ 536 w 8426"/>
                  <a:gd name="T115" fmla="*/ 1687 h 15352"/>
                  <a:gd name="T116" fmla="*/ 892 w 8426"/>
                  <a:gd name="T117" fmla="*/ 1387 h 15352"/>
                  <a:gd name="T118" fmla="*/ 898 w 8426"/>
                  <a:gd name="T119" fmla="*/ 715 h 15352"/>
                  <a:gd name="T120" fmla="*/ 1120 w 8426"/>
                  <a:gd name="T121" fmla="*/ 278 h 15352"/>
                  <a:gd name="T122" fmla="*/ 1728 w 8426"/>
                  <a:gd name="T123" fmla="*/ 212 h 15352"/>
                  <a:gd name="T124" fmla="*/ 2730 w 8426"/>
                  <a:gd name="T125" fmla="*/ 93 h 1535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426"/>
                  <a:gd name="T190" fmla="*/ 0 h 15352"/>
                  <a:gd name="T191" fmla="*/ 8426 w 8426"/>
                  <a:gd name="T192" fmla="*/ 15352 h 1535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426" h="15352">
                    <a:moveTo>
                      <a:pt x="2741" y="0"/>
                    </a:moveTo>
                    <a:lnTo>
                      <a:pt x="3031" y="40"/>
                    </a:lnTo>
                    <a:lnTo>
                      <a:pt x="2955" y="246"/>
                    </a:lnTo>
                    <a:lnTo>
                      <a:pt x="3031" y="430"/>
                    </a:lnTo>
                    <a:lnTo>
                      <a:pt x="2863" y="653"/>
                    </a:lnTo>
                    <a:lnTo>
                      <a:pt x="2678" y="752"/>
                    </a:lnTo>
                    <a:lnTo>
                      <a:pt x="2533" y="992"/>
                    </a:lnTo>
                    <a:lnTo>
                      <a:pt x="2369" y="1107"/>
                    </a:lnTo>
                    <a:lnTo>
                      <a:pt x="2239" y="1224"/>
                    </a:lnTo>
                    <a:lnTo>
                      <a:pt x="2099" y="1268"/>
                    </a:lnTo>
                    <a:lnTo>
                      <a:pt x="2150" y="1346"/>
                    </a:lnTo>
                    <a:lnTo>
                      <a:pt x="2071" y="1396"/>
                    </a:lnTo>
                    <a:lnTo>
                      <a:pt x="1848" y="1413"/>
                    </a:lnTo>
                    <a:lnTo>
                      <a:pt x="1919" y="1466"/>
                    </a:lnTo>
                    <a:lnTo>
                      <a:pt x="2228" y="1504"/>
                    </a:lnTo>
                    <a:lnTo>
                      <a:pt x="2356" y="1476"/>
                    </a:lnTo>
                    <a:lnTo>
                      <a:pt x="2179" y="1703"/>
                    </a:lnTo>
                    <a:lnTo>
                      <a:pt x="2094" y="1676"/>
                    </a:lnTo>
                    <a:lnTo>
                      <a:pt x="1843" y="1809"/>
                    </a:lnTo>
                    <a:lnTo>
                      <a:pt x="1753" y="1887"/>
                    </a:lnTo>
                    <a:lnTo>
                      <a:pt x="1820" y="1922"/>
                    </a:lnTo>
                    <a:lnTo>
                      <a:pt x="1980" y="1784"/>
                    </a:lnTo>
                    <a:lnTo>
                      <a:pt x="2117" y="1784"/>
                    </a:lnTo>
                    <a:lnTo>
                      <a:pt x="2107" y="1877"/>
                    </a:lnTo>
                    <a:lnTo>
                      <a:pt x="1888" y="2059"/>
                    </a:lnTo>
                    <a:lnTo>
                      <a:pt x="1947" y="2099"/>
                    </a:lnTo>
                    <a:lnTo>
                      <a:pt x="2044" y="2067"/>
                    </a:lnTo>
                    <a:lnTo>
                      <a:pt x="2160" y="1899"/>
                    </a:lnTo>
                    <a:lnTo>
                      <a:pt x="2306" y="1903"/>
                    </a:lnTo>
                    <a:lnTo>
                      <a:pt x="2435" y="1832"/>
                    </a:lnTo>
                    <a:lnTo>
                      <a:pt x="2600" y="1743"/>
                    </a:lnTo>
                    <a:lnTo>
                      <a:pt x="2691" y="1677"/>
                    </a:lnTo>
                    <a:lnTo>
                      <a:pt x="2833" y="1663"/>
                    </a:lnTo>
                    <a:lnTo>
                      <a:pt x="2941" y="1753"/>
                    </a:lnTo>
                    <a:lnTo>
                      <a:pt x="3098" y="1718"/>
                    </a:lnTo>
                    <a:lnTo>
                      <a:pt x="3208" y="1687"/>
                    </a:lnTo>
                    <a:lnTo>
                      <a:pt x="3549" y="1705"/>
                    </a:lnTo>
                    <a:lnTo>
                      <a:pt x="3866" y="1739"/>
                    </a:lnTo>
                    <a:lnTo>
                      <a:pt x="3973" y="1679"/>
                    </a:lnTo>
                    <a:lnTo>
                      <a:pt x="4114" y="1717"/>
                    </a:lnTo>
                    <a:lnTo>
                      <a:pt x="4222" y="1896"/>
                    </a:lnTo>
                    <a:lnTo>
                      <a:pt x="4251" y="2094"/>
                    </a:lnTo>
                    <a:lnTo>
                      <a:pt x="4053" y="2411"/>
                    </a:lnTo>
                    <a:lnTo>
                      <a:pt x="3894" y="3078"/>
                    </a:lnTo>
                    <a:lnTo>
                      <a:pt x="3696" y="3379"/>
                    </a:lnTo>
                    <a:lnTo>
                      <a:pt x="3656" y="3554"/>
                    </a:lnTo>
                    <a:lnTo>
                      <a:pt x="3590" y="3680"/>
                    </a:lnTo>
                    <a:lnTo>
                      <a:pt x="3550" y="3719"/>
                    </a:lnTo>
                    <a:lnTo>
                      <a:pt x="3391" y="3869"/>
                    </a:lnTo>
                    <a:lnTo>
                      <a:pt x="3232" y="3878"/>
                    </a:lnTo>
                    <a:lnTo>
                      <a:pt x="3004" y="3970"/>
                    </a:lnTo>
                    <a:lnTo>
                      <a:pt x="3164" y="3935"/>
                    </a:lnTo>
                    <a:lnTo>
                      <a:pt x="3280" y="3917"/>
                    </a:lnTo>
                    <a:lnTo>
                      <a:pt x="3334" y="3944"/>
                    </a:lnTo>
                    <a:lnTo>
                      <a:pt x="3308" y="4037"/>
                    </a:lnTo>
                    <a:lnTo>
                      <a:pt x="3375" y="4103"/>
                    </a:lnTo>
                    <a:lnTo>
                      <a:pt x="3494" y="4128"/>
                    </a:lnTo>
                    <a:lnTo>
                      <a:pt x="3554" y="4200"/>
                    </a:lnTo>
                    <a:lnTo>
                      <a:pt x="3432" y="4355"/>
                    </a:lnTo>
                    <a:lnTo>
                      <a:pt x="3235" y="4313"/>
                    </a:lnTo>
                    <a:lnTo>
                      <a:pt x="3058" y="4463"/>
                    </a:lnTo>
                    <a:lnTo>
                      <a:pt x="3023" y="4587"/>
                    </a:lnTo>
                    <a:lnTo>
                      <a:pt x="2828" y="4656"/>
                    </a:lnTo>
                    <a:lnTo>
                      <a:pt x="2590" y="4630"/>
                    </a:lnTo>
                    <a:lnTo>
                      <a:pt x="2472" y="4579"/>
                    </a:lnTo>
                    <a:lnTo>
                      <a:pt x="2517" y="4659"/>
                    </a:lnTo>
                    <a:lnTo>
                      <a:pt x="2596" y="4701"/>
                    </a:lnTo>
                    <a:lnTo>
                      <a:pt x="2813" y="4696"/>
                    </a:lnTo>
                    <a:lnTo>
                      <a:pt x="3007" y="4765"/>
                    </a:lnTo>
                    <a:lnTo>
                      <a:pt x="3135" y="4767"/>
                    </a:lnTo>
                    <a:lnTo>
                      <a:pt x="3258" y="4707"/>
                    </a:lnTo>
                    <a:lnTo>
                      <a:pt x="3334" y="4630"/>
                    </a:lnTo>
                    <a:lnTo>
                      <a:pt x="3446" y="4588"/>
                    </a:lnTo>
                    <a:lnTo>
                      <a:pt x="3554" y="4599"/>
                    </a:lnTo>
                    <a:lnTo>
                      <a:pt x="3591" y="4682"/>
                    </a:lnTo>
                    <a:lnTo>
                      <a:pt x="3799" y="4752"/>
                    </a:lnTo>
                    <a:lnTo>
                      <a:pt x="3920" y="4819"/>
                    </a:lnTo>
                    <a:lnTo>
                      <a:pt x="4011" y="4802"/>
                    </a:lnTo>
                    <a:lnTo>
                      <a:pt x="4155" y="4992"/>
                    </a:lnTo>
                    <a:lnTo>
                      <a:pt x="4157" y="4991"/>
                    </a:lnTo>
                    <a:lnTo>
                      <a:pt x="4349" y="5257"/>
                    </a:lnTo>
                    <a:lnTo>
                      <a:pt x="4487" y="5325"/>
                    </a:lnTo>
                    <a:lnTo>
                      <a:pt x="4641" y="5647"/>
                    </a:lnTo>
                    <a:lnTo>
                      <a:pt x="4620" y="5778"/>
                    </a:lnTo>
                    <a:lnTo>
                      <a:pt x="4726" y="6252"/>
                    </a:lnTo>
                    <a:lnTo>
                      <a:pt x="4854" y="6416"/>
                    </a:lnTo>
                    <a:lnTo>
                      <a:pt x="4898" y="6650"/>
                    </a:lnTo>
                    <a:lnTo>
                      <a:pt x="4991" y="6864"/>
                    </a:lnTo>
                    <a:lnTo>
                      <a:pt x="5065" y="6935"/>
                    </a:lnTo>
                    <a:lnTo>
                      <a:pt x="5083" y="7077"/>
                    </a:lnTo>
                    <a:lnTo>
                      <a:pt x="5257" y="7067"/>
                    </a:lnTo>
                    <a:lnTo>
                      <a:pt x="5550" y="7184"/>
                    </a:lnTo>
                    <a:lnTo>
                      <a:pt x="5791" y="7360"/>
                    </a:lnTo>
                    <a:lnTo>
                      <a:pt x="5935" y="7675"/>
                    </a:lnTo>
                    <a:lnTo>
                      <a:pt x="6069" y="7740"/>
                    </a:lnTo>
                    <a:cubicBezTo>
                      <a:pt x="6070" y="7767"/>
                      <a:pt x="6071" y="7794"/>
                      <a:pt x="6073" y="7821"/>
                    </a:cubicBezTo>
                    <a:lnTo>
                      <a:pt x="6227" y="7888"/>
                    </a:lnTo>
                    <a:lnTo>
                      <a:pt x="6131" y="8041"/>
                    </a:lnTo>
                    <a:lnTo>
                      <a:pt x="6159" y="8150"/>
                    </a:lnTo>
                    <a:lnTo>
                      <a:pt x="6224" y="8312"/>
                    </a:lnTo>
                    <a:lnTo>
                      <a:pt x="6547" y="8779"/>
                    </a:lnTo>
                    <a:lnTo>
                      <a:pt x="6275" y="8720"/>
                    </a:lnTo>
                    <a:lnTo>
                      <a:pt x="6071" y="8574"/>
                    </a:lnTo>
                    <a:lnTo>
                      <a:pt x="5712" y="8604"/>
                    </a:lnTo>
                    <a:lnTo>
                      <a:pt x="5702" y="8641"/>
                    </a:lnTo>
                    <a:lnTo>
                      <a:pt x="5844" y="8665"/>
                    </a:lnTo>
                    <a:lnTo>
                      <a:pt x="6053" y="8628"/>
                    </a:lnTo>
                    <a:lnTo>
                      <a:pt x="6398" y="8878"/>
                    </a:lnTo>
                    <a:lnTo>
                      <a:pt x="6655" y="9098"/>
                    </a:lnTo>
                    <a:lnTo>
                      <a:pt x="6813" y="9476"/>
                    </a:lnTo>
                    <a:lnTo>
                      <a:pt x="6797" y="9675"/>
                    </a:lnTo>
                    <a:lnTo>
                      <a:pt x="6630" y="9819"/>
                    </a:lnTo>
                    <a:lnTo>
                      <a:pt x="6487" y="10012"/>
                    </a:lnTo>
                    <a:lnTo>
                      <a:pt x="6628" y="10021"/>
                    </a:lnTo>
                    <a:lnTo>
                      <a:pt x="6771" y="10163"/>
                    </a:lnTo>
                    <a:lnTo>
                      <a:pt x="6913" y="10185"/>
                    </a:lnTo>
                    <a:lnTo>
                      <a:pt x="6983" y="10021"/>
                    </a:lnTo>
                    <a:lnTo>
                      <a:pt x="7045" y="9852"/>
                    </a:lnTo>
                    <a:lnTo>
                      <a:pt x="7474" y="9842"/>
                    </a:lnTo>
                    <a:lnTo>
                      <a:pt x="7560" y="9810"/>
                    </a:lnTo>
                    <a:lnTo>
                      <a:pt x="7906" y="9908"/>
                    </a:lnTo>
                    <a:lnTo>
                      <a:pt x="8285" y="10157"/>
                    </a:lnTo>
                    <a:lnTo>
                      <a:pt x="8372" y="10382"/>
                    </a:lnTo>
                    <a:lnTo>
                      <a:pt x="8426" y="10685"/>
                    </a:lnTo>
                    <a:lnTo>
                      <a:pt x="8293" y="11068"/>
                    </a:lnTo>
                    <a:cubicBezTo>
                      <a:pt x="8291" y="11153"/>
                      <a:pt x="8289" y="11239"/>
                      <a:pt x="8286" y="11324"/>
                    </a:cubicBezTo>
                    <a:lnTo>
                      <a:pt x="8112" y="11471"/>
                    </a:lnTo>
                    <a:lnTo>
                      <a:pt x="8030" y="11595"/>
                    </a:lnTo>
                    <a:lnTo>
                      <a:pt x="7906" y="11492"/>
                    </a:lnTo>
                    <a:lnTo>
                      <a:pt x="7925" y="11574"/>
                    </a:lnTo>
                    <a:cubicBezTo>
                      <a:pt x="7925" y="11610"/>
                      <a:pt x="7926" y="11646"/>
                      <a:pt x="7927" y="11683"/>
                    </a:cubicBezTo>
                    <a:lnTo>
                      <a:pt x="7996" y="11777"/>
                    </a:lnTo>
                    <a:lnTo>
                      <a:pt x="7779" y="11920"/>
                    </a:lnTo>
                    <a:lnTo>
                      <a:pt x="7660" y="11830"/>
                    </a:lnTo>
                    <a:lnTo>
                      <a:pt x="7600" y="11857"/>
                    </a:lnTo>
                    <a:lnTo>
                      <a:pt x="7548" y="11962"/>
                    </a:lnTo>
                    <a:lnTo>
                      <a:pt x="7415" y="12036"/>
                    </a:lnTo>
                    <a:lnTo>
                      <a:pt x="7595" y="12005"/>
                    </a:lnTo>
                    <a:lnTo>
                      <a:pt x="7648" y="12117"/>
                    </a:lnTo>
                    <a:lnTo>
                      <a:pt x="7587" y="12291"/>
                    </a:lnTo>
                    <a:lnTo>
                      <a:pt x="7462" y="12355"/>
                    </a:lnTo>
                    <a:lnTo>
                      <a:pt x="7189" y="12387"/>
                    </a:lnTo>
                    <a:lnTo>
                      <a:pt x="7149" y="12498"/>
                    </a:lnTo>
                    <a:lnTo>
                      <a:pt x="7383" y="12460"/>
                    </a:lnTo>
                    <a:lnTo>
                      <a:pt x="7400" y="12514"/>
                    </a:lnTo>
                    <a:lnTo>
                      <a:pt x="7273" y="12621"/>
                    </a:lnTo>
                    <a:lnTo>
                      <a:pt x="7429" y="12611"/>
                    </a:lnTo>
                    <a:lnTo>
                      <a:pt x="7566" y="12698"/>
                    </a:lnTo>
                    <a:lnTo>
                      <a:pt x="7688" y="12685"/>
                    </a:lnTo>
                    <a:lnTo>
                      <a:pt x="7904" y="12584"/>
                    </a:lnTo>
                    <a:lnTo>
                      <a:pt x="8178" y="12540"/>
                    </a:lnTo>
                    <a:lnTo>
                      <a:pt x="8267" y="12598"/>
                    </a:lnTo>
                    <a:lnTo>
                      <a:pt x="8194" y="12725"/>
                    </a:lnTo>
                    <a:lnTo>
                      <a:pt x="8219" y="12898"/>
                    </a:lnTo>
                    <a:lnTo>
                      <a:pt x="8189" y="13015"/>
                    </a:lnTo>
                    <a:lnTo>
                      <a:pt x="7893" y="13144"/>
                    </a:lnTo>
                    <a:lnTo>
                      <a:pt x="7793" y="13265"/>
                    </a:lnTo>
                    <a:lnTo>
                      <a:pt x="7772" y="13429"/>
                    </a:lnTo>
                    <a:lnTo>
                      <a:pt x="7542" y="13436"/>
                    </a:lnTo>
                    <a:lnTo>
                      <a:pt x="7421" y="13542"/>
                    </a:lnTo>
                    <a:lnTo>
                      <a:pt x="7122" y="13664"/>
                    </a:lnTo>
                    <a:lnTo>
                      <a:pt x="6954" y="13792"/>
                    </a:lnTo>
                    <a:lnTo>
                      <a:pt x="6621" y="13724"/>
                    </a:lnTo>
                    <a:lnTo>
                      <a:pt x="6479" y="13702"/>
                    </a:lnTo>
                    <a:lnTo>
                      <a:pt x="6315" y="13690"/>
                    </a:lnTo>
                    <a:lnTo>
                      <a:pt x="5886" y="13809"/>
                    </a:lnTo>
                    <a:lnTo>
                      <a:pt x="5841" y="13877"/>
                    </a:lnTo>
                    <a:lnTo>
                      <a:pt x="5725" y="13834"/>
                    </a:lnTo>
                    <a:lnTo>
                      <a:pt x="5696" y="13716"/>
                    </a:lnTo>
                    <a:lnTo>
                      <a:pt x="5593" y="13714"/>
                    </a:lnTo>
                    <a:lnTo>
                      <a:pt x="5503" y="13809"/>
                    </a:lnTo>
                    <a:lnTo>
                      <a:pt x="5488" y="13721"/>
                    </a:lnTo>
                    <a:lnTo>
                      <a:pt x="5447" y="13745"/>
                    </a:lnTo>
                    <a:lnTo>
                      <a:pt x="5406" y="13819"/>
                    </a:lnTo>
                    <a:lnTo>
                      <a:pt x="5339" y="13766"/>
                    </a:lnTo>
                    <a:lnTo>
                      <a:pt x="5155" y="13614"/>
                    </a:lnTo>
                    <a:lnTo>
                      <a:pt x="5116" y="13637"/>
                    </a:lnTo>
                    <a:lnTo>
                      <a:pt x="5237" y="13780"/>
                    </a:lnTo>
                    <a:lnTo>
                      <a:pt x="5063" y="13875"/>
                    </a:lnTo>
                    <a:lnTo>
                      <a:pt x="4954" y="13969"/>
                    </a:lnTo>
                    <a:lnTo>
                      <a:pt x="4609" y="13982"/>
                    </a:lnTo>
                    <a:lnTo>
                      <a:pt x="4575" y="14009"/>
                    </a:lnTo>
                    <a:lnTo>
                      <a:pt x="4422" y="13978"/>
                    </a:lnTo>
                    <a:lnTo>
                      <a:pt x="4436" y="14024"/>
                    </a:lnTo>
                    <a:lnTo>
                      <a:pt x="4554" y="14074"/>
                    </a:lnTo>
                    <a:lnTo>
                      <a:pt x="4565" y="14141"/>
                    </a:lnTo>
                    <a:lnTo>
                      <a:pt x="4477" y="14207"/>
                    </a:lnTo>
                    <a:lnTo>
                      <a:pt x="4132" y="14136"/>
                    </a:lnTo>
                    <a:lnTo>
                      <a:pt x="4034" y="14149"/>
                    </a:lnTo>
                    <a:lnTo>
                      <a:pt x="3998" y="14218"/>
                    </a:lnTo>
                    <a:lnTo>
                      <a:pt x="4032" y="14294"/>
                    </a:lnTo>
                    <a:lnTo>
                      <a:pt x="4012" y="14321"/>
                    </a:lnTo>
                    <a:lnTo>
                      <a:pt x="3763" y="14075"/>
                    </a:lnTo>
                    <a:lnTo>
                      <a:pt x="3456" y="13990"/>
                    </a:lnTo>
                    <a:lnTo>
                      <a:pt x="3335" y="14059"/>
                    </a:lnTo>
                    <a:lnTo>
                      <a:pt x="3221" y="14035"/>
                    </a:lnTo>
                    <a:lnTo>
                      <a:pt x="3093" y="14119"/>
                    </a:lnTo>
                    <a:lnTo>
                      <a:pt x="2960" y="14189"/>
                    </a:lnTo>
                    <a:lnTo>
                      <a:pt x="2852" y="14156"/>
                    </a:lnTo>
                    <a:lnTo>
                      <a:pt x="2839" y="14272"/>
                    </a:lnTo>
                    <a:lnTo>
                      <a:pt x="2785" y="14365"/>
                    </a:lnTo>
                    <a:lnTo>
                      <a:pt x="2826" y="14446"/>
                    </a:lnTo>
                    <a:lnTo>
                      <a:pt x="2769" y="14532"/>
                    </a:lnTo>
                    <a:lnTo>
                      <a:pt x="2799" y="14616"/>
                    </a:lnTo>
                    <a:lnTo>
                      <a:pt x="2668" y="14737"/>
                    </a:lnTo>
                    <a:lnTo>
                      <a:pt x="2629" y="14914"/>
                    </a:lnTo>
                    <a:lnTo>
                      <a:pt x="2455" y="14904"/>
                    </a:lnTo>
                    <a:lnTo>
                      <a:pt x="2392" y="14795"/>
                    </a:lnTo>
                    <a:lnTo>
                      <a:pt x="2293" y="14732"/>
                    </a:lnTo>
                    <a:lnTo>
                      <a:pt x="2138" y="14748"/>
                    </a:lnTo>
                    <a:lnTo>
                      <a:pt x="2019" y="14520"/>
                    </a:lnTo>
                    <a:lnTo>
                      <a:pt x="1927" y="14602"/>
                    </a:lnTo>
                    <a:lnTo>
                      <a:pt x="2028" y="14629"/>
                    </a:lnTo>
                    <a:lnTo>
                      <a:pt x="2043" y="14707"/>
                    </a:lnTo>
                    <a:lnTo>
                      <a:pt x="1848" y="14656"/>
                    </a:lnTo>
                    <a:lnTo>
                      <a:pt x="1677" y="14731"/>
                    </a:lnTo>
                    <a:lnTo>
                      <a:pt x="1505" y="14758"/>
                    </a:lnTo>
                    <a:lnTo>
                      <a:pt x="1421" y="14732"/>
                    </a:lnTo>
                    <a:lnTo>
                      <a:pt x="1371" y="14808"/>
                    </a:lnTo>
                    <a:cubicBezTo>
                      <a:pt x="1370" y="14831"/>
                      <a:pt x="1369" y="14853"/>
                      <a:pt x="1368" y="14876"/>
                    </a:cubicBezTo>
                    <a:lnTo>
                      <a:pt x="1119" y="15013"/>
                    </a:lnTo>
                    <a:lnTo>
                      <a:pt x="1059" y="14972"/>
                    </a:lnTo>
                    <a:lnTo>
                      <a:pt x="1015" y="15115"/>
                    </a:lnTo>
                    <a:lnTo>
                      <a:pt x="1025" y="15204"/>
                    </a:lnTo>
                    <a:lnTo>
                      <a:pt x="1041" y="15262"/>
                    </a:lnTo>
                    <a:lnTo>
                      <a:pt x="956" y="15310"/>
                    </a:lnTo>
                    <a:lnTo>
                      <a:pt x="924" y="15336"/>
                    </a:lnTo>
                    <a:lnTo>
                      <a:pt x="857" y="15352"/>
                    </a:lnTo>
                    <a:lnTo>
                      <a:pt x="819" y="15214"/>
                    </a:lnTo>
                    <a:lnTo>
                      <a:pt x="777" y="15140"/>
                    </a:lnTo>
                    <a:lnTo>
                      <a:pt x="626" y="15074"/>
                    </a:lnTo>
                    <a:lnTo>
                      <a:pt x="558" y="15064"/>
                    </a:lnTo>
                    <a:lnTo>
                      <a:pt x="516" y="15106"/>
                    </a:lnTo>
                    <a:lnTo>
                      <a:pt x="493" y="15164"/>
                    </a:lnTo>
                    <a:lnTo>
                      <a:pt x="414" y="15223"/>
                    </a:lnTo>
                    <a:lnTo>
                      <a:pt x="333" y="15186"/>
                    </a:lnTo>
                    <a:lnTo>
                      <a:pt x="332" y="15127"/>
                    </a:lnTo>
                    <a:lnTo>
                      <a:pt x="315" y="15059"/>
                    </a:lnTo>
                    <a:lnTo>
                      <a:pt x="532" y="14914"/>
                    </a:lnTo>
                    <a:lnTo>
                      <a:pt x="647" y="14945"/>
                    </a:lnTo>
                    <a:lnTo>
                      <a:pt x="833" y="14827"/>
                    </a:lnTo>
                    <a:lnTo>
                      <a:pt x="952" y="14611"/>
                    </a:lnTo>
                    <a:lnTo>
                      <a:pt x="1057" y="14507"/>
                    </a:lnTo>
                    <a:lnTo>
                      <a:pt x="1136" y="14326"/>
                    </a:lnTo>
                    <a:lnTo>
                      <a:pt x="1226" y="14365"/>
                    </a:lnTo>
                    <a:lnTo>
                      <a:pt x="1230" y="14281"/>
                    </a:lnTo>
                    <a:lnTo>
                      <a:pt x="1360" y="14214"/>
                    </a:lnTo>
                    <a:lnTo>
                      <a:pt x="1410" y="14101"/>
                    </a:lnTo>
                    <a:lnTo>
                      <a:pt x="1566" y="13970"/>
                    </a:lnTo>
                    <a:lnTo>
                      <a:pt x="1621" y="13846"/>
                    </a:lnTo>
                    <a:lnTo>
                      <a:pt x="1621" y="13608"/>
                    </a:lnTo>
                    <a:lnTo>
                      <a:pt x="1674" y="13494"/>
                    </a:lnTo>
                    <a:lnTo>
                      <a:pt x="1843" y="13528"/>
                    </a:lnTo>
                    <a:lnTo>
                      <a:pt x="1969" y="13455"/>
                    </a:lnTo>
                    <a:lnTo>
                      <a:pt x="2003" y="13379"/>
                    </a:lnTo>
                    <a:lnTo>
                      <a:pt x="1969" y="13270"/>
                    </a:lnTo>
                    <a:lnTo>
                      <a:pt x="2021" y="13186"/>
                    </a:lnTo>
                    <a:lnTo>
                      <a:pt x="2343" y="13127"/>
                    </a:lnTo>
                    <a:lnTo>
                      <a:pt x="2534" y="13094"/>
                    </a:lnTo>
                    <a:lnTo>
                      <a:pt x="2587" y="13134"/>
                    </a:lnTo>
                    <a:lnTo>
                      <a:pt x="2778" y="13147"/>
                    </a:lnTo>
                    <a:lnTo>
                      <a:pt x="3009" y="13212"/>
                    </a:lnTo>
                    <a:lnTo>
                      <a:pt x="3124" y="13146"/>
                    </a:lnTo>
                    <a:lnTo>
                      <a:pt x="3294" y="13151"/>
                    </a:lnTo>
                    <a:lnTo>
                      <a:pt x="3323" y="13036"/>
                    </a:lnTo>
                    <a:lnTo>
                      <a:pt x="3336" y="12924"/>
                    </a:lnTo>
                    <a:lnTo>
                      <a:pt x="3446" y="12774"/>
                    </a:lnTo>
                    <a:lnTo>
                      <a:pt x="3694" y="12526"/>
                    </a:lnTo>
                    <a:lnTo>
                      <a:pt x="3862" y="12302"/>
                    </a:lnTo>
                    <a:lnTo>
                      <a:pt x="3887" y="12218"/>
                    </a:lnTo>
                    <a:lnTo>
                      <a:pt x="3717" y="12382"/>
                    </a:lnTo>
                    <a:lnTo>
                      <a:pt x="3415" y="12571"/>
                    </a:lnTo>
                    <a:lnTo>
                      <a:pt x="3283" y="12569"/>
                    </a:lnTo>
                    <a:lnTo>
                      <a:pt x="3141" y="12759"/>
                    </a:lnTo>
                    <a:lnTo>
                      <a:pt x="2917" y="12847"/>
                    </a:lnTo>
                    <a:lnTo>
                      <a:pt x="2745" y="12812"/>
                    </a:lnTo>
                    <a:lnTo>
                      <a:pt x="2616" y="12761"/>
                    </a:lnTo>
                    <a:lnTo>
                      <a:pt x="2480" y="12611"/>
                    </a:lnTo>
                    <a:lnTo>
                      <a:pt x="2437" y="12492"/>
                    </a:lnTo>
                    <a:lnTo>
                      <a:pt x="2363" y="12430"/>
                    </a:lnTo>
                    <a:lnTo>
                      <a:pt x="2215" y="12543"/>
                    </a:lnTo>
                    <a:lnTo>
                      <a:pt x="2096" y="12530"/>
                    </a:lnTo>
                    <a:lnTo>
                      <a:pt x="1961" y="12574"/>
                    </a:lnTo>
                    <a:lnTo>
                      <a:pt x="1901" y="12529"/>
                    </a:lnTo>
                    <a:lnTo>
                      <a:pt x="1923" y="12430"/>
                    </a:lnTo>
                    <a:lnTo>
                      <a:pt x="2158" y="12374"/>
                    </a:lnTo>
                    <a:lnTo>
                      <a:pt x="2094" y="12358"/>
                    </a:lnTo>
                    <a:lnTo>
                      <a:pt x="1847" y="12323"/>
                    </a:lnTo>
                    <a:lnTo>
                      <a:pt x="1808" y="12178"/>
                    </a:lnTo>
                    <a:lnTo>
                      <a:pt x="1500" y="12266"/>
                    </a:lnTo>
                    <a:lnTo>
                      <a:pt x="1435" y="12400"/>
                    </a:lnTo>
                    <a:lnTo>
                      <a:pt x="1282" y="12410"/>
                    </a:lnTo>
                    <a:lnTo>
                      <a:pt x="1183" y="12456"/>
                    </a:lnTo>
                    <a:lnTo>
                      <a:pt x="1027" y="12324"/>
                    </a:lnTo>
                    <a:lnTo>
                      <a:pt x="1210" y="12297"/>
                    </a:lnTo>
                    <a:lnTo>
                      <a:pt x="1294" y="12257"/>
                    </a:lnTo>
                    <a:lnTo>
                      <a:pt x="1294" y="12205"/>
                    </a:lnTo>
                    <a:lnTo>
                      <a:pt x="1262" y="12166"/>
                    </a:lnTo>
                    <a:lnTo>
                      <a:pt x="1200" y="12257"/>
                    </a:lnTo>
                    <a:lnTo>
                      <a:pt x="906" y="12266"/>
                    </a:lnTo>
                    <a:lnTo>
                      <a:pt x="899" y="12213"/>
                    </a:lnTo>
                    <a:lnTo>
                      <a:pt x="1025" y="12059"/>
                    </a:lnTo>
                    <a:lnTo>
                      <a:pt x="973" y="12001"/>
                    </a:lnTo>
                    <a:lnTo>
                      <a:pt x="840" y="11981"/>
                    </a:lnTo>
                    <a:lnTo>
                      <a:pt x="867" y="11883"/>
                    </a:lnTo>
                    <a:lnTo>
                      <a:pt x="978" y="11830"/>
                    </a:lnTo>
                    <a:lnTo>
                      <a:pt x="1063" y="11737"/>
                    </a:lnTo>
                    <a:lnTo>
                      <a:pt x="1196" y="11744"/>
                    </a:lnTo>
                    <a:lnTo>
                      <a:pt x="1319" y="11727"/>
                    </a:lnTo>
                    <a:lnTo>
                      <a:pt x="1421" y="11569"/>
                    </a:lnTo>
                    <a:lnTo>
                      <a:pt x="1856" y="11400"/>
                    </a:lnTo>
                    <a:lnTo>
                      <a:pt x="2006" y="11265"/>
                    </a:lnTo>
                    <a:lnTo>
                      <a:pt x="2068" y="11147"/>
                    </a:lnTo>
                    <a:lnTo>
                      <a:pt x="2173" y="10872"/>
                    </a:lnTo>
                    <a:lnTo>
                      <a:pt x="2121" y="10783"/>
                    </a:lnTo>
                    <a:lnTo>
                      <a:pt x="2072" y="10662"/>
                    </a:lnTo>
                    <a:lnTo>
                      <a:pt x="2165" y="10464"/>
                    </a:lnTo>
                    <a:lnTo>
                      <a:pt x="2065" y="10371"/>
                    </a:lnTo>
                    <a:lnTo>
                      <a:pt x="2080" y="10133"/>
                    </a:lnTo>
                    <a:lnTo>
                      <a:pt x="1867" y="10147"/>
                    </a:lnTo>
                    <a:lnTo>
                      <a:pt x="1717" y="10221"/>
                    </a:lnTo>
                    <a:lnTo>
                      <a:pt x="1711" y="10328"/>
                    </a:lnTo>
                    <a:lnTo>
                      <a:pt x="1677" y="10379"/>
                    </a:lnTo>
                    <a:lnTo>
                      <a:pt x="1566" y="10340"/>
                    </a:lnTo>
                    <a:lnTo>
                      <a:pt x="1450" y="10384"/>
                    </a:lnTo>
                    <a:lnTo>
                      <a:pt x="1395" y="10365"/>
                    </a:lnTo>
                    <a:lnTo>
                      <a:pt x="1485" y="10189"/>
                    </a:lnTo>
                    <a:lnTo>
                      <a:pt x="1622" y="10075"/>
                    </a:lnTo>
                    <a:lnTo>
                      <a:pt x="1743" y="10039"/>
                    </a:lnTo>
                    <a:lnTo>
                      <a:pt x="1828" y="9896"/>
                    </a:lnTo>
                    <a:lnTo>
                      <a:pt x="1888" y="9783"/>
                    </a:lnTo>
                    <a:lnTo>
                      <a:pt x="1954" y="9679"/>
                    </a:lnTo>
                    <a:lnTo>
                      <a:pt x="2085" y="9601"/>
                    </a:lnTo>
                    <a:lnTo>
                      <a:pt x="2265" y="9553"/>
                    </a:lnTo>
                    <a:lnTo>
                      <a:pt x="2361" y="9487"/>
                    </a:lnTo>
                    <a:lnTo>
                      <a:pt x="2389" y="9416"/>
                    </a:lnTo>
                    <a:lnTo>
                      <a:pt x="2517" y="9467"/>
                    </a:lnTo>
                    <a:lnTo>
                      <a:pt x="2654" y="9441"/>
                    </a:lnTo>
                    <a:lnTo>
                      <a:pt x="2746" y="9445"/>
                    </a:lnTo>
                    <a:lnTo>
                      <a:pt x="2959" y="9379"/>
                    </a:lnTo>
                    <a:lnTo>
                      <a:pt x="3074" y="9493"/>
                    </a:lnTo>
                    <a:lnTo>
                      <a:pt x="3201" y="9507"/>
                    </a:lnTo>
                    <a:lnTo>
                      <a:pt x="3098" y="9419"/>
                    </a:lnTo>
                    <a:lnTo>
                      <a:pt x="3058" y="9327"/>
                    </a:lnTo>
                    <a:lnTo>
                      <a:pt x="3100" y="9256"/>
                    </a:lnTo>
                    <a:lnTo>
                      <a:pt x="3166" y="9234"/>
                    </a:lnTo>
                    <a:lnTo>
                      <a:pt x="3256" y="9296"/>
                    </a:lnTo>
                    <a:lnTo>
                      <a:pt x="3312" y="9427"/>
                    </a:lnTo>
                    <a:lnTo>
                      <a:pt x="3399" y="9456"/>
                    </a:lnTo>
                    <a:lnTo>
                      <a:pt x="3476" y="9448"/>
                    </a:lnTo>
                    <a:lnTo>
                      <a:pt x="3554" y="9380"/>
                    </a:lnTo>
                    <a:lnTo>
                      <a:pt x="3432" y="9405"/>
                    </a:lnTo>
                    <a:lnTo>
                      <a:pt x="3356" y="9379"/>
                    </a:lnTo>
                    <a:lnTo>
                      <a:pt x="3296" y="9303"/>
                    </a:lnTo>
                    <a:lnTo>
                      <a:pt x="3150" y="9036"/>
                    </a:lnTo>
                    <a:lnTo>
                      <a:pt x="3153" y="8928"/>
                    </a:lnTo>
                    <a:lnTo>
                      <a:pt x="3245" y="8838"/>
                    </a:lnTo>
                    <a:lnTo>
                      <a:pt x="3340" y="8702"/>
                    </a:lnTo>
                    <a:lnTo>
                      <a:pt x="3214" y="8667"/>
                    </a:lnTo>
                    <a:lnTo>
                      <a:pt x="3195" y="8374"/>
                    </a:lnTo>
                    <a:lnTo>
                      <a:pt x="3425" y="8245"/>
                    </a:lnTo>
                    <a:lnTo>
                      <a:pt x="3328" y="8147"/>
                    </a:lnTo>
                    <a:lnTo>
                      <a:pt x="3431" y="8034"/>
                    </a:lnTo>
                    <a:lnTo>
                      <a:pt x="3348" y="7862"/>
                    </a:lnTo>
                    <a:lnTo>
                      <a:pt x="3243" y="7952"/>
                    </a:lnTo>
                    <a:lnTo>
                      <a:pt x="3193" y="7878"/>
                    </a:lnTo>
                    <a:lnTo>
                      <a:pt x="3116" y="8055"/>
                    </a:lnTo>
                    <a:lnTo>
                      <a:pt x="3071" y="8084"/>
                    </a:lnTo>
                    <a:lnTo>
                      <a:pt x="2995" y="8035"/>
                    </a:lnTo>
                    <a:cubicBezTo>
                      <a:pt x="2993" y="7960"/>
                      <a:pt x="2992" y="7885"/>
                      <a:pt x="2990" y="7810"/>
                    </a:cubicBezTo>
                    <a:lnTo>
                      <a:pt x="2953" y="7883"/>
                    </a:lnTo>
                    <a:lnTo>
                      <a:pt x="2879" y="7858"/>
                    </a:lnTo>
                    <a:lnTo>
                      <a:pt x="2832" y="7759"/>
                    </a:lnTo>
                    <a:lnTo>
                      <a:pt x="2823" y="7650"/>
                    </a:lnTo>
                    <a:lnTo>
                      <a:pt x="2610" y="7415"/>
                    </a:lnTo>
                    <a:lnTo>
                      <a:pt x="2570" y="7288"/>
                    </a:lnTo>
                    <a:lnTo>
                      <a:pt x="2667" y="7021"/>
                    </a:lnTo>
                    <a:lnTo>
                      <a:pt x="2756" y="6840"/>
                    </a:lnTo>
                    <a:lnTo>
                      <a:pt x="2823" y="6643"/>
                    </a:lnTo>
                    <a:lnTo>
                      <a:pt x="2888" y="6630"/>
                    </a:lnTo>
                    <a:lnTo>
                      <a:pt x="2902" y="6557"/>
                    </a:lnTo>
                    <a:lnTo>
                      <a:pt x="3105" y="6555"/>
                    </a:lnTo>
                    <a:lnTo>
                      <a:pt x="2733" y="6494"/>
                    </a:lnTo>
                    <a:lnTo>
                      <a:pt x="2640" y="6517"/>
                    </a:lnTo>
                    <a:lnTo>
                      <a:pt x="2593" y="6583"/>
                    </a:lnTo>
                    <a:lnTo>
                      <a:pt x="2622" y="6673"/>
                    </a:lnTo>
                    <a:lnTo>
                      <a:pt x="2377" y="6701"/>
                    </a:lnTo>
                    <a:lnTo>
                      <a:pt x="2294" y="6836"/>
                    </a:lnTo>
                    <a:lnTo>
                      <a:pt x="2187" y="6890"/>
                    </a:lnTo>
                    <a:lnTo>
                      <a:pt x="2145" y="6811"/>
                    </a:lnTo>
                    <a:lnTo>
                      <a:pt x="2033" y="6877"/>
                    </a:lnTo>
                    <a:lnTo>
                      <a:pt x="1981" y="6760"/>
                    </a:lnTo>
                    <a:lnTo>
                      <a:pt x="1919" y="6745"/>
                    </a:lnTo>
                    <a:lnTo>
                      <a:pt x="1788" y="6691"/>
                    </a:lnTo>
                    <a:lnTo>
                      <a:pt x="1782" y="6782"/>
                    </a:lnTo>
                    <a:lnTo>
                      <a:pt x="1841" y="6839"/>
                    </a:lnTo>
                    <a:lnTo>
                      <a:pt x="1830" y="6955"/>
                    </a:lnTo>
                    <a:lnTo>
                      <a:pt x="1764" y="7030"/>
                    </a:lnTo>
                    <a:lnTo>
                      <a:pt x="1545" y="6840"/>
                    </a:lnTo>
                    <a:lnTo>
                      <a:pt x="1411" y="6781"/>
                    </a:lnTo>
                    <a:lnTo>
                      <a:pt x="1331" y="6733"/>
                    </a:lnTo>
                    <a:lnTo>
                      <a:pt x="1267" y="6767"/>
                    </a:lnTo>
                    <a:lnTo>
                      <a:pt x="1229" y="6847"/>
                    </a:lnTo>
                    <a:lnTo>
                      <a:pt x="1307" y="7082"/>
                    </a:lnTo>
                    <a:lnTo>
                      <a:pt x="1250" y="7101"/>
                    </a:lnTo>
                    <a:lnTo>
                      <a:pt x="1157" y="6897"/>
                    </a:lnTo>
                    <a:lnTo>
                      <a:pt x="1003" y="6680"/>
                    </a:lnTo>
                    <a:lnTo>
                      <a:pt x="983" y="6562"/>
                    </a:lnTo>
                    <a:lnTo>
                      <a:pt x="1024" y="6456"/>
                    </a:lnTo>
                    <a:lnTo>
                      <a:pt x="1104" y="6515"/>
                    </a:lnTo>
                    <a:lnTo>
                      <a:pt x="1163" y="6654"/>
                    </a:lnTo>
                    <a:lnTo>
                      <a:pt x="1170" y="6456"/>
                    </a:lnTo>
                    <a:lnTo>
                      <a:pt x="1133" y="6322"/>
                    </a:lnTo>
                    <a:lnTo>
                      <a:pt x="1279" y="6119"/>
                    </a:lnTo>
                    <a:lnTo>
                      <a:pt x="1397" y="5808"/>
                    </a:lnTo>
                    <a:lnTo>
                      <a:pt x="1553" y="5625"/>
                    </a:lnTo>
                    <a:lnTo>
                      <a:pt x="1529" y="5545"/>
                    </a:lnTo>
                    <a:lnTo>
                      <a:pt x="1452" y="5398"/>
                    </a:lnTo>
                    <a:lnTo>
                      <a:pt x="1334" y="5317"/>
                    </a:lnTo>
                    <a:lnTo>
                      <a:pt x="1279" y="5231"/>
                    </a:lnTo>
                    <a:lnTo>
                      <a:pt x="1333" y="5110"/>
                    </a:lnTo>
                    <a:cubicBezTo>
                      <a:pt x="1332" y="5020"/>
                      <a:pt x="1330" y="4930"/>
                      <a:pt x="1329" y="4841"/>
                    </a:cubicBezTo>
                    <a:lnTo>
                      <a:pt x="1411" y="4801"/>
                    </a:lnTo>
                    <a:lnTo>
                      <a:pt x="1558" y="4844"/>
                    </a:lnTo>
                    <a:lnTo>
                      <a:pt x="1582" y="4807"/>
                    </a:lnTo>
                    <a:lnTo>
                      <a:pt x="1568" y="4762"/>
                    </a:lnTo>
                    <a:lnTo>
                      <a:pt x="1413" y="4661"/>
                    </a:lnTo>
                    <a:lnTo>
                      <a:pt x="1333" y="4682"/>
                    </a:lnTo>
                    <a:lnTo>
                      <a:pt x="1320" y="4579"/>
                    </a:lnTo>
                    <a:lnTo>
                      <a:pt x="1357" y="4448"/>
                    </a:lnTo>
                    <a:lnTo>
                      <a:pt x="1288" y="4514"/>
                    </a:lnTo>
                    <a:lnTo>
                      <a:pt x="1308" y="4686"/>
                    </a:lnTo>
                    <a:lnTo>
                      <a:pt x="1262" y="4765"/>
                    </a:lnTo>
                    <a:lnTo>
                      <a:pt x="1267" y="4847"/>
                    </a:lnTo>
                    <a:lnTo>
                      <a:pt x="1188" y="4960"/>
                    </a:lnTo>
                    <a:lnTo>
                      <a:pt x="1096" y="4743"/>
                    </a:lnTo>
                    <a:lnTo>
                      <a:pt x="1064" y="4833"/>
                    </a:lnTo>
                    <a:lnTo>
                      <a:pt x="975" y="4801"/>
                    </a:lnTo>
                    <a:lnTo>
                      <a:pt x="919" y="4952"/>
                    </a:lnTo>
                    <a:lnTo>
                      <a:pt x="843" y="4841"/>
                    </a:lnTo>
                    <a:lnTo>
                      <a:pt x="871" y="4709"/>
                    </a:lnTo>
                    <a:lnTo>
                      <a:pt x="1028" y="4464"/>
                    </a:lnTo>
                    <a:lnTo>
                      <a:pt x="958" y="4484"/>
                    </a:lnTo>
                    <a:lnTo>
                      <a:pt x="845" y="4688"/>
                    </a:lnTo>
                    <a:lnTo>
                      <a:pt x="748" y="4699"/>
                    </a:lnTo>
                    <a:lnTo>
                      <a:pt x="866" y="5091"/>
                    </a:lnTo>
                    <a:lnTo>
                      <a:pt x="719" y="5332"/>
                    </a:lnTo>
                    <a:lnTo>
                      <a:pt x="708" y="5498"/>
                    </a:lnTo>
                    <a:lnTo>
                      <a:pt x="632" y="5676"/>
                    </a:lnTo>
                    <a:lnTo>
                      <a:pt x="657" y="5809"/>
                    </a:lnTo>
                    <a:lnTo>
                      <a:pt x="618" y="5895"/>
                    </a:lnTo>
                    <a:lnTo>
                      <a:pt x="473" y="5955"/>
                    </a:lnTo>
                    <a:lnTo>
                      <a:pt x="370" y="5913"/>
                    </a:lnTo>
                    <a:lnTo>
                      <a:pt x="422" y="5709"/>
                    </a:lnTo>
                    <a:lnTo>
                      <a:pt x="463" y="5433"/>
                    </a:lnTo>
                    <a:lnTo>
                      <a:pt x="628" y="5123"/>
                    </a:lnTo>
                    <a:lnTo>
                      <a:pt x="510" y="5050"/>
                    </a:lnTo>
                    <a:lnTo>
                      <a:pt x="553" y="4923"/>
                    </a:lnTo>
                    <a:lnTo>
                      <a:pt x="502" y="4788"/>
                    </a:lnTo>
                    <a:lnTo>
                      <a:pt x="553" y="4628"/>
                    </a:lnTo>
                    <a:lnTo>
                      <a:pt x="661" y="4511"/>
                    </a:lnTo>
                    <a:lnTo>
                      <a:pt x="669" y="4424"/>
                    </a:lnTo>
                    <a:lnTo>
                      <a:pt x="592" y="4392"/>
                    </a:lnTo>
                    <a:lnTo>
                      <a:pt x="607" y="4147"/>
                    </a:lnTo>
                    <a:lnTo>
                      <a:pt x="685" y="4076"/>
                    </a:lnTo>
                    <a:lnTo>
                      <a:pt x="674" y="3994"/>
                    </a:lnTo>
                    <a:lnTo>
                      <a:pt x="774" y="3920"/>
                    </a:lnTo>
                    <a:lnTo>
                      <a:pt x="872" y="3944"/>
                    </a:lnTo>
                    <a:lnTo>
                      <a:pt x="970" y="3905"/>
                    </a:lnTo>
                    <a:lnTo>
                      <a:pt x="829" y="3878"/>
                    </a:lnTo>
                    <a:lnTo>
                      <a:pt x="752" y="3817"/>
                    </a:lnTo>
                    <a:lnTo>
                      <a:pt x="914" y="3773"/>
                    </a:lnTo>
                    <a:lnTo>
                      <a:pt x="803" y="3751"/>
                    </a:lnTo>
                    <a:lnTo>
                      <a:pt x="792" y="3682"/>
                    </a:lnTo>
                    <a:lnTo>
                      <a:pt x="932" y="3548"/>
                    </a:lnTo>
                    <a:lnTo>
                      <a:pt x="1004" y="3498"/>
                    </a:lnTo>
                    <a:lnTo>
                      <a:pt x="998" y="3437"/>
                    </a:lnTo>
                    <a:lnTo>
                      <a:pt x="1041" y="3303"/>
                    </a:lnTo>
                    <a:lnTo>
                      <a:pt x="681" y="3725"/>
                    </a:lnTo>
                    <a:lnTo>
                      <a:pt x="521" y="3785"/>
                    </a:lnTo>
                    <a:lnTo>
                      <a:pt x="449" y="3732"/>
                    </a:lnTo>
                    <a:lnTo>
                      <a:pt x="318" y="3693"/>
                    </a:lnTo>
                    <a:lnTo>
                      <a:pt x="252" y="3580"/>
                    </a:lnTo>
                    <a:lnTo>
                      <a:pt x="378" y="3579"/>
                    </a:lnTo>
                    <a:lnTo>
                      <a:pt x="410" y="3525"/>
                    </a:lnTo>
                    <a:lnTo>
                      <a:pt x="365" y="3487"/>
                    </a:lnTo>
                    <a:lnTo>
                      <a:pt x="75" y="3495"/>
                    </a:lnTo>
                    <a:lnTo>
                      <a:pt x="0" y="3419"/>
                    </a:lnTo>
                    <a:lnTo>
                      <a:pt x="259" y="3308"/>
                    </a:lnTo>
                    <a:lnTo>
                      <a:pt x="335" y="3363"/>
                    </a:lnTo>
                    <a:lnTo>
                      <a:pt x="436" y="3245"/>
                    </a:lnTo>
                    <a:lnTo>
                      <a:pt x="468" y="3157"/>
                    </a:lnTo>
                    <a:lnTo>
                      <a:pt x="433" y="3138"/>
                    </a:lnTo>
                    <a:lnTo>
                      <a:pt x="352" y="3128"/>
                    </a:lnTo>
                    <a:lnTo>
                      <a:pt x="378" y="3022"/>
                    </a:lnTo>
                    <a:lnTo>
                      <a:pt x="430" y="2915"/>
                    </a:lnTo>
                    <a:lnTo>
                      <a:pt x="523" y="2946"/>
                    </a:lnTo>
                    <a:lnTo>
                      <a:pt x="554" y="2914"/>
                    </a:lnTo>
                    <a:lnTo>
                      <a:pt x="473" y="2825"/>
                    </a:lnTo>
                    <a:lnTo>
                      <a:pt x="553" y="2733"/>
                    </a:lnTo>
                    <a:lnTo>
                      <a:pt x="747" y="2782"/>
                    </a:lnTo>
                    <a:lnTo>
                      <a:pt x="747" y="2742"/>
                    </a:lnTo>
                    <a:lnTo>
                      <a:pt x="561" y="2653"/>
                    </a:lnTo>
                    <a:lnTo>
                      <a:pt x="642" y="2495"/>
                    </a:lnTo>
                    <a:lnTo>
                      <a:pt x="726" y="2479"/>
                    </a:lnTo>
                    <a:cubicBezTo>
                      <a:pt x="725" y="2454"/>
                      <a:pt x="723" y="2429"/>
                      <a:pt x="722" y="2405"/>
                    </a:cubicBezTo>
                    <a:lnTo>
                      <a:pt x="647" y="2452"/>
                    </a:lnTo>
                    <a:lnTo>
                      <a:pt x="528" y="2424"/>
                    </a:lnTo>
                    <a:lnTo>
                      <a:pt x="562" y="2347"/>
                    </a:lnTo>
                    <a:lnTo>
                      <a:pt x="679" y="2325"/>
                    </a:lnTo>
                    <a:lnTo>
                      <a:pt x="761" y="2244"/>
                    </a:lnTo>
                    <a:lnTo>
                      <a:pt x="619" y="2254"/>
                    </a:lnTo>
                    <a:lnTo>
                      <a:pt x="502" y="2310"/>
                    </a:lnTo>
                    <a:lnTo>
                      <a:pt x="422" y="2297"/>
                    </a:lnTo>
                    <a:lnTo>
                      <a:pt x="434" y="2178"/>
                    </a:lnTo>
                    <a:lnTo>
                      <a:pt x="396" y="2049"/>
                    </a:lnTo>
                    <a:lnTo>
                      <a:pt x="447" y="1925"/>
                    </a:lnTo>
                    <a:lnTo>
                      <a:pt x="576" y="2035"/>
                    </a:lnTo>
                    <a:lnTo>
                      <a:pt x="708" y="1994"/>
                    </a:lnTo>
                    <a:lnTo>
                      <a:pt x="576" y="1949"/>
                    </a:lnTo>
                    <a:lnTo>
                      <a:pt x="444" y="1811"/>
                    </a:lnTo>
                    <a:lnTo>
                      <a:pt x="536" y="1687"/>
                    </a:lnTo>
                    <a:lnTo>
                      <a:pt x="468" y="1504"/>
                    </a:lnTo>
                    <a:lnTo>
                      <a:pt x="526" y="1410"/>
                    </a:lnTo>
                    <a:lnTo>
                      <a:pt x="640" y="1578"/>
                    </a:lnTo>
                    <a:lnTo>
                      <a:pt x="660" y="1553"/>
                    </a:lnTo>
                    <a:lnTo>
                      <a:pt x="628" y="1367"/>
                    </a:lnTo>
                    <a:lnTo>
                      <a:pt x="682" y="1359"/>
                    </a:lnTo>
                    <a:lnTo>
                      <a:pt x="739" y="1434"/>
                    </a:lnTo>
                    <a:lnTo>
                      <a:pt x="803" y="1368"/>
                    </a:lnTo>
                    <a:lnTo>
                      <a:pt x="892" y="1387"/>
                    </a:lnTo>
                    <a:lnTo>
                      <a:pt x="885" y="1309"/>
                    </a:lnTo>
                    <a:lnTo>
                      <a:pt x="1069" y="1347"/>
                    </a:lnTo>
                    <a:lnTo>
                      <a:pt x="972" y="1251"/>
                    </a:lnTo>
                    <a:lnTo>
                      <a:pt x="830" y="1151"/>
                    </a:lnTo>
                    <a:lnTo>
                      <a:pt x="805" y="1046"/>
                    </a:lnTo>
                    <a:lnTo>
                      <a:pt x="937" y="1057"/>
                    </a:lnTo>
                    <a:lnTo>
                      <a:pt x="972" y="938"/>
                    </a:lnTo>
                    <a:lnTo>
                      <a:pt x="867" y="761"/>
                    </a:lnTo>
                    <a:lnTo>
                      <a:pt x="898" y="715"/>
                    </a:lnTo>
                    <a:lnTo>
                      <a:pt x="965" y="753"/>
                    </a:lnTo>
                    <a:lnTo>
                      <a:pt x="1115" y="708"/>
                    </a:lnTo>
                    <a:lnTo>
                      <a:pt x="1262" y="781"/>
                    </a:lnTo>
                    <a:cubicBezTo>
                      <a:pt x="1263" y="762"/>
                      <a:pt x="1264" y="743"/>
                      <a:pt x="1265" y="723"/>
                    </a:cubicBezTo>
                    <a:lnTo>
                      <a:pt x="1118" y="641"/>
                    </a:lnTo>
                    <a:lnTo>
                      <a:pt x="1078" y="499"/>
                    </a:lnTo>
                    <a:lnTo>
                      <a:pt x="1155" y="471"/>
                    </a:lnTo>
                    <a:lnTo>
                      <a:pt x="1186" y="383"/>
                    </a:lnTo>
                    <a:lnTo>
                      <a:pt x="1120" y="278"/>
                    </a:lnTo>
                    <a:lnTo>
                      <a:pt x="1199" y="236"/>
                    </a:lnTo>
                    <a:lnTo>
                      <a:pt x="1263" y="80"/>
                    </a:lnTo>
                    <a:lnTo>
                      <a:pt x="1384" y="101"/>
                    </a:lnTo>
                    <a:lnTo>
                      <a:pt x="1412" y="186"/>
                    </a:lnTo>
                    <a:lnTo>
                      <a:pt x="1516" y="182"/>
                    </a:lnTo>
                    <a:lnTo>
                      <a:pt x="1486" y="343"/>
                    </a:lnTo>
                    <a:lnTo>
                      <a:pt x="1515" y="352"/>
                    </a:lnTo>
                    <a:lnTo>
                      <a:pt x="1630" y="169"/>
                    </a:lnTo>
                    <a:lnTo>
                      <a:pt x="1728" y="212"/>
                    </a:lnTo>
                    <a:lnTo>
                      <a:pt x="1712" y="354"/>
                    </a:lnTo>
                    <a:lnTo>
                      <a:pt x="1844" y="233"/>
                    </a:lnTo>
                    <a:lnTo>
                      <a:pt x="1915" y="261"/>
                    </a:lnTo>
                    <a:lnTo>
                      <a:pt x="2107" y="129"/>
                    </a:lnTo>
                    <a:lnTo>
                      <a:pt x="2204" y="186"/>
                    </a:lnTo>
                    <a:lnTo>
                      <a:pt x="2344" y="180"/>
                    </a:lnTo>
                    <a:lnTo>
                      <a:pt x="2542" y="55"/>
                    </a:lnTo>
                    <a:lnTo>
                      <a:pt x="2600" y="120"/>
                    </a:lnTo>
                    <a:lnTo>
                      <a:pt x="2730" y="93"/>
                    </a:lnTo>
                    <a:lnTo>
                      <a:pt x="2688" y="22"/>
                    </a:lnTo>
                    <a:lnTo>
                      <a:pt x="2741"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77" name="Freeform 31"/>
              <p:cNvSpPr>
                <a:spLocks/>
              </p:cNvSpPr>
              <p:nvPr/>
            </p:nvSpPr>
            <p:spPr bwMode="auto">
              <a:xfrm>
                <a:off x="11470139" y="3403887"/>
                <a:ext cx="895350" cy="695325"/>
              </a:xfrm>
              <a:custGeom>
                <a:avLst/>
                <a:gdLst>
                  <a:gd name="T0" fmla="*/ 2147483647 w 3208"/>
                  <a:gd name="T1" fmla="*/ 2147483647 h 2491"/>
                  <a:gd name="T2" fmla="*/ 2147483647 w 3208"/>
                  <a:gd name="T3" fmla="*/ 2147483647 h 2491"/>
                  <a:gd name="T4" fmla="*/ 2147483647 w 3208"/>
                  <a:gd name="T5" fmla="*/ 2147483647 h 2491"/>
                  <a:gd name="T6" fmla="*/ 2147483647 w 3208"/>
                  <a:gd name="T7" fmla="*/ 2147483647 h 2491"/>
                  <a:gd name="T8" fmla="*/ 2147483647 w 3208"/>
                  <a:gd name="T9" fmla="*/ 2147483647 h 2491"/>
                  <a:gd name="T10" fmla="*/ 2147483647 w 3208"/>
                  <a:gd name="T11" fmla="*/ 2147483647 h 2491"/>
                  <a:gd name="T12" fmla="*/ 2147483647 w 3208"/>
                  <a:gd name="T13" fmla="*/ 2147483647 h 2491"/>
                  <a:gd name="T14" fmla="*/ 2147483647 w 3208"/>
                  <a:gd name="T15" fmla="*/ 2147483647 h 2491"/>
                  <a:gd name="T16" fmla="*/ 2147483647 w 3208"/>
                  <a:gd name="T17" fmla="*/ 2147483647 h 2491"/>
                  <a:gd name="T18" fmla="*/ 2147483647 w 3208"/>
                  <a:gd name="T19" fmla="*/ 2147483647 h 2491"/>
                  <a:gd name="T20" fmla="*/ 2147483647 w 3208"/>
                  <a:gd name="T21" fmla="*/ 2147483647 h 2491"/>
                  <a:gd name="T22" fmla="*/ 2147483647 w 3208"/>
                  <a:gd name="T23" fmla="*/ 2147483647 h 2491"/>
                  <a:gd name="T24" fmla="*/ 2147483647 w 3208"/>
                  <a:gd name="T25" fmla="*/ 2147483647 h 2491"/>
                  <a:gd name="T26" fmla="*/ 2147483647 w 3208"/>
                  <a:gd name="T27" fmla="*/ 2147483647 h 2491"/>
                  <a:gd name="T28" fmla="*/ 2147483647 w 3208"/>
                  <a:gd name="T29" fmla="*/ 2147483647 h 2491"/>
                  <a:gd name="T30" fmla="*/ 2147483647 w 3208"/>
                  <a:gd name="T31" fmla="*/ 2147483647 h 2491"/>
                  <a:gd name="T32" fmla="*/ 2147483647 w 3208"/>
                  <a:gd name="T33" fmla="*/ 2147483647 h 2491"/>
                  <a:gd name="T34" fmla="*/ 2147483647 w 3208"/>
                  <a:gd name="T35" fmla="*/ 2147483647 h 2491"/>
                  <a:gd name="T36" fmla="*/ 2147483647 w 3208"/>
                  <a:gd name="T37" fmla="*/ 2147483647 h 2491"/>
                  <a:gd name="T38" fmla="*/ 2147483647 w 3208"/>
                  <a:gd name="T39" fmla="*/ 2147483647 h 2491"/>
                  <a:gd name="T40" fmla="*/ 2147483647 w 3208"/>
                  <a:gd name="T41" fmla="*/ 2147483647 h 2491"/>
                  <a:gd name="T42" fmla="*/ 2147483647 w 3208"/>
                  <a:gd name="T43" fmla="*/ 2147483647 h 2491"/>
                  <a:gd name="T44" fmla="*/ 2147483647 w 3208"/>
                  <a:gd name="T45" fmla="*/ 2147483647 h 2491"/>
                  <a:gd name="T46" fmla="*/ 2147483647 w 3208"/>
                  <a:gd name="T47" fmla="*/ 2147483647 h 2491"/>
                  <a:gd name="T48" fmla="*/ 2147483647 w 3208"/>
                  <a:gd name="T49" fmla="*/ 2147483647 h 2491"/>
                  <a:gd name="T50" fmla="*/ 2147483647 w 3208"/>
                  <a:gd name="T51" fmla="*/ 2147483647 h 2491"/>
                  <a:gd name="T52" fmla="*/ 2147483647 w 3208"/>
                  <a:gd name="T53" fmla="*/ 2147483647 h 2491"/>
                  <a:gd name="T54" fmla="*/ 2147483647 w 3208"/>
                  <a:gd name="T55" fmla="*/ 2147483647 h 2491"/>
                  <a:gd name="T56" fmla="*/ 2147483647 w 3208"/>
                  <a:gd name="T57" fmla="*/ 2147483647 h 2491"/>
                  <a:gd name="T58" fmla="*/ 2147483647 w 3208"/>
                  <a:gd name="T59" fmla="*/ 2147483647 h 2491"/>
                  <a:gd name="T60" fmla="*/ 2147483647 w 3208"/>
                  <a:gd name="T61" fmla="*/ 2147483647 h 2491"/>
                  <a:gd name="T62" fmla="*/ 2147483647 w 3208"/>
                  <a:gd name="T63" fmla="*/ 2147483647 h 2491"/>
                  <a:gd name="T64" fmla="*/ 2147483647 w 3208"/>
                  <a:gd name="T65" fmla="*/ 2147483647 h 2491"/>
                  <a:gd name="T66" fmla="*/ 2147483647 w 3208"/>
                  <a:gd name="T67" fmla="*/ 2147483647 h 2491"/>
                  <a:gd name="T68" fmla="*/ 2147483647 w 3208"/>
                  <a:gd name="T69" fmla="*/ 2147483647 h 2491"/>
                  <a:gd name="T70" fmla="*/ 2147483647 w 3208"/>
                  <a:gd name="T71" fmla="*/ 2147483647 h 2491"/>
                  <a:gd name="T72" fmla="*/ 2147483647 w 3208"/>
                  <a:gd name="T73" fmla="*/ 2147483647 h 2491"/>
                  <a:gd name="T74" fmla="*/ 2147483647 w 3208"/>
                  <a:gd name="T75" fmla="*/ 2147483647 h 2491"/>
                  <a:gd name="T76" fmla="*/ 2147483647 w 3208"/>
                  <a:gd name="T77" fmla="*/ 2147483647 h 2491"/>
                  <a:gd name="T78" fmla="*/ 2147483647 w 3208"/>
                  <a:gd name="T79" fmla="*/ 2147483647 h 2491"/>
                  <a:gd name="T80" fmla="*/ 2147483647 w 3208"/>
                  <a:gd name="T81" fmla="*/ 2147483647 h 2491"/>
                  <a:gd name="T82" fmla="*/ 2147483647 w 3208"/>
                  <a:gd name="T83" fmla="*/ 2147483647 h 2491"/>
                  <a:gd name="T84" fmla="*/ 2147483647 w 3208"/>
                  <a:gd name="T85" fmla="*/ 2147483647 h 2491"/>
                  <a:gd name="T86" fmla="*/ 2147483647 w 3208"/>
                  <a:gd name="T87" fmla="*/ 2147483647 h 2491"/>
                  <a:gd name="T88" fmla="*/ 2147483647 w 3208"/>
                  <a:gd name="T89" fmla="*/ 2147483647 h 2491"/>
                  <a:gd name="T90" fmla="*/ 2147483647 w 3208"/>
                  <a:gd name="T91" fmla="*/ 2147483647 h 2491"/>
                  <a:gd name="T92" fmla="*/ 2147483647 w 3208"/>
                  <a:gd name="T93" fmla="*/ 2147483647 h 2491"/>
                  <a:gd name="T94" fmla="*/ 2147483647 w 3208"/>
                  <a:gd name="T95" fmla="*/ 2147483647 h 2491"/>
                  <a:gd name="T96" fmla="*/ 2147483647 w 3208"/>
                  <a:gd name="T97" fmla="*/ 2147483647 h 2491"/>
                  <a:gd name="T98" fmla="*/ 2147483647 w 3208"/>
                  <a:gd name="T99" fmla="*/ 2147483647 h 2491"/>
                  <a:gd name="T100" fmla="*/ 0 w 3208"/>
                  <a:gd name="T101" fmla="*/ 2147483647 h 249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08"/>
                  <a:gd name="T154" fmla="*/ 0 h 2491"/>
                  <a:gd name="T155" fmla="*/ 3208 w 3208"/>
                  <a:gd name="T156" fmla="*/ 2491 h 249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08" h="2491">
                    <a:moveTo>
                      <a:pt x="0" y="1627"/>
                    </a:moveTo>
                    <a:lnTo>
                      <a:pt x="135" y="1756"/>
                    </a:lnTo>
                    <a:lnTo>
                      <a:pt x="297" y="1887"/>
                    </a:lnTo>
                    <a:lnTo>
                      <a:pt x="294" y="2040"/>
                    </a:lnTo>
                    <a:lnTo>
                      <a:pt x="379" y="2067"/>
                    </a:lnTo>
                    <a:lnTo>
                      <a:pt x="492" y="2067"/>
                    </a:lnTo>
                    <a:lnTo>
                      <a:pt x="676" y="2247"/>
                    </a:lnTo>
                    <a:lnTo>
                      <a:pt x="736" y="2155"/>
                    </a:lnTo>
                    <a:lnTo>
                      <a:pt x="615" y="1951"/>
                    </a:lnTo>
                    <a:lnTo>
                      <a:pt x="688" y="1929"/>
                    </a:lnTo>
                    <a:lnTo>
                      <a:pt x="829" y="2172"/>
                    </a:lnTo>
                    <a:lnTo>
                      <a:pt x="843" y="2245"/>
                    </a:lnTo>
                    <a:lnTo>
                      <a:pt x="913" y="2241"/>
                    </a:lnTo>
                    <a:lnTo>
                      <a:pt x="925" y="2163"/>
                    </a:lnTo>
                    <a:lnTo>
                      <a:pt x="957" y="2155"/>
                    </a:lnTo>
                    <a:lnTo>
                      <a:pt x="993" y="2217"/>
                    </a:lnTo>
                    <a:lnTo>
                      <a:pt x="1033" y="2214"/>
                    </a:lnTo>
                    <a:lnTo>
                      <a:pt x="1030" y="2094"/>
                    </a:lnTo>
                    <a:lnTo>
                      <a:pt x="1167" y="2022"/>
                    </a:lnTo>
                    <a:lnTo>
                      <a:pt x="1077" y="1900"/>
                    </a:lnTo>
                    <a:lnTo>
                      <a:pt x="1099" y="1840"/>
                    </a:lnTo>
                    <a:lnTo>
                      <a:pt x="1213" y="1795"/>
                    </a:lnTo>
                    <a:lnTo>
                      <a:pt x="1291" y="1665"/>
                    </a:lnTo>
                    <a:lnTo>
                      <a:pt x="1392" y="1720"/>
                    </a:lnTo>
                    <a:lnTo>
                      <a:pt x="1468" y="1845"/>
                    </a:lnTo>
                    <a:lnTo>
                      <a:pt x="1501" y="2008"/>
                    </a:lnTo>
                    <a:lnTo>
                      <a:pt x="1605" y="2155"/>
                    </a:lnTo>
                    <a:lnTo>
                      <a:pt x="1665" y="2139"/>
                    </a:lnTo>
                    <a:lnTo>
                      <a:pt x="1749" y="2146"/>
                    </a:lnTo>
                    <a:lnTo>
                      <a:pt x="1738" y="2245"/>
                    </a:lnTo>
                    <a:lnTo>
                      <a:pt x="1699" y="2379"/>
                    </a:lnTo>
                    <a:lnTo>
                      <a:pt x="1771" y="2458"/>
                    </a:lnTo>
                    <a:lnTo>
                      <a:pt x="1932" y="2380"/>
                    </a:lnTo>
                    <a:lnTo>
                      <a:pt x="1980" y="2425"/>
                    </a:lnTo>
                    <a:lnTo>
                      <a:pt x="2056" y="2409"/>
                    </a:lnTo>
                    <a:lnTo>
                      <a:pt x="2053" y="2313"/>
                    </a:lnTo>
                    <a:lnTo>
                      <a:pt x="2146" y="2338"/>
                    </a:lnTo>
                    <a:lnTo>
                      <a:pt x="2275" y="2365"/>
                    </a:lnTo>
                    <a:lnTo>
                      <a:pt x="2374" y="2424"/>
                    </a:lnTo>
                    <a:lnTo>
                      <a:pt x="2380" y="2491"/>
                    </a:lnTo>
                    <a:lnTo>
                      <a:pt x="2497" y="2465"/>
                    </a:lnTo>
                    <a:lnTo>
                      <a:pt x="2626" y="2353"/>
                    </a:lnTo>
                    <a:lnTo>
                      <a:pt x="2655" y="2178"/>
                    </a:lnTo>
                    <a:lnTo>
                      <a:pt x="2682" y="2095"/>
                    </a:lnTo>
                    <a:lnTo>
                      <a:pt x="2788" y="2055"/>
                    </a:lnTo>
                    <a:lnTo>
                      <a:pt x="2923" y="2101"/>
                    </a:lnTo>
                    <a:lnTo>
                      <a:pt x="3087" y="1900"/>
                    </a:lnTo>
                    <a:lnTo>
                      <a:pt x="3130" y="1773"/>
                    </a:lnTo>
                    <a:lnTo>
                      <a:pt x="3208" y="1602"/>
                    </a:lnTo>
                    <a:lnTo>
                      <a:pt x="3118" y="1353"/>
                    </a:lnTo>
                    <a:lnTo>
                      <a:pt x="3031" y="1206"/>
                    </a:lnTo>
                    <a:lnTo>
                      <a:pt x="2877" y="1180"/>
                    </a:lnTo>
                    <a:lnTo>
                      <a:pt x="2695" y="1284"/>
                    </a:lnTo>
                    <a:lnTo>
                      <a:pt x="2616" y="1317"/>
                    </a:lnTo>
                    <a:lnTo>
                      <a:pt x="2653" y="1254"/>
                    </a:lnTo>
                    <a:lnTo>
                      <a:pt x="2667" y="1099"/>
                    </a:lnTo>
                    <a:lnTo>
                      <a:pt x="2683" y="1147"/>
                    </a:lnTo>
                    <a:lnTo>
                      <a:pt x="2803" y="1104"/>
                    </a:lnTo>
                    <a:lnTo>
                      <a:pt x="2877" y="1102"/>
                    </a:lnTo>
                    <a:lnTo>
                      <a:pt x="2913" y="958"/>
                    </a:lnTo>
                    <a:lnTo>
                      <a:pt x="2832" y="808"/>
                    </a:lnTo>
                    <a:lnTo>
                      <a:pt x="2805" y="841"/>
                    </a:lnTo>
                    <a:lnTo>
                      <a:pt x="2808" y="913"/>
                    </a:lnTo>
                    <a:lnTo>
                      <a:pt x="2758" y="853"/>
                    </a:lnTo>
                    <a:lnTo>
                      <a:pt x="2764" y="790"/>
                    </a:lnTo>
                    <a:lnTo>
                      <a:pt x="2653" y="582"/>
                    </a:lnTo>
                    <a:lnTo>
                      <a:pt x="2578" y="553"/>
                    </a:lnTo>
                    <a:lnTo>
                      <a:pt x="2583" y="475"/>
                    </a:lnTo>
                    <a:lnTo>
                      <a:pt x="2544" y="405"/>
                    </a:lnTo>
                    <a:lnTo>
                      <a:pt x="2488" y="397"/>
                    </a:lnTo>
                    <a:lnTo>
                      <a:pt x="2473" y="328"/>
                    </a:lnTo>
                    <a:lnTo>
                      <a:pt x="2497" y="196"/>
                    </a:lnTo>
                    <a:lnTo>
                      <a:pt x="2367" y="54"/>
                    </a:lnTo>
                    <a:lnTo>
                      <a:pt x="2278" y="99"/>
                    </a:lnTo>
                    <a:lnTo>
                      <a:pt x="2055" y="0"/>
                    </a:lnTo>
                    <a:lnTo>
                      <a:pt x="1918" y="55"/>
                    </a:lnTo>
                    <a:lnTo>
                      <a:pt x="1588" y="172"/>
                    </a:lnTo>
                    <a:lnTo>
                      <a:pt x="1561" y="130"/>
                    </a:lnTo>
                    <a:lnTo>
                      <a:pt x="1410" y="103"/>
                    </a:lnTo>
                    <a:lnTo>
                      <a:pt x="1357" y="180"/>
                    </a:lnTo>
                    <a:lnTo>
                      <a:pt x="1216" y="369"/>
                    </a:lnTo>
                    <a:lnTo>
                      <a:pt x="1114" y="360"/>
                    </a:lnTo>
                    <a:lnTo>
                      <a:pt x="1075" y="310"/>
                    </a:lnTo>
                    <a:lnTo>
                      <a:pt x="912" y="423"/>
                    </a:lnTo>
                    <a:lnTo>
                      <a:pt x="886" y="538"/>
                    </a:lnTo>
                    <a:lnTo>
                      <a:pt x="826" y="585"/>
                    </a:lnTo>
                    <a:lnTo>
                      <a:pt x="840" y="729"/>
                    </a:lnTo>
                    <a:lnTo>
                      <a:pt x="717" y="852"/>
                    </a:lnTo>
                    <a:lnTo>
                      <a:pt x="747" y="952"/>
                    </a:lnTo>
                    <a:lnTo>
                      <a:pt x="744" y="997"/>
                    </a:lnTo>
                    <a:lnTo>
                      <a:pt x="616" y="960"/>
                    </a:lnTo>
                    <a:lnTo>
                      <a:pt x="480" y="1050"/>
                    </a:lnTo>
                    <a:lnTo>
                      <a:pt x="357" y="973"/>
                    </a:lnTo>
                    <a:lnTo>
                      <a:pt x="232" y="1105"/>
                    </a:lnTo>
                    <a:lnTo>
                      <a:pt x="436" y="1224"/>
                    </a:lnTo>
                    <a:lnTo>
                      <a:pt x="513" y="1198"/>
                    </a:lnTo>
                    <a:lnTo>
                      <a:pt x="538" y="1245"/>
                    </a:lnTo>
                    <a:lnTo>
                      <a:pt x="313" y="1359"/>
                    </a:lnTo>
                    <a:lnTo>
                      <a:pt x="162" y="1350"/>
                    </a:lnTo>
                    <a:lnTo>
                      <a:pt x="103" y="1440"/>
                    </a:lnTo>
                    <a:lnTo>
                      <a:pt x="11" y="1485"/>
                    </a:lnTo>
                    <a:lnTo>
                      <a:pt x="0" y="162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78" name="Freeform 95"/>
              <p:cNvSpPr>
                <a:spLocks/>
              </p:cNvSpPr>
              <p:nvPr/>
            </p:nvSpPr>
            <p:spPr bwMode="auto">
              <a:xfrm>
                <a:off x="12627427" y="4421474"/>
                <a:ext cx="171450" cy="163513"/>
              </a:xfrm>
              <a:custGeom>
                <a:avLst/>
                <a:gdLst>
                  <a:gd name="T0" fmla="*/ 2147483647 w 123"/>
                  <a:gd name="T1" fmla="*/ 2147483647 h 117"/>
                  <a:gd name="T2" fmla="*/ 2147483647 w 123"/>
                  <a:gd name="T3" fmla="*/ 2147483647 h 117"/>
                  <a:gd name="T4" fmla="*/ 2147483647 w 123"/>
                  <a:gd name="T5" fmla="*/ 0 h 117"/>
                  <a:gd name="T6" fmla="*/ 0 w 123"/>
                  <a:gd name="T7" fmla="*/ 2147483647 h 117"/>
                  <a:gd name="T8" fmla="*/ 2147483647 w 123"/>
                  <a:gd name="T9" fmla="*/ 2147483647 h 117"/>
                  <a:gd name="T10" fmla="*/ 2147483647 w 123"/>
                  <a:gd name="T11" fmla="*/ 2147483647 h 117"/>
                  <a:gd name="T12" fmla="*/ 2147483647 w 123"/>
                  <a:gd name="T13" fmla="*/ 2147483647 h 117"/>
                  <a:gd name="T14" fmla="*/ 2147483647 w 123"/>
                  <a:gd name="T15" fmla="*/ 2147483647 h 117"/>
                  <a:gd name="T16" fmla="*/ 2147483647 w 123"/>
                  <a:gd name="T17" fmla="*/ 2147483647 h 117"/>
                  <a:gd name="T18" fmla="*/ 2147483647 w 123"/>
                  <a:gd name="T19" fmla="*/ 2147483647 h 117"/>
                  <a:gd name="T20" fmla="*/ 2147483647 w 123"/>
                  <a:gd name="T21" fmla="*/ 2147483647 h 117"/>
                  <a:gd name="T22" fmla="*/ 2147483647 w 123"/>
                  <a:gd name="T23" fmla="*/ 2147483647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117"/>
                  <a:gd name="T38" fmla="*/ 123 w 123"/>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117">
                    <a:moveTo>
                      <a:pt x="81" y="30"/>
                    </a:moveTo>
                    <a:lnTo>
                      <a:pt x="61" y="3"/>
                    </a:lnTo>
                    <a:lnTo>
                      <a:pt x="34" y="0"/>
                    </a:lnTo>
                    <a:lnTo>
                      <a:pt x="0" y="12"/>
                    </a:lnTo>
                    <a:lnTo>
                      <a:pt x="6" y="63"/>
                    </a:lnTo>
                    <a:lnTo>
                      <a:pt x="31" y="117"/>
                    </a:lnTo>
                    <a:lnTo>
                      <a:pt x="58" y="111"/>
                    </a:lnTo>
                    <a:lnTo>
                      <a:pt x="73" y="90"/>
                    </a:lnTo>
                    <a:lnTo>
                      <a:pt x="123" y="59"/>
                    </a:lnTo>
                    <a:lnTo>
                      <a:pt x="123" y="39"/>
                    </a:lnTo>
                    <a:lnTo>
                      <a:pt x="93" y="47"/>
                    </a:lnTo>
                    <a:lnTo>
                      <a:pt x="81" y="3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79" name="Freeform 96"/>
              <p:cNvSpPr>
                <a:spLocks/>
              </p:cNvSpPr>
              <p:nvPr/>
            </p:nvSpPr>
            <p:spPr bwMode="auto">
              <a:xfrm>
                <a:off x="12587739" y="4483387"/>
                <a:ext cx="41275" cy="33337"/>
              </a:xfrm>
              <a:custGeom>
                <a:avLst/>
                <a:gdLst>
                  <a:gd name="T0" fmla="*/ 2147483647 w 30"/>
                  <a:gd name="T1" fmla="*/ 2147483647 h 23"/>
                  <a:gd name="T2" fmla="*/ 2147483647 w 30"/>
                  <a:gd name="T3" fmla="*/ 0 h 23"/>
                  <a:gd name="T4" fmla="*/ 0 w 30"/>
                  <a:gd name="T5" fmla="*/ 2147483647 h 23"/>
                  <a:gd name="T6" fmla="*/ 2147483647 w 30"/>
                  <a:gd name="T7" fmla="*/ 2147483647 h 23"/>
                  <a:gd name="T8" fmla="*/ 2147483647 w 30"/>
                  <a:gd name="T9" fmla="*/ 2147483647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30" y="18"/>
                    </a:moveTo>
                    <a:lnTo>
                      <a:pt x="15" y="0"/>
                    </a:lnTo>
                    <a:lnTo>
                      <a:pt x="0" y="5"/>
                    </a:lnTo>
                    <a:lnTo>
                      <a:pt x="18" y="23"/>
                    </a:lnTo>
                    <a:lnTo>
                      <a:pt x="30" y="1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0" name="Freeform 100"/>
              <p:cNvSpPr>
                <a:spLocks/>
              </p:cNvSpPr>
              <p:nvPr/>
            </p:nvSpPr>
            <p:spPr bwMode="auto">
              <a:xfrm>
                <a:off x="12968739" y="1344899"/>
                <a:ext cx="73025" cy="76200"/>
              </a:xfrm>
              <a:custGeom>
                <a:avLst/>
                <a:gdLst>
                  <a:gd name="T0" fmla="*/ 2147483647 w 53"/>
                  <a:gd name="T1" fmla="*/ 2147483647 h 54"/>
                  <a:gd name="T2" fmla="*/ 2147483647 w 53"/>
                  <a:gd name="T3" fmla="*/ 2147483647 h 54"/>
                  <a:gd name="T4" fmla="*/ 0 w 53"/>
                  <a:gd name="T5" fmla="*/ 2147483647 h 54"/>
                  <a:gd name="T6" fmla="*/ 2147483647 w 53"/>
                  <a:gd name="T7" fmla="*/ 0 h 54"/>
                  <a:gd name="T8" fmla="*/ 2147483647 w 53"/>
                  <a:gd name="T9" fmla="*/ 2147483647 h 54"/>
                  <a:gd name="T10" fmla="*/ 2147483647 w 53"/>
                  <a:gd name="T11" fmla="*/ 2147483647 h 54"/>
                  <a:gd name="T12" fmla="*/ 2147483647 w 53"/>
                  <a:gd name="T13" fmla="*/ 2147483647 h 54"/>
                  <a:gd name="T14" fmla="*/ 2147483647 w 53"/>
                  <a:gd name="T15" fmla="*/ 2147483647 h 54"/>
                  <a:gd name="T16" fmla="*/ 2147483647 w 53"/>
                  <a:gd name="T17" fmla="*/ 2147483647 h 54"/>
                  <a:gd name="T18" fmla="*/ 2147483647 w 53"/>
                  <a:gd name="T19" fmla="*/ 2147483647 h 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54"/>
                  <a:gd name="T32" fmla="*/ 53 w 53"/>
                  <a:gd name="T33" fmla="*/ 54 h 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54">
                    <a:moveTo>
                      <a:pt x="16" y="44"/>
                    </a:moveTo>
                    <a:lnTo>
                      <a:pt x="11" y="33"/>
                    </a:lnTo>
                    <a:lnTo>
                      <a:pt x="0" y="16"/>
                    </a:lnTo>
                    <a:lnTo>
                      <a:pt x="6" y="0"/>
                    </a:lnTo>
                    <a:lnTo>
                      <a:pt x="28" y="3"/>
                    </a:lnTo>
                    <a:lnTo>
                      <a:pt x="47" y="24"/>
                    </a:lnTo>
                    <a:lnTo>
                      <a:pt x="44" y="37"/>
                    </a:lnTo>
                    <a:lnTo>
                      <a:pt x="53" y="49"/>
                    </a:lnTo>
                    <a:lnTo>
                      <a:pt x="31" y="54"/>
                    </a:lnTo>
                    <a:lnTo>
                      <a:pt x="16" y="4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1" name="Freeform 101"/>
              <p:cNvSpPr>
                <a:spLocks/>
              </p:cNvSpPr>
              <p:nvPr/>
            </p:nvSpPr>
            <p:spPr bwMode="auto">
              <a:xfrm>
                <a:off x="13063989" y="1108362"/>
                <a:ext cx="63500" cy="50800"/>
              </a:xfrm>
              <a:custGeom>
                <a:avLst/>
                <a:gdLst>
                  <a:gd name="T0" fmla="*/ 2147483647 w 46"/>
                  <a:gd name="T1" fmla="*/ 2147483647 h 36"/>
                  <a:gd name="T2" fmla="*/ 0 w 46"/>
                  <a:gd name="T3" fmla="*/ 2147483647 h 36"/>
                  <a:gd name="T4" fmla="*/ 2147483647 w 46"/>
                  <a:gd name="T5" fmla="*/ 2147483647 h 36"/>
                  <a:gd name="T6" fmla="*/ 2147483647 w 46"/>
                  <a:gd name="T7" fmla="*/ 0 h 36"/>
                  <a:gd name="T8" fmla="*/ 2147483647 w 46"/>
                  <a:gd name="T9" fmla="*/ 2147483647 h 36"/>
                  <a:gd name="T10" fmla="*/ 2147483647 w 46"/>
                  <a:gd name="T11" fmla="*/ 2147483647 h 36"/>
                  <a:gd name="T12" fmla="*/ 2147483647 w 46"/>
                  <a:gd name="T13" fmla="*/ 2147483647 h 36"/>
                  <a:gd name="T14" fmla="*/ 0 60000 65536"/>
                  <a:gd name="T15" fmla="*/ 0 60000 65536"/>
                  <a:gd name="T16" fmla="*/ 0 60000 65536"/>
                  <a:gd name="T17" fmla="*/ 0 60000 65536"/>
                  <a:gd name="T18" fmla="*/ 0 60000 65536"/>
                  <a:gd name="T19" fmla="*/ 0 60000 65536"/>
                  <a:gd name="T20" fmla="*/ 0 60000 65536"/>
                  <a:gd name="T21" fmla="*/ 0 w 46"/>
                  <a:gd name="T22" fmla="*/ 0 h 36"/>
                  <a:gd name="T23" fmla="*/ 46 w 46"/>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6">
                    <a:moveTo>
                      <a:pt x="15" y="36"/>
                    </a:moveTo>
                    <a:lnTo>
                      <a:pt x="0" y="12"/>
                    </a:lnTo>
                    <a:lnTo>
                      <a:pt x="4" y="2"/>
                    </a:lnTo>
                    <a:lnTo>
                      <a:pt x="27" y="0"/>
                    </a:lnTo>
                    <a:lnTo>
                      <a:pt x="46" y="33"/>
                    </a:lnTo>
                    <a:lnTo>
                      <a:pt x="22" y="26"/>
                    </a:lnTo>
                    <a:lnTo>
                      <a:pt x="15" y="3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2" name="Freeform 102"/>
              <p:cNvSpPr>
                <a:spLocks/>
              </p:cNvSpPr>
              <p:nvPr/>
            </p:nvSpPr>
            <p:spPr bwMode="auto">
              <a:xfrm>
                <a:off x="12981439" y="1216312"/>
                <a:ext cx="196850" cy="142875"/>
              </a:xfrm>
              <a:custGeom>
                <a:avLst/>
                <a:gdLst>
                  <a:gd name="T0" fmla="*/ 2147483647 w 141"/>
                  <a:gd name="T1" fmla="*/ 2147483647 h 102"/>
                  <a:gd name="T2" fmla="*/ 2147483647 w 141"/>
                  <a:gd name="T3" fmla="*/ 2147483647 h 102"/>
                  <a:gd name="T4" fmla="*/ 2147483647 w 141"/>
                  <a:gd name="T5" fmla="*/ 2147483647 h 102"/>
                  <a:gd name="T6" fmla="*/ 2147483647 w 141"/>
                  <a:gd name="T7" fmla="*/ 2147483647 h 102"/>
                  <a:gd name="T8" fmla="*/ 2147483647 w 141"/>
                  <a:gd name="T9" fmla="*/ 2147483647 h 102"/>
                  <a:gd name="T10" fmla="*/ 2147483647 w 141"/>
                  <a:gd name="T11" fmla="*/ 2147483647 h 102"/>
                  <a:gd name="T12" fmla="*/ 2147483647 w 141"/>
                  <a:gd name="T13" fmla="*/ 2147483647 h 102"/>
                  <a:gd name="T14" fmla="*/ 2147483647 w 141"/>
                  <a:gd name="T15" fmla="*/ 2147483647 h 102"/>
                  <a:gd name="T16" fmla="*/ 2147483647 w 141"/>
                  <a:gd name="T17" fmla="*/ 2147483647 h 102"/>
                  <a:gd name="T18" fmla="*/ 0 w 141"/>
                  <a:gd name="T19" fmla="*/ 2147483647 h 102"/>
                  <a:gd name="T20" fmla="*/ 0 w 141"/>
                  <a:gd name="T21" fmla="*/ 2147483647 h 102"/>
                  <a:gd name="T22" fmla="*/ 2147483647 w 141"/>
                  <a:gd name="T23" fmla="*/ 0 h 102"/>
                  <a:gd name="T24" fmla="*/ 2147483647 w 141"/>
                  <a:gd name="T25" fmla="*/ 2147483647 h 102"/>
                  <a:gd name="T26" fmla="*/ 2147483647 w 141"/>
                  <a:gd name="T27" fmla="*/ 2147483647 h 102"/>
                  <a:gd name="T28" fmla="*/ 2147483647 w 141"/>
                  <a:gd name="T29" fmla="*/ 2147483647 h 102"/>
                  <a:gd name="T30" fmla="*/ 2147483647 w 141"/>
                  <a:gd name="T31" fmla="*/ 2147483647 h 102"/>
                  <a:gd name="T32" fmla="*/ 2147483647 w 141"/>
                  <a:gd name="T33" fmla="*/ 2147483647 h 102"/>
                  <a:gd name="T34" fmla="*/ 2147483647 w 141"/>
                  <a:gd name="T35" fmla="*/ 2147483647 h 102"/>
                  <a:gd name="T36" fmla="*/ 2147483647 w 141"/>
                  <a:gd name="T37" fmla="*/ 2147483647 h 102"/>
                  <a:gd name="T38" fmla="*/ 2147483647 w 141"/>
                  <a:gd name="T39" fmla="*/ 2147483647 h 102"/>
                  <a:gd name="T40" fmla="*/ 2147483647 w 141"/>
                  <a:gd name="T41" fmla="*/ 2147483647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1"/>
                  <a:gd name="T64" fmla="*/ 0 h 102"/>
                  <a:gd name="T65" fmla="*/ 141 w 141"/>
                  <a:gd name="T66" fmla="*/ 102 h 10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1" h="102">
                    <a:moveTo>
                      <a:pt x="129" y="92"/>
                    </a:moveTo>
                    <a:lnTo>
                      <a:pt x="108" y="102"/>
                    </a:lnTo>
                    <a:lnTo>
                      <a:pt x="95" y="99"/>
                    </a:lnTo>
                    <a:lnTo>
                      <a:pt x="74" y="78"/>
                    </a:lnTo>
                    <a:lnTo>
                      <a:pt x="54" y="87"/>
                    </a:lnTo>
                    <a:lnTo>
                      <a:pt x="32" y="90"/>
                    </a:lnTo>
                    <a:lnTo>
                      <a:pt x="35" y="53"/>
                    </a:lnTo>
                    <a:lnTo>
                      <a:pt x="23" y="51"/>
                    </a:lnTo>
                    <a:lnTo>
                      <a:pt x="12" y="72"/>
                    </a:lnTo>
                    <a:lnTo>
                      <a:pt x="0" y="59"/>
                    </a:lnTo>
                    <a:lnTo>
                      <a:pt x="0" y="23"/>
                    </a:lnTo>
                    <a:lnTo>
                      <a:pt x="18" y="0"/>
                    </a:lnTo>
                    <a:lnTo>
                      <a:pt x="54" y="12"/>
                    </a:lnTo>
                    <a:lnTo>
                      <a:pt x="68" y="27"/>
                    </a:lnTo>
                    <a:lnTo>
                      <a:pt x="57" y="51"/>
                    </a:lnTo>
                    <a:lnTo>
                      <a:pt x="74" y="65"/>
                    </a:lnTo>
                    <a:lnTo>
                      <a:pt x="100" y="57"/>
                    </a:lnTo>
                    <a:lnTo>
                      <a:pt x="114" y="78"/>
                    </a:lnTo>
                    <a:lnTo>
                      <a:pt x="132" y="71"/>
                    </a:lnTo>
                    <a:lnTo>
                      <a:pt x="141" y="77"/>
                    </a:lnTo>
                    <a:lnTo>
                      <a:pt x="129" y="9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3" name="Freeform 103"/>
              <p:cNvSpPr>
                <a:spLocks/>
              </p:cNvSpPr>
              <p:nvPr/>
            </p:nvSpPr>
            <p:spPr bwMode="auto">
              <a:xfrm>
                <a:off x="13129077" y="1162337"/>
                <a:ext cx="34925" cy="41275"/>
              </a:xfrm>
              <a:custGeom>
                <a:avLst/>
                <a:gdLst>
                  <a:gd name="T0" fmla="*/ 2147483647 w 25"/>
                  <a:gd name="T1" fmla="*/ 2147483647 h 29"/>
                  <a:gd name="T2" fmla="*/ 0 w 25"/>
                  <a:gd name="T3" fmla="*/ 2147483647 h 29"/>
                  <a:gd name="T4" fmla="*/ 2147483647 w 25"/>
                  <a:gd name="T5" fmla="*/ 0 h 29"/>
                  <a:gd name="T6" fmla="*/ 2147483647 w 25"/>
                  <a:gd name="T7" fmla="*/ 2147483647 h 29"/>
                  <a:gd name="T8" fmla="*/ 2147483647 w 25"/>
                  <a:gd name="T9" fmla="*/ 2147483647 h 29"/>
                  <a:gd name="T10" fmla="*/ 2147483647 w 25"/>
                  <a:gd name="T11" fmla="*/ 2147483647 h 29"/>
                  <a:gd name="T12" fmla="*/ 0 60000 65536"/>
                  <a:gd name="T13" fmla="*/ 0 60000 65536"/>
                  <a:gd name="T14" fmla="*/ 0 60000 65536"/>
                  <a:gd name="T15" fmla="*/ 0 60000 65536"/>
                  <a:gd name="T16" fmla="*/ 0 60000 65536"/>
                  <a:gd name="T17" fmla="*/ 0 60000 65536"/>
                  <a:gd name="T18" fmla="*/ 0 w 25"/>
                  <a:gd name="T19" fmla="*/ 0 h 29"/>
                  <a:gd name="T20" fmla="*/ 25 w 25"/>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5" h="29">
                    <a:moveTo>
                      <a:pt x="11" y="29"/>
                    </a:moveTo>
                    <a:lnTo>
                      <a:pt x="0" y="18"/>
                    </a:lnTo>
                    <a:lnTo>
                      <a:pt x="10" y="0"/>
                    </a:lnTo>
                    <a:lnTo>
                      <a:pt x="22" y="11"/>
                    </a:lnTo>
                    <a:lnTo>
                      <a:pt x="25" y="26"/>
                    </a:lnTo>
                    <a:lnTo>
                      <a:pt x="11" y="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4" name="Freeform 104"/>
              <p:cNvSpPr>
                <a:spLocks/>
              </p:cNvSpPr>
              <p:nvPr/>
            </p:nvSpPr>
            <p:spPr bwMode="auto">
              <a:xfrm>
                <a:off x="13048114" y="1187737"/>
                <a:ext cx="44450" cy="41275"/>
              </a:xfrm>
              <a:custGeom>
                <a:avLst/>
                <a:gdLst>
                  <a:gd name="T0" fmla="*/ 2147483647 w 32"/>
                  <a:gd name="T1" fmla="*/ 2147483647 h 29"/>
                  <a:gd name="T2" fmla="*/ 0 w 32"/>
                  <a:gd name="T3" fmla="*/ 2147483647 h 29"/>
                  <a:gd name="T4" fmla="*/ 2147483647 w 32"/>
                  <a:gd name="T5" fmla="*/ 0 h 29"/>
                  <a:gd name="T6" fmla="*/ 2147483647 w 32"/>
                  <a:gd name="T7" fmla="*/ 2147483647 h 29"/>
                  <a:gd name="T8" fmla="*/ 2147483647 w 32"/>
                  <a:gd name="T9" fmla="*/ 2147483647 h 29"/>
                  <a:gd name="T10" fmla="*/ 2147483647 w 32"/>
                  <a:gd name="T11" fmla="*/ 2147483647 h 29"/>
                  <a:gd name="T12" fmla="*/ 0 60000 65536"/>
                  <a:gd name="T13" fmla="*/ 0 60000 65536"/>
                  <a:gd name="T14" fmla="*/ 0 60000 65536"/>
                  <a:gd name="T15" fmla="*/ 0 60000 65536"/>
                  <a:gd name="T16" fmla="*/ 0 60000 65536"/>
                  <a:gd name="T17" fmla="*/ 0 60000 65536"/>
                  <a:gd name="T18" fmla="*/ 0 w 32"/>
                  <a:gd name="T19" fmla="*/ 0 h 29"/>
                  <a:gd name="T20" fmla="*/ 32 w 32"/>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32" h="29">
                    <a:moveTo>
                      <a:pt x="17" y="29"/>
                    </a:moveTo>
                    <a:lnTo>
                      <a:pt x="0" y="9"/>
                    </a:lnTo>
                    <a:lnTo>
                      <a:pt x="16" y="0"/>
                    </a:lnTo>
                    <a:lnTo>
                      <a:pt x="26" y="3"/>
                    </a:lnTo>
                    <a:lnTo>
                      <a:pt x="32" y="21"/>
                    </a:lnTo>
                    <a:lnTo>
                      <a:pt x="17" y="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5" name="Freeform 105"/>
              <p:cNvSpPr>
                <a:spLocks/>
              </p:cNvSpPr>
              <p:nvPr/>
            </p:nvSpPr>
            <p:spPr bwMode="auto">
              <a:xfrm>
                <a:off x="13178289" y="1209962"/>
                <a:ext cx="38100" cy="36512"/>
              </a:xfrm>
              <a:custGeom>
                <a:avLst/>
                <a:gdLst>
                  <a:gd name="T0" fmla="*/ 2147483647 w 28"/>
                  <a:gd name="T1" fmla="*/ 2147483647 h 26"/>
                  <a:gd name="T2" fmla="*/ 0 w 28"/>
                  <a:gd name="T3" fmla="*/ 2147483647 h 26"/>
                  <a:gd name="T4" fmla="*/ 2147483647 w 28"/>
                  <a:gd name="T5" fmla="*/ 0 h 26"/>
                  <a:gd name="T6" fmla="*/ 2147483647 w 28"/>
                  <a:gd name="T7" fmla="*/ 2147483647 h 26"/>
                  <a:gd name="T8" fmla="*/ 2147483647 w 28"/>
                  <a:gd name="T9" fmla="*/ 2147483647 h 26"/>
                  <a:gd name="T10" fmla="*/ 2147483647 w 28"/>
                  <a:gd name="T11" fmla="*/ 2147483647 h 26"/>
                  <a:gd name="T12" fmla="*/ 0 60000 65536"/>
                  <a:gd name="T13" fmla="*/ 0 60000 65536"/>
                  <a:gd name="T14" fmla="*/ 0 60000 65536"/>
                  <a:gd name="T15" fmla="*/ 0 60000 65536"/>
                  <a:gd name="T16" fmla="*/ 0 60000 65536"/>
                  <a:gd name="T17" fmla="*/ 0 60000 65536"/>
                  <a:gd name="T18" fmla="*/ 0 w 28"/>
                  <a:gd name="T19" fmla="*/ 0 h 26"/>
                  <a:gd name="T20" fmla="*/ 28 w 28"/>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28" h="26">
                    <a:moveTo>
                      <a:pt x="6" y="26"/>
                    </a:moveTo>
                    <a:lnTo>
                      <a:pt x="0" y="10"/>
                    </a:lnTo>
                    <a:lnTo>
                      <a:pt x="12" y="0"/>
                    </a:lnTo>
                    <a:lnTo>
                      <a:pt x="22" y="3"/>
                    </a:lnTo>
                    <a:lnTo>
                      <a:pt x="28" y="21"/>
                    </a:lnTo>
                    <a:lnTo>
                      <a:pt x="6" y="26"/>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6" name="Freeform 106"/>
              <p:cNvSpPr>
                <a:spLocks/>
              </p:cNvSpPr>
              <p:nvPr/>
            </p:nvSpPr>
            <p:spPr bwMode="auto">
              <a:xfrm>
                <a:off x="13081452" y="1386174"/>
                <a:ext cx="44450" cy="55563"/>
              </a:xfrm>
              <a:custGeom>
                <a:avLst/>
                <a:gdLst>
                  <a:gd name="T0" fmla="*/ 2147483647 w 32"/>
                  <a:gd name="T1" fmla="*/ 2147483647 h 40"/>
                  <a:gd name="T2" fmla="*/ 0 w 32"/>
                  <a:gd name="T3" fmla="*/ 2147483647 h 40"/>
                  <a:gd name="T4" fmla="*/ 2147483647 w 32"/>
                  <a:gd name="T5" fmla="*/ 0 h 40"/>
                  <a:gd name="T6" fmla="*/ 2147483647 w 32"/>
                  <a:gd name="T7" fmla="*/ 2147483647 h 40"/>
                  <a:gd name="T8" fmla="*/ 2147483647 w 32"/>
                  <a:gd name="T9" fmla="*/ 2147483647 h 40"/>
                  <a:gd name="T10" fmla="*/ 2147483647 w 32"/>
                  <a:gd name="T11" fmla="*/ 2147483647 h 40"/>
                  <a:gd name="T12" fmla="*/ 2147483647 w 32"/>
                  <a:gd name="T13" fmla="*/ 2147483647 h 40"/>
                  <a:gd name="T14" fmla="*/ 0 60000 65536"/>
                  <a:gd name="T15" fmla="*/ 0 60000 65536"/>
                  <a:gd name="T16" fmla="*/ 0 60000 65536"/>
                  <a:gd name="T17" fmla="*/ 0 60000 65536"/>
                  <a:gd name="T18" fmla="*/ 0 60000 65536"/>
                  <a:gd name="T19" fmla="*/ 0 60000 65536"/>
                  <a:gd name="T20" fmla="*/ 0 60000 65536"/>
                  <a:gd name="T21" fmla="*/ 0 w 32"/>
                  <a:gd name="T22" fmla="*/ 0 h 40"/>
                  <a:gd name="T23" fmla="*/ 32 w 32"/>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40">
                    <a:moveTo>
                      <a:pt x="14" y="32"/>
                    </a:moveTo>
                    <a:lnTo>
                      <a:pt x="0" y="9"/>
                    </a:lnTo>
                    <a:lnTo>
                      <a:pt x="16" y="0"/>
                    </a:lnTo>
                    <a:lnTo>
                      <a:pt x="26" y="3"/>
                    </a:lnTo>
                    <a:lnTo>
                      <a:pt x="32" y="21"/>
                    </a:lnTo>
                    <a:lnTo>
                      <a:pt x="21" y="40"/>
                    </a:lnTo>
                    <a:lnTo>
                      <a:pt x="14" y="3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7" name="Freeform 107"/>
              <p:cNvSpPr>
                <a:spLocks/>
              </p:cNvSpPr>
              <p:nvPr/>
            </p:nvSpPr>
            <p:spPr bwMode="auto">
              <a:xfrm>
                <a:off x="13106852" y="1252824"/>
                <a:ext cx="38100" cy="33338"/>
              </a:xfrm>
              <a:custGeom>
                <a:avLst/>
                <a:gdLst>
                  <a:gd name="T0" fmla="*/ 2147483647 w 27"/>
                  <a:gd name="T1" fmla="*/ 2147483647 h 23"/>
                  <a:gd name="T2" fmla="*/ 0 w 27"/>
                  <a:gd name="T3" fmla="*/ 2147483647 h 23"/>
                  <a:gd name="T4" fmla="*/ 2147483647 w 27"/>
                  <a:gd name="T5" fmla="*/ 0 h 23"/>
                  <a:gd name="T6" fmla="*/ 2147483647 w 27"/>
                  <a:gd name="T7" fmla="*/ 2147483647 h 23"/>
                  <a:gd name="T8" fmla="*/ 2147483647 w 27"/>
                  <a:gd name="T9" fmla="*/ 2147483647 h 23"/>
                  <a:gd name="T10" fmla="*/ 2147483647 w 27"/>
                  <a:gd name="T11" fmla="*/ 2147483647 h 23"/>
                  <a:gd name="T12" fmla="*/ 0 60000 65536"/>
                  <a:gd name="T13" fmla="*/ 0 60000 65536"/>
                  <a:gd name="T14" fmla="*/ 0 60000 65536"/>
                  <a:gd name="T15" fmla="*/ 0 60000 65536"/>
                  <a:gd name="T16" fmla="*/ 0 60000 65536"/>
                  <a:gd name="T17" fmla="*/ 0 60000 65536"/>
                  <a:gd name="T18" fmla="*/ 0 w 27"/>
                  <a:gd name="T19" fmla="*/ 0 h 23"/>
                  <a:gd name="T20" fmla="*/ 27 w 27"/>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7" h="23">
                    <a:moveTo>
                      <a:pt x="11" y="23"/>
                    </a:moveTo>
                    <a:lnTo>
                      <a:pt x="0" y="12"/>
                    </a:lnTo>
                    <a:lnTo>
                      <a:pt x="14" y="0"/>
                    </a:lnTo>
                    <a:lnTo>
                      <a:pt x="27" y="9"/>
                    </a:lnTo>
                    <a:lnTo>
                      <a:pt x="25" y="20"/>
                    </a:lnTo>
                    <a:lnTo>
                      <a:pt x="11" y="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8" name="Freeform 108"/>
              <p:cNvSpPr>
                <a:spLocks/>
              </p:cNvSpPr>
              <p:nvPr/>
            </p:nvSpPr>
            <p:spPr bwMode="auto">
              <a:xfrm>
                <a:off x="13183052" y="1125824"/>
                <a:ext cx="65087" cy="41275"/>
              </a:xfrm>
              <a:custGeom>
                <a:avLst/>
                <a:gdLst>
                  <a:gd name="T0" fmla="*/ 2147483647 w 47"/>
                  <a:gd name="T1" fmla="*/ 2147483647 h 29"/>
                  <a:gd name="T2" fmla="*/ 0 w 47"/>
                  <a:gd name="T3" fmla="*/ 2147483647 h 29"/>
                  <a:gd name="T4" fmla="*/ 2147483647 w 47"/>
                  <a:gd name="T5" fmla="*/ 0 h 29"/>
                  <a:gd name="T6" fmla="*/ 2147483647 w 47"/>
                  <a:gd name="T7" fmla="*/ 2147483647 h 29"/>
                  <a:gd name="T8" fmla="*/ 2147483647 w 47"/>
                  <a:gd name="T9" fmla="*/ 2147483647 h 29"/>
                  <a:gd name="T10" fmla="*/ 2147483647 w 47"/>
                  <a:gd name="T11" fmla="*/ 2147483647 h 29"/>
                  <a:gd name="T12" fmla="*/ 2147483647 w 47"/>
                  <a:gd name="T13" fmla="*/ 2147483647 h 29"/>
                  <a:gd name="T14" fmla="*/ 2147483647 w 47"/>
                  <a:gd name="T15" fmla="*/ 2147483647 h 29"/>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29"/>
                  <a:gd name="T26" fmla="*/ 47 w 4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29">
                    <a:moveTo>
                      <a:pt x="11" y="29"/>
                    </a:moveTo>
                    <a:lnTo>
                      <a:pt x="0" y="18"/>
                    </a:lnTo>
                    <a:lnTo>
                      <a:pt x="10" y="0"/>
                    </a:lnTo>
                    <a:lnTo>
                      <a:pt x="29" y="4"/>
                    </a:lnTo>
                    <a:lnTo>
                      <a:pt x="47" y="1"/>
                    </a:lnTo>
                    <a:lnTo>
                      <a:pt x="37" y="17"/>
                    </a:lnTo>
                    <a:lnTo>
                      <a:pt x="25" y="26"/>
                    </a:lnTo>
                    <a:lnTo>
                      <a:pt x="11" y="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89" name="Freeform 109"/>
              <p:cNvSpPr>
                <a:spLocks/>
              </p:cNvSpPr>
              <p:nvPr/>
            </p:nvSpPr>
            <p:spPr bwMode="auto">
              <a:xfrm>
                <a:off x="11873364" y="1568737"/>
                <a:ext cx="296863" cy="423862"/>
              </a:xfrm>
              <a:custGeom>
                <a:avLst/>
                <a:gdLst>
                  <a:gd name="T0" fmla="*/ 2147483647 w 212"/>
                  <a:gd name="T1" fmla="*/ 0 h 304"/>
                  <a:gd name="T2" fmla="*/ 2147483647 w 212"/>
                  <a:gd name="T3" fmla="*/ 2147483647 h 304"/>
                  <a:gd name="T4" fmla="*/ 2147483647 w 212"/>
                  <a:gd name="T5" fmla="*/ 2147483647 h 304"/>
                  <a:gd name="T6" fmla="*/ 2147483647 w 212"/>
                  <a:gd name="T7" fmla="*/ 2147483647 h 304"/>
                  <a:gd name="T8" fmla="*/ 2147483647 w 212"/>
                  <a:gd name="T9" fmla="*/ 2147483647 h 304"/>
                  <a:gd name="T10" fmla="*/ 2147483647 w 212"/>
                  <a:gd name="T11" fmla="*/ 2147483647 h 304"/>
                  <a:gd name="T12" fmla="*/ 2147483647 w 212"/>
                  <a:gd name="T13" fmla="*/ 2147483647 h 304"/>
                  <a:gd name="T14" fmla="*/ 2147483647 w 212"/>
                  <a:gd name="T15" fmla="*/ 2147483647 h 304"/>
                  <a:gd name="T16" fmla="*/ 2147483647 w 212"/>
                  <a:gd name="T17" fmla="*/ 2147483647 h 304"/>
                  <a:gd name="T18" fmla="*/ 2147483647 w 212"/>
                  <a:gd name="T19" fmla="*/ 2147483647 h 304"/>
                  <a:gd name="T20" fmla="*/ 2147483647 w 212"/>
                  <a:gd name="T21" fmla="*/ 2147483647 h 304"/>
                  <a:gd name="T22" fmla="*/ 2147483647 w 212"/>
                  <a:gd name="T23" fmla="*/ 2147483647 h 304"/>
                  <a:gd name="T24" fmla="*/ 2147483647 w 212"/>
                  <a:gd name="T25" fmla="*/ 2147483647 h 304"/>
                  <a:gd name="T26" fmla="*/ 2147483647 w 212"/>
                  <a:gd name="T27" fmla="*/ 2147483647 h 304"/>
                  <a:gd name="T28" fmla="*/ 2147483647 w 212"/>
                  <a:gd name="T29" fmla="*/ 2147483647 h 304"/>
                  <a:gd name="T30" fmla="*/ 2147483647 w 212"/>
                  <a:gd name="T31" fmla="*/ 2147483647 h 304"/>
                  <a:gd name="T32" fmla="*/ 2147483647 w 212"/>
                  <a:gd name="T33" fmla="*/ 2147483647 h 304"/>
                  <a:gd name="T34" fmla="*/ 2147483647 w 212"/>
                  <a:gd name="T35" fmla="*/ 2147483647 h 304"/>
                  <a:gd name="T36" fmla="*/ 2147483647 w 212"/>
                  <a:gd name="T37" fmla="*/ 2147483647 h 304"/>
                  <a:gd name="T38" fmla="*/ 2147483647 w 212"/>
                  <a:gd name="T39" fmla="*/ 2147483647 h 304"/>
                  <a:gd name="T40" fmla="*/ 2147483647 w 212"/>
                  <a:gd name="T41" fmla="*/ 2147483647 h 304"/>
                  <a:gd name="T42" fmla="*/ 2147483647 w 212"/>
                  <a:gd name="T43" fmla="*/ 2147483647 h 304"/>
                  <a:gd name="T44" fmla="*/ 0 w 212"/>
                  <a:gd name="T45" fmla="*/ 2147483647 h 304"/>
                  <a:gd name="T46" fmla="*/ 2147483647 w 212"/>
                  <a:gd name="T47" fmla="*/ 2147483647 h 304"/>
                  <a:gd name="T48" fmla="*/ 2147483647 w 212"/>
                  <a:gd name="T49" fmla="*/ 2147483647 h 304"/>
                  <a:gd name="T50" fmla="*/ 2147483647 w 212"/>
                  <a:gd name="T51" fmla="*/ 2147483647 h 304"/>
                  <a:gd name="T52" fmla="*/ 2147483647 w 212"/>
                  <a:gd name="T53" fmla="*/ 2147483647 h 304"/>
                  <a:gd name="T54" fmla="*/ 2147483647 w 212"/>
                  <a:gd name="T55" fmla="*/ 2147483647 h 304"/>
                  <a:gd name="T56" fmla="*/ 2147483647 w 212"/>
                  <a:gd name="T57" fmla="*/ 2147483647 h 304"/>
                  <a:gd name="T58" fmla="*/ 2147483647 w 212"/>
                  <a:gd name="T59" fmla="*/ 2147483647 h 304"/>
                  <a:gd name="T60" fmla="*/ 2147483647 w 212"/>
                  <a:gd name="T61" fmla="*/ 2147483647 h 304"/>
                  <a:gd name="T62" fmla="*/ 2147483647 w 212"/>
                  <a:gd name="T63" fmla="*/ 2147483647 h 304"/>
                  <a:gd name="T64" fmla="*/ 2147483647 w 212"/>
                  <a:gd name="T65" fmla="*/ 2147483647 h 304"/>
                  <a:gd name="T66" fmla="*/ 2147483647 w 212"/>
                  <a:gd name="T67" fmla="*/ 2147483647 h 304"/>
                  <a:gd name="T68" fmla="*/ 2147483647 w 212"/>
                  <a:gd name="T69" fmla="*/ 2147483647 h 304"/>
                  <a:gd name="T70" fmla="*/ 2147483647 w 212"/>
                  <a:gd name="T71" fmla="*/ 2147483647 h 304"/>
                  <a:gd name="T72" fmla="*/ 2147483647 w 212"/>
                  <a:gd name="T73" fmla="*/ 2147483647 h 304"/>
                  <a:gd name="T74" fmla="*/ 2147483647 w 212"/>
                  <a:gd name="T75" fmla="*/ 2147483647 h 304"/>
                  <a:gd name="T76" fmla="*/ 2147483647 w 212"/>
                  <a:gd name="T77" fmla="*/ 2147483647 h 304"/>
                  <a:gd name="T78" fmla="*/ 2147483647 w 212"/>
                  <a:gd name="T79" fmla="*/ 2147483647 h 304"/>
                  <a:gd name="T80" fmla="*/ 2147483647 w 212"/>
                  <a:gd name="T81" fmla="*/ 2147483647 h 304"/>
                  <a:gd name="T82" fmla="*/ 2147483647 w 212"/>
                  <a:gd name="T83" fmla="*/ 2147483647 h 304"/>
                  <a:gd name="T84" fmla="*/ 2147483647 w 212"/>
                  <a:gd name="T85" fmla="*/ 2147483647 h 304"/>
                  <a:gd name="T86" fmla="*/ 2147483647 w 212"/>
                  <a:gd name="T87" fmla="*/ 2147483647 h 304"/>
                  <a:gd name="T88" fmla="*/ 2147483647 w 212"/>
                  <a:gd name="T89" fmla="*/ 0 h 3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2"/>
                  <a:gd name="T136" fmla="*/ 0 h 304"/>
                  <a:gd name="T137" fmla="*/ 212 w 212"/>
                  <a:gd name="T138" fmla="*/ 304 h 3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2" h="304">
                    <a:moveTo>
                      <a:pt x="187" y="0"/>
                    </a:moveTo>
                    <a:lnTo>
                      <a:pt x="138" y="47"/>
                    </a:lnTo>
                    <a:lnTo>
                      <a:pt x="103" y="62"/>
                    </a:lnTo>
                    <a:lnTo>
                      <a:pt x="73" y="84"/>
                    </a:lnTo>
                    <a:lnTo>
                      <a:pt x="90" y="126"/>
                    </a:lnTo>
                    <a:lnTo>
                      <a:pt x="73" y="128"/>
                    </a:lnTo>
                    <a:lnTo>
                      <a:pt x="66" y="107"/>
                    </a:lnTo>
                    <a:lnTo>
                      <a:pt x="55" y="102"/>
                    </a:lnTo>
                    <a:lnTo>
                      <a:pt x="64" y="143"/>
                    </a:lnTo>
                    <a:lnTo>
                      <a:pt x="58" y="149"/>
                    </a:lnTo>
                    <a:lnTo>
                      <a:pt x="54" y="140"/>
                    </a:lnTo>
                    <a:lnTo>
                      <a:pt x="45" y="123"/>
                    </a:lnTo>
                    <a:lnTo>
                      <a:pt x="37" y="105"/>
                    </a:lnTo>
                    <a:lnTo>
                      <a:pt x="24" y="113"/>
                    </a:lnTo>
                    <a:lnTo>
                      <a:pt x="1" y="144"/>
                    </a:lnTo>
                    <a:lnTo>
                      <a:pt x="12" y="168"/>
                    </a:lnTo>
                    <a:lnTo>
                      <a:pt x="31" y="183"/>
                    </a:lnTo>
                    <a:lnTo>
                      <a:pt x="13" y="207"/>
                    </a:lnTo>
                    <a:lnTo>
                      <a:pt x="46" y="225"/>
                    </a:lnTo>
                    <a:lnTo>
                      <a:pt x="54" y="239"/>
                    </a:lnTo>
                    <a:lnTo>
                      <a:pt x="36" y="245"/>
                    </a:lnTo>
                    <a:lnTo>
                      <a:pt x="22" y="266"/>
                    </a:lnTo>
                    <a:lnTo>
                      <a:pt x="0" y="275"/>
                    </a:lnTo>
                    <a:lnTo>
                      <a:pt x="13" y="299"/>
                    </a:lnTo>
                    <a:lnTo>
                      <a:pt x="31" y="304"/>
                    </a:lnTo>
                    <a:lnTo>
                      <a:pt x="58" y="281"/>
                    </a:lnTo>
                    <a:lnTo>
                      <a:pt x="73" y="278"/>
                    </a:lnTo>
                    <a:lnTo>
                      <a:pt x="70" y="248"/>
                    </a:lnTo>
                    <a:lnTo>
                      <a:pt x="94" y="245"/>
                    </a:lnTo>
                    <a:lnTo>
                      <a:pt x="87" y="218"/>
                    </a:lnTo>
                    <a:lnTo>
                      <a:pt x="82" y="194"/>
                    </a:lnTo>
                    <a:lnTo>
                      <a:pt x="93" y="200"/>
                    </a:lnTo>
                    <a:lnTo>
                      <a:pt x="100" y="224"/>
                    </a:lnTo>
                    <a:lnTo>
                      <a:pt x="118" y="233"/>
                    </a:lnTo>
                    <a:lnTo>
                      <a:pt x="148" y="222"/>
                    </a:lnTo>
                    <a:lnTo>
                      <a:pt x="133" y="204"/>
                    </a:lnTo>
                    <a:lnTo>
                      <a:pt x="162" y="203"/>
                    </a:lnTo>
                    <a:lnTo>
                      <a:pt x="165" y="174"/>
                    </a:lnTo>
                    <a:lnTo>
                      <a:pt x="138" y="161"/>
                    </a:lnTo>
                    <a:lnTo>
                      <a:pt x="162" y="147"/>
                    </a:lnTo>
                    <a:lnTo>
                      <a:pt x="169" y="116"/>
                    </a:lnTo>
                    <a:lnTo>
                      <a:pt x="212" y="77"/>
                    </a:lnTo>
                    <a:lnTo>
                      <a:pt x="198" y="60"/>
                    </a:lnTo>
                    <a:lnTo>
                      <a:pt x="205" y="29"/>
                    </a:lnTo>
                    <a:lnTo>
                      <a:pt x="187"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0" name="Freeform 110"/>
              <p:cNvSpPr>
                <a:spLocks/>
              </p:cNvSpPr>
              <p:nvPr/>
            </p:nvSpPr>
            <p:spPr bwMode="auto">
              <a:xfrm>
                <a:off x="11762239" y="2179924"/>
                <a:ext cx="69850" cy="168275"/>
              </a:xfrm>
              <a:custGeom>
                <a:avLst/>
                <a:gdLst>
                  <a:gd name="T0" fmla="*/ 2147483647 w 50"/>
                  <a:gd name="T1" fmla="*/ 2147483647 h 120"/>
                  <a:gd name="T2" fmla="*/ 2147483647 w 50"/>
                  <a:gd name="T3" fmla="*/ 2147483647 h 120"/>
                  <a:gd name="T4" fmla="*/ 0 w 50"/>
                  <a:gd name="T5" fmla="*/ 2147483647 h 120"/>
                  <a:gd name="T6" fmla="*/ 2147483647 w 50"/>
                  <a:gd name="T7" fmla="*/ 2147483647 h 120"/>
                  <a:gd name="T8" fmla="*/ 2147483647 w 50"/>
                  <a:gd name="T9" fmla="*/ 2147483647 h 120"/>
                  <a:gd name="T10" fmla="*/ 2147483647 w 50"/>
                  <a:gd name="T11" fmla="*/ 0 h 120"/>
                  <a:gd name="T12" fmla="*/ 2147483647 w 50"/>
                  <a:gd name="T13" fmla="*/ 2147483647 h 120"/>
                  <a:gd name="T14" fmla="*/ 2147483647 w 50"/>
                  <a:gd name="T15" fmla="*/ 2147483647 h 120"/>
                  <a:gd name="T16" fmla="*/ 2147483647 w 50"/>
                  <a:gd name="T17" fmla="*/ 2147483647 h 120"/>
                  <a:gd name="T18" fmla="*/ 2147483647 w 50"/>
                  <a:gd name="T19" fmla="*/ 2147483647 h 120"/>
                  <a:gd name="T20" fmla="*/ 2147483647 w 50"/>
                  <a:gd name="T21" fmla="*/ 2147483647 h 120"/>
                  <a:gd name="T22" fmla="*/ 2147483647 w 50"/>
                  <a:gd name="T23" fmla="*/ 2147483647 h 120"/>
                  <a:gd name="T24" fmla="*/ 2147483647 w 50"/>
                  <a:gd name="T25" fmla="*/ 2147483647 h 120"/>
                  <a:gd name="T26" fmla="*/ 2147483647 w 50"/>
                  <a:gd name="T27" fmla="*/ 2147483647 h 120"/>
                  <a:gd name="T28" fmla="*/ 2147483647 w 50"/>
                  <a:gd name="T29" fmla="*/ 2147483647 h 120"/>
                  <a:gd name="T30" fmla="*/ 2147483647 w 50"/>
                  <a:gd name="T31" fmla="*/ 2147483647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0"/>
                  <a:gd name="T49" fmla="*/ 0 h 120"/>
                  <a:gd name="T50" fmla="*/ 50 w 50"/>
                  <a:gd name="T51" fmla="*/ 120 h 1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0" h="120">
                    <a:moveTo>
                      <a:pt x="11" y="120"/>
                    </a:moveTo>
                    <a:lnTo>
                      <a:pt x="2" y="92"/>
                    </a:lnTo>
                    <a:lnTo>
                      <a:pt x="0" y="59"/>
                    </a:lnTo>
                    <a:lnTo>
                      <a:pt x="6" y="24"/>
                    </a:lnTo>
                    <a:lnTo>
                      <a:pt x="8" y="9"/>
                    </a:lnTo>
                    <a:lnTo>
                      <a:pt x="24" y="0"/>
                    </a:lnTo>
                    <a:lnTo>
                      <a:pt x="45" y="15"/>
                    </a:lnTo>
                    <a:lnTo>
                      <a:pt x="42" y="23"/>
                    </a:lnTo>
                    <a:lnTo>
                      <a:pt x="21" y="20"/>
                    </a:lnTo>
                    <a:lnTo>
                      <a:pt x="44" y="39"/>
                    </a:lnTo>
                    <a:lnTo>
                      <a:pt x="50" y="56"/>
                    </a:lnTo>
                    <a:lnTo>
                      <a:pt x="36" y="71"/>
                    </a:lnTo>
                    <a:lnTo>
                      <a:pt x="41" y="83"/>
                    </a:lnTo>
                    <a:lnTo>
                      <a:pt x="32" y="99"/>
                    </a:lnTo>
                    <a:lnTo>
                      <a:pt x="47" y="117"/>
                    </a:lnTo>
                    <a:lnTo>
                      <a:pt x="11" y="12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1" name="Freeform 111"/>
              <p:cNvSpPr>
                <a:spLocks/>
              </p:cNvSpPr>
              <p:nvPr/>
            </p:nvSpPr>
            <p:spPr bwMode="auto">
              <a:xfrm>
                <a:off x="12063864" y="2384712"/>
                <a:ext cx="50800" cy="63500"/>
              </a:xfrm>
              <a:custGeom>
                <a:avLst/>
                <a:gdLst>
                  <a:gd name="T0" fmla="*/ 2147483647 w 36"/>
                  <a:gd name="T1" fmla="*/ 2147483647 h 46"/>
                  <a:gd name="T2" fmla="*/ 2147483647 w 36"/>
                  <a:gd name="T3" fmla="*/ 2147483647 h 46"/>
                  <a:gd name="T4" fmla="*/ 2147483647 w 36"/>
                  <a:gd name="T5" fmla="*/ 2147483647 h 46"/>
                  <a:gd name="T6" fmla="*/ 0 w 36"/>
                  <a:gd name="T7" fmla="*/ 2147483647 h 46"/>
                  <a:gd name="T8" fmla="*/ 2147483647 w 36"/>
                  <a:gd name="T9" fmla="*/ 0 h 46"/>
                  <a:gd name="T10" fmla="*/ 2147483647 w 36"/>
                  <a:gd name="T11" fmla="*/ 2147483647 h 46"/>
                  <a:gd name="T12" fmla="*/ 2147483647 w 36"/>
                  <a:gd name="T13" fmla="*/ 2147483647 h 46"/>
                  <a:gd name="T14" fmla="*/ 2147483647 w 36"/>
                  <a:gd name="T15" fmla="*/ 2147483647 h 46"/>
                  <a:gd name="T16" fmla="*/ 0 60000 65536"/>
                  <a:gd name="T17" fmla="*/ 0 60000 65536"/>
                  <a:gd name="T18" fmla="*/ 0 60000 65536"/>
                  <a:gd name="T19" fmla="*/ 0 60000 65536"/>
                  <a:gd name="T20" fmla="*/ 0 60000 65536"/>
                  <a:gd name="T21" fmla="*/ 0 60000 65536"/>
                  <a:gd name="T22" fmla="*/ 0 60000 65536"/>
                  <a:gd name="T23" fmla="*/ 0 60000 65536"/>
                  <a:gd name="T24" fmla="*/ 0 w 36"/>
                  <a:gd name="T25" fmla="*/ 0 h 46"/>
                  <a:gd name="T26" fmla="*/ 36 w 36"/>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 h="46">
                    <a:moveTo>
                      <a:pt x="36" y="37"/>
                    </a:moveTo>
                    <a:lnTo>
                      <a:pt x="29" y="46"/>
                    </a:lnTo>
                    <a:lnTo>
                      <a:pt x="12" y="34"/>
                    </a:lnTo>
                    <a:lnTo>
                      <a:pt x="0" y="12"/>
                    </a:lnTo>
                    <a:lnTo>
                      <a:pt x="17" y="0"/>
                    </a:lnTo>
                    <a:lnTo>
                      <a:pt x="30" y="3"/>
                    </a:lnTo>
                    <a:lnTo>
                      <a:pt x="36" y="22"/>
                    </a:lnTo>
                    <a:lnTo>
                      <a:pt x="36" y="3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2" name="Freeform 112"/>
              <p:cNvSpPr>
                <a:spLocks/>
              </p:cNvSpPr>
              <p:nvPr/>
            </p:nvSpPr>
            <p:spPr bwMode="auto">
              <a:xfrm>
                <a:off x="11744777" y="2014824"/>
                <a:ext cx="134937" cy="104775"/>
              </a:xfrm>
              <a:custGeom>
                <a:avLst/>
                <a:gdLst>
                  <a:gd name="T0" fmla="*/ 2147483647 w 97"/>
                  <a:gd name="T1" fmla="*/ 2147483647 h 75"/>
                  <a:gd name="T2" fmla="*/ 2147483647 w 97"/>
                  <a:gd name="T3" fmla="*/ 2147483647 h 75"/>
                  <a:gd name="T4" fmla="*/ 2147483647 w 97"/>
                  <a:gd name="T5" fmla="*/ 2147483647 h 75"/>
                  <a:gd name="T6" fmla="*/ 2147483647 w 97"/>
                  <a:gd name="T7" fmla="*/ 2147483647 h 75"/>
                  <a:gd name="T8" fmla="*/ 0 w 97"/>
                  <a:gd name="T9" fmla="*/ 2147483647 h 75"/>
                  <a:gd name="T10" fmla="*/ 2147483647 w 97"/>
                  <a:gd name="T11" fmla="*/ 2147483647 h 75"/>
                  <a:gd name="T12" fmla="*/ 2147483647 w 97"/>
                  <a:gd name="T13" fmla="*/ 0 h 75"/>
                  <a:gd name="T14" fmla="*/ 2147483647 w 97"/>
                  <a:gd name="T15" fmla="*/ 2147483647 h 75"/>
                  <a:gd name="T16" fmla="*/ 2147483647 w 97"/>
                  <a:gd name="T17" fmla="*/ 2147483647 h 75"/>
                  <a:gd name="T18" fmla="*/ 2147483647 w 97"/>
                  <a:gd name="T19" fmla="*/ 2147483647 h 75"/>
                  <a:gd name="T20" fmla="*/ 2147483647 w 97"/>
                  <a:gd name="T21" fmla="*/ 2147483647 h 75"/>
                  <a:gd name="T22" fmla="*/ 2147483647 w 97"/>
                  <a:gd name="T23" fmla="*/ 2147483647 h 75"/>
                  <a:gd name="T24" fmla="*/ 2147483647 w 97"/>
                  <a:gd name="T25" fmla="*/ 2147483647 h 75"/>
                  <a:gd name="T26" fmla="*/ 2147483647 w 97"/>
                  <a:gd name="T27" fmla="*/ 2147483647 h 75"/>
                  <a:gd name="T28" fmla="*/ 2147483647 w 97"/>
                  <a:gd name="T29" fmla="*/ 2147483647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75"/>
                  <a:gd name="T47" fmla="*/ 97 w 97"/>
                  <a:gd name="T48" fmla="*/ 75 h 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75">
                    <a:moveTo>
                      <a:pt x="79" y="75"/>
                    </a:moveTo>
                    <a:lnTo>
                      <a:pt x="55" y="75"/>
                    </a:lnTo>
                    <a:lnTo>
                      <a:pt x="33" y="57"/>
                    </a:lnTo>
                    <a:lnTo>
                      <a:pt x="9" y="54"/>
                    </a:lnTo>
                    <a:lnTo>
                      <a:pt x="0" y="24"/>
                    </a:lnTo>
                    <a:lnTo>
                      <a:pt x="54" y="12"/>
                    </a:lnTo>
                    <a:lnTo>
                      <a:pt x="70" y="0"/>
                    </a:lnTo>
                    <a:lnTo>
                      <a:pt x="90" y="15"/>
                    </a:lnTo>
                    <a:lnTo>
                      <a:pt x="97" y="28"/>
                    </a:lnTo>
                    <a:lnTo>
                      <a:pt x="90" y="30"/>
                    </a:lnTo>
                    <a:lnTo>
                      <a:pt x="76" y="28"/>
                    </a:lnTo>
                    <a:lnTo>
                      <a:pt x="70" y="34"/>
                    </a:lnTo>
                    <a:lnTo>
                      <a:pt x="84" y="54"/>
                    </a:lnTo>
                    <a:lnTo>
                      <a:pt x="78" y="58"/>
                    </a:lnTo>
                    <a:lnTo>
                      <a:pt x="79" y="7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3" name="Freeform 113"/>
              <p:cNvSpPr>
                <a:spLocks/>
              </p:cNvSpPr>
              <p:nvPr/>
            </p:nvSpPr>
            <p:spPr bwMode="auto">
              <a:xfrm>
                <a:off x="11781289" y="2137062"/>
                <a:ext cx="50800" cy="34925"/>
              </a:xfrm>
              <a:custGeom>
                <a:avLst/>
                <a:gdLst>
                  <a:gd name="T0" fmla="*/ 2147483647 w 36"/>
                  <a:gd name="T1" fmla="*/ 2147483647 h 25"/>
                  <a:gd name="T2" fmla="*/ 2147483647 w 36"/>
                  <a:gd name="T3" fmla="*/ 2147483647 h 25"/>
                  <a:gd name="T4" fmla="*/ 0 w 36"/>
                  <a:gd name="T5" fmla="*/ 0 h 25"/>
                  <a:gd name="T6" fmla="*/ 2147483647 w 36"/>
                  <a:gd name="T7" fmla="*/ 0 h 25"/>
                  <a:gd name="T8" fmla="*/ 2147483647 w 36"/>
                  <a:gd name="T9" fmla="*/ 0 h 25"/>
                  <a:gd name="T10" fmla="*/ 2147483647 w 36"/>
                  <a:gd name="T11" fmla="*/ 2147483647 h 25"/>
                  <a:gd name="T12" fmla="*/ 2147483647 w 36"/>
                  <a:gd name="T13" fmla="*/ 2147483647 h 25"/>
                  <a:gd name="T14" fmla="*/ 0 60000 65536"/>
                  <a:gd name="T15" fmla="*/ 0 60000 65536"/>
                  <a:gd name="T16" fmla="*/ 0 60000 65536"/>
                  <a:gd name="T17" fmla="*/ 0 60000 65536"/>
                  <a:gd name="T18" fmla="*/ 0 60000 65536"/>
                  <a:gd name="T19" fmla="*/ 0 60000 65536"/>
                  <a:gd name="T20" fmla="*/ 0 60000 65536"/>
                  <a:gd name="T21" fmla="*/ 0 w 36"/>
                  <a:gd name="T22" fmla="*/ 0 h 25"/>
                  <a:gd name="T23" fmla="*/ 36 w 36"/>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25">
                    <a:moveTo>
                      <a:pt x="36" y="25"/>
                    </a:moveTo>
                    <a:lnTo>
                      <a:pt x="12" y="22"/>
                    </a:lnTo>
                    <a:lnTo>
                      <a:pt x="0" y="0"/>
                    </a:lnTo>
                    <a:lnTo>
                      <a:pt x="18" y="0"/>
                    </a:lnTo>
                    <a:lnTo>
                      <a:pt x="33" y="0"/>
                    </a:lnTo>
                    <a:lnTo>
                      <a:pt x="36" y="10"/>
                    </a:lnTo>
                    <a:lnTo>
                      <a:pt x="36" y="2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4" name="Freeform 114"/>
              <p:cNvSpPr>
                <a:spLocks/>
              </p:cNvSpPr>
              <p:nvPr/>
            </p:nvSpPr>
            <p:spPr bwMode="auto">
              <a:xfrm>
                <a:off x="11724139" y="2381537"/>
                <a:ext cx="44450" cy="52387"/>
              </a:xfrm>
              <a:custGeom>
                <a:avLst/>
                <a:gdLst>
                  <a:gd name="T0" fmla="*/ 0 w 32"/>
                  <a:gd name="T1" fmla="*/ 2147483647 h 38"/>
                  <a:gd name="T2" fmla="*/ 2147483647 w 32"/>
                  <a:gd name="T3" fmla="*/ 2147483647 h 38"/>
                  <a:gd name="T4" fmla="*/ 2147483647 w 32"/>
                  <a:gd name="T5" fmla="*/ 0 h 38"/>
                  <a:gd name="T6" fmla="*/ 2147483647 w 32"/>
                  <a:gd name="T7" fmla="*/ 2147483647 h 38"/>
                  <a:gd name="T8" fmla="*/ 2147483647 w 32"/>
                  <a:gd name="T9" fmla="*/ 2147483647 h 38"/>
                  <a:gd name="T10" fmla="*/ 2147483647 w 32"/>
                  <a:gd name="T11" fmla="*/ 2147483647 h 38"/>
                  <a:gd name="T12" fmla="*/ 0 w 32"/>
                  <a:gd name="T13" fmla="*/ 2147483647 h 38"/>
                  <a:gd name="T14" fmla="*/ 0 60000 65536"/>
                  <a:gd name="T15" fmla="*/ 0 60000 65536"/>
                  <a:gd name="T16" fmla="*/ 0 60000 65536"/>
                  <a:gd name="T17" fmla="*/ 0 60000 65536"/>
                  <a:gd name="T18" fmla="*/ 0 60000 65536"/>
                  <a:gd name="T19" fmla="*/ 0 60000 65536"/>
                  <a:gd name="T20" fmla="*/ 0 60000 65536"/>
                  <a:gd name="T21" fmla="*/ 0 w 32"/>
                  <a:gd name="T22" fmla="*/ 0 h 38"/>
                  <a:gd name="T23" fmla="*/ 32 w 3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38">
                    <a:moveTo>
                      <a:pt x="0" y="38"/>
                    </a:moveTo>
                    <a:lnTo>
                      <a:pt x="3" y="15"/>
                    </a:lnTo>
                    <a:lnTo>
                      <a:pt x="20" y="0"/>
                    </a:lnTo>
                    <a:lnTo>
                      <a:pt x="31" y="12"/>
                    </a:lnTo>
                    <a:lnTo>
                      <a:pt x="32" y="24"/>
                    </a:lnTo>
                    <a:lnTo>
                      <a:pt x="21" y="36"/>
                    </a:lnTo>
                    <a:lnTo>
                      <a:pt x="0" y="3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5" name="Freeform 115"/>
              <p:cNvSpPr>
                <a:spLocks/>
              </p:cNvSpPr>
              <p:nvPr/>
            </p:nvSpPr>
            <p:spPr bwMode="auto">
              <a:xfrm>
                <a:off x="12130539" y="1713199"/>
                <a:ext cx="42863" cy="31750"/>
              </a:xfrm>
              <a:custGeom>
                <a:avLst/>
                <a:gdLst>
                  <a:gd name="T0" fmla="*/ 2147483647 w 30"/>
                  <a:gd name="T1" fmla="*/ 2147483647 h 23"/>
                  <a:gd name="T2" fmla="*/ 0 w 30"/>
                  <a:gd name="T3" fmla="*/ 2147483647 h 23"/>
                  <a:gd name="T4" fmla="*/ 2147483647 w 30"/>
                  <a:gd name="T5" fmla="*/ 0 h 23"/>
                  <a:gd name="T6" fmla="*/ 2147483647 w 30"/>
                  <a:gd name="T7" fmla="*/ 2147483647 h 23"/>
                  <a:gd name="T8" fmla="*/ 2147483647 w 30"/>
                  <a:gd name="T9" fmla="*/ 2147483647 h 23"/>
                  <a:gd name="T10" fmla="*/ 0 60000 65536"/>
                  <a:gd name="T11" fmla="*/ 0 60000 65536"/>
                  <a:gd name="T12" fmla="*/ 0 60000 65536"/>
                  <a:gd name="T13" fmla="*/ 0 60000 65536"/>
                  <a:gd name="T14" fmla="*/ 0 60000 65536"/>
                  <a:gd name="T15" fmla="*/ 0 w 30"/>
                  <a:gd name="T16" fmla="*/ 0 h 23"/>
                  <a:gd name="T17" fmla="*/ 30 w 30"/>
                  <a:gd name="T18" fmla="*/ 23 h 23"/>
                </a:gdLst>
                <a:ahLst/>
                <a:cxnLst>
                  <a:cxn ang="T10">
                    <a:pos x="T0" y="T1"/>
                  </a:cxn>
                  <a:cxn ang="T11">
                    <a:pos x="T2" y="T3"/>
                  </a:cxn>
                  <a:cxn ang="T12">
                    <a:pos x="T4" y="T5"/>
                  </a:cxn>
                  <a:cxn ang="T13">
                    <a:pos x="T6" y="T7"/>
                  </a:cxn>
                  <a:cxn ang="T14">
                    <a:pos x="T8" y="T9"/>
                  </a:cxn>
                </a:cxnLst>
                <a:rect l="T15" t="T16" r="T17" b="T18"/>
                <a:pathLst>
                  <a:path w="30" h="23">
                    <a:moveTo>
                      <a:pt x="11" y="23"/>
                    </a:moveTo>
                    <a:lnTo>
                      <a:pt x="0" y="12"/>
                    </a:lnTo>
                    <a:lnTo>
                      <a:pt x="17" y="0"/>
                    </a:lnTo>
                    <a:lnTo>
                      <a:pt x="30" y="3"/>
                    </a:lnTo>
                    <a:lnTo>
                      <a:pt x="11" y="23"/>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6" name="Freeform 116"/>
              <p:cNvSpPr>
                <a:spLocks/>
              </p:cNvSpPr>
              <p:nvPr/>
            </p:nvSpPr>
            <p:spPr bwMode="auto">
              <a:xfrm>
                <a:off x="11967027" y="2032287"/>
                <a:ext cx="325437" cy="365125"/>
              </a:xfrm>
              <a:custGeom>
                <a:avLst/>
                <a:gdLst>
                  <a:gd name="T0" fmla="*/ 2147483647 w 233"/>
                  <a:gd name="T1" fmla="*/ 0 h 262"/>
                  <a:gd name="T2" fmla="*/ 2147483647 w 233"/>
                  <a:gd name="T3" fmla="*/ 2147483647 h 262"/>
                  <a:gd name="T4" fmla="*/ 2147483647 w 233"/>
                  <a:gd name="T5" fmla="*/ 2147483647 h 262"/>
                  <a:gd name="T6" fmla="*/ 2147483647 w 233"/>
                  <a:gd name="T7" fmla="*/ 2147483647 h 262"/>
                  <a:gd name="T8" fmla="*/ 2147483647 w 233"/>
                  <a:gd name="T9" fmla="*/ 2147483647 h 262"/>
                  <a:gd name="T10" fmla="*/ 2147483647 w 233"/>
                  <a:gd name="T11" fmla="*/ 2147483647 h 262"/>
                  <a:gd name="T12" fmla="*/ 2147483647 w 233"/>
                  <a:gd name="T13" fmla="*/ 2147483647 h 262"/>
                  <a:gd name="T14" fmla="*/ 2147483647 w 233"/>
                  <a:gd name="T15" fmla="*/ 2147483647 h 262"/>
                  <a:gd name="T16" fmla="*/ 2147483647 w 233"/>
                  <a:gd name="T17" fmla="*/ 2147483647 h 262"/>
                  <a:gd name="T18" fmla="*/ 2147483647 w 233"/>
                  <a:gd name="T19" fmla="*/ 2147483647 h 262"/>
                  <a:gd name="T20" fmla="*/ 2147483647 w 233"/>
                  <a:gd name="T21" fmla="*/ 2147483647 h 262"/>
                  <a:gd name="T22" fmla="*/ 0 w 233"/>
                  <a:gd name="T23" fmla="*/ 2147483647 h 262"/>
                  <a:gd name="T24" fmla="*/ 2147483647 w 233"/>
                  <a:gd name="T25" fmla="*/ 2147483647 h 262"/>
                  <a:gd name="T26" fmla="*/ 2147483647 w 233"/>
                  <a:gd name="T27" fmla="*/ 2147483647 h 262"/>
                  <a:gd name="T28" fmla="*/ 2147483647 w 233"/>
                  <a:gd name="T29" fmla="*/ 2147483647 h 262"/>
                  <a:gd name="T30" fmla="*/ 2147483647 w 233"/>
                  <a:gd name="T31" fmla="*/ 2147483647 h 262"/>
                  <a:gd name="T32" fmla="*/ 2147483647 w 233"/>
                  <a:gd name="T33" fmla="*/ 2147483647 h 262"/>
                  <a:gd name="T34" fmla="*/ 2147483647 w 233"/>
                  <a:gd name="T35" fmla="*/ 2147483647 h 262"/>
                  <a:gd name="T36" fmla="*/ 2147483647 w 233"/>
                  <a:gd name="T37" fmla="*/ 2147483647 h 262"/>
                  <a:gd name="T38" fmla="*/ 2147483647 w 233"/>
                  <a:gd name="T39" fmla="*/ 2147483647 h 262"/>
                  <a:gd name="T40" fmla="*/ 2147483647 w 233"/>
                  <a:gd name="T41" fmla="*/ 2147483647 h 262"/>
                  <a:gd name="T42" fmla="*/ 2147483647 w 233"/>
                  <a:gd name="T43" fmla="*/ 2147483647 h 262"/>
                  <a:gd name="T44" fmla="*/ 2147483647 w 233"/>
                  <a:gd name="T45" fmla="*/ 2147483647 h 262"/>
                  <a:gd name="T46" fmla="*/ 2147483647 w 233"/>
                  <a:gd name="T47" fmla="*/ 2147483647 h 262"/>
                  <a:gd name="T48" fmla="*/ 2147483647 w 233"/>
                  <a:gd name="T49" fmla="*/ 2147483647 h 262"/>
                  <a:gd name="T50" fmla="*/ 2147483647 w 233"/>
                  <a:gd name="T51" fmla="*/ 2147483647 h 262"/>
                  <a:gd name="T52" fmla="*/ 2147483647 w 233"/>
                  <a:gd name="T53" fmla="*/ 2147483647 h 262"/>
                  <a:gd name="T54" fmla="*/ 2147483647 w 233"/>
                  <a:gd name="T55" fmla="*/ 2147483647 h 262"/>
                  <a:gd name="T56" fmla="*/ 2147483647 w 233"/>
                  <a:gd name="T57" fmla="*/ 2147483647 h 262"/>
                  <a:gd name="T58" fmla="*/ 2147483647 w 233"/>
                  <a:gd name="T59" fmla="*/ 2147483647 h 262"/>
                  <a:gd name="T60" fmla="*/ 2147483647 w 233"/>
                  <a:gd name="T61" fmla="*/ 2147483647 h 262"/>
                  <a:gd name="T62" fmla="*/ 2147483647 w 233"/>
                  <a:gd name="T63" fmla="*/ 2147483647 h 262"/>
                  <a:gd name="T64" fmla="*/ 2147483647 w 233"/>
                  <a:gd name="T65" fmla="*/ 2147483647 h 262"/>
                  <a:gd name="T66" fmla="*/ 2147483647 w 233"/>
                  <a:gd name="T67" fmla="*/ 2147483647 h 262"/>
                  <a:gd name="T68" fmla="*/ 2147483647 w 233"/>
                  <a:gd name="T69" fmla="*/ 2147483647 h 262"/>
                  <a:gd name="T70" fmla="*/ 2147483647 w 233"/>
                  <a:gd name="T71" fmla="*/ 2147483647 h 262"/>
                  <a:gd name="T72" fmla="*/ 2147483647 w 233"/>
                  <a:gd name="T73" fmla="*/ 2147483647 h 262"/>
                  <a:gd name="T74" fmla="*/ 2147483647 w 233"/>
                  <a:gd name="T75" fmla="*/ 2147483647 h 262"/>
                  <a:gd name="T76" fmla="*/ 2147483647 w 233"/>
                  <a:gd name="T77" fmla="*/ 2147483647 h 262"/>
                  <a:gd name="T78" fmla="*/ 2147483647 w 233"/>
                  <a:gd name="T79" fmla="*/ 2147483647 h 262"/>
                  <a:gd name="T80" fmla="*/ 2147483647 w 233"/>
                  <a:gd name="T81" fmla="*/ 2147483647 h 262"/>
                  <a:gd name="T82" fmla="*/ 2147483647 w 233"/>
                  <a:gd name="T83" fmla="*/ 2147483647 h 262"/>
                  <a:gd name="T84" fmla="*/ 2147483647 w 233"/>
                  <a:gd name="T85" fmla="*/ 2147483647 h 262"/>
                  <a:gd name="T86" fmla="*/ 2147483647 w 233"/>
                  <a:gd name="T87" fmla="*/ 0 h 262"/>
                  <a:gd name="T88" fmla="*/ 2147483647 w 233"/>
                  <a:gd name="T89" fmla="*/ 0 h 2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3"/>
                  <a:gd name="T136" fmla="*/ 0 h 262"/>
                  <a:gd name="T137" fmla="*/ 233 w 233"/>
                  <a:gd name="T138" fmla="*/ 262 h 26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3" h="262">
                    <a:moveTo>
                      <a:pt x="95" y="0"/>
                    </a:moveTo>
                    <a:lnTo>
                      <a:pt x="83" y="16"/>
                    </a:lnTo>
                    <a:lnTo>
                      <a:pt x="89" y="63"/>
                    </a:lnTo>
                    <a:lnTo>
                      <a:pt x="69" y="69"/>
                    </a:lnTo>
                    <a:lnTo>
                      <a:pt x="60" y="54"/>
                    </a:lnTo>
                    <a:lnTo>
                      <a:pt x="47" y="33"/>
                    </a:lnTo>
                    <a:lnTo>
                      <a:pt x="35" y="33"/>
                    </a:lnTo>
                    <a:lnTo>
                      <a:pt x="33" y="46"/>
                    </a:lnTo>
                    <a:lnTo>
                      <a:pt x="39" y="64"/>
                    </a:lnTo>
                    <a:lnTo>
                      <a:pt x="30" y="79"/>
                    </a:lnTo>
                    <a:lnTo>
                      <a:pt x="17" y="72"/>
                    </a:lnTo>
                    <a:lnTo>
                      <a:pt x="0" y="96"/>
                    </a:lnTo>
                    <a:lnTo>
                      <a:pt x="21" y="130"/>
                    </a:lnTo>
                    <a:lnTo>
                      <a:pt x="39" y="132"/>
                    </a:lnTo>
                    <a:lnTo>
                      <a:pt x="56" y="115"/>
                    </a:lnTo>
                    <a:lnTo>
                      <a:pt x="65" y="133"/>
                    </a:lnTo>
                    <a:lnTo>
                      <a:pt x="78" y="127"/>
                    </a:lnTo>
                    <a:lnTo>
                      <a:pt x="86" y="141"/>
                    </a:lnTo>
                    <a:lnTo>
                      <a:pt x="69" y="148"/>
                    </a:lnTo>
                    <a:lnTo>
                      <a:pt x="66" y="165"/>
                    </a:lnTo>
                    <a:lnTo>
                      <a:pt x="81" y="174"/>
                    </a:lnTo>
                    <a:lnTo>
                      <a:pt x="86" y="189"/>
                    </a:lnTo>
                    <a:lnTo>
                      <a:pt x="98" y="196"/>
                    </a:lnTo>
                    <a:lnTo>
                      <a:pt x="99" y="208"/>
                    </a:lnTo>
                    <a:lnTo>
                      <a:pt x="128" y="195"/>
                    </a:lnTo>
                    <a:lnTo>
                      <a:pt x="140" y="214"/>
                    </a:lnTo>
                    <a:lnTo>
                      <a:pt x="158" y="196"/>
                    </a:lnTo>
                    <a:lnTo>
                      <a:pt x="180" y="205"/>
                    </a:lnTo>
                    <a:lnTo>
                      <a:pt x="168" y="219"/>
                    </a:lnTo>
                    <a:lnTo>
                      <a:pt x="156" y="243"/>
                    </a:lnTo>
                    <a:lnTo>
                      <a:pt x="159" y="259"/>
                    </a:lnTo>
                    <a:lnTo>
                      <a:pt x="176" y="262"/>
                    </a:lnTo>
                    <a:lnTo>
                      <a:pt x="195" y="241"/>
                    </a:lnTo>
                    <a:lnTo>
                      <a:pt x="228" y="198"/>
                    </a:lnTo>
                    <a:lnTo>
                      <a:pt x="233" y="177"/>
                    </a:lnTo>
                    <a:lnTo>
                      <a:pt x="227" y="171"/>
                    </a:lnTo>
                    <a:lnTo>
                      <a:pt x="192" y="181"/>
                    </a:lnTo>
                    <a:lnTo>
                      <a:pt x="145" y="154"/>
                    </a:lnTo>
                    <a:lnTo>
                      <a:pt x="137" y="145"/>
                    </a:lnTo>
                    <a:lnTo>
                      <a:pt x="138" y="120"/>
                    </a:lnTo>
                    <a:lnTo>
                      <a:pt x="129" y="96"/>
                    </a:lnTo>
                    <a:lnTo>
                      <a:pt x="138" y="55"/>
                    </a:lnTo>
                    <a:lnTo>
                      <a:pt x="123" y="18"/>
                    </a:lnTo>
                    <a:lnTo>
                      <a:pt x="114" y="0"/>
                    </a:lnTo>
                    <a:lnTo>
                      <a:pt x="95" y="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7" name="Freeform 117"/>
              <p:cNvSpPr>
                <a:spLocks/>
              </p:cNvSpPr>
              <p:nvPr/>
            </p:nvSpPr>
            <p:spPr bwMode="auto">
              <a:xfrm>
                <a:off x="12070214" y="2606962"/>
                <a:ext cx="230188" cy="217487"/>
              </a:xfrm>
              <a:custGeom>
                <a:avLst/>
                <a:gdLst>
                  <a:gd name="T0" fmla="*/ 0 w 165"/>
                  <a:gd name="T1" fmla="*/ 2147483647 h 155"/>
                  <a:gd name="T2" fmla="*/ 2147483647 w 165"/>
                  <a:gd name="T3" fmla="*/ 2147483647 h 155"/>
                  <a:gd name="T4" fmla="*/ 2147483647 w 165"/>
                  <a:gd name="T5" fmla="*/ 2147483647 h 155"/>
                  <a:gd name="T6" fmla="*/ 2147483647 w 165"/>
                  <a:gd name="T7" fmla="*/ 2147483647 h 155"/>
                  <a:gd name="T8" fmla="*/ 2147483647 w 165"/>
                  <a:gd name="T9" fmla="*/ 2147483647 h 155"/>
                  <a:gd name="T10" fmla="*/ 2147483647 w 165"/>
                  <a:gd name="T11" fmla="*/ 2147483647 h 155"/>
                  <a:gd name="T12" fmla="*/ 2147483647 w 165"/>
                  <a:gd name="T13" fmla="*/ 2147483647 h 155"/>
                  <a:gd name="T14" fmla="*/ 2147483647 w 165"/>
                  <a:gd name="T15" fmla="*/ 2147483647 h 155"/>
                  <a:gd name="T16" fmla="*/ 2147483647 w 165"/>
                  <a:gd name="T17" fmla="*/ 2147483647 h 155"/>
                  <a:gd name="T18" fmla="*/ 2147483647 w 165"/>
                  <a:gd name="T19" fmla="*/ 2147483647 h 155"/>
                  <a:gd name="T20" fmla="*/ 2147483647 w 165"/>
                  <a:gd name="T21" fmla="*/ 2147483647 h 155"/>
                  <a:gd name="T22" fmla="*/ 2147483647 w 165"/>
                  <a:gd name="T23" fmla="*/ 2147483647 h 155"/>
                  <a:gd name="T24" fmla="*/ 2147483647 w 165"/>
                  <a:gd name="T25" fmla="*/ 0 h 155"/>
                  <a:gd name="T26" fmla="*/ 2147483647 w 165"/>
                  <a:gd name="T27" fmla="*/ 2147483647 h 155"/>
                  <a:gd name="T28" fmla="*/ 2147483647 w 165"/>
                  <a:gd name="T29" fmla="*/ 2147483647 h 155"/>
                  <a:gd name="T30" fmla="*/ 2147483647 w 165"/>
                  <a:gd name="T31" fmla="*/ 2147483647 h 155"/>
                  <a:gd name="T32" fmla="*/ 2147483647 w 165"/>
                  <a:gd name="T33" fmla="*/ 2147483647 h 155"/>
                  <a:gd name="T34" fmla="*/ 2147483647 w 165"/>
                  <a:gd name="T35" fmla="*/ 2147483647 h 155"/>
                  <a:gd name="T36" fmla="*/ 2147483647 w 165"/>
                  <a:gd name="T37" fmla="*/ 2147483647 h 155"/>
                  <a:gd name="T38" fmla="*/ 2147483647 w 165"/>
                  <a:gd name="T39" fmla="*/ 2147483647 h 155"/>
                  <a:gd name="T40" fmla="*/ 2147483647 w 165"/>
                  <a:gd name="T41" fmla="*/ 2147483647 h 155"/>
                  <a:gd name="T42" fmla="*/ 2147483647 w 165"/>
                  <a:gd name="T43" fmla="*/ 2147483647 h 155"/>
                  <a:gd name="T44" fmla="*/ 2147483647 w 165"/>
                  <a:gd name="T45" fmla="*/ 2147483647 h 155"/>
                  <a:gd name="T46" fmla="*/ 2147483647 w 165"/>
                  <a:gd name="T47" fmla="*/ 2147483647 h 155"/>
                  <a:gd name="T48" fmla="*/ 0 w 165"/>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5"/>
                  <a:gd name="T76" fmla="*/ 0 h 155"/>
                  <a:gd name="T77" fmla="*/ 165 w 165"/>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5" h="155">
                    <a:moveTo>
                      <a:pt x="0" y="140"/>
                    </a:moveTo>
                    <a:lnTo>
                      <a:pt x="13" y="125"/>
                    </a:lnTo>
                    <a:lnTo>
                      <a:pt x="36" y="128"/>
                    </a:lnTo>
                    <a:lnTo>
                      <a:pt x="75" y="117"/>
                    </a:lnTo>
                    <a:lnTo>
                      <a:pt x="49" y="111"/>
                    </a:lnTo>
                    <a:lnTo>
                      <a:pt x="57" y="90"/>
                    </a:lnTo>
                    <a:lnTo>
                      <a:pt x="75" y="72"/>
                    </a:lnTo>
                    <a:lnTo>
                      <a:pt x="79" y="65"/>
                    </a:lnTo>
                    <a:lnTo>
                      <a:pt x="51" y="65"/>
                    </a:lnTo>
                    <a:lnTo>
                      <a:pt x="34" y="57"/>
                    </a:lnTo>
                    <a:lnTo>
                      <a:pt x="16" y="42"/>
                    </a:lnTo>
                    <a:lnTo>
                      <a:pt x="26" y="14"/>
                    </a:lnTo>
                    <a:lnTo>
                      <a:pt x="49" y="0"/>
                    </a:lnTo>
                    <a:lnTo>
                      <a:pt x="75" y="8"/>
                    </a:lnTo>
                    <a:lnTo>
                      <a:pt x="96" y="47"/>
                    </a:lnTo>
                    <a:lnTo>
                      <a:pt x="156" y="71"/>
                    </a:lnTo>
                    <a:lnTo>
                      <a:pt x="165" y="96"/>
                    </a:lnTo>
                    <a:lnTo>
                      <a:pt x="148" y="108"/>
                    </a:lnTo>
                    <a:lnTo>
                      <a:pt x="148" y="129"/>
                    </a:lnTo>
                    <a:lnTo>
                      <a:pt x="121" y="138"/>
                    </a:lnTo>
                    <a:lnTo>
                      <a:pt x="102" y="129"/>
                    </a:lnTo>
                    <a:lnTo>
                      <a:pt x="64" y="149"/>
                    </a:lnTo>
                    <a:lnTo>
                      <a:pt x="42" y="149"/>
                    </a:lnTo>
                    <a:lnTo>
                      <a:pt x="22" y="155"/>
                    </a:lnTo>
                    <a:lnTo>
                      <a:pt x="0" y="140"/>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8" name="Freeform 118"/>
              <p:cNvSpPr>
                <a:spLocks/>
              </p:cNvSpPr>
              <p:nvPr/>
            </p:nvSpPr>
            <p:spPr bwMode="auto">
              <a:xfrm>
                <a:off x="11978139" y="2586324"/>
                <a:ext cx="76200" cy="69850"/>
              </a:xfrm>
              <a:custGeom>
                <a:avLst/>
                <a:gdLst>
                  <a:gd name="T0" fmla="*/ 2147483647 w 54"/>
                  <a:gd name="T1" fmla="*/ 2147483647 h 50"/>
                  <a:gd name="T2" fmla="*/ 2147483647 w 54"/>
                  <a:gd name="T3" fmla="*/ 0 h 50"/>
                  <a:gd name="T4" fmla="*/ 2147483647 w 54"/>
                  <a:gd name="T5" fmla="*/ 2147483647 h 50"/>
                  <a:gd name="T6" fmla="*/ 2147483647 w 54"/>
                  <a:gd name="T7" fmla="*/ 2147483647 h 50"/>
                  <a:gd name="T8" fmla="*/ 0 w 54"/>
                  <a:gd name="T9" fmla="*/ 2147483647 h 50"/>
                  <a:gd name="T10" fmla="*/ 2147483647 w 54"/>
                  <a:gd name="T11" fmla="*/ 2147483647 h 50"/>
                  <a:gd name="T12" fmla="*/ 0 60000 65536"/>
                  <a:gd name="T13" fmla="*/ 0 60000 65536"/>
                  <a:gd name="T14" fmla="*/ 0 60000 65536"/>
                  <a:gd name="T15" fmla="*/ 0 60000 65536"/>
                  <a:gd name="T16" fmla="*/ 0 60000 65536"/>
                  <a:gd name="T17" fmla="*/ 0 60000 65536"/>
                  <a:gd name="T18" fmla="*/ 0 w 54"/>
                  <a:gd name="T19" fmla="*/ 0 h 50"/>
                  <a:gd name="T20" fmla="*/ 54 w 5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54" h="50">
                    <a:moveTo>
                      <a:pt x="4" y="35"/>
                    </a:moveTo>
                    <a:lnTo>
                      <a:pt x="33" y="0"/>
                    </a:lnTo>
                    <a:lnTo>
                      <a:pt x="54" y="3"/>
                    </a:lnTo>
                    <a:lnTo>
                      <a:pt x="42" y="29"/>
                    </a:lnTo>
                    <a:lnTo>
                      <a:pt x="0" y="50"/>
                    </a:lnTo>
                    <a:lnTo>
                      <a:pt x="4" y="35"/>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199" name="Freeform 119"/>
              <p:cNvSpPr>
                <a:spLocks/>
              </p:cNvSpPr>
              <p:nvPr/>
            </p:nvSpPr>
            <p:spPr bwMode="auto">
              <a:xfrm>
                <a:off x="12370252" y="3141949"/>
                <a:ext cx="103187" cy="160338"/>
              </a:xfrm>
              <a:custGeom>
                <a:avLst/>
                <a:gdLst>
                  <a:gd name="T0" fmla="*/ 2147483647 w 75"/>
                  <a:gd name="T1" fmla="*/ 2147483647 h 115"/>
                  <a:gd name="T2" fmla="*/ 2147483647 w 75"/>
                  <a:gd name="T3" fmla="*/ 2147483647 h 115"/>
                  <a:gd name="T4" fmla="*/ 0 w 75"/>
                  <a:gd name="T5" fmla="*/ 2147483647 h 115"/>
                  <a:gd name="T6" fmla="*/ 2147483647 w 75"/>
                  <a:gd name="T7" fmla="*/ 0 h 115"/>
                  <a:gd name="T8" fmla="*/ 2147483647 w 75"/>
                  <a:gd name="T9" fmla="*/ 2147483647 h 115"/>
                  <a:gd name="T10" fmla="*/ 2147483647 w 75"/>
                  <a:gd name="T11" fmla="*/ 2147483647 h 115"/>
                  <a:gd name="T12" fmla="*/ 2147483647 w 75"/>
                  <a:gd name="T13" fmla="*/ 2147483647 h 115"/>
                  <a:gd name="T14" fmla="*/ 2147483647 w 75"/>
                  <a:gd name="T15" fmla="*/ 2147483647 h 115"/>
                  <a:gd name="T16" fmla="*/ 2147483647 w 75"/>
                  <a:gd name="T17" fmla="*/ 2147483647 h 115"/>
                  <a:gd name="T18" fmla="*/ 2147483647 w 75"/>
                  <a:gd name="T19" fmla="*/ 2147483647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115"/>
                  <a:gd name="T32" fmla="*/ 75 w 75"/>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115">
                    <a:moveTo>
                      <a:pt x="12" y="94"/>
                    </a:moveTo>
                    <a:lnTo>
                      <a:pt x="2" y="51"/>
                    </a:lnTo>
                    <a:lnTo>
                      <a:pt x="0" y="16"/>
                    </a:lnTo>
                    <a:lnTo>
                      <a:pt x="36" y="0"/>
                    </a:lnTo>
                    <a:lnTo>
                      <a:pt x="51" y="15"/>
                    </a:lnTo>
                    <a:lnTo>
                      <a:pt x="60" y="49"/>
                    </a:lnTo>
                    <a:lnTo>
                      <a:pt x="75" y="70"/>
                    </a:lnTo>
                    <a:lnTo>
                      <a:pt x="71" y="108"/>
                    </a:lnTo>
                    <a:lnTo>
                      <a:pt x="41" y="115"/>
                    </a:lnTo>
                    <a:lnTo>
                      <a:pt x="12" y="94"/>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0" name="Freeform 120"/>
              <p:cNvSpPr>
                <a:spLocks/>
              </p:cNvSpPr>
              <p:nvPr/>
            </p:nvSpPr>
            <p:spPr bwMode="auto">
              <a:xfrm>
                <a:off x="12154352" y="2895887"/>
                <a:ext cx="130175" cy="187325"/>
              </a:xfrm>
              <a:custGeom>
                <a:avLst/>
                <a:gdLst>
                  <a:gd name="T0" fmla="*/ 0 w 93"/>
                  <a:gd name="T1" fmla="*/ 2147483647 h 134"/>
                  <a:gd name="T2" fmla="*/ 2147483647 w 93"/>
                  <a:gd name="T3" fmla="*/ 2147483647 h 134"/>
                  <a:gd name="T4" fmla="*/ 2147483647 w 93"/>
                  <a:gd name="T5" fmla="*/ 2147483647 h 134"/>
                  <a:gd name="T6" fmla="*/ 2147483647 w 93"/>
                  <a:gd name="T7" fmla="*/ 2147483647 h 134"/>
                  <a:gd name="T8" fmla="*/ 2147483647 w 93"/>
                  <a:gd name="T9" fmla="*/ 2147483647 h 134"/>
                  <a:gd name="T10" fmla="*/ 2147483647 w 93"/>
                  <a:gd name="T11" fmla="*/ 2147483647 h 134"/>
                  <a:gd name="T12" fmla="*/ 2147483647 w 93"/>
                  <a:gd name="T13" fmla="*/ 2147483647 h 134"/>
                  <a:gd name="T14" fmla="*/ 2147483647 w 93"/>
                  <a:gd name="T15" fmla="*/ 0 h 134"/>
                  <a:gd name="T16" fmla="*/ 2147483647 w 93"/>
                  <a:gd name="T17" fmla="*/ 2147483647 h 134"/>
                  <a:gd name="T18" fmla="*/ 2147483647 w 93"/>
                  <a:gd name="T19" fmla="*/ 2147483647 h 134"/>
                  <a:gd name="T20" fmla="*/ 2147483647 w 93"/>
                  <a:gd name="T21" fmla="*/ 2147483647 h 134"/>
                  <a:gd name="T22" fmla="*/ 0 w 93"/>
                  <a:gd name="T23" fmla="*/ 2147483647 h 1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34"/>
                  <a:gd name="T38" fmla="*/ 93 w 93"/>
                  <a:gd name="T39" fmla="*/ 134 h 1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34">
                    <a:moveTo>
                      <a:pt x="0" y="119"/>
                    </a:moveTo>
                    <a:lnTo>
                      <a:pt x="11" y="79"/>
                    </a:lnTo>
                    <a:lnTo>
                      <a:pt x="40" y="77"/>
                    </a:lnTo>
                    <a:lnTo>
                      <a:pt x="45" y="68"/>
                    </a:lnTo>
                    <a:lnTo>
                      <a:pt x="25" y="65"/>
                    </a:lnTo>
                    <a:lnTo>
                      <a:pt x="19" y="54"/>
                    </a:lnTo>
                    <a:lnTo>
                      <a:pt x="57" y="17"/>
                    </a:lnTo>
                    <a:lnTo>
                      <a:pt x="93" y="0"/>
                    </a:lnTo>
                    <a:lnTo>
                      <a:pt x="58" y="84"/>
                    </a:lnTo>
                    <a:lnTo>
                      <a:pt x="39" y="116"/>
                    </a:lnTo>
                    <a:lnTo>
                      <a:pt x="15" y="134"/>
                    </a:lnTo>
                    <a:lnTo>
                      <a:pt x="0" y="11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1" name="Freeform 121"/>
              <p:cNvSpPr>
                <a:spLocks/>
              </p:cNvSpPr>
              <p:nvPr/>
            </p:nvSpPr>
            <p:spPr bwMode="auto">
              <a:xfrm>
                <a:off x="12024177" y="3018124"/>
                <a:ext cx="138112" cy="179388"/>
              </a:xfrm>
              <a:custGeom>
                <a:avLst/>
                <a:gdLst>
                  <a:gd name="T0" fmla="*/ 2147483647 w 99"/>
                  <a:gd name="T1" fmla="*/ 2147483647 h 129"/>
                  <a:gd name="T2" fmla="*/ 2147483647 w 99"/>
                  <a:gd name="T3" fmla="*/ 2147483647 h 129"/>
                  <a:gd name="T4" fmla="*/ 2147483647 w 99"/>
                  <a:gd name="T5" fmla="*/ 2147483647 h 129"/>
                  <a:gd name="T6" fmla="*/ 2147483647 w 99"/>
                  <a:gd name="T7" fmla="*/ 2147483647 h 129"/>
                  <a:gd name="T8" fmla="*/ 2147483647 w 99"/>
                  <a:gd name="T9" fmla="*/ 2147483647 h 129"/>
                  <a:gd name="T10" fmla="*/ 2147483647 w 99"/>
                  <a:gd name="T11" fmla="*/ 2147483647 h 129"/>
                  <a:gd name="T12" fmla="*/ 2147483647 w 99"/>
                  <a:gd name="T13" fmla="*/ 2147483647 h 129"/>
                  <a:gd name="T14" fmla="*/ 0 w 99"/>
                  <a:gd name="T15" fmla="*/ 2147483647 h 129"/>
                  <a:gd name="T16" fmla="*/ 2147483647 w 99"/>
                  <a:gd name="T17" fmla="*/ 2147483647 h 129"/>
                  <a:gd name="T18" fmla="*/ 2147483647 w 99"/>
                  <a:gd name="T19" fmla="*/ 2147483647 h 129"/>
                  <a:gd name="T20" fmla="*/ 2147483647 w 99"/>
                  <a:gd name="T21" fmla="*/ 2147483647 h 129"/>
                  <a:gd name="T22" fmla="*/ 2147483647 w 99"/>
                  <a:gd name="T23" fmla="*/ 0 h 129"/>
                  <a:gd name="T24" fmla="*/ 2147483647 w 99"/>
                  <a:gd name="T25" fmla="*/ 2147483647 h 129"/>
                  <a:gd name="T26" fmla="*/ 2147483647 w 99"/>
                  <a:gd name="T27" fmla="*/ 2147483647 h 129"/>
                  <a:gd name="T28" fmla="*/ 2147483647 w 99"/>
                  <a:gd name="T29" fmla="*/ 2147483647 h 129"/>
                  <a:gd name="T30" fmla="*/ 2147483647 w 99"/>
                  <a:gd name="T31" fmla="*/ 2147483647 h 129"/>
                  <a:gd name="T32" fmla="*/ 2147483647 w 99"/>
                  <a:gd name="T33" fmla="*/ 2147483647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29"/>
                  <a:gd name="T53" fmla="*/ 99 w 99"/>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29">
                    <a:moveTo>
                      <a:pt x="54" y="129"/>
                    </a:moveTo>
                    <a:lnTo>
                      <a:pt x="34" y="129"/>
                    </a:lnTo>
                    <a:lnTo>
                      <a:pt x="55" y="107"/>
                    </a:lnTo>
                    <a:lnTo>
                      <a:pt x="43" y="80"/>
                    </a:lnTo>
                    <a:lnTo>
                      <a:pt x="54" y="60"/>
                    </a:lnTo>
                    <a:lnTo>
                      <a:pt x="34" y="57"/>
                    </a:lnTo>
                    <a:lnTo>
                      <a:pt x="7" y="99"/>
                    </a:lnTo>
                    <a:lnTo>
                      <a:pt x="0" y="84"/>
                    </a:lnTo>
                    <a:lnTo>
                      <a:pt x="4" y="56"/>
                    </a:lnTo>
                    <a:lnTo>
                      <a:pt x="25" y="21"/>
                    </a:lnTo>
                    <a:lnTo>
                      <a:pt x="42" y="32"/>
                    </a:lnTo>
                    <a:lnTo>
                      <a:pt x="76" y="0"/>
                    </a:lnTo>
                    <a:lnTo>
                      <a:pt x="91" y="56"/>
                    </a:lnTo>
                    <a:lnTo>
                      <a:pt x="99" y="83"/>
                    </a:lnTo>
                    <a:lnTo>
                      <a:pt x="94" y="110"/>
                    </a:lnTo>
                    <a:lnTo>
                      <a:pt x="72" y="117"/>
                    </a:lnTo>
                    <a:lnTo>
                      <a:pt x="54" y="12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2" name="Freeform 122"/>
              <p:cNvSpPr>
                <a:spLocks/>
              </p:cNvSpPr>
              <p:nvPr/>
            </p:nvSpPr>
            <p:spPr bwMode="auto">
              <a:xfrm>
                <a:off x="11890827" y="2664112"/>
                <a:ext cx="60325" cy="60325"/>
              </a:xfrm>
              <a:custGeom>
                <a:avLst/>
                <a:gdLst>
                  <a:gd name="T0" fmla="*/ 0 w 43"/>
                  <a:gd name="T1" fmla="*/ 2147483647 h 43"/>
                  <a:gd name="T2" fmla="*/ 2147483647 w 43"/>
                  <a:gd name="T3" fmla="*/ 2147483647 h 43"/>
                  <a:gd name="T4" fmla="*/ 2147483647 w 43"/>
                  <a:gd name="T5" fmla="*/ 2147483647 h 43"/>
                  <a:gd name="T6" fmla="*/ 2147483647 w 43"/>
                  <a:gd name="T7" fmla="*/ 0 h 43"/>
                  <a:gd name="T8" fmla="*/ 2147483647 w 43"/>
                  <a:gd name="T9" fmla="*/ 2147483647 h 43"/>
                  <a:gd name="T10" fmla="*/ 2147483647 w 43"/>
                  <a:gd name="T11" fmla="*/ 2147483647 h 43"/>
                  <a:gd name="T12" fmla="*/ 0 w 43"/>
                  <a:gd name="T13" fmla="*/ 2147483647 h 43"/>
                  <a:gd name="T14" fmla="*/ 0 60000 65536"/>
                  <a:gd name="T15" fmla="*/ 0 60000 65536"/>
                  <a:gd name="T16" fmla="*/ 0 60000 65536"/>
                  <a:gd name="T17" fmla="*/ 0 60000 65536"/>
                  <a:gd name="T18" fmla="*/ 0 60000 65536"/>
                  <a:gd name="T19" fmla="*/ 0 60000 65536"/>
                  <a:gd name="T20" fmla="*/ 0 60000 65536"/>
                  <a:gd name="T21" fmla="*/ 0 w 43"/>
                  <a:gd name="T22" fmla="*/ 0 h 43"/>
                  <a:gd name="T23" fmla="*/ 43 w 43"/>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43">
                    <a:moveTo>
                      <a:pt x="0" y="22"/>
                    </a:moveTo>
                    <a:lnTo>
                      <a:pt x="12" y="10"/>
                    </a:lnTo>
                    <a:lnTo>
                      <a:pt x="28" y="4"/>
                    </a:lnTo>
                    <a:lnTo>
                      <a:pt x="43" y="0"/>
                    </a:lnTo>
                    <a:lnTo>
                      <a:pt x="31" y="21"/>
                    </a:lnTo>
                    <a:lnTo>
                      <a:pt x="4" y="43"/>
                    </a:lnTo>
                    <a:lnTo>
                      <a:pt x="0" y="22"/>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3" name="Freeform 123"/>
              <p:cNvSpPr>
                <a:spLocks/>
              </p:cNvSpPr>
              <p:nvPr/>
            </p:nvSpPr>
            <p:spPr bwMode="auto">
              <a:xfrm>
                <a:off x="12440102" y="3033999"/>
                <a:ext cx="46037" cy="74613"/>
              </a:xfrm>
              <a:custGeom>
                <a:avLst/>
                <a:gdLst>
                  <a:gd name="T0" fmla="*/ 2147483647 w 32"/>
                  <a:gd name="T1" fmla="*/ 2147483647 h 54"/>
                  <a:gd name="T2" fmla="*/ 2147483647 w 32"/>
                  <a:gd name="T3" fmla="*/ 2147483647 h 54"/>
                  <a:gd name="T4" fmla="*/ 0 w 32"/>
                  <a:gd name="T5" fmla="*/ 2147483647 h 54"/>
                  <a:gd name="T6" fmla="*/ 2147483647 w 32"/>
                  <a:gd name="T7" fmla="*/ 0 h 54"/>
                  <a:gd name="T8" fmla="*/ 2147483647 w 32"/>
                  <a:gd name="T9" fmla="*/ 2147483647 h 54"/>
                  <a:gd name="T10" fmla="*/ 2147483647 w 32"/>
                  <a:gd name="T11" fmla="*/ 2147483647 h 54"/>
                  <a:gd name="T12" fmla="*/ 2147483647 w 32"/>
                  <a:gd name="T13" fmla="*/ 2147483647 h 54"/>
                  <a:gd name="T14" fmla="*/ 2147483647 w 32"/>
                  <a:gd name="T15" fmla="*/ 2147483647 h 5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4"/>
                  <a:gd name="T26" fmla="*/ 32 w 3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4">
                    <a:moveTo>
                      <a:pt x="8" y="48"/>
                    </a:moveTo>
                    <a:lnTo>
                      <a:pt x="2" y="32"/>
                    </a:lnTo>
                    <a:lnTo>
                      <a:pt x="0" y="12"/>
                    </a:lnTo>
                    <a:lnTo>
                      <a:pt x="7" y="0"/>
                    </a:lnTo>
                    <a:lnTo>
                      <a:pt x="21" y="20"/>
                    </a:lnTo>
                    <a:lnTo>
                      <a:pt x="32" y="40"/>
                    </a:lnTo>
                    <a:lnTo>
                      <a:pt x="29" y="54"/>
                    </a:lnTo>
                    <a:lnTo>
                      <a:pt x="8" y="4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4" name="Freeform 124"/>
              <p:cNvSpPr>
                <a:spLocks/>
              </p:cNvSpPr>
              <p:nvPr/>
            </p:nvSpPr>
            <p:spPr bwMode="auto">
              <a:xfrm>
                <a:off x="12127364" y="2452974"/>
                <a:ext cx="34925" cy="28575"/>
              </a:xfrm>
              <a:custGeom>
                <a:avLst/>
                <a:gdLst>
                  <a:gd name="T0" fmla="*/ 2147483647 w 25"/>
                  <a:gd name="T1" fmla="*/ 2147483647 h 21"/>
                  <a:gd name="T2" fmla="*/ 0 w 25"/>
                  <a:gd name="T3" fmla="*/ 2147483647 h 21"/>
                  <a:gd name="T4" fmla="*/ 2147483647 w 25"/>
                  <a:gd name="T5" fmla="*/ 0 h 21"/>
                  <a:gd name="T6" fmla="*/ 2147483647 w 25"/>
                  <a:gd name="T7" fmla="*/ 2147483647 h 21"/>
                  <a:gd name="T8" fmla="*/ 2147483647 w 25"/>
                  <a:gd name="T9" fmla="*/ 2147483647 h 21"/>
                  <a:gd name="T10" fmla="*/ 2147483647 w 25"/>
                  <a:gd name="T11" fmla="*/ 2147483647 h 21"/>
                  <a:gd name="T12" fmla="*/ 0 60000 65536"/>
                  <a:gd name="T13" fmla="*/ 0 60000 65536"/>
                  <a:gd name="T14" fmla="*/ 0 60000 65536"/>
                  <a:gd name="T15" fmla="*/ 0 60000 65536"/>
                  <a:gd name="T16" fmla="*/ 0 60000 65536"/>
                  <a:gd name="T17" fmla="*/ 0 60000 65536"/>
                  <a:gd name="T18" fmla="*/ 0 w 25"/>
                  <a:gd name="T19" fmla="*/ 0 h 21"/>
                  <a:gd name="T20" fmla="*/ 25 w 25"/>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5" h="21">
                    <a:moveTo>
                      <a:pt x="1" y="21"/>
                    </a:moveTo>
                    <a:lnTo>
                      <a:pt x="0" y="8"/>
                    </a:lnTo>
                    <a:lnTo>
                      <a:pt x="20" y="0"/>
                    </a:lnTo>
                    <a:lnTo>
                      <a:pt x="25" y="11"/>
                    </a:lnTo>
                    <a:lnTo>
                      <a:pt x="19" y="21"/>
                    </a:lnTo>
                    <a:lnTo>
                      <a:pt x="1" y="2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5" name="Freeform 125"/>
              <p:cNvSpPr>
                <a:spLocks/>
              </p:cNvSpPr>
              <p:nvPr/>
            </p:nvSpPr>
            <p:spPr bwMode="auto">
              <a:xfrm>
                <a:off x="12173402" y="2151349"/>
                <a:ext cx="25400" cy="71438"/>
              </a:xfrm>
              <a:custGeom>
                <a:avLst/>
                <a:gdLst>
                  <a:gd name="T0" fmla="*/ 0 w 19"/>
                  <a:gd name="T1" fmla="*/ 2147483647 h 51"/>
                  <a:gd name="T2" fmla="*/ 2147483647 w 19"/>
                  <a:gd name="T3" fmla="*/ 2147483647 h 51"/>
                  <a:gd name="T4" fmla="*/ 2147483647 w 19"/>
                  <a:gd name="T5" fmla="*/ 0 h 51"/>
                  <a:gd name="T6" fmla="*/ 2147483647 w 19"/>
                  <a:gd name="T7" fmla="*/ 2147483647 h 51"/>
                  <a:gd name="T8" fmla="*/ 2147483647 w 19"/>
                  <a:gd name="T9" fmla="*/ 2147483647 h 51"/>
                  <a:gd name="T10" fmla="*/ 0 w 19"/>
                  <a:gd name="T11" fmla="*/ 2147483647 h 51"/>
                  <a:gd name="T12" fmla="*/ 0 60000 65536"/>
                  <a:gd name="T13" fmla="*/ 0 60000 65536"/>
                  <a:gd name="T14" fmla="*/ 0 60000 65536"/>
                  <a:gd name="T15" fmla="*/ 0 60000 65536"/>
                  <a:gd name="T16" fmla="*/ 0 60000 65536"/>
                  <a:gd name="T17" fmla="*/ 0 60000 65536"/>
                  <a:gd name="T18" fmla="*/ 0 w 19"/>
                  <a:gd name="T19" fmla="*/ 0 h 51"/>
                  <a:gd name="T20" fmla="*/ 19 w 19"/>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19" h="51">
                    <a:moveTo>
                      <a:pt x="0" y="41"/>
                    </a:moveTo>
                    <a:lnTo>
                      <a:pt x="5" y="14"/>
                    </a:lnTo>
                    <a:lnTo>
                      <a:pt x="12" y="0"/>
                    </a:lnTo>
                    <a:lnTo>
                      <a:pt x="19" y="23"/>
                    </a:lnTo>
                    <a:lnTo>
                      <a:pt x="15" y="51"/>
                    </a:lnTo>
                    <a:lnTo>
                      <a:pt x="0" y="4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6" name="Freeform 126"/>
              <p:cNvSpPr>
                <a:spLocks/>
              </p:cNvSpPr>
              <p:nvPr/>
            </p:nvSpPr>
            <p:spPr bwMode="auto">
              <a:xfrm>
                <a:off x="12103552" y="2916524"/>
                <a:ext cx="34925" cy="46038"/>
              </a:xfrm>
              <a:custGeom>
                <a:avLst/>
                <a:gdLst>
                  <a:gd name="T0" fmla="*/ 0 w 24"/>
                  <a:gd name="T1" fmla="*/ 2147483647 h 33"/>
                  <a:gd name="T2" fmla="*/ 2147483647 w 24"/>
                  <a:gd name="T3" fmla="*/ 0 h 33"/>
                  <a:gd name="T4" fmla="*/ 2147483647 w 24"/>
                  <a:gd name="T5" fmla="*/ 0 h 33"/>
                  <a:gd name="T6" fmla="*/ 2147483647 w 24"/>
                  <a:gd name="T7" fmla="*/ 2147483647 h 33"/>
                  <a:gd name="T8" fmla="*/ 0 w 24"/>
                  <a:gd name="T9" fmla="*/ 2147483647 h 33"/>
                  <a:gd name="T10" fmla="*/ 0 60000 65536"/>
                  <a:gd name="T11" fmla="*/ 0 60000 65536"/>
                  <a:gd name="T12" fmla="*/ 0 60000 65536"/>
                  <a:gd name="T13" fmla="*/ 0 60000 65536"/>
                  <a:gd name="T14" fmla="*/ 0 60000 65536"/>
                  <a:gd name="T15" fmla="*/ 0 w 24"/>
                  <a:gd name="T16" fmla="*/ 0 h 33"/>
                  <a:gd name="T17" fmla="*/ 24 w 24"/>
                  <a:gd name="T18" fmla="*/ 33 h 33"/>
                </a:gdLst>
                <a:ahLst/>
                <a:cxnLst>
                  <a:cxn ang="T10">
                    <a:pos x="T0" y="T1"/>
                  </a:cxn>
                  <a:cxn ang="T11">
                    <a:pos x="T2" y="T3"/>
                  </a:cxn>
                  <a:cxn ang="T12">
                    <a:pos x="T4" y="T5"/>
                  </a:cxn>
                  <a:cxn ang="T13">
                    <a:pos x="T6" y="T7"/>
                  </a:cxn>
                  <a:cxn ang="T14">
                    <a:pos x="T8" y="T9"/>
                  </a:cxn>
                </a:cxnLst>
                <a:rect l="T15" t="T16" r="T17" b="T18"/>
                <a:pathLst>
                  <a:path w="24" h="33">
                    <a:moveTo>
                      <a:pt x="0" y="27"/>
                    </a:moveTo>
                    <a:lnTo>
                      <a:pt x="5" y="0"/>
                    </a:lnTo>
                    <a:lnTo>
                      <a:pt x="24" y="0"/>
                    </a:lnTo>
                    <a:lnTo>
                      <a:pt x="13" y="33"/>
                    </a:lnTo>
                    <a:lnTo>
                      <a:pt x="0" y="27"/>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7" name="Freeform 127"/>
              <p:cNvSpPr>
                <a:spLocks/>
              </p:cNvSpPr>
              <p:nvPr/>
            </p:nvSpPr>
            <p:spPr bwMode="auto">
              <a:xfrm>
                <a:off x="12197214" y="2224374"/>
                <a:ext cx="25400" cy="30163"/>
              </a:xfrm>
              <a:custGeom>
                <a:avLst/>
                <a:gdLst>
                  <a:gd name="T0" fmla="*/ 2147483647 w 18"/>
                  <a:gd name="T1" fmla="*/ 2147483647 h 21"/>
                  <a:gd name="T2" fmla="*/ 0 w 18"/>
                  <a:gd name="T3" fmla="*/ 2147483647 h 21"/>
                  <a:gd name="T4" fmla="*/ 2147483647 w 18"/>
                  <a:gd name="T5" fmla="*/ 0 h 21"/>
                  <a:gd name="T6" fmla="*/ 2147483647 w 18"/>
                  <a:gd name="T7" fmla="*/ 2147483647 h 21"/>
                  <a:gd name="T8" fmla="*/ 2147483647 w 18"/>
                  <a:gd name="T9" fmla="*/ 2147483647 h 21"/>
                  <a:gd name="T10" fmla="*/ 2147483647 w 18"/>
                  <a:gd name="T11" fmla="*/ 2147483647 h 21"/>
                  <a:gd name="T12" fmla="*/ 0 60000 65536"/>
                  <a:gd name="T13" fmla="*/ 0 60000 65536"/>
                  <a:gd name="T14" fmla="*/ 0 60000 65536"/>
                  <a:gd name="T15" fmla="*/ 0 60000 65536"/>
                  <a:gd name="T16" fmla="*/ 0 60000 65536"/>
                  <a:gd name="T17" fmla="*/ 0 60000 65536"/>
                  <a:gd name="T18" fmla="*/ 0 w 18"/>
                  <a:gd name="T19" fmla="*/ 0 h 21"/>
                  <a:gd name="T20" fmla="*/ 18 w 1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18" h="21">
                    <a:moveTo>
                      <a:pt x="1" y="19"/>
                    </a:moveTo>
                    <a:lnTo>
                      <a:pt x="0" y="6"/>
                    </a:lnTo>
                    <a:lnTo>
                      <a:pt x="15" y="0"/>
                    </a:lnTo>
                    <a:lnTo>
                      <a:pt x="18" y="10"/>
                    </a:lnTo>
                    <a:lnTo>
                      <a:pt x="17" y="21"/>
                    </a:lnTo>
                    <a:lnTo>
                      <a:pt x="1" y="19"/>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8" name="Freeform 90"/>
              <p:cNvSpPr>
                <a:spLocks/>
              </p:cNvSpPr>
              <p:nvPr/>
            </p:nvSpPr>
            <p:spPr bwMode="auto">
              <a:xfrm>
                <a:off x="14494327" y="5466049"/>
                <a:ext cx="60325" cy="36513"/>
              </a:xfrm>
              <a:custGeom>
                <a:avLst/>
                <a:gdLst>
                  <a:gd name="T0" fmla="*/ 2147483647 w 44"/>
                  <a:gd name="T1" fmla="*/ 2147483647 h 26"/>
                  <a:gd name="T2" fmla="*/ 2147483647 w 44"/>
                  <a:gd name="T3" fmla="*/ 2147483647 h 26"/>
                  <a:gd name="T4" fmla="*/ 2147483647 w 44"/>
                  <a:gd name="T5" fmla="*/ 2147483647 h 26"/>
                  <a:gd name="T6" fmla="*/ 0 w 44"/>
                  <a:gd name="T7" fmla="*/ 2147483647 h 26"/>
                  <a:gd name="T8" fmla="*/ 2147483647 w 44"/>
                  <a:gd name="T9" fmla="*/ 0 h 26"/>
                  <a:gd name="T10" fmla="*/ 2147483647 w 44"/>
                  <a:gd name="T11" fmla="*/ 2147483647 h 26"/>
                  <a:gd name="T12" fmla="*/ 2147483647 w 44"/>
                  <a:gd name="T13" fmla="*/ 2147483647 h 26"/>
                  <a:gd name="T14" fmla="*/ 0 60000 65536"/>
                  <a:gd name="T15" fmla="*/ 0 60000 65536"/>
                  <a:gd name="T16" fmla="*/ 0 60000 65536"/>
                  <a:gd name="T17" fmla="*/ 0 60000 65536"/>
                  <a:gd name="T18" fmla="*/ 0 60000 65536"/>
                  <a:gd name="T19" fmla="*/ 0 60000 65536"/>
                  <a:gd name="T20" fmla="*/ 0 60000 65536"/>
                  <a:gd name="T21" fmla="*/ 0 w 44"/>
                  <a:gd name="T22" fmla="*/ 0 h 26"/>
                  <a:gd name="T23" fmla="*/ 44 w 44"/>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 h="26">
                    <a:moveTo>
                      <a:pt x="44" y="21"/>
                    </a:moveTo>
                    <a:lnTo>
                      <a:pt x="32" y="26"/>
                    </a:lnTo>
                    <a:lnTo>
                      <a:pt x="15" y="24"/>
                    </a:lnTo>
                    <a:lnTo>
                      <a:pt x="0" y="12"/>
                    </a:lnTo>
                    <a:lnTo>
                      <a:pt x="12" y="0"/>
                    </a:lnTo>
                    <a:lnTo>
                      <a:pt x="29" y="3"/>
                    </a:lnTo>
                    <a:lnTo>
                      <a:pt x="44" y="21"/>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sp>
            <p:nvSpPr>
              <p:cNvPr id="209" name="Freeform 92"/>
              <p:cNvSpPr>
                <a:spLocks/>
              </p:cNvSpPr>
              <p:nvPr/>
            </p:nvSpPr>
            <p:spPr bwMode="auto">
              <a:xfrm>
                <a:off x="13700577" y="5885149"/>
                <a:ext cx="179387" cy="109538"/>
              </a:xfrm>
              <a:custGeom>
                <a:avLst/>
                <a:gdLst>
                  <a:gd name="T0" fmla="*/ 2147483647 w 128"/>
                  <a:gd name="T1" fmla="*/ 2147483647 h 78"/>
                  <a:gd name="T2" fmla="*/ 2147483647 w 128"/>
                  <a:gd name="T3" fmla="*/ 2147483647 h 78"/>
                  <a:gd name="T4" fmla="*/ 2147483647 w 128"/>
                  <a:gd name="T5" fmla="*/ 2147483647 h 78"/>
                  <a:gd name="T6" fmla="*/ 0 w 128"/>
                  <a:gd name="T7" fmla="*/ 2147483647 h 78"/>
                  <a:gd name="T8" fmla="*/ 2147483647 w 128"/>
                  <a:gd name="T9" fmla="*/ 2147483647 h 78"/>
                  <a:gd name="T10" fmla="*/ 2147483647 w 128"/>
                  <a:gd name="T11" fmla="*/ 0 h 78"/>
                  <a:gd name="T12" fmla="*/ 2147483647 w 128"/>
                  <a:gd name="T13" fmla="*/ 2147483647 h 78"/>
                  <a:gd name="T14" fmla="*/ 2147483647 w 128"/>
                  <a:gd name="T15" fmla="*/ 2147483647 h 78"/>
                  <a:gd name="T16" fmla="*/ 2147483647 w 128"/>
                  <a:gd name="T17" fmla="*/ 2147483647 h 78"/>
                  <a:gd name="T18" fmla="*/ 2147483647 w 128"/>
                  <a:gd name="T19" fmla="*/ 2147483647 h 78"/>
                  <a:gd name="T20" fmla="*/ 2147483647 w 128"/>
                  <a:gd name="T21" fmla="*/ 2147483647 h 78"/>
                  <a:gd name="T22" fmla="*/ 2147483647 w 128"/>
                  <a:gd name="T23" fmla="*/ 2147483647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8"/>
                  <a:gd name="T37" fmla="*/ 0 h 78"/>
                  <a:gd name="T38" fmla="*/ 128 w 128"/>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8" h="78">
                    <a:moveTo>
                      <a:pt x="78" y="78"/>
                    </a:moveTo>
                    <a:lnTo>
                      <a:pt x="62" y="69"/>
                    </a:lnTo>
                    <a:lnTo>
                      <a:pt x="32" y="51"/>
                    </a:lnTo>
                    <a:lnTo>
                      <a:pt x="0" y="40"/>
                    </a:lnTo>
                    <a:lnTo>
                      <a:pt x="38" y="18"/>
                    </a:lnTo>
                    <a:lnTo>
                      <a:pt x="60" y="0"/>
                    </a:lnTo>
                    <a:lnTo>
                      <a:pt x="89" y="10"/>
                    </a:lnTo>
                    <a:lnTo>
                      <a:pt x="105" y="10"/>
                    </a:lnTo>
                    <a:lnTo>
                      <a:pt x="128" y="25"/>
                    </a:lnTo>
                    <a:lnTo>
                      <a:pt x="102" y="52"/>
                    </a:lnTo>
                    <a:lnTo>
                      <a:pt x="92" y="72"/>
                    </a:lnTo>
                    <a:lnTo>
                      <a:pt x="78" y="78"/>
                    </a:lnTo>
                    <a:close/>
                  </a:path>
                </a:pathLst>
              </a:custGeom>
              <a:grp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kern="0">
                  <a:solidFill>
                    <a:sysClr val="windowText" lastClr="000000"/>
                  </a:solidFill>
                </a:endParaRPr>
              </a:p>
            </p:txBody>
          </p:sp>
        </p:grpSp>
        <p:sp>
          <p:nvSpPr>
            <p:cNvPr id="123" name="TextBox 122"/>
            <p:cNvSpPr txBox="1"/>
            <p:nvPr/>
          </p:nvSpPr>
          <p:spPr>
            <a:xfrm>
              <a:off x="6103077" y="3423269"/>
              <a:ext cx="2324071" cy="1412093"/>
            </a:xfrm>
            <a:prstGeom prst="rect">
              <a:avLst/>
            </a:prstGeom>
            <a:solidFill>
              <a:srgbClr val="FFFFFF">
                <a:alpha val="80000"/>
              </a:srgbClr>
            </a:solidFill>
            <a:effectLst/>
          </p:spPr>
          <p:txBody>
            <a:bodyPr wrap="none" rtlCol="0">
              <a:spAutoFit/>
            </a:bodyPr>
            <a:lstStyle/>
            <a:p>
              <a:pPr algn="ctr"/>
              <a:r>
                <a:rPr lang="en-GB" sz="2000" b="1" dirty="0">
                  <a:solidFill>
                    <a:srgbClr val="005294"/>
                  </a:solidFill>
                </a:rPr>
                <a:t>REVITALISE</a:t>
              </a:r>
              <a:br>
                <a:rPr lang="en-GB" sz="2000" dirty="0">
                  <a:solidFill>
                    <a:srgbClr val="005294"/>
                  </a:solidFill>
                </a:rPr>
              </a:br>
              <a:r>
                <a:rPr lang="en-GB" sz="1600" dirty="0">
                  <a:solidFill>
                    <a:srgbClr val="005294"/>
                  </a:solidFill>
                </a:rPr>
                <a:t>13 primary care</a:t>
              </a:r>
            </a:p>
            <a:p>
              <a:pPr algn="ctr"/>
              <a:r>
                <a:rPr lang="en-GB" sz="1600" dirty="0">
                  <a:solidFill>
                    <a:srgbClr val="005294"/>
                  </a:solidFill>
                </a:rPr>
                <a:t>practices across</a:t>
              </a:r>
              <a:br>
                <a:rPr lang="en-GB" sz="1600" dirty="0">
                  <a:solidFill>
                    <a:srgbClr val="005294"/>
                  </a:solidFill>
                </a:rPr>
              </a:br>
              <a:r>
                <a:rPr lang="en-GB" sz="1600" dirty="0">
                  <a:solidFill>
                    <a:srgbClr val="005294"/>
                  </a:solidFill>
                </a:rPr>
                <a:t>the UK</a:t>
              </a:r>
              <a:endParaRPr lang="en-GB" sz="1600" baseline="30000" dirty="0">
                <a:solidFill>
                  <a:srgbClr val="005294"/>
                </a:solidFill>
              </a:endParaRPr>
            </a:p>
          </p:txBody>
        </p:sp>
        <p:pic>
          <p:nvPicPr>
            <p:cNvPr id="112" name="Picture 1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276" y="1145856"/>
              <a:ext cx="812800" cy="812800"/>
            </a:xfrm>
            <a:prstGeom prst="rect">
              <a:avLst/>
            </a:prstGeom>
          </p:spPr>
        </p:pic>
      </p:grpSp>
      <p:sp>
        <p:nvSpPr>
          <p:cNvPr id="2" name="Title 1"/>
          <p:cNvSpPr>
            <a:spLocks noGrp="1"/>
          </p:cNvSpPr>
          <p:nvPr>
            <p:ph type="title"/>
          </p:nvPr>
        </p:nvSpPr>
        <p:spPr>
          <a:xfrm>
            <a:off x="142044" y="152401"/>
            <a:ext cx="11434438" cy="834047"/>
          </a:xfrm>
        </p:spPr>
        <p:txBody>
          <a:bodyPr>
            <a:noAutofit/>
          </a:bodyPr>
          <a:lstStyle/>
          <a:p>
            <a:r>
              <a:rPr lang="en-GB" sz="3200" spc="-20" dirty="0">
                <a:solidFill>
                  <a:schemeClr val="accent1"/>
                </a:solidFill>
              </a:rPr>
              <a:t>REVITALISE:</a:t>
            </a:r>
            <a:r>
              <a:rPr lang="en-GB" sz="3200" spc="-20" dirty="0"/>
              <a:t> low testosterone is common among men with T2DM and ED in real-world UK practice</a:t>
            </a:r>
          </a:p>
        </p:txBody>
      </p:sp>
      <p:sp>
        <p:nvSpPr>
          <p:cNvPr id="5" name="TextBox 4"/>
          <p:cNvSpPr txBox="1"/>
          <p:nvPr/>
        </p:nvSpPr>
        <p:spPr>
          <a:xfrm>
            <a:off x="1507157" y="5876093"/>
            <a:ext cx="9144001" cy="400110"/>
          </a:xfrm>
          <a:prstGeom prst="rect">
            <a:avLst/>
          </a:prstGeom>
          <a:noFill/>
        </p:spPr>
        <p:txBody>
          <a:bodyPr wrap="square" rtlCol="0" anchor="b">
            <a:spAutoFit/>
          </a:bodyPr>
          <a:lstStyle/>
          <a:p>
            <a:pPr marL="0" lvl="1" defTabSz="457200">
              <a:defRPr/>
            </a:pPr>
            <a:r>
              <a:rPr lang="en-GB" sz="1000" dirty="0">
                <a:solidFill>
                  <a:schemeClr val="tx2"/>
                </a:solidFill>
              </a:rPr>
              <a:t>ED, erectile dysfunction, T2DM, type 2 diabetes mellitus</a:t>
            </a:r>
          </a:p>
          <a:p>
            <a:pPr marL="0" lvl="1" defTabSz="457200">
              <a:defRPr/>
            </a:pPr>
            <a:r>
              <a:rPr lang="en-GB" sz="1000" dirty="0">
                <a:solidFill>
                  <a:schemeClr val="tx2"/>
                </a:solidFill>
              </a:rPr>
              <a:t>David J </a:t>
            </a:r>
            <a:r>
              <a:rPr lang="en-GB" sz="1000" i="1" dirty="0">
                <a:solidFill>
                  <a:schemeClr val="tx2"/>
                </a:solidFill>
              </a:rPr>
              <a:t>et al. Diabetes Prim Care</a:t>
            </a:r>
            <a:r>
              <a:rPr lang="en-GB" sz="1000" dirty="0">
                <a:solidFill>
                  <a:schemeClr val="tx2"/>
                </a:solidFill>
              </a:rPr>
              <a:t> 2017;19:67–72.</a:t>
            </a:r>
          </a:p>
        </p:txBody>
      </p:sp>
      <p:sp>
        <p:nvSpPr>
          <p:cNvPr id="171" name="Rounded Rectangle 170"/>
          <p:cNvSpPr/>
          <p:nvPr/>
        </p:nvSpPr>
        <p:spPr>
          <a:xfrm>
            <a:off x="3187599" y="1889181"/>
            <a:ext cx="2310168" cy="952988"/>
          </a:xfrm>
          <a:prstGeom prst="roundRect">
            <a:avLst>
              <a:gd name="adj" fmla="val 10713"/>
            </a:avLst>
          </a:prstGeom>
          <a:solidFill>
            <a:schemeClr val="accent1"/>
          </a:solidFill>
          <a:ln w="38100">
            <a:solidFill>
              <a:schemeClr val="tx2"/>
            </a:solidFill>
          </a:ln>
          <a:effectLst>
            <a:outerShdw blurRad="50800" dist="38100" dir="2700000" algn="tl" rotWithShape="0">
              <a:prstClr val="black">
                <a:alpha val="40000"/>
              </a:prstClr>
            </a:outerShdw>
          </a:effectLst>
        </p:spPr>
        <p:txBody>
          <a:bodyPr wrap="square" anchor="ctr">
            <a:noAutofit/>
          </a:bodyPr>
          <a:lstStyle/>
          <a:p>
            <a:pPr lvl="0" algn="ctr">
              <a:buClr>
                <a:srgbClr val="005294"/>
              </a:buClr>
            </a:pPr>
            <a:r>
              <a:rPr lang="en-GB" sz="2800" b="1" dirty="0">
                <a:solidFill>
                  <a:schemeClr val="bg1"/>
                </a:solidFill>
                <a:effectLst>
                  <a:outerShdw blurRad="38100" dist="38100" dir="2700000" algn="tl">
                    <a:srgbClr val="000000">
                      <a:alpha val="43137"/>
                    </a:srgbClr>
                  </a:outerShdw>
                </a:effectLst>
              </a:rPr>
              <a:t>N=43,633</a:t>
            </a:r>
          </a:p>
          <a:p>
            <a:pPr algn="ctr"/>
            <a:r>
              <a:rPr lang="en-GB" sz="1600" dirty="0">
                <a:solidFill>
                  <a:schemeClr val="bg1"/>
                </a:solidFill>
                <a:effectLst>
                  <a:outerShdw blurRad="38100" dist="38100" dir="2700000" algn="tl">
                    <a:srgbClr val="000000">
                      <a:alpha val="43137"/>
                    </a:srgbClr>
                  </a:outerShdw>
                </a:effectLst>
              </a:rPr>
              <a:t>men were reviewed</a:t>
            </a:r>
          </a:p>
        </p:txBody>
      </p:sp>
      <p:grpSp>
        <p:nvGrpSpPr>
          <p:cNvPr id="17" name="Group 16"/>
          <p:cNvGrpSpPr/>
          <p:nvPr/>
        </p:nvGrpSpPr>
        <p:grpSpPr>
          <a:xfrm>
            <a:off x="8504964" y="2247520"/>
            <a:ext cx="2748014" cy="1739365"/>
            <a:chOff x="2312659" y="4034886"/>
            <a:chExt cx="1913628" cy="1739365"/>
          </a:xfrm>
        </p:grpSpPr>
        <p:sp>
          <p:nvSpPr>
            <p:cNvPr id="140" name="Rounded Rectangle 139"/>
            <p:cNvSpPr/>
            <p:nvPr/>
          </p:nvSpPr>
          <p:spPr>
            <a:xfrm>
              <a:off x="2312660" y="4034886"/>
              <a:ext cx="1913627" cy="1739365"/>
            </a:xfrm>
            <a:prstGeom prst="roundRect">
              <a:avLst>
                <a:gd name="adj" fmla="val 10713"/>
              </a:avLst>
            </a:prstGeom>
            <a:solidFill>
              <a:schemeClr val="bg1"/>
            </a:solidFill>
            <a:ln w="38100">
              <a:solidFill>
                <a:schemeClr val="tx2">
                  <a:lumMod val="20000"/>
                  <a:lumOff val="80000"/>
                </a:schemeClr>
              </a:solidFill>
            </a:ln>
            <a:effectLst>
              <a:outerShdw blurRad="50800" dist="38100" dir="2700000" algn="tl" rotWithShape="0">
                <a:prstClr val="black">
                  <a:alpha val="40000"/>
                </a:prstClr>
              </a:outerShdw>
            </a:effectLst>
          </p:spPr>
          <p:txBody>
            <a:bodyPr wrap="square">
              <a:noAutofit/>
            </a:bodyPr>
            <a:lstStyle/>
            <a:p>
              <a:pPr lvl="0" algn="ctr"/>
              <a:endParaRPr lang="en-GB" sz="1200" b="1" dirty="0">
                <a:solidFill>
                  <a:srgbClr val="005294"/>
                </a:solidFill>
              </a:endParaRPr>
            </a:p>
          </p:txBody>
        </p:sp>
        <p:grpSp>
          <p:nvGrpSpPr>
            <p:cNvPr id="159" name="Group 158"/>
            <p:cNvGrpSpPr/>
            <p:nvPr/>
          </p:nvGrpSpPr>
          <p:grpSpPr>
            <a:xfrm>
              <a:off x="3350746" y="4658080"/>
              <a:ext cx="744368" cy="717727"/>
              <a:chOff x="2484981" y="4520386"/>
              <a:chExt cx="1487041" cy="1433820"/>
            </a:xfrm>
          </p:grpSpPr>
          <p:pic>
            <p:nvPicPr>
              <p:cNvPr id="160" name="Picture 5" descr="The chemical structure of testosterone."/>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84981" y="4640081"/>
                <a:ext cx="1487041" cy="961930"/>
              </a:xfrm>
              <a:prstGeom prst="rect">
                <a:avLst/>
              </a:prstGeom>
              <a:noFill/>
              <a:extLst>
                <a:ext uri="{909E8E84-426E-40DD-AFC4-6F175D3DCCD1}">
                  <a14:hiddenFill xmlns:a14="http://schemas.microsoft.com/office/drawing/2010/main">
                    <a:solidFill>
                      <a:srgbClr val="FFFFFF"/>
                    </a:solidFill>
                  </a14:hiddenFill>
                </a:ext>
              </a:extLst>
            </p:spPr>
          </p:pic>
          <p:sp>
            <p:nvSpPr>
              <p:cNvPr id="161" name="Multiply 160"/>
              <p:cNvSpPr/>
              <p:nvPr/>
            </p:nvSpPr>
            <p:spPr>
              <a:xfrm>
                <a:off x="2511591" y="4520386"/>
                <a:ext cx="1433820" cy="1433820"/>
              </a:xfrm>
              <a:prstGeom prst="mathMultiply">
                <a:avLst>
                  <a:gd name="adj1" fmla="val 12891"/>
                </a:avLst>
              </a:prstGeom>
              <a:solidFill>
                <a:srgbClr val="C00000">
                  <a:alpha val="50196"/>
                </a:srgb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grpSp>
        <p:sp>
          <p:nvSpPr>
            <p:cNvPr id="63" name="TextBox 62"/>
            <p:cNvSpPr txBox="1"/>
            <p:nvPr/>
          </p:nvSpPr>
          <p:spPr>
            <a:xfrm>
              <a:off x="2701048" y="5212772"/>
              <a:ext cx="1136851" cy="523220"/>
            </a:xfrm>
            <a:prstGeom prst="rect">
              <a:avLst/>
            </a:prstGeom>
            <a:noFill/>
          </p:spPr>
          <p:txBody>
            <a:bodyPr wrap="none" rtlCol="0">
              <a:spAutoFit/>
            </a:bodyPr>
            <a:lstStyle/>
            <a:p>
              <a:pPr algn="ctr"/>
              <a:r>
                <a:rPr lang="en-GB" sz="2800" b="1" dirty="0">
                  <a:solidFill>
                    <a:schemeClr val="tx2"/>
                  </a:solidFill>
                </a:rPr>
                <a:t>39.9%</a:t>
              </a:r>
              <a:endParaRPr lang="en-GB" sz="2800" b="1" baseline="30000" dirty="0">
                <a:solidFill>
                  <a:schemeClr val="tx2"/>
                </a:solidFill>
              </a:endParaRPr>
            </a:p>
          </p:txBody>
        </p:sp>
        <p:grpSp>
          <p:nvGrpSpPr>
            <p:cNvPr id="211" name="Group 210"/>
            <p:cNvGrpSpPr/>
            <p:nvPr/>
          </p:nvGrpSpPr>
          <p:grpSpPr>
            <a:xfrm>
              <a:off x="2312659" y="4034886"/>
              <a:ext cx="1913628" cy="853427"/>
              <a:chOff x="153742" y="4034886"/>
              <a:chExt cx="1913628" cy="853427"/>
            </a:xfrm>
          </p:grpSpPr>
          <p:sp>
            <p:nvSpPr>
              <p:cNvPr id="212" name="Round Same Side Corner Rectangle 211"/>
              <p:cNvSpPr/>
              <p:nvPr/>
            </p:nvSpPr>
            <p:spPr>
              <a:xfrm>
                <a:off x="153742" y="4034886"/>
                <a:ext cx="1913627" cy="618249"/>
              </a:xfrm>
              <a:prstGeom prst="round2SameRect">
                <a:avLst>
                  <a:gd name="adj1" fmla="val 31082"/>
                  <a:gd name="adj2" fmla="val 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13" name="Rectangle 212"/>
              <p:cNvSpPr/>
              <p:nvPr/>
            </p:nvSpPr>
            <p:spPr>
              <a:xfrm>
                <a:off x="153742" y="4057316"/>
                <a:ext cx="1913628" cy="830997"/>
              </a:xfrm>
              <a:prstGeom prst="rect">
                <a:avLst/>
              </a:prstGeom>
            </p:spPr>
            <p:txBody>
              <a:bodyPr wrap="square">
                <a:spAutoFit/>
              </a:bodyPr>
              <a:lstStyle/>
              <a:p>
                <a:pPr lvl="0" algn="ctr"/>
                <a:r>
                  <a:rPr lang="en-GB" sz="1600" b="1" dirty="0">
                    <a:solidFill>
                      <a:schemeClr val="tx2"/>
                    </a:solidFill>
                  </a:rPr>
                  <a:t>Total testosterone</a:t>
                </a:r>
              </a:p>
              <a:p>
                <a:pPr lvl="0" algn="ctr"/>
                <a:r>
                  <a:rPr lang="en-GB" sz="1600" b="1" dirty="0">
                    <a:solidFill>
                      <a:schemeClr val="tx2"/>
                    </a:solidFill>
                  </a:rPr>
                  <a:t>&lt;12 </a:t>
                </a:r>
                <a:r>
                  <a:rPr lang="en-GB" sz="1600" b="1" dirty="0" err="1">
                    <a:solidFill>
                      <a:schemeClr val="tx2"/>
                    </a:solidFill>
                  </a:rPr>
                  <a:t>nmol</a:t>
                </a:r>
                <a:r>
                  <a:rPr lang="en-GB" sz="1600" b="1" dirty="0">
                    <a:solidFill>
                      <a:schemeClr val="tx2"/>
                    </a:solidFill>
                  </a:rPr>
                  <a:t>/L </a:t>
                </a:r>
                <a:r>
                  <a:rPr lang="en-GB" sz="1600" dirty="0">
                    <a:solidFill>
                      <a:schemeClr val="tx2"/>
                    </a:solidFill>
                  </a:rPr>
                  <a:t>(n=81)</a:t>
                </a:r>
              </a:p>
            </p:txBody>
          </p:sp>
        </p:grpSp>
        <p:sp>
          <p:nvSpPr>
            <p:cNvPr id="14" name="Rectangle 13"/>
            <p:cNvSpPr/>
            <p:nvPr/>
          </p:nvSpPr>
          <p:spPr>
            <a:xfrm>
              <a:off x="2383982" y="4647611"/>
              <a:ext cx="1096197" cy="738664"/>
            </a:xfrm>
            <a:prstGeom prst="rect">
              <a:avLst/>
            </a:prstGeom>
          </p:spPr>
          <p:txBody>
            <a:bodyPr wrap="square" anchor="ctr">
              <a:spAutoFit/>
            </a:bodyPr>
            <a:lstStyle/>
            <a:p>
              <a:pPr lvl="0"/>
              <a:r>
                <a:rPr lang="en-GB" sz="1400" dirty="0">
                  <a:solidFill>
                    <a:srgbClr val="005294"/>
                  </a:solidFill>
                </a:rPr>
                <a:t>Overall</a:t>
              </a:r>
            </a:p>
            <a:p>
              <a:pPr lvl="0"/>
              <a:r>
                <a:rPr lang="en-GB" sz="1400" dirty="0">
                  <a:solidFill>
                    <a:srgbClr val="005294"/>
                  </a:solidFill>
                </a:rPr>
                <a:t>prevalence</a:t>
              </a:r>
            </a:p>
          </p:txBody>
        </p:sp>
      </p:grpSp>
      <p:grpSp>
        <p:nvGrpSpPr>
          <p:cNvPr id="16" name="Group 15"/>
          <p:cNvGrpSpPr/>
          <p:nvPr/>
        </p:nvGrpSpPr>
        <p:grpSpPr>
          <a:xfrm>
            <a:off x="6035824" y="1904068"/>
            <a:ext cx="2092783" cy="1739365"/>
            <a:chOff x="153742" y="4034886"/>
            <a:chExt cx="1913628" cy="1739365"/>
          </a:xfrm>
        </p:grpSpPr>
        <p:sp>
          <p:nvSpPr>
            <p:cNvPr id="156" name="Rounded Rectangle 155"/>
            <p:cNvSpPr/>
            <p:nvPr/>
          </p:nvSpPr>
          <p:spPr>
            <a:xfrm>
              <a:off x="153742" y="4034886"/>
              <a:ext cx="1913627" cy="1739365"/>
            </a:xfrm>
            <a:prstGeom prst="roundRect">
              <a:avLst>
                <a:gd name="adj" fmla="val 10713"/>
              </a:avLst>
            </a:prstGeom>
            <a:solidFill>
              <a:schemeClr val="bg1"/>
            </a:solidFill>
            <a:ln w="38100">
              <a:solidFill>
                <a:schemeClr val="tx2"/>
              </a:solidFill>
            </a:ln>
            <a:effectLst>
              <a:outerShdw blurRad="50800" dist="38100" dir="2700000" algn="tl" rotWithShape="0">
                <a:prstClr val="black">
                  <a:alpha val="40000"/>
                </a:prstClr>
              </a:outerShdw>
            </a:effectLst>
          </p:spPr>
          <p:txBody>
            <a:bodyPr wrap="square">
              <a:noAutofit/>
            </a:bodyPr>
            <a:lstStyle/>
            <a:p>
              <a:pPr algn="ctr"/>
              <a:endParaRPr lang="en-GB" sz="1400" dirty="0">
                <a:solidFill>
                  <a:schemeClr val="tx2"/>
                </a:solidFill>
              </a:endParaRPr>
            </a:p>
          </p:txBody>
        </p:sp>
        <p:grpSp>
          <p:nvGrpSpPr>
            <p:cNvPr id="142" name="Group 141"/>
            <p:cNvGrpSpPr/>
            <p:nvPr/>
          </p:nvGrpSpPr>
          <p:grpSpPr>
            <a:xfrm>
              <a:off x="1251732" y="4728689"/>
              <a:ext cx="650450" cy="576508"/>
              <a:chOff x="1005242" y="4873860"/>
              <a:chExt cx="614832" cy="544938"/>
            </a:xfrm>
            <a:effectLst>
              <a:outerShdw blurRad="50800" dist="38100" dir="2700000" algn="tl" rotWithShape="0">
                <a:prstClr val="black">
                  <a:alpha val="40000"/>
                </a:prstClr>
              </a:outerShdw>
            </a:effectLst>
          </p:grpSpPr>
          <p:grpSp>
            <p:nvGrpSpPr>
              <p:cNvPr id="147" name="Group 146"/>
              <p:cNvGrpSpPr/>
              <p:nvPr/>
            </p:nvGrpSpPr>
            <p:grpSpPr>
              <a:xfrm>
                <a:off x="1058779" y="4948517"/>
                <a:ext cx="498249" cy="376518"/>
                <a:chOff x="1058779" y="4948517"/>
                <a:chExt cx="498249" cy="376518"/>
              </a:xfrm>
            </p:grpSpPr>
            <p:grpSp>
              <p:nvGrpSpPr>
                <p:cNvPr id="151" name="Group 150"/>
                <p:cNvGrpSpPr/>
                <p:nvPr/>
              </p:nvGrpSpPr>
              <p:grpSpPr>
                <a:xfrm>
                  <a:off x="1058779" y="4948517"/>
                  <a:ext cx="498249" cy="376518"/>
                  <a:chOff x="1058779" y="4948517"/>
                  <a:chExt cx="498249" cy="376518"/>
                </a:xfrm>
              </p:grpSpPr>
              <p:sp>
                <p:nvSpPr>
                  <p:cNvPr id="153" name="Freeform 152"/>
                  <p:cNvSpPr/>
                  <p:nvPr/>
                </p:nvSpPr>
                <p:spPr>
                  <a:xfrm>
                    <a:off x="1058779" y="4954180"/>
                    <a:ext cx="498249" cy="370855"/>
                  </a:xfrm>
                  <a:custGeom>
                    <a:avLst/>
                    <a:gdLst>
                      <a:gd name="connsiteX0" fmla="*/ 288758 w 498249"/>
                      <a:gd name="connsiteY0" fmla="*/ 0 h 370855"/>
                      <a:gd name="connsiteX1" fmla="*/ 220815 w 498249"/>
                      <a:gd name="connsiteY1" fmla="*/ 42464 h 370855"/>
                      <a:gd name="connsiteX2" fmla="*/ 155703 w 498249"/>
                      <a:gd name="connsiteY2" fmla="*/ 59450 h 370855"/>
                      <a:gd name="connsiteX3" fmla="*/ 87760 w 498249"/>
                      <a:gd name="connsiteY3" fmla="*/ 73605 h 370855"/>
                      <a:gd name="connsiteX4" fmla="*/ 39633 w 498249"/>
                      <a:gd name="connsiteY4" fmla="*/ 118900 h 370855"/>
                      <a:gd name="connsiteX5" fmla="*/ 14155 w 498249"/>
                      <a:gd name="connsiteY5" fmla="*/ 158533 h 370855"/>
                      <a:gd name="connsiteX6" fmla="*/ 0 w 498249"/>
                      <a:gd name="connsiteY6" fmla="*/ 209491 h 370855"/>
                      <a:gd name="connsiteX7" fmla="*/ 8493 w 498249"/>
                      <a:gd name="connsiteY7" fmla="*/ 271772 h 370855"/>
                      <a:gd name="connsiteX8" fmla="*/ 39633 w 498249"/>
                      <a:gd name="connsiteY8" fmla="*/ 322729 h 370855"/>
                      <a:gd name="connsiteX9" fmla="*/ 93422 w 498249"/>
                      <a:gd name="connsiteY9" fmla="*/ 353870 h 370855"/>
                      <a:gd name="connsiteX10" fmla="*/ 150041 w 498249"/>
                      <a:gd name="connsiteY10" fmla="*/ 370855 h 370855"/>
                      <a:gd name="connsiteX11" fmla="*/ 215153 w 498249"/>
                      <a:gd name="connsiteY11" fmla="*/ 370855 h 370855"/>
                      <a:gd name="connsiteX12" fmla="*/ 257617 w 498249"/>
                      <a:gd name="connsiteY12" fmla="*/ 359531 h 370855"/>
                      <a:gd name="connsiteX13" fmla="*/ 268941 w 498249"/>
                      <a:gd name="connsiteY13" fmla="*/ 336884 h 370855"/>
                      <a:gd name="connsiteX14" fmla="*/ 294420 w 498249"/>
                      <a:gd name="connsiteY14" fmla="*/ 311405 h 370855"/>
                      <a:gd name="connsiteX15" fmla="*/ 294420 w 498249"/>
                      <a:gd name="connsiteY15" fmla="*/ 271772 h 370855"/>
                      <a:gd name="connsiteX16" fmla="*/ 314236 w 498249"/>
                      <a:gd name="connsiteY16" fmla="*/ 234969 h 370855"/>
                      <a:gd name="connsiteX17" fmla="*/ 314236 w 498249"/>
                      <a:gd name="connsiteY17" fmla="*/ 206660 h 370855"/>
                      <a:gd name="connsiteX18" fmla="*/ 311406 w 498249"/>
                      <a:gd name="connsiteY18" fmla="*/ 186843 h 370855"/>
                      <a:gd name="connsiteX19" fmla="*/ 319898 w 498249"/>
                      <a:gd name="connsiteY19" fmla="*/ 172688 h 370855"/>
                      <a:gd name="connsiteX20" fmla="*/ 478432 w 498249"/>
                      <a:gd name="connsiteY20" fmla="*/ 175519 h 370855"/>
                      <a:gd name="connsiteX21" fmla="*/ 498249 w 498249"/>
                      <a:gd name="connsiteY21" fmla="*/ 155702 h 370855"/>
                      <a:gd name="connsiteX22" fmla="*/ 498249 w 498249"/>
                      <a:gd name="connsiteY22" fmla="*/ 135886 h 370855"/>
                      <a:gd name="connsiteX23" fmla="*/ 478432 w 498249"/>
                      <a:gd name="connsiteY23" fmla="*/ 121731 h 370855"/>
                      <a:gd name="connsiteX24" fmla="*/ 232139 w 498249"/>
                      <a:gd name="connsiteY24" fmla="*/ 118900 h 370855"/>
                      <a:gd name="connsiteX25" fmla="*/ 223646 w 498249"/>
                      <a:gd name="connsiteY25" fmla="*/ 107576 h 370855"/>
                      <a:gd name="connsiteX26" fmla="*/ 234970 w 498249"/>
                      <a:gd name="connsiteY26" fmla="*/ 93421 h 370855"/>
                      <a:gd name="connsiteX27" fmla="*/ 271772 w 498249"/>
                      <a:gd name="connsiteY27" fmla="*/ 73605 h 370855"/>
                      <a:gd name="connsiteX28" fmla="*/ 288758 w 498249"/>
                      <a:gd name="connsiteY28" fmla="*/ 0 h 37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8249" h="370855">
                        <a:moveTo>
                          <a:pt x="288758" y="0"/>
                        </a:moveTo>
                        <a:lnTo>
                          <a:pt x="220815" y="42464"/>
                        </a:lnTo>
                        <a:lnTo>
                          <a:pt x="155703" y="59450"/>
                        </a:lnTo>
                        <a:lnTo>
                          <a:pt x="87760" y="73605"/>
                        </a:lnTo>
                        <a:lnTo>
                          <a:pt x="39633" y="118900"/>
                        </a:lnTo>
                        <a:lnTo>
                          <a:pt x="14155" y="158533"/>
                        </a:lnTo>
                        <a:lnTo>
                          <a:pt x="0" y="209491"/>
                        </a:lnTo>
                        <a:lnTo>
                          <a:pt x="8493" y="271772"/>
                        </a:lnTo>
                        <a:lnTo>
                          <a:pt x="39633" y="322729"/>
                        </a:lnTo>
                        <a:lnTo>
                          <a:pt x="93422" y="353870"/>
                        </a:lnTo>
                        <a:lnTo>
                          <a:pt x="150041" y="370855"/>
                        </a:lnTo>
                        <a:lnTo>
                          <a:pt x="215153" y="370855"/>
                        </a:lnTo>
                        <a:lnTo>
                          <a:pt x="257617" y="359531"/>
                        </a:lnTo>
                        <a:lnTo>
                          <a:pt x="268941" y="336884"/>
                        </a:lnTo>
                        <a:lnTo>
                          <a:pt x="294420" y="311405"/>
                        </a:lnTo>
                        <a:lnTo>
                          <a:pt x="294420" y="271772"/>
                        </a:lnTo>
                        <a:lnTo>
                          <a:pt x="314236" y="234969"/>
                        </a:lnTo>
                        <a:lnTo>
                          <a:pt x="314236" y="206660"/>
                        </a:lnTo>
                        <a:lnTo>
                          <a:pt x="311406" y="186843"/>
                        </a:lnTo>
                        <a:lnTo>
                          <a:pt x="319898" y="172688"/>
                        </a:lnTo>
                        <a:lnTo>
                          <a:pt x="478432" y="175519"/>
                        </a:lnTo>
                        <a:lnTo>
                          <a:pt x="498249" y="155702"/>
                        </a:lnTo>
                        <a:lnTo>
                          <a:pt x="498249" y="135886"/>
                        </a:lnTo>
                        <a:lnTo>
                          <a:pt x="478432" y="121731"/>
                        </a:lnTo>
                        <a:lnTo>
                          <a:pt x="232139" y="118900"/>
                        </a:lnTo>
                        <a:lnTo>
                          <a:pt x="223646" y="107576"/>
                        </a:lnTo>
                        <a:lnTo>
                          <a:pt x="234970" y="93421"/>
                        </a:lnTo>
                        <a:lnTo>
                          <a:pt x="271772" y="73605"/>
                        </a:lnTo>
                        <a:lnTo>
                          <a:pt x="288758"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prstClr val="white"/>
                      </a:solidFill>
                    </a:endParaRPr>
                  </a:p>
                </p:txBody>
              </p:sp>
              <p:sp>
                <p:nvSpPr>
                  <p:cNvPr id="154" name="Freeform 153"/>
                  <p:cNvSpPr/>
                  <p:nvPr/>
                </p:nvSpPr>
                <p:spPr>
                  <a:xfrm>
                    <a:off x="1313566" y="4948517"/>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prstClr val="white"/>
                      </a:solidFill>
                    </a:endParaRPr>
                  </a:p>
                </p:txBody>
              </p:sp>
            </p:grpSp>
            <p:sp>
              <p:nvSpPr>
                <p:cNvPr id="152" name="Freeform 151"/>
                <p:cNvSpPr/>
                <p:nvPr/>
              </p:nvSpPr>
              <p:spPr>
                <a:xfrm>
                  <a:off x="1310261" y="4970691"/>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prstClr val="white"/>
                    </a:solidFill>
                  </a:endParaRPr>
                </a:p>
              </p:txBody>
            </p:sp>
          </p:grpSp>
          <p:grpSp>
            <p:nvGrpSpPr>
              <p:cNvPr id="148" name="Group 147"/>
              <p:cNvGrpSpPr/>
              <p:nvPr/>
            </p:nvGrpSpPr>
            <p:grpSpPr>
              <a:xfrm>
                <a:off x="1005242" y="4873860"/>
                <a:ext cx="614832" cy="544938"/>
                <a:chOff x="1005242" y="4873860"/>
                <a:chExt cx="614832" cy="544938"/>
              </a:xfrm>
            </p:grpSpPr>
            <p:sp>
              <p:nvSpPr>
                <p:cNvPr id="149" name="Freeform 148"/>
                <p:cNvSpPr/>
                <p:nvPr/>
              </p:nvSpPr>
              <p:spPr>
                <a:xfrm>
                  <a:off x="1474447" y="5182986"/>
                  <a:ext cx="90378" cy="130725"/>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prstClr val="white"/>
                    </a:solidFill>
                  </a:endParaRPr>
                </a:p>
              </p:txBody>
            </p:sp>
            <p:pic>
              <p:nvPicPr>
                <p:cNvPr id="150" name="Picture 1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5242" y="4873860"/>
                  <a:ext cx="614832" cy="5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74" name="Group 173"/>
            <p:cNvGrpSpPr/>
            <p:nvPr/>
          </p:nvGrpSpPr>
          <p:grpSpPr>
            <a:xfrm>
              <a:off x="153742" y="4034886"/>
              <a:ext cx="1913628" cy="618249"/>
              <a:chOff x="153742" y="4034886"/>
              <a:chExt cx="1913628" cy="618249"/>
            </a:xfrm>
          </p:grpSpPr>
          <p:sp>
            <p:nvSpPr>
              <p:cNvPr id="175" name="Round Same Side Corner Rectangle 174"/>
              <p:cNvSpPr/>
              <p:nvPr/>
            </p:nvSpPr>
            <p:spPr>
              <a:xfrm>
                <a:off x="153742" y="4034886"/>
                <a:ext cx="1913627" cy="618249"/>
              </a:xfrm>
              <a:prstGeom prst="round2SameRect">
                <a:avLst>
                  <a:gd name="adj1" fmla="val 31082"/>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10" name="Rectangle 209"/>
              <p:cNvSpPr/>
              <p:nvPr/>
            </p:nvSpPr>
            <p:spPr>
              <a:xfrm>
                <a:off x="153742" y="4057316"/>
                <a:ext cx="1913628" cy="584775"/>
              </a:xfrm>
              <a:prstGeom prst="rect">
                <a:avLst/>
              </a:prstGeom>
            </p:spPr>
            <p:txBody>
              <a:bodyPr wrap="square">
                <a:spAutoFit/>
              </a:bodyPr>
              <a:lstStyle/>
              <a:p>
                <a:pPr lvl="0" algn="ctr"/>
                <a:r>
                  <a:rPr lang="en-GB" sz="1600" b="1" dirty="0">
                    <a:solidFill>
                      <a:schemeClr val="bg1"/>
                    </a:solidFill>
                  </a:rPr>
                  <a:t>T2DM</a:t>
                </a:r>
                <a:endParaRPr lang="en-GB" sz="1600" dirty="0">
                  <a:solidFill>
                    <a:schemeClr val="bg1"/>
                  </a:solidFill>
                </a:endParaRPr>
              </a:p>
              <a:p>
                <a:pPr lvl="0" algn="ctr"/>
                <a:r>
                  <a:rPr lang="en-GB" sz="1600" dirty="0">
                    <a:solidFill>
                      <a:schemeClr val="bg1"/>
                    </a:solidFill>
                  </a:rPr>
                  <a:t>(n=3185)</a:t>
                </a:r>
              </a:p>
            </p:txBody>
          </p:sp>
        </p:grpSp>
        <p:sp>
          <p:nvSpPr>
            <p:cNvPr id="218" name="TextBox 217"/>
            <p:cNvSpPr txBox="1"/>
            <p:nvPr/>
          </p:nvSpPr>
          <p:spPr>
            <a:xfrm>
              <a:off x="656745" y="5212772"/>
              <a:ext cx="907621" cy="523220"/>
            </a:xfrm>
            <a:prstGeom prst="rect">
              <a:avLst/>
            </a:prstGeom>
            <a:noFill/>
          </p:spPr>
          <p:txBody>
            <a:bodyPr wrap="none" rtlCol="0">
              <a:spAutoFit/>
            </a:bodyPr>
            <a:lstStyle/>
            <a:p>
              <a:pPr algn="ctr"/>
              <a:r>
                <a:rPr lang="en-GB" sz="2800" b="1" dirty="0">
                  <a:solidFill>
                    <a:schemeClr val="tx2"/>
                  </a:solidFill>
                </a:rPr>
                <a:t>7.3%</a:t>
              </a:r>
              <a:endParaRPr lang="en-GB" sz="2800" b="1" baseline="30000" dirty="0">
                <a:solidFill>
                  <a:schemeClr val="tx2"/>
                </a:solidFill>
              </a:endParaRPr>
            </a:p>
          </p:txBody>
        </p:sp>
        <p:sp>
          <p:nvSpPr>
            <p:cNvPr id="219" name="Rectangle 218"/>
            <p:cNvSpPr/>
            <p:nvPr/>
          </p:nvSpPr>
          <p:spPr>
            <a:xfrm>
              <a:off x="225063" y="4647611"/>
              <a:ext cx="1096197" cy="738664"/>
            </a:xfrm>
            <a:prstGeom prst="rect">
              <a:avLst/>
            </a:prstGeom>
          </p:spPr>
          <p:txBody>
            <a:bodyPr wrap="square" anchor="ctr">
              <a:spAutoFit/>
            </a:bodyPr>
            <a:lstStyle/>
            <a:p>
              <a:pPr lvl="0"/>
              <a:r>
                <a:rPr lang="en-GB" sz="1400" dirty="0">
                  <a:solidFill>
                    <a:srgbClr val="005294"/>
                  </a:solidFill>
                </a:rPr>
                <a:t>Overall</a:t>
              </a:r>
            </a:p>
            <a:p>
              <a:pPr lvl="0"/>
              <a:r>
                <a:rPr lang="en-GB" sz="1400" dirty="0">
                  <a:solidFill>
                    <a:srgbClr val="005294"/>
                  </a:solidFill>
                </a:rPr>
                <a:t>prevalence</a:t>
              </a:r>
            </a:p>
          </p:txBody>
        </p:sp>
      </p:grpSp>
      <p:grpSp>
        <p:nvGrpSpPr>
          <p:cNvPr id="18" name="Group 17"/>
          <p:cNvGrpSpPr/>
          <p:nvPr/>
        </p:nvGrpSpPr>
        <p:grpSpPr>
          <a:xfrm>
            <a:off x="8504964" y="4270940"/>
            <a:ext cx="2801496" cy="1739365"/>
            <a:chOff x="4471578" y="4034886"/>
            <a:chExt cx="1913628" cy="1739365"/>
          </a:xfrm>
        </p:grpSpPr>
        <p:sp>
          <p:nvSpPr>
            <p:cNvPr id="170" name="Rounded Rectangle 169"/>
            <p:cNvSpPr/>
            <p:nvPr/>
          </p:nvSpPr>
          <p:spPr>
            <a:xfrm>
              <a:off x="4471579" y="4034886"/>
              <a:ext cx="1913627" cy="1739365"/>
            </a:xfrm>
            <a:prstGeom prst="roundRect">
              <a:avLst>
                <a:gd name="adj" fmla="val 10713"/>
              </a:avLst>
            </a:prstGeom>
            <a:solidFill>
              <a:schemeClr val="bg1"/>
            </a:solidFill>
            <a:ln w="38100">
              <a:solidFill>
                <a:schemeClr val="tx2">
                  <a:lumMod val="20000"/>
                  <a:lumOff val="80000"/>
                </a:schemeClr>
              </a:solidFill>
            </a:ln>
            <a:effectLst>
              <a:outerShdw blurRad="50800" dist="38100" dir="2700000" algn="tl" rotWithShape="0">
                <a:prstClr val="black">
                  <a:alpha val="40000"/>
                </a:prstClr>
              </a:outerShdw>
            </a:effectLst>
          </p:spPr>
          <p:txBody>
            <a:bodyPr wrap="square">
              <a:noAutofit/>
            </a:bodyPr>
            <a:lstStyle/>
            <a:p>
              <a:pPr algn="ctr"/>
              <a:endParaRPr lang="en-GB" sz="1200" b="1" dirty="0">
                <a:solidFill>
                  <a:schemeClr val="tx2"/>
                </a:solidFill>
              </a:endParaRPr>
            </a:p>
          </p:txBody>
        </p:sp>
        <p:grpSp>
          <p:nvGrpSpPr>
            <p:cNvPr id="214" name="Group 213"/>
            <p:cNvGrpSpPr/>
            <p:nvPr/>
          </p:nvGrpSpPr>
          <p:grpSpPr>
            <a:xfrm>
              <a:off x="4471578" y="4034886"/>
              <a:ext cx="1913628" cy="1099648"/>
              <a:chOff x="153742" y="4034886"/>
              <a:chExt cx="1913628" cy="1099648"/>
            </a:xfrm>
          </p:grpSpPr>
          <p:sp>
            <p:nvSpPr>
              <p:cNvPr id="215" name="Round Same Side Corner Rectangle 214"/>
              <p:cNvSpPr/>
              <p:nvPr/>
            </p:nvSpPr>
            <p:spPr>
              <a:xfrm>
                <a:off x="153742" y="4034886"/>
                <a:ext cx="1913627" cy="618249"/>
              </a:xfrm>
              <a:prstGeom prst="round2SameRect">
                <a:avLst>
                  <a:gd name="adj1" fmla="val 31082"/>
                  <a:gd name="adj2" fmla="val 0"/>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16" name="Rectangle 215"/>
              <p:cNvSpPr/>
              <p:nvPr/>
            </p:nvSpPr>
            <p:spPr>
              <a:xfrm>
                <a:off x="153742" y="4057316"/>
                <a:ext cx="1913628" cy="1077218"/>
              </a:xfrm>
              <a:prstGeom prst="rect">
                <a:avLst/>
              </a:prstGeom>
            </p:spPr>
            <p:txBody>
              <a:bodyPr wrap="square">
                <a:spAutoFit/>
              </a:bodyPr>
              <a:lstStyle/>
              <a:p>
                <a:pPr lvl="0" algn="ctr"/>
                <a:r>
                  <a:rPr lang="en-GB" sz="1600" b="1" dirty="0">
                    <a:solidFill>
                      <a:schemeClr val="tx2"/>
                    </a:solidFill>
                  </a:rPr>
                  <a:t>Total testosterone</a:t>
                </a:r>
              </a:p>
              <a:p>
                <a:pPr lvl="0" algn="ctr"/>
                <a:r>
                  <a:rPr lang="en-GB" sz="1600" b="1" dirty="0">
                    <a:solidFill>
                      <a:schemeClr val="tx2"/>
                    </a:solidFill>
                  </a:rPr>
                  <a:t>&lt;8 </a:t>
                </a:r>
                <a:r>
                  <a:rPr lang="en-GB" sz="1600" b="1" dirty="0" err="1">
                    <a:solidFill>
                      <a:schemeClr val="tx2"/>
                    </a:solidFill>
                  </a:rPr>
                  <a:t>nmol</a:t>
                </a:r>
                <a:r>
                  <a:rPr lang="en-GB" sz="1600" b="1" dirty="0">
                    <a:solidFill>
                      <a:schemeClr val="tx2"/>
                    </a:solidFill>
                  </a:rPr>
                  <a:t>/L </a:t>
                </a:r>
                <a:r>
                  <a:rPr lang="en-GB" sz="1600" dirty="0">
                    <a:solidFill>
                      <a:schemeClr val="tx2"/>
                    </a:solidFill>
                  </a:rPr>
                  <a:t>(n=38)</a:t>
                </a:r>
              </a:p>
            </p:txBody>
          </p:sp>
        </p:grpSp>
        <p:grpSp>
          <p:nvGrpSpPr>
            <p:cNvPr id="221" name="Group 220"/>
            <p:cNvGrpSpPr/>
            <p:nvPr/>
          </p:nvGrpSpPr>
          <p:grpSpPr>
            <a:xfrm>
              <a:off x="5509663" y="4658080"/>
              <a:ext cx="744368" cy="717727"/>
              <a:chOff x="2484981" y="4520386"/>
              <a:chExt cx="1487041" cy="1433820"/>
            </a:xfrm>
          </p:grpSpPr>
          <p:pic>
            <p:nvPicPr>
              <p:cNvPr id="222" name="Picture 5" descr="The chemical structure of testosterone."/>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84981" y="4640081"/>
                <a:ext cx="1487041" cy="961930"/>
              </a:xfrm>
              <a:prstGeom prst="rect">
                <a:avLst/>
              </a:prstGeom>
              <a:noFill/>
              <a:extLst>
                <a:ext uri="{909E8E84-426E-40DD-AFC4-6F175D3DCCD1}">
                  <a14:hiddenFill xmlns:a14="http://schemas.microsoft.com/office/drawing/2010/main">
                    <a:solidFill>
                      <a:srgbClr val="FFFFFF"/>
                    </a:solidFill>
                  </a14:hiddenFill>
                </a:ext>
              </a:extLst>
            </p:spPr>
          </p:pic>
          <p:sp>
            <p:nvSpPr>
              <p:cNvPr id="223" name="Multiply 222"/>
              <p:cNvSpPr/>
              <p:nvPr/>
            </p:nvSpPr>
            <p:spPr>
              <a:xfrm>
                <a:off x="2511591" y="4520386"/>
                <a:ext cx="1433820" cy="1433820"/>
              </a:xfrm>
              <a:prstGeom prst="mathMultiply">
                <a:avLst>
                  <a:gd name="adj1" fmla="val 12891"/>
                </a:avLst>
              </a:prstGeom>
              <a:solidFill>
                <a:srgbClr val="C00000"/>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grpSp>
        <p:sp>
          <p:nvSpPr>
            <p:cNvPr id="224" name="TextBox 223"/>
            <p:cNvSpPr txBox="1"/>
            <p:nvPr/>
          </p:nvSpPr>
          <p:spPr>
            <a:xfrm>
              <a:off x="4928093" y="5212772"/>
              <a:ext cx="1000594" cy="523220"/>
            </a:xfrm>
            <a:prstGeom prst="rect">
              <a:avLst/>
            </a:prstGeom>
            <a:noFill/>
          </p:spPr>
          <p:txBody>
            <a:bodyPr wrap="none" rtlCol="0">
              <a:spAutoFit/>
            </a:bodyPr>
            <a:lstStyle/>
            <a:p>
              <a:pPr algn="ctr"/>
              <a:r>
                <a:rPr lang="en-GB" sz="2800" b="1" dirty="0">
                  <a:solidFill>
                    <a:schemeClr val="tx2"/>
                  </a:solidFill>
                </a:rPr>
                <a:t>18.7%</a:t>
              </a:r>
              <a:endParaRPr lang="en-GB" sz="2800" b="1" baseline="30000" dirty="0">
                <a:solidFill>
                  <a:schemeClr val="tx2"/>
                </a:solidFill>
              </a:endParaRPr>
            </a:p>
          </p:txBody>
        </p:sp>
        <p:sp>
          <p:nvSpPr>
            <p:cNvPr id="225" name="Rectangle 224"/>
            <p:cNvSpPr/>
            <p:nvPr/>
          </p:nvSpPr>
          <p:spPr>
            <a:xfrm>
              <a:off x="4542899" y="4647611"/>
              <a:ext cx="1096197" cy="738664"/>
            </a:xfrm>
            <a:prstGeom prst="rect">
              <a:avLst/>
            </a:prstGeom>
          </p:spPr>
          <p:txBody>
            <a:bodyPr wrap="square" anchor="ctr">
              <a:spAutoFit/>
            </a:bodyPr>
            <a:lstStyle/>
            <a:p>
              <a:pPr lvl="0"/>
              <a:r>
                <a:rPr lang="en-GB" sz="1400" dirty="0">
                  <a:solidFill>
                    <a:srgbClr val="005294"/>
                  </a:solidFill>
                </a:rPr>
                <a:t>Overall</a:t>
              </a:r>
            </a:p>
            <a:p>
              <a:pPr lvl="0"/>
              <a:r>
                <a:rPr lang="en-GB" sz="1400" dirty="0">
                  <a:solidFill>
                    <a:srgbClr val="005294"/>
                  </a:solidFill>
                </a:rPr>
                <a:t>prevalence</a:t>
              </a:r>
            </a:p>
          </p:txBody>
        </p:sp>
      </p:grpSp>
      <p:grpSp>
        <p:nvGrpSpPr>
          <p:cNvPr id="226" name="Group 225"/>
          <p:cNvGrpSpPr/>
          <p:nvPr/>
        </p:nvGrpSpPr>
        <p:grpSpPr>
          <a:xfrm>
            <a:off x="5042675" y="4270940"/>
            <a:ext cx="2069935" cy="1739365"/>
            <a:chOff x="153742" y="4034886"/>
            <a:chExt cx="1913628" cy="1739365"/>
          </a:xfrm>
        </p:grpSpPr>
        <p:sp>
          <p:nvSpPr>
            <p:cNvPr id="227" name="Rounded Rectangle 226"/>
            <p:cNvSpPr/>
            <p:nvPr/>
          </p:nvSpPr>
          <p:spPr>
            <a:xfrm>
              <a:off x="153742" y="4034886"/>
              <a:ext cx="1913627" cy="1739365"/>
            </a:xfrm>
            <a:prstGeom prst="roundRect">
              <a:avLst>
                <a:gd name="adj" fmla="val 10713"/>
              </a:avLst>
            </a:prstGeom>
            <a:solidFill>
              <a:schemeClr val="bg1"/>
            </a:solidFill>
            <a:ln w="38100">
              <a:solidFill>
                <a:schemeClr val="tx1">
                  <a:lumMod val="75000"/>
                  <a:lumOff val="25000"/>
                </a:schemeClr>
              </a:solidFill>
            </a:ln>
            <a:effectLst>
              <a:outerShdw blurRad="50800" dist="38100" dir="2700000" algn="tl" rotWithShape="0">
                <a:prstClr val="black">
                  <a:alpha val="40000"/>
                </a:prstClr>
              </a:outerShdw>
            </a:effectLst>
          </p:spPr>
          <p:txBody>
            <a:bodyPr wrap="square">
              <a:noAutofit/>
            </a:bodyPr>
            <a:lstStyle/>
            <a:p>
              <a:pPr algn="ctr"/>
              <a:endParaRPr lang="en-GB" sz="1400" dirty="0">
                <a:solidFill>
                  <a:schemeClr val="tx2"/>
                </a:solidFill>
              </a:endParaRPr>
            </a:p>
          </p:txBody>
        </p:sp>
        <p:grpSp>
          <p:nvGrpSpPr>
            <p:cNvPr id="228" name="Group 227"/>
            <p:cNvGrpSpPr/>
            <p:nvPr/>
          </p:nvGrpSpPr>
          <p:grpSpPr>
            <a:xfrm>
              <a:off x="1251732" y="4728689"/>
              <a:ext cx="650450" cy="576508"/>
              <a:chOff x="1005242" y="4873860"/>
              <a:chExt cx="614832" cy="544938"/>
            </a:xfrm>
            <a:effectLst>
              <a:outerShdw blurRad="50800" dist="38100" dir="2700000" algn="tl" rotWithShape="0">
                <a:prstClr val="black">
                  <a:alpha val="40000"/>
                </a:prstClr>
              </a:outerShdw>
            </a:effectLst>
          </p:grpSpPr>
          <p:grpSp>
            <p:nvGrpSpPr>
              <p:cNvPr id="234" name="Group 233"/>
              <p:cNvGrpSpPr/>
              <p:nvPr/>
            </p:nvGrpSpPr>
            <p:grpSpPr>
              <a:xfrm>
                <a:off x="1058779" y="4948517"/>
                <a:ext cx="498249" cy="376518"/>
                <a:chOff x="1058779" y="4948517"/>
                <a:chExt cx="498249" cy="376518"/>
              </a:xfrm>
            </p:grpSpPr>
            <p:grpSp>
              <p:nvGrpSpPr>
                <p:cNvPr id="238" name="Group 237"/>
                <p:cNvGrpSpPr/>
                <p:nvPr/>
              </p:nvGrpSpPr>
              <p:grpSpPr>
                <a:xfrm>
                  <a:off x="1058779" y="4948517"/>
                  <a:ext cx="498249" cy="376518"/>
                  <a:chOff x="1058779" y="4948517"/>
                  <a:chExt cx="498249" cy="376518"/>
                </a:xfrm>
              </p:grpSpPr>
              <p:sp>
                <p:nvSpPr>
                  <p:cNvPr id="240" name="Freeform 239"/>
                  <p:cNvSpPr/>
                  <p:nvPr/>
                </p:nvSpPr>
                <p:spPr>
                  <a:xfrm>
                    <a:off x="1058779" y="4954180"/>
                    <a:ext cx="498249" cy="370855"/>
                  </a:xfrm>
                  <a:custGeom>
                    <a:avLst/>
                    <a:gdLst>
                      <a:gd name="connsiteX0" fmla="*/ 288758 w 498249"/>
                      <a:gd name="connsiteY0" fmla="*/ 0 h 370855"/>
                      <a:gd name="connsiteX1" fmla="*/ 220815 w 498249"/>
                      <a:gd name="connsiteY1" fmla="*/ 42464 h 370855"/>
                      <a:gd name="connsiteX2" fmla="*/ 155703 w 498249"/>
                      <a:gd name="connsiteY2" fmla="*/ 59450 h 370855"/>
                      <a:gd name="connsiteX3" fmla="*/ 87760 w 498249"/>
                      <a:gd name="connsiteY3" fmla="*/ 73605 h 370855"/>
                      <a:gd name="connsiteX4" fmla="*/ 39633 w 498249"/>
                      <a:gd name="connsiteY4" fmla="*/ 118900 h 370855"/>
                      <a:gd name="connsiteX5" fmla="*/ 14155 w 498249"/>
                      <a:gd name="connsiteY5" fmla="*/ 158533 h 370855"/>
                      <a:gd name="connsiteX6" fmla="*/ 0 w 498249"/>
                      <a:gd name="connsiteY6" fmla="*/ 209491 h 370855"/>
                      <a:gd name="connsiteX7" fmla="*/ 8493 w 498249"/>
                      <a:gd name="connsiteY7" fmla="*/ 271772 h 370855"/>
                      <a:gd name="connsiteX8" fmla="*/ 39633 w 498249"/>
                      <a:gd name="connsiteY8" fmla="*/ 322729 h 370855"/>
                      <a:gd name="connsiteX9" fmla="*/ 93422 w 498249"/>
                      <a:gd name="connsiteY9" fmla="*/ 353870 h 370855"/>
                      <a:gd name="connsiteX10" fmla="*/ 150041 w 498249"/>
                      <a:gd name="connsiteY10" fmla="*/ 370855 h 370855"/>
                      <a:gd name="connsiteX11" fmla="*/ 215153 w 498249"/>
                      <a:gd name="connsiteY11" fmla="*/ 370855 h 370855"/>
                      <a:gd name="connsiteX12" fmla="*/ 257617 w 498249"/>
                      <a:gd name="connsiteY12" fmla="*/ 359531 h 370855"/>
                      <a:gd name="connsiteX13" fmla="*/ 268941 w 498249"/>
                      <a:gd name="connsiteY13" fmla="*/ 336884 h 370855"/>
                      <a:gd name="connsiteX14" fmla="*/ 294420 w 498249"/>
                      <a:gd name="connsiteY14" fmla="*/ 311405 h 370855"/>
                      <a:gd name="connsiteX15" fmla="*/ 294420 w 498249"/>
                      <a:gd name="connsiteY15" fmla="*/ 271772 h 370855"/>
                      <a:gd name="connsiteX16" fmla="*/ 314236 w 498249"/>
                      <a:gd name="connsiteY16" fmla="*/ 234969 h 370855"/>
                      <a:gd name="connsiteX17" fmla="*/ 314236 w 498249"/>
                      <a:gd name="connsiteY17" fmla="*/ 206660 h 370855"/>
                      <a:gd name="connsiteX18" fmla="*/ 311406 w 498249"/>
                      <a:gd name="connsiteY18" fmla="*/ 186843 h 370855"/>
                      <a:gd name="connsiteX19" fmla="*/ 319898 w 498249"/>
                      <a:gd name="connsiteY19" fmla="*/ 172688 h 370855"/>
                      <a:gd name="connsiteX20" fmla="*/ 478432 w 498249"/>
                      <a:gd name="connsiteY20" fmla="*/ 175519 h 370855"/>
                      <a:gd name="connsiteX21" fmla="*/ 498249 w 498249"/>
                      <a:gd name="connsiteY21" fmla="*/ 155702 h 370855"/>
                      <a:gd name="connsiteX22" fmla="*/ 498249 w 498249"/>
                      <a:gd name="connsiteY22" fmla="*/ 135886 h 370855"/>
                      <a:gd name="connsiteX23" fmla="*/ 478432 w 498249"/>
                      <a:gd name="connsiteY23" fmla="*/ 121731 h 370855"/>
                      <a:gd name="connsiteX24" fmla="*/ 232139 w 498249"/>
                      <a:gd name="connsiteY24" fmla="*/ 118900 h 370855"/>
                      <a:gd name="connsiteX25" fmla="*/ 223646 w 498249"/>
                      <a:gd name="connsiteY25" fmla="*/ 107576 h 370855"/>
                      <a:gd name="connsiteX26" fmla="*/ 234970 w 498249"/>
                      <a:gd name="connsiteY26" fmla="*/ 93421 h 370855"/>
                      <a:gd name="connsiteX27" fmla="*/ 271772 w 498249"/>
                      <a:gd name="connsiteY27" fmla="*/ 73605 h 370855"/>
                      <a:gd name="connsiteX28" fmla="*/ 288758 w 498249"/>
                      <a:gd name="connsiteY28" fmla="*/ 0 h 37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8249" h="370855">
                        <a:moveTo>
                          <a:pt x="288758" y="0"/>
                        </a:moveTo>
                        <a:lnTo>
                          <a:pt x="220815" y="42464"/>
                        </a:lnTo>
                        <a:lnTo>
                          <a:pt x="155703" y="59450"/>
                        </a:lnTo>
                        <a:lnTo>
                          <a:pt x="87760" y="73605"/>
                        </a:lnTo>
                        <a:lnTo>
                          <a:pt x="39633" y="118900"/>
                        </a:lnTo>
                        <a:lnTo>
                          <a:pt x="14155" y="158533"/>
                        </a:lnTo>
                        <a:lnTo>
                          <a:pt x="0" y="209491"/>
                        </a:lnTo>
                        <a:lnTo>
                          <a:pt x="8493" y="271772"/>
                        </a:lnTo>
                        <a:lnTo>
                          <a:pt x="39633" y="322729"/>
                        </a:lnTo>
                        <a:lnTo>
                          <a:pt x="93422" y="353870"/>
                        </a:lnTo>
                        <a:lnTo>
                          <a:pt x="150041" y="370855"/>
                        </a:lnTo>
                        <a:lnTo>
                          <a:pt x="215153" y="370855"/>
                        </a:lnTo>
                        <a:lnTo>
                          <a:pt x="257617" y="359531"/>
                        </a:lnTo>
                        <a:lnTo>
                          <a:pt x="268941" y="336884"/>
                        </a:lnTo>
                        <a:lnTo>
                          <a:pt x="294420" y="311405"/>
                        </a:lnTo>
                        <a:lnTo>
                          <a:pt x="294420" y="271772"/>
                        </a:lnTo>
                        <a:lnTo>
                          <a:pt x="314236" y="234969"/>
                        </a:lnTo>
                        <a:lnTo>
                          <a:pt x="314236" y="206660"/>
                        </a:lnTo>
                        <a:lnTo>
                          <a:pt x="311406" y="186843"/>
                        </a:lnTo>
                        <a:lnTo>
                          <a:pt x="319898" y="172688"/>
                        </a:lnTo>
                        <a:lnTo>
                          <a:pt x="478432" y="175519"/>
                        </a:lnTo>
                        <a:lnTo>
                          <a:pt x="498249" y="155702"/>
                        </a:lnTo>
                        <a:lnTo>
                          <a:pt x="498249" y="135886"/>
                        </a:lnTo>
                        <a:lnTo>
                          <a:pt x="478432" y="121731"/>
                        </a:lnTo>
                        <a:lnTo>
                          <a:pt x="232139" y="118900"/>
                        </a:lnTo>
                        <a:lnTo>
                          <a:pt x="223646" y="107576"/>
                        </a:lnTo>
                        <a:lnTo>
                          <a:pt x="234970" y="93421"/>
                        </a:lnTo>
                        <a:lnTo>
                          <a:pt x="271772" y="73605"/>
                        </a:lnTo>
                        <a:lnTo>
                          <a:pt x="288758"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prstClr val="white"/>
                      </a:solidFill>
                    </a:endParaRPr>
                  </a:p>
                </p:txBody>
              </p:sp>
              <p:sp>
                <p:nvSpPr>
                  <p:cNvPr id="241" name="Freeform 240"/>
                  <p:cNvSpPr/>
                  <p:nvPr/>
                </p:nvSpPr>
                <p:spPr>
                  <a:xfrm>
                    <a:off x="1313566" y="4948517"/>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prstClr val="white"/>
                      </a:solidFill>
                    </a:endParaRPr>
                  </a:p>
                </p:txBody>
              </p:sp>
            </p:grpSp>
            <p:sp>
              <p:nvSpPr>
                <p:cNvPr id="239" name="Freeform 238"/>
                <p:cNvSpPr/>
                <p:nvPr/>
              </p:nvSpPr>
              <p:spPr>
                <a:xfrm>
                  <a:off x="1310261" y="4970691"/>
                  <a:ext cx="48126" cy="62282"/>
                </a:xfrm>
                <a:custGeom>
                  <a:avLst/>
                  <a:gdLst>
                    <a:gd name="connsiteX0" fmla="*/ 48126 w 48126"/>
                    <a:gd name="connsiteY0" fmla="*/ 0 h 62282"/>
                    <a:gd name="connsiteX1" fmla="*/ 39633 w 48126"/>
                    <a:gd name="connsiteY1" fmla="*/ 62282 h 62282"/>
                    <a:gd name="connsiteX2" fmla="*/ 0 w 48126"/>
                    <a:gd name="connsiteY2" fmla="*/ 45296 h 62282"/>
                    <a:gd name="connsiteX3" fmla="*/ 48126 w 48126"/>
                    <a:gd name="connsiteY3" fmla="*/ 0 h 62282"/>
                  </a:gdLst>
                  <a:ahLst/>
                  <a:cxnLst>
                    <a:cxn ang="0">
                      <a:pos x="connsiteX0" y="connsiteY0"/>
                    </a:cxn>
                    <a:cxn ang="0">
                      <a:pos x="connsiteX1" y="connsiteY1"/>
                    </a:cxn>
                    <a:cxn ang="0">
                      <a:pos x="connsiteX2" y="connsiteY2"/>
                    </a:cxn>
                    <a:cxn ang="0">
                      <a:pos x="connsiteX3" y="connsiteY3"/>
                    </a:cxn>
                  </a:cxnLst>
                  <a:rect l="l" t="t" r="r" b="b"/>
                  <a:pathLst>
                    <a:path w="48126" h="62282">
                      <a:moveTo>
                        <a:pt x="48126" y="0"/>
                      </a:moveTo>
                      <a:lnTo>
                        <a:pt x="39633" y="62282"/>
                      </a:lnTo>
                      <a:lnTo>
                        <a:pt x="0" y="45296"/>
                      </a:lnTo>
                      <a:lnTo>
                        <a:pt x="48126"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prstClr val="white"/>
                    </a:solidFill>
                  </a:endParaRPr>
                </a:p>
              </p:txBody>
            </p:sp>
          </p:grpSp>
          <p:grpSp>
            <p:nvGrpSpPr>
              <p:cNvPr id="235" name="Group 234"/>
              <p:cNvGrpSpPr/>
              <p:nvPr/>
            </p:nvGrpSpPr>
            <p:grpSpPr>
              <a:xfrm>
                <a:off x="1005242" y="4873860"/>
                <a:ext cx="614832" cy="544938"/>
                <a:chOff x="1005242" y="4873860"/>
                <a:chExt cx="614832" cy="544938"/>
              </a:xfrm>
            </p:grpSpPr>
            <p:sp>
              <p:nvSpPr>
                <p:cNvPr id="236" name="Freeform 235"/>
                <p:cNvSpPr/>
                <p:nvPr/>
              </p:nvSpPr>
              <p:spPr>
                <a:xfrm>
                  <a:off x="1474447" y="5182986"/>
                  <a:ext cx="90378" cy="130725"/>
                </a:xfrm>
                <a:custGeom>
                  <a:avLst/>
                  <a:gdLst>
                    <a:gd name="connsiteX0" fmla="*/ 312234 w 624468"/>
                    <a:gd name="connsiteY0" fmla="*/ 0 h 903248"/>
                    <a:gd name="connsiteX1" fmla="*/ 22303 w 624468"/>
                    <a:gd name="connsiteY1" fmla="*/ 501805 h 903248"/>
                    <a:gd name="connsiteX2" fmla="*/ 0 w 624468"/>
                    <a:gd name="connsiteY2" fmla="*/ 624468 h 903248"/>
                    <a:gd name="connsiteX3" fmla="*/ 66907 w 624468"/>
                    <a:gd name="connsiteY3" fmla="*/ 814039 h 903248"/>
                    <a:gd name="connsiteX4" fmla="*/ 211873 w 624468"/>
                    <a:gd name="connsiteY4" fmla="*/ 903248 h 903248"/>
                    <a:gd name="connsiteX5" fmla="*/ 412595 w 624468"/>
                    <a:gd name="connsiteY5" fmla="*/ 903248 h 903248"/>
                    <a:gd name="connsiteX6" fmla="*/ 568712 w 624468"/>
                    <a:gd name="connsiteY6" fmla="*/ 791736 h 903248"/>
                    <a:gd name="connsiteX7" fmla="*/ 624468 w 624468"/>
                    <a:gd name="connsiteY7" fmla="*/ 669073 h 903248"/>
                    <a:gd name="connsiteX8" fmla="*/ 624468 w 624468"/>
                    <a:gd name="connsiteY8" fmla="*/ 535258 h 903248"/>
                    <a:gd name="connsiteX9" fmla="*/ 312234 w 624468"/>
                    <a:gd name="connsiteY9" fmla="*/ 0 h 90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468" h="903248">
                      <a:moveTo>
                        <a:pt x="312234" y="0"/>
                      </a:moveTo>
                      <a:lnTo>
                        <a:pt x="22303" y="501805"/>
                      </a:lnTo>
                      <a:lnTo>
                        <a:pt x="0" y="624468"/>
                      </a:lnTo>
                      <a:lnTo>
                        <a:pt x="66907" y="814039"/>
                      </a:lnTo>
                      <a:lnTo>
                        <a:pt x="211873" y="903248"/>
                      </a:lnTo>
                      <a:lnTo>
                        <a:pt x="412595" y="903248"/>
                      </a:lnTo>
                      <a:lnTo>
                        <a:pt x="568712" y="791736"/>
                      </a:lnTo>
                      <a:lnTo>
                        <a:pt x="624468" y="669073"/>
                      </a:lnTo>
                      <a:lnTo>
                        <a:pt x="624468" y="535258"/>
                      </a:lnTo>
                      <a:lnTo>
                        <a:pt x="312234" y="0"/>
                      </a:lnTo>
                      <a:close/>
                    </a:path>
                  </a:pathLst>
                </a:cu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solidFill>
                      <a:prstClr val="white"/>
                    </a:solidFill>
                  </a:endParaRPr>
                </a:p>
              </p:txBody>
            </p:sp>
            <p:pic>
              <p:nvPicPr>
                <p:cNvPr id="237" name="Picture 14"/>
                <p:cNvPicPr>
                  <a:picLocks noChangeAspect="1" noChangeArrowheads="1"/>
                </p:cNvPicPr>
                <p:nvPr/>
              </p:nvPicPr>
              <p:blipFill>
                <a:blip r:embed="rId5"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5242" y="4873860"/>
                  <a:ext cx="614832" cy="5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29" name="Group 228"/>
            <p:cNvGrpSpPr/>
            <p:nvPr/>
          </p:nvGrpSpPr>
          <p:grpSpPr>
            <a:xfrm>
              <a:off x="153742" y="4034886"/>
              <a:ext cx="1913628" cy="618249"/>
              <a:chOff x="153742" y="4034886"/>
              <a:chExt cx="1913628" cy="618249"/>
            </a:xfrm>
          </p:grpSpPr>
          <p:sp>
            <p:nvSpPr>
              <p:cNvPr id="232" name="Round Same Side Corner Rectangle 231"/>
              <p:cNvSpPr/>
              <p:nvPr/>
            </p:nvSpPr>
            <p:spPr>
              <a:xfrm>
                <a:off x="153742" y="4034886"/>
                <a:ext cx="1913627" cy="618249"/>
              </a:xfrm>
              <a:prstGeom prst="round2SameRect">
                <a:avLst>
                  <a:gd name="adj1" fmla="val 31082"/>
                  <a:gd name="adj2" fmla="val 0"/>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233" name="Rectangle 232"/>
              <p:cNvSpPr/>
              <p:nvPr/>
            </p:nvSpPr>
            <p:spPr>
              <a:xfrm>
                <a:off x="153742" y="4057316"/>
                <a:ext cx="1913628" cy="584775"/>
              </a:xfrm>
              <a:prstGeom prst="rect">
                <a:avLst/>
              </a:prstGeom>
            </p:spPr>
            <p:txBody>
              <a:bodyPr wrap="square">
                <a:spAutoFit/>
              </a:bodyPr>
              <a:lstStyle/>
              <a:p>
                <a:pPr lvl="0" algn="ctr"/>
                <a:r>
                  <a:rPr lang="en-GB" sz="1600" b="1" dirty="0">
                    <a:solidFill>
                      <a:schemeClr val="bg1"/>
                    </a:solidFill>
                  </a:rPr>
                  <a:t>T2DM + ED*</a:t>
                </a:r>
                <a:endParaRPr lang="en-GB" sz="1600" dirty="0">
                  <a:solidFill>
                    <a:schemeClr val="bg1"/>
                  </a:solidFill>
                </a:endParaRPr>
              </a:p>
              <a:p>
                <a:pPr lvl="0" algn="ctr"/>
                <a:r>
                  <a:rPr lang="en-GB" sz="1600" dirty="0">
                    <a:solidFill>
                      <a:schemeClr val="bg1"/>
                    </a:solidFill>
                  </a:rPr>
                  <a:t>(n=627)</a:t>
                </a:r>
              </a:p>
            </p:txBody>
          </p:sp>
        </p:grpSp>
        <p:sp>
          <p:nvSpPr>
            <p:cNvPr id="230" name="TextBox 229"/>
            <p:cNvSpPr txBox="1"/>
            <p:nvPr/>
          </p:nvSpPr>
          <p:spPr>
            <a:xfrm>
              <a:off x="610258" y="5212772"/>
              <a:ext cx="1000594" cy="523220"/>
            </a:xfrm>
            <a:prstGeom prst="rect">
              <a:avLst/>
            </a:prstGeom>
            <a:noFill/>
          </p:spPr>
          <p:txBody>
            <a:bodyPr wrap="none" rtlCol="0">
              <a:spAutoFit/>
            </a:bodyPr>
            <a:lstStyle/>
            <a:p>
              <a:pPr algn="ctr"/>
              <a:r>
                <a:rPr lang="en-GB" sz="2800" b="1" dirty="0">
                  <a:solidFill>
                    <a:schemeClr val="tx2"/>
                  </a:solidFill>
                </a:rPr>
                <a:t>19.7%</a:t>
              </a:r>
              <a:endParaRPr lang="en-GB" sz="2800" b="1" baseline="30000" dirty="0">
                <a:solidFill>
                  <a:schemeClr val="tx2"/>
                </a:solidFill>
              </a:endParaRPr>
            </a:p>
          </p:txBody>
        </p:sp>
        <p:sp>
          <p:nvSpPr>
            <p:cNvPr id="231" name="Rectangle 230"/>
            <p:cNvSpPr/>
            <p:nvPr/>
          </p:nvSpPr>
          <p:spPr>
            <a:xfrm>
              <a:off x="225063" y="4647611"/>
              <a:ext cx="1096197" cy="738664"/>
            </a:xfrm>
            <a:prstGeom prst="rect">
              <a:avLst/>
            </a:prstGeom>
          </p:spPr>
          <p:txBody>
            <a:bodyPr wrap="square" anchor="ctr">
              <a:spAutoFit/>
            </a:bodyPr>
            <a:lstStyle/>
            <a:p>
              <a:pPr lvl="0"/>
              <a:r>
                <a:rPr lang="en-GB" sz="1400" dirty="0">
                  <a:solidFill>
                    <a:srgbClr val="005294"/>
                  </a:solidFill>
                </a:rPr>
                <a:t>Overall</a:t>
              </a:r>
            </a:p>
            <a:p>
              <a:pPr lvl="0"/>
              <a:r>
                <a:rPr lang="en-GB" sz="1400" dirty="0">
                  <a:solidFill>
                    <a:srgbClr val="005294"/>
                  </a:solidFill>
                </a:rPr>
                <a:t>prevalence</a:t>
              </a:r>
            </a:p>
          </p:txBody>
        </p:sp>
      </p:grpSp>
      <p:grpSp>
        <p:nvGrpSpPr>
          <p:cNvPr id="25" name="Group 24"/>
          <p:cNvGrpSpPr/>
          <p:nvPr/>
        </p:nvGrpSpPr>
        <p:grpSpPr>
          <a:xfrm>
            <a:off x="3506955" y="2863797"/>
            <a:ext cx="1692028" cy="1174691"/>
            <a:chOff x="2459669" y="2908221"/>
            <a:chExt cx="1721509" cy="1253556"/>
          </a:xfrm>
        </p:grpSpPr>
        <p:grpSp>
          <p:nvGrpSpPr>
            <p:cNvPr id="8" name="Group 7"/>
            <p:cNvGrpSpPr/>
            <p:nvPr/>
          </p:nvGrpSpPr>
          <p:grpSpPr>
            <a:xfrm>
              <a:off x="2459669" y="2998409"/>
              <a:ext cx="989099" cy="1163368"/>
              <a:chOff x="273754" y="3659381"/>
              <a:chExt cx="1305909" cy="1535997"/>
            </a:xfrm>
          </p:grpSpPr>
          <p:grpSp>
            <p:nvGrpSpPr>
              <p:cNvPr id="89" name="Group 88"/>
              <p:cNvGrpSpPr/>
              <p:nvPr/>
            </p:nvGrpSpPr>
            <p:grpSpPr>
              <a:xfrm>
                <a:off x="273754" y="3659381"/>
                <a:ext cx="667928" cy="572433"/>
                <a:chOff x="1063043" y="4385251"/>
                <a:chExt cx="763990" cy="654761"/>
              </a:xfrm>
              <a:effectLst>
                <a:outerShdw blurRad="76200" dir="18900000" sy="23000" kx="-1200000" algn="bl" rotWithShape="0">
                  <a:prstClr val="black">
                    <a:alpha val="20000"/>
                  </a:prstClr>
                </a:outerShdw>
              </a:effectLst>
            </p:grpSpPr>
            <p:pic>
              <p:nvPicPr>
                <p:cNvPr id="90" name="Picture 4"/>
                <p:cNvPicPr>
                  <a:picLocks noChangeAspect="1" noChangeArrowheads="1"/>
                </p:cNvPicPr>
                <p:nvPr/>
              </p:nvPicPr>
              <p:blipFill>
                <a:blip r:embed="rId6">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51266" y="4467579"/>
                  <a:ext cx="275767" cy="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3"/>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63043" y="4385251"/>
                  <a:ext cx="254781" cy="6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3"/>
                <p:cNvPicPr>
                  <a:picLocks noChangeAspect="1" noChangeArrowheads="1"/>
                </p:cNvPicPr>
                <p:nvPr/>
              </p:nvPicPr>
              <p:blipFill rotWithShape="1">
                <a:blip r:embed="rId10"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1290225" y="4540188"/>
                  <a:ext cx="338042" cy="49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85" name="Group 84"/>
              <p:cNvGrpSpPr/>
              <p:nvPr/>
            </p:nvGrpSpPr>
            <p:grpSpPr>
              <a:xfrm flipH="1">
                <a:off x="895963" y="3694016"/>
                <a:ext cx="683700" cy="654761"/>
                <a:chOff x="1143333" y="4385251"/>
                <a:chExt cx="683700" cy="654761"/>
              </a:xfrm>
              <a:effectLst>
                <a:outerShdw blurRad="76200" dir="18900000" sy="23000" kx="-1200000" algn="bl" rotWithShape="0">
                  <a:prstClr val="black">
                    <a:alpha val="20000"/>
                  </a:prstClr>
                </a:outerShdw>
              </a:effectLst>
            </p:grpSpPr>
            <p:pic>
              <p:nvPicPr>
                <p:cNvPr id="86" name="Picture 4"/>
                <p:cNvPicPr>
                  <a:picLocks noChangeAspect="1" noChangeArrowheads="1"/>
                </p:cNvPicPr>
                <p:nvPr/>
              </p:nvPicPr>
              <p:blipFill>
                <a:blip r:embed="rId6">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51266" y="4467579"/>
                  <a:ext cx="275767" cy="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3"/>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333" y="4385251"/>
                  <a:ext cx="254781" cy="6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3"/>
                <p:cNvPicPr>
                  <a:picLocks noChangeAspect="1" noChangeArrowheads="1"/>
                </p:cNvPicPr>
                <p:nvPr/>
              </p:nvPicPr>
              <p:blipFill rotWithShape="1">
                <a:blip r:embed="rId10"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1290225" y="4540188"/>
                  <a:ext cx="338042" cy="49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p:cNvGrpSpPr/>
              <p:nvPr/>
            </p:nvGrpSpPr>
            <p:grpSpPr>
              <a:xfrm>
                <a:off x="615967" y="3711744"/>
                <a:ext cx="683700" cy="654761"/>
                <a:chOff x="1143333" y="4385251"/>
                <a:chExt cx="683700" cy="654761"/>
              </a:xfrm>
              <a:effectLst>
                <a:outerShdw blurRad="76200" dir="18900000" sy="23000" kx="-1200000" algn="bl" rotWithShape="0">
                  <a:prstClr val="black">
                    <a:alpha val="20000"/>
                  </a:prstClr>
                </a:outerShdw>
              </a:effectLst>
            </p:grpSpPr>
            <p:pic>
              <p:nvPicPr>
                <p:cNvPr id="66" name="Picture 4"/>
                <p:cNvPicPr>
                  <a:picLocks noChangeAspect="1" noChangeArrowheads="1"/>
                </p:cNvPicPr>
                <p:nvPr/>
              </p:nvPicPr>
              <p:blipFill>
                <a:blip r:embed="rId6">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51266" y="4467579"/>
                  <a:ext cx="275767" cy="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333" y="4385251"/>
                  <a:ext cx="254781" cy="6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3"/>
                <p:cNvPicPr>
                  <a:picLocks noChangeAspect="1" noChangeArrowheads="1"/>
                </p:cNvPicPr>
                <p:nvPr/>
              </p:nvPicPr>
              <p:blipFill rotWithShape="1">
                <a:blip r:embed="rId10"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1290225" y="4540188"/>
                  <a:ext cx="338042" cy="49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3" name="Picture 4"/>
              <p:cNvPicPr>
                <a:picLocks noChangeAspect="1" noChangeArrowheads="1"/>
              </p:cNvPicPr>
              <p:nvPr/>
            </p:nvPicPr>
            <p:blipFill>
              <a:blip r:embed="rId6">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91386" y="3966515"/>
                <a:ext cx="275767" cy="561167"/>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 name="Picture 3"/>
              <p:cNvPicPr>
                <a:picLocks noChangeAspect="1" noChangeArrowheads="1"/>
              </p:cNvPicPr>
              <p:nvPr/>
            </p:nvPicPr>
            <p:blipFill>
              <a:blip r:embed="rId8">
                <a:clrChange>
                  <a:clrFrom>
                    <a:srgbClr val="FAFAFA"/>
                  </a:clrFrom>
                  <a:clrTo>
                    <a:srgbClr val="FAFAFA">
                      <a:alpha val="0"/>
                    </a:srgbClr>
                  </a:clrTo>
                </a:clrChange>
                <a:duotone>
                  <a:schemeClr val="accent5">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1336" y="3884187"/>
                <a:ext cx="254781" cy="654760"/>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 name="Picture 3"/>
              <p:cNvPicPr>
                <a:picLocks noChangeAspect="1" noChangeArrowheads="1"/>
              </p:cNvPicPr>
              <p:nvPr/>
            </p:nvPicPr>
            <p:blipFill rotWithShape="1">
              <a:blip r:embed="rId10"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630345" y="4039124"/>
                <a:ext cx="338042" cy="493846"/>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6" name="Picture 4"/>
              <p:cNvPicPr>
                <a:picLocks noChangeAspect="1" noChangeArrowheads="1"/>
              </p:cNvPicPr>
              <p:nvPr/>
            </p:nvPicPr>
            <p:blipFill>
              <a:blip r:embed="rId6">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1237182" y="4127404"/>
                <a:ext cx="275767" cy="561167"/>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3"/>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829249" y="4045076"/>
                <a:ext cx="254781" cy="654761"/>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8" name="Picture 3"/>
              <p:cNvPicPr>
                <a:picLocks noChangeAspect="1" noChangeArrowheads="1"/>
              </p:cNvPicPr>
              <p:nvPr/>
            </p:nvPicPr>
            <p:blipFill rotWithShape="1">
              <a:blip r:embed="rId10" cstate="print">
                <a:clrChange>
                  <a:clrFrom>
                    <a:srgbClr val="FAFAFA"/>
                  </a:clrFrom>
                  <a:clrTo>
                    <a:srgbClr val="FAFAFA">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t="4628"/>
              <a:stretch/>
            </p:blipFill>
            <p:spPr bwMode="auto">
              <a:xfrm flipH="1">
                <a:off x="976141" y="4200013"/>
                <a:ext cx="338042" cy="493846"/>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 name="Picture 4"/>
              <p:cNvPicPr>
                <a:picLocks noChangeAspect="1" noChangeArrowheads="1"/>
              </p:cNvPicPr>
              <p:nvPr/>
            </p:nvPicPr>
            <p:blipFill>
              <a:blip r:embed="rId6">
                <a:clrChange>
                  <a:clrFrom>
                    <a:srgbClr val="FAFAFA"/>
                  </a:clrFrom>
                  <a:clrTo>
                    <a:srgbClr val="FAFAFA">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93747" y="4191026"/>
                <a:ext cx="308183" cy="627131"/>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 name="Picture 3"/>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5814" y="4108698"/>
                <a:ext cx="284730" cy="731727"/>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 name="Picture 3"/>
              <p:cNvPicPr>
                <a:picLocks noChangeAspect="1" noChangeArrowheads="1"/>
              </p:cNvPicPr>
              <p:nvPr/>
            </p:nvPicPr>
            <p:blipFill rotWithShape="1">
              <a:blip r:embed="rId10"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532706" y="4263634"/>
                <a:ext cx="377778" cy="551897"/>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4"/>
              <p:cNvPicPr>
                <a:picLocks noChangeAspect="1" noChangeArrowheads="1"/>
              </p:cNvPicPr>
              <p:nvPr/>
            </p:nvPicPr>
            <p:blipFill>
              <a:blip r:embed="rId6">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11198" y="4278077"/>
                <a:ext cx="361660" cy="735951"/>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3"/>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3357" y="4280389"/>
                <a:ext cx="334137" cy="858698"/>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4" name="Picture 3"/>
              <p:cNvPicPr>
                <a:picLocks noChangeAspect="1" noChangeArrowheads="1"/>
              </p:cNvPicPr>
              <p:nvPr/>
            </p:nvPicPr>
            <p:blipFill rotWithShape="1">
              <a:blip r:embed="rId10"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890248" y="4435325"/>
                <a:ext cx="443331" cy="647663"/>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3" name="Picture 4"/>
              <p:cNvPicPr>
                <a:picLocks noChangeAspect="1" noChangeArrowheads="1"/>
              </p:cNvPicPr>
              <p:nvPr/>
            </p:nvPicPr>
            <p:blipFill>
              <a:blip r:embed="rId6">
                <a:clrChange>
                  <a:clrFrom>
                    <a:srgbClr val="FAFAFA"/>
                  </a:clrFrom>
                  <a:clrTo>
                    <a:srgbClr val="FAFAFA">
                      <a:alpha val="0"/>
                    </a:srgbClr>
                  </a:clrTo>
                </a:clrChange>
                <a:duotone>
                  <a:schemeClr val="accent2">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09089" y="4459426"/>
                <a:ext cx="361660" cy="735952"/>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7" name="Group 96"/>
            <p:cNvGrpSpPr/>
            <p:nvPr/>
          </p:nvGrpSpPr>
          <p:grpSpPr>
            <a:xfrm flipH="1">
              <a:off x="3188022" y="2908221"/>
              <a:ext cx="993156" cy="1127137"/>
              <a:chOff x="343949" y="3659381"/>
              <a:chExt cx="1311265" cy="1488159"/>
            </a:xfrm>
          </p:grpSpPr>
          <p:grpSp>
            <p:nvGrpSpPr>
              <p:cNvPr id="98" name="Group 97"/>
              <p:cNvGrpSpPr/>
              <p:nvPr/>
            </p:nvGrpSpPr>
            <p:grpSpPr>
              <a:xfrm>
                <a:off x="343949" y="3659381"/>
                <a:ext cx="597733" cy="572433"/>
                <a:chOff x="1143333" y="4385251"/>
                <a:chExt cx="683700" cy="654761"/>
              </a:xfrm>
              <a:effectLst>
                <a:outerShdw blurRad="76200" dir="18900000" sy="23000" kx="-1200000" algn="bl" rotWithShape="0">
                  <a:prstClr val="black">
                    <a:alpha val="20000"/>
                  </a:prstClr>
                </a:outerShdw>
              </a:effectLst>
            </p:grpSpPr>
            <p:pic>
              <p:nvPicPr>
                <p:cNvPr id="133" name="Picture 4"/>
                <p:cNvPicPr>
                  <a:picLocks noChangeAspect="1" noChangeArrowheads="1"/>
                </p:cNvPicPr>
                <p:nvPr/>
              </p:nvPicPr>
              <p:blipFill>
                <a:blip r:embed="rId6">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51266" y="4467579"/>
                  <a:ext cx="275767" cy="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5" name="Picture 3"/>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333" y="4385251"/>
                  <a:ext cx="254781" cy="6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6" name="Picture 3"/>
                <p:cNvPicPr>
                  <a:picLocks noChangeAspect="1" noChangeArrowheads="1"/>
                </p:cNvPicPr>
                <p:nvPr/>
              </p:nvPicPr>
              <p:blipFill rotWithShape="1">
                <a:blip r:embed="rId10"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1290225" y="4540188"/>
                  <a:ext cx="338042" cy="49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9" name="Group 98"/>
              <p:cNvGrpSpPr/>
              <p:nvPr/>
            </p:nvGrpSpPr>
            <p:grpSpPr>
              <a:xfrm flipH="1">
                <a:off x="895963" y="3694016"/>
                <a:ext cx="683700" cy="654761"/>
                <a:chOff x="1143333" y="4385251"/>
                <a:chExt cx="683700" cy="654761"/>
              </a:xfrm>
              <a:effectLst>
                <a:outerShdw blurRad="76200" dir="18900000" sy="23000" kx="-1200000" algn="bl" rotWithShape="0">
                  <a:prstClr val="black">
                    <a:alpha val="20000"/>
                  </a:prstClr>
                </a:outerShdw>
              </a:effectLst>
            </p:grpSpPr>
            <p:pic>
              <p:nvPicPr>
                <p:cNvPr id="130" name="Picture 4"/>
                <p:cNvPicPr>
                  <a:picLocks noChangeAspect="1" noChangeArrowheads="1"/>
                </p:cNvPicPr>
                <p:nvPr/>
              </p:nvPicPr>
              <p:blipFill>
                <a:blip r:embed="rId6">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51266" y="4467579"/>
                  <a:ext cx="275767" cy="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3"/>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333" y="4385251"/>
                  <a:ext cx="254781" cy="6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 name="Picture 3"/>
                <p:cNvPicPr>
                  <a:picLocks noChangeAspect="1" noChangeArrowheads="1"/>
                </p:cNvPicPr>
                <p:nvPr/>
              </p:nvPicPr>
              <p:blipFill rotWithShape="1">
                <a:blip r:embed="rId10"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1290225" y="4540188"/>
                  <a:ext cx="338042" cy="49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0" name="Group 99"/>
              <p:cNvGrpSpPr/>
              <p:nvPr/>
            </p:nvGrpSpPr>
            <p:grpSpPr>
              <a:xfrm>
                <a:off x="615967" y="3711744"/>
                <a:ext cx="683700" cy="654761"/>
                <a:chOff x="1143333" y="4385251"/>
                <a:chExt cx="683700" cy="654761"/>
              </a:xfrm>
              <a:effectLst>
                <a:outerShdw blurRad="76200" dir="18900000" sy="23000" kx="-1200000" algn="bl" rotWithShape="0">
                  <a:prstClr val="black">
                    <a:alpha val="20000"/>
                  </a:prstClr>
                </a:outerShdw>
              </a:effectLst>
            </p:grpSpPr>
            <p:pic>
              <p:nvPicPr>
                <p:cNvPr id="126" name="Picture 4"/>
                <p:cNvPicPr>
                  <a:picLocks noChangeAspect="1" noChangeArrowheads="1"/>
                </p:cNvPicPr>
                <p:nvPr/>
              </p:nvPicPr>
              <p:blipFill>
                <a:blip r:embed="rId6">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51266" y="4467579"/>
                  <a:ext cx="275767" cy="56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8" name="Picture 3"/>
                <p:cNvPicPr>
                  <a:picLocks noChangeAspect="1" noChangeArrowheads="1"/>
                </p:cNvPicPr>
                <p:nvPr/>
              </p:nvPicPr>
              <p:blipFill>
                <a:blip r:embed="rId8">
                  <a:clrChange>
                    <a:clrFrom>
                      <a:srgbClr val="FAFAFA"/>
                    </a:clrFrom>
                    <a:clrTo>
                      <a:srgbClr val="FAFAFA">
                        <a:alpha val="0"/>
                      </a:srgbClr>
                    </a:clrTo>
                  </a:clrChange>
                  <a:duotone>
                    <a:schemeClr val="accent3">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333" y="4385251"/>
                  <a:ext cx="254781" cy="654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9" name="Picture 3"/>
                <p:cNvPicPr>
                  <a:picLocks noChangeAspect="1" noChangeArrowheads="1"/>
                </p:cNvPicPr>
                <p:nvPr/>
              </p:nvPicPr>
              <p:blipFill rotWithShape="1">
                <a:blip r:embed="rId10"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1290225" y="4540188"/>
                  <a:ext cx="338042" cy="49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1" name="Picture 4"/>
              <p:cNvPicPr>
                <a:picLocks noChangeAspect="1" noChangeArrowheads="1"/>
              </p:cNvPicPr>
              <p:nvPr/>
            </p:nvPicPr>
            <p:blipFill>
              <a:blip r:embed="rId6">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91386" y="3966515"/>
                <a:ext cx="275767" cy="561167"/>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 name="Picture 3"/>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3453" y="3884187"/>
                <a:ext cx="254781" cy="654761"/>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 name="Picture 3"/>
              <p:cNvPicPr>
                <a:picLocks noChangeAspect="1" noChangeArrowheads="1"/>
              </p:cNvPicPr>
              <p:nvPr/>
            </p:nvPicPr>
            <p:blipFill rotWithShape="1">
              <a:blip r:embed="rId10"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630345" y="4039124"/>
                <a:ext cx="338042" cy="493846"/>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 name="Picture 4"/>
              <p:cNvPicPr>
                <a:picLocks noChangeAspect="1" noChangeArrowheads="1"/>
              </p:cNvPicPr>
              <p:nvPr/>
            </p:nvPicPr>
            <p:blipFill>
              <a:blip r:embed="rId6">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1237182" y="4127404"/>
                <a:ext cx="275767" cy="561167"/>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 name="Picture 3"/>
              <p:cNvPicPr>
                <a:picLocks noChangeAspect="1" noChangeArrowheads="1"/>
              </p:cNvPicPr>
              <p:nvPr/>
            </p:nvPicPr>
            <p:blipFill>
              <a:blip r:embed="rId8">
                <a:clrChange>
                  <a:clrFrom>
                    <a:srgbClr val="FAFAFA"/>
                  </a:clrFrom>
                  <a:clrTo>
                    <a:srgbClr val="FAFAFA">
                      <a:alpha val="0"/>
                    </a:srgbClr>
                  </a:clrTo>
                </a:clrChange>
                <a:duotone>
                  <a:schemeClr val="accent6">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flipH="1">
                <a:off x="829249" y="4045076"/>
                <a:ext cx="254781" cy="654761"/>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 name="Picture 3"/>
              <p:cNvPicPr>
                <a:picLocks noChangeAspect="1" noChangeArrowheads="1"/>
              </p:cNvPicPr>
              <p:nvPr/>
            </p:nvPicPr>
            <p:blipFill rotWithShape="1">
              <a:blip r:embed="rId10"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flipH="1">
                <a:off x="976141" y="4200013"/>
                <a:ext cx="338042" cy="493846"/>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 name="Picture 4"/>
              <p:cNvPicPr>
                <a:picLocks noChangeAspect="1" noChangeArrowheads="1"/>
              </p:cNvPicPr>
              <p:nvPr/>
            </p:nvPicPr>
            <p:blipFill>
              <a:blip r:embed="rId6">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93747" y="4191026"/>
                <a:ext cx="308183" cy="627131"/>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 name="Picture 3"/>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85814" y="4108698"/>
                <a:ext cx="284730" cy="731727"/>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 name="Picture 3"/>
              <p:cNvPicPr>
                <a:picLocks noChangeAspect="1" noChangeArrowheads="1"/>
              </p:cNvPicPr>
              <p:nvPr/>
            </p:nvPicPr>
            <p:blipFill rotWithShape="1">
              <a:blip r:embed="rId10"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532706" y="4263634"/>
                <a:ext cx="377778" cy="551897"/>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 name="Picture 4"/>
              <p:cNvPicPr>
                <a:picLocks noChangeAspect="1" noChangeArrowheads="1"/>
              </p:cNvPicPr>
              <p:nvPr/>
            </p:nvPicPr>
            <p:blipFill>
              <a:blip r:embed="rId6">
                <a:clrChange>
                  <a:clrFrom>
                    <a:srgbClr val="FAFAFA"/>
                  </a:clrFrom>
                  <a:clrTo>
                    <a:srgbClr val="FAFAFA">
                      <a:alpha val="0"/>
                    </a:srgbClr>
                  </a:clrTo>
                </a:clrChange>
                <a:duotone>
                  <a:schemeClr val="accent4">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51290" y="4362717"/>
                <a:ext cx="361659" cy="735951"/>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 name="Picture 3"/>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43357" y="4280389"/>
                <a:ext cx="334137" cy="858698"/>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 name="Picture 3"/>
              <p:cNvPicPr>
                <a:picLocks noChangeAspect="1" noChangeArrowheads="1"/>
              </p:cNvPicPr>
              <p:nvPr/>
            </p:nvPicPr>
            <p:blipFill rotWithShape="1">
              <a:blip r:embed="rId10" cstate="print">
                <a:clrChange>
                  <a:clrFrom>
                    <a:srgbClr val="FAFAFA"/>
                  </a:clrFrom>
                  <a:clrTo>
                    <a:srgbClr val="FAFAFA">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t="4628"/>
              <a:stretch/>
            </p:blipFill>
            <p:spPr bwMode="auto">
              <a:xfrm>
                <a:off x="890249" y="4481971"/>
                <a:ext cx="443331" cy="647663"/>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 name="Picture 4"/>
              <p:cNvPicPr>
                <a:picLocks noChangeAspect="1" noChangeArrowheads="1"/>
              </p:cNvPicPr>
              <p:nvPr/>
            </p:nvPicPr>
            <p:blipFill>
              <a:blip r:embed="rId6">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89519" y="4398417"/>
                <a:ext cx="361659" cy="735951"/>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6" name="Picture 3"/>
              <p:cNvPicPr>
                <a:picLocks noChangeAspect="1" noChangeArrowheads="1"/>
              </p:cNvPicPr>
              <p:nvPr/>
            </p:nvPicPr>
            <p:blipFill>
              <a:blip r:embed="rId8">
                <a:clrChange>
                  <a:clrFrom>
                    <a:srgbClr val="FAFAFA"/>
                  </a:clrFrom>
                  <a:clrTo>
                    <a:srgbClr val="FAFAFA">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21077" y="4288842"/>
                <a:ext cx="334137" cy="858698"/>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cxnSp>
        <p:nvCxnSpPr>
          <p:cNvPr id="20" name="Elbow Connector 19"/>
          <p:cNvCxnSpPr>
            <a:cxnSpLocks/>
            <a:stCxn id="171" idx="3"/>
            <a:endCxn id="156" idx="1"/>
          </p:cNvCxnSpPr>
          <p:nvPr/>
        </p:nvCxnSpPr>
        <p:spPr>
          <a:xfrm>
            <a:off x="5497767" y="2365675"/>
            <a:ext cx="538057" cy="408076"/>
          </a:xfrm>
          <a:prstGeom prst="bentConnector3">
            <a:avLst>
              <a:gd name="adj1" fmla="val 50000"/>
            </a:avLst>
          </a:prstGeom>
          <a:ln w="28575">
            <a:solidFill>
              <a:schemeClr val="tx1"/>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42" name="Elbow Connector 241"/>
          <p:cNvCxnSpPr>
            <a:cxnSpLocks/>
            <a:stCxn id="156" idx="2"/>
            <a:endCxn id="227" idx="1"/>
          </p:cNvCxnSpPr>
          <p:nvPr/>
        </p:nvCxnSpPr>
        <p:spPr>
          <a:xfrm rot="5400000">
            <a:off x="5313850" y="3372258"/>
            <a:ext cx="1497190" cy="2039540"/>
          </a:xfrm>
          <a:prstGeom prst="bentConnector4">
            <a:avLst>
              <a:gd name="adj1" fmla="val 20956"/>
              <a:gd name="adj2" fmla="val 111208"/>
            </a:avLst>
          </a:prstGeom>
          <a:ln w="28575">
            <a:solidFill>
              <a:schemeClr val="tx1"/>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43" name="Elbow Connector 242"/>
          <p:cNvCxnSpPr>
            <a:stCxn id="232" idx="0"/>
            <a:endCxn id="140" idx="1"/>
          </p:cNvCxnSpPr>
          <p:nvPr/>
        </p:nvCxnSpPr>
        <p:spPr>
          <a:xfrm flipV="1">
            <a:off x="7112609" y="3117203"/>
            <a:ext cx="1392356" cy="1462862"/>
          </a:xfrm>
          <a:prstGeom prst="bentConnector3">
            <a:avLst>
              <a:gd name="adj1" fmla="val 83155"/>
            </a:avLst>
          </a:prstGeom>
          <a:ln w="28575">
            <a:solidFill>
              <a:schemeClr val="tx1"/>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44" name="Elbow Connector 243"/>
          <p:cNvCxnSpPr>
            <a:stCxn id="233" idx="3"/>
            <a:endCxn id="170" idx="1"/>
          </p:cNvCxnSpPr>
          <p:nvPr/>
        </p:nvCxnSpPr>
        <p:spPr>
          <a:xfrm>
            <a:off x="7112610" y="4585758"/>
            <a:ext cx="1392355" cy="554865"/>
          </a:xfrm>
          <a:prstGeom prst="bentConnector3">
            <a:avLst>
              <a:gd name="adj1" fmla="val 83155"/>
            </a:avLst>
          </a:prstGeom>
          <a:ln w="28575">
            <a:solidFill>
              <a:schemeClr val="tx1"/>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215072" y="4625063"/>
            <a:ext cx="1039067" cy="854080"/>
          </a:xfrm>
          <a:prstGeom prst="rect">
            <a:avLst/>
          </a:prstGeom>
          <a:noFill/>
        </p:spPr>
        <p:txBody>
          <a:bodyPr wrap="none" rtlCol="0">
            <a:spAutoFit/>
          </a:bodyPr>
          <a:lstStyle/>
          <a:p>
            <a:pPr algn="ctr"/>
            <a:r>
              <a:rPr lang="en-GB" sz="1050" i="1" dirty="0">
                <a:solidFill>
                  <a:srgbClr val="005294"/>
                </a:solidFill>
              </a:rPr>
              <a:t>n=203 had a</a:t>
            </a:r>
          </a:p>
          <a:p>
            <a:pPr algn="ctr"/>
            <a:r>
              <a:rPr lang="en-GB" sz="1050" i="1" dirty="0">
                <a:solidFill>
                  <a:srgbClr val="005294"/>
                </a:solidFill>
              </a:rPr>
              <a:t>testosterone</a:t>
            </a:r>
          </a:p>
          <a:p>
            <a:pPr algn="ctr"/>
            <a:r>
              <a:rPr lang="en-GB" sz="1050" i="1" dirty="0">
                <a:solidFill>
                  <a:srgbClr val="005294"/>
                </a:solidFill>
              </a:rPr>
              <a:t>test</a:t>
            </a:r>
          </a:p>
          <a:p>
            <a:pPr algn="ctr"/>
            <a:r>
              <a:rPr lang="en-GB" b="1" dirty="0">
                <a:solidFill>
                  <a:srgbClr val="005294"/>
                </a:solidFill>
              </a:rPr>
              <a:t>32.4%</a:t>
            </a:r>
            <a:endParaRPr lang="en-GB" sz="1050" b="1" dirty="0">
              <a:solidFill>
                <a:srgbClr val="005294"/>
              </a:solidFill>
            </a:endParaRPr>
          </a:p>
        </p:txBody>
      </p:sp>
      <p:grpSp>
        <p:nvGrpSpPr>
          <p:cNvPr id="12" name="Group 11"/>
          <p:cNvGrpSpPr/>
          <p:nvPr/>
        </p:nvGrpSpPr>
        <p:grpSpPr>
          <a:xfrm>
            <a:off x="204190" y="4876906"/>
            <a:ext cx="3302764" cy="950759"/>
            <a:chOff x="236413" y="4925558"/>
            <a:chExt cx="2780677" cy="950759"/>
          </a:xfrm>
        </p:grpSpPr>
        <p:sp>
          <p:nvSpPr>
            <p:cNvPr id="163" name="Rounded Rectangle 162"/>
            <p:cNvSpPr/>
            <p:nvPr/>
          </p:nvSpPr>
          <p:spPr>
            <a:xfrm>
              <a:off x="325314" y="4925559"/>
              <a:ext cx="2591932" cy="862145"/>
            </a:xfrm>
            <a:prstGeom prst="roundRect">
              <a:avLst>
                <a:gd name="adj" fmla="val 10713"/>
              </a:avLst>
            </a:prstGeom>
            <a:solidFill>
              <a:schemeClr val="bg1"/>
            </a:solidFill>
            <a:ln w="38100">
              <a:solidFill>
                <a:srgbClr val="C00000"/>
              </a:solidFill>
            </a:ln>
            <a:effectLst>
              <a:outerShdw blurRad="50800" dist="38100" dir="2700000" algn="tl" rotWithShape="0">
                <a:prstClr val="black">
                  <a:alpha val="40000"/>
                </a:prstClr>
              </a:outerShdw>
            </a:effectLst>
          </p:spPr>
          <p:txBody>
            <a:bodyPr wrap="square">
              <a:noAutofit/>
            </a:bodyPr>
            <a:lstStyle/>
            <a:p>
              <a:pPr algn="ctr"/>
              <a:endParaRPr lang="en-GB" sz="1400" dirty="0">
                <a:solidFill>
                  <a:schemeClr val="tx2"/>
                </a:solidFill>
              </a:endParaRPr>
            </a:p>
          </p:txBody>
        </p:sp>
        <p:grpSp>
          <p:nvGrpSpPr>
            <p:cNvPr id="165" name="Group 164"/>
            <p:cNvGrpSpPr/>
            <p:nvPr/>
          </p:nvGrpSpPr>
          <p:grpSpPr>
            <a:xfrm>
              <a:off x="236413" y="4925558"/>
              <a:ext cx="2780677" cy="588155"/>
              <a:chOff x="64841" y="4034886"/>
              <a:chExt cx="2780677" cy="588155"/>
            </a:xfrm>
          </p:grpSpPr>
          <p:sp>
            <p:nvSpPr>
              <p:cNvPr id="168" name="Round Same Side Corner Rectangle 167"/>
              <p:cNvSpPr/>
              <p:nvPr/>
            </p:nvSpPr>
            <p:spPr>
              <a:xfrm>
                <a:off x="153741" y="4034886"/>
                <a:ext cx="2591933" cy="356209"/>
              </a:xfrm>
              <a:prstGeom prst="round2SameRect">
                <a:avLst>
                  <a:gd name="adj1" fmla="val 30115"/>
                  <a:gd name="adj2" fmla="val 0"/>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69" name="Rectangle 168"/>
              <p:cNvSpPr/>
              <p:nvPr/>
            </p:nvSpPr>
            <p:spPr>
              <a:xfrm>
                <a:off x="64841" y="4038266"/>
                <a:ext cx="2780677" cy="584775"/>
              </a:xfrm>
              <a:prstGeom prst="rect">
                <a:avLst/>
              </a:prstGeom>
            </p:spPr>
            <p:txBody>
              <a:bodyPr wrap="square">
                <a:spAutoFit/>
              </a:bodyPr>
              <a:lstStyle/>
              <a:p>
                <a:pPr lvl="0" algn="ctr"/>
                <a:r>
                  <a:rPr lang="en-GB" sz="1600" b="1" dirty="0">
                    <a:solidFill>
                      <a:schemeClr val="bg1"/>
                    </a:solidFill>
                  </a:rPr>
                  <a:t>Not asked about ED </a:t>
                </a:r>
                <a:r>
                  <a:rPr lang="en-GB" sz="1600" dirty="0">
                    <a:solidFill>
                      <a:schemeClr val="bg1"/>
                    </a:solidFill>
                  </a:rPr>
                  <a:t>(n=1067)</a:t>
                </a:r>
              </a:p>
            </p:txBody>
          </p:sp>
        </p:grpSp>
        <p:sp>
          <p:nvSpPr>
            <p:cNvPr id="167" name="Rectangle 166"/>
            <p:cNvSpPr/>
            <p:nvPr/>
          </p:nvSpPr>
          <p:spPr>
            <a:xfrm>
              <a:off x="621922" y="5137653"/>
              <a:ext cx="1096197" cy="738664"/>
            </a:xfrm>
            <a:prstGeom prst="rect">
              <a:avLst/>
            </a:prstGeom>
          </p:spPr>
          <p:txBody>
            <a:bodyPr wrap="square" anchor="ctr">
              <a:spAutoFit/>
            </a:bodyPr>
            <a:lstStyle/>
            <a:p>
              <a:r>
                <a:rPr lang="en-GB" sz="1400" dirty="0">
                  <a:solidFill>
                    <a:srgbClr val="005294"/>
                  </a:solidFill>
                </a:rPr>
                <a:t>Overall</a:t>
              </a:r>
            </a:p>
            <a:p>
              <a:r>
                <a:rPr lang="en-GB" sz="1400" dirty="0">
                  <a:solidFill>
                    <a:srgbClr val="005294"/>
                  </a:solidFill>
                </a:rPr>
                <a:t>prevalence</a:t>
              </a:r>
            </a:p>
          </p:txBody>
        </p:sp>
        <p:sp>
          <p:nvSpPr>
            <p:cNvPr id="249" name="TextBox 248"/>
            <p:cNvSpPr txBox="1"/>
            <p:nvPr/>
          </p:nvSpPr>
          <p:spPr>
            <a:xfrm>
              <a:off x="1515849" y="5245375"/>
              <a:ext cx="1119217" cy="523220"/>
            </a:xfrm>
            <a:prstGeom prst="rect">
              <a:avLst/>
            </a:prstGeom>
            <a:noFill/>
          </p:spPr>
          <p:txBody>
            <a:bodyPr wrap="none" rtlCol="0">
              <a:spAutoFit/>
            </a:bodyPr>
            <a:lstStyle/>
            <a:p>
              <a:pPr algn="ctr"/>
              <a:r>
                <a:rPr lang="en-GB" sz="2800" b="1" dirty="0">
                  <a:solidFill>
                    <a:schemeClr val="tx2"/>
                  </a:solidFill>
                </a:rPr>
                <a:t>33.5%</a:t>
              </a:r>
            </a:p>
          </p:txBody>
        </p:sp>
      </p:grpSp>
      <p:cxnSp>
        <p:nvCxnSpPr>
          <p:cNvPr id="250" name="Elbow Connector 249"/>
          <p:cNvCxnSpPr>
            <a:cxnSpLocks/>
            <a:endCxn id="163" idx="3"/>
          </p:cNvCxnSpPr>
          <p:nvPr/>
        </p:nvCxnSpPr>
        <p:spPr>
          <a:xfrm rot="10800000" flipV="1">
            <a:off x="3388365" y="5127952"/>
            <a:ext cx="1434813" cy="180027"/>
          </a:xfrm>
          <a:prstGeom prst="bentConnector3">
            <a:avLst>
              <a:gd name="adj1" fmla="val 50000"/>
            </a:avLst>
          </a:prstGeom>
          <a:ln w="28575">
            <a:solidFill>
              <a:schemeClr val="tx1"/>
            </a:solidFill>
            <a:prstDash val="sysDash"/>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254" name="TextBox 253"/>
          <p:cNvSpPr txBox="1"/>
          <p:nvPr/>
        </p:nvSpPr>
        <p:spPr>
          <a:xfrm>
            <a:off x="6749989" y="5616763"/>
            <a:ext cx="1643975" cy="754858"/>
          </a:xfrm>
          <a:prstGeom prst="roundRect">
            <a:avLst/>
          </a:prstGeom>
          <a:solidFill>
            <a:schemeClr val="bg1"/>
          </a:solidFill>
          <a:ln w="38100">
            <a:solidFill>
              <a:schemeClr val="tx1">
                <a:lumMod val="75000"/>
                <a:lumOff val="25000"/>
              </a:schemeClr>
            </a:solidFill>
          </a:ln>
          <a:effectLst>
            <a:outerShdw blurRad="50800" dist="38100" dir="2700000" algn="tl" rotWithShape="0">
              <a:prstClr val="black">
                <a:alpha val="40000"/>
              </a:prstClr>
            </a:outerShdw>
          </a:effectLst>
        </p:spPr>
        <p:txBody>
          <a:bodyPr wrap="square">
            <a:noAutofit/>
          </a:bodyPr>
          <a:lstStyle>
            <a:defPPr>
              <a:defRPr lang="en-US"/>
            </a:defPPr>
            <a:lvl1pPr algn="ctr">
              <a:defRPr sz="1400">
                <a:solidFill>
                  <a:schemeClr val="tx2"/>
                </a:solidFill>
              </a:defRPr>
            </a:lvl1pPr>
          </a:lstStyle>
          <a:p>
            <a:pPr marL="0" lvl="1" algn="ctr"/>
            <a:r>
              <a:rPr lang="en-GB" sz="1000" dirty="0"/>
              <a:t>*n=1491 men were asked about ED but had no complaint </a:t>
            </a:r>
            <a:br>
              <a:rPr lang="en-GB" sz="1000" dirty="0"/>
            </a:br>
            <a:r>
              <a:rPr lang="en-GB" sz="1000" dirty="0"/>
              <a:t>or diagnosis of ED</a:t>
            </a:r>
          </a:p>
        </p:txBody>
      </p:sp>
    </p:spTree>
    <p:extLst>
      <p:ext uri="{BB962C8B-B14F-4D97-AF65-F5344CB8AC3E}">
        <p14:creationId xmlns:p14="http://schemas.microsoft.com/office/powerpoint/2010/main" val="213806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02" y="122623"/>
            <a:ext cx="11594237" cy="834047"/>
          </a:xfrm>
        </p:spPr>
        <p:txBody>
          <a:bodyPr>
            <a:noAutofit/>
          </a:bodyPr>
          <a:lstStyle/>
          <a:p>
            <a:r>
              <a:rPr lang="en-GB" sz="3200" dirty="0"/>
              <a:t>Men with T2DM frequently have low testosterone levels</a:t>
            </a:r>
          </a:p>
        </p:txBody>
      </p:sp>
      <p:sp>
        <p:nvSpPr>
          <p:cNvPr id="3" name="Content Placeholder 2"/>
          <p:cNvSpPr>
            <a:spLocks noGrp="1"/>
          </p:cNvSpPr>
          <p:nvPr>
            <p:ph idx="1"/>
          </p:nvPr>
        </p:nvSpPr>
        <p:spPr>
          <a:xfrm>
            <a:off x="363982" y="988772"/>
            <a:ext cx="11141475" cy="1689862"/>
          </a:xfrm>
        </p:spPr>
        <p:txBody>
          <a:bodyPr>
            <a:noAutofit/>
          </a:bodyPr>
          <a:lstStyle/>
          <a:p>
            <a:pPr>
              <a:spcBef>
                <a:spcPts val="600"/>
              </a:spcBef>
            </a:pPr>
            <a:r>
              <a:rPr lang="en-GB" sz="1600" dirty="0"/>
              <a:t>Cross-sectional study to assess the prevalence of clinical hypogonadism in 355 men with T2DM (mean age 58.1 years)</a:t>
            </a:r>
          </a:p>
          <a:p>
            <a:pPr>
              <a:spcBef>
                <a:spcPts val="600"/>
              </a:spcBef>
            </a:pPr>
            <a:r>
              <a:rPr lang="en-GB" sz="1600" dirty="0"/>
              <a:t>In total, 20% (n=71) and 31% (n=109) of men with T2DM had total testosterone levels &lt;8 </a:t>
            </a:r>
            <a:r>
              <a:rPr lang="en-GB" sz="1600" dirty="0" err="1"/>
              <a:t>nmol</a:t>
            </a:r>
            <a:r>
              <a:rPr lang="en-GB" sz="1600" dirty="0"/>
              <a:t>/L and 8–12 </a:t>
            </a:r>
            <a:r>
              <a:rPr lang="en-GB" sz="1600" dirty="0" err="1"/>
              <a:t>nmol</a:t>
            </a:r>
            <a:r>
              <a:rPr lang="en-GB" sz="1600" dirty="0"/>
              <a:t>/L, respectively</a:t>
            </a:r>
          </a:p>
          <a:p>
            <a:pPr lvl="1">
              <a:spcBef>
                <a:spcPts val="600"/>
              </a:spcBef>
            </a:pPr>
            <a:r>
              <a:rPr lang="en-GB" sz="1400" dirty="0"/>
              <a:t>Free testosterone &lt;0.255 </a:t>
            </a:r>
            <a:r>
              <a:rPr lang="en-GB" sz="1400" dirty="0" err="1"/>
              <a:t>nmol</a:t>
            </a:r>
            <a:r>
              <a:rPr lang="en-GB" sz="1400" dirty="0"/>
              <a:t>/L: 50% (n=179)</a:t>
            </a:r>
          </a:p>
        </p:txBody>
      </p:sp>
      <p:sp>
        <p:nvSpPr>
          <p:cNvPr id="5" name="TextBox 4"/>
          <p:cNvSpPr txBox="1"/>
          <p:nvPr/>
        </p:nvSpPr>
        <p:spPr>
          <a:xfrm>
            <a:off x="1523999" y="5975416"/>
            <a:ext cx="9144001" cy="400110"/>
          </a:xfrm>
          <a:prstGeom prst="rect">
            <a:avLst/>
          </a:prstGeom>
          <a:noFill/>
        </p:spPr>
        <p:txBody>
          <a:bodyPr wrap="square" rtlCol="0" anchor="b">
            <a:spAutoFit/>
          </a:bodyPr>
          <a:lstStyle/>
          <a:p>
            <a:pPr marL="0" lvl="1" defTabSz="457200">
              <a:buClr>
                <a:srgbClr val="005294"/>
              </a:buClr>
            </a:pPr>
            <a:r>
              <a:rPr lang="en-GB" sz="1000" dirty="0">
                <a:solidFill>
                  <a:schemeClr val="tx2"/>
                </a:solidFill>
              </a:rPr>
              <a:t>T2DM, type 2 diabetes mellitus</a:t>
            </a:r>
          </a:p>
          <a:p>
            <a:pPr marL="0" lvl="1" defTabSz="457200">
              <a:buClr>
                <a:srgbClr val="005294"/>
              </a:buClr>
            </a:pPr>
            <a:r>
              <a:rPr lang="en-GB" sz="1000" dirty="0">
                <a:solidFill>
                  <a:schemeClr val="tx2"/>
                </a:solidFill>
              </a:rPr>
              <a:t>Kapoor D </a:t>
            </a:r>
            <a:r>
              <a:rPr lang="en-GB" sz="1000" i="1" dirty="0">
                <a:solidFill>
                  <a:schemeClr val="tx2"/>
                </a:solidFill>
              </a:rPr>
              <a:t>et al. Diabetes Care </a:t>
            </a:r>
            <a:r>
              <a:rPr lang="en-GB" sz="1000" dirty="0">
                <a:solidFill>
                  <a:schemeClr val="tx2"/>
                </a:solidFill>
              </a:rPr>
              <a:t>2007;30:911–17</a:t>
            </a:r>
            <a:r>
              <a:rPr lang="en-GB" sz="1000" dirty="0">
                <a:solidFill>
                  <a:srgbClr val="005294"/>
                </a:solidFill>
              </a:rPr>
              <a:t>.</a:t>
            </a:r>
          </a:p>
        </p:txBody>
      </p:sp>
      <p:grpSp>
        <p:nvGrpSpPr>
          <p:cNvPr id="177" name="Group 176"/>
          <p:cNvGrpSpPr/>
          <p:nvPr/>
        </p:nvGrpSpPr>
        <p:grpSpPr>
          <a:xfrm>
            <a:off x="1393618" y="2518286"/>
            <a:ext cx="9404762" cy="3322161"/>
            <a:chOff x="576697" y="2738568"/>
            <a:chExt cx="8381932" cy="3052153"/>
          </a:xfrm>
        </p:grpSpPr>
        <p:grpSp>
          <p:nvGrpSpPr>
            <p:cNvPr id="150" name="Group 149">
              <a:extLst>
                <a:ext uri="{FF2B5EF4-FFF2-40B4-BE49-F238E27FC236}">
                  <a16:creationId xmlns:a16="http://schemas.microsoft.com/office/drawing/2014/main" id="{724FD456-1D81-4862-AC33-AA25E623F20A}"/>
                </a:ext>
              </a:extLst>
            </p:cNvPr>
            <p:cNvGrpSpPr/>
            <p:nvPr/>
          </p:nvGrpSpPr>
          <p:grpSpPr>
            <a:xfrm>
              <a:off x="4638014" y="2962714"/>
              <a:ext cx="3823572" cy="2792252"/>
              <a:chOff x="4638014" y="2962714"/>
              <a:chExt cx="3823572" cy="2792252"/>
            </a:xfrm>
          </p:grpSpPr>
          <p:sp>
            <p:nvSpPr>
              <p:cNvPr id="170" name="Text Box 9">
                <a:extLst>
                  <a:ext uri="{FF2B5EF4-FFF2-40B4-BE49-F238E27FC236}">
                    <a16:creationId xmlns:a16="http://schemas.microsoft.com/office/drawing/2014/main" id="{7D3F7DB3-B6CA-4ECB-A2EF-AA9C0CDFB6B1}"/>
                  </a:ext>
                </a:extLst>
              </p:cNvPr>
              <p:cNvSpPr txBox="1">
                <a:spLocks noChangeArrowheads="1"/>
              </p:cNvSpPr>
              <p:nvPr/>
            </p:nvSpPr>
            <p:spPr bwMode="auto">
              <a:xfrm rot="10800000">
                <a:off x="4638014" y="3602493"/>
                <a:ext cx="369332" cy="12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ctr"/>
                <a:r>
                  <a:rPr lang="en-GB" altLang="en-US" sz="1200" b="1" dirty="0">
                    <a:solidFill>
                      <a:prstClr val="black"/>
                    </a:solidFill>
                    <a:cs typeface="Arial" panose="020B0604020202020204" pitchFamily="34" charset="0"/>
                  </a:rPr>
                  <a:t>Patients (%)</a:t>
                </a:r>
              </a:p>
            </p:txBody>
          </p:sp>
          <p:grpSp>
            <p:nvGrpSpPr>
              <p:cNvPr id="171" name="Group 170">
                <a:extLst>
                  <a:ext uri="{FF2B5EF4-FFF2-40B4-BE49-F238E27FC236}">
                    <a16:creationId xmlns:a16="http://schemas.microsoft.com/office/drawing/2014/main" id="{4686BD03-0ED4-4948-882A-1C493B33DD72}"/>
                  </a:ext>
                </a:extLst>
              </p:cNvPr>
              <p:cNvGrpSpPr/>
              <p:nvPr/>
            </p:nvGrpSpPr>
            <p:grpSpPr>
              <a:xfrm>
                <a:off x="4919092" y="2962714"/>
                <a:ext cx="3542494" cy="2792252"/>
                <a:chOff x="4919092" y="2962714"/>
                <a:chExt cx="3542494" cy="2792252"/>
              </a:xfrm>
            </p:grpSpPr>
            <p:sp>
              <p:nvSpPr>
                <p:cNvPr id="172" name="Text Box 9"/>
                <p:cNvSpPr txBox="1">
                  <a:spLocks noChangeArrowheads="1"/>
                </p:cNvSpPr>
                <p:nvPr/>
              </p:nvSpPr>
              <p:spPr bwMode="auto">
                <a:xfrm rot="16200000">
                  <a:off x="6642158" y="4074758"/>
                  <a:ext cx="369332" cy="2991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ctr"/>
                  <a:r>
                    <a:rPr lang="en-GB" altLang="en-US" sz="1200" b="1" dirty="0">
                      <a:solidFill>
                        <a:prstClr val="black"/>
                      </a:solidFill>
                      <a:cs typeface="Arial" panose="020B0604020202020204" pitchFamily="34" charset="0"/>
                    </a:rPr>
                    <a:t>Age (years)</a:t>
                  </a:r>
                </a:p>
              </p:txBody>
            </p:sp>
            <p:graphicFrame>
              <p:nvGraphicFramePr>
                <p:cNvPr id="173" name="Chart 172"/>
                <p:cNvGraphicFramePr/>
                <p:nvPr/>
              </p:nvGraphicFramePr>
              <p:xfrm>
                <a:off x="4919092" y="2962714"/>
                <a:ext cx="3542494" cy="2732757"/>
              </p:xfrm>
              <a:graphic>
                <a:graphicData uri="http://schemas.openxmlformats.org/drawingml/2006/chart">
                  <c:chart xmlns:c="http://schemas.openxmlformats.org/drawingml/2006/chart" xmlns:r="http://schemas.openxmlformats.org/officeDocument/2006/relationships" r:id="rId3"/>
                </a:graphicData>
              </a:graphic>
            </p:graphicFrame>
          </p:grpSp>
        </p:grpSp>
        <p:grpSp>
          <p:nvGrpSpPr>
            <p:cNvPr id="151" name="Group 150">
              <a:extLst>
                <a:ext uri="{FF2B5EF4-FFF2-40B4-BE49-F238E27FC236}">
                  <a16:creationId xmlns:a16="http://schemas.microsoft.com/office/drawing/2014/main" id="{17D21FDF-E691-4CE2-93C1-77DBD4CFEBB8}"/>
                </a:ext>
              </a:extLst>
            </p:cNvPr>
            <p:cNvGrpSpPr/>
            <p:nvPr/>
          </p:nvGrpSpPr>
          <p:grpSpPr>
            <a:xfrm>
              <a:off x="914390" y="3243776"/>
              <a:ext cx="3575590" cy="2546945"/>
              <a:chOff x="1032772" y="3243776"/>
              <a:chExt cx="3575590" cy="2546945"/>
            </a:xfrm>
          </p:grpSpPr>
          <p:graphicFrame>
            <p:nvGraphicFramePr>
              <p:cNvPr id="168" name="Chart 167"/>
              <p:cNvGraphicFramePr/>
              <p:nvPr/>
            </p:nvGraphicFramePr>
            <p:xfrm>
              <a:off x="1032772" y="3243776"/>
              <a:ext cx="3575590" cy="2546945"/>
            </p:xfrm>
            <a:graphic>
              <a:graphicData uri="http://schemas.openxmlformats.org/drawingml/2006/chart">
                <c:chart xmlns:c="http://schemas.openxmlformats.org/drawingml/2006/chart" xmlns:r="http://schemas.openxmlformats.org/officeDocument/2006/relationships" r:id="rId4"/>
              </a:graphicData>
            </a:graphic>
          </p:graphicFrame>
          <p:sp>
            <p:nvSpPr>
              <p:cNvPr id="169" name="Text Box 9"/>
              <p:cNvSpPr txBox="1">
                <a:spLocks noChangeArrowheads="1"/>
              </p:cNvSpPr>
              <p:nvPr/>
            </p:nvSpPr>
            <p:spPr bwMode="auto">
              <a:xfrm rot="16200000">
                <a:off x="2753100" y="4052523"/>
                <a:ext cx="369332" cy="30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ctr"/>
                <a:r>
                  <a:rPr lang="en-GB" altLang="en-US" sz="1200" b="1" dirty="0">
                    <a:solidFill>
                      <a:prstClr val="black"/>
                    </a:solidFill>
                    <a:cs typeface="Arial" panose="020B0604020202020204" pitchFamily="34" charset="0"/>
                  </a:rPr>
                  <a:t>Age (years)</a:t>
                </a:r>
              </a:p>
            </p:txBody>
          </p:sp>
        </p:grpSp>
        <p:grpSp>
          <p:nvGrpSpPr>
            <p:cNvPr id="152" name="Group 151"/>
            <p:cNvGrpSpPr/>
            <p:nvPr/>
          </p:nvGrpSpPr>
          <p:grpSpPr>
            <a:xfrm>
              <a:off x="1437798" y="3071080"/>
              <a:ext cx="2466105" cy="461665"/>
              <a:chOff x="-4399819" y="2644612"/>
              <a:chExt cx="2466105" cy="559583"/>
            </a:xfrm>
          </p:grpSpPr>
          <p:sp>
            <p:nvSpPr>
              <p:cNvPr id="165" name="Rectangle 164"/>
              <p:cNvSpPr/>
              <p:nvPr/>
            </p:nvSpPr>
            <p:spPr>
              <a:xfrm>
                <a:off x="-4396644" y="2761233"/>
                <a:ext cx="90000" cy="10908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6" name="Rectangle 165"/>
              <p:cNvSpPr/>
              <p:nvPr/>
            </p:nvSpPr>
            <p:spPr>
              <a:xfrm>
                <a:off x="-4399819" y="2982218"/>
                <a:ext cx="90000" cy="109089"/>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7" name="TextBox 166"/>
              <p:cNvSpPr txBox="1"/>
              <p:nvPr/>
            </p:nvSpPr>
            <p:spPr>
              <a:xfrm>
                <a:off x="-4319303" y="2644612"/>
                <a:ext cx="2385589" cy="559583"/>
              </a:xfrm>
              <a:prstGeom prst="rect">
                <a:avLst/>
              </a:prstGeom>
              <a:noFill/>
            </p:spPr>
            <p:txBody>
              <a:bodyPr wrap="none" rtlCol="0">
                <a:spAutoFit/>
              </a:bodyPr>
              <a:lstStyle/>
              <a:p>
                <a:r>
                  <a:rPr lang="en-GB" sz="1200" dirty="0">
                    <a:solidFill>
                      <a:srgbClr val="272727"/>
                    </a:solidFill>
                    <a:cs typeface="Arial" panose="020B0604020202020204" pitchFamily="34" charset="0"/>
                  </a:rPr>
                  <a:t>Total testosterone &lt;8 nmol/L</a:t>
                </a:r>
              </a:p>
              <a:p>
                <a:r>
                  <a:rPr lang="en-GB" sz="1200" dirty="0">
                    <a:solidFill>
                      <a:srgbClr val="272727"/>
                    </a:solidFill>
                    <a:cs typeface="Arial" panose="020B0604020202020204" pitchFamily="34" charset="0"/>
                  </a:rPr>
                  <a:t>Total testosterone &lt;12 nmol/L</a:t>
                </a:r>
              </a:p>
            </p:txBody>
          </p:sp>
        </p:grpSp>
        <p:sp>
          <p:nvSpPr>
            <p:cNvPr id="153" name="Text Box 9"/>
            <p:cNvSpPr txBox="1">
              <a:spLocks noChangeArrowheads="1"/>
            </p:cNvSpPr>
            <p:nvPr/>
          </p:nvSpPr>
          <p:spPr bwMode="auto">
            <a:xfrm rot="10800000">
              <a:off x="617103" y="3697743"/>
              <a:ext cx="369332" cy="124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lgn="ctr"/>
              <a:r>
                <a:rPr lang="en-GB" altLang="en-US" sz="1200" b="1" dirty="0">
                  <a:solidFill>
                    <a:prstClr val="black"/>
                  </a:solidFill>
                  <a:cs typeface="Arial" panose="020B0604020202020204" pitchFamily="34" charset="0"/>
                </a:rPr>
                <a:t>Patients (%)</a:t>
              </a:r>
            </a:p>
          </p:txBody>
        </p:sp>
        <p:grpSp>
          <p:nvGrpSpPr>
            <p:cNvPr id="154" name="Group 153"/>
            <p:cNvGrpSpPr/>
            <p:nvPr/>
          </p:nvGrpSpPr>
          <p:grpSpPr>
            <a:xfrm>
              <a:off x="5417342" y="3071078"/>
              <a:ext cx="3541287" cy="276999"/>
              <a:chOff x="2353196" y="2837259"/>
              <a:chExt cx="3541287" cy="335750"/>
            </a:xfrm>
          </p:grpSpPr>
          <p:sp>
            <p:nvSpPr>
              <p:cNvPr id="160" name="Rectangle 159"/>
              <p:cNvSpPr/>
              <p:nvPr/>
            </p:nvSpPr>
            <p:spPr>
              <a:xfrm>
                <a:off x="2353196" y="2953882"/>
                <a:ext cx="90000" cy="109089"/>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2" name="TextBox 161"/>
              <p:cNvSpPr txBox="1"/>
              <p:nvPr/>
            </p:nvSpPr>
            <p:spPr>
              <a:xfrm>
                <a:off x="2428470" y="2837259"/>
                <a:ext cx="3466013" cy="335750"/>
              </a:xfrm>
              <a:prstGeom prst="rect">
                <a:avLst/>
              </a:prstGeom>
              <a:noFill/>
            </p:spPr>
            <p:txBody>
              <a:bodyPr wrap="none" rtlCol="0">
                <a:spAutoFit/>
              </a:bodyPr>
              <a:lstStyle/>
              <a:p>
                <a:r>
                  <a:rPr lang="en-GB" sz="1200" dirty="0">
                    <a:solidFill>
                      <a:srgbClr val="272727"/>
                    </a:solidFill>
                    <a:cs typeface="Arial" panose="020B0604020202020204" pitchFamily="34" charset="0"/>
                  </a:rPr>
                  <a:t>Calculated free testosterone &lt;0.255 nmol/L</a:t>
                </a:r>
              </a:p>
            </p:txBody>
          </p:sp>
        </p:grpSp>
        <p:grpSp>
          <p:nvGrpSpPr>
            <p:cNvPr id="155" name="Group 154">
              <a:extLst>
                <a:ext uri="{FF2B5EF4-FFF2-40B4-BE49-F238E27FC236}">
                  <a16:creationId xmlns:a16="http://schemas.microsoft.com/office/drawing/2014/main" id="{B0C9661C-643D-4FBF-B523-0FFF5BA70D92}"/>
                </a:ext>
              </a:extLst>
            </p:cNvPr>
            <p:cNvGrpSpPr/>
            <p:nvPr/>
          </p:nvGrpSpPr>
          <p:grpSpPr>
            <a:xfrm>
              <a:off x="576697" y="2738568"/>
              <a:ext cx="7990606" cy="2992377"/>
              <a:chOff x="576697" y="2852329"/>
              <a:chExt cx="7990606" cy="2992377"/>
            </a:xfrm>
          </p:grpSpPr>
          <p:sp>
            <p:nvSpPr>
              <p:cNvPr id="158" name="Rounded Rectangle 57">
                <a:extLst>
                  <a:ext uri="{FF2B5EF4-FFF2-40B4-BE49-F238E27FC236}">
                    <a16:creationId xmlns:a16="http://schemas.microsoft.com/office/drawing/2014/main" id="{F941FD8A-7B23-4A87-BA3D-9D20F04480D3}"/>
                  </a:ext>
                </a:extLst>
              </p:cNvPr>
              <p:cNvSpPr/>
              <p:nvPr/>
            </p:nvSpPr>
            <p:spPr>
              <a:xfrm>
                <a:off x="576697" y="2852329"/>
                <a:ext cx="7990606" cy="2992377"/>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57" name="Round Same Side Corner Rectangle 58">
                <a:extLst>
                  <a:ext uri="{FF2B5EF4-FFF2-40B4-BE49-F238E27FC236}">
                    <a16:creationId xmlns:a16="http://schemas.microsoft.com/office/drawing/2014/main" id="{6045B5A1-5178-4CEA-BC67-88F0462B868D}"/>
                  </a:ext>
                </a:extLst>
              </p:cNvPr>
              <p:cNvSpPr/>
              <p:nvPr/>
            </p:nvSpPr>
            <p:spPr>
              <a:xfrm>
                <a:off x="576697" y="2852329"/>
                <a:ext cx="7990606"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prstClr val="white"/>
                    </a:solidFill>
                  </a:rPr>
                  <a:t>Proportion of men with low or borderline low testosterone levels per decade of life (n=180)</a:t>
                </a:r>
                <a:endParaRPr lang="en-GB" sz="1400" b="1" baseline="30000" dirty="0">
                  <a:solidFill>
                    <a:prstClr val="white"/>
                  </a:solidFill>
                </a:endParaRPr>
              </a:p>
            </p:txBody>
          </p:sp>
        </p:grpSp>
      </p:grpSp>
    </p:spTree>
    <p:extLst>
      <p:ext uri="{BB962C8B-B14F-4D97-AF65-F5344CB8AC3E}">
        <p14:creationId xmlns:p14="http://schemas.microsoft.com/office/powerpoint/2010/main" val="404423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5" y="152401"/>
            <a:ext cx="11354539" cy="976489"/>
          </a:xfrm>
        </p:spPr>
        <p:txBody>
          <a:bodyPr>
            <a:noAutofit/>
          </a:bodyPr>
          <a:lstStyle/>
          <a:p>
            <a:r>
              <a:rPr lang="en-GB" sz="3600" spc="-20" dirty="0"/>
              <a:t>Low testosterone and </a:t>
            </a:r>
            <a:r>
              <a:rPr lang="en-GB" sz="3600" spc="-20" dirty="0" err="1"/>
              <a:t>hypogonadal</a:t>
            </a:r>
            <a:r>
              <a:rPr lang="en-GB" sz="3600" spc="-20" dirty="0"/>
              <a:t> symptoms are common in men with T2DM</a:t>
            </a:r>
          </a:p>
        </p:txBody>
      </p:sp>
      <p:sp>
        <p:nvSpPr>
          <p:cNvPr id="63" name="TextBox 62"/>
          <p:cNvSpPr txBox="1"/>
          <p:nvPr/>
        </p:nvSpPr>
        <p:spPr>
          <a:xfrm>
            <a:off x="1523999" y="6055893"/>
            <a:ext cx="9144001" cy="246221"/>
          </a:xfrm>
          <a:prstGeom prst="rect">
            <a:avLst/>
          </a:prstGeom>
          <a:noFill/>
        </p:spPr>
        <p:txBody>
          <a:bodyPr wrap="square" rtlCol="0" anchor="b">
            <a:spAutoFit/>
          </a:bodyPr>
          <a:lstStyle/>
          <a:p>
            <a:r>
              <a:rPr lang="en-GB" sz="1000" dirty="0">
                <a:solidFill>
                  <a:schemeClr val="tx2"/>
                </a:solidFill>
              </a:rPr>
              <a:t>NHS, UK National Health Service; T2DM, type 2 diabetes mellitus</a:t>
            </a:r>
          </a:p>
        </p:txBody>
      </p:sp>
      <p:grpSp>
        <p:nvGrpSpPr>
          <p:cNvPr id="3" name="Group 2"/>
          <p:cNvGrpSpPr/>
          <p:nvPr/>
        </p:nvGrpSpPr>
        <p:grpSpPr>
          <a:xfrm>
            <a:off x="2851169" y="1267946"/>
            <a:ext cx="4688958" cy="4588208"/>
            <a:chOff x="2527768" y="1450830"/>
            <a:chExt cx="4104289" cy="4016102"/>
          </a:xfrm>
        </p:grpSpPr>
        <p:sp>
          <p:nvSpPr>
            <p:cNvPr id="12" name="Rectangle 11"/>
            <p:cNvSpPr/>
            <p:nvPr/>
          </p:nvSpPr>
          <p:spPr>
            <a:xfrm>
              <a:off x="2527768" y="1450830"/>
              <a:ext cx="4104289" cy="4016102"/>
            </a:xfrm>
            <a:prstGeom prst="rect">
              <a:avLst/>
            </a:prstGeom>
            <a:solidFill>
              <a:schemeClr val="bg1"/>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GB">
                <a:solidFill>
                  <a:prstClr val="white"/>
                </a:solidFill>
                <a:latin typeface="Calibri"/>
              </a:endParaRPr>
            </a:p>
          </p:txBody>
        </p:sp>
        <p:pic>
          <p:nvPicPr>
            <p:cNvPr id="13" name="Picture 12">
              <a:extLst>
                <a:ext uri="{FF2B5EF4-FFF2-40B4-BE49-F238E27FC236}">
                  <a16:creationId xmlns:a16="http://schemas.microsoft.com/office/drawing/2014/main" id="{479D94DE-72D8-4E60-B25E-CF130ABEF580}"/>
                </a:ext>
              </a:extLst>
            </p:cNvPr>
            <p:cNvPicPr>
              <a:picLocks noChangeAspect="1"/>
            </p:cNvPicPr>
            <p:nvPr/>
          </p:nvPicPr>
          <p:blipFill>
            <a:blip r:embed="rId3"/>
            <a:stretch>
              <a:fillRect/>
            </a:stretch>
          </p:blipFill>
          <p:spPr>
            <a:xfrm>
              <a:off x="2997624" y="1543934"/>
              <a:ext cx="1435199" cy="614603"/>
            </a:xfrm>
            <a:prstGeom prst="rect">
              <a:avLst/>
            </a:prstGeom>
          </p:spPr>
        </p:pic>
        <p:pic>
          <p:nvPicPr>
            <p:cNvPr id="14" name="Picture 13">
              <a:extLst>
                <a:ext uri="{FF2B5EF4-FFF2-40B4-BE49-F238E27FC236}">
                  <a16:creationId xmlns:a16="http://schemas.microsoft.com/office/drawing/2014/main" id="{18DF7CD8-4D2E-4423-81B2-2325AC0BA52A}"/>
                </a:ext>
              </a:extLst>
            </p:cNvPr>
            <p:cNvPicPr>
              <a:picLocks noChangeAspect="1"/>
            </p:cNvPicPr>
            <p:nvPr/>
          </p:nvPicPr>
          <p:blipFill>
            <a:blip r:embed="rId4"/>
            <a:stretch>
              <a:fillRect/>
            </a:stretch>
          </p:blipFill>
          <p:spPr>
            <a:xfrm>
              <a:off x="4780023" y="1864699"/>
              <a:ext cx="1296324" cy="264066"/>
            </a:xfrm>
            <a:prstGeom prst="rect">
              <a:avLst/>
            </a:prstGeom>
          </p:spPr>
        </p:pic>
        <p:pic>
          <p:nvPicPr>
            <p:cNvPr id="15" name="Picture 14">
              <a:extLst>
                <a:ext uri="{FF2B5EF4-FFF2-40B4-BE49-F238E27FC236}">
                  <a16:creationId xmlns:a16="http://schemas.microsoft.com/office/drawing/2014/main" id="{F616D0B0-FA25-4AE2-B7B3-1C4670807162}"/>
                </a:ext>
              </a:extLst>
            </p:cNvPr>
            <p:cNvPicPr>
              <a:picLocks noChangeAspect="1"/>
            </p:cNvPicPr>
            <p:nvPr/>
          </p:nvPicPr>
          <p:blipFill>
            <a:blip r:embed="rId5"/>
            <a:stretch>
              <a:fillRect/>
            </a:stretch>
          </p:blipFill>
          <p:spPr>
            <a:xfrm>
              <a:off x="4780023" y="1537642"/>
              <a:ext cx="952127" cy="265497"/>
            </a:xfrm>
            <a:prstGeom prst="rect">
              <a:avLst/>
            </a:prstGeom>
          </p:spPr>
        </p:pic>
        <p:pic>
          <p:nvPicPr>
            <p:cNvPr id="16" name="Picture 15">
              <a:extLst>
                <a:ext uri="{FF2B5EF4-FFF2-40B4-BE49-F238E27FC236}">
                  <a16:creationId xmlns:a16="http://schemas.microsoft.com/office/drawing/2014/main" id="{97EB8ABC-40E1-420F-8C34-1A15CDA5905A}"/>
                </a:ext>
              </a:extLst>
            </p:cNvPr>
            <p:cNvPicPr>
              <a:picLocks noChangeAspect="1"/>
            </p:cNvPicPr>
            <p:nvPr/>
          </p:nvPicPr>
          <p:blipFill>
            <a:blip r:embed="rId6"/>
            <a:stretch>
              <a:fillRect/>
            </a:stretch>
          </p:blipFill>
          <p:spPr>
            <a:xfrm>
              <a:off x="2611233" y="2249190"/>
              <a:ext cx="3916858" cy="901559"/>
            </a:xfrm>
            <a:prstGeom prst="rect">
              <a:avLst/>
            </a:prstGeom>
          </p:spPr>
        </p:pic>
        <p:pic>
          <p:nvPicPr>
            <p:cNvPr id="17" name="Picture 16">
              <a:extLst>
                <a:ext uri="{FF2B5EF4-FFF2-40B4-BE49-F238E27FC236}">
                  <a16:creationId xmlns:a16="http://schemas.microsoft.com/office/drawing/2014/main" id="{D19C88C3-0CA4-4297-BE21-B31837562469}"/>
                </a:ext>
              </a:extLst>
            </p:cNvPr>
            <p:cNvPicPr>
              <a:picLocks noChangeAspect="1"/>
            </p:cNvPicPr>
            <p:nvPr/>
          </p:nvPicPr>
          <p:blipFill>
            <a:blip r:embed="rId7"/>
            <a:stretch>
              <a:fillRect/>
            </a:stretch>
          </p:blipFill>
          <p:spPr>
            <a:xfrm>
              <a:off x="3192488" y="4937335"/>
              <a:ext cx="2759023" cy="435247"/>
            </a:xfrm>
            <a:prstGeom prst="rect">
              <a:avLst/>
            </a:prstGeom>
          </p:spPr>
        </p:pic>
        <p:pic>
          <p:nvPicPr>
            <p:cNvPr id="18" name="Picture 17">
              <a:extLst>
                <a:ext uri="{FF2B5EF4-FFF2-40B4-BE49-F238E27FC236}">
                  <a16:creationId xmlns:a16="http://schemas.microsoft.com/office/drawing/2014/main" id="{086ECEDA-F5ED-46E5-909A-1C51687B17AA}"/>
                </a:ext>
              </a:extLst>
            </p:cNvPr>
            <p:cNvPicPr>
              <a:picLocks noChangeAspect="1"/>
            </p:cNvPicPr>
            <p:nvPr/>
          </p:nvPicPr>
          <p:blipFill>
            <a:blip r:embed="rId8"/>
            <a:stretch>
              <a:fillRect/>
            </a:stretch>
          </p:blipFill>
          <p:spPr>
            <a:xfrm>
              <a:off x="2612793" y="3271174"/>
              <a:ext cx="3918411" cy="1566288"/>
            </a:xfrm>
            <a:prstGeom prst="rect">
              <a:avLst/>
            </a:prstGeom>
          </p:spPr>
        </p:pic>
      </p:grpSp>
      <p:grpSp>
        <p:nvGrpSpPr>
          <p:cNvPr id="7" name="Group 6"/>
          <p:cNvGrpSpPr/>
          <p:nvPr/>
        </p:nvGrpSpPr>
        <p:grpSpPr>
          <a:xfrm>
            <a:off x="7340498" y="3555624"/>
            <a:ext cx="3049850" cy="956652"/>
            <a:chOff x="6224470" y="3541556"/>
            <a:chExt cx="3049850" cy="956652"/>
          </a:xfrm>
        </p:grpSpPr>
        <p:sp>
          <p:nvSpPr>
            <p:cNvPr id="5" name="Pentagon 4"/>
            <p:cNvSpPr/>
            <p:nvPr/>
          </p:nvSpPr>
          <p:spPr>
            <a:xfrm flipH="1">
              <a:off x="6224470" y="3562050"/>
              <a:ext cx="3049850" cy="894705"/>
            </a:xfrm>
            <a:prstGeom prst="homePlate">
              <a:avLst>
                <a:gd name="adj" fmla="val 31132"/>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Content Placeholder 2"/>
            <p:cNvSpPr txBox="1">
              <a:spLocks/>
            </p:cNvSpPr>
            <p:nvPr/>
          </p:nvSpPr>
          <p:spPr>
            <a:xfrm>
              <a:off x="7442014" y="3562516"/>
              <a:ext cx="1832306" cy="935692"/>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005294"/>
                </a:buClr>
                <a:buNone/>
              </a:pPr>
              <a:r>
                <a:rPr lang="en-GB" sz="1600" b="1" dirty="0">
                  <a:solidFill>
                    <a:schemeClr val="bg1"/>
                  </a:solidFill>
                </a:rPr>
                <a:t>of men with T2DM have testosterone levels &lt;12 </a:t>
              </a:r>
              <a:r>
                <a:rPr lang="en-GB" sz="1600" b="1" dirty="0" err="1">
                  <a:solidFill>
                    <a:schemeClr val="bg1"/>
                  </a:solidFill>
                </a:rPr>
                <a:t>nmol</a:t>
              </a:r>
              <a:r>
                <a:rPr lang="en-GB" sz="1600" b="1" dirty="0">
                  <a:solidFill>
                    <a:schemeClr val="bg1"/>
                  </a:solidFill>
                </a:rPr>
                <a:t>/L</a:t>
              </a:r>
              <a:endParaRPr lang="en-GB" sz="1400" b="1" dirty="0">
                <a:solidFill>
                  <a:schemeClr val="bg1"/>
                </a:solidFill>
              </a:endParaRPr>
            </a:p>
          </p:txBody>
        </p:sp>
        <p:sp>
          <p:nvSpPr>
            <p:cNvPr id="20" name="Content Placeholder 2"/>
            <p:cNvSpPr txBox="1">
              <a:spLocks/>
            </p:cNvSpPr>
            <p:nvPr/>
          </p:nvSpPr>
          <p:spPr>
            <a:xfrm>
              <a:off x="6246053" y="3541556"/>
              <a:ext cx="1450918" cy="935692"/>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Clr>
                  <a:srgbClr val="005294"/>
                </a:buClr>
                <a:buNone/>
              </a:pPr>
              <a:r>
                <a:rPr lang="en-GB" sz="4400" b="1" dirty="0">
                  <a:solidFill>
                    <a:schemeClr val="bg1"/>
                  </a:solidFill>
                </a:rPr>
                <a:t>40%</a:t>
              </a:r>
              <a:endParaRPr lang="en-GB" sz="4000" b="1" dirty="0">
                <a:solidFill>
                  <a:schemeClr val="bg1"/>
                </a:solidFill>
              </a:endParaRPr>
            </a:p>
          </p:txBody>
        </p:sp>
      </p:grpSp>
    </p:spTree>
    <p:extLst>
      <p:ext uri="{BB962C8B-B14F-4D97-AF65-F5344CB8AC3E}">
        <p14:creationId xmlns:p14="http://schemas.microsoft.com/office/powerpoint/2010/main" val="2748107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3777" y="5660204"/>
            <a:ext cx="10265545" cy="707886"/>
          </a:xfrm>
          <a:prstGeom prst="rect">
            <a:avLst/>
          </a:prstGeom>
          <a:noFill/>
        </p:spPr>
        <p:txBody>
          <a:bodyPr wrap="square" rtlCol="0" anchor="b">
            <a:spAutoFit/>
          </a:bodyPr>
          <a:lstStyle/>
          <a:p>
            <a:pPr marL="0" lvl="1" defTabSz="457200">
              <a:buClr>
                <a:srgbClr val="005294"/>
              </a:buClr>
            </a:pPr>
            <a:r>
              <a:rPr lang="en-GB" sz="1000" dirty="0">
                <a:solidFill>
                  <a:schemeClr val="tx2"/>
                </a:solidFill>
              </a:rPr>
              <a:t>*Total and free testosterone, SHBG, presence of hypogonadism (total testosterone &lt;8.7 </a:t>
            </a:r>
            <a:r>
              <a:rPr lang="en-GB" sz="1000" dirty="0" err="1">
                <a:solidFill>
                  <a:schemeClr val="tx2"/>
                </a:solidFill>
              </a:rPr>
              <a:t>nmol</a:t>
            </a:r>
            <a:r>
              <a:rPr lang="en-GB" sz="1000" dirty="0">
                <a:solidFill>
                  <a:schemeClr val="tx2"/>
                </a:solidFill>
              </a:rPr>
              <a:t>/L), hypertension, heart disease and depression, body mass index</a:t>
            </a:r>
          </a:p>
          <a:p>
            <a:pPr marL="0" lvl="1" defTabSz="457200">
              <a:buClr>
                <a:srgbClr val="005294"/>
              </a:buClr>
            </a:pPr>
            <a:r>
              <a:rPr lang="en-GB" sz="1000" spc="-10" dirty="0">
                <a:solidFill>
                  <a:schemeClr val="tx2"/>
                </a:solidFill>
              </a:rPr>
              <a:t>CI, confidence interval; MMAS, Massachusetts Male Aging Study; OR, odds ratio; SD, standard deviation; SHBG, sex hormone-binding globulin; T2DM, type 2 diabetes mellitus</a:t>
            </a:r>
          </a:p>
          <a:p>
            <a:pPr defTabSz="457200">
              <a:buClr>
                <a:srgbClr val="005294"/>
              </a:buClr>
            </a:pPr>
            <a:r>
              <a:rPr lang="fr-FR" sz="1000" dirty="0" err="1">
                <a:solidFill>
                  <a:schemeClr val="tx2"/>
                </a:solidFill>
              </a:rPr>
              <a:t>Stellato</a:t>
            </a:r>
            <a:r>
              <a:rPr lang="fr-FR" sz="1000" dirty="0">
                <a:solidFill>
                  <a:schemeClr val="tx2"/>
                </a:solidFill>
              </a:rPr>
              <a:t> RK </a:t>
            </a:r>
            <a:r>
              <a:rPr lang="fr-FR" sz="1000" i="1" dirty="0">
                <a:solidFill>
                  <a:schemeClr val="tx2"/>
                </a:solidFill>
              </a:rPr>
              <a:t>et al. </a:t>
            </a:r>
            <a:r>
              <a:rPr lang="fr-FR" sz="1000" i="1" dirty="0" err="1">
                <a:solidFill>
                  <a:schemeClr val="tx2"/>
                </a:solidFill>
              </a:rPr>
              <a:t>Diabetes</a:t>
            </a:r>
            <a:r>
              <a:rPr lang="fr-FR" sz="1000" i="1" dirty="0">
                <a:solidFill>
                  <a:schemeClr val="tx2"/>
                </a:solidFill>
              </a:rPr>
              <a:t> Care</a:t>
            </a:r>
            <a:r>
              <a:rPr lang="fr-FR" sz="1000" dirty="0">
                <a:solidFill>
                  <a:schemeClr val="tx2"/>
                </a:solidFill>
              </a:rPr>
              <a:t> 2000;23:490–4.</a:t>
            </a:r>
            <a:endParaRPr lang="en-GB" sz="1000" dirty="0">
              <a:solidFill>
                <a:schemeClr val="tx2"/>
              </a:solidFill>
            </a:endParaRPr>
          </a:p>
        </p:txBody>
      </p:sp>
      <p:sp>
        <p:nvSpPr>
          <p:cNvPr id="2" name="Title 1"/>
          <p:cNvSpPr>
            <a:spLocks noGrp="1"/>
          </p:cNvSpPr>
          <p:nvPr>
            <p:ph type="title"/>
          </p:nvPr>
        </p:nvSpPr>
        <p:spPr>
          <a:xfrm>
            <a:off x="142042" y="152401"/>
            <a:ext cx="11310151" cy="834047"/>
          </a:xfrm>
        </p:spPr>
        <p:txBody>
          <a:bodyPr>
            <a:noAutofit/>
          </a:bodyPr>
          <a:lstStyle/>
          <a:p>
            <a:r>
              <a:rPr lang="en-GB" sz="3200" spc="-20" dirty="0"/>
              <a:t>Low testosterone and SHBG levels are associated with an increased likelihood of T2DM</a:t>
            </a:r>
          </a:p>
        </p:txBody>
      </p:sp>
      <p:sp>
        <p:nvSpPr>
          <p:cNvPr id="3" name="Content Placeholder 2"/>
          <p:cNvSpPr>
            <a:spLocks noGrp="1"/>
          </p:cNvSpPr>
          <p:nvPr>
            <p:ph idx="1"/>
          </p:nvPr>
        </p:nvSpPr>
        <p:spPr>
          <a:xfrm>
            <a:off x="230819" y="1271869"/>
            <a:ext cx="11310151" cy="1369662"/>
          </a:xfrm>
          <a:noFill/>
        </p:spPr>
        <p:txBody>
          <a:bodyPr>
            <a:normAutofit/>
          </a:bodyPr>
          <a:lstStyle/>
          <a:p>
            <a:r>
              <a:rPr lang="en-GB" sz="1800" dirty="0"/>
              <a:t>Prospective, population-based cohort study of 1030 men in the MMAS                                        (mean age: 53.9 years) followed for up to 9 years</a:t>
            </a:r>
          </a:p>
          <a:p>
            <a:r>
              <a:rPr lang="en-GB" sz="1800" dirty="0"/>
              <a:t>After controlling for potential confounders*, T2DM at follow-up was predicted jointly and independently by </a:t>
            </a:r>
            <a:r>
              <a:rPr lang="en-GB" sz="1800" b="1" dirty="0"/>
              <a:t>lower baseline levels of free testosterone and SHBG</a:t>
            </a:r>
          </a:p>
        </p:txBody>
      </p:sp>
      <p:grpSp>
        <p:nvGrpSpPr>
          <p:cNvPr id="8" name="Group 7"/>
          <p:cNvGrpSpPr/>
          <p:nvPr/>
        </p:nvGrpSpPr>
        <p:grpSpPr>
          <a:xfrm>
            <a:off x="1340528" y="2609633"/>
            <a:ext cx="9392575" cy="2966759"/>
            <a:chOff x="713397" y="2609632"/>
            <a:chExt cx="7674674" cy="2966759"/>
          </a:xfrm>
        </p:grpSpPr>
        <p:grpSp>
          <p:nvGrpSpPr>
            <p:cNvPr id="232" name="Group 231"/>
            <p:cNvGrpSpPr/>
            <p:nvPr/>
          </p:nvGrpSpPr>
          <p:grpSpPr>
            <a:xfrm>
              <a:off x="713397" y="2609632"/>
              <a:ext cx="7674674" cy="2966759"/>
              <a:chOff x="576697" y="2628831"/>
              <a:chExt cx="7674674" cy="2966759"/>
            </a:xfrm>
          </p:grpSpPr>
          <p:sp>
            <p:nvSpPr>
              <p:cNvPr id="165" name="Rounded Rectangle 57">
                <a:extLst>
                  <a:ext uri="{FF2B5EF4-FFF2-40B4-BE49-F238E27FC236}">
                    <a16:creationId xmlns:a16="http://schemas.microsoft.com/office/drawing/2014/main" id="{68E998B3-A9D9-460D-A056-495DC1214A91}"/>
                  </a:ext>
                </a:extLst>
              </p:cNvPr>
              <p:cNvSpPr/>
              <p:nvPr/>
            </p:nvSpPr>
            <p:spPr>
              <a:xfrm>
                <a:off x="576697" y="2628831"/>
                <a:ext cx="7674674" cy="2966759"/>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64" name="Round Same Side Corner Rectangle 58">
                <a:extLst>
                  <a:ext uri="{FF2B5EF4-FFF2-40B4-BE49-F238E27FC236}">
                    <a16:creationId xmlns:a16="http://schemas.microsoft.com/office/drawing/2014/main" id="{87716571-26C1-4F80-8CD8-F8645893E99D}"/>
                  </a:ext>
                </a:extLst>
              </p:cNvPr>
              <p:cNvSpPr/>
              <p:nvPr/>
            </p:nvSpPr>
            <p:spPr>
              <a:xfrm>
                <a:off x="576697" y="2628831"/>
                <a:ext cx="7674674"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spc="-20" dirty="0">
                    <a:solidFill>
                      <a:prstClr val="white"/>
                    </a:solidFill>
                  </a:rPr>
                  <a:t>Likelihood of T2DM according to testosterone and SHBG status among middle-aged men in the MMAS</a:t>
                </a:r>
              </a:p>
            </p:txBody>
          </p:sp>
        </p:grpSp>
        <p:grpSp>
          <p:nvGrpSpPr>
            <p:cNvPr id="240" name="Group 239"/>
            <p:cNvGrpSpPr/>
            <p:nvPr/>
          </p:nvGrpSpPr>
          <p:grpSpPr>
            <a:xfrm>
              <a:off x="1043865" y="3362751"/>
              <a:ext cx="2638453" cy="1630211"/>
              <a:chOff x="993065" y="3394650"/>
              <a:chExt cx="2638453" cy="1630211"/>
            </a:xfrm>
          </p:grpSpPr>
          <p:sp>
            <p:nvSpPr>
              <p:cNvPr id="206" name="Round Same Side Corner Rectangle 205"/>
              <p:cNvSpPr/>
              <p:nvPr/>
            </p:nvSpPr>
            <p:spPr>
              <a:xfrm rot="16200000">
                <a:off x="1497186" y="2890530"/>
                <a:ext cx="1630211" cy="2638452"/>
              </a:xfrm>
              <a:prstGeom prst="round2SameRect">
                <a:avLst>
                  <a:gd name="adj1" fmla="val 6781"/>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6" name="Round Same Side Corner Rectangle 235"/>
              <p:cNvSpPr/>
              <p:nvPr/>
            </p:nvSpPr>
            <p:spPr>
              <a:xfrm rot="16200000">
                <a:off x="1904738" y="2482978"/>
                <a:ext cx="815105" cy="2638452"/>
              </a:xfrm>
              <a:custGeom>
                <a:avLst/>
                <a:gdLst/>
                <a:ahLst/>
                <a:cxnLst/>
                <a:rect l="l" t="t" r="r" b="b"/>
                <a:pathLst>
                  <a:path w="815105" h="1958041">
                    <a:moveTo>
                      <a:pt x="815105" y="110545"/>
                    </a:moveTo>
                    <a:lnTo>
                      <a:pt x="815105" y="1958041"/>
                    </a:lnTo>
                    <a:lnTo>
                      <a:pt x="0" y="1958041"/>
                    </a:lnTo>
                    <a:lnTo>
                      <a:pt x="0" y="0"/>
                    </a:lnTo>
                    <a:lnTo>
                      <a:pt x="704560" y="0"/>
                    </a:lnTo>
                    <a:cubicBezTo>
                      <a:pt x="765612" y="0"/>
                      <a:pt x="815105" y="49493"/>
                      <a:pt x="815105" y="110545"/>
                    </a:cubicBezTo>
                    <a:close/>
                  </a:path>
                </a:pathLst>
              </a:cu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71" name="Group 170"/>
            <p:cNvGrpSpPr/>
            <p:nvPr/>
          </p:nvGrpSpPr>
          <p:grpSpPr>
            <a:xfrm>
              <a:off x="1117922" y="3131922"/>
              <a:ext cx="5889950" cy="2417250"/>
              <a:chOff x="1570892" y="2381500"/>
              <a:chExt cx="5889950" cy="2417250"/>
            </a:xfrm>
          </p:grpSpPr>
          <p:graphicFrame>
            <p:nvGraphicFramePr>
              <p:cNvPr id="204" name="Chart 203"/>
              <p:cNvGraphicFramePr/>
              <p:nvPr/>
            </p:nvGraphicFramePr>
            <p:xfrm>
              <a:off x="1570892" y="2381500"/>
              <a:ext cx="5889950" cy="2194087"/>
            </p:xfrm>
            <a:graphic>
              <a:graphicData uri="http://schemas.openxmlformats.org/drawingml/2006/chart">
                <c:chart xmlns:c="http://schemas.openxmlformats.org/drawingml/2006/chart" xmlns:r="http://schemas.openxmlformats.org/officeDocument/2006/relationships" r:id="rId3"/>
              </a:graphicData>
            </a:graphic>
          </p:graphicFrame>
          <p:sp>
            <p:nvSpPr>
              <p:cNvPr id="205" name="TextBox 204"/>
              <p:cNvSpPr txBox="1"/>
              <p:nvPr/>
            </p:nvSpPr>
            <p:spPr>
              <a:xfrm>
                <a:off x="4727614" y="4490973"/>
                <a:ext cx="1907895" cy="307777"/>
              </a:xfrm>
              <a:prstGeom prst="rect">
                <a:avLst/>
              </a:prstGeom>
              <a:noFill/>
            </p:spPr>
            <p:txBody>
              <a:bodyPr wrap="none" rtlCol="0">
                <a:spAutoFit/>
              </a:bodyPr>
              <a:lstStyle/>
              <a:p>
                <a:pPr algn="ctr"/>
                <a:r>
                  <a:rPr lang="en-GB" sz="1400" b="1" dirty="0"/>
                  <a:t>Odds ratio (95% CI)</a:t>
                </a:r>
              </a:p>
            </p:txBody>
          </p:sp>
        </p:grpSp>
        <p:sp>
          <p:nvSpPr>
            <p:cNvPr id="172" name="TextBox 171"/>
            <p:cNvSpPr txBox="1"/>
            <p:nvPr/>
          </p:nvSpPr>
          <p:spPr>
            <a:xfrm>
              <a:off x="6714459" y="3545681"/>
              <a:ext cx="1444626" cy="461665"/>
            </a:xfrm>
            <a:prstGeom prst="rect">
              <a:avLst/>
            </a:prstGeom>
            <a:noFill/>
          </p:spPr>
          <p:txBody>
            <a:bodyPr wrap="none" rtlCol="0">
              <a:spAutoFit/>
            </a:bodyPr>
            <a:lstStyle/>
            <a:p>
              <a:pPr algn="ctr"/>
              <a:r>
                <a:rPr lang="en-GB" sz="1200" b="1" dirty="0"/>
                <a:t>1.58 (1.08 to 2.29)</a:t>
              </a:r>
            </a:p>
            <a:p>
              <a:pPr algn="ctr"/>
              <a:r>
                <a:rPr lang="en-GB" sz="1200" b="1" dirty="0"/>
                <a:t>p=0.017</a:t>
              </a:r>
            </a:p>
          </p:txBody>
        </p:sp>
        <p:sp>
          <p:nvSpPr>
            <p:cNvPr id="175" name="TextBox 174"/>
            <p:cNvSpPr txBox="1"/>
            <p:nvPr/>
          </p:nvSpPr>
          <p:spPr>
            <a:xfrm>
              <a:off x="6760079" y="4355306"/>
              <a:ext cx="1353384" cy="461665"/>
            </a:xfrm>
            <a:prstGeom prst="rect">
              <a:avLst/>
            </a:prstGeom>
            <a:noFill/>
          </p:spPr>
          <p:txBody>
            <a:bodyPr wrap="none" rtlCol="0">
              <a:spAutoFit/>
            </a:bodyPr>
            <a:lstStyle/>
            <a:p>
              <a:pPr algn="ctr"/>
              <a:r>
                <a:rPr lang="en-GB" sz="1200" b="1" dirty="0"/>
                <a:t>1.89 (1.14 to 3.14)</a:t>
              </a:r>
            </a:p>
            <a:p>
              <a:pPr algn="ctr"/>
              <a:r>
                <a:rPr lang="en-GB" sz="1200" b="1" dirty="0"/>
                <a:t>p=0.014</a:t>
              </a:r>
            </a:p>
          </p:txBody>
        </p:sp>
        <p:grpSp>
          <p:nvGrpSpPr>
            <p:cNvPr id="181" name="Group 180"/>
            <p:cNvGrpSpPr/>
            <p:nvPr/>
          </p:nvGrpSpPr>
          <p:grpSpPr>
            <a:xfrm>
              <a:off x="3939156" y="4513714"/>
              <a:ext cx="1936377" cy="138500"/>
              <a:chOff x="4453852" y="4360727"/>
              <a:chExt cx="1936377" cy="138500"/>
            </a:xfrm>
          </p:grpSpPr>
          <p:cxnSp>
            <p:nvCxnSpPr>
              <p:cNvPr id="196" name="Straight Connector 195"/>
              <p:cNvCxnSpPr/>
              <p:nvPr/>
            </p:nvCxnSpPr>
            <p:spPr>
              <a:xfrm>
                <a:off x="4453852" y="4374807"/>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6390228" y="4374807"/>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flipH="1">
                <a:off x="4453852" y="4429977"/>
                <a:ext cx="1936377"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9" name="Diamond 198"/>
              <p:cNvSpPr/>
              <p:nvPr/>
            </p:nvSpPr>
            <p:spPr>
              <a:xfrm>
                <a:off x="5348971" y="4360727"/>
                <a:ext cx="138500" cy="138500"/>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3832867" y="3704089"/>
              <a:ext cx="1437986" cy="138500"/>
              <a:chOff x="3252139" y="3861248"/>
              <a:chExt cx="1437986" cy="138500"/>
            </a:xfrm>
          </p:grpSpPr>
          <p:cxnSp>
            <p:nvCxnSpPr>
              <p:cNvPr id="192" name="Straight Connector 191"/>
              <p:cNvCxnSpPr/>
              <p:nvPr/>
            </p:nvCxnSpPr>
            <p:spPr>
              <a:xfrm>
                <a:off x="3252139" y="3875328"/>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a:off x="4690124" y="3875328"/>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flipH="1">
                <a:off x="3252139" y="3930498"/>
                <a:ext cx="143798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5" name="Diamond 194"/>
              <p:cNvSpPr/>
              <p:nvPr/>
            </p:nvSpPr>
            <p:spPr>
              <a:xfrm>
                <a:off x="3913046" y="3861248"/>
                <a:ext cx="138500" cy="138500"/>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12" name="TextBox 211"/>
            <p:cNvSpPr txBox="1"/>
            <p:nvPr/>
          </p:nvSpPr>
          <p:spPr>
            <a:xfrm>
              <a:off x="4813954" y="5046881"/>
              <a:ext cx="394660" cy="276999"/>
            </a:xfrm>
            <a:prstGeom prst="rect">
              <a:avLst/>
            </a:prstGeom>
            <a:noFill/>
          </p:spPr>
          <p:txBody>
            <a:bodyPr wrap="none" rtlCol="0">
              <a:spAutoFit/>
            </a:bodyPr>
            <a:lstStyle/>
            <a:p>
              <a:pPr algn="ctr"/>
              <a:r>
                <a:rPr lang="en-GB" sz="1200" dirty="0"/>
                <a:t>2.0</a:t>
              </a:r>
            </a:p>
          </p:txBody>
        </p:sp>
        <p:sp>
          <p:nvSpPr>
            <p:cNvPr id="213" name="TextBox 212"/>
            <p:cNvSpPr txBox="1"/>
            <p:nvPr/>
          </p:nvSpPr>
          <p:spPr>
            <a:xfrm>
              <a:off x="5589983" y="5046881"/>
              <a:ext cx="396262" cy="276999"/>
            </a:xfrm>
            <a:prstGeom prst="rect">
              <a:avLst/>
            </a:prstGeom>
            <a:noFill/>
          </p:spPr>
          <p:txBody>
            <a:bodyPr wrap="none" rtlCol="0">
              <a:spAutoFit/>
            </a:bodyPr>
            <a:lstStyle/>
            <a:p>
              <a:pPr algn="ctr"/>
              <a:r>
                <a:rPr lang="en-GB" sz="1200" dirty="0"/>
                <a:t>3.0</a:t>
              </a:r>
            </a:p>
          </p:txBody>
        </p:sp>
        <p:sp>
          <p:nvSpPr>
            <p:cNvPr id="214" name="TextBox 213"/>
            <p:cNvSpPr txBox="1"/>
            <p:nvPr/>
          </p:nvSpPr>
          <p:spPr>
            <a:xfrm>
              <a:off x="6136956" y="5046881"/>
              <a:ext cx="401072" cy="276999"/>
            </a:xfrm>
            <a:prstGeom prst="rect">
              <a:avLst/>
            </a:prstGeom>
            <a:noFill/>
          </p:spPr>
          <p:txBody>
            <a:bodyPr wrap="none" rtlCol="0">
              <a:spAutoFit/>
            </a:bodyPr>
            <a:lstStyle/>
            <a:p>
              <a:pPr algn="ctr"/>
              <a:r>
                <a:rPr lang="en-GB" sz="1200" dirty="0"/>
                <a:t>4.0</a:t>
              </a:r>
            </a:p>
          </p:txBody>
        </p:sp>
        <p:sp>
          <p:nvSpPr>
            <p:cNvPr id="215" name="TextBox 214"/>
            <p:cNvSpPr txBox="1"/>
            <p:nvPr/>
          </p:nvSpPr>
          <p:spPr>
            <a:xfrm>
              <a:off x="6565495" y="5046881"/>
              <a:ext cx="401072" cy="276999"/>
            </a:xfrm>
            <a:prstGeom prst="rect">
              <a:avLst/>
            </a:prstGeom>
            <a:noFill/>
          </p:spPr>
          <p:txBody>
            <a:bodyPr wrap="none" rtlCol="0">
              <a:spAutoFit/>
            </a:bodyPr>
            <a:lstStyle/>
            <a:p>
              <a:pPr algn="ctr"/>
              <a:r>
                <a:rPr lang="en-GB" sz="1200" dirty="0"/>
                <a:t>5.0</a:t>
              </a:r>
            </a:p>
          </p:txBody>
        </p:sp>
        <p:sp>
          <p:nvSpPr>
            <p:cNvPr id="229" name="TextBox 228"/>
            <p:cNvSpPr txBox="1"/>
            <p:nvPr/>
          </p:nvSpPr>
          <p:spPr>
            <a:xfrm>
              <a:off x="6595836" y="2974181"/>
              <a:ext cx="1681871" cy="461665"/>
            </a:xfrm>
            <a:prstGeom prst="rect">
              <a:avLst/>
            </a:prstGeom>
            <a:noFill/>
          </p:spPr>
          <p:txBody>
            <a:bodyPr wrap="none" rtlCol="0">
              <a:spAutoFit/>
            </a:bodyPr>
            <a:lstStyle/>
            <a:p>
              <a:pPr algn="ctr"/>
              <a:r>
                <a:rPr lang="en-GB" sz="1200" b="1" dirty="0"/>
                <a:t>OR (95% CI)</a:t>
              </a:r>
              <a:br>
                <a:rPr lang="en-GB" sz="1200" b="1" dirty="0"/>
              </a:br>
              <a:r>
                <a:rPr lang="en-GB" sz="1200" b="1" u="sng" dirty="0"/>
                <a:t>  for incident T2DM  </a:t>
              </a:r>
            </a:p>
          </p:txBody>
        </p:sp>
        <p:pic>
          <p:nvPicPr>
            <p:cNvPr id="33" name="Picture 5" descr="The chemical structure of testosterone."/>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67682" y="3474807"/>
              <a:ext cx="887901" cy="5743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f/f1/1d2s_SHBG.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4168" y="4227326"/>
              <a:ext cx="934928" cy="7295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pic>
        <p:nvPicPr>
          <p:cNvPr id="41" name="Picture 4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5929" y="1096283"/>
            <a:ext cx="812800" cy="812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69545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3999" y="5625009"/>
            <a:ext cx="9892683" cy="707886"/>
          </a:xfrm>
          <a:prstGeom prst="rect">
            <a:avLst/>
          </a:prstGeom>
          <a:noFill/>
        </p:spPr>
        <p:txBody>
          <a:bodyPr wrap="square" rtlCol="0" anchor="b">
            <a:spAutoFit/>
          </a:bodyPr>
          <a:lstStyle/>
          <a:p>
            <a:pPr marL="0" lvl="1" defTabSz="457200">
              <a:buClr>
                <a:srgbClr val="005294"/>
              </a:buClr>
            </a:pPr>
            <a:r>
              <a:rPr lang="en-GB" sz="1000" dirty="0">
                <a:solidFill>
                  <a:schemeClr val="tx2"/>
                </a:solidFill>
              </a:rPr>
              <a:t>*Age, presence of cardiovascular disease, smoking status, alcohol consumption, and socioeconomic status</a:t>
            </a:r>
          </a:p>
          <a:p>
            <a:pPr marL="0" lvl="1" defTabSz="457200">
              <a:buClr>
                <a:srgbClr val="005294"/>
              </a:buClr>
            </a:pPr>
            <a:r>
              <a:rPr lang="en-GB" sz="1000" spc="-10" dirty="0">
                <a:solidFill>
                  <a:schemeClr val="tx2"/>
                </a:solidFill>
              </a:rPr>
              <a:t>CI, confidence interval; MMAS, Massachusetts Male Aging Study; OR, odds ratio; SD, standard deviation; SHBG, sex hormone-binding globulin; T2DM, type 2 diabetes mellitus</a:t>
            </a:r>
          </a:p>
          <a:p>
            <a:pPr defTabSz="457200">
              <a:buClr>
                <a:srgbClr val="005294"/>
              </a:buClr>
            </a:pPr>
            <a:r>
              <a:rPr lang="fr-FR" sz="1000" dirty="0" err="1">
                <a:solidFill>
                  <a:schemeClr val="tx2"/>
                </a:solidFill>
              </a:rPr>
              <a:t>Laaksonen</a:t>
            </a:r>
            <a:r>
              <a:rPr lang="fr-FR" sz="1000" dirty="0">
                <a:solidFill>
                  <a:schemeClr val="tx2"/>
                </a:solidFill>
              </a:rPr>
              <a:t> DE </a:t>
            </a:r>
            <a:r>
              <a:rPr lang="fr-FR" sz="1000" i="1" dirty="0">
                <a:solidFill>
                  <a:schemeClr val="tx2"/>
                </a:solidFill>
              </a:rPr>
              <a:t>et al. </a:t>
            </a:r>
            <a:r>
              <a:rPr lang="fr-FR" sz="1000" i="1" dirty="0" err="1">
                <a:solidFill>
                  <a:schemeClr val="tx2"/>
                </a:solidFill>
              </a:rPr>
              <a:t>Diabetes</a:t>
            </a:r>
            <a:r>
              <a:rPr lang="fr-FR" sz="1000" i="1" dirty="0">
                <a:solidFill>
                  <a:schemeClr val="tx2"/>
                </a:solidFill>
              </a:rPr>
              <a:t> Care</a:t>
            </a:r>
            <a:r>
              <a:rPr lang="fr-FR" sz="1000" dirty="0">
                <a:solidFill>
                  <a:schemeClr val="tx2"/>
                </a:solidFill>
              </a:rPr>
              <a:t> 2004;27:1036–41.</a:t>
            </a:r>
            <a:endParaRPr lang="en-GB" sz="1000" dirty="0">
              <a:solidFill>
                <a:schemeClr val="tx2"/>
              </a:solidFill>
            </a:endParaRPr>
          </a:p>
        </p:txBody>
      </p:sp>
      <p:sp>
        <p:nvSpPr>
          <p:cNvPr id="2" name="Title 1"/>
          <p:cNvSpPr>
            <a:spLocks noGrp="1"/>
          </p:cNvSpPr>
          <p:nvPr>
            <p:ph type="title"/>
          </p:nvPr>
        </p:nvSpPr>
        <p:spPr>
          <a:xfrm>
            <a:off x="150920" y="152401"/>
            <a:ext cx="11398929" cy="834047"/>
          </a:xfrm>
        </p:spPr>
        <p:txBody>
          <a:bodyPr>
            <a:noAutofit/>
          </a:bodyPr>
          <a:lstStyle/>
          <a:p>
            <a:r>
              <a:rPr lang="en-GB" sz="2750" spc="-20" dirty="0"/>
              <a:t>Low testosterone and SHBG levels are associated with an increased likelihood of T2DM and metabolic syndrome</a:t>
            </a:r>
          </a:p>
        </p:txBody>
      </p:sp>
      <p:sp>
        <p:nvSpPr>
          <p:cNvPr id="3" name="Content Placeholder 2"/>
          <p:cNvSpPr>
            <a:spLocks noGrp="1"/>
          </p:cNvSpPr>
          <p:nvPr>
            <p:ph idx="1"/>
          </p:nvPr>
        </p:nvSpPr>
        <p:spPr>
          <a:xfrm>
            <a:off x="239697" y="1271870"/>
            <a:ext cx="11176985" cy="1337763"/>
          </a:xfrm>
          <a:noFill/>
        </p:spPr>
        <p:txBody>
          <a:bodyPr>
            <a:normAutofit/>
          </a:bodyPr>
          <a:lstStyle/>
          <a:p>
            <a:r>
              <a:rPr lang="en-GB" sz="1800" dirty="0"/>
              <a:t>Prospective, population-based cohort study of 702 men in Finland </a:t>
            </a:r>
            <a:br>
              <a:rPr lang="en-GB" sz="1800" dirty="0"/>
            </a:br>
            <a:r>
              <a:rPr lang="en-GB" sz="1800" dirty="0"/>
              <a:t>(mean age: 51.3 years) followed for up to 11 years</a:t>
            </a:r>
          </a:p>
          <a:p>
            <a:r>
              <a:rPr lang="en-GB" sz="1800" dirty="0"/>
              <a:t>After controlling for potential confounders*, T2DM or metabolic syndrome at follow-up were independently predicted by </a:t>
            </a:r>
            <a:r>
              <a:rPr lang="en-GB" sz="1800" b="1" dirty="0"/>
              <a:t>lower baseline levels of total testosterone and SHBG</a:t>
            </a:r>
          </a:p>
        </p:txBody>
      </p:sp>
      <p:grpSp>
        <p:nvGrpSpPr>
          <p:cNvPr id="17" name="Group 16"/>
          <p:cNvGrpSpPr/>
          <p:nvPr/>
        </p:nvGrpSpPr>
        <p:grpSpPr>
          <a:xfrm>
            <a:off x="946717" y="2566089"/>
            <a:ext cx="10088227" cy="2966759"/>
            <a:chOff x="952383" y="2609632"/>
            <a:chExt cx="7850648" cy="2966759"/>
          </a:xfrm>
        </p:grpSpPr>
        <p:grpSp>
          <p:nvGrpSpPr>
            <p:cNvPr id="232" name="Group 231"/>
            <p:cNvGrpSpPr/>
            <p:nvPr/>
          </p:nvGrpSpPr>
          <p:grpSpPr>
            <a:xfrm>
              <a:off x="952383" y="2609632"/>
              <a:ext cx="7674674" cy="2966759"/>
              <a:chOff x="576697" y="2628831"/>
              <a:chExt cx="7674674" cy="2966759"/>
            </a:xfrm>
          </p:grpSpPr>
          <p:sp>
            <p:nvSpPr>
              <p:cNvPr id="165" name="Rounded Rectangle 57">
                <a:extLst>
                  <a:ext uri="{FF2B5EF4-FFF2-40B4-BE49-F238E27FC236}">
                    <a16:creationId xmlns:a16="http://schemas.microsoft.com/office/drawing/2014/main" id="{68E998B3-A9D9-460D-A056-495DC1214A91}"/>
                  </a:ext>
                </a:extLst>
              </p:cNvPr>
              <p:cNvSpPr/>
              <p:nvPr/>
            </p:nvSpPr>
            <p:spPr>
              <a:xfrm>
                <a:off x="576697" y="2628831"/>
                <a:ext cx="7674674" cy="2966759"/>
              </a:xfrm>
              <a:prstGeom prst="roundRect">
                <a:avLst>
                  <a:gd name="adj" fmla="val 5052"/>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164" name="Round Same Side Corner Rectangle 58">
                <a:extLst>
                  <a:ext uri="{FF2B5EF4-FFF2-40B4-BE49-F238E27FC236}">
                    <a16:creationId xmlns:a16="http://schemas.microsoft.com/office/drawing/2014/main" id="{87716571-26C1-4F80-8CD8-F8645893E99D}"/>
                  </a:ext>
                </a:extLst>
              </p:cNvPr>
              <p:cNvSpPr/>
              <p:nvPr/>
            </p:nvSpPr>
            <p:spPr>
              <a:xfrm>
                <a:off x="576697" y="2628831"/>
                <a:ext cx="7674674" cy="309600"/>
              </a:xfrm>
              <a:prstGeom prst="round2SameRect">
                <a:avLst>
                  <a:gd name="adj1" fmla="val 50000"/>
                  <a:gd name="adj2" fmla="val 0"/>
                </a:avLst>
              </a:prstGeom>
              <a:solidFill>
                <a:schemeClr val="accent2"/>
              </a:solid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spc="-40" dirty="0">
                    <a:solidFill>
                      <a:prstClr val="white"/>
                    </a:solidFill>
                  </a:rPr>
                  <a:t>Likelihood of T2DM or metabolic syndrome according to testosterone and SHBG status in middle-aged men</a:t>
                </a:r>
              </a:p>
            </p:txBody>
          </p:sp>
        </p:grpSp>
        <p:grpSp>
          <p:nvGrpSpPr>
            <p:cNvPr id="240" name="Group 239"/>
            <p:cNvGrpSpPr/>
            <p:nvPr/>
          </p:nvGrpSpPr>
          <p:grpSpPr>
            <a:xfrm>
              <a:off x="1065131" y="3362751"/>
              <a:ext cx="2638453" cy="1630211"/>
              <a:chOff x="993065" y="3394650"/>
              <a:chExt cx="2638453" cy="1630211"/>
            </a:xfrm>
          </p:grpSpPr>
          <p:sp>
            <p:nvSpPr>
              <p:cNvPr id="206" name="Round Same Side Corner Rectangle 205"/>
              <p:cNvSpPr/>
              <p:nvPr/>
            </p:nvSpPr>
            <p:spPr>
              <a:xfrm rot="16200000">
                <a:off x="1497186" y="2890530"/>
                <a:ext cx="1630211" cy="2638452"/>
              </a:xfrm>
              <a:prstGeom prst="round2SameRect">
                <a:avLst>
                  <a:gd name="adj1" fmla="val 6781"/>
                  <a:gd name="adj2" fmla="val 0"/>
                </a:avLst>
              </a:prstGeom>
              <a:solidFill>
                <a:srgbClr val="D5D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6" name="Round Same Side Corner Rectangle 235"/>
              <p:cNvSpPr/>
              <p:nvPr/>
            </p:nvSpPr>
            <p:spPr>
              <a:xfrm rot="16200000">
                <a:off x="1904738" y="2482978"/>
                <a:ext cx="815105" cy="2638452"/>
              </a:xfrm>
              <a:custGeom>
                <a:avLst/>
                <a:gdLst/>
                <a:ahLst/>
                <a:cxnLst/>
                <a:rect l="l" t="t" r="r" b="b"/>
                <a:pathLst>
                  <a:path w="815105" h="1958041">
                    <a:moveTo>
                      <a:pt x="815105" y="110545"/>
                    </a:moveTo>
                    <a:lnTo>
                      <a:pt x="815105" y="1958041"/>
                    </a:lnTo>
                    <a:lnTo>
                      <a:pt x="0" y="1958041"/>
                    </a:lnTo>
                    <a:lnTo>
                      <a:pt x="0" y="0"/>
                    </a:lnTo>
                    <a:lnTo>
                      <a:pt x="704560" y="0"/>
                    </a:lnTo>
                    <a:cubicBezTo>
                      <a:pt x="765612" y="0"/>
                      <a:pt x="815105" y="49493"/>
                      <a:pt x="815105" y="110545"/>
                    </a:cubicBezTo>
                    <a:close/>
                  </a:path>
                </a:pathLst>
              </a:custGeom>
              <a:solidFill>
                <a:srgbClr val="EBEF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71" name="Group 170"/>
            <p:cNvGrpSpPr/>
            <p:nvPr/>
          </p:nvGrpSpPr>
          <p:grpSpPr>
            <a:xfrm>
              <a:off x="1139188" y="3131922"/>
              <a:ext cx="5889950" cy="2417250"/>
              <a:chOff x="1570892" y="2381500"/>
              <a:chExt cx="5889950" cy="2417250"/>
            </a:xfrm>
          </p:grpSpPr>
          <p:graphicFrame>
            <p:nvGraphicFramePr>
              <p:cNvPr id="204" name="Chart 203"/>
              <p:cNvGraphicFramePr/>
              <p:nvPr/>
            </p:nvGraphicFramePr>
            <p:xfrm>
              <a:off x="1570892" y="2381500"/>
              <a:ext cx="5889950" cy="2194087"/>
            </p:xfrm>
            <a:graphic>
              <a:graphicData uri="http://schemas.openxmlformats.org/drawingml/2006/chart">
                <c:chart xmlns:c="http://schemas.openxmlformats.org/drawingml/2006/chart" xmlns:r="http://schemas.openxmlformats.org/officeDocument/2006/relationships" r:id="rId3"/>
              </a:graphicData>
            </a:graphic>
          </p:graphicFrame>
          <p:sp>
            <p:nvSpPr>
              <p:cNvPr id="205" name="TextBox 204"/>
              <p:cNvSpPr txBox="1"/>
              <p:nvPr/>
            </p:nvSpPr>
            <p:spPr>
              <a:xfrm>
                <a:off x="4727616" y="4490973"/>
                <a:ext cx="1907895" cy="307777"/>
              </a:xfrm>
              <a:prstGeom prst="rect">
                <a:avLst/>
              </a:prstGeom>
              <a:noFill/>
            </p:spPr>
            <p:txBody>
              <a:bodyPr wrap="none" rtlCol="0">
                <a:spAutoFit/>
              </a:bodyPr>
              <a:lstStyle/>
              <a:p>
                <a:pPr algn="ctr"/>
                <a:r>
                  <a:rPr lang="en-GB" sz="1400" b="1" dirty="0"/>
                  <a:t>Odds ratio (95% CI)</a:t>
                </a:r>
              </a:p>
            </p:txBody>
          </p:sp>
        </p:grpSp>
        <p:sp>
          <p:nvSpPr>
            <p:cNvPr id="172" name="TextBox 171"/>
            <p:cNvSpPr txBox="1"/>
            <p:nvPr/>
          </p:nvSpPr>
          <p:spPr>
            <a:xfrm>
              <a:off x="6610603" y="3432808"/>
              <a:ext cx="1949573" cy="276999"/>
            </a:xfrm>
            <a:prstGeom prst="rect">
              <a:avLst/>
            </a:prstGeom>
            <a:noFill/>
          </p:spPr>
          <p:txBody>
            <a:bodyPr wrap="none" rtlCol="0">
              <a:spAutoFit/>
            </a:bodyPr>
            <a:lstStyle/>
            <a:p>
              <a:pPr algn="ctr"/>
              <a:r>
                <a:rPr lang="en-GB" sz="1200" b="1" dirty="0"/>
                <a:t>2.33 (1.32 to 4.11); p&lt;0.05</a:t>
              </a:r>
            </a:p>
          </p:txBody>
        </p:sp>
        <p:sp>
          <p:nvSpPr>
            <p:cNvPr id="175" name="TextBox 174"/>
            <p:cNvSpPr txBox="1"/>
            <p:nvPr/>
          </p:nvSpPr>
          <p:spPr>
            <a:xfrm>
              <a:off x="6540873" y="4244726"/>
              <a:ext cx="2089034" cy="276999"/>
            </a:xfrm>
            <a:prstGeom prst="rect">
              <a:avLst/>
            </a:prstGeom>
            <a:noFill/>
          </p:spPr>
          <p:txBody>
            <a:bodyPr wrap="none" rtlCol="0">
              <a:spAutoFit/>
            </a:bodyPr>
            <a:lstStyle/>
            <a:p>
              <a:pPr algn="ctr"/>
              <a:r>
                <a:rPr lang="en-GB" sz="1200" b="1" dirty="0"/>
                <a:t>4.34 (2.45 to 7.70); p&lt;0.05</a:t>
              </a:r>
            </a:p>
          </p:txBody>
        </p:sp>
        <p:grpSp>
          <p:nvGrpSpPr>
            <p:cNvPr id="181" name="Group 180"/>
            <p:cNvGrpSpPr/>
            <p:nvPr/>
          </p:nvGrpSpPr>
          <p:grpSpPr>
            <a:xfrm>
              <a:off x="4277897" y="3908438"/>
              <a:ext cx="1060145" cy="138500"/>
              <a:chOff x="4453852" y="4360727"/>
              <a:chExt cx="1060145" cy="138500"/>
            </a:xfrm>
          </p:grpSpPr>
          <p:cxnSp>
            <p:nvCxnSpPr>
              <p:cNvPr id="196" name="Straight Connector 195"/>
              <p:cNvCxnSpPr/>
              <p:nvPr/>
            </p:nvCxnSpPr>
            <p:spPr>
              <a:xfrm>
                <a:off x="4453852" y="4374807"/>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7" name="Straight Connector 196"/>
              <p:cNvCxnSpPr/>
              <p:nvPr/>
            </p:nvCxnSpPr>
            <p:spPr>
              <a:xfrm>
                <a:off x="5513997" y="4374807"/>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8" name="Straight Connector 197"/>
              <p:cNvCxnSpPr/>
              <p:nvPr/>
            </p:nvCxnSpPr>
            <p:spPr>
              <a:xfrm flipH="1">
                <a:off x="4453853" y="4429977"/>
                <a:ext cx="106014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9" name="Diamond 198"/>
              <p:cNvSpPr/>
              <p:nvPr/>
            </p:nvSpPr>
            <p:spPr>
              <a:xfrm>
                <a:off x="4917205" y="4360727"/>
                <a:ext cx="138500" cy="138500"/>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182" name="Group 181"/>
            <p:cNvGrpSpPr/>
            <p:nvPr/>
          </p:nvGrpSpPr>
          <p:grpSpPr>
            <a:xfrm>
              <a:off x="4074254" y="3502058"/>
              <a:ext cx="1518412" cy="138500"/>
              <a:chOff x="3252139" y="3861248"/>
              <a:chExt cx="1518412" cy="138500"/>
            </a:xfrm>
          </p:grpSpPr>
          <p:cxnSp>
            <p:nvCxnSpPr>
              <p:cNvPr id="192" name="Straight Connector 191"/>
              <p:cNvCxnSpPr/>
              <p:nvPr/>
            </p:nvCxnSpPr>
            <p:spPr>
              <a:xfrm>
                <a:off x="3252139" y="3875328"/>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p:cNvCxnSpPr/>
              <p:nvPr/>
            </p:nvCxnSpPr>
            <p:spPr>
              <a:xfrm>
                <a:off x="4770551" y="3875328"/>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p:cNvCxnSpPr/>
              <p:nvPr/>
            </p:nvCxnSpPr>
            <p:spPr>
              <a:xfrm flipH="1">
                <a:off x="3252139" y="3930498"/>
                <a:ext cx="151841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5" name="Diamond 194"/>
              <p:cNvSpPr/>
              <p:nvPr/>
            </p:nvSpPr>
            <p:spPr>
              <a:xfrm>
                <a:off x="3942677" y="3861248"/>
                <a:ext cx="138500" cy="138500"/>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13" name="TextBox 212"/>
            <p:cNvSpPr txBox="1"/>
            <p:nvPr/>
          </p:nvSpPr>
          <p:spPr>
            <a:xfrm>
              <a:off x="5653294" y="5046881"/>
              <a:ext cx="401072" cy="276999"/>
            </a:xfrm>
            <a:prstGeom prst="rect">
              <a:avLst/>
            </a:prstGeom>
            <a:noFill/>
          </p:spPr>
          <p:txBody>
            <a:bodyPr wrap="none" rtlCol="0">
              <a:spAutoFit/>
            </a:bodyPr>
            <a:lstStyle/>
            <a:p>
              <a:pPr algn="ctr"/>
              <a:r>
                <a:rPr lang="en-GB" sz="1200" dirty="0"/>
                <a:t>5.0</a:t>
              </a:r>
            </a:p>
          </p:txBody>
        </p:sp>
        <p:sp>
          <p:nvSpPr>
            <p:cNvPr id="229" name="TextBox 228"/>
            <p:cNvSpPr txBox="1"/>
            <p:nvPr/>
          </p:nvSpPr>
          <p:spPr>
            <a:xfrm>
              <a:off x="6367749" y="2974181"/>
              <a:ext cx="2435282" cy="461665"/>
            </a:xfrm>
            <a:prstGeom prst="rect">
              <a:avLst/>
            </a:prstGeom>
            <a:noFill/>
          </p:spPr>
          <p:txBody>
            <a:bodyPr wrap="none" rtlCol="0">
              <a:spAutoFit/>
            </a:bodyPr>
            <a:lstStyle/>
            <a:p>
              <a:pPr algn="ctr"/>
              <a:r>
                <a:rPr lang="en-GB" sz="1200" b="1" dirty="0"/>
                <a:t>OR (95% CI) for incident</a:t>
              </a:r>
              <a:br>
                <a:rPr lang="en-GB" sz="1200" b="1" dirty="0"/>
              </a:br>
              <a:r>
                <a:rPr lang="en-GB" sz="1200" b="1" dirty="0">
                  <a:solidFill>
                    <a:schemeClr val="tx2"/>
                  </a:solidFill>
                </a:rPr>
                <a:t>T2DM</a:t>
              </a:r>
              <a:r>
                <a:rPr lang="en-GB" sz="1200" b="1" dirty="0"/>
                <a:t> or </a:t>
              </a:r>
              <a:r>
                <a:rPr lang="en-GB" sz="1200" b="1" dirty="0">
                  <a:solidFill>
                    <a:schemeClr val="accent1"/>
                  </a:solidFill>
                </a:rPr>
                <a:t>metabolic syndrome</a:t>
              </a:r>
            </a:p>
          </p:txBody>
        </p:sp>
        <p:pic>
          <p:nvPicPr>
            <p:cNvPr id="33" name="Picture 5" descr="The chemical structure of testosterone."/>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88948" y="3474807"/>
              <a:ext cx="887901" cy="5743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upload.wikimedia.org/wikipedia/commons/f/f1/1d2s_SHBG.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5434" y="4227326"/>
              <a:ext cx="934928" cy="72957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6642100" y="3378696"/>
              <a:ext cx="188595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556903" y="3839189"/>
              <a:ext cx="2056974" cy="276999"/>
            </a:xfrm>
            <a:prstGeom prst="rect">
              <a:avLst/>
            </a:prstGeom>
            <a:noFill/>
          </p:spPr>
          <p:txBody>
            <a:bodyPr wrap="none" rtlCol="0">
              <a:spAutoFit/>
            </a:bodyPr>
            <a:lstStyle/>
            <a:p>
              <a:pPr algn="ctr"/>
              <a:r>
                <a:rPr lang="en-GB" sz="1200" b="1" dirty="0"/>
                <a:t>2.28 (1.54 to 3.38); p&lt;0.05</a:t>
              </a:r>
            </a:p>
          </p:txBody>
        </p:sp>
        <p:sp>
          <p:nvSpPr>
            <p:cNvPr id="41" name="TextBox 40"/>
            <p:cNvSpPr txBox="1"/>
            <p:nvPr/>
          </p:nvSpPr>
          <p:spPr>
            <a:xfrm>
              <a:off x="6582551" y="4649421"/>
              <a:ext cx="2005678" cy="276999"/>
            </a:xfrm>
            <a:prstGeom prst="rect">
              <a:avLst/>
            </a:prstGeom>
            <a:noFill/>
          </p:spPr>
          <p:txBody>
            <a:bodyPr wrap="none" rtlCol="0">
              <a:spAutoFit/>
            </a:bodyPr>
            <a:lstStyle/>
            <a:p>
              <a:pPr algn="ctr"/>
              <a:r>
                <a:rPr lang="en-GB" sz="1200" b="1" dirty="0"/>
                <a:t>2.78 (1.88 to 4.12); p&lt;0.05</a:t>
              </a:r>
            </a:p>
          </p:txBody>
        </p:sp>
        <p:grpSp>
          <p:nvGrpSpPr>
            <p:cNvPr id="50" name="Group 49"/>
            <p:cNvGrpSpPr/>
            <p:nvPr/>
          </p:nvGrpSpPr>
          <p:grpSpPr>
            <a:xfrm>
              <a:off x="4551340" y="4718671"/>
              <a:ext cx="1047447" cy="138500"/>
              <a:chOff x="4466551" y="4360727"/>
              <a:chExt cx="1047447" cy="138500"/>
            </a:xfrm>
          </p:grpSpPr>
          <p:cxnSp>
            <p:nvCxnSpPr>
              <p:cNvPr id="51" name="Straight Connector 50"/>
              <p:cNvCxnSpPr/>
              <p:nvPr/>
            </p:nvCxnSpPr>
            <p:spPr>
              <a:xfrm>
                <a:off x="4466551" y="4374807"/>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513997" y="4374807"/>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H="1">
                <a:off x="4466551" y="4429977"/>
                <a:ext cx="1047447"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4" name="Diamond 53"/>
              <p:cNvSpPr/>
              <p:nvPr/>
            </p:nvSpPr>
            <p:spPr>
              <a:xfrm>
                <a:off x="4921438" y="4360727"/>
                <a:ext cx="138500" cy="138500"/>
              </a:xfrm>
              <a:prstGeom prst="diamond">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55" name="Group 54"/>
            <p:cNvGrpSpPr/>
            <p:nvPr/>
          </p:nvGrpSpPr>
          <p:grpSpPr>
            <a:xfrm>
              <a:off x="4896223" y="4313975"/>
              <a:ext cx="1535344" cy="138500"/>
              <a:chOff x="3252139" y="3861248"/>
              <a:chExt cx="1535344" cy="138500"/>
            </a:xfrm>
          </p:grpSpPr>
          <p:cxnSp>
            <p:nvCxnSpPr>
              <p:cNvPr id="56" name="Straight Connector 55"/>
              <p:cNvCxnSpPr/>
              <p:nvPr/>
            </p:nvCxnSpPr>
            <p:spPr>
              <a:xfrm>
                <a:off x="3252139" y="3875328"/>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4787483" y="3875328"/>
                <a:ext cx="0" cy="11034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3252139" y="3930498"/>
                <a:ext cx="153534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9" name="Diamond 58"/>
              <p:cNvSpPr/>
              <p:nvPr/>
            </p:nvSpPr>
            <p:spPr>
              <a:xfrm>
                <a:off x="3955376" y="3861248"/>
                <a:ext cx="138500" cy="138500"/>
              </a:xfrm>
              <a:prstGeom prst="diamond">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pic>
        <p:nvPicPr>
          <p:cNvPr id="64" name="Picture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7655" y="1112288"/>
            <a:ext cx="812800" cy="812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202678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920" y="76202"/>
            <a:ext cx="10353794" cy="1015752"/>
          </a:xfrm>
        </p:spPr>
        <p:txBody>
          <a:bodyPr>
            <a:normAutofit/>
          </a:bodyPr>
          <a:lstStyle/>
          <a:p>
            <a:r>
              <a:rPr lang="en-GB" dirty="0">
                <a:solidFill>
                  <a:schemeClr val="tx2"/>
                </a:solidFill>
              </a:rPr>
              <a:t>Low testosterone and T2DM are linked</a:t>
            </a:r>
          </a:p>
        </p:txBody>
      </p:sp>
      <p:sp>
        <p:nvSpPr>
          <p:cNvPr id="3" name="Content Placeholder 2"/>
          <p:cNvSpPr>
            <a:spLocks noGrp="1"/>
          </p:cNvSpPr>
          <p:nvPr>
            <p:ph idx="1"/>
          </p:nvPr>
        </p:nvSpPr>
        <p:spPr>
          <a:xfrm>
            <a:off x="346228" y="1242948"/>
            <a:ext cx="10919534" cy="4246766"/>
          </a:xfrm>
        </p:spPr>
        <p:txBody>
          <a:bodyPr>
            <a:normAutofit/>
          </a:bodyPr>
          <a:lstStyle/>
          <a:p>
            <a:r>
              <a:rPr lang="en-GB" sz="1800" dirty="0"/>
              <a:t>In a study of 1,413 men aged ≥20 years in NHANES III, those in the first (lowest) </a:t>
            </a:r>
            <a:r>
              <a:rPr lang="en-GB" sz="1800" dirty="0" err="1"/>
              <a:t>tertiles</a:t>
            </a:r>
            <a:r>
              <a:rPr lang="en-GB" sz="1800" dirty="0"/>
              <a:t> of low free and total testosterone were </a:t>
            </a:r>
            <a:r>
              <a:rPr lang="en-GB" sz="1800" b="1" dirty="0"/>
              <a:t>four times more likely to have diabetes</a:t>
            </a:r>
            <a:r>
              <a:rPr lang="en-GB" sz="1800" dirty="0"/>
              <a:t> than those in the third </a:t>
            </a:r>
            <a:r>
              <a:rPr lang="en-GB" sz="1800" dirty="0" err="1"/>
              <a:t>tertiles</a:t>
            </a:r>
            <a:r>
              <a:rPr lang="en-GB" sz="1800" baseline="30000" dirty="0"/>
              <a:t> </a:t>
            </a:r>
            <a:r>
              <a:rPr lang="en-GB" sz="1800" dirty="0"/>
              <a:t>[OR 4.12 (95% CI: 1.25 to 13.55 and OR 3.93 (95% CI: 1.39 to 11.13), respectively]</a:t>
            </a:r>
            <a:r>
              <a:rPr lang="en-GB" sz="1800" baseline="30000" dirty="0"/>
              <a:t>1</a:t>
            </a:r>
          </a:p>
          <a:p>
            <a:pPr marL="0" indent="0">
              <a:buNone/>
            </a:pPr>
            <a:endParaRPr lang="en-GB" sz="1800" dirty="0"/>
          </a:p>
          <a:p>
            <a:r>
              <a:rPr lang="en-GB" sz="1800" dirty="0"/>
              <a:t>A meta-analysis of 37 prospective and cross-sectional studies showed that:</a:t>
            </a:r>
            <a:r>
              <a:rPr lang="en-GB" sz="1800" baseline="30000" dirty="0"/>
              <a:t>2</a:t>
            </a:r>
            <a:r>
              <a:rPr lang="en-GB" sz="1800" dirty="0"/>
              <a:t> </a:t>
            </a:r>
          </a:p>
          <a:p>
            <a:pPr lvl="1"/>
            <a:r>
              <a:rPr lang="en-GB" sz="1800" dirty="0"/>
              <a:t>After adjusting for age and BMI, </a:t>
            </a:r>
            <a:r>
              <a:rPr lang="en-GB" sz="1800" b="1" dirty="0"/>
              <a:t>T2DM was associated with lower total testosterone levels</a:t>
            </a:r>
            <a:r>
              <a:rPr lang="en-GB" sz="1800" dirty="0"/>
              <a:t> (p&lt;0.0001)</a:t>
            </a:r>
          </a:p>
          <a:p>
            <a:pPr lvl="1"/>
            <a:r>
              <a:rPr lang="en-GB" sz="1800" dirty="0"/>
              <a:t>Analysis of longitudinal studies demonstrated that baseline total testosterone was significantly lower among patients with incident diabetes versus controls [HR -2.08 (95% CI: -3.57 to -0.59); p&lt;0.001]</a:t>
            </a:r>
          </a:p>
          <a:p>
            <a:pPr lvl="1"/>
            <a:r>
              <a:rPr lang="en-GB" sz="1800" dirty="0"/>
              <a:t>Analysis of RCTs showed that </a:t>
            </a:r>
            <a:r>
              <a:rPr lang="en-GB" sz="1800" dirty="0" err="1"/>
              <a:t>TTh</a:t>
            </a:r>
            <a:r>
              <a:rPr lang="en-GB" sz="1800" dirty="0"/>
              <a:t> was associated with a significant reduction in fasting plasma glucose, HbA</a:t>
            </a:r>
            <a:r>
              <a:rPr lang="en-GB" sz="1800" baseline="-25000" dirty="0"/>
              <a:t>1c</a:t>
            </a:r>
            <a:r>
              <a:rPr lang="en-GB" sz="1800" dirty="0"/>
              <a:t>, fat mass and triglycerides</a:t>
            </a:r>
          </a:p>
        </p:txBody>
      </p:sp>
      <p:sp>
        <p:nvSpPr>
          <p:cNvPr id="7" name="TextBox 6"/>
          <p:cNvSpPr txBox="1"/>
          <p:nvPr/>
        </p:nvSpPr>
        <p:spPr>
          <a:xfrm>
            <a:off x="1523999" y="5615052"/>
            <a:ext cx="9144001" cy="707886"/>
          </a:xfrm>
          <a:prstGeom prst="rect">
            <a:avLst/>
          </a:prstGeom>
          <a:noFill/>
        </p:spPr>
        <p:txBody>
          <a:bodyPr wrap="square" rtlCol="0" anchor="b">
            <a:spAutoFit/>
          </a:bodyPr>
          <a:lstStyle/>
          <a:p>
            <a:pPr marL="0" lvl="1" defTabSz="457200">
              <a:buClr>
                <a:srgbClr val="005294"/>
              </a:buClr>
            </a:pPr>
            <a:r>
              <a:rPr lang="en-GB" sz="1000" spc="-10" dirty="0">
                <a:solidFill>
                  <a:schemeClr val="tx2"/>
                </a:solidFill>
              </a:rPr>
              <a:t>BMI, body mass index; CI, confidence interval; HbA</a:t>
            </a:r>
            <a:r>
              <a:rPr lang="en-GB" sz="1000" spc="-10" baseline="-25000" dirty="0">
                <a:solidFill>
                  <a:schemeClr val="tx2"/>
                </a:solidFill>
              </a:rPr>
              <a:t>1c</a:t>
            </a:r>
            <a:r>
              <a:rPr lang="en-GB" sz="1000" spc="-10" dirty="0">
                <a:solidFill>
                  <a:schemeClr val="tx2"/>
                </a:solidFill>
              </a:rPr>
              <a:t>, glycated haemoglobin; NHANES III, Third National Health and Nutrition Examination Survey; OR, odds ratio; </a:t>
            </a:r>
            <a:br>
              <a:rPr lang="en-GB" sz="1000" spc="-10" dirty="0">
                <a:solidFill>
                  <a:schemeClr val="tx2"/>
                </a:solidFill>
              </a:rPr>
            </a:br>
            <a:r>
              <a:rPr lang="en-GB" sz="1000" spc="-10" dirty="0">
                <a:solidFill>
                  <a:schemeClr val="tx2"/>
                </a:solidFill>
              </a:rPr>
              <a:t>RR, relative risk; T2DM, type 2 diabetes mellitus</a:t>
            </a:r>
          </a:p>
          <a:p>
            <a:pPr defTabSz="457200">
              <a:buClr>
                <a:srgbClr val="005294"/>
              </a:buClr>
            </a:pPr>
            <a:r>
              <a:rPr lang="en-GB" sz="1000" b="1" dirty="0">
                <a:solidFill>
                  <a:schemeClr val="tx2"/>
                </a:solidFill>
              </a:rPr>
              <a:t>1.</a:t>
            </a:r>
            <a:r>
              <a:rPr lang="en-GB" sz="1000" dirty="0">
                <a:solidFill>
                  <a:schemeClr val="tx2"/>
                </a:solidFill>
              </a:rPr>
              <a:t> </a:t>
            </a:r>
            <a:r>
              <a:rPr lang="en-GB" sz="1000" dirty="0" err="1">
                <a:solidFill>
                  <a:schemeClr val="tx2"/>
                </a:solidFill>
              </a:rPr>
              <a:t>Selvin</a:t>
            </a:r>
            <a:r>
              <a:rPr lang="en-GB" sz="1000" dirty="0">
                <a:solidFill>
                  <a:schemeClr val="tx2"/>
                </a:solidFill>
              </a:rPr>
              <a:t> E </a:t>
            </a:r>
            <a:r>
              <a:rPr lang="en-GB" sz="1000" i="1" dirty="0">
                <a:solidFill>
                  <a:schemeClr val="tx2"/>
                </a:solidFill>
              </a:rPr>
              <a:t>et al. Diabetes Care</a:t>
            </a:r>
            <a:r>
              <a:rPr lang="en-GB" sz="1000" dirty="0">
                <a:solidFill>
                  <a:schemeClr val="tx2"/>
                </a:solidFill>
              </a:rPr>
              <a:t> 2007;30:234–8; </a:t>
            </a:r>
            <a:r>
              <a:rPr lang="en-GB" sz="1000" b="1" dirty="0">
                <a:solidFill>
                  <a:schemeClr val="tx2"/>
                </a:solidFill>
              </a:rPr>
              <a:t>2.</a:t>
            </a:r>
            <a:r>
              <a:rPr lang="en-GB" sz="1000" dirty="0">
                <a:solidFill>
                  <a:schemeClr val="tx2"/>
                </a:solidFill>
              </a:rPr>
              <a:t> </a:t>
            </a:r>
            <a:r>
              <a:rPr lang="it-IT" sz="1000" dirty="0">
                <a:solidFill>
                  <a:schemeClr val="tx2"/>
                </a:solidFill>
              </a:rPr>
              <a:t>Corona G </a:t>
            </a:r>
            <a:r>
              <a:rPr lang="it-IT" sz="1000" i="1" dirty="0">
                <a:solidFill>
                  <a:schemeClr val="tx2"/>
                </a:solidFill>
              </a:rPr>
              <a:t>et al. </a:t>
            </a:r>
            <a:r>
              <a:rPr lang="en-GB" sz="1000" i="1" dirty="0">
                <a:solidFill>
                  <a:schemeClr val="tx2"/>
                </a:solidFill>
              </a:rPr>
              <a:t>J Sex Med</a:t>
            </a:r>
            <a:r>
              <a:rPr lang="en-GB" sz="1000" dirty="0">
                <a:solidFill>
                  <a:schemeClr val="tx2"/>
                </a:solidFill>
              </a:rPr>
              <a:t> 2011;34:528–40.</a:t>
            </a:r>
          </a:p>
        </p:txBody>
      </p:sp>
    </p:spTree>
    <p:extLst>
      <p:ext uri="{BB962C8B-B14F-4D97-AF65-F5344CB8AC3E}">
        <p14:creationId xmlns:p14="http://schemas.microsoft.com/office/powerpoint/2010/main" val="1779831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6596" y="5508366"/>
            <a:ext cx="10087641" cy="861774"/>
          </a:xfrm>
          <a:prstGeom prst="rect">
            <a:avLst/>
          </a:prstGeom>
          <a:noFill/>
        </p:spPr>
        <p:txBody>
          <a:bodyPr wrap="square" rtlCol="0" anchor="b">
            <a:spAutoFit/>
          </a:bodyPr>
          <a:lstStyle/>
          <a:p>
            <a:pPr marL="0" lvl="1" defTabSz="457200">
              <a:buClr>
                <a:srgbClr val="005294"/>
              </a:buClr>
            </a:pPr>
            <a:r>
              <a:rPr lang="en-GB" sz="1000" dirty="0">
                <a:solidFill>
                  <a:schemeClr val="tx2"/>
                </a:solidFill>
              </a:rPr>
              <a:t>AACE, American Association of Clinical Endocrinologists; ACE, American College of Endocrinology; ADA, American Diabetes Association; BSSM, British Society for Sexual Medicine; EAU, Eur</a:t>
            </a:r>
            <a:r>
              <a:rPr lang="en-GB" sz="1000" spc="-10" dirty="0">
                <a:solidFill>
                  <a:schemeClr val="tx2"/>
                </a:solidFill>
              </a:rPr>
              <a:t>opean Associate of Urology; ED, erectile dysfunction; T2DM, type 2 diabetes mellitus</a:t>
            </a:r>
          </a:p>
          <a:p>
            <a:pPr lvl="0">
              <a:defRPr/>
            </a:pPr>
            <a:r>
              <a:rPr lang="en-GB" sz="1000" b="1" dirty="0">
                <a:solidFill>
                  <a:schemeClr val="tx2"/>
                </a:solidFill>
              </a:rPr>
              <a:t>1.</a:t>
            </a:r>
            <a:r>
              <a:rPr lang="en-GB" sz="1000" dirty="0">
                <a:solidFill>
                  <a:schemeClr val="tx2"/>
                </a:solidFill>
              </a:rPr>
              <a:t> Hackett G </a:t>
            </a:r>
            <a:r>
              <a:rPr lang="en-GB" sz="1000" i="1" dirty="0">
                <a:solidFill>
                  <a:schemeClr val="tx2"/>
                </a:solidFill>
              </a:rPr>
              <a:t>et al. J Sex Med</a:t>
            </a:r>
            <a:r>
              <a:rPr lang="en-GB" sz="1000" dirty="0">
                <a:solidFill>
                  <a:schemeClr val="tx2"/>
                </a:solidFill>
              </a:rPr>
              <a:t> 2017;14:1504–23; </a:t>
            </a:r>
            <a:r>
              <a:rPr lang="en-GB" sz="1000" b="1" dirty="0">
                <a:solidFill>
                  <a:schemeClr val="tx2"/>
                </a:solidFill>
              </a:rPr>
              <a:t>2.</a:t>
            </a:r>
            <a:r>
              <a:rPr lang="en-GB" sz="1000" dirty="0">
                <a:solidFill>
                  <a:schemeClr val="tx2"/>
                </a:solidFill>
              </a:rPr>
              <a:t> Garvey WT et al. </a:t>
            </a:r>
            <a:r>
              <a:rPr lang="en-GB" sz="1000" dirty="0" err="1">
                <a:solidFill>
                  <a:schemeClr val="tx2"/>
                </a:solidFill>
              </a:rPr>
              <a:t>Endocr</a:t>
            </a:r>
            <a:r>
              <a:rPr lang="en-GB" sz="1000" dirty="0">
                <a:solidFill>
                  <a:schemeClr val="tx2"/>
                </a:solidFill>
              </a:rPr>
              <a:t> </a:t>
            </a:r>
            <a:r>
              <a:rPr lang="en-GB" sz="1000" dirty="0" err="1">
                <a:solidFill>
                  <a:schemeClr val="tx2"/>
                </a:solidFill>
              </a:rPr>
              <a:t>Pract</a:t>
            </a:r>
            <a:r>
              <a:rPr lang="en-GB" sz="1000" dirty="0">
                <a:solidFill>
                  <a:schemeClr val="tx2"/>
                </a:solidFill>
              </a:rPr>
              <a:t> 2016;22(Suppl. 3):1–203; </a:t>
            </a:r>
            <a:r>
              <a:rPr lang="en-US" sz="1000" b="1" dirty="0">
                <a:solidFill>
                  <a:schemeClr val="tx2"/>
                </a:solidFill>
              </a:rPr>
              <a:t>3.</a:t>
            </a:r>
            <a:r>
              <a:rPr lang="en-US" sz="1000" dirty="0">
                <a:solidFill>
                  <a:schemeClr val="tx2"/>
                </a:solidFill>
              </a:rPr>
              <a:t> American Diabetes Association. </a:t>
            </a:r>
            <a:r>
              <a:rPr lang="en-US" sz="1000" i="1" dirty="0">
                <a:solidFill>
                  <a:schemeClr val="tx2"/>
                </a:solidFill>
              </a:rPr>
              <a:t>Diabetes Care</a:t>
            </a:r>
            <a:r>
              <a:rPr lang="en-US" sz="1000" dirty="0">
                <a:solidFill>
                  <a:schemeClr val="tx2"/>
                </a:solidFill>
              </a:rPr>
              <a:t> 2019;42(Suppl.1):S34–S45; </a:t>
            </a:r>
            <a:r>
              <a:rPr lang="en-GB" sz="1000" b="1" dirty="0">
                <a:solidFill>
                  <a:schemeClr val="tx2"/>
                </a:solidFill>
              </a:rPr>
              <a:t>4.</a:t>
            </a:r>
            <a:r>
              <a:rPr lang="en-GB" sz="1000" dirty="0">
                <a:solidFill>
                  <a:schemeClr val="tx2"/>
                </a:solidFill>
              </a:rPr>
              <a:t> </a:t>
            </a:r>
            <a:r>
              <a:rPr lang="en-GB" sz="1000" dirty="0" err="1">
                <a:solidFill>
                  <a:schemeClr val="tx2"/>
                </a:solidFill>
              </a:rPr>
              <a:t>Dohle</a:t>
            </a:r>
            <a:r>
              <a:rPr lang="en-GB" sz="1000" dirty="0">
                <a:solidFill>
                  <a:schemeClr val="tx2"/>
                </a:solidFill>
              </a:rPr>
              <a:t> GR </a:t>
            </a:r>
            <a:r>
              <a:rPr lang="en-GB" sz="1000" i="1" dirty="0">
                <a:solidFill>
                  <a:schemeClr val="tx2"/>
                </a:solidFill>
              </a:rPr>
              <a:t>et al.</a:t>
            </a:r>
            <a:r>
              <a:rPr lang="en-GB" sz="1000" dirty="0">
                <a:solidFill>
                  <a:schemeClr val="tx2"/>
                </a:solidFill>
              </a:rPr>
              <a:t> European Association of Urology Guidelines on Male Hypogonadism 2018. Available at: https://uroweb.org/guideline/male-hypogonadism/ (last accessed September 2020).</a:t>
            </a:r>
            <a:endParaRPr lang="en-US" sz="1000" dirty="0">
              <a:solidFill>
                <a:schemeClr val="tx2"/>
              </a:solidFill>
              <a:latin typeface="Arial"/>
            </a:endParaRPr>
          </a:p>
        </p:txBody>
      </p:sp>
      <p:sp>
        <p:nvSpPr>
          <p:cNvPr id="2" name="Title 1"/>
          <p:cNvSpPr>
            <a:spLocks noGrp="1"/>
          </p:cNvSpPr>
          <p:nvPr>
            <p:ph type="title"/>
          </p:nvPr>
        </p:nvSpPr>
        <p:spPr>
          <a:xfrm>
            <a:off x="298881" y="79292"/>
            <a:ext cx="11176986" cy="834047"/>
          </a:xfrm>
        </p:spPr>
        <p:txBody>
          <a:bodyPr>
            <a:noAutofit/>
          </a:bodyPr>
          <a:lstStyle/>
          <a:p>
            <a:r>
              <a:rPr lang="en-GB" sz="3200" spc="-20" dirty="0"/>
              <a:t>Guideline recommendations for men with T2DM</a:t>
            </a:r>
          </a:p>
        </p:txBody>
      </p:sp>
      <p:grpSp>
        <p:nvGrpSpPr>
          <p:cNvPr id="2060" name="Group 2059"/>
          <p:cNvGrpSpPr/>
          <p:nvPr/>
        </p:nvGrpSpPr>
        <p:grpSpPr>
          <a:xfrm>
            <a:off x="713173" y="917544"/>
            <a:ext cx="10348404" cy="4374738"/>
            <a:chOff x="379864" y="917544"/>
            <a:chExt cx="8384273" cy="4374738"/>
          </a:xfrm>
        </p:grpSpPr>
        <p:sp>
          <p:nvSpPr>
            <p:cNvPr id="40" name="Content Placeholder 2"/>
            <p:cNvSpPr txBox="1">
              <a:spLocks/>
            </p:cNvSpPr>
            <p:nvPr/>
          </p:nvSpPr>
          <p:spPr>
            <a:xfrm>
              <a:off x="379865" y="917544"/>
              <a:ext cx="8384272" cy="4374738"/>
            </a:xfrm>
            <a:prstGeom prst="roundRect">
              <a:avLst>
                <a:gd name="adj" fmla="val 8598"/>
              </a:avLst>
            </a:prstGeom>
            <a:solidFill>
              <a:schemeClr val="accent1">
                <a:lumMod val="20000"/>
                <a:lumOff val="80000"/>
              </a:schemeClr>
            </a:solid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92188" indent="0">
                <a:buClr>
                  <a:srgbClr val="005294"/>
                </a:buClr>
                <a:buNone/>
              </a:pPr>
              <a:endParaRPr lang="en-GB" sz="1800" dirty="0">
                <a:solidFill>
                  <a:srgbClr val="005294"/>
                </a:solidFill>
              </a:endParaRPr>
            </a:p>
          </p:txBody>
        </p:sp>
        <p:sp>
          <p:nvSpPr>
            <p:cNvPr id="41" name="Round Same Side Corner Rectangle 40"/>
            <p:cNvSpPr/>
            <p:nvPr/>
          </p:nvSpPr>
          <p:spPr>
            <a:xfrm flipV="1">
              <a:off x="379865" y="4360181"/>
              <a:ext cx="8384271" cy="931954"/>
            </a:xfrm>
            <a:prstGeom prst="round2SameRect">
              <a:avLst>
                <a:gd name="adj1" fmla="val 31886"/>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42" name="Content Placeholder 2"/>
            <p:cNvSpPr txBox="1">
              <a:spLocks/>
            </p:cNvSpPr>
            <p:nvPr/>
          </p:nvSpPr>
          <p:spPr>
            <a:xfrm>
              <a:off x="3376083" y="4388775"/>
              <a:ext cx="5325156" cy="874914"/>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prstClr val="white"/>
                </a:buClr>
              </a:pPr>
              <a:r>
                <a:rPr lang="en-GB" sz="1600" dirty="0">
                  <a:solidFill>
                    <a:prstClr val="white"/>
                  </a:solidFill>
                </a:rPr>
                <a:t>Consider testosterone assessment in men with a disease or treatment in which testosterone deficiency is common and in whom treatment may be indicated, such as T2DM</a:t>
              </a:r>
              <a:endParaRPr lang="en-GB" sz="1600" b="1" dirty="0">
                <a:solidFill>
                  <a:prstClr val="white"/>
                </a:solidFill>
              </a:endParaRPr>
            </a:p>
          </p:txBody>
        </p:sp>
        <p:sp>
          <p:nvSpPr>
            <p:cNvPr id="56" name="Round Same Side Corner Rectangle 55"/>
            <p:cNvSpPr/>
            <p:nvPr/>
          </p:nvSpPr>
          <p:spPr>
            <a:xfrm>
              <a:off x="379864" y="917544"/>
              <a:ext cx="8384271" cy="646331"/>
            </a:xfrm>
            <a:prstGeom prst="round2SameRect">
              <a:avLst>
                <a:gd name="adj1" fmla="val 46070"/>
                <a:gd name="adj2" fmla="val 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sp>
          <p:nvSpPr>
            <p:cNvPr id="57" name="Rectangle 56"/>
            <p:cNvSpPr/>
            <p:nvPr/>
          </p:nvSpPr>
          <p:spPr>
            <a:xfrm>
              <a:off x="457156" y="1021918"/>
              <a:ext cx="1620957" cy="461665"/>
            </a:xfrm>
            <a:prstGeom prst="rect">
              <a:avLst/>
            </a:prstGeom>
          </p:spPr>
          <p:txBody>
            <a:bodyPr wrap="none">
              <a:spAutoFit/>
            </a:bodyPr>
            <a:lstStyle/>
            <a:p>
              <a:r>
                <a:rPr lang="en-GB" sz="2400" b="1" dirty="0">
                  <a:solidFill>
                    <a:prstClr val="white"/>
                  </a:solidFill>
                </a:rPr>
                <a:t>Guideline</a:t>
              </a:r>
              <a:endParaRPr lang="en-GB" sz="2400" b="1" baseline="30000" dirty="0">
                <a:solidFill>
                  <a:prstClr val="white"/>
                </a:solidFill>
              </a:endParaRPr>
            </a:p>
          </p:txBody>
        </p:sp>
        <p:sp>
          <p:nvSpPr>
            <p:cNvPr id="58" name="Rectangle 57"/>
            <p:cNvSpPr/>
            <p:nvPr/>
          </p:nvSpPr>
          <p:spPr>
            <a:xfrm>
              <a:off x="3251204" y="1021918"/>
              <a:ext cx="2951449" cy="461665"/>
            </a:xfrm>
            <a:prstGeom prst="rect">
              <a:avLst/>
            </a:prstGeom>
          </p:spPr>
          <p:txBody>
            <a:bodyPr wrap="none">
              <a:spAutoFit/>
            </a:bodyPr>
            <a:lstStyle/>
            <a:p>
              <a:r>
                <a:rPr lang="en-GB" sz="2400" b="1" dirty="0">
                  <a:solidFill>
                    <a:prstClr val="white"/>
                  </a:solidFill>
                </a:rPr>
                <a:t>Recommendation</a:t>
              </a:r>
              <a:endParaRPr lang="en-GB" sz="2400" b="1" baseline="30000" dirty="0">
                <a:solidFill>
                  <a:prstClr val="white"/>
                </a:solidFill>
              </a:endParaRPr>
            </a:p>
          </p:txBody>
        </p:sp>
        <p:sp>
          <p:nvSpPr>
            <p:cNvPr id="61" name="Content Placeholder 2"/>
            <p:cNvSpPr txBox="1">
              <a:spLocks/>
            </p:cNvSpPr>
            <p:nvPr/>
          </p:nvSpPr>
          <p:spPr>
            <a:xfrm>
              <a:off x="3376083" y="1797782"/>
              <a:ext cx="5325156" cy="464289"/>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600" dirty="0">
                  <a:solidFill>
                    <a:srgbClr val="005294"/>
                  </a:solidFill>
                </a:rPr>
                <a:t>Screen for testosterone deficiency in all men with T2DM</a:t>
              </a:r>
              <a:endParaRPr lang="en-GB" sz="1600" b="1" baseline="30000" dirty="0">
                <a:solidFill>
                  <a:srgbClr val="005294"/>
                </a:solidFill>
              </a:endParaRPr>
            </a:p>
          </p:txBody>
        </p:sp>
        <p:grpSp>
          <p:nvGrpSpPr>
            <p:cNvPr id="62" name="Group 61"/>
            <p:cNvGrpSpPr/>
            <p:nvPr/>
          </p:nvGrpSpPr>
          <p:grpSpPr>
            <a:xfrm>
              <a:off x="1337064" y="4509940"/>
              <a:ext cx="1972635" cy="632583"/>
              <a:chOff x="402265" y="1865812"/>
              <a:chExt cx="1972635" cy="632583"/>
            </a:xfrm>
          </p:grpSpPr>
          <p:sp>
            <p:nvSpPr>
              <p:cNvPr id="63" name="Rectangle 62"/>
              <p:cNvSpPr/>
              <p:nvPr/>
            </p:nvSpPr>
            <p:spPr>
              <a:xfrm>
                <a:off x="402265" y="1865812"/>
                <a:ext cx="1972635" cy="632583"/>
              </a:xfrm>
              <a:prstGeom prst="rect">
                <a:avLst/>
              </a:prstGeom>
              <a:solidFill>
                <a:schemeClr val="bg1"/>
              </a:solidFill>
              <a:ln>
                <a:noFill/>
              </a:ln>
              <a:effectLst>
                <a:innerShdw blurRad="114300">
                  <a:prstClr val="black"/>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pic>
            <p:nvPicPr>
              <p:cNvPr id="64" name="Picture 10" descr="http://epad.uroweb.org/wp-content/uploads/logo_ea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34" y="1958676"/>
                <a:ext cx="1844835" cy="459555"/>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Rectangle 69"/>
            <p:cNvSpPr/>
            <p:nvPr/>
          </p:nvSpPr>
          <p:spPr>
            <a:xfrm>
              <a:off x="525244" y="4641565"/>
              <a:ext cx="699230" cy="369332"/>
            </a:xfrm>
            <a:prstGeom prst="rect">
              <a:avLst/>
            </a:prstGeom>
          </p:spPr>
          <p:txBody>
            <a:bodyPr wrap="none" anchor="ctr">
              <a:spAutoFit/>
            </a:bodyPr>
            <a:lstStyle/>
            <a:p>
              <a:pPr algn="ctr"/>
              <a:r>
                <a:rPr lang="en-GB" b="1" dirty="0">
                  <a:solidFill>
                    <a:srgbClr val="FFFFFF"/>
                  </a:solidFill>
                </a:rPr>
                <a:t>EAU</a:t>
              </a:r>
              <a:r>
                <a:rPr lang="en-GB" b="1" baseline="30000" dirty="0">
                  <a:solidFill>
                    <a:srgbClr val="FFFFFF"/>
                  </a:solidFill>
                </a:rPr>
                <a:t>4</a:t>
              </a:r>
            </a:p>
          </p:txBody>
        </p:sp>
        <p:sp>
          <p:nvSpPr>
            <p:cNvPr id="10" name="Rectangle 9"/>
            <p:cNvSpPr/>
            <p:nvPr/>
          </p:nvSpPr>
          <p:spPr>
            <a:xfrm>
              <a:off x="379866" y="2495977"/>
              <a:ext cx="8384270" cy="93262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prstClr val="white"/>
                </a:solidFill>
              </a:endParaRPr>
            </a:p>
          </p:txBody>
        </p:sp>
        <p:grpSp>
          <p:nvGrpSpPr>
            <p:cNvPr id="2055" name="Group 2054"/>
            <p:cNvGrpSpPr/>
            <p:nvPr/>
          </p:nvGrpSpPr>
          <p:grpSpPr>
            <a:xfrm>
              <a:off x="1448786" y="2493969"/>
              <a:ext cx="1749191" cy="936118"/>
              <a:chOff x="1428080" y="2514466"/>
              <a:chExt cx="1835318" cy="982211"/>
            </a:xfrm>
          </p:grpSpPr>
          <p:grpSp>
            <p:nvGrpSpPr>
              <p:cNvPr id="2048" name="Group 2047"/>
              <p:cNvGrpSpPr/>
              <p:nvPr/>
            </p:nvGrpSpPr>
            <p:grpSpPr>
              <a:xfrm>
                <a:off x="2265650" y="2566563"/>
                <a:ext cx="997748" cy="878018"/>
                <a:chOff x="9565650" y="4337340"/>
                <a:chExt cx="2053158" cy="1806779"/>
              </a:xfrm>
              <a:effectLst>
                <a:outerShdw blurRad="50800" dist="38100" dir="2700000" algn="tl" rotWithShape="0">
                  <a:prstClr val="black">
                    <a:alpha val="40000"/>
                  </a:prstClr>
                </a:outerShdw>
              </a:effectLst>
            </p:grpSpPr>
            <p:sp>
              <p:nvSpPr>
                <p:cNvPr id="18" name="Isosceles Triangle 17"/>
                <p:cNvSpPr/>
                <p:nvPr/>
              </p:nvSpPr>
              <p:spPr>
                <a:xfrm>
                  <a:off x="9758092" y="4419553"/>
                  <a:ext cx="1683484" cy="1636460"/>
                </a:xfrm>
                <a:prstGeom prs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6" name="Picture 8" descr="See the source image"/>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565650" y="4337340"/>
                  <a:ext cx="2053158" cy="18067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1428080" y="2514466"/>
                <a:ext cx="982210" cy="982211"/>
                <a:chOff x="8701238" y="1"/>
                <a:chExt cx="2257425" cy="2257426"/>
              </a:xfrm>
              <a:effectLst>
                <a:outerShdw blurRad="50800" dist="38100" dir="2700000" algn="tl" rotWithShape="0">
                  <a:prstClr val="black">
                    <a:alpha val="40000"/>
                  </a:prstClr>
                </a:outerShdw>
              </a:effectLst>
            </p:grpSpPr>
            <p:sp>
              <p:nvSpPr>
                <p:cNvPr id="16" name="Oval 15"/>
                <p:cNvSpPr/>
                <p:nvPr/>
              </p:nvSpPr>
              <p:spPr>
                <a:xfrm>
                  <a:off x="8800354" y="98385"/>
                  <a:ext cx="2049450" cy="204945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2" name="Picture 6" descr="See the source image"/>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701238" y="1"/>
                  <a:ext cx="2257425" cy="225742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65" name="Rectangle 64"/>
            <p:cNvSpPr/>
            <p:nvPr/>
          </p:nvSpPr>
          <p:spPr>
            <a:xfrm>
              <a:off x="461124" y="1845260"/>
              <a:ext cx="827471" cy="369332"/>
            </a:xfrm>
            <a:prstGeom prst="rect">
              <a:avLst/>
            </a:prstGeom>
          </p:spPr>
          <p:txBody>
            <a:bodyPr wrap="none" anchor="ctr">
              <a:spAutoFit/>
            </a:bodyPr>
            <a:lstStyle/>
            <a:p>
              <a:pPr algn="ctr"/>
              <a:r>
                <a:rPr lang="en-GB" b="1" dirty="0">
                  <a:solidFill>
                    <a:srgbClr val="005294"/>
                  </a:solidFill>
                </a:rPr>
                <a:t>BSSM</a:t>
              </a:r>
              <a:r>
                <a:rPr lang="en-GB" b="1" baseline="30000" dirty="0">
                  <a:solidFill>
                    <a:srgbClr val="005294"/>
                  </a:solidFill>
                </a:rPr>
                <a:t>1</a:t>
              </a:r>
            </a:p>
          </p:txBody>
        </p:sp>
        <p:grpSp>
          <p:nvGrpSpPr>
            <p:cNvPr id="2049" name="Group 2048"/>
            <p:cNvGrpSpPr/>
            <p:nvPr/>
          </p:nvGrpSpPr>
          <p:grpSpPr>
            <a:xfrm>
              <a:off x="1903457" y="1599115"/>
              <a:ext cx="839848" cy="839849"/>
              <a:chOff x="-944020" y="1756951"/>
              <a:chExt cx="1198298" cy="1198299"/>
            </a:xfrm>
            <a:effectLst>
              <a:outerShdw blurRad="50800" dist="38100" dir="2700000" algn="tl" rotWithShape="0">
                <a:prstClr val="black">
                  <a:alpha val="40000"/>
                </a:prstClr>
              </a:outerShdw>
            </a:effectLst>
          </p:grpSpPr>
          <p:sp>
            <p:nvSpPr>
              <p:cNvPr id="13" name="Oval 12"/>
              <p:cNvSpPr/>
              <p:nvPr/>
            </p:nvSpPr>
            <p:spPr>
              <a:xfrm>
                <a:off x="-944020" y="1756951"/>
                <a:ext cx="1198298" cy="119829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4" name="Picture 2"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020" y="1756951"/>
                <a:ext cx="1198298" cy="1198299"/>
              </a:xfrm>
              <a:prstGeom prst="rect">
                <a:avLst/>
              </a:prstGeom>
              <a:noFill/>
              <a:extLst>
                <a:ext uri="{909E8E84-426E-40DD-AFC4-6F175D3DCCD1}">
                  <a14:hiddenFill xmlns:a14="http://schemas.microsoft.com/office/drawing/2010/main">
                    <a:solidFill>
                      <a:srgbClr val="FFFFFF"/>
                    </a:solidFill>
                  </a14:hiddenFill>
                </a:ext>
              </a:extLst>
            </p:spPr>
          </p:pic>
        </p:grpSp>
        <p:pic>
          <p:nvPicPr>
            <p:cNvPr id="2058" name="Picture 10"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9740" y="3480489"/>
              <a:ext cx="827283" cy="827283"/>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
          <p:nvSpPr>
            <p:cNvPr id="80" name="Content Placeholder 2"/>
            <p:cNvSpPr txBox="1">
              <a:spLocks/>
            </p:cNvSpPr>
            <p:nvPr/>
          </p:nvSpPr>
          <p:spPr>
            <a:xfrm>
              <a:off x="3376083" y="3516291"/>
              <a:ext cx="5325156" cy="755678"/>
            </a:xfrm>
            <a:prstGeom prst="rect">
              <a:avLst/>
            </a:prstGeom>
            <a:noFill/>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005294"/>
                </a:buClr>
              </a:pPr>
              <a:r>
                <a:rPr lang="en-GB" sz="1600" spc="-20" dirty="0">
                  <a:solidFill>
                    <a:srgbClr val="005294"/>
                  </a:solidFill>
                </a:rPr>
                <a:t>In men with diabetes and symptoms or signs of testosterone deficiency, </a:t>
              </a:r>
              <a:r>
                <a:rPr lang="en-GB" sz="1600" i="1" spc="-20" dirty="0">
                  <a:solidFill>
                    <a:srgbClr val="005294"/>
                  </a:solidFill>
                </a:rPr>
                <a:t>e.g.</a:t>
              </a:r>
              <a:r>
                <a:rPr lang="en-GB" sz="1600" spc="-20" dirty="0">
                  <a:solidFill>
                    <a:srgbClr val="005294"/>
                  </a:solidFill>
                </a:rPr>
                <a:t> decreased libido or ED, consider screening with a morning serum testosterone</a:t>
              </a:r>
              <a:r>
                <a:rPr lang="en-GB" sz="1600" dirty="0">
                  <a:solidFill>
                    <a:srgbClr val="005294"/>
                  </a:solidFill>
                </a:rPr>
                <a:t> level</a:t>
              </a:r>
              <a:endParaRPr lang="en-GB" sz="1600" b="1" baseline="30000" dirty="0">
                <a:solidFill>
                  <a:srgbClr val="005294"/>
                </a:solidFill>
              </a:endParaRPr>
            </a:p>
          </p:txBody>
        </p:sp>
        <p:sp>
          <p:nvSpPr>
            <p:cNvPr id="81" name="Rectangle 80"/>
            <p:cNvSpPr/>
            <p:nvPr/>
          </p:nvSpPr>
          <p:spPr>
            <a:xfrm>
              <a:off x="433071" y="2638862"/>
              <a:ext cx="883576" cy="646331"/>
            </a:xfrm>
            <a:prstGeom prst="rect">
              <a:avLst/>
            </a:prstGeom>
          </p:spPr>
          <p:txBody>
            <a:bodyPr wrap="none" anchor="ctr">
              <a:spAutoFit/>
            </a:bodyPr>
            <a:lstStyle/>
            <a:p>
              <a:pPr algn="ctr"/>
              <a:r>
                <a:rPr lang="en-GB" b="1" dirty="0">
                  <a:solidFill>
                    <a:srgbClr val="FFFFFF"/>
                  </a:solidFill>
                </a:rPr>
                <a:t>AACE/</a:t>
              </a:r>
              <a:br>
                <a:rPr lang="en-GB" b="1" dirty="0">
                  <a:solidFill>
                    <a:srgbClr val="FFFFFF"/>
                  </a:solidFill>
                </a:rPr>
              </a:br>
              <a:r>
                <a:rPr lang="en-GB" b="1" dirty="0">
                  <a:solidFill>
                    <a:srgbClr val="FFFFFF"/>
                  </a:solidFill>
                </a:rPr>
                <a:t>ACE</a:t>
              </a:r>
              <a:r>
                <a:rPr lang="en-GB" b="1" baseline="30000" dirty="0">
                  <a:solidFill>
                    <a:srgbClr val="FFFFFF"/>
                  </a:solidFill>
                </a:rPr>
                <a:t>2</a:t>
              </a:r>
            </a:p>
          </p:txBody>
        </p:sp>
        <p:sp>
          <p:nvSpPr>
            <p:cNvPr id="82" name="Content Placeholder 2"/>
            <p:cNvSpPr txBox="1">
              <a:spLocks/>
            </p:cNvSpPr>
            <p:nvPr/>
          </p:nvSpPr>
          <p:spPr>
            <a:xfrm>
              <a:off x="3376083" y="2577077"/>
              <a:ext cx="5325156" cy="769901"/>
            </a:xfrm>
            <a:prstGeom prst="rect">
              <a:avLst/>
            </a:prstGeom>
          </p:spPr>
          <p:txBody>
            <a:bodyPr vert="horz" lIns="91440" tIns="45720" rIns="91440" bIns="45720" rtlCol="0" anchor="ctr">
              <a:noAutofit/>
            </a:bodyPr>
            <a:lstStyle>
              <a:lvl1pPr marL="269875" indent="-269875" algn="l" defTabSz="457200" rtl="0" eaLnBrk="1" latinLnBrk="0" hangingPunct="1">
                <a:spcBef>
                  <a:spcPct val="20000"/>
                </a:spcBef>
                <a:buClr>
                  <a:schemeClr val="tx2"/>
                </a:buClr>
                <a:buFont typeface="Arial"/>
                <a:buChar char="•"/>
                <a:defRPr sz="2800" kern="1200">
                  <a:solidFill>
                    <a:schemeClr val="tx2"/>
                  </a:solidFill>
                  <a:latin typeface="Calibri"/>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2"/>
                  </a:solidFill>
                  <a:latin typeface="Calibri"/>
                  <a:ea typeface="+mn-ea"/>
                  <a:cs typeface="+mn-cs"/>
                </a:defRPr>
              </a:lvl2pPr>
              <a:lvl3pPr marL="1077913" indent="-163513" algn="l" defTabSz="457200" rtl="0" eaLnBrk="1" latinLnBrk="0" hangingPunct="1">
                <a:spcBef>
                  <a:spcPct val="20000"/>
                </a:spcBef>
                <a:buClr>
                  <a:schemeClr val="tx2"/>
                </a:buClr>
                <a:buFont typeface="Arial"/>
                <a:buChar char="•"/>
                <a:defRPr sz="2000" kern="1200">
                  <a:solidFill>
                    <a:schemeClr val="tx2"/>
                  </a:solidFill>
                  <a:latin typeface="Calibri"/>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2"/>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prstClr val="white"/>
                </a:buClr>
              </a:pPr>
              <a:r>
                <a:rPr lang="en-GB" sz="1600" dirty="0">
                  <a:solidFill>
                    <a:prstClr val="white"/>
                  </a:solidFill>
                </a:rPr>
                <a:t>All male patients with T2DM should be evaluated to exclude testosterone deficiency</a:t>
              </a:r>
              <a:endParaRPr lang="en-GB" sz="1600" b="1" dirty="0">
                <a:solidFill>
                  <a:prstClr val="white"/>
                </a:solidFill>
              </a:endParaRPr>
            </a:p>
          </p:txBody>
        </p:sp>
        <p:sp>
          <p:nvSpPr>
            <p:cNvPr id="83" name="Rectangle 82"/>
            <p:cNvSpPr/>
            <p:nvPr/>
          </p:nvSpPr>
          <p:spPr>
            <a:xfrm>
              <a:off x="505207" y="3709464"/>
              <a:ext cx="739305" cy="369332"/>
            </a:xfrm>
            <a:prstGeom prst="rect">
              <a:avLst/>
            </a:prstGeom>
          </p:spPr>
          <p:txBody>
            <a:bodyPr wrap="none" anchor="ctr">
              <a:spAutoFit/>
            </a:bodyPr>
            <a:lstStyle/>
            <a:p>
              <a:pPr algn="ctr"/>
              <a:r>
                <a:rPr lang="en-GB" b="1" dirty="0">
                  <a:solidFill>
                    <a:srgbClr val="005294"/>
                  </a:solidFill>
                </a:rPr>
                <a:t>ADA</a:t>
              </a:r>
              <a:r>
                <a:rPr lang="en-GB" b="1" baseline="30000" dirty="0">
                  <a:solidFill>
                    <a:srgbClr val="005294"/>
                  </a:solidFill>
                </a:rPr>
                <a:t>3</a:t>
              </a:r>
            </a:p>
          </p:txBody>
        </p:sp>
      </p:grpSp>
    </p:spTree>
    <p:extLst>
      <p:ext uri="{BB962C8B-B14F-4D97-AF65-F5344CB8AC3E}">
        <p14:creationId xmlns:p14="http://schemas.microsoft.com/office/powerpoint/2010/main" val="2139555707"/>
      </p:ext>
    </p:extLst>
  </p:cSld>
  <p:clrMapOvr>
    <a:masterClrMapping/>
  </p:clrMapOvr>
</p:sld>
</file>

<file path=ppt/theme/theme1.xml><?xml version="1.0" encoding="utf-8"?>
<a:theme xmlns:a="http://schemas.openxmlformats.org/drawingml/2006/main" name="Office Theme">
  <a:themeElements>
    <a:clrScheme name="Besins MA Hub">
      <a:dk1>
        <a:srgbClr val="006EAB"/>
      </a:dk1>
      <a:lt1>
        <a:sysClr val="window" lastClr="FFFFFF"/>
      </a:lt1>
      <a:dk2>
        <a:srgbClr val="58595B"/>
      </a:dk2>
      <a:lt2>
        <a:srgbClr val="E7E6E6"/>
      </a:lt2>
      <a:accent1>
        <a:srgbClr val="1272AE"/>
      </a:accent1>
      <a:accent2>
        <a:srgbClr val="00A8E1"/>
      </a:accent2>
      <a:accent3>
        <a:srgbClr val="95D600"/>
      </a:accent3>
      <a:accent4>
        <a:srgbClr val="F0C846"/>
      </a:accent4>
      <a:accent5>
        <a:srgbClr val="000000"/>
      </a:accent5>
      <a:accent6>
        <a:srgbClr val="CCDCE2"/>
      </a:accent6>
      <a:hlink>
        <a:srgbClr val="006EAB"/>
      </a:hlink>
      <a:folHlink>
        <a:srgbClr val="00A8E1"/>
      </a:folHlink>
    </a:clrScheme>
    <a:fontScheme name="Custom 2">
      <a:majorFont>
        <a:latin typeface="Poppins Medium"/>
        <a:ea typeface=""/>
        <a:cs typeface=""/>
      </a:majorFont>
      <a:minorFont>
        <a:latin typeface="Poppi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sins_tmp.potx" id="{58CFAB49-F3C1-4BE9-BA6C-4FFE0344BB85}" vid="{711EA1BB-B068-4CB0-AFBC-DEF8CF7720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5C31388130E845B306F08280035E70" ma:contentTypeVersion="17" ma:contentTypeDescription="Create a new document." ma:contentTypeScope="" ma:versionID="fb09dea06bbafc9642526a5b60374bfa">
  <xsd:schema xmlns:xsd="http://www.w3.org/2001/XMLSchema" xmlns:xs="http://www.w3.org/2001/XMLSchema" xmlns:p="http://schemas.microsoft.com/office/2006/metadata/properties" xmlns:ns2="2bd39ed4-040d-4575-9ecd-51b09e17f4f6" xmlns:ns3="1ee8c843-32ad-4946-8cbf-9ab99b627ff5" targetNamespace="http://schemas.microsoft.com/office/2006/metadata/properties" ma:root="true" ma:fieldsID="a3372b022039fdd0007d14db7486ab79" ns2:_="" ns3:_="">
    <xsd:import namespace="2bd39ed4-040d-4575-9ecd-51b09e17f4f6"/>
    <xsd:import namespace="1ee8c843-32ad-4946-8cbf-9ab99b627ff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d39ed4-040d-4575-9ecd-51b09e17f4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b82f0ef-9e5c-4f20-a8e5-79115d6c62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e8c843-32ad-4946-8cbf-9ab99b627ff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13659d1-ce99-4d7d-99ed-4b469d8233ee}" ma:internalName="TaxCatchAll" ma:showField="CatchAllData" ma:web="1ee8c843-32ad-4946-8cbf-9ab99b627ff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ee8c843-32ad-4946-8cbf-9ab99b627ff5" xsi:nil="true"/>
    <lcf76f155ced4ddcb4097134ff3c332f xmlns="2bd39ed4-040d-4575-9ecd-51b09e17f4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7BD5F2-46F0-4F7F-B901-3206D4227172}"/>
</file>

<file path=customXml/itemProps2.xml><?xml version="1.0" encoding="utf-8"?>
<ds:datastoreItem xmlns:ds="http://schemas.openxmlformats.org/officeDocument/2006/customXml" ds:itemID="{8916E518-AB16-4A8A-9088-4BD008629F37}"/>
</file>

<file path=customXml/itemProps3.xml><?xml version="1.0" encoding="utf-8"?>
<ds:datastoreItem xmlns:ds="http://schemas.openxmlformats.org/officeDocument/2006/customXml" ds:itemID="{F9CC9EAD-C796-4A26-9E07-8B5EAB6800AE}"/>
</file>

<file path=docProps/app.xml><?xml version="1.0" encoding="utf-8"?>
<Properties xmlns="http://schemas.openxmlformats.org/officeDocument/2006/extended-properties" xmlns:vt="http://schemas.openxmlformats.org/officeDocument/2006/docPropsVTypes">
  <Template/>
  <TotalTime>583</TotalTime>
  <Words>9255</Words>
  <Application>Microsoft Office PowerPoint</Application>
  <PresentationFormat>Widescreen</PresentationFormat>
  <Paragraphs>883</Paragraphs>
  <Slides>25</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Poppins Medium</vt:lpstr>
      <vt:lpstr>Calibri</vt:lpstr>
      <vt:lpstr>Wingdings</vt:lpstr>
      <vt:lpstr>Arial</vt:lpstr>
      <vt:lpstr>Poppins Light</vt:lpstr>
      <vt:lpstr>Wingdings 2</vt:lpstr>
      <vt:lpstr>Office Theme</vt:lpstr>
      <vt:lpstr>Testosterone Deficiency  &amp; Diabetes</vt:lpstr>
      <vt:lpstr>Diabetes and testosterone</vt:lpstr>
      <vt:lpstr>REVITALISE: low testosterone is common among men with T2DM and ED in real-world UK practice</vt:lpstr>
      <vt:lpstr>Men with T2DM frequently have low testosterone levels</vt:lpstr>
      <vt:lpstr>Low testosterone and hypogonadal symptoms are common in men with T2DM</vt:lpstr>
      <vt:lpstr>Low testosterone and SHBG levels are associated with an increased likelihood of T2DM</vt:lpstr>
      <vt:lpstr>Low testosterone and SHBG levels are associated with an increased likelihood of T2DM and metabolic syndrome</vt:lpstr>
      <vt:lpstr>Low testosterone and T2DM are linked</vt:lpstr>
      <vt:lpstr>Guideline recommendations for men with T2DM</vt:lpstr>
      <vt:lpstr>TTh significantly improves glycaemic control in obese, hypogonadal men</vt:lpstr>
      <vt:lpstr>Significant improvements in glycaemic control with TTh are lost if treatment is interrupted, but reappear when TTh is resumed</vt:lpstr>
      <vt:lpstr>TTh is independently associated with reduced mortality in men with T2DM</vt:lpstr>
      <vt:lpstr>TTh is independently associated with reduced mortality in men with T2DM</vt:lpstr>
      <vt:lpstr>Long-term TTh use in men with hypogonadism prevents progression from prediabetes to T2DM and improves glycaemic control, lipid profile and AMS scale score</vt:lpstr>
      <vt:lpstr>Long-term TTh use in men with hypogonadism prevents progression from prediabetes to T2DM and improves glycaemic control, lipid profile and AMS scale score</vt:lpstr>
      <vt:lpstr>Long-term TTh use in men with hypogonadism and T2DM significantly improves glycaemic control</vt:lpstr>
      <vt:lpstr>Long-term TTh use in men with hypogonadism and T2DM  is associated with disease remission, return to normal glucose control, and decreased all-cause mortality</vt:lpstr>
      <vt:lpstr>The T4DM study: in high-risk men, TTh decreased the 2-year             risk of T2DM by 41% beyond lifestyle interventions alone</vt:lpstr>
      <vt:lpstr>T4DM Participants n=1007</vt:lpstr>
      <vt:lpstr>The T4DM study: changes in HPG axis markers  over time</vt:lpstr>
      <vt:lpstr>The T4DM study: primary outcomes</vt:lpstr>
      <vt:lpstr>The T4DM study: secondary outcomes</vt:lpstr>
      <vt:lpstr>The T4DM study: secondary outcomes (cont.)</vt:lpstr>
      <vt:lpstr>The T4DM study: safety</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beaumont</dc:creator>
  <cp:lastModifiedBy>richard jones</cp:lastModifiedBy>
  <cp:revision>65</cp:revision>
  <dcterms:created xsi:type="dcterms:W3CDTF">2020-12-03T13:24:11Z</dcterms:created>
  <dcterms:modified xsi:type="dcterms:W3CDTF">2021-02-21T15:58:13Z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0x010100915C31388130E845B306F08280035E70</vt:lpwstr>
  </property>
  <property fmtid="{D5CDD505-2E9C-101B-9397-08002B2CF9AE}" pid="3" name="MediaServiceImageTags">
    <vt:lpwstr/>
  </property>
</Properties>
</file>