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Masters/notesMaster1.xml" ContentType="application/vnd.openxmlformats-officedocument.presentationml.notesMaster+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1184" r:id="rId3"/>
    <p:sldId id="1186" r:id="rId4"/>
    <p:sldId id="1211" r:id="rId5"/>
    <p:sldId id="1212" r:id="rId6"/>
    <p:sldId id="1213" r:id="rId7"/>
    <p:sldId id="1188" r:id="rId8"/>
    <p:sldId id="1189" r:id="rId9"/>
    <p:sldId id="1193" r:id="rId10"/>
    <p:sldId id="1195" r:id="rId11"/>
    <p:sldId id="1196" r:id="rId12"/>
    <p:sldId id="1202" r:id="rId13"/>
    <p:sldId id="1203" r:id="rId14"/>
    <p:sldId id="1204" r:id="rId15"/>
    <p:sldId id="1205" r:id="rId16"/>
    <p:sldId id="1206" r:id="rId17"/>
    <p:sldId id="1207" r:id="rId18"/>
    <p:sldId id="1210" r:id="rId19"/>
    <p:sldId id="1216" r:id="rId20"/>
    <p:sldId id="1214"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Poppins Light" panose="020B0604020202020204" charset="0"/>
      <p:regular r:id="rId27"/>
      <p:italic r:id="rId28"/>
    </p:embeddedFont>
    <p:embeddedFont>
      <p:font typeface="Poppins Medium" panose="020B0604020202020204" charset="0"/>
      <p:regular r:id="rId29"/>
      <p:italic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E1"/>
    <a:srgbClr val="54D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5182" autoAdjust="0"/>
  </p:normalViewPr>
  <p:slideViewPr>
    <p:cSldViewPr snapToGrid="0" showGuides="1">
      <p:cViewPr>
        <p:scale>
          <a:sx n="100" d="100"/>
          <a:sy n="100" d="100"/>
        </p:scale>
        <p:origin x="168" y="270"/>
      </p:cViewPr>
      <p:guideLst>
        <p:guide orient="horz" pos="2160"/>
        <p:guide pos="3840"/>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Low</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7C39-4B40-9C3D-5E4D2209CF51}"/>
              </c:ext>
            </c:extLst>
          </c:dPt>
          <c:dPt>
            <c:idx val="6"/>
            <c:invertIfNegative val="0"/>
            <c:bubble3D val="0"/>
            <c:extLst>
              <c:ext xmlns:c16="http://schemas.microsoft.com/office/drawing/2014/chart" uri="{C3380CC4-5D6E-409C-BE32-E72D297353CC}">
                <c16:uniqueId val="{00000001-7008-4376-8E11-2474A12E4DAF}"/>
              </c:ext>
            </c:extLst>
          </c:dPt>
          <c:cat>
            <c:numRef>
              <c:f>Sheet1!$A$2:$A$11</c:f>
              <c:numCache>
                <c:formatCode>General</c:formatCode>
                <c:ptCount val="10"/>
              </c:numCache>
            </c:numRef>
          </c:cat>
          <c:val>
            <c:numRef>
              <c:f>Sheet1!$B$2:$B$11</c:f>
              <c:numCache>
                <c:formatCode>General</c:formatCode>
                <c:ptCount val="10"/>
              </c:numCache>
            </c:numRef>
          </c:val>
          <c:extLst>
            <c:ext xmlns:c16="http://schemas.microsoft.com/office/drawing/2014/chart" uri="{C3380CC4-5D6E-409C-BE32-E72D297353CC}">
              <c16:uniqueId val="{00000008-7008-4376-8E11-2474A12E4DAF}"/>
            </c:ext>
          </c:extLst>
        </c:ser>
        <c:ser>
          <c:idx val="1"/>
          <c:order val="1"/>
          <c:tx>
            <c:strRef>
              <c:f>Sheet1!$C$1</c:f>
              <c:strCache>
                <c:ptCount val="1"/>
                <c:pt idx="0">
                  <c:v>Mean</c:v>
                </c:pt>
              </c:strCache>
            </c:strRef>
          </c:tx>
          <c:invertIfNegative val="0"/>
          <c:cat>
            <c:numRef>
              <c:f>Sheet1!$A$2:$A$11</c:f>
              <c:numCache>
                <c:formatCode>General</c:formatCode>
                <c:ptCount val="10"/>
              </c:numCache>
            </c:numRef>
          </c:cat>
          <c:val>
            <c:numRef>
              <c:f>Sheet1!$C$2:$C$11</c:f>
              <c:numCache>
                <c:formatCode>General</c:formatCode>
                <c:ptCount val="10"/>
              </c:numCache>
            </c:numRef>
          </c:val>
          <c:extLst>
            <c:ext xmlns:c16="http://schemas.microsoft.com/office/drawing/2014/chart" uri="{C3380CC4-5D6E-409C-BE32-E72D297353CC}">
              <c16:uniqueId val="{00000002-CA48-4DE9-BDA0-36687E0FB9EE}"/>
            </c:ext>
          </c:extLst>
        </c:ser>
        <c:ser>
          <c:idx val="2"/>
          <c:order val="2"/>
          <c:tx>
            <c:strRef>
              <c:f>Sheet1!$D$1</c:f>
              <c:strCache>
                <c:ptCount val="1"/>
                <c:pt idx="0">
                  <c:v>High</c:v>
                </c:pt>
              </c:strCache>
            </c:strRef>
          </c:tx>
          <c:invertIfNegative val="0"/>
          <c:cat>
            <c:numRef>
              <c:f>Sheet1!$A$2:$A$11</c:f>
              <c:numCache>
                <c:formatCode>General</c:formatCode>
                <c:ptCount val="10"/>
              </c:numCache>
            </c:numRef>
          </c:cat>
          <c:val>
            <c:numRef>
              <c:f>Sheet1!$D$2:$D$11</c:f>
              <c:numCache>
                <c:formatCode>General</c:formatCode>
                <c:ptCount val="10"/>
              </c:numCache>
            </c:numRef>
          </c:val>
          <c:extLst>
            <c:ext xmlns:c16="http://schemas.microsoft.com/office/drawing/2014/chart" uri="{C3380CC4-5D6E-409C-BE32-E72D297353CC}">
              <c16:uniqueId val="{00000003-CA48-4DE9-BDA0-36687E0FB9EE}"/>
            </c:ext>
          </c:extLst>
        </c:ser>
        <c:dLbls>
          <c:showLegendKey val="0"/>
          <c:showVal val="0"/>
          <c:showCatName val="0"/>
          <c:showSerName val="0"/>
          <c:showPercent val="0"/>
          <c:showBubbleSize val="0"/>
        </c:dLbls>
        <c:gapWidth val="75"/>
        <c:axId val="252966400"/>
        <c:axId val="252967936"/>
      </c:barChart>
      <c:catAx>
        <c:axId val="252966400"/>
        <c:scaling>
          <c:orientation val="minMax"/>
        </c:scaling>
        <c:delete val="0"/>
        <c:axPos val="l"/>
        <c:numFmt formatCode="General" sourceLinked="0"/>
        <c:majorTickMark val="none"/>
        <c:minorTickMark val="none"/>
        <c:tickLblPos val="low"/>
        <c:spPr>
          <a:ln w="19050">
            <a:solidFill>
              <a:schemeClr val="tx1"/>
            </a:solidFill>
          </a:ln>
        </c:spPr>
        <c:txPr>
          <a:bodyPr/>
          <a:lstStyle/>
          <a:p>
            <a:pPr>
              <a:defRPr sz="1000" b="0"/>
            </a:pPr>
            <a:endParaRPr lang="en-US"/>
          </a:p>
        </c:txPr>
        <c:crossAx val="252967936"/>
        <c:crosses val="autoZero"/>
        <c:auto val="1"/>
        <c:lblAlgn val="ctr"/>
        <c:lblOffset val="100"/>
        <c:noMultiLvlLbl val="0"/>
      </c:catAx>
      <c:valAx>
        <c:axId val="252967936"/>
        <c:scaling>
          <c:orientation val="minMax"/>
          <c:max val="6"/>
          <c:min val="-6"/>
        </c:scaling>
        <c:delete val="0"/>
        <c:axPos val="b"/>
        <c:numFmt formatCode="General" sourceLinked="1"/>
        <c:majorTickMark val="out"/>
        <c:minorTickMark val="none"/>
        <c:tickLblPos val="nextTo"/>
        <c:spPr>
          <a:ln w="19050">
            <a:solidFill>
              <a:schemeClr val="tx1"/>
            </a:solidFill>
          </a:ln>
        </c:spPr>
        <c:txPr>
          <a:bodyPr/>
          <a:lstStyle/>
          <a:p>
            <a:pPr>
              <a:defRPr sz="1050"/>
            </a:pPr>
            <a:endParaRPr lang="en-US"/>
          </a:p>
        </c:txPr>
        <c:crossAx val="252966400"/>
        <c:crosses val="autoZero"/>
        <c:crossBetween val="between"/>
        <c:majorUnit val="1"/>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51362796104285"/>
          <c:y val="6.2440972720401659E-2"/>
          <c:w val="0.83631342211628112"/>
          <c:h val="0.67076567768612083"/>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0.41549999999999998</c:v>
                  </c:pt>
                  <c:pt idx="2">
                    <c:v>0.41549999999999998</c:v>
                  </c:pt>
                  <c:pt idx="3">
                    <c:v>0.41549999999999998</c:v>
                  </c:pt>
                  <c:pt idx="4">
                    <c:v>0.41549999999999998</c:v>
                  </c:pt>
                  <c:pt idx="5">
                    <c:v>0.41549999999999998</c:v>
                  </c:pt>
                  <c:pt idx="6">
                    <c:v>0.41549999999999998</c:v>
                  </c:pt>
                  <c:pt idx="7">
                    <c:v>0.41639999999999999</c:v>
                  </c:pt>
                  <c:pt idx="8">
                    <c:v>0.41639999999999999</c:v>
                  </c:pt>
                  <c:pt idx="9">
                    <c:v>0.4168</c:v>
                  </c:pt>
                  <c:pt idx="10">
                    <c:v>0.4229</c:v>
                  </c:pt>
                  <c:pt idx="11">
                    <c:v>0.46300000000000002</c:v>
                  </c:pt>
                </c:numCache>
              </c:numRef>
            </c:plus>
            <c:minus>
              <c:numRef>
                <c:f>Sheet1!$E$2:$E$13</c:f>
                <c:numCache>
                  <c:formatCode>General</c:formatCode>
                  <c:ptCount val="12"/>
                  <c:pt idx="0">
                    <c:v>0</c:v>
                  </c:pt>
                  <c:pt idx="1">
                    <c:v>0.41549999999999998</c:v>
                  </c:pt>
                  <c:pt idx="2">
                    <c:v>0.41549999999999998</c:v>
                  </c:pt>
                  <c:pt idx="3">
                    <c:v>0.41549999999999998</c:v>
                  </c:pt>
                  <c:pt idx="4">
                    <c:v>0.41549999999999998</c:v>
                  </c:pt>
                  <c:pt idx="5">
                    <c:v>0.41549999999999998</c:v>
                  </c:pt>
                  <c:pt idx="6">
                    <c:v>0.41549999999999998</c:v>
                  </c:pt>
                  <c:pt idx="7">
                    <c:v>0.41639999999999999</c:v>
                  </c:pt>
                  <c:pt idx="8">
                    <c:v>0.41639999999999999</c:v>
                  </c:pt>
                  <c:pt idx="9">
                    <c:v>0.4168</c:v>
                  </c:pt>
                  <c:pt idx="10">
                    <c:v>0.4229</c:v>
                  </c:pt>
                  <c:pt idx="11">
                    <c:v>0.46300000000000002</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5.6500000000000002E-2</c:v>
                </c:pt>
                <c:pt idx="2">
                  <c:v>0.15110000000000001</c:v>
                </c:pt>
                <c:pt idx="3">
                  <c:v>0.50239999999999996</c:v>
                </c:pt>
                <c:pt idx="4">
                  <c:v>0.52949999999999997</c:v>
                </c:pt>
                <c:pt idx="5">
                  <c:v>1.0429999999999999</c:v>
                </c:pt>
                <c:pt idx="6">
                  <c:v>1.016</c:v>
                </c:pt>
                <c:pt idx="7">
                  <c:v>1.7786</c:v>
                </c:pt>
                <c:pt idx="8">
                  <c:v>2.7924000000000002</c:v>
                </c:pt>
                <c:pt idx="9">
                  <c:v>3.8001999999999998</c:v>
                </c:pt>
                <c:pt idx="10">
                  <c:v>4.8512000000000004</c:v>
                </c:pt>
                <c:pt idx="11">
                  <c:v>5.4565999999999999</c:v>
                </c:pt>
              </c:numCache>
            </c:numRef>
          </c:val>
          <c:smooth val="0"/>
          <c:extLst>
            <c:ext xmlns:c16="http://schemas.microsoft.com/office/drawing/2014/chart" uri="{C3380CC4-5D6E-409C-BE32-E72D297353CC}">
              <c16:uniqueId val="{00000000-DDDD-4C03-BC67-14D9AB8AFE6A}"/>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0.72070000000000001</c:v>
                  </c:pt>
                  <c:pt idx="2">
                    <c:v>0.72070000000000001</c:v>
                  </c:pt>
                  <c:pt idx="3">
                    <c:v>0.72070000000000001</c:v>
                  </c:pt>
                  <c:pt idx="4">
                    <c:v>0.72209999999999996</c:v>
                  </c:pt>
                  <c:pt idx="5">
                    <c:v>0.72209999999999996</c:v>
                  </c:pt>
                  <c:pt idx="6">
                    <c:v>0.73</c:v>
                  </c:pt>
                  <c:pt idx="7">
                    <c:v>0.73599999999999999</c:v>
                  </c:pt>
                  <c:pt idx="8">
                    <c:v>0.76339999999999997</c:v>
                  </c:pt>
                  <c:pt idx="9">
                    <c:v>0.79859999999999998</c:v>
                  </c:pt>
                  <c:pt idx="10">
                    <c:v>0.79859999999999998</c:v>
                  </c:pt>
                  <c:pt idx="11">
                    <c:v>0.81889999999999996</c:v>
                  </c:pt>
                </c:numCache>
              </c:numRef>
            </c:plus>
            <c:minus>
              <c:numRef>
                <c:f>Sheet1!$F$2:$F$13</c:f>
                <c:numCache>
                  <c:formatCode>General</c:formatCode>
                  <c:ptCount val="12"/>
                  <c:pt idx="0">
                    <c:v>0</c:v>
                  </c:pt>
                  <c:pt idx="1">
                    <c:v>0.72070000000000001</c:v>
                  </c:pt>
                  <c:pt idx="2">
                    <c:v>0.72070000000000001</c:v>
                  </c:pt>
                  <c:pt idx="3">
                    <c:v>0.72070000000000001</c:v>
                  </c:pt>
                  <c:pt idx="4">
                    <c:v>0.72209999999999996</c:v>
                  </c:pt>
                  <c:pt idx="5">
                    <c:v>0.72209999999999996</c:v>
                  </c:pt>
                  <c:pt idx="6">
                    <c:v>0.73</c:v>
                  </c:pt>
                  <c:pt idx="7">
                    <c:v>0.73599999999999999</c:v>
                  </c:pt>
                  <c:pt idx="8">
                    <c:v>0.76339999999999997</c:v>
                  </c:pt>
                  <c:pt idx="9">
                    <c:v>0.79859999999999998</c:v>
                  </c:pt>
                  <c:pt idx="10">
                    <c:v>0.79859999999999998</c:v>
                  </c:pt>
                  <c:pt idx="11">
                    <c:v>0.81889999999999996</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-0.27239999999999998</c:v>
                </c:pt>
                <c:pt idx="2">
                  <c:v>-0.52239999999999998</c:v>
                </c:pt>
                <c:pt idx="3">
                  <c:v>-1.1761999999999999</c:v>
                </c:pt>
                <c:pt idx="4">
                  <c:v>-1.2621</c:v>
                </c:pt>
                <c:pt idx="5">
                  <c:v>-1.5021</c:v>
                </c:pt>
                <c:pt idx="6">
                  <c:v>-1.4241999999999999</c:v>
                </c:pt>
                <c:pt idx="7">
                  <c:v>-1.5262</c:v>
                </c:pt>
                <c:pt idx="8">
                  <c:v>-2.2216999999999998</c:v>
                </c:pt>
                <c:pt idx="9">
                  <c:v>-3.1181000000000001</c:v>
                </c:pt>
                <c:pt idx="10">
                  <c:v>-3.1459000000000001</c:v>
                </c:pt>
                <c:pt idx="11">
                  <c:v>-3.3519000000000001</c:v>
                </c:pt>
              </c:numCache>
            </c:numRef>
          </c:val>
          <c:smooth val="0"/>
          <c:extLst>
            <c:ext xmlns:c16="http://schemas.microsoft.com/office/drawing/2014/chart" uri="{C3380CC4-5D6E-409C-BE32-E72D297353CC}">
              <c16:uniqueId val="{00000001-DDDD-4C03-BC67-14D9AB8AFE6A}"/>
            </c:ext>
          </c:extLst>
        </c:ser>
        <c:dLbls>
          <c:showLegendKey val="0"/>
          <c:showVal val="0"/>
          <c:showCatName val="0"/>
          <c:showSerName val="0"/>
          <c:showPercent val="0"/>
          <c:showBubbleSize val="0"/>
        </c:dLbls>
        <c:marker val="1"/>
        <c:smooth val="0"/>
        <c:axId val="256480000"/>
        <c:axId val="256481536"/>
      </c:lineChart>
      <c:catAx>
        <c:axId val="256480000"/>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256481536"/>
        <c:crosses val="autoZero"/>
        <c:auto val="1"/>
        <c:lblAlgn val="ctr"/>
        <c:lblOffset val="100"/>
        <c:noMultiLvlLbl val="0"/>
      </c:catAx>
      <c:valAx>
        <c:axId val="256481536"/>
        <c:scaling>
          <c:orientation val="minMax"/>
          <c:max val="8"/>
          <c:min val="-6"/>
        </c:scaling>
        <c:delete val="0"/>
        <c:axPos val="l"/>
        <c:numFmt formatCode="General" sourceLinked="0"/>
        <c:majorTickMark val="out"/>
        <c:minorTickMark val="none"/>
        <c:tickLblPos val="low"/>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5648000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solidFill>
            <a:srgbClr val="000000"/>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1362796104285"/>
          <c:y val="6.2440972720401659E-2"/>
          <c:w val="0.83631342211628112"/>
          <c:h val="0.67076567768612083"/>
        </c:manualLayout>
      </c:layout>
      <c:barChart>
        <c:barDir val="col"/>
        <c:grouping val="clustered"/>
        <c:varyColors val="0"/>
        <c:ser>
          <c:idx val="0"/>
          <c:order val="0"/>
          <c:tx>
            <c:strRef>
              <c:f>Sheet1!$B$1</c:f>
              <c:strCache>
                <c:ptCount val="1"/>
                <c:pt idx="0">
                  <c:v>Control2</c:v>
                </c:pt>
              </c:strCache>
            </c:strRef>
          </c:tx>
          <c:spPr>
            <a:ln w="19050">
              <a:noFill/>
            </a:ln>
          </c:spPr>
          <c:invertIfNegative val="0"/>
          <c:dPt>
            <c:idx val="0"/>
            <c:invertIfNegative val="0"/>
            <c:bubble3D val="0"/>
            <c:spPr>
              <a:solidFill>
                <a:srgbClr val="00A8E1"/>
              </a:solidFill>
              <a:ln w="19050">
                <a:noFill/>
              </a:ln>
            </c:spPr>
            <c:extLst>
              <c:ext xmlns:c16="http://schemas.microsoft.com/office/drawing/2014/chart" uri="{C3380CC4-5D6E-409C-BE32-E72D297353CC}">
                <c16:uniqueId val="{00000001-AD62-4793-9E98-DAD21BDD0015}"/>
              </c:ext>
            </c:extLst>
          </c:dPt>
          <c:dPt>
            <c:idx val="1"/>
            <c:invertIfNegative val="0"/>
            <c:bubble3D val="0"/>
            <c:spPr>
              <a:solidFill>
                <a:schemeClr val="accent1"/>
              </a:solidFill>
              <a:ln w="19050">
                <a:noFill/>
              </a:ln>
            </c:spPr>
            <c:extLst>
              <c:ext xmlns:c16="http://schemas.microsoft.com/office/drawing/2014/chart" uri="{C3380CC4-5D6E-409C-BE32-E72D297353CC}">
                <c16:uniqueId val="{00000003-AD62-4793-9E98-DAD21BDD0015}"/>
              </c:ext>
            </c:extLst>
          </c:dPt>
          <c:dPt>
            <c:idx val="2"/>
            <c:invertIfNegative val="0"/>
            <c:bubble3D val="0"/>
            <c:spPr>
              <a:solidFill>
                <a:schemeClr val="accent3"/>
              </a:solidFill>
              <a:ln w="19050">
                <a:noFill/>
              </a:ln>
            </c:spPr>
            <c:extLst>
              <c:ext xmlns:c16="http://schemas.microsoft.com/office/drawing/2014/chart" uri="{C3380CC4-5D6E-409C-BE32-E72D297353CC}">
                <c16:uniqueId val="{00000005-AD62-4793-9E98-DAD21BDD0015}"/>
              </c:ext>
            </c:extLst>
          </c:dPt>
          <c:dLbls>
            <c:numFmt formatCode="#,##0.0" sourceLinked="0"/>
            <c:spPr>
              <a:noFill/>
              <a:ln>
                <a:noFill/>
              </a:ln>
              <a:effectLst/>
            </c:spPr>
            <c:txPr>
              <a:bodyPr/>
              <a:lstStyle/>
              <a:p>
                <a:pPr algn="ctr">
                  <a:defRPr lang="en-GB" sz="1000" b="1" i="0" u="none" strike="noStrike" kern="1200" baseline="0">
                    <a:solidFill>
                      <a:schemeClr val="accent5"/>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Sheet1!$D$2:$D$4</c:f>
                <c:numCache>
                  <c:formatCode>General</c:formatCode>
                  <c:ptCount val="3"/>
                  <c:pt idx="0">
                    <c:v>0.23</c:v>
                  </c:pt>
                  <c:pt idx="1">
                    <c:v>0.25</c:v>
                  </c:pt>
                  <c:pt idx="2">
                    <c:v>0.33</c:v>
                  </c:pt>
                </c:numCache>
              </c:numRef>
            </c:plus>
            <c:minus>
              <c:numRef>
                <c:f>Sheet1!$D$2:$D$4</c:f>
                <c:numCache>
                  <c:formatCode>General</c:formatCode>
                  <c:ptCount val="3"/>
                  <c:pt idx="0">
                    <c:v>0.23</c:v>
                  </c:pt>
                  <c:pt idx="1">
                    <c:v>0.25</c:v>
                  </c:pt>
                  <c:pt idx="2">
                    <c:v>0.33</c:v>
                  </c:pt>
                </c:numCache>
              </c:numRef>
            </c:minus>
            <c:spPr>
              <a:ln w="19050">
                <a:solidFill>
                  <a:srgbClr val="000000"/>
                </a:solidFill>
              </a:ln>
            </c:spPr>
          </c:errBars>
          <c:cat>
            <c:strRef>
              <c:f>Sheet1!$A$2:$A$4</c:f>
              <c:strCache>
                <c:ptCount val="3"/>
                <c:pt idx="0">
                  <c:v>Class 1
(n=214)</c:v>
                </c:pt>
                <c:pt idx="1">
                  <c:v>Class 2
(n=150)</c:v>
                </c:pt>
                <c:pt idx="2">
                  <c:v>Class 3
(n=47)</c:v>
                </c:pt>
              </c:strCache>
            </c:strRef>
          </c:cat>
          <c:val>
            <c:numRef>
              <c:f>Sheet1!$B$2:$B$4</c:f>
              <c:numCache>
                <c:formatCode>General</c:formatCode>
                <c:ptCount val="3"/>
                <c:pt idx="0">
                  <c:v>-4.33</c:v>
                </c:pt>
                <c:pt idx="1">
                  <c:v>-6.38</c:v>
                </c:pt>
                <c:pt idx="2">
                  <c:v>-6.93</c:v>
                </c:pt>
              </c:numCache>
            </c:numRef>
          </c:val>
          <c:extLst>
            <c:ext xmlns:c16="http://schemas.microsoft.com/office/drawing/2014/chart" uri="{C3380CC4-5D6E-409C-BE32-E72D297353CC}">
              <c16:uniqueId val="{00000000-DDDD-4C03-BC67-14D9AB8AFE6A}"/>
            </c:ext>
          </c:extLst>
        </c:ser>
        <c:dLbls>
          <c:showLegendKey val="0"/>
          <c:showVal val="0"/>
          <c:showCatName val="0"/>
          <c:showSerName val="0"/>
          <c:showPercent val="0"/>
          <c:showBubbleSize val="0"/>
        </c:dLbls>
        <c:gapWidth val="150"/>
        <c:axId val="243609984"/>
        <c:axId val="252820864"/>
      </c:barChart>
      <c:catAx>
        <c:axId val="243609984"/>
        <c:scaling>
          <c:orientation val="minMax"/>
        </c:scaling>
        <c:delete val="0"/>
        <c:axPos val="b"/>
        <c:numFmt formatCode="General" sourceLinked="1"/>
        <c:majorTickMark val="out"/>
        <c:minorTickMark val="none"/>
        <c:tickLblPos val="high"/>
        <c:spPr>
          <a:ln w="19050" cap="sq">
            <a:solidFill>
              <a:srgbClr val="000000"/>
            </a:solidFill>
          </a:ln>
        </c:spPr>
        <c:txPr>
          <a:bodyPr/>
          <a:lstStyle/>
          <a:p>
            <a:pPr>
              <a:defRPr sz="1200" b="1"/>
            </a:pPr>
            <a:endParaRPr lang="en-US"/>
          </a:p>
        </c:txPr>
        <c:crossAx val="252820864"/>
        <c:crosses val="autoZero"/>
        <c:auto val="1"/>
        <c:lblAlgn val="ctr"/>
        <c:lblOffset val="100"/>
        <c:noMultiLvlLbl val="0"/>
      </c:catAx>
      <c:valAx>
        <c:axId val="252820864"/>
        <c:scaling>
          <c:orientation val="minMax"/>
        </c:scaling>
        <c:delete val="0"/>
        <c:axPos val="l"/>
        <c:numFmt formatCode="General" sourceLinked="0"/>
        <c:majorTickMark val="out"/>
        <c:minorTickMark val="none"/>
        <c:tickLblPos val="low"/>
        <c:spPr>
          <a:ln w="19050" cap="sq">
            <a:solidFill>
              <a:srgbClr val="000000"/>
            </a:solidFill>
          </a:ln>
        </c:spPr>
        <c:txPr>
          <a:bodyPr/>
          <a:lstStyle/>
          <a:p>
            <a:pPr>
              <a:defRPr sz="1000"/>
            </a:pPr>
            <a:endParaRPr lang="en-US"/>
          </a:p>
        </c:txPr>
        <c:crossAx val="243609984"/>
        <c:crosses val="autoZero"/>
        <c:crossBetween val="between"/>
        <c:majorUnit val="2"/>
      </c:valAx>
    </c:plotArea>
    <c:plotVisOnly val="1"/>
    <c:dispBlanksAs val="gap"/>
    <c:showDLblsOverMax val="0"/>
  </c:chart>
  <c:txPr>
    <a:bodyPr/>
    <a:lstStyle/>
    <a:p>
      <a:pPr>
        <a:defRPr sz="1800">
          <a:solidFill>
            <a:srgbClr val="000000"/>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1362796104285"/>
          <c:y val="6.2440972720401659E-2"/>
          <c:w val="0.83631342211628112"/>
          <c:h val="0.67076567768612083"/>
        </c:manualLayout>
      </c:layout>
      <c:barChart>
        <c:barDir val="col"/>
        <c:grouping val="clustered"/>
        <c:varyColors val="0"/>
        <c:ser>
          <c:idx val="0"/>
          <c:order val="0"/>
          <c:tx>
            <c:strRef>
              <c:f>Sheet1!$B$1</c:f>
              <c:strCache>
                <c:ptCount val="1"/>
                <c:pt idx="0">
                  <c:v>Control2</c:v>
                </c:pt>
              </c:strCache>
            </c:strRef>
          </c:tx>
          <c:spPr>
            <a:ln w="19050">
              <a:noFill/>
            </a:ln>
          </c:spPr>
          <c:invertIfNegative val="0"/>
          <c:dPt>
            <c:idx val="0"/>
            <c:invertIfNegative val="0"/>
            <c:bubble3D val="0"/>
            <c:spPr>
              <a:solidFill>
                <a:srgbClr val="00A8E1"/>
              </a:solidFill>
              <a:ln w="19050">
                <a:noFill/>
              </a:ln>
            </c:spPr>
            <c:extLst>
              <c:ext xmlns:c16="http://schemas.microsoft.com/office/drawing/2014/chart" uri="{C3380CC4-5D6E-409C-BE32-E72D297353CC}">
                <c16:uniqueId val="{00000001-9BE8-4892-ABA2-652851D53338}"/>
              </c:ext>
            </c:extLst>
          </c:dPt>
          <c:dPt>
            <c:idx val="1"/>
            <c:invertIfNegative val="0"/>
            <c:bubble3D val="0"/>
            <c:spPr>
              <a:solidFill>
                <a:schemeClr val="accent1"/>
              </a:solidFill>
              <a:ln w="19050">
                <a:noFill/>
              </a:ln>
            </c:spPr>
            <c:extLst>
              <c:ext xmlns:c16="http://schemas.microsoft.com/office/drawing/2014/chart" uri="{C3380CC4-5D6E-409C-BE32-E72D297353CC}">
                <c16:uniqueId val="{00000003-9BE8-4892-ABA2-652851D53338}"/>
              </c:ext>
            </c:extLst>
          </c:dPt>
          <c:dPt>
            <c:idx val="2"/>
            <c:invertIfNegative val="0"/>
            <c:bubble3D val="0"/>
            <c:spPr>
              <a:solidFill>
                <a:schemeClr val="accent3"/>
              </a:solidFill>
              <a:ln w="19050">
                <a:noFill/>
              </a:ln>
            </c:spPr>
            <c:extLst>
              <c:ext xmlns:c16="http://schemas.microsoft.com/office/drawing/2014/chart" uri="{C3380CC4-5D6E-409C-BE32-E72D297353CC}">
                <c16:uniqueId val="{00000005-9BE8-4892-ABA2-652851D53338}"/>
              </c:ext>
            </c:extLst>
          </c:dPt>
          <c:dLbls>
            <c:numFmt formatCode="#,##0.0" sourceLinked="0"/>
            <c:spPr>
              <a:noFill/>
              <a:ln>
                <a:noFill/>
              </a:ln>
              <a:effectLst/>
            </c:spPr>
            <c:txPr>
              <a:bodyPr/>
              <a:lstStyle/>
              <a:p>
                <a:pPr>
                  <a:defRPr sz="1000" b="1">
                    <a:solidFill>
                      <a:schemeClr val="accent5"/>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Sheet1!$D$2:$D$4</c:f>
                <c:numCache>
                  <c:formatCode>General</c:formatCode>
                  <c:ptCount val="3"/>
                  <c:pt idx="0">
                    <c:v>0.7</c:v>
                  </c:pt>
                  <c:pt idx="1">
                    <c:v>0.7</c:v>
                  </c:pt>
                  <c:pt idx="2">
                    <c:v>1.1599999999999999</c:v>
                  </c:pt>
                </c:numCache>
              </c:numRef>
            </c:plus>
            <c:minus>
              <c:numRef>
                <c:f>Sheet1!$D$2:$D$4</c:f>
                <c:numCache>
                  <c:formatCode>General</c:formatCode>
                  <c:ptCount val="3"/>
                  <c:pt idx="0">
                    <c:v>0.7</c:v>
                  </c:pt>
                  <c:pt idx="1">
                    <c:v>0.7</c:v>
                  </c:pt>
                  <c:pt idx="2">
                    <c:v>1.1599999999999999</c:v>
                  </c:pt>
                </c:numCache>
              </c:numRef>
            </c:minus>
            <c:spPr>
              <a:ln w="19050">
                <a:solidFill>
                  <a:srgbClr val="000000"/>
                </a:solidFill>
              </a:ln>
            </c:spPr>
          </c:errBars>
          <c:cat>
            <c:strRef>
              <c:f>Sheet1!$A$2:$A$4</c:f>
              <c:strCache>
                <c:ptCount val="3"/>
                <c:pt idx="0">
                  <c:v>Class 1
(n=214)</c:v>
                </c:pt>
                <c:pt idx="1">
                  <c:v>Class 2
(n=150)</c:v>
                </c:pt>
                <c:pt idx="2">
                  <c:v>Class 3
(n=47)</c:v>
                </c:pt>
              </c:strCache>
            </c:strRef>
          </c:cat>
          <c:val>
            <c:numRef>
              <c:f>Sheet1!$B$2:$B$4</c:f>
              <c:numCache>
                <c:formatCode>General</c:formatCode>
                <c:ptCount val="3"/>
                <c:pt idx="0">
                  <c:v>-32.479999999999997</c:v>
                </c:pt>
                <c:pt idx="1">
                  <c:v>-33.39</c:v>
                </c:pt>
                <c:pt idx="2">
                  <c:v>-38.24</c:v>
                </c:pt>
              </c:numCache>
            </c:numRef>
          </c:val>
          <c:extLst>
            <c:ext xmlns:c16="http://schemas.microsoft.com/office/drawing/2014/chart" uri="{C3380CC4-5D6E-409C-BE32-E72D297353CC}">
              <c16:uniqueId val="{00000000-DDDD-4C03-BC67-14D9AB8AFE6A}"/>
            </c:ext>
          </c:extLst>
        </c:ser>
        <c:dLbls>
          <c:showLegendKey val="0"/>
          <c:showVal val="0"/>
          <c:showCatName val="0"/>
          <c:showSerName val="0"/>
          <c:showPercent val="0"/>
          <c:showBubbleSize val="0"/>
        </c:dLbls>
        <c:gapWidth val="150"/>
        <c:axId val="257825792"/>
        <c:axId val="258405120"/>
      </c:barChart>
      <c:catAx>
        <c:axId val="257825792"/>
        <c:scaling>
          <c:orientation val="minMax"/>
        </c:scaling>
        <c:delete val="0"/>
        <c:axPos val="b"/>
        <c:numFmt formatCode="General" sourceLinked="1"/>
        <c:majorTickMark val="out"/>
        <c:minorTickMark val="none"/>
        <c:tickLblPos val="high"/>
        <c:spPr>
          <a:ln w="19050" cap="sq">
            <a:solidFill>
              <a:srgbClr val="000000"/>
            </a:solidFill>
          </a:ln>
        </c:spPr>
        <c:txPr>
          <a:bodyPr/>
          <a:lstStyle/>
          <a:p>
            <a:pPr>
              <a:defRPr sz="1200" b="1"/>
            </a:pPr>
            <a:endParaRPr lang="en-US"/>
          </a:p>
        </c:txPr>
        <c:crossAx val="258405120"/>
        <c:crosses val="autoZero"/>
        <c:auto val="1"/>
        <c:lblAlgn val="ctr"/>
        <c:lblOffset val="100"/>
        <c:noMultiLvlLbl val="0"/>
      </c:catAx>
      <c:valAx>
        <c:axId val="258405120"/>
        <c:scaling>
          <c:orientation val="minMax"/>
          <c:max val="-30"/>
          <c:min val="-40"/>
        </c:scaling>
        <c:delete val="0"/>
        <c:axPos val="l"/>
        <c:numFmt formatCode="General" sourceLinked="0"/>
        <c:majorTickMark val="out"/>
        <c:minorTickMark val="none"/>
        <c:tickLblPos val="low"/>
        <c:spPr>
          <a:ln w="19050" cap="sq">
            <a:solidFill>
              <a:srgbClr val="000000"/>
            </a:solidFill>
          </a:ln>
        </c:spPr>
        <c:txPr>
          <a:bodyPr/>
          <a:lstStyle/>
          <a:p>
            <a:pPr>
              <a:defRPr sz="1000"/>
            </a:pPr>
            <a:endParaRPr lang="en-US"/>
          </a:p>
        </c:txPr>
        <c:crossAx val="257825792"/>
        <c:crosses val="autoZero"/>
        <c:crossBetween val="between"/>
        <c:majorUnit val="2"/>
      </c:valAx>
    </c:plotArea>
    <c:plotVisOnly val="1"/>
    <c:dispBlanksAs val="gap"/>
    <c:showDLblsOverMax val="0"/>
  </c:chart>
  <c:txPr>
    <a:bodyPr/>
    <a:lstStyle/>
    <a:p>
      <a:pPr>
        <a:defRPr sz="1800">
          <a:solidFill>
            <a:srgbClr val="000000"/>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1362796104285"/>
          <c:y val="6.2440972720401659E-2"/>
          <c:w val="0.83631342211628112"/>
          <c:h val="0.67076567768612083"/>
        </c:manualLayout>
      </c:layout>
      <c:barChart>
        <c:barDir val="col"/>
        <c:grouping val="clustered"/>
        <c:varyColors val="0"/>
        <c:ser>
          <c:idx val="0"/>
          <c:order val="0"/>
          <c:tx>
            <c:strRef>
              <c:f>Sheet1!$B$1</c:f>
              <c:strCache>
                <c:ptCount val="1"/>
                <c:pt idx="0">
                  <c:v>Control2</c:v>
                </c:pt>
              </c:strCache>
            </c:strRef>
          </c:tx>
          <c:spPr>
            <a:ln w="19050">
              <a:noFill/>
            </a:ln>
          </c:spPr>
          <c:invertIfNegative val="0"/>
          <c:dPt>
            <c:idx val="0"/>
            <c:invertIfNegative val="0"/>
            <c:bubble3D val="0"/>
            <c:spPr>
              <a:solidFill>
                <a:srgbClr val="00A8E1"/>
              </a:solidFill>
              <a:ln w="19050">
                <a:noFill/>
              </a:ln>
            </c:spPr>
            <c:extLst>
              <c:ext xmlns:c16="http://schemas.microsoft.com/office/drawing/2014/chart" uri="{C3380CC4-5D6E-409C-BE32-E72D297353CC}">
                <c16:uniqueId val="{00000001-7CDD-40A5-BFB2-AB996BF95791}"/>
              </c:ext>
            </c:extLst>
          </c:dPt>
          <c:dPt>
            <c:idx val="1"/>
            <c:invertIfNegative val="0"/>
            <c:bubble3D val="0"/>
            <c:spPr>
              <a:solidFill>
                <a:schemeClr val="accent1"/>
              </a:solidFill>
              <a:ln w="19050">
                <a:noFill/>
              </a:ln>
            </c:spPr>
            <c:extLst>
              <c:ext xmlns:c16="http://schemas.microsoft.com/office/drawing/2014/chart" uri="{C3380CC4-5D6E-409C-BE32-E72D297353CC}">
                <c16:uniqueId val="{00000003-7CDD-40A5-BFB2-AB996BF95791}"/>
              </c:ext>
            </c:extLst>
          </c:dPt>
          <c:dPt>
            <c:idx val="2"/>
            <c:invertIfNegative val="0"/>
            <c:bubble3D val="0"/>
            <c:spPr>
              <a:solidFill>
                <a:schemeClr val="accent3"/>
              </a:solidFill>
              <a:ln w="19050">
                <a:noFill/>
              </a:ln>
            </c:spPr>
            <c:extLst>
              <c:ext xmlns:c16="http://schemas.microsoft.com/office/drawing/2014/chart" uri="{C3380CC4-5D6E-409C-BE32-E72D297353CC}">
                <c16:uniqueId val="{00000005-7CDD-40A5-BFB2-AB996BF95791}"/>
              </c:ext>
            </c:extLst>
          </c:dPt>
          <c:dLbls>
            <c:numFmt formatCode="#,##0.0" sourceLinked="0"/>
            <c:spPr>
              <a:noFill/>
              <a:ln>
                <a:noFill/>
              </a:ln>
              <a:effectLst/>
            </c:spPr>
            <c:txPr>
              <a:bodyPr/>
              <a:lstStyle/>
              <a:p>
                <a:pPr algn="ctr">
                  <a:defRPr lang="en-GB" sz="1000" b="1" i="0" u="none" strike="noStrike" kern="1200" baseline="0">
                    <a:solidFill>
                      <a:schemeClr val="accent5"/>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Sheet1!$D$2:$D$4</c:f>
                <c:numCache>
                  <c:formatCode>General</c:formatCode>
                  <c:ptCount val="3"/>
                  <c:pt idx="0">
                    <c:v>0.39</c:v>
                  </c:pt>
                  <c:pt idx="1">
                    <c:v>0.41</c:v>
                  </c:pt>
                  <c:pt idx="2">
                    <c:v>0.56000000000000005</c:v>
                  </c:pt>
                </c:numCache>
              </c:numRef>
            </c:plus>
            <c:minus>
              <c:numRef>
                <c:f>Sheet1!$D$2:$D$4</c:f>
                <c:numCache>
                  <c:formatCode>General</c:formatCode>
                  <c:ptCount val="3"/>
                  <c:pt idx="0">
                    <c:v>0.39</c:v>
                  </c:pt>
                  <c:pt idx="1">
                    <c:v>0.41</c:v>
                  </c:pt>
                  <c:pt idx="2">
                    <c:v>0.56000000000000005</c:v>
                  </c:pt>
                </c:numCache>
              </c:numRef>
            </c:minus>
            <c:spPr>
              <a:ln w="19050">
                <a:solidFill>
                  <a:srgbClr val="000000"/>
                </a:solidFill>
              </a:ln>
            </c:spPr>
          </c:errBars>
          <c:cat>
            <c:strRef>
              <c:f>Sheet1!$A$2:$A$4</c:f>
              <c:strCache>
                <c:ptCount val="3"/>
                <c:pt idx="0">
                  <c:v>Class 1
(n=214)</c:v>
                </c:pt>
                <c:pt idx="1">
                  <c:v>Class 2
(n=150)</c:v>
                </c:pt>
                <c:pt idx="2">
                  <c:v>Class 3
(n=47)</c:v>
                </c:pt>
              </c:strCache>
            </c:strRef>
          </c:cat>
          <c:val>
            <c:numRef>
              <c:f>Sheet1!$B$2:$B$4</c:f>
              <c:numCache>
                <c:formatCode>General</c:formatCode>
                <c:ptCount val="3"/>
                <c:pt idx="0">
                  <c:v>9.1300000000000008</c:v>
                </c:pt>
                <c:pt idx="1">
                  <c:v>7.56</c:v>
                </c:pt>
                <c:pt idx="2">
                  <c:v>6.86</c:v>
                </c:pt>
              </c:numCache>
            </c:numRef>
          </c:val>
          <c:extLst>
            <c:ext xmlns:c16="http://schemas.microsoft.com/office/drawing/2014/chart" uri="{C3380CC4-5D6E-409C-BE32-E72D297353CC}">
              <c16:uniqueId val="{00000000-DDDD-4C03-BC67-14D9AB8AFE6A}"/>
            </c:ext>
          </c:extLst>
        </c:ser>
        <c:dLbls>
          <c:showLegendKey val="0"/>
          <c:showVal val="0"/>
          <c:showCatName val="0"/>
          <c:showSerName val="0"/>
          <c:showPercent val="0"/>
          <c:showBubbleSize val="0"/>
        </c:dLbls>
        <c:gapWidth val="150"/>
        <c:axId val="268292864"/>
        <c:axId val="268294400"/>
      </c:barChart>
      <c:catAx>
        <c:axId val="268292864"/>
        <c:scaling>
          <c:orientation val="minMax"/>
        </c:scaling>
        <c:delete val="0"/>
        <c:axPos val="b"/>
        <c:numFmt formatCode="General" sourceLinked="1"/>
        <c:majorTickMark val="out"/>
        <c:minorTickMark val="none"/>
        <c:tickLblPos val="nextTo"/>
        <c:spPr>
          <a:ln w="19050" cap="sq">
            <a:solidFill>
              <a:srgbClr val="000000"/>
            </a:solidFill>
          </a:ln>
        </c:spPr>
        <c:txPr>
          <a:bodyPr/>
          <a:lstStyle/>
          <a:p>
            <a:pPr>
              <a:defRPr sz="1200" b="1"/>
            </a:pPr>
            <a:endParaRPr lang="en-US"/>
          </a:p>
        </c:txPr>
        <c:crossAx val="268294400"/>
        <c:crosses val="autoZero"/>
        <c:auto val="1"/>
        <c:lblAlgn val="ctr"/>
        <c:lblOffset val="100"/>
        <c:noMultiLvlLbl val="0"/>
      </c:catAx>
      <c:valAx>
        <c:axId val="268294400"/>
        <c:scaling>
          <c:orientation val="minMax"/>
        </c:scaling>
        <c:delete val="0"/>
        <c:axPos val="l"/>
        <c:numFmt formatCode="General" sourceLinked="0"/>
        <c:majorTickMark val="out"/>
        <c:minorTickMark val="none"/>
        <c:tickLblPos val="low"/>
        <c:spPr>
          <a:ln w="19050" cap="sq">
            <a:solidFill>
              <a:srgbClr val="000000"/>
            </a:solidFill>
          </a:ln>
        </c:spPr>
        <c:txPr>
          <a:bodyPr/>
          <a:lstStyle/>
          <a:p>
            <a:pPr>
              <a:defRPr sz="1000"/>
            </a:pPr>
            <a:endParaRPr lang="en-US"/>
          </a:p>
        </c:txPr>
        <c:crossAx val="268292864"/>
        <c:crosses val="autoZero"/>
        <c:crossBetween val="between"/>
        <c:majorUnit val="2"/>
      </c:valAx>
    </c:plotArea>
    <c:plotVisOnly val="1"/>
    <c:dispBlanksAs val="gap"/>
    <c:showDLblsOverMax val="0"/>
  </c:chart>
  <c:txPr>
    <a:bodyPr/>
    <a:lstStyle/>
    <a:p>
      <a:pPr>
        <a:defRPr sz="1800">
          <a:solidFill>
            <a:srgbClr val="00000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706387410615627E-2"/>
          <c:y val="6.8512396385293189E-2"/>
          <c:w val="0.94355009970406312"/>
          <c:h val="0.85619349350637552"/>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0.60419999999999996</c:v>
                  </c:pt>
                  <c:pt idx="2">
                    <c:v>0.60419999999999996</c:v>
                  </c:pt>
                  <c:pt idx="3">
                    <c:v>0.60419999999999996</c:v>
                  </c:pt>
                  <c:pt idx="4">
                    <c:v>0.60419999999999996</c:v>
                  </c:pt>
                  <c:pt idx="5">
                    <c:v>0.60419999999999996</c:v>
                  </c:pt>
                  <c:pt idx="6">
                    <c:v>0.60419999999999996</c:v>
                  </c:pt>
                  <c:pt idx="7">
                    <c:v>0.60519999999999996</c:v>
                  </c:pt>
                  <c:pt idx="8">
                    <c:v>0.60519999999999996</c:v>
                  </c:pt>
                  <c:pt idx="9">
                    <c:v>0.60560000000000003</c:v>
                  </c:pt>
                  <c:pt idx="10">
                    <c:v>0.61199999999999999</c:v>
                  </c:pt>
                  <c:pt idx="11">
                    <c:v>0.65459999999999996</c:v>
                  </c:pt>
                </c:numCache>
              </c:numRef>
            </c:plus>
            <c:minus>
              <c:numRef>
                <c:f>Sheet1!$E$2:$E$13</c:f>
                <c:numCache>
                  <c:formatCode>General</c:formatCode>
                  <c:ptCount val="12"/>
                  <c:pt idx="0">
                    <c:v>0</c:v>
                  </c:pt>
                  <c:pt idx="1">
                    <c:v>0.60419999999999996</c:v>
                  </c:pt>
                  <c:pt idx="2">
                    <c:v>0.60419999999999996</c:v>
                  </c:pt>
                  <c:pt idx="3">
                    <c:v>0.60419999999999996</c:v>
                  </c:pt>
                  <c:pt idx="4">
                    <c:v>0.60419999999999996</c:v>
                  </c:pt>
                  <c:pt idx="5">
                    <c:v>0.60419999999999996</c:v>
                  </c:pt>
                  <c:pt idx="6">
                    <c:v>0.60419999999999996</c:v>
                  </c:pt>
                  <c:pt idx="7">
                    <c:v>0.60519999999999996</c:v>
                  </c:pt>
                  <c:pt idx="8">
                    <c:v>0.60519999999999996</c:v>
                  </c:pt>
                  <c:pt idx="9">
                    <c:v>0.60560000000000003</c:v>
                  </c:pt>
                  <c:pt idx="10">
                    <c:v>0.61199999999999999</c:v>
                  </c:pt>
                  <c:pt idx="11">
                    <c:v>0.65459999999999996</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8.6739999999999998E-2</c:v>
                </c:pt>
                <c:pt idx="2">
                  <c:v>0.18129999999999999</c:v>
                </c:pt>
                <c:pt idx="3">
                  <c:v>0.54620000000000002</c:v>
                </c:pt>
                <c:pt idx="4">
                  <c:v>0.5867</c:v>
                </c:pt>
                <c:pt idx="5">
                  <c:v>1.1273</c:v>
                </c:pt>
                <c:pt idx="6">
                  <c:v>1.1137999999999999</c:v>
                </c:pt>
                <c:pt idx="7">
                  <c:v>2.1352000000000002</c:v>
                </c:pt>
                <c:pt idx="8">
                  <c:v>3.2740999999999998</c:v>
                </c:pt>
                <c:pt idx="9">
                  <c:v>4.3986999999999998</c:v>
                </c:pt>
                <c:pt idx="10">
                  <c:v>5.3555999999999999</c:v>
                </c:pt>
                <c:pt idx="11">
                  <c:v>6.1021999999999998</c:v>
                </c:pt>
              </c:numCache>
            </c:numRef>
          </c:val>
          <c:smooth val="0"/>
          <c:extLst>
            <c:ext xmlns:c16="http://schemas.microsoft.com/office/drawing/2014/chart" uri="{C3380CC4-5D6E-409C-BE32-E72D297353CC}">
              <c16:uniqueId val="{00000000-982D-4459-9A67-06E9B3697B37}"/>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1.0583</c:v>
                  </c:pt>
                  <c:pt idx="2">
                    <c:v>1.0583</c:v>
                  </c:pt>
                  <c:pt idx="3">
                    <c:v>1.0583</c:v>
                  </c:pt>
                  <c:pt idx="4">
                    <c:v>1.0598000000000001</c:v>
                  </c:pt>
                  <c:pt idx="5">
                    <c:v>1.0598000000000001</c:v>
                  </c:pt>
                  <c:pt idx="6">
                    <c:v>1.0680000000000001</c:v>
                  </c:pt>
                  <c:pt idx="7">
                    <c:v>1.0742</c:v>
                  </c:pt>
                  <c:pt idx="8">
                    <c:v>1.103</c:v>
                  </c:pt>
                  <c:pt idx="9">
                    <c:v>1.1400999999999999</c:v>
                  </c:pt>
                  <c:pt idx="10">
                    <c:v>1.1400999999999999</c:v>
                  </c:pt>
                  <c:pt idx="11">
                    <c:v>1.1617</c:v>
                  </c:pt>
                </c:numCache>
              </c:numRef>
            </c:plus>
            <c:minus>
              <c:numRef>
                <c:f>Sheet1!$F$2:$F$13</c:f>
                <c:numCache>
                  <c:formatCode>General</c:formatCode>
                  <c:ptCount val="12"/>
                  <c:pt idx="0">
                    <c:v>0</c:v>
                  </c:pt>
                  <c:pt idx="1">
                    <c:v>1.0583</c:v>
                  </c:pt>
                  <c:pt idx="2">
                    <c:v>1.0583</c:v>
                  </c:pt>
                  <c:pt idx="3">
                    <c:v>1.0583</c:v>
                  </c:pt>
                  <c:pt idx="4">
                    <c:v>1.0598000000000001</c:v>
                  </c:pt>
                  <c:pt idx="5">
                    <c:v>1.0598000000000001</c:v>
                  </c:pt>
                  <c:pt idx="6">
                    <c:v>1.0680000000000001</c:v>
                  </c:pt>
                  <c:pt idx="7">
                    <c:v>1.0742</c:v>
                  </c:pt>
                  <c:pt idx="8">
                    <c:v>1.103</c:v>
                  </c:pt>
                  <c:pt idx="9">
                    <c:v>1.1400999999999999</c:v>
                  </c:pt>
                  <c:pt idx="10">
                    <c:v>1.1400999999999999</c:v>
                  </c:pt>
                  <c:pt idx="11">
                    <c:v>1.1617</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-0.4819</c:v>
                </c:pt>
                <c:pt idx="2">
                  <c:v>-0.92430000000000001</c:v>
                </c:pt>
                <c:pt idx="3">
                  <c:v>-1.3666</c:v>
                </c:pt>
                <c:pt idx="4">
                  <c:v>-1.5094000000000001</c:v>
                </c:pt>
                <c:pt idx="5">
                  <c:v>-1.6359999999999999</c:v>
                </c:pt>
                <c:pt idx="6">
                  <c:v>-1.6525000000000001</c:v>
                </c:pt>
                <c:pt idx="7">
                  <c:v>-1.8221000000000001</c:v>
                </c:pt>
                <c:pt idx="8">
                  <c:v>-2.7057000000000002</c:v>
                </c:pt>
                <c:pt idx="9">
                  <c:v>-3.3494999999999999</c:v>
                </c:pt>
                <c:pt idx="10">
                  <c:v>-3.294</c:v>
                </c:pt>
                <c:pt idx="11">
                  <c:v>-3.4304000000000001</c:v>
                </c:pt>
              </c:numCache>
            </c:numRef>
          </c:val>
          <c:smooth val="0"/>
          <c:extLst>
            <c:ext xmlns:c16="http://schemas.microsoft.com/office/drawing/2014/chart" uri="{C3380CC4-5D6E-409C-BE32-E72D297353CC}">
              <c16:uniqueId val="{00000001-982D-4459-9A67-06E9B3697B37}"/>
            </c:ext>
          </c:extLst>
        </c:ser>
        <c:dLbls>
          <c:showLegendKey val="0"/>
          <c:showVal val="0"/>
          <c:showCatName val="0"/>
          <c:showSerName val="0"/>
          <c:showPercent val="0"/>
          <c:showBubbleSize val="0"/>
        </c:dLbls>
        <c:marker val="1"/>
        <c:smooth val="0"/>
        <c:axId val="254285696"/>
        <c:axId val="254287232"/>
      </c:lineChart>
      <c:catAx>
        <c:axId val="254285696"/>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4287232"/>
        <c:crosses val="autoZero"/>
        <c:auto val="1"/>
        <c:lblAlgn val="ctr"/>
        <c:lblOffset val="100"/>
        <c:noMultiLvlLbl val="0"/>
      </c:catAx>
      <c:valAx>
        <c:axId val="254287232"/>
        <c:scaling>
          <c:orientation val="minMax"/>
          <c:max val="8"/>
          <c:min val="-8"/>
        </c:scaling>
        <c:delete val="0"/>
        <c:axPos val="l"/>
        <c:numFmt formatCode="General" sourceLinked="1"/>
        <c:majorTickMark val="out"/>
        <c:minorTickMark val="none"/>
        <c:tickLblPos val="low"/>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Arial" panose="020B0604020202020204" pitchFamily="34" charset="0"/>
              </a:defRPr>
            </a:pPr>
            <a:endParaRPr lang="en-US"/>
          </a:p>
        </c:txPr>
        <c:crossAx val="254285696"/>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263782752206842E-2"/>
          <c:y val="0.15346719166393785"/>
          <c:w val="0.93617324607583252"/>
          <c:h val="0.70828308321419731"/>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0.24890000000000001</c:v>
                  </c:pt>
                  <c:pt idx="2">
                    <c:v>0.24890000000000001</c:v>
                  </c:pt>
                  <c:pt idx="3">
                    <c:v>0.24890000000000001</c:v>
                  </c:pt>
                  <c:pt idx="4">
                    <c:v>0.24909999999999999</c:v>
                  </c:pt>
                  <c:pt idx="5">
                    <c:v>0.2492</c:v>
                  </c:pt>
                  <c:pt idx="6">
                    <c:v>0.24929999999999999</c:v>
                  </c:pt>
                  <c:pt idx="7">
                    <c:v>0.24959999999999999</c:v>
                  </c:pt>
                  <c:pt idx="8">
                    <c:v>0.25119999999999998</c:v>
                  </c:pt>
                  <c:pt idx="9">
                    <c:v>0.25380000000000003</c:v>
                  </c:pt>
                  <c:pt idx="10">
                    <c:v>0.26440000000000002</c:v>
                  </c:pt>
                  <c:pt idx="11">
                    <c:v>0.28920000000000001</c:v>
                  </c:pt>
                </c:numCache>
              </c:numRef>
            </c:plus>
            <c:minus>
              <c:numRef>
                <c:f>Sheet1!$E$2:$E$13</c:f>
                <c:numCache>
                  <c:formatCode>General</c:formatCode>
                  <c:ptCount val="12"/>
                  <c:pt idx="0">
                    <c:v>0</c:v>
                  </c:pt>
                  <c:pt idx="1">
                    <c:v>0.24890000000000001</c:v>
                  </c:pt>
                  <c:pt idx="2">
                    <c:v>0.24890000000000001</c:v>
                  </c:pt>
                  <c:pt idx="3">
                    <c:v>0.24890000000000001</c:v>
                  </c:pt>
                  <c:pt idx="4">
                    <c:v>0.24909999999999999</c:v>
                  </c:pt>
                  <c:pt idx="5">
                    <c:v>0.2492</c:v>
                  </c:pt>
                  <c:pt idx="6">
                    <c:v>0.24929999999999999</c:v>
                  </c:pt>
                  <c:pt idx="7">
                    <c:v>0.24959999999999999</c:v>
                  </c:pt>
                  <c:pt idx="8">
                    <c:v>0.25119999999999998</c:v>
                  </c:pt>
                  <c:pt idx="9">
                    <c:v>0.25380000000000003</c:v>
                  </c:pt>
                  <c:pt idx="10">
                    <c:v>0.26440000000000002</c:v>
                  </c:pt>
                  <c:pt idx="11">
                    <c:v>0.28920000000000001</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-1.7850000000000001E-2</c:v>
                </c:pt>
                <c:pt idx="2">
                  <c:v>0.33210000000000001</c:v>
                </c:pt>
                <c:pt idx="3">
                  <c:v>0.50180000000000002</c:v>
                </c:pt>
                <c:pt idx="4">
                  <c:v>0.8629</c:v>
                </c:pt>
                <c:pt idx="5">
                  <c:v>1.1032999999999999</c:v>
                </c:pt>
                <c:pt idx="6">
                  <c:v>1.6972</c:v>
                </c:pt>
                <c:pt idx="7">
                  <c:v>2.4077000000000002</c:v>
                </c:pt>
                <c:pt idx="8">
                  <c:v>3.4689000000000001</c:v>
                </c:pt>
                <c:pt idx="9">
                  <c:v>4.3928000000000003</c:v>
                </c:pt>
                <c:pt idx="10">
                  <c:v>5.2656000000000001</c:v>
                </c:pt>
                <c:pt idx="11">
                  <c:v>6.0476999999999999</c:v>
                </c:pt>
              </c:numCache>
            </c:numRef>
          </c:val>
          <c:smooth val="0"/>
          <c:extLst>
            <c:ext xmlns:c16="http://schemas.microsoft.com/office/drawing/2014/chart" uri="{C3380CC4-5D6E-409C-BE32-E72D297353CC}">
              <c16:uniqueId val="{00000000-BADC-46DD-8B46-8A81F45FECCB}"/>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0.3453</c:v>
                  </c:pt>
                  <c:pt idx="2">
                    <c:v>0.34610000000000002</c:v>
                  </c:pt>
                  <c:pt idx="3">
                    <c:v>0.34649999999999997</c:v>
                  </c:pt>
                  <c:pt idx="4">
                    <c:v>0.34970000000000001</c:v>
                  </c:pt>
                  <c:pt idx="5">
                    <c:v>0.35299999999999998</c:v>
                  </c:pt>
                  <c:pt idx="6">
                    <c:v>0.35780000000000001</c:v>
                  </c:pt>
                  <c:pt idx="7">
                    <c:v>0.35909999999999997</c:v>
                  </c:pt>
                  <c:pt idx="8">
                    <c:v>0.36449999999999999</c:v>
                  </c:pt>
                  <c:pt idx="9">
                    <c:v>0.37019999999999997</c:v>
                  </c:pt>
                  <c:pt idx="10">
                    <c:v>0.38090000000000002</c:v>
                  </c:pt>
                  <c:pt idx="11">
                    <c:v>0.39140000000000003</c:v>
                  </c:pt>
                </c:numCache>
              </c:numRef>
            </c:plus>
            <c:minus>
              <c:numRef>
                <c:f>Sheet1!$F$2:$F$13</c:f>
                <c:numCache>
                  <c:formatCode>General</c:formatCode>
                  <c:ptCount val="12"/>
                  <c:pt idx="0">
                    <c:v>0</c:v>
                  </c:pt>
                  <c:pt idx="1">
                    <c:v>0.3453</c:v>
                  </c:pt>
                  <c:pt idx="2">
                    <c:v>0.34610000000000002</c:v>
                  </c:pt>
                  <c:pt idx="3">
                    <c:v>0.34649999999999997</c:v>
                  </c:pt>
                  <c:pt idx="4">
                    <c:v>0.34970000000000001</c:v>
                  </c:pt>
                  <c:pt idx="5">
                    <c:v>0.35299999999999998</c:v>
                  </c:pt>
                  <c:pt idx="6">
                    <c:v>0.35780000000000001</c:v>
                  </c:pt>
                  <c:pt idx="7">
                    <c:v>0.35909999999999997</c:v>
                  </c:pt>
                  <c:pt idx="8">
                    <c:v>0.36449999999999999</c:v>
                  </c:pt>
                  <c:pt idx="9">
                    <c:v>0.37019999999999997</c:v>
                  </c:pt>
                  <c:pt idx="10">
                    <c:v>0.38090000000000002</c:v>
                  </c:pt>
                  <c:pt idx="11">
                    <c:v>0.39140000000000003</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-0.88280000000000003</c:v>
                </c:pt>
                <c:pt idx="2">
                  <c:v>-2.9056000000000002</c:v>
                </c:pt>
                <c:pt idx="3">
                  <c:v>-4.1092000000000004</c:v>
                </c:pt>
                <c:pt idx="4">
                  <c:v>-5.1464999999999996</c:v>
                </c:pt>
                <c:pt idx="5">
                  <c:v>-6.0060000000000002</c:v>
                </c:pt>
                <c:pt idx="6">
                  <c:v>-6.6406000000000001</c:v>
                </c:pt>
                <c:pt idx="7">
                  <c:v>-7.2201000000000004</c:v>
                </c:pt>
                <c:pt idx="8">
                  <c:v>-7.7141999999999999</c:v>
                </c:pt>
                <c:pt idx="9">
                  <c:v>-8.1586999999999996</c:v>
                </c:pt>
                <c:pt idx="10">
                  <c:v>-8.5103000000000009</c:v>
                </c:pt>
                <c:pt idx="11">
                  <c:v>-8.4629999999999992</c:v>
                </c:pt>
              </c:numCache>
            </c:numRef>
          </c:val>
          <c:smooth val="0"/>
          <c:extLst>
            <c:ext xmlns:c16="http://schemas.microsoft.com/office/drawing/2014/chart" uri="{C3380CC4-5D6E-409C-BE32-E72D297353CC}">
              <c16:uniqueId val="{00000001-BADC-46DD-8B46-8A81F45FECCB}"/>
            </c:ext>
          </c:extLst>
        </c:ser>
        <c:dLbls>
          <c:showLegendKey val="0"/>
          <c:showVal val="0"/>
          <c:showCatName val="0"/>
          <c:showSerName val="0"/>
          <c:showPercent val="0"/>
          <c:showBubbleSize val="0"/>
        </c:dLbls>
        <c:marker val="1"/>
        <c:smooth val="0"/>
        <c:axId val="254252160"/>
        <c:axId val="254253696"/>
      </c:lineChart>
      <c:catAx>
        <c:axId val="254252160"/>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miter lim="800000"/>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4253696"/>
        <c:crosses val="autoZero"/>
        <c:auto val="1"/>
        <c:lblAlgn val="ctr"/>
        <c:lblOffset val="100"/>
        <c:noMultiLvlLbl val="0"/>
      </c:catAx>
      <c:valAx>
        <c:axId val="254253696"/>
        <c:scaling>
          <c:orientation val="minMax"/>
          <c:max val="8"/>
          <c:min val="-10"/>
        </c:scaling>
        <c:delete val="0"/>
        <c:axPos val="l"/>
        <c:numFmt formatCode="General" sourceLinked="1"/>
        <c:majorTickMark val="out"/>
        <c:minorTickMark val="none"/>
        <c:tickLblPos val="low"/>
        <c:spPr>
          <a:noFill/>
          <a:ln w="19050" cap="sq" cmpd="sng" algn="ctr">
            <a:solidFill>
              <a:srgbClr val="000000"/>
            </a:solidFill>
            <a:prstDash val="solid"/>
            <a:miter lim="800000"/>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Arial" panose="020B0604020202020204" pitchFamily="34" charset="0"/>
              </a:defRPr>
            </a:pPr>
            <a:endParaRPr lang="en-US"/>
          </a:p>
        </c:txPr>
        <c:crossAx val="25425216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50281903529205"/>
          <c:y val="7.2679132909930055E-2"/>
          <c:w val="0.85949718096470795"/>
          <c:h val="0.69500987751704157"/>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0.4073</c:v>
                  </c:pt>
                  <c:pt idx="2">
                    <c:v>0.40739999999999998</c:v>
                  </c:pt>
                  <c:pt idx="3">
                    <c:v>0.40749999999999997</c:v>
                  </c:pt>
                  <c:pt idx="4">
                    <c:v>0.41099999999999998</c:v>
                  </c:pt>
                  <c:pt idx="5">
                    <c:v>0.41389999999999999</c:v>
                  </c:pt>
                  <c:pt idx="6">
                    <c:v>0.41839999999999999</c:v>
                  </c:pt>
                  <c:pt idx="7">
                    <c:v>0.42309999999999998</c:v>
                  </c:pt>
                  <c:pt idx="8">
                    <c:v>0.43309999999999998</c:v>
                  </c:pt>
                  <c:pt idx="9">
                    <c:v>0.43940000000000001</c:v>
                  </c:pt>
                  <c:pt idx="10">
                    <c:v>0.4612</c:v>
                  </c:pt>
                  <c:pt idx="11">
                    <c:v>0.53220000000000001</c:v>
                  </c:pt>
                </c:numCache>
              </c:numRef>
            </c:plus>
            <c:minus>
              <c:numRef>
                <c:f>Sheet1!$E$2:$E$13</c:f>
                <c:numCache>
                  <c:formatCode>General</c:formatCode>
                  <c:ptCount val="12"/>
                  <c:pt idx="0">
                    <c:v>0</c:v>
                  </c:pt>
                  <c:pt idx="1">
                    <c:v>0.4073</c:v>
                  </c:pt>
                  <c:pt idx="2">
                    <c:v>0.40739999999999998</c:v>
                  </c:pt>
                  <c:pt idx="3">
                    <c:v>0.40749999999999997</c:v>
                  </c:pt>
                  <c:pt idx="4">
                    <c:v>0.41099999999999998</c:v>
                  </c:pt>
                  <c:pt idx="5">
                    <c:v>0.41389999999999999</c:v>
                  </c:pt>
                  <c:pt idx="6">
                    <c:v>0.41839999999999999</c:v>
                  </c:pt>
                  <c:pt idx="7">
                    <c:v>0.42309999999999998</c:v>
                  </c:pt>
                  <c:pt idx="8">
                    <c:v>0.43309999999999998</c:v>
                  </c:pt>
                  <c:pt idx="9">
                    <c:v>0.43940000000000001</c:v>
                  </c:pt>
                  <c:pt idx="10">
                    <c:v>0.4612</c:v>
                  </c:pt>
                  <c:pt idx="11">
                    <c:v>0.53220000000000001</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-1.0109999999999999</c:v>
                </c:pt>
                <c:pt idx="2">
                  <c:v>-0.30380000000000001</c:v>
                </c:pt>
                <c:pt idx="3">
                  <c:v>-0.12620000000000001</c:v>
                </c:pt>
                <c:pt idx="4">
                  <c:v>0.24229999999999999</c:v>
                </c:pt>
                <c:pt idx="5">
                  <c:v>0.79879999999999995</c:v>
                </c:pt>
                <c:pt idx="6">
                  <c:v>0.88660000000000005</c:v>
                </c:pt>
                <c:pt idx="7">
                  <c:v>1.3292999999999999</c:v>
                </c:pt>
                <c:pt idx="8">
                  <c:v>1.9997</c:v>
                </c:pt>
                <c:pt idx="9">
                  <c:v>2.9336000000000002</c:v>
                </c:pt>
                <c:pt idx="10">
                  <c:v>3.9056999999999999</c:v>
                </c:pt>
                <c:pt idx="11">
                  <c:v>4.2304000000000004</c:v>
                </c:pt>
              </c:numCache>
            </c:numRef>
          </c:val>
          <c:smooth val="0"/>
          <c:extLst>
            <c:ext xmlns:c16="http://schemas.microsoft.com/office/drawing/2014/chart" uri="{C3380CC4-5D6E-409C-BE32-E72D297353CC}">
              <c16:uniqueId val="{00000000-B43B-4781-A354-2BFEEEC5A60E}"/>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0.28970000000000001</c:v>
                  </c:pt>
                  <c:pt idx="2">
                    <c:v>0.29039999999999999</c:v>
                  </c:pt>
                  <c:pt idx="3">
                    <c:v>0.29110000000000003</c:v>
                  </c:pt>
                  <c:pt idx="4">
                    <c:v>0.29380000000000001</c:v>
                  </c:pt>
                  <c:pt idx="5">
                    <c:v>0.29649999999999999</c:v>
                  </c:pt>
                  <c:pt idx="6">
                    <c:v>0.29759999999999998</c:v>
                  </c:pt>
                  <c:pt idx="7">
                    <c:v>0.29959999999999998</c:v>
                  </c:pt>
                  <c:pt idx="8">
                    <c:v>0.31259999999999999</c:v>
                  </c:pt>
                  <c:pt idx="9">
                    <c:v>0.31640000000000001</c:v>
                  </c:pt>
                  <c:pt idx="10">
                    <c:v>0.32469999999999999</c:v>
                  </c:pt>
                  <c:pt idx="11">
                    <c:v>0.33379999999999999</c:v>
                  </c:pt>
                </c:numCache>
              </c:numRef>
            </c:plus>
            <c:minus>
              <c:numRef>
                <c:f>Sheet1!$F$2:$F$13</c:f>
                <c:numCache>
                  <c:formatCode>General</c:formatCode>
                  <c:ptCount val="12"/>
                  <c:pt idx="0">
                    <c:v>0</c:v>
                  </c:pt>
                  <c:pt idx="1">
                    <c:v>0.28970000000000001</c:v>
                  </c:pt>
                  <c:pt idx="2">
                    <c:v>0.29039999999999999</c:v>
                  </c:pt>
                  <c:pt idx="3">
                    <c:v>0.29110000000000003</c:v>
                  </c:pt>
                  <c:pt idx="4">
                    <c:v>0.29380000000000001</c:v>
                  </c:pt>
                  <c:pt idx="5">
                    <c:v>0.29649999999999999</c:v>
                  </c:pt>
                  <c:pt idx="6">
                    <c:v>0.29759999999999998</c:v>
                  </c:pt>
                  <c:pt idx="7">
                    <c:v>0.29959999999999998</c:v>
                  </c:pt>
                  <c:pt idx="8">
                    <c:v>0.31259999999999999</c:v>
                  </c:pt>
                  <c:pt idx="9">
                    <c:v>0.31640000000000001</c:v>
                  </c:pt>
                  <c:pt idx="10">
                    <c:v>0.32469999999999999</c:v>
                  </c:pt>
                  <c:pt idx="11">
                    <c:v>0.33379999999999999</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-2.4247000000000001</c:v>
                </c:pt>
                <c:pt idx="2">
                  <c:v>-7.4161000000000001</c:v>
                </c:pt>
                <c:pt idx="3">
                  <c:v>-10.786300000000001</c:v>
                </c:pt>
                <c:pt idx="4">
                  <c:v>-13.5707</c:v>
                </c:pt>
                <c:pt idx="5">
                  <c:v>-16.073599999999999</c:v>
                </c:pt>
                <c:pt idx="6">
                  <c:v>-17.953099999999999</c:v>
                </c:pt>
                <c:pt idx="7">
                  <c:v>-19.253</c:v>
                </c:pt>
                <c:pt idx="8">
                  <c:v>-20.9803</c:v>
                </c:pt>
                <c:pt idx="9">
                  <c:v>-22.084299999999999</c:v>
                </c:pt>
                <c:pt idx="10">
                  <c:v>-22.545100000000001</c:v>
                </c:pt>
                <c:pt idx="11">
                  <c:v>-23.210699999999999</c:v>
                </c:pt>
              </c:numCache>
            </c:numRef>
          </c:val>
          <c:smooth val="0"/>
          <c:extLst>
            <c:ext xmlns:c16="http://schemas.microsoft.com/office/drawing/2014/chart" uri="{C3380CC4-5D6E-409C-BE32-E72D297353CC}">
              <c16:uniqueId val="{00000001-B43B-4781-A354-2BFEEEC5A60E}"/>
            </c:ext>
          </c:extLst>
        </c:ser>
        <c:dLbls>
          <c:showLegendKey val="0"/>
          <c:showVal val="0"/>
          <c:showCatName val="0"/>
          <c:showSerName val="0"/>
          <c:showPercent val="0"/>
          <c:showBubbleSize val="0"/>
        </c:dLbls>
        <c:marker val="1"/>
        <c:smooth val="0"/>
        <c:axId val="256348544"/>
        <c:axId val="256350080"/>
      </c:lineChart>
      <c:catAx>
        <c:axId val="256348544"/>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6350080"/>
        <c:crosses val="autoZero"/>
        <c:auto val="1"/>
        <c:lblAlgn val="ctr"/>
        <c:lblOffset val="100"/>
        <c:noMultiLvlLbl val="0"/>
      </c:catAx>
      <c:valAx>
        <c:axId val="256350080"/>
        <c:scaling>
          <c:orientation val="minMax"/>
          <c:max val="8"/>
          <c:min val="-24"/>
        </c:scaling>
        <c:delete val="0"/>
        <c:axPos val="l"/>
        <c:numFmt formatCode="General" sourceLinked="1"/>
        <c:majorTickMark val="out"/>
        <c:minorTickMark val="none"/>
        <c:tickLblPos val="low"/>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Arial" panose="020B0604020202020204" pitchFamily="34" charset="0"/>
              </a:defRPr>
            </a:pPr>
            <a:endParaRPr lang="en-US"/>
          </a:p>
        </c:txPr>
        <c:crossAx val="256348544"/>
        <c:crosses val="autoZero"/>
        <c:crossBetween val="between"/>
        <c:majorUnit val="4"/>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4355036391616E-2"/>
          <c:y val="9.2786137677865435E-2"/>
          <c:w val="0.8421667729814547"/>
          <c:h val="0.82990053238145778"/>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0.27279999999999999</c:v>
                  </c:pt>
                  <c:pt idx="2">
                    <c:v>0.27279999999999999</c:v>
                  </c:pt>
                  <c:pt idx="3">
                    <c:v>0.27279999999999999</c:v>
                  </c:pt>
                  <c:pt idx="4">
                    <c:v>0.27300000000000002</c:v>
                  </c:pt>
                  <c:pt idx="5">
                    <c:v>0.27310000000000001</c:v>
                  </c:pt>
                  <c:pt idx="6">
                    <c:v>0.27329999999999999</c:v>
                  </c:pt>
                  <c:pt idx="7">
                    <c:v>0.27360000000000001</c:v>
                  </c:pt>
                  <c:pt idx="8">
                    <c:v>0.27550000000000002</c:v>
                  </c:pt>
                  <c:pt idx="9">
                    <c:v>0.27850000000000003</c:v>
                  </c:pt>
                  <c:pt idx="10">
                    <c:v>0.29089999999999999</c:v>
                  </c:pt>
                  <c:pt idx="11">
                    <c:v>0.31950000000000001</c:v>
                  </c:pt>
                </c:numCache>
              </c:numRef>
            </c:plus>
            <c:minus>
              <c:numRef>
                <c:f>Sheet1!$E$2:$E$13</c:f>
                <c:numCache>
                  <c:formatCode>General</c:formatCode>
                  <c:ptCount val="12"/>
                  <c:pt idx="0">
                    <c:v>0</c:v>
                  </c:pt>
                  <c:pt idx="1">
                    <c:v>0.27279999999999999</c:v>
                  </c:pt>
                  <c:pt idx="2">
                    <c:v>0.27279999999999999</c:v>
                  </c:pt>
                  <c:pt idx="3">
                    <c:v>0.27279999999999999</c:v>
                  </c:pt>
                  <c:pt idx="4">
                    <c:v>0.27300000000000002</c:v>
                  </c:pt>
                  <c:pt idx="5">
                    <c:v>0.27310000000000001</c:v>
                  </c:pt>
                  <c:pt idx="6">
                    <c:v>0.27329999999999999</c:v>
                  </c:pt>
                  <c:pt idx="7">
                    <c:v>0.27360000000000001</c:v>
                  </c:pt>
                  <c:pt idx="8">
                    <c:v>0.27550000000000002</c:v>
                  </c:pt>
                  <c:pt idx="9">
                    <c:v>0.27850000000000003</c:v>
                  </c:pt>
                  <c:pt idx="10">
                    <c:v>0.29089999999999999</c:v>
                  </c:pt>
                  <c:pt idx="11">
                    <c:v>0.31950000000000001</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-1.214E-2</c:v>
                </c:pt>
                <c:pt idx="2">
                  <c:v>0.37359999999999999</c:v>
                </c:pt>
                <c:pt idx="3">
                  <c:v>0.57169999999999999</c:v>
                </c:pt>
                <c:pt idx="4">
                  <c:v>0.98299999999999998</c:v>
                </c:pt>
                <c:pt idx="5">
                  <c:v>1.2585999999999999</c:v>
                </c:pt>
                <c:pt idx="6">
                  <c:v>1.9472</c:v>
                </c:pt>
                <c:pt idx="7">
                  <c:v>2.7707000000000002</c:v>
                </c:pt>
                <c:pt idx="8">
                  <c:v>4.0037000000000003</c:v>
                </c:pt>
                <c:pt idx="9">
                  <c:v>5.0810000000000004</c:v>
                </c:pt>
                <c:pt idx="10">
                  <c:v>6.0774999999999997</c:v>
                </c:pt>
                <c:pt idx="11">
                  <c:v>6.9146000000000001</c:v>
                </c:pt>
              </c:numCache>
            </c:numRef>
          </c:val>
          <c:smooth val="0"/>
          <c:extLst>
            <c:ext xmlns:c16="http://schemas.microsoft.com/office/drawing/2014/chart" uri="{C3380CC4-5D6E-409C-BE32-E72D297353CC}">
              <c16:uniqueId val="{00000000-3223-4EA6-AB01-ACEDE8A54F31}"/>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0.378</c:v>
                  </c:pt>
                  <c:pt idx="2">
                    <c:v>0.37890000000000001</c:v>
                  </c:pt>
                  <c:pt idx="3">
                    <c:v>0.37940000000000002</c:v>
                  </c:pt>
                  <c:pt idx="4">
                    <c:v>0.38300000000000001</c:v>
                  </c:pt>
                  <c:pt idx="5">
                    <c:v>0.38690000000000002</c:v>
                  </c:pt>
                  <c:pt idx="6">
                    <c:v>0.39250000000000002</c:v>
                  </c:pt>
                  <c:pt idx="7">
                    <c:v>0.39410000000000001</c:v>
                  </c:pt>
                  <c:pt idx="8">
                    <c:v>0.40029999999999999</c:v>
                  </c:pt>
                  <c:pt idx="9">
                    <c:v>0.40689999999999998</c:v>
                  </c:pt>
                  <c:pt idx="10">
                    <c:v>0.41930000000000001</c:v>
                  </c:pt>
                  <c:pt idx="11">
                    <c:v>0.43159999999999998</c:v>
                  </c:pt>
                </c:numCache>
              </c:numRef>
            </c:plus>
            <c:minus>
              <c:numRef>
                <c:f>Sheet1!$F$2:$F$13</c:f>
                <c:numCache>
                  <c:formatCode>General</c:formatCode>
                  <c:ptCount val="12"/>
                  <c:pt idx="0">
                    <c:v>0</c:v>
                  </c:pt>
                  <c:pt idx="1">
                    <c:v>0.378</c:v>
                  </c:pt>
                  <c:pt idx="2">
                    <c:v>0.37890000000000001</c:v>
                  </c:pt>
                  <c:pt idx="3">
                    <c:v>0.37940000000000002</c:v>
                  </c:pt>
                  <c:pt idx="4">
                    <c:v>0.38300000000000001</c:v>
                  </c:pt>
                  <c:pt idx="5">
                    <c:v>0.38690000000000002</c:v>
                  </c:pt>
                  <c:pt idx="6">
                    <c:v>0.39250000000000002</c:v>
                  </c:pt>
                  <c:pt idx="7">
                    <c:v>0.39410000000000001</c:v>
                  </c:pt>
                  <c:pt idx="8">
                    <c:v>0.40029999999999999</c:v>
                  </c:pt>
                  <c:pt idx="9">
                    <c:v>0.40689999999999998</c:v>
                  </c:pt>
                  <c:pt idx="10">
                    <c:v>0.41930000000000001</c:v>
                  </c:pt>
                  <c:pt idx="11">
                    <c:v>0.43159999999999998</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-0.96140000000000003</c:v>
                </c:pt>
                <c:pt idx="2">
                  <c:v>-3.2052</c:v>
                </c:pt>
                <c:pt idx="3">
                  <c:v>-4.5423999999999998</c:v>
                </c:pt>
                <c:pt idx="4">
                  <c:v>-5.7294999999999998</c:v>
                </c:pt>
                <c:pt idx="5">
                  <c:v>-6.7077</c:v>
                </c:pt>
                <c:pt idx="6">
                  <c:v>-7.4604999999999997</c:v>
                </c:pt>
                <c:pt idx="7">
                  <c:v>-8.1286000000000005</c:v>
                </c:pt>
                <c:pt idx="8">
                  <c:v>-8.6839999999999993</c:v>
                </c:pt>
                <c:pt idx="9">
                  <c:v>-9.2035</c:v>
                </c:pt>
                <c:pt idx="10">
                  <c:v>-9.6080000000000005</c:v>
                </c:pt>
                <c:pt idx="11">
                  <c:v>-9.5940999999999992</c:v>
                </c:pt>
              </c:numCache>
            </c:numRef>
          </c:val>
          <c:smooth val="0"/>
          <c:extLst>
            <c:ext xmlns:c16="http://schemas.microsoft.com/office/drawing/2014/chart" uri="{C3380CC4-5D6E-409C-BE32-E72D297353CC}">
              <c16:uniqueId val="{00000001-3223-4EA6-AB01-ACEDE8A54F31}"/>
            </c:ext>
          </c:extLst>
        </c:ser>
        <c:dLbls>
          <c:showLegendKey val="0"/>
          <c:showVal val="0"/>
          <c:showCatName val="0"/>
          <c:showSerName val="0"/>
          <c:showPercent val="0"/>
          <c:showBubbleSize val="0"/>
        </c:dLbls>
        <c:marker val="1"/>
        <c:smooth val="0"/>
        <c:axId val="255641472"/>
        <c:axId val="255643008"/>
      </c:lineChart>
      <c:catAx>
        <c:axId val="255641472"/>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miter lim="800000"/>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5643008"/>
        <c:crosses val="autoZero"/>
        <c:auto val="1"/>
        <c:lblAlgn val="ctr"/>
        <c:lblOffset val="100"/>
        <c:noMultiLvlLbl val="0"/>
      </c:catAx>
      <c:valAx>
        <c:axId val="255643008"/>
        <c:scaling>
          <c:orientation val="minMax"/>
          <c:max val="8"/>
          <c:min val="-12"/>
        </c:scaling>
        <c:delete val="0"/>
        <c:axPos val="l"/>
        <c:numFmt formatCode="General" sourceLinked="1"/>
        <c:majorTickMark val="out"/>
        <c:minorTickMark val="none"/>
        <c:tickLblPos val="low"/>
        <c:spPr>
          <a:noFill/>
          <a:ln w="19050" cap="sq" cmpd="sng" algn="ctr">
            <a:solidFill>
              <a:srgbClr val="000000"/>
            </a:solidFill>
            <a:prstDash val="solid"/>
            <a:miter lim="800000"/>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Arial" panose="020B0604020202020204" pitchFamily="34" charset="0"/>
              </a:defRPr>
            </a:pPr>
            <a:endParaRPr lang="en-US"/>
          </a:p>
        </c:txPr>
        <c:crossAx val="255641472"/>
        <c:crosses val="autoZero"/>
        <c:crossBetween val="between"/>
        <c:majorUnit val="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189830323092041E-2"/>
          <c:y val="0.15639538188595928"/>
          <c:w val="0.88597898744766423"/>
          <c:h val="0.79634543907885036"/>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0.32450000000000001</c:v>
                  </c:pt>
                  <c:pt idx="2">
                    <c:v>0.3246</c:v>
                  </c:pt>
                  <c:pt idx="3">
                    <c:v>0.3246</c:v>
                  </c:pt>
                  <c:pt idx="4">
                    <c:v>0.32750000000000001</c:v>
                  </c:pt>
                  <c:pt idx="5">
                    <c:v>0.32990000000000003</c:v>
                  </c:pt>
                  <c:pt idx="6">
                    <c:v>0.33360000000000001</c:v>
                  </c:pt>
                  <c:pt idx="7">
                    <c:v>0.33750000000000002</c:v>
                  </c:pt>
                  <c:pt idx="8">
                    <c:v>0.34570000000000001</c:v>
                  </c:pt>
                  <c:pt idx="9">
                    <c:v>0.35089999999999999</c:v>
                  </c:pt>
                  <c:pt idx="10">
                    <c:v>0.36890000000000001</c:v>
                  </c:pt>
                  <c:pt idx="11">
                    <c:v>0.42730000000000001</c:v>
                  </c:pt>
                </c:numCache>
              </c:numRef>
            </c:plus>
            <c:minus>
              <c:numRef>
                <c:f>Sheet1!$E$2:$E$13</c:f>
                <c:numCache>
                  <c:formatCode>General</c:formatCode>
                  <c:ptCount val="12"/>
                  <c:pt idx="0">
                    <c:v>0</c:v>
                  </c:pt>
                  <c:pt idx="1">
                    <c:v>0.32450000000000001</c:v>
                  </c:pt>
                  <c:pt idx="2">
                    <c:v>0.3246</c:v>
                  </c:pt>
                  <c:pt idx="3">
                    <c:v>0.3246</c:v>
                  </c:pt>
                  <c:pt idx="4">
                    <c:v>0.32750000000000001</c:v>
                  </c:pt>
                  <c:pt idx="5">
                    <c:v>0.32990000000000003</c:v>
                  </c:pt>
                  <c:pt idx="6">
                    <c:v>0.33360000000000001</c:v>
                  </c:pt>
                  <c:pt idx="7">
                    <c:v>0.33750000000000002</c:v>
                  </c:pt>
                  <c:pt idx="8">
                    <c:v>0.34570000000000001</c:v>
                  </c:pt>
                  <c:pt idx="9">
                    <c:v>0.35089999999999999</c:v>
                  </c:pt>
                  <c:pt idx="10">
                    <c:v>0.36890000000000001</c:v>
                  </c:pt>
                  <c:pt idx="11">
                    <c:v>0.42730000000000001</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-0.14410000000000001</c:v>
                </c:pt>
                <c:pt idx="2">
                  <c:v>0.52549999999999997</c:v>
                </c:pt>
                <c:pt idx="3">
                  <c:v>0.68920000000000003</c:v>
                </c:pt>
                <c:pt idx="4">
                  <c:v>1.054</c:v>
                </c:pt>
                <c:pt idx="5">
                  <c:v>1.5898000000000001</c:v>
                </c:pt>
                <c:pt idx="6">
                  <c:v>1.6835</c:v>
                </c:pt>
                <c:pt idx="7">
                  <c:v>2.1301999999999999</c:v>
                </c:pt>
                <c:pt idx="8">
                  <c:v>2.8384</c:v>
                </c:pt>
                <c:pt idx="9">
                  <c:v>3.7738</c:v>
                </c:pt>
                <c:pt idx="10">
                  <c:v>4.7587000000000002</c:v>
                </c:pt>
                <c:pt idx="11">
                  <c:v>5.0903999999999998</c:v>
                </c:pt>
              </c:numCache>
            </c:numRef>
          </c:val>
          <c:smooth val="0"/>
          <c:extLst>
            <c:ext xmlns:c16="http://schemas.microsoft.com/office/drawing/2014/chart" uri="{C3380CC4-5D6E-409C-BE32-E72D297353CC}">
              <c16:uniqueId val="{00000000-D6D3-41BF-AD6A-C314FA33BE5E}"/>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0.2316</c:v>
                  </c:pt>
                  <c:pt idx="2">
                    <c:v>0.23230000000000001</c:v>
                  </c:pt>
                  <c:pt idx="3">
                    <c:v>0.23280000000000001</c:v>
                  </c:pt>
                  <c:pt idx="4">
                    <c:v>0.2351</c:v>
                  </c:pt>
                  <c:pt idx="5">
                    <c:v>0.23730000000000001</c:v>
                  </c:pt>
                  <c:pt idx="6">
                    <c:v>0.2382</c:v>
                  </c:pt>
                  <c:pt idx="7">
                    <c:v>0.2399</c:v>
                  </c:pt>
                  <c:pt idx="8">
                    <c:v>0.25069999999999998</c:v>
                  </c:pt>
                  <c:pt idx="9">
                    <c:v>0.25390000000000001</c:v>
                  </c:pt>
                  <c:pt idx="10">
                    <c:v>0.26069999999999999</c:v>
                  </c:pt>
                  <c:pt idx="11">
                    <c:v>0.26840000000000003</c:v>
                  </c:pt>
                </c:numCache>
              </c:numRef>
            </c:plus>
            <c:minus>
              <c:numRef>
                <c:f>Sheet1!$F$2:$F$13</c:f>
                <c:numCache>
                  <c:formatCode>General</c:formatCode>
                  <c:ptCount val="12"/>
                  <c:pt idx="0">
                    <c:v>0</c:v>
                  </c:pt>
                  <c:pt idx="1">
                    <c:v>0.2316</c:v>
                  </c:pt>
                  <c:pt idx="2">
                    <c:v>0.23230000000000001</c:v>
                  </c:pt>
                  <c:pt idx="3">
                    <c:v>0.23280000000000001</c:v>
                  </c:pt>
                  <c:pt idx="4">
                    <c:v>0.2351</c:v>
                  </c:pt>
                  <c:pt idx="5">
                    <c:v>0.23730000000000001</c:v>
                  </c:pt>
                  <c:pt idx="6">
                    <c:v>0.2382</c:v>
                  </c:pt>
                  <c:pt idx="7">
                    <c:v>0.2399</c:v>
                  </c:pt>
                  <c:pt idx="8">
                    <c:v>0.25069999999999998</c:v>
                  </c:pt>
                  <c:pt idx="9">
                    <c:v>0.25390000000000001</c:v>
                  </c:pt>
                  <c:pt idx="10">
                    <c:v>0.26069999999999999</c:v>
                  </c:pt>
                  <c:pt idx="11">
                    <c:v>0.26840000000000003</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-2.5165999999999999</c:v>
                </c:pt>
                <c:pt idx="2">
                  <c:v>-6.9466000000000001</c:v>
                </c:pt>
                <c:pt idx="3">
                  <c:v>-9.8414000000000001</c:v>
                </c:pt>
                <c:pt idx="4">
                  <c:v>-12.2376</c:v>
                </c:pt>
                <c:pt idx="5">
                  <c:v>-14.4114</c:v>
                </c:pt>
                <c:pt idx="6">
                  <c:v>-16.029299999999999</c:v>
                </c:pt>
                <c:pt idx="7">
                  <c:v>-17.176300000000001</c:v>
                </c:pt>
                <c:pt idx="8">
                  <c:v>-18.616499999999998</c:v>
                </c:pt>
                <c:pt idx="9">
                  <c:v>-19.5762</c:v>
                </c:pt>
                <c:pt idx="10">
                  <c:v>-19.989999999999998</c:v>
                </c:pt>
                <c:pt idx="11">
                  <c:v>-20.5565</c:v>
                </c:pt>
              </c:numCache>
            </c:numRef>
          </c:val>
          <c:smooth val="0"/>
          <c:extLst>
            <c:ext xmlns:c16="http://schemas.microsoft.com/office/drawing/2014/chart" uri="{C3380CC4-5D6E-409C-BE32-E72D297353CC}">
              <c16:uniqueId val="{00000001-D6D3-41BF-AD6A-C314FA33BE5E}"/>
            </c:ext>
          </c:extLst>
        </c:ser>
        <c:dLbls>
          <c:showLegendKey val="0"/>
          <c:showVal val="0"/>
          <c:showCatName val="0"/>
          <c:showSerName val="0"/>
          <c:showPercent val="0"/>
          <c:showBubbleSize val="0"/>
        </c:dLbls>
        <c:marker val="1"/>
        <c:smooth val="0"/>
        <c:axId val="255710336"/>
        <c:axId val="255711872"/>
      </c:lineChart>
      <c:catAx>
        <c:axId val="255710336"/>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miter lim="800000"/>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5711872"/>
        <c:crosses val="autoZero"/>
        <c:auto val="1"/>
        <c:lblAlgn val="ctr"/>
        <c:lblOffset val="100"/>
        <c:noMultiLvlLbl val="0"/>
      </c:catAx>
      <c:valAx>
        <c:axId val="255711872"/>
        <c:scaling>
          <c:orientation val="minMax"/>
          <c:max val="10"/>
          <c:min val="-25"/>
        </c:scaling>
        <c:delete val="0"/>
        <c:axPos val="l"/>
        <c:numFmt formatCode="General" sourceLinked="1"/>
        <c:majorTickMark val="out"/>
        <c:minorTickMark val="none"/>
        <c:tickLblPos val="low"/>
        <c:spPr>
          <a:noFill/>
          <a:ln w="19050" cap="sq" cmpd="sng" algn="ctr">
            <a:solidFill>
              <a:srgbClr val="000000"/>
            </a:solidFill>
            <a:prstDash val="solid"/>
            <a:miter lim="800000"/>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Arial" panose="020B0604020202020204" pitchFamily="34" charset="0"/>
              </a:defRPr>
            </a:pPr>
            <a:endParaRPr lang="en-US"/>
          </a:p>
        </c:txPr>
        <c:crossAx val="25571033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50511190460261"/>
          <c:y val="7.4922514746507782E-2"/>
          <c:w val="0.83393776325981084"/>
          <c:h val="0.85015497050698441"/>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0.78180000000000005</c:v>
                  </c:pt>
                  <c:pt idx="2">
                    <c:v>0.78180000000000005</c:v>
                  </c:pt>
                  <c:pt idx="3">
                    <c:v>0.78180000000000005</c:v>
                  </c:pt>
                  <c:pt idx="4">
                    <c:v>0.78180000000000005</c:v>
                  </c:pt>
                  <c:pt idx="5">
                    <c:v>0.78180000000000005</c:v>
                  </c:pt>
                  <c:pt idx="6">
                    <c:v>0.78180000000000005</c:v>
                  </c:pt>
                  <c:pt idx="7">
                    <c:v>0.78310000000000002</c:v>
                  </c:pt>
                  <c:pt idx="8">
                    <c:v>0.78310000000000002</c:v>
                  </c:pt>
                  <c:pt idx="9">
                    <c:v>0.78369999999999995</c:v>
                  </c:pt>
                  <c:pt idx="10">
                    <c:v>0.79220000000000002</c:v>
                  </c:pt>
                  <c:pt idx="11">
                    <c:v>0.84899999999999998</c:v>
                  </c:pt>
                </c:numCache>
              </c:numRef>
            </c:plus>
            <c:minus>
              <c:numRef>
                <c:f>Sheet1!$E$2:$E$13</c:f>
                <c:numCache>
                  <c:formatCode>General</c:formatCode>
                  <c:ptCount val="12"/>
                  <c:pt idx="0">
                    <c:v>0</c:v>
                  </c:pt>
                  <c:pt idx="1">
                    <c:v>0.78180000000000005</c:v>
                  </c:pt>
                  <c:pt idx="2">
                    <c:v>0.78180000000000005</c:v>
                  </c:pt>
                  <c:pt idx="3">
                    <c:v>0.78180000000000005</c:v>
                  </c:pt>
                  <c:pt idx="4">
                    <c:v>0.78180000000000005</c:v>
                  </c:pt>
                  <c:pt idx="5">
                    <c:v>0.78180000000000005</c:v>
                  </c:pt>
                  <c:pt idx="6">
                    <c:v>0.78180000000000005</c:v>
                  </c:pt>
                  <c:pt idx="7">
                    <c:v>0.78310000000000002</c:v>
                  </c:pt>
                  <c:pt idx="8">
                    <c:v>0.78310000000000002</c:v>
                  </c:pt>
                  <c:pt idx="9">
                    <c:v>0.78369999999999995</c:v>
                  </c:pt>
                  <c:pt idx="10">
                    <c:v>0.79220000000000002</c:v>
                  </c:pt>
                  <c:pt idx="11">
                    <c:v>0.84899999999999998</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9.0459999999999999E-2</c:v>
                </c:pt>
                <c:pt idx="2">
                  <c:v>0.21249999999999999</c:v>
                </c:pt>
                <c:pt idx="3">
                  <c:v>0.67949999999999999</c:v>
                </c:pt>
                <c:pt idx="4">
                  <c:v>0.73899999999999999</c:v>
                </c:pt>
                <c:pt idx="5">
                  <c:v>1.4438</c:v>
                </c:pt>
                <c:pt idx="6">
                  <c:v>1.4280999999999999</c:v>
                </c:pt>
                <c:pt idx="7">
                  <c:v>2.7713000000000001</c:v>
                </c:pt>
                <c:pt idx="8">
                  <c:v>4.2572999999999999</c:v>
                </c:pt>
                <c:pt idx="9">
                  <c:v>5.7160000000000002</c:v>
                </c:pt>
                <c:pt idx="10">
                  <c:v>6.9553000000000003</c:v>
                </c:pt>
                <c:pt idx="11">
                  <c:v>7.9359999999999999</c:v>
                </c:pt>
              </c:numCache>
            </c:numRef>
          </c:val>
          <c:smooth val="0"/>
          <c:extLst>
            <c:ext xmlns:c16="http://schemas.microsoft.com/office/drawing/2014/chart" uri="{C3380CC4-5D6E-409C-BE32-E72D297353CC}">
              <c16:uniqueId val="{00000000-7636-4D42-B48D-70481E8D9F86}"/>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1.3683000000000001</c:v>
                  </c:pt>
                  <c:pt idx="2">
                    <c:v>1.3683000000000001</c:v>
                  </c:pt>
                  <c:pt idx="3">
                    <c:v>1.3683000000000001</c:v>
                  </c:pt>
                  <c:pt idx="4">
                    <c:v>1.3703000000000001</c:v>
                  </c:pt>
                  <c:pt idx="5">
                    <c:v>1.3703000000000001</c:v>
                  </c:pt>
                  <c:pt idx="6">
                    <c:v>1.3813</c:v>
                  </c:pt>
                  <c:pt idx="7">
                    <c:v>1.3895999999999999</c:v>
                  </c:pt>
                  <c:pt idx="8">
                    <c:v>1.4278999999999999</c:v>
                  </c:pt>
                  <c:pt idx="9">
                    <c:v>1.4775</c:v>
                  </c:pt>
                  <c:pt idx="10">
                    <c:v>1.4775</c:v>
                  </c:pt>
                  <c:pt idx="11">
                    <c:v>1.5063</c:v>
                  </c:pt>
                </c:numCache>
              </c:numRef>
            </c:plus>
            <c:minus>
              <c:numRef>
                <c:f>Sheet1!$F$2:$F$13</c:f>
                <c:numCache>
                  <c:formatCode>General</c:formatCode>
                  <c:ptCount val="12"/>
                  <c:pt idx="0">
                    <c:v>0</c:v>
                  </c:pt>
                  <c:pt idx="1">
                    <c:v>1.3683000000000001</c:v>
                  </c:pt>
                  <c:pt idx="2">
                    <c:v>1.3683000000000001</c:v>
                  </c:pt>
                  <c:pt idx="3">
                    <c:v>1.3683000000000001</c:v>
                  </c:pt>
                  <c:pt idx="4">
                    <c:v>1.3703000000000001</c:v>
                  </c:pt>
                  <c:pt idx="5">
                    <c:v>1.3703000000000001</c:v>
                  </c:pt>
                  <c:pt idx="6">
                    <c:v>1.3813</c:v>
                  </c:pt>
                  <c:pt idx="7">
                    <c:v>1.3895999999999999</c:v>
                  </c:pt>
                  <c:pt idx="8">
                    <c:v>1.4278999999999999</c:v>
                  </c:pt>
                  <c:pt idx="9">
                    <c:v>1.4775</c:v>
                  </c:pt>
                  <c:pt idx="10">
                    <c:v>1.4775</c:v>
                  </c:pt>
                  <c:pt idx="11">
                    <c:v>1.5063</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-0.55130000000000001</c:v>
                </c:pt>
                <c:pt idx="2">
                  <c:v>-1.0683</c:v>
                </c:pt>
                <c:pt idx="3">
                  <c:v>-1.6099000000000001</c:v>
                </c:pt>
                <c:pt idx="4">
                  <c:v>-1.7715000000000001</c:v>
                </c:pt>
                <c:pt idx="5">
                  <c:v>-1.8926000000000001</c:v>
                </c:pt>
                <c:pt idx="6">
                  <c:v>-1.9186000000000001</c:v>
                </c:pt>
                <c:pt idx="7">
                  <c:v>-2.165</c:v>
                </c:pt>
                <c:pt idx="8">
                  <c:v>-3.3502999999999998</c:v>
                </c:pt>
                <c:pt idx="9">
                  <c:v>-4.2643000000000004</c:v>
                </c:pt>
                <c:pt idx="10">
                  <c:v>-4.1905999999999999</c:v>
                </c:pt>
                <c:pt idx="11">
                  <c:v>-4.3764000000000003</c:v>
                </c:pt>
              </c:numCache>
            </c:numRef>
          </c:val>
          <c:smooth val="0"/>
          <c:extLst>
            <c:ext xmlns:c16="http://schemas.microsoft.com/office/drawing/2014/chart" uri="{C3380CC4-5D6E-409C-BE32-E72D297353CC}">
              <c16:uniqueId val="{00000001-7636-4D42-B48D-70481E8D9F86}"/>
            </c:ext>
          </c:extLst>
        </c:ser>
        <c:dLbls>
          <c:showLegendKey val="0"/>
          <c:showVal val="0"/>
          <c:showCatName val="0"/>
          <c:showSerName val="0"/>
          <c:showPercent val="0"/>
          <c:showBubbleSize val="0"/>
        </c:dLbls>
        <c:marker val="1"/>
        <c:smooth val="0"/>
        <c:axId val="255852928"/>
        <c:axId val="255854464"/>
      </c:lineChart>
      <c:catAx>
        <c:axId val="255852928"/>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5854464"/>
        <c:crosses val="autoZero"/>
        <c:auto val="1"/>
        <c:lblAlgn val="ctr"/>
        <c:lblOffset val="100"/>
        <c:noMultiLvlLbl val="0"/>
      </c:catAx>
      <c:valAx>
        <c:axId val="255854464"/>
        <c:scaling>
          <c:orientation val="minMax"/>
          <c:max val="12"/>
          <c:min val="-8"/>
        </c:scaling>
        <c:delete val="0"/>
        <c:axPos val="l"/>
        <c:numFmt formatCode="General" sourceLinked="1"/>
        <c:majorTickMark val="out"/>
        <c:minorTickMark val="none"/>
        <c:tickLblPos val="low"/>
        <c:spPr>
          <a:noFill/>
          <a:ln w="19050" cap="sq" cmpd="sng" algn="ctr">
            <a:solidFill>
              <a:srgbClr val="000000"/>
            </a:solidFill>
            <a:prstDash val="solid"/>
            <a:miter lim="800000"/>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Arial" panose="020B0604020202020204" pitchFamily="34" charset="0"/>
              </a:defRPr>
            </a:pPr>
            <a:endParaRPr lang="en-US"/>
          </a:p>
        </c:txPr>
        <c:crossAx val="255852928"/>
        <c:crosses val="autoZero"/>
        <c:crossBetween val="between"/>
        <c:majorUnit val="2"/>
        <c:minorUnit val="2"/>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22741011364614"/>
          <c:y val="7.4691423371518448E-2"/>
          <c:w val="0.84507655943198889"/>
          <c:h val="0.85740728265437383"/>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0.19800000000000001</c:v>
                  </c:pt>
                  <c:pt idx="2">
                    <c:v>0.19800000000000001</c:v>
                  </c:pt>
                  <c:pt idx="3">
                    <c:v>0.19800000000000001</c:v>
                  </c:pt>
                  <c:pt idx="4">
                    <c:v>0.1981</c:v>
                  </c:pt>
                  <c:pt idx="5">
                    <c:v>0.19819999999999999</c:v>
                  </c:pt>
                  <c:pt idx="6">
                    <c:v>0.1983</c:v>
                  </c:pt>
                  <c:pt idx="7">
                    <c:v>0.19850000000000001</c:v>
                  </c:pt>
                  <c:pt idx="8">
                    <c:v>0.19989999999999999</c:v>
                  </c:pt>
                  <c:pt idx="9">
                    <c:v>0.2019</c:v>
                  </c:pt>
                  <c:pt idx="10">
                    <c:v>0.21049999999999999</c:v>
                  </c:pt>
                  <c:pt idx="11">
                    <c:v>0.2306</c:v>
                  </c:pt>
                </c:numCache>
              </c:numRef>
            </c:plus>
            <c:minus>
              <c:numRef>
                <c:f>Sheet1!$E$2:$E$13</c:f>
                <c:numCache>
                  <c:formatCode>General</c:formatCode>
                  <c:ptCount val="12"/>
                  <c:pt idx="0">
                    <c:v>0</c:v>
                  </c:pt>
                  <c:pt idx="1">
                    <c:v>0.19800000000000001</c:v>
                  </c:pt>
                  <c:pt idx="2">
                    <c:v>0.19800000000000001</c:v>
                  </c:pt>
                  <c:pt idx="3">
                    <c:v>0.19800000000000001</c:v>
                  </c:pt>
                  <c:pt idx="4">
                    <c:v>0.1981</c:v>
                  </c:pt>
                  <c:pt idx="5">
                    <c:v>0.19819999999999999</c:v>
                  </c:pt>
                  <c:pt idx="6">
                    <c:v>0.1983</c:v>
                  </c:pt>
                  <c:pt idx="7">
                    <c:v>0.19850000000000001</c:v>
                  </c:pt>
                  <c:pt idx="8">
                    <c:v>0.19989999999999999</c:v>
                  </c:pt>
                  <c:pt idx="9">
                    <c:v>0.2019</c:v>
                  </c:pt>
                  <c:pt idx="10">
                    <c:v>0.21049999999999999</c:v>
                  </c:pt>
                  <c:pt idx="11">
                    <c:v>0.2306</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-4.3619999999999999E-2</c:v>
                </c:pt>
                <c:pt idx="2">
                  <c:v>0.27400000000000002</c:v>
                </c:pt>
                <c:pt idx="3">
                  <c:v>0.47089999999999999</c:v>
                </c:pt>
                <c:pt idx="4">
                  <c:v>0.81740000000000002</c:v>
                </c:pt>
                <c:pt idx="5">
                  <c:v>1.0860000000000001</c:v>
                </c:pt>
                <c:pt idx="6">
                  <c:v>1.6237999999999999</c:v>
                </c:pt>
                <c:pt idx="7">
                  <c:v>2.2126000000000001</c:v>
                </c:pt>
                <c:pt idx="8">
                  <c:v>3.0682999999999998</c:v>
                </c:pt>
                <c:pt idx="9">
                  <c:v>3.9377</c:v>
                </c:pt>
                <c:pt idx="10">
                  <c:v>4.8654999999999999</c:v>
                </c:pt>
                <c:pt idx="11">
                  <c:v>5.5033000000000003</c:v>
                </c:pt>
              </c:numCache>
            </c:numRef>
          </c:val>
          <c:smooth val="0"/>
          <c:extLst>
            <c:ext xmlns:c16="http://schemas.microsoft.com/office/drawing/2014/chart" uri="{C3380CC4-5D6E-409C-BE32-E72D297353CC}">
              <c16:uniqueId val="{00000000-58CE-4B1A-9BAB-80049F216125}"/>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0.27460000000000001</c:v>
                  </c:pt>
                  <c:pt idx="2">
                    <c:v>0.2752</c:v>
                  </c:pt>
                  <c:pt idx="3">
                    <c:v>0.27550000000000002</c:v>
                  </c:pt>
                  <c:pt idx="4">
                    <c:v>0.27810000000000001</c:v>
                  </c:pt>
                  <c:pt idx="5">
                    <c:v>0.28079999999999999</c:v>
                  </c:pt>
                  <c:pt idx="6">
                    <c:v>0.28460000000000002</c:v>
                  </c:pt>
                  <c:pt idx="7">
                    <c:v>0.2858</c:v>
                  </c:pt>
                  <c:pt idx="8">
                    <c:v>0.29010000000000002</c:v>
                  </c:pt>
                  <c:pt idx="9">
                    <c:v>0.29470000000000002</c:v>
                  </c:pt>
                  <c:pt idx="10">
                    <c:v>0.30330000000000001</c:v>
                  </c:pt>
                  <c:pt idx="11">
                    <c:v>0.31190000000000001</c:v>
                  </c:pt>
                </c:numCache>
              </c:numRef>
            </c:plus>
            <c:minus>
              <c:numRef>
                <c:f>Sheet1!$F$2:$F$13</c:f>
                <c:numCache>
                  <c:formatCode>General</c:formatCode>
                  <c:ptCount val="12"/>
                  <c:pt idx="0">
                    <c:v>0</c:v>
                  </c:pt>
                  <c:pt idx="1">
                    <c:v>0.27460000000000001</c:v>
                  </c:pt>
                  <c:pt idx="2">
                    <c:v>0.2752</c:v>
                  </c:pt>
                  <c:pt idx="3">
                    <c:v>0.27550000000000002</c:v>
                  </c:pt>
                  <c:pt idx="4">
                    <c:v>0.27810000000000001</c:v>
                  </c:pt>
                  <c:pt idx="5">
                    <c:v>0.28079999999999999</c:v>
                  </c:pt>
                  <c:pt idx="6">
                    <c:v>0.28460000000000002</c:v>
                  </c:pt>
                  <c:pt idx="7">
                    <c:v>0.2858</c:v>
                  </c:pt>
                  <c:pt idx="8">
                    <c:v>0.29010000000000002</c:v>
                  </c:pt>
                  <c:pt idx="9">
                    <c:v>0.29470000000000002</c:v>
                  </c:pt>
                  <c:pt idx="10">
                    <c:v>0.30330000000000001</c:v>
                  </c:pt>
                  <c:pt idx="11">
                    <c:v>0.31190000000000001</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-0.2908</c:v>
                </c:pt>
                <c:pt idx="2">
                  <c:v>-1.6615</c:v>
                </c:pt>
                <c:pt idx="3">
                  <c:v>-2.4729999999999999</c:v>
                </c:pt>
                <c:pt idx="4">
                  <c:v>-3.0167999999999999</c:v>
                </c:pt>
                <c:pt idx="5">
                  <c:v>-3.5748000000000002</c:v>
                </c:pt>
                <c:pt idx="6">
                  <c:v>-3.7286999999999999</c:v>
                </c:pt>
                <c:pt idx="7">
                  <c:v>-3.9493</c:v>
                </c:pt>
                <c:pt idx="8">
                  <c:v>-4.1908000000000003</c:v>
                </c:pt>
                <c:pt idx="9">
                  <c:v>-4.45</c:v>
                </c:pt>
                <c:pt idx="10">
                  <c:v>-4.6779999999999999</c:v>
                </c:pt>
                <c:pt idx="11">
                  <c:v>-4.7058</c:v>
                </c:pt>
              </c:numCache>
            </c:numRef>
          </c:val>
          <c:smooth val="0"/>
          <c:extLst>
            <c:ext xmlns:c16="http://schemas.microsoft.com/office/drawing/2014/chart" uri="{C3380CC4-5D6E-409C-BE32-E72D297353CC}">
              <c16:uniqueId val="{00000001-58CE-4B1A-9BAB-80049F216125}"/>
            </c:ext>
          </c:extLst>
        </c:ser>
        <c:dLbls>
          <c:showLegendKey val="0"/>
          <c:showVal val="0"/>
          <c:showCatName val="0"/>
          <c:showSerName val="0"/>
          <c:showPercent val="0"/>
          <c:showBubbleSize val="0"/>
        </c:dLbls>
        <c:marker val="1"/>
        <c:smooth val="0"/>
        <c:axId val="256719104"/>
        <c:axId val="256724992"/>
      </c:lineChart>
      <c:catAx>
        <c:axId val="256719104"/>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6724992"/>
        <c:crosses val="autoZero"/>
        <c:auto val="1"/>
        <c:lblAlgn val="ctr"/>
        <c:lblOffset val="100"/>
        <c:noMultiLvlLbl val="0"/>
      </c:catAx>
      <c:valAx>
        <c:axId val="256724992"/>
        <c:scaling>
          <c:orientation val="minMax"/>
          <c:max val="8"/>
          <c:min val="-6"/>
        </c:scaling>
        <c:delete val="0"/>
        <c:axPos val="l"/>
        <c:numFmt formatCode="General" sourceLinked="0"/>
        <c:majorTickMark val="out"/>
        <c:minorTickMark val="none"/>
        <c:tickLblPos val="low"/>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Arial" panose="020B0604020202020204" pitchFamily="34" charset="0"/>
              </a:defRPr>
            </a:pPr>
            <a:endParaRPr lang="en-US"/>
          </a:p>
        </c:txPr>
        <c:crossAx val="256719104"/>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97029782957264"/>
          <c:y val="7.5142195261419187E-2"/>
          <c:w val="0.83055543003928434"/>
          <c:h val="0.84971560947716163"/>
        </c:manualLayout>
      </c:layout>
      <c:lineChart>
        <c:grouping val="standard"/>
        <c:varyColors val="0"/>
        <c:ser>
          <c:idx val="0"/>
          <c:order val="0"/>
          <c:tx>
            <c:strRef>
              <c:f>Sheet1!$B$1</c:f>
              <c:strCache>
                <c:ptCount val="1"/>
                <c:pt idx="0">
                  <c:v>Control</c:v>
                </c:pt>
              </c:strCache>
            </c:strRef>
          </c:tx>
          <c:spPr>
            <a:ln w="19050" cap="rnd" cmpd="sng" algn="ctr">
              <a:solidFill>
                <a:schemeClr val="accent1"/>
              </a:solidFill>
              <a:prstDash val="solid"/>
              <a:round/>
            </a:ln>
            <a:effectLst/>
          </c:spPr>
          <c:marker>
            <c:symbol val="circle"/>
            <c:size val="5"/>
            <c:spPr>
              <a:solidFill>
                <a:schemeClr val="accent1"/>
              </a:solidFill>
              <a:ln w="6350" cap="flat" cmpd="sng" algn="ctr">
                <a:solidFill>
                  <a:schemeClr val="accent1"/>
                </a:solidFill>
                <a:prstDash val="solid"/>
                <a:round/>
              </a:ln>
              <a:effectLst/>
            </c:spPr>
          </c:marker>
          <c:errBars>
            <c:errDir val="y"/>
            <c:errBarType val="both"/>
            <c:errValType val="cust"/>
            <c:noEndCap val="0"/>
            <c:plus>
              <c:numRef>
                <c:f>Sheet1!$E$2:$E$13</c:f>
                <c:numCache>
                  <c:formatCode>General</c:formatCode>
                  <c:ptCount val="12"/>
                  <c:pt idx="0">
                    <c:v>0</c:v>
                  </c:pt>
                  <c:pt idx="1">
                    <c:v>0.30669999999999997</c:v>
                  </c:pt>
                  <c:pt idx="2">
                    <c:v>0.30680000000000002</c:v>
                  </c:pt>
                  <c:pt idx="3">
                    <c:v>0.30680000000000002</c:v>
                  </c:pt>
                  <c:pt idx="4">
                    <c:v>0.30890000000000001</c:v>
                  </c:pt>
                  <c:pt idx="5">
                    <c:v>0.31059999999999999</c:v>
                  </c:pt>
                  <c:pt idx="6">
                    <c:v>0.31330000000000002</c:v>
                  </c:pt>
                  <c:pt idx="7">
                    <c:v>0.31609999999999999</c:v>
                  </c:pt>
                  <c:pt idx="8">
                    <c:v>0.32200000000000001</c:v>
                  </c:pt>
                  <c:pt idx="9">
                    <c:v>0.32579999999999998</c:v>
                  </c:pt>
                  <c:pt idx="10">
                    <c:v>0.33900000000000002</c:v>
                  </c:pt>
                  <c:pt idx="11">
                    <c:v>0.38250000000000001</c:v>
                  </c:pt>
                </c:numCache>
              </c:numRef>
            </c:plus>
            <c:minus>
              <c:numRef>
                <c:f>Sheet1!$E$2:$E$13</c:f>
                <c:numCache>
                  <c:formatCode>General</c:formatCode>
                  <c:ptCount val="12"/>
                  <c:pt idx="0">
                    <c:v>0</c:v>
                  </c:pt>
                  <c:pt idx="1">
                    <c:v>0.30669999999999997</c:v>
                  </c:pt>
                  <c:pt idx="2">
                    <c:v>0.30680000000000002</c:v>
                  </c:pt>
                  <c:pt idx="3">
                    <c:v>0.30680000000000002</c:v>
                  </c:pt>
                  <c:pt idx="4">
                    <c:v>0.30890000000000001</c:v>
                  </c:pt>
                  <c:pt idx="5">
                    <c:v>0.31059999999999999</c:v>
                  </c:pt>
                  <c:pt idx="6">
                    <c:v>0.31330000000000002</c:v>
                  </c:pt>
                  <c:pt idx="7">
                    <c:v>0.31609999999999999</c:v>
                  </c:pt>
                  <c:pt idx="8">
                    <c:v>0.32200000000000001</c:v>
                  </c:pt>
                  <c:pt idx="9">
                    <c:v>0.32579999999999998</c:v>
                  </c:pt>
                  <c:pt idx="10">
                    <c:v>0.33900000000000002</c:v>
                  </c:pt>
                  <c:pt idx="11">
                    <c:v>0.38250000000000001</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Sheet1!$B$2:$B$13</c:f>
              <c:numCache>
                <c:formatCode>General</c:formatCode>
                <c:ptCount val="12"/>
                <c:pt idx="0">
                  <c:v>0</c:v>
                </c:pt>
                <c:pt idx="1">
                  <c:v>0.75370000000000004</c:v>
                </c:pt>
                <c:pt idx="2">
                  <c:v>1.3130999999999999</c:v>
                </c:pt>
                <c:pt idx="3">
                  <c:v>1.4963</c:v>
                </c:pt>
                <c:pt idx="4">
                  <c:v>1.8374999999999999</c:v>
                </c:pt>
                <c:pt idx="5">
                  <c:v>2.3290000000000002</c:v>
                </c:pt>
                <c:pt idx="6">
                  <c:v>2.5038999999999998</c:v>
                </c:pt>
                <c:pt idx="7">
                  <c:v>2.9144999999999999</c:v>
                </c:pt>
                <c:pt idx="8">
                  <c:v>3.4058999999999999</c:v>
                </c:pt>
                <c:pt idx="9">
                  <c:v>4.3692000000000002</c:v>
                </c:pt>
                <c:pt idx="10">
                  <c:v>5.3101000000000003</c:v>
                </c:pt>
                <c:pt idx="11">
                  <c:v>5.5559000000000003</c:v>
                </c:pt>
              </c:numCache>
            </c:numRef>
          </c:val>
          <c:smooth val="0"/>
          <c:extLst>
            <c:ext xmlns:c16="http://schemas.microsoft.com/office/drawing/2014/chart" uri="{C3380CC4-5D6E-409C-BE32-E72D297353CC}">
              <c16:uniqueId val="{00000000-15BB-496A-AC29-4B7BC48528EF}"/>
            </c:ext>
          </c:extLst>
        </c:ser>
        <c:ser>
          <c:idx val="1"/>
          <c:order val="1"/>
          <c:tx>
            <c:strRef>
              <c:f>Sheet1!$C$1</c:f>
              <c:strCache>
                <c:ptCount val="1"/>
                <c:pt idx="0">
                  <c:v>Testosterone</c:v>
                </c:pt>
              </c:strCache>
            </c:strRef>
          </c:tx>
          <c:spPr>
            <a:ln w="19050" cap="rnd" cmpd="sng" algn="ctr">
              <a:solidFill>
                <a:schemeClr val="accent2"/>
              </a:solidFill>
              <a:prstDash val="solid"/>
              <a:round/>
            </a:ln>
            <a:effectLst/>
          </c:spPr>
          <c:marker>
            <c:symbol val="circle"/>
            <c:size val="5"/>
            <c:spPr>
              <a:solidFill>
                <a:schemeClr val="accent2"/>
              </a:solidFill>
              <a:ln w="6350" cap="flat" cmpd="sng" algn="ctr">
                <a:solidFill>
                  <a:schemeClr val="accent2"/>
                </a:solidFill>
                <a:prstDash val="solid"/>
                <a:round/>
              </a:ln>
              <a:effectLst/>
            </c:spPr>
          </c:marker>
          <c:errBars>
            <c:errDir val="y"/>
            <c:errBarType val="both"/>
            <c:errValType val="cust"/>
            <c:noEndCap val="0"/>
            <c:plus>
              <c:numRef>
                <c:f>Sheet1!$F$2:$F$13</c:f>
                <c:numCache>
                  <c:formatCode>General</c:formatCode>
                  <c:ptCount val="12"/>
                  <c:pt idx="0">
                    <c:v>0</c:v>
                  </c:pt>
                  <c:pt idx="1">
                    <c:v>0.21659999999999999</c:v>
                  </c:pt>
                  <c:pt idx="2">
                    <c:v>0.21709999999999999</c:v>
                  </c:pt>
                  <c:pt idx="3">
                    <c:v>0.2175</c:v>
                  </c:pt>
                  <c:pt idx="4">
                    <c:v>0.21909999999999999</c:v>
                  </c:pt>
                  <c:pt idx="5">
                    <c:v>0.22070000000000001</c:v>
                  </c:pt>
                  <c:pt idx="6">
                    <c:v>0.22140000000000001</c:v>
                  </c:pt>
                  <c:pt idx="7">
                    <c:v>0.22259999999999999</c:v>
                  </c:pt>
                  <c:pt idx="8">
                    <c:v>0.23039999999999999</c:v>
                  </c:pt>
                  <c:pt idx="9">
                    <c:v>0.23269999999999999</c:v>
                  </c:pt>
                  <c:pt idx="10">
                    <c:v>0.23769999999999999</c:v>
                  </c:pt>
                  <c:pt idx="11">
                    <c:v>0.24329999999999999</c:v>
                  </c:pt>
                </c:numCache>
              </c:numRef>
            </c:plus>
            <c:minus>
              <c:numRef>
                <c:f>Sheet1!$F$2:$F$13</c:f>
                <c:numCache>
                  <c:formatCode>General</c:formatCode>
                  <c:ptCount val="12"/>
                  <c:pt idx="0">
                    <c:v>0</c:v>
                  </c:pt>
                  <c:pt idx="1">
                    <c:v>0.21659999999999999</c:v>
                  </c:pt>
                  <c:pt idx="2">
                    <c:v>0.21709999999999999</c:v>
                  </c:pt>
                  <c:pt idx="3">
                    <c:v>0.2175</c:v>
                  </c:pt>
                  <c:pt idx="4">
                    <c:v>0.21909999999999999</c:v>
                  </c:pt>
                  <c:pt idx="5">
                    <c:v>0.22070000000000001</c:v>
                  </c:pt>
                  <c:pt idx="6">
                    <c:v>0.22140000000000001</c:v>
                  </c:pt>
                  <c:pt idx="7">
                    <c:v>0.22259999999999999</c:v>
                  </c:pt>
                  <c:pt idx="8">
                    <c:v>0.23039999999999999</c:v>
                  </c:pt>
                  <c:pt idx="9">
                    <c:v>0.23269999999999999</c:v>
                  </c:pt>
                  <c:pt idx="10">
                    <c:v>0.23769999999999999</c:v>
                  </c:pt>
                  <c:pt idx="11">
                    <c:v>0.24329999999999999</c:v>
                  </c:pt>
                </c:numCache>
              </c:numRef>
            </c:minus>
            <c:spPr>
              <a:solidFill>
                <a:schemeClr val="tx1"/>
              </a:solidFill>
              <a:ln w="19050" cap="flat" cmpd="sng" algn="ctr">
                <a:solidFill>
                  <a:srgbClr val="000000"/>
                </a:solidFill>
                <a:prstDash val="solid"/>
                <a:round/>
              </a:ln>
              <a:effectLst/>
            </c:spPr>
          </c:errBars>
          <c:cat>
            <c:strRef>
              <c:f>Sheet1!$A$2:$A$13</c:f>
              <c:strCache>
                <c:ptCount val="12"/>
                <c:pt idx="0">
                  <c:v>Baseline</c:v>
                </c:pt>
                <c:pt idx="1">
                  <c:v>1</c:v>
                </c:pt>
                <c:pt idx="2">
                  <c:v>2</c:v>
                </c:pt>
                <c:pt idx="3">
                  <c:v>3</c:v>
                </c:pt>
                <c:pt idx="4">
                  <c:v>4</c:v>
                </c:pt>
                <c:pt idx="5">
                  <c:v>5</c:v>
                </c:pt>
                <c:pt idx="6">
                  <c:v>6</c:v>
                </c:pt>
                <c:pt idx="7">
                  <c:v>7</c:v>
                </c:pt>
                <c:pt idx="8">
                  <c:v>8</c:v>
                </c:pt>
                <c:pt idx="9">
                  <c:v>9</c:v>
                </c:pt>
                <c:pt idx="10">
                  <c:v>10</c:v>
                </c:pt>
                <c:pt idx="11">
                  <c:v>11</c:v>
                </c:pt>
              </c:strCache>
            </c:strRef>
          </c:cat>
          <c:val>
            <c:numRef>
              <c:f>Sheet1!$C$2:$C$13</c:f>
              <c:numCache>
                <c:formatCode>General</c:formatCode>
                <c:ptCount val="12"/>
                <c:pt idx="0">
                  <c:v>0</c:v>
                </c:pt>
                <c:pt idx="1">
                  <c:v>-2.1616</c:v>
                </c:pt>
                <c:pt idx="2">
                  <c:v>-5.2563000000000004</c:v>
                </c:pt>
                <c:pt idx="3">
                  <c:v>-7.1228999999999996</c:v>
                </c:pt>
                <c:pt idx="4">
                  <c:v>-8.3292000000000002</c:v>
                </c:pt>
                <c:pt idx="5">
                  <c:v>-9.3979999999999997</c:v>
                </c:pt>
                <c:pt idx="6">
                  <c:v>-10.053100000000001</c:v>
                </c:pt>
                <c:pt idx="7">
                  <c:v>-10.711399999999999</c:v>
                </c:pt>
                <c:pt idx="8">
                  <c:v>-11.5799</c:v>
                </c:pt>
                <c:pt idx="9">
                  <c:v>-12.304600000000001</c:v>
                </c:pt>
                <c:pt idx="10">
                  <c:v>-12.589399999999999</c:v>
                </c:pt>
                <c:pt idx="11">
                  <c:v>-12.9498</c:v>
                </c:pt>
              </c:numCache>
            </c:numRef>
          </c:val>
          <c:smooth val="0"/>
          <c:extLst>
            <c:ext xmlns:c16="http://schemas.microsoft.com/office/drawing/2014/chart" uri="{C3380CC4-5D6E-409C-BE32-E72D297353CC}">
              <c16:uniqueId val="{00000001-15BB-496A-AC29-4B7BC48528EF}"/>
            </c:ext>
          </c:extLst>
        </c:ser>
        <c:dLbls>
          <c:showLegendKey val="0"/>
          <c:showVal val="0"/>
          <c:showCatName val="0"/>
          <c:showSerName val="0"/>
          <c:showPercent val="0"/>
          <c:showBubbleSize val="0"/>
        </c:dLbls>
        <c:marker val="1"/>
        <c:smooth val="0"/>
        <c:axId val="256824832"/>
        <c:axId val="256826368"/>
      </c:lineChart>
      <c:catAx>
        <c:axId val="256824832"/>
        <c:scaling>
          <c:orientation val="minMax"/>
        </c:scaling>
        <c:delete val="0"/>
        <c:axPos val="b"/>
        <c:numFmt formatCode="General" sourceLinked="1"/>
        <c:majorTickMark val="none"/>
        <c:minorTickMark val="none"/>
        <c:tickLblPos val="none"/>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6826368"/>
        <c:crosses val="autoZero"/>
        <c:auto val="1"/>
        <c:lblAlgn val="ctr"/>
        <c:lblOffset val="100"/>
        <c:noMultiLvlLbl val="0"/>
      </c:catAx>
      <c:valAx>
        <c:axId val="256826368"/>
        <c:scaling>
          <c:orientation val="minMax"/>
          <c:max val="10"/>
          <c:min val="-15"/>
        </c:scaling>
        <c:delete val="0"/>
        <c:axPos val="l"/>
        <c:numFmt formatCode="General" sourceLinked="0"/>
        <c:majorTickMark val="out"/>
        <c:minorTickMark val="none"/>
        <c:tickLblPos val="low"/>
        <c:spPr>
          <a:noFill/>
          <a:ln w="19050" cap="sq"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Arial" panose="020B0604020202020204" pitchFamily="34" charset="0"/>
              </a:defRPr>
            </a:pPr>
            <a:endParaRPr lang="en-US"/>
          </a:p>
        </c:txPr>
        <c:crossAx val="256824832"/>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D9F6C-8CA7-42FF-9B69-D300C2B72A33}" type="datetimeFigureOut">
              <a:rPr lang="en-GB" smtClean="0"/>
              <a:t>21/02/2021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8C6A1-D9E3-443E-AEF7-A0EE00017FB4}" type="slidenum">
              <a:rPr lang="en-GB" smtClean="0"/>
              <a:t>‹#›</a:t>
            </a:fld>
            <a:endParaRPr lang="en-GB"/>
          </a:p>
        </p:txBody>
      </p:sp>
    </p:spTree>
    <p:extLst>
      <p:ext uri="{BB962C8B-B14F-4D97-AF65-F5344CB8AC3E}">
        <p14:creationId xmlns:p14="http://schemas.microsoft.com/office/powerpoint/2010/main" val="335467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ccounts.google.com/ServiceLogin?hl=en&amp;passive=true&amp;continue=https://www.google.com/search?q%3Dlow%2Btestosterone%2BAND%2Bvisceral%2Bfat%26rlz%3D1C1GCEA_enGB857GB857%26oq%3Dlow%2Btestosterone%2BAND%2Bvisceral%2Bfat%26aqs%3Dchrome..69i57.7093j0j8%26sourceid%3Dchrome%26ie%3DUTF-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ccounts.google.com/ServiceLogin?hl=en&amp;passive=true&amp;continue=https://www.google.com/search?q%3Dlow%2Btestosterone%2BAND%2Bvisceral%2Bfat%26rlz%3D1C1GCEA_enGB857GB857%26oq%3Dlow%2Btestosterone%2BAND%2Bvisceral%2Bfat%26aqs%3Dchrome..69i57.7093j0j8%26sourceid%3Dchrome%26ie%3DUTF-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7"/>
            <a:ext cx="5922510" cy="4029879"/>
          </a:xfrm>
        </p:spPr>
        <p:txBody>
          <a:bodyPr>
            <a:normAutofit lnSpcReduction="10000"/>
          </a:bodyPr>
          <a:lstStyle/>
          <a:p>
            <a:pPr marL="185766" lvl="1" indent="-185766">
              <a:buClr>
                <a:schemeClr val="tx1"/>
              </a:buClr>
              <a:buFont typeface="Arial" panose="020B0604020202020204" pitchFamily="34" charset="0"/>
              <a:buChar char="•"/>
              <a:defRPr/>
            </a:pPr>
            <a:r>
              <a:rPr lang="en-US" dirty="0"/>
              <a:t>The World Health Organization estimated that in 2016, more than 1.9 billion adults aged </a:t>
            </a:r>
            <a:br>
              <a:rPr lang="en-US" dirty="0"/>
            </a:br>
            <a:r>
              <a:rPr lang="en-US" dirty="0">
                <a:latin typeface="Calibri"/>
                <a:cs typeface="Calibri"/>
              </a:rPr>
              <a:t>≥</a:t>
            </a:r>
            <a:r>
              <a:rPr lang="en-US" dirty="0"/>
              <a:t>18 years were overweight, of whom 650 million </a:t>
            </a:r>
            <a:r>
              <a:rPr lang="en-GB" dirty="0"/>
              <a:t>were obese.</a:t>
            </a:r>
            <a:r>
              <a:rPr lang="en-GB" baseline="30000" dirty="0"/>
              <a:t>1</a:t>
            </a:r>
          </a:p>
          <a:p>
            <a:pPr marL="185766" lvl="1" indent="-185766">
              <a:buClr>
                <a:schemeClr val="tx1"/>
              </a:buClr>
              <a:buFont typeface="Arial" panose="020B0604020202020204" pitchFamily="34" charset="0"/>
              <a:buChar char="•"/>
              <a:defRPr/>
            </a:pPr>
            <a:r>
              <a:rPr lang="en-GB" dirty="0"/>
              <a:t>Several pathophysiological mechanisms contribute to obesity, including:</a:t>
            </a:r>
            <a:r>
              <a:rPr lang="en-GB" baseline="30000" dirty="0"/>
              <a:t>2</a:t>
            </a:r>
          </a:p>
          <a:p>
            <a:pPr marL="681142" lvl="2" indent="-185766">
              <a:buClr>
                <a:schemeClr val="tx1"/>
              </a:buClr>
              <a:buFont typeface="Calibri" panose="020F0502020204030204" pitchFamily="34" charset="0"/>
              <a:buChar char="–"/>
              <a:defRPr/>
            </a:pPr>
            <a:r>
              <a:rPr lang="en-GB" dirty="0"/>
              <a:t>M</a:t>
            </a:r>
            <a:r>
              <a:rPr lang="en-US" dirty="0" err="1"/>
              <a:t>etabolic</a:t>
            </a:r>
            <a:r>
              <a:rPr lang="en-US" dirty="0"/>
              <a:t> dysregulation.</a:t>
            </a:r>
          </a:p>
          <a:p>
            <a:pPr marL="681142" lvl="2" indent="-185766">
              <a:buClr>
                <a:schemeClr val="tx1"/>
              </a:buClr>
              <a:buFont typeface="Calibri" panose="020F0502020204030204" pitchFamily="34" charset="0"/>
              <a:buChar char="–"/>
              <a:defRPr/>
            </a:pPr>
            <a:r>
              <a:rPr lang="en-US" dirty="0"/>
              <a:t>Inability to regulate energy intake and expenditure.</a:t>
            </a:r>
          </a:p>
          <a:p>
            <a:pPr marL="681142" lvl="2" indent="-185766">
              <a:buClr>
                <a:schemeClr val="tx1"/>
              </a:buClr>
              <a:buFont typeface="Calibri" panose="020F0502020204030204" pitchFamily="34" charset="0"/>
              <a:buChar char="–"/>
              <a:defRPr/>
            </a:pPr>
            <a:r>
              <a:rPr lang="en-US" dirty="0"/>
              <a:t>Sedentary lifestyle.</a:t>
            </a:r>
          </a:p>
          <a:p>
            <a:pPr marL="681142" lvl="2" indent="-185766">
              <a:buClr>
                <a:schemeClr val="tx1"/>
              </a:buClr>
              <a:buFont typeface="Calibri" panose="020F0502020204030204" pitchFamily="34" charset="0"/>
              <a:buChar char="–"/>
              <a:defRPr/>
            </a:pPr>
            <a:r>
              <a:rPr lang="en-US" dirty="0"/>
              <a:t>Disruptions of endocrine function.</a:t>
            </a:r>
          </a:p>
          <a:p>
            <a:pPr marL="185766" lvl="1" indent="-185766">
              <a:buClr>
                <a:schemeClr val="tx1"/>
              </a:buClr>
              <a:buFont typeface="Arial" panose="020B0604020202020204" pitchFamily="34" charset="0"/>
              <a:buChar char="•"/>
              <a:defRPr/>
            </a:pPr>
            <a:r>
              <a:rPr lang="en-US" dirty="0"/>
              <a:t>Current management strategies for the treatment of obesity include </a:t>
            </a:r>
            <a:r>
              <a:rPr lang="en-GB" dirty="0"/>
              <a:t>dieting, exercise and other behavioural lifestyle changes.</a:t>
            </a:r>
            <a:r>
              <a:rPr lang="en-GB" baseline="30000" dirty="0"/>
              <a:t>2</a:t>
            </a:r>
          </a:p>
          <a:p>
            <a:pPr marL="185766" lvl="1" indent="-185766">
              <a:buClr>
                <a:schemeClr val="tx1"/>
              </a:buClr>
              <a:buFont typeface="Arial" panose="020B0604020202020204" pitchFamily="34" charset="0"/>
              <a:buChar char="•"/>
              <a:defRPr/>
            </a:pPr>
            <a:r>
              <a:rPr lang="en-GB" dirty="0" err="1"/>
              <a:t>Pharmacotherapeutic</a:t>
            </a:r>
            <a:r>
              <a:rPr lang="en-GB" dirty="0"/>
              <a:t> </a:t>
            </a:r>
            <a:r>
              <a:rPr lang="en-US" dirty="0"/>
              <a:t>agents and bariatric surgery are also used to treat and manage obesity.</a:t>
            </a:r>
            <a:r>
              <a:rPr lang="en-US" baseline="30000" dirty="0"/>
              <a:t>2</a:t>
            </a:r>
            <a:endParaRPr lang="en-US" dirty="0"/>
          </a:p>
          <a:p>
            <a:pPr marL="185766" lvl="1" indent="-185766">
              <a:buClr>
                <a:schemeClr val="tx1"/>
              </a:buClr>
              <a:buFont typeface="Arial" panose="020B0604020202020204" pitchFamily="34" charset="0"/>
              <a:buChar char="•"/>
              <a:defRPr/>
            </a:pPr>
            <a:r>
              <a:rPr lang="en-US" dirty="0"/>
              <a:t>However,</a:t>
            </a:r>
            <a:r>
              <a:rPr lang="en-US" sz="1100" b="0" i="0" u="none" strike="noStrike" kern="1200" baseline="0" dirty="0">
                <a:latin typeface="+mn-lt"/>
                <a:ea typeface="+mn-ea"/>
                <a:cs typeface="+mn-cs"/>
              </a:rPr>
              <a:t> currently approved medical</a:t>
            </a:r>
            <a:r>
              <a:rPr lang="en-US" sz="1100" b="0" i="0" u="none" strike="noStrike" kern="1200" dirty="0">
                <a:latin typeface="+mn-lt"/>
                <a:ea typeface="+mn-ea"/>
                <a:cs typeface="+mn-cs"/>
              </a:rPr>
              <a:t> therapies appear to be of limited benefit, and may have</a:t>
            </a:r>
            <a:r>
              <a:rPr lang="en-US" sz="1100" b="0" i="0" u="none" strike="noStrike" kern="1200" baseline="0" dirty="0">
                <a:latin typeface="+mn-lt"/>
                <a:ea typeface="+mn-ea"/>
                <a:cs typeface="+mn-cs"/>
              </a:rPr>
              <a:t> undesirable adverse side-effects</a:t>
            </a:r>
            <a:r>
              <a:rPr lang="en-US" sz="1100" b="0" i="0" u="none" strike="noStrike" kern="1200" dirty="0">
                <a:latin typeface="+mn-lt"/>
                <a:ea typeface="+mn-ea"/>
                <a:cs typeface="+mn-cs"/>
              </a:rPr>
              <a:t> </a:t>
            </a:r>
            <a:r>
              <a:rPr lang="en-US" sz="1100" b="0" i="0" u="none" strike="noStrike" kern="1200" baseline="0" dirty="0">
                <a:latin typeface="+mn-lt"/>
                <a:ea typeface="+mn-ea"/>
                <a:cs typeface="+mn-cs"/>
              </a:rPr>
              <a:t>in long-term management of obesity that can reduce adherence and lead to treatment</a:t>
            </a:r>
            <a:r>
              <a:rPr lang="en-US" dirty="0"/>
              <a:t> </a:t>
            </a:r>
            <a:r>
              <a:rPr lang="en-GB" sz="1100" b="0" i="0" u="none" strike="noStrike" kern="1200" baseline="0" dirty="0">
                <a:latin typeface="+mn-lt"/>
                <a:ea typeface="+mn-ea"/>
                <a:cs typeface="+mn-cs"/>
              </a:rPr>
              <a:t>discontinuation.</a:t>
            </a:r>
            <a:r>
              <a:rPr lang="en-GB" sz="1100" b="0" i="0" u="none" strike="noStrike" kern="1200" baseline="30000" dirty="0"/>
              <a:t>3</a:t>
            </a:r>
            <a:endParaRPr lang="en-US" baseline="30000" dirty="0"/>
          </a:p>
          <a:p>
            <a:pPr marL="185766" lvl="1" indent="-185766">
              <a:buClr>
                <a:schemeClr val="tx1"/>
              </a:buClr>
              <a:buFont typeface="Arial" panose="020B0604020202020204" pitchFamily="34" charset="0"/>
              <a:buChar char="•"/>
              <a:defRPr/>
            </a:pPr>
            <a:r>
              <a:rPr lang="en-US" dirty="0"/>
              <a:t>Bariatric surgery may not be appropriate or available for all patients with obesity, and is not without risks and complications. It necessitates careful patient selection, and patients must be </a:t>
            </a:r>
            <a:r>
              <a:rPr lang="en-GB" dirty="0"/>
              <a:t>followed-up closely after surgery.</a:t>
            </a:r>
            <a:r>
              <a:rPr lang="en-GB" baseline="30000" dirty="0"/>
              <a:t>2</a:t>
            </a:r>
            <a:endParaRPr lang="en-GB" dirty="0"/>
          </a:p>
          <a:p>
            <a:endParaRPr lang="en-GB" dirty="0"/>
          </a:p>
          <a:p>
            <a:r>
              <a:rPr lang="en-GB" b="1" dirty="0"/>
              <a:t>References</a:t>
            </a:r>
          </a:p>
          <a:p>
            <a:r>
              <a:rPr lang="en-GB" sz="1100" b="1" dirty="0"/>
              <a:t>1.</a:t>
            </a:r>
            <a:r>
              <a:rPr lang="en-GB" sz="1100" dirty="0"/>
              <a:t> WHO. Obesity and overweight. https://www.who.int/news-room/fact-sheets/detail/obesity-and-overweight (accessed October 2020); </a:t>
            </a:r>
            <a:r>
              <a:rPr lang="en-GB" sz="1100" b="1" dirty="0"/>
              <a:t>2. </a:t>
            </a:r>
            <a:r>
              <a:rPr lang="en-US" sz="1100" dirty="0" err="1"/>
              <a:t>Saad</a:t>
            </a:r>
            <a:r>
              <a:rPr lang="en-US" sz="1100" dirty="0"/>
              <a:t> F </a:t>
            </a:r>
            <a:r>
              <a:rPr lang="en-US" sz="1100" i="1" dirty="0"/>
              <a:t>et al. </a:t>
            </a:r>
            <a:r>
              <a:rPr lang="en-US" sz="1100" i="1" dirty="0" err="1"/>
              <a:t>Int</a:t>
            </a:r>
            <a:r>
              <a:rPr lang="en-US" sz="1100" i="1" dirty="0"/>
              <a:t> J </a:t>
            </a:r>
            <a:r>
              <a:rPr lang="en-US" sz="1100" i="1" dirty="0" err="1"/>
              <a:t>Obes</a:t>
            </a:r>
            <a:r>
              <a:rPr lang="en-US" sz="1100" i="1" dirty="0"/>
              <a:t> (</a:t>
            </a:r>
            <a:r>
              <a:rPr lang="en-US" sz="1100" i="1" dirty="0" err="1"/>
              <a:t>Lond</a:t>
            </a:r>
            <a:r>
              <a:rPr lang="en-US" sz="1100" i="1" dirty="0"/>
              <a:t>) </a:t>
            </a:r>
            <a:r>
              <a:rPr lang="en-US" sz="1100" dirty="0"/>
              <a:t>2020;44:1264–78; </a:t>
            </a:r>
            <a:br>
              <a:rPr lang="en-US" sz="1100" dirty="0"/>
            </a:br>
            <a:r>
              <a:rPr lang="en-GB" b="1" dirty="0"/>
              <a:t>3.</a:t>
            </a:r>
            <a:r>
              <a:rPr lang="en-GB" dirty="0"/>
              <a:t> </a:t>
            </a:r>
            <a:r>
              <a:rPr lang="en-GB" dirty="0" err="1"/>
              <a:t>Traish</a:t>
            </a:r>
            <a:r>
              <a:rPr lang="en-GB" dirty="0"/>
              <a:t> AM. </a:t>
            </a:r>
            <a:r>
              <a:rPr lang="pt-BR" i="1" dirty="0"/>
              <a:t>Curr Opin Endocrinol Diabetes Obes </a:t>
            </a:r>
            <a:r>
              <a:rPr lang="pt-BR" dirty="0"/>
              <a:t>2014;21:313–22</a:t>
            </a:r>
            <a:r>
              <a:rPr lang="en-GB" dirty="0"/>
              <a:t>.</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01003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817394" cy="4029879"/>
          </a:xfrm>
        </p:spPr>
        <p:txBody>
          <a:bodyPr/>
          <a:lstStyle/>
          <a:p>
            <a:pPr marL="185766" lvl="1" indent="-185766">
              <a:buClr>
                <a:schemeClr val="tx1"/>
              </a:buClr>
              <a:buFont typeface="Arial" panose="020B0604020202020204" pitchFamily="34" charset="0"/>
              <a:buChar char="•"/>
              <a:defRPr/>
            </a:pPr>
            <a:r>
              <a:rPr lang="en-US" dirty="0"/>
              <a:t>At 11 years, in 26 men with normal weight receiving </a:t>
            </a:r>
            <a:r>
              <a:rPr lang="en-US" dirty="0" err="1"/>
              <a:t>TTh</a:t>
            </a:r>
            <a:r>
              <a:rPr lang="en-US" dirty="0"/>
              <a:t>, body weight decreased by 3.4 ± 1.2 kg (p&lt;0.005) and increased by 6.1 ± 0.7 kg (p&lt;0.0001) in 37 men with normal weight who were untreated.</a:t>
            </a:r>
          </a:p>
          <a:p>
            <a:pPr marL="185766" lvl="1" indent="-185766">
              <a:buClr>
                <a:schemeClr val="tx1"/>
              </a:buClr>
              <a:buFont typeface="Arial" panose="020B0604020202020204" pitchFamily="34" charset="0"/>
              <a:buChar char="•"/>
              <a:defRPr/>
            </a:pPr>
            <a:r>
              <a:rPr lang="en-US" dirty="0"/>
              <a:t>Similarly, in men with overweight, body weight decreased by 8.5 ± 0.4 kg in </a:t>
            </a:r>
            <a:r>
              <a:rPr lang="en-US" dirty="0" err="1"/>
              <a:t>TTh</a:t>
            </a:r>
            <a:r>
              <a:rPr lang="en-US" dirty="0"/>
              <a:t>-treated men (n=113) and increased by 6.0 ± 0.3 kg in </a:t>
            </a:r>
            <a:r>
              <a:rPr lang="en-US" dirty="0" err="1"/>
              <a:t>TTh</a:t>
            </a:r>
            <a:r>
              <a:rPr lang="en-US" dirty="0"/>
              <a:t>-untreated men (n=167) (p&lt;0.0001 for both). </a:t>
            </a:r>
          </a:p>
          <a:p>
            <a:pPr marL="185766" lvl="1" indent="-185766">
              <a:buClr>
                <a:schemeClr val="tx1"/>
              </a:buClr>
              <a:buFont typeface="Arial" panose="020B0604020202020204" pitchFamily="34" charset="0"/>
              <a:buChar char="•"/>
              <a:defRPr/>
            </a:pPr>
            <a:r>
              <a:rPr lang="en-US" dirty="0"/>
              <a:t>In men with obesity, weight decreased by 23.2 ± 0.3 kg in the </a:t>
            </a:r>
            <a:r>
              <a:rPr lang="en-US" dirty="0" err="1"/>
              <a:t>TTh</a:t>
            </a:r>
            <a:r>
              <a:rPr lang="en-US" dirty="0"/>
              <a:t>-treated group (n=281), compared with a 4.2 ± 0.5 kg increase in the untreated group (n=193) (p&lt;0.0001 for both).</a:t>
            </a:r>
            <a:endParaRPr lang="en-GB" dirty="0"/>
          </a:p>
          <a:p>
            <a:pPr marL="0" lvl="1">
              <a:buClr>
                <a:schemeClr val="tx1"/>
              </a:buClr>
              <a:defRPr/>
            </a:pPr>
            <a:endParaRPr lang="en-GB" dirty="0"/>
          </a:p>
          <a:p>
            <a:pPr marL="0" lvl="1">
              <a:buClr>
                <a:schemeClr val="tx1"/>
              </a:buClr>
              <a:defRPr/>
            </a:pPr>
            <a:r>
              <a:rPr lang="en-GB" dirty="0" err="1"/>
              <a:t>TTh</a:t>
            </a:r>
            <a:r>
              <a:rPr lang="en-GB" dirty="0"/>
              <a:t>,</a:t>
            </a:r>
            <a:r>
              <a:rPr lang="en-GB" baseline="0" dirty="0"/>
              <a:t> testosterone therapy</a:t>
            </a:r>
            <a:endParaRPr lang="en-GB" dirty="0"/>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baseline="0" dirty="0" err="1"/>
              <a:t>Saad</a:t>
            </a:r>
            <a:r>
              <a:rPr lang="en-GB" baseline="0" dirty="0"/>
              <a:t> F </a:t>
            </a:r>
            <a:r>
              <a:rPr lang="en-GB" i="1" baseline="0" dirty="0"/>
              <a:t>et al</a:t>
            </a:r>
            <a:r>
              <a:rPr lang="en-GB" i="1" dirty="0"/>
              <a:t>. </a:t>
            </a:r>
            <a:r>
              <a:rPr lang="en-GB" i="1" dirty="0" err="1"/>
              <a:t>Int</a:t>
            </a:r>
            <a:r>
              <a:rPr lang="en-GB" i="1" baseline="0" dirty="0"/>
              <a:t> J </a:t>
            </a:r>
            <a:r>
              <a:rPr lang="en-GB" i="1" baseline="0" dirty="0" err="1"/>
              <a:t>Obes</a:t>
            </a:r>
            <a:r>
              <a:rPr lang="en-GB" i="1" baseline="0" dirty="0"/>
              <a:t> (</a:t>
            </a:r>
            <a:r>
              <a:rPr lang="en-GB" i="1" baseline="0" dirty="0" err="1"/>
              <a:t>Lond</a:t>
            </a:r>
            <a:r>
              <a:rPr lang="en-GB" i="1" baseline="0" dirty="0"/>
              <a:t>)</a:t>
            </a:r>
            <a:r>
              <a:rPr lang="en-GB" dirty="0"/>
              <a:t> 2020;44:1264–78.</a:t>
            </a:r>
          </a:p>
        </p:txBody>
      </p:sp>
      <p:sp>
        <p:nvSpPr>
          <p:cNvPr id="4" name="Slide Number Placeholder 3"/>
          <p:cNvSpPr>
            <a:spLocks noGrp="1"/>
          </p:cNvSpPr>
          <p:nvPr>
            <p:ph type="sldNum" sz="quarter" idx="10"/>
          </p:nvPr>
        </p:nvSpPr>
        <p:spPr/>
        <p:txBody>
          <a:bodyPr/>
          <a:lstStyle/>
          <a:p>
            <a:fld id="{A0EFADCE-6200-4FA6-B02B-06991B4E0A55}" type="slidenum">
              <a:rPr lang="en-GB" smtClean="0"/>
              <a:t>11</a:t>
            </a:fld>
            <a:endParaRPr lang="en-GB"/>
          </a:p>
        </p:txBody>
      </p:sp>
    </p:spTree>
    <p:extLst>
      <p:ext uri="{BB962C8B-B14F-4D97-AF65-F5344CB8AC3E}">
        <p14:creationId xmlns:p14="http://schemas.microsoft.com/office/powerpoint/2010/main" val="1103989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lvl="1" indent="-185766">
              <a:buClr>
                <a:schemeClr val="tx1"/>
              </a:buClr>
              <a:buFont typeface="Arial" panose="020B0604020202020204" pitchFamily="34" charset="0"/>
              <a:buChar char="•"/>
              <a:defRPr/>
            </a:pPr>
            <a:r>
              <a:rPr lang="en-US" dirty="0"/>
              <a:t>When percent weight change was </a:t>
            </a:r>
            <a:r>
              <a:rPr lang="en-US" dirty="0" err="1"/>
              <a:t>analysed</a:t>
            </a:r>
            <a:r>
              <a:rPr lang="en-US" dirty="0"/>
              <a:t> at 11 years, men with normal weight on </a:t>
            </a:r>
            <a:r>
              <a:rPr lang="en-US" dirty="0" err="1"/>
              <a:t>TTh</a:t>
            </a:r>
            <a:r>
              <a:rPr lang="en-US" dirty="0"/>
              <a:t> lost 4.8 ± 1.5% (p&lt;0.005), while </a:t>
            </a:r>
            <a:r>
              <a:rPr lang="en-US" dirty="0" err="1"/>
              <a:t>TTh</a:t>
            </a:r>
            <a:r>
              <a:rPr lang="en-US" dirty="0"/>
              <a:t>-untreated men gained 8.0 ± 0.9% (p&lt;0.0001).</a:t>
            </a:r>
          </a:p>
          <a:p>
            <a:pPr marL="185766" lvl="1" indent="-185766">
              <a:buClr>
                <a:schemeClr val="tx1"/>
              </a:buClr>
              <a:buFont typeface="Arial" panose="020B0604020202020204" pitchFamily="34" charset="0"/>
              <a:buChar char="•"/>
              <a:defRPr/>
            </a:pPr>
            <a:r>
              <a:rPr lang="en-US" dirty="0"/>
              <a:t>In obese men, weight decreased by 23.2 ± 0.3 kg in the </a:t>
            </a:r>
            <a:r>
              <a:rPr lang="en-US" dirty="0" err="1"/>
              <a:t>TTh</a:t>
            </a:r>
            <a:r>
              <a:rPr lang="en-US" dirty="0"/>
              <a:t>-treated group (n=281), compared with a 4.2 ± 0.5 kg increase in the untreated group (n=193) (p&lt;0.0001 for both).</a:t>
            </a:r>
          </a:p>
          <a:p>
            <a:pPr marL="185766" lvl="1" indent="-185766">
              <a:buClr>
                <a:schemeClr val="tx1"/>
              </a:buClr>
              <a:buFont typeface="Arial" panose="020B0604020202020204" pitchFamily="34" charset="0"/>
              <a:buChar char="•"/>
              <a:defRPr/>
            </a:pPr>
            <a:r>
              <a:rPr lang="en-US" dirty="0"/>
              <a:t>Among men with overweight, those on </a:t>
            </a:r>
            <a:r>
              <a:rPr lang="en-US" dirty="0" err="1"/>
              <a:t>TTh</a:t>
            </a:r>
            <a:r>
              <a:rPr lang="en-US" dirty="0"/>
              <a:t> lost 9.6 ± 0.4%, in contrast to </a:t>
            </a:r>
            <a:r>
              <a:rPr lang="en-US" dirty="0" err="1"/>
              <a:t>TTh</a:t>
            </a:r>
            <a:r>
              <a:rPr lang="en-US" dirty="0"/>
              <a:t>-untreated men, who gained 6.9 ± 0.3% (p&lt;0.0001 for both).</a:t>
            </a:r>
          </a:p>
          <a:p>
            <a:pPr marL="185766" lvl="1" indent="-185766">
              <a:buClr>
                <a:schemeClr val="tx1"/>
              </a:buClr>
              <a:buFont typeface="Arial" panose="020B0604020202020204" pitchFamily="34" charset="0"/>
              <a:buChar char="•"/>
              <a:defRPr/>
            </a:pPr>
            <a:r>
              <a:rPr lang="en-US" dirty="0"/>
              <a:t>Men with obesity on </a:t>
            </a:r>
            <a:r>
              <a:rPr lang="en-US" dirty="0" err="1"/>
              <a:t>TTh</a:t>
            </a:r>
            <a:r>
              <a:rPr lang="en-US" dirty="0"/>
              <a:t> lost 20.6 ± 0.3%, while </a:t>
            </a:r>
            <a:r>
              <a:rPr lang="en-US" dirty="0" err="1"/>
              <a:t>TTh</a:t>
            </a:r>
            <a:r>
              <a:rPr lang="en-US" dirty="0"/>
              <a:t>-untreated men with obesity gained </a:t>
            </a:r>
            <a:br>
              <a:rPr lang="en-US" dirty="0"/>
            </a:br>
            <a:r>
              <a:rPr lang="en-US" dirty="0"/>
              <a:t>5.1 ± 0.4% (p&lt;0.0001 </a:t>
            </a:r>
            <a:r>
              <a:rPr lang="en-GB" dirty="0"/>
              <a:t>for both).</a:t>
            </a:r>
          </a:p>
          <a:p>
            <a:pPr marL="0" lvl="1">
              <a:buClr>
                <a:schemeClr val="tx1"/>
              </a:buClr>
              <a:defRPr/>
            </a:pPr>
            <a:endParaRPr lang="en-GB" dirty="0"/>
          </a:p>
          <a:p>
            <a:pPr marL="0" lvl="1">
              <a:buClr>
                <a:schemeClr val="tx1"/>
              </a:buClr>
              <a:defRPr/>
            </a:pPr>
            <a:r>
              <a:rPr lang="en-GB" dirty="0" err="1"/>
              <a:t>TTh</a:t>
            </a:r>
            <a:r>
              <a:rPr lang="en-GB" dirty="0"/>
              <a:t>, testosterone therapy</a:t>
            </a:r>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dirty="0" err="1"/>
              <a:t>Saad</a:t>
            </a:r>
            <a:r>
              <a:rPr lang="en-GB" dirty="0"/>
              <a:t> F </a:t>
            </a:r>
            <a:r>
              <a:rPr lang="en-GB" i="1" dirty="0"/>
              <a:t>et al. </a:t>
            </a:r>
            <a:r>
              <a:rPr lang="en-GB" i="1" dirty="0" err="1"/>
              <a:t>Int</a:t>
            </a:r>
            <a:r>
              <a:rPr lang="en-GB" i="1" dirty="0"/>
              <a:t> J </a:t>
            </a:r>
            <a:r>
              <a:rPr lang="en-GB" i="1" dirty="0" err="1"/>
              <a:t>Obes</a:t>
            </a:r>
            <a:r>
              <a:rPr lang="en-GB" i="1" dirty="0"/>
              <a:t> (</a:t>
            </a:r>
            <a:r>
              <a:rPr lang="en-GB" i="1" dirty="0" err="1"/>
              <a:t>Lond</a:t>
            </a:r>
            <a:r>
              <a:rPr lang="en-GB" i="1" dirty="0"/>
              <a:t>)</a:t>
            </a:r>
            <a:r>
              <a:rPr lang="en-GB" dirty="0"/>
              <a:t> 2020;44:1264–78.</a:t>
            </a:r>
          </a:p>
        </p:txBody>
      </p:sp>
      <p:sp>
        <p:nvSpPr>
          <p:cNvPr id="4" name="Slide Number Placeholder 3"/>
          <p:cNvSpPr>
            <a:spLocks noGrp="1"/>
          </p:cNvSpPr>
          <p:nvPr>
            <p:ph type="sldNum" sz="quarter" idx="10"/>
          </p:nvPr>
        </p:nvSpPr>
        <p:spPr/>
        <p:txBody>
          <a:bodyPr/>
          <a:lstStyle/>
          <a:p>
            <a:fld id="{A0EFADCE-6200-4FA6-B02B-06991B4E0A55}" type="slidenum">
              <a:rPr lang="en-GB" smtClean="0"/>
              <a:t>12</a:t>
            </a:fld>
            <a:endParaRPr lang="en-GB"/>
          </a:p>
        </p:txBody>
      </p:sp>
    </p:spTree>
    <p:extLst>
      <p:ext uri="{BB962C8B-B14F-4D97-AF65-F5344CB8AC3E}">
        <p14:creationId xmlns:p14="http://schemas.microsoft.com/office/powerpoint/2010/main" val="1103989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lvl="1" indent="-185766">
              <a:buClr>
                <a:schemeClr val="tx1"/>
              </a:buClr>
              <a:buFont typeface="Arial" panose="020B0604020202020204" pitchFamily="34" charset="0"/>
              <a:buChar char="•"/>
              <a:defRPr/>
            </a:pPr>
            <a:r>
              <a:rPr lang="en-US" dirty="0"/>
              <a:t>At 11 years, in men with normal weight receiving </a:t>
            </a:r>
            <a:r>
              <a:rPr lang="en-US" dirty="0" err="1"/>
              <a:t>TTh</a:t>
            </a:r>
            <a:r>
              <a:rPr lang="en-US" dirty="0"/>
              <a:t>, waist circumference decreased by </a:t>
            </a:r>
            <a:br>
              <a:rPr lang="en-US" dirty="0"/>
            </a:br>
            <a:r>
              <a:rPr lang="en-US" dirty="0"/>
              <a:t>3.4 ± 0.8 cm and increased in </a:t>
            </a:r>
            <a:r>
              <a:rPr lang="en-US" dirty="0" err="1"/>
              <a:t>TTh</a:t>
            </a:r>
            <a:r>
              <a:rPr lang="en-US" dirty="0"/>
              <a:t>-untreated men by 5.5 ± 0.5 cm (p&lt;0.0001 for both).</a:t>
            </a:r>
          </a:p>
          <a:p>
            <a:pPr marL="185766" lvl="1" indent="-185766">
              <a:buClr>
                <a:schemeClr val="tx1"/>
              </a:buClr>
              <a:buFont typeface="Arial" panose="020B0604020202020204" pitchFamily="34" charset="0"/>
              <a:buChar char="•"/>
              <a:defRPr/>
            </a:pPr>
            <a:r>
              <a:rPr lang="en-US" dirty="0"/>
              <a:t>In men with overweight on </a:t>
            </a:r>
            <a:r>
              <a:rPr lang="en-US" dirty="0" err="1"/>
              <a:t>TTh</a:t>
            </a:r>
            <a:r>
              <a:rPr lang="en-US" dirty="0"/>
              <a:t>, waist circumference decreased by 4.7 ± 0.3 cm and increased by 5.5 ± 0.2 cm in untreated overweight men (p&lt;0.0001 for both).</a:t>
            </a:r>
          </a:p>
          <a:p>
            <a:pPr marL="185766" lvl="1" indent="-185766">
              <a:buClr>
                <a:schemeClr val="tx1"/>
              </a:buClr>
              <a:buFont typeface="Arial" panose="020B0604020202020204" pitchFamily="34" charset="0"/>
              <a:buChar char="•"/>
              <a:defRPr/>
            </a:pPr>
            <a:r>
              <a:rPr lang="en-US" dirty="0"/>
              <a:t>In men with obesity on </a:t>
            </a:r>
            <a:r>
              <a:rPr lang="en-US" dirty="0" err="1"/>
              <a:t>TTh</a:t>
            </a:r>
            <a:r>
              <a:rPr lang="en-US" dirty="0"/>
              <a:t>, waist circumference decreased by 12.9 ± 0.2 cm and increased by 5.6 ± 0.4 cm in </a:t>
            </a:r>
            <a:r>
              <a:rPr lang="en-US" dirty="0" err="1"/>
              <a:t>TTh</a:t>
            </a:r>
            <a:r>
              <a:rPr lang="en-US" dirty="0"/>
              <a:t>-untreated</a:t>
            </a:r>
            <a:r>
              <a:rPr lang="en-GB" dirty="0"/>
              <a:t> men with obesity </a:t>
            </a:r>
            <a:r>
              <a:rPr lang="en-US" dirty="0"/>
              <a:t>(p&lt;0.0001 for both)</a:t>
            </a:r>
            <a:r>
              <a:rPr lang="en-GB" dirty="0"/>
              <a:t>.</a:t>
            </a:r>
          </a:p>
          <a:p>
            <a:pPr marL="0" lvl="1">
              <a:buClr>
                <a:schemeClr val="tx1"/>
              </a:buClr>
              <a:defRPr/>
            </a:pPr>
            <a:endParaRPr lang="en-GB" dirty="0"/>
          </a:p>
          <a:p>
            <a:pPr marL="0" lvl="1">
              <a:buClr>
                <a:schemeClr val="tx1"/>
              </a:buClr>
              <a:defRPr/>
            </a:pPr>
            <a:r>
              <a:rPr lang="en-GB" dirty="0" err="1"/>
              <a:t>TTh</a:t>
            </a:r>
            <a:r>
              <a:rPr lang="en-GB" dirty="0"/>
              <a:t>,</a:t>
            </a:r>
            <a:r>
              <a:rPr lang="en-GB" baseline="0" dirty="0"/>
              <a:t> testosterone therapy</a:t>
            </a:r>
            <a:endParaRPr lang="en-GB" dirty="0"/>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baseline="0" dirty="0" err="1"/>
              <a:t>Saad</a:t>
            </a:r>
            <a:r>
              <a:rPr lang="en-GB" baseline="0" dirty="0"/>
              <a:t> F </a:t>
            </a:r>
            <a:r>
              <a:rPr lang="en-GB" i="1" baseline="0" dirty="0"/>
              <a:t>et al</a:t>
            </a:r>
            <a:r>
              <a:rPr lang="en-GB" i="1" dirty="0"/>
              <a:t>. </a:t>
            </a:r>
            <a:r>
              <a:rPr lang="en-GB" i="1" dirty="0" err="1"/>
              <a:t>Int</a:t>
            </a:r>
            <a:r>
              <a:rPr lang="en-GB" i="1" baseline="0" dirty="0"/>
              <a:t> J </a:t>
            </a:r>
            <a:r>
              <a:rPr lang="en-GB" i="1" baseline="0" dirty="0" err="1"/>
              <a:t>Obes</a:t>
            </a:r>
            <a:r>
              <a:rPr lang="en-GB" i="1" baseline="0" dirty="0"/>
              <a:t> (</a:t>
            </a:r>
            <a:r>
              <a:rPr lang="en-GB" i="1" baseline="0" dirty="0" err="1"/>
              <a:t>Lond</a:t>
            </a:r>
            <a:r>
              <a:rPr lang="en-GB" i="1" baseline="0" dirty="0"/>
              <a:t>)</a:t>
            </a:r>
            <a:r>
              <a:rPr lang="en-GB" dirty="0"/>
              <a:t> 2020;44:1264–78.</a:t>
            </a:r>
          </a:p>
        </p:txBody>
      </p:sp>
      <p:sp>
        <p:nvSpPr>
          <p:cNvPr id="4" name="Slide Number Placeholder 3"/>
          <p:cNvSpPr>
            <a:spLocks noGrp="1"/>
          </p:cNvSpPr>
          <p:nvPr>
            <p:ph type="sldNum" sz="quarter" idx="10"/>
          </p:nvPr>
        </p:nvSpPr>
        <p:spPr/>
        <p:txBody>
          <a:bodyPr/>
          <a:lstStyle/>
          <a:p>
            <a:fld id="{A0EFADCE-6200-4FA6-B02B-06991B4E0A55}" type="slidenum">
              <a:rPr lang="en-GB" smtClean="0"/>
              <a:t>13</a:t>
            </a:fld>
            <a:endParaRPr lang="en-GB"/>
          </a:p>
        </p:txBody>
      </p:sp>
    </p:spTree>
    <p:extLst>
      <p:ext uri="{BB962C8B-B14F-4D97-AF65-F5344CB8AC3E}">
        <p14:creationId xmlns:p14="http://schemas.microsoft.com/office/powerpoint/2010/main" val="110398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893594" cy="4029879"/>
          </a:xfrm>
        </p:spPr>
        <p:txBody>
          <a:bodyPr/>
          <a:lstStyle/>
          <a:p>
            <a:pPr marL="185766" lvl="1" indent="-185766">
              <a:buClr>
                <a:schemeClr val="tx1"/>
              </a:buClr>
              <a:buFont typeface="Arial" panose="020B0604020202020204" pitchFamily="34" charset="0"/>
              <a:buChar char="•"/>
              <a:defRPr/>
            </a:pPr>
            <a:r>
              <a:rPr lang="en-US" dirty="0"/>
              <a:t>From two independent observational registries, a total of 411 obese, </a:t>
            </a:r>
            <a:r>
              <a:rPr lang="en-US" dirty="0" err="1"/>
              <a:t>hypogonadal</a:t>
            </a:r>
            <a:r>
              <a:rPr lang="en-US" dirty="0"/>
              <a:t> men receiving </a:t>
            </a:r>
            <a:r>
              <a:rPr lang="en-US" dirty="0" err="1"/>
              <a:t>TTh</a:t>
            </a:r>
            <a:r>
              <a:rPr lang="en-US" dirty="0"/>
              <a:t> in urological clinics was identified. The effects of </a:t>
            </a:r>
            <a:r>
              <a:rPr lang="en-US" dirty="0" err="1"/>
              <a:t>TTh</a:t>
            </a:r>
            <a:r>
              <a:rPr lang="en-US" dirty="0"/>
              <a:t> on anthropometric and metabolic parameters were studied for up to 8 years (mean follow-up: 6 years).</a:t>
            </a:r>
          </a:p>
          <a:p>
            <a:pPr marL="185766" lvl="1" indent="-185766">
              <a:buClr>
                <a:schemeClr val="tx1"/>
              </a:buClr>
              <a:buFont typeface="Arial" panose="020B0604020202020204" pitchFamily="34" charset="0"/>
              <a:buChar char="•"/>
              <a:defRPr/>
            </a:pPr>
            <a:r>
              <a:rPr lang="en-US" dirty="0"/>
              <a:t>All men received long-acting injections of testosterone </a:t>
            </a:r>
            <a:r>
              <a:rPr lang="en-US" dirty="0" err="1"/>
              <a:t>undecanoate</a:t>
            </a:r>
            <a:r>
              <a:rPr lang="en-US" dirty="0"/>
              <a:t> in </a:t>
            </a:r>
            <a:r>
              <a:rPr lang="en-GB" dirty="0"/>
              <a:t>3-monthly intervals.</a:t>
            </a:r>
          </a:p>
          <a:p>
            <a:pPr marL="185766" lvl="1" indent="-185766">
              <a:buClr>
                <a:schemeClr val="tx1"/>
              </a:buClr>
              <a:buFont typeface="Arial" panose="020B0604020202020204" pitchFamily="34" charset="0"/>
              <a:buChar char="•"/>
              <a:defRPr/>
            </a:pPr>
            <a:r>
              <a:rPr lang="en-US" dirty="0"/>
              <a:t>In all three classes of obesity, </a:t>
            </a:r>
            <a:r>
              <a:rPr lang="en-US" dirty="0" err="1"/>
              <a:t>TTh</a:t>
            </a:r>
            <a:r>
              <a:rPr lang="en-US" dirty="0"/>
              <a:t> produced significant weight loss.</a:t>
            </a:r>
          </a:p>
          <a:p>
            <a:pPr marL="681142" lvl="2" indent="-185766">
              <a:buClr>
                <a:schemeClr val="tx1"/>
              </a:buClr>
              <a:buFont typeface="Calibri" panose="020F0502020204030204" pitchFamily="34" charset="0"/>
              <a:buChar char="–"/>
              <a:defRPr/>
            </a:pPr>
            <a:r>
              <a:rPr lang="en-US" b="1" dirty="0"/>
              <a:t>Patients with class 1 obesity:</a:t>
            </a:r>
            <a:r>
              <a:rPr lang="en-US" dirty="0"/>
              <a:t> mean weight decreased from 102.6 ± 6.4 to 84.1 ± 4.9 kg, change from baseline: −17.4 ± 0.5 kg and −16.8 ± 0.4%. </a:t>
            </a:r>
          </a:p>
          <a:p>
            <a:pPr marL="681142" lvl="2" indent="-185766">
              <a:buClr>
                <a:schemeClr val="tx1"/>
              </a:buClr>
              <a:buFont typeface="Calibri" panose="020F0502020204030204" pitchFamily="34" charset="0"/>
              <a:buChar char="–"/>
              <a:defRPr/>
            </a:pPr>
            <a:r>
              <a:rPr lang="en-US" b="1" dirty="0"/>
              <a:t>Patients with class 2 obesity:</a:t>
            </a:r>
            <a:r>
              <a:rPr lang="en-US" dirty="0"/>
              <a:t> mean weight decreased from 116.8 ± 6.9 to 91.3 ± 6.3 kg, change from baseline: −25.3 ± 0.5 kg and −21.5 ± 0.4%.</a:t>
            </a:r>
          </a:p>
          <a:p>
            <a:pPr marL="681142" lvl="2" indent="-185766">
              <a:buClr>
                <a:schemeClr val="tx1"/>
              </a:buClr>
              <a:buFont typeface="Calibri" panose="020F0502020204030204" pitchFamily="34" charset="0"/>
              <a:buChar char="–"/>
              <a:defRPr/>
            </a:pPr>
            <a:r>
              <a:rPr lang="en-US" b="1" dirty="0"/>
              <a:t>Patients with class 3 obesity:</a:t>
            </a:r>
            <a:r>
              <a:rPr lang="en-US" dirty="0"/>
              <a:t> weight decreased from 129.0 ± 5.6 to 98.9 ± 4.8 kg, change from baseline: −30.5 ± 0.7 kg and −23.6 ± 0.5%.</a:t>
            </a:r>
            <a:endParaRPr lang="en-GB" dirty="0"/>
          </a:p>
          <a:p>
            <a:pPr marL="0" lvl="1">
              <a:buClr>
                <a:schemeClr val="tx1"/>
              </a:buClr>
              <a:defRPr/>
            </a:pPr>
            <a:endParaRPr lang="en-GB" dirty="0"/>
          </a:p>
          <a:p>
            <a:pPr marL="0" lvl="1">
              <a:buClr>
                <a:schemeClr val="tx1"/>
              </a:buClr>
              <a:defRPr/>
            </a:pPr>
            <a:r>
              <a:rPr lang="en-GB" dirty="0" err="1"/>
              <a:t>TTh</a:t>
            </a:r>
            <a:r>
              <a:rPr lang="en-GB" dirty="0"/>
              <a:t>,</a:t>
            </a:r>
            <a:r>
              <a:rPr lang="en-GB" baseline="0" dirty="0"/>
              <a:t> testosterone therapy</a:t>
            </a:r>
            <a:endParaRPr lang="en-GB" dirty="0"/>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baseline="0" dirty="0" err="1"/>
              <a:t>Saad</a:t>
            </a:r>
            <a:r>
              <a:rPr lang="en-GB" baseline="0" dirty="0"/>
              <a:t> F </a:t>
            </a:r>
            <a:r>
              <a:rPr lang="en-GB" i="1" baseline="0" dirty="0"/>
              <a:t>et al</a:t>
            </a:r>
            <a:r>
              <a:rPr lang="en-GB" i="1" dirty="0"/>
              <a:t>. </a:t>
            </a:r>
            <a:r>
              <a:rPr lang="en-GB" i="1" dirty="0" err="1"/>
              <a:t>Int</a:t>
            </a:r>
            <a:r>
              <a:rPr lang="en-GB" i="1" baseline="0" dirty="0"/>
              <a:t> J </a:t>
            </a:r>
            <a:r>
              <a:rPr lang="en-GB" i="1" baseline="0" dirty="0" err="1"/>
              <a:t>Obes</a:t>
            </a:r>
            <a:r>
              <a:rPr lang="en-GB" i="1" baseline="0" dirty="0"/>
              <a:t> (</a:t>
            </a:r>
            <a:r>
              <a:rPr lang="en-GB" i="1" baseline="0" dirty="0" err="1"/>
              <a:t>Lond</a:t>
            </a:r>
            <a:r>
              <a:rPr lang="en-GB" i="1" baseline="0" dirty="0"/>
              <a:t>)</a:t>
            </a:r>
            <a:r>
              <a:rPr lang="en-GB" dirty="0"/>
              <a:t> 2016;40:162–70.</a:t>
            </a:r>
          </a:p>
        </p:txBody>
      </p:sp>
      <p:sp>
        <p:nvSpPr>
          <p:cNvPr id="4" name="Slide Number Placeholder 3"/>
          <p:cNvSpPr>
            <a:spLocks noGrp="1"/>
          </p:cNvSpPr>
          <p:nvPr>
            <p:ph type="sldNum" sz="quarter" idx="10"/>
          </p:nvPr>
        </p:nvSpPr>
        <p:spPr/>
        <p:txBody>
          <a:bodyPr/>
          <a:lstStyle/>
          <a:p>
            <a:fld id="{A0EFADCE-6200-4FA6-B02B-06991B4E0A55}" type="slidenum">
              <a:rPr lang="en-GB" smtClean="0"/>
              <a:t>14</a:t>
            </a:fld>
            <a:endParaRPr lang="en-GB"/>
          </a:p>
        </p:txBody>
      </p:sp>
    </p:spTree>
    <p:extLst>
      <p:ext uri="{BB962C8B-B14F-4D97-AF65-F5344CB8AC3E}">
        <p14:creationId xmlns:p14="http://schemas.microsoft.com/office/powerpoint/2010/main" val="110398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6039644" cy="4029879"/>
          </a:xfrm>
        </p:spPr>
        <p:txBody>
          <a:bodyPr>
            <a:normAutofit fontScale="92500"/>
          </a:bodyPr>
          <a:lstStyle/>
          <a:p>
            <a:pPr marL="185766" lvl="1" indent="-185766">
              <a:buClr>
                <a:schemeClr val="tx1"/>
              </a:buClr>
              <a:buFont typeface="Arial" panose="020B0604020202020204" pitchFamily="34" charset="0"/>
              <a:buChar char="•"/>
              <a:defRPr/>
            </a:pPr>
            <a:r>
              <a:rPr lang="en-US" spc="-20" dirty="0"/>
              <a:t>In all three classes of obesity, </a:t>
            </a:r>
            <a:r>
              <a:rPr lang="en-US" spc="-20" dirty="0" err="1"/>
              <a:t>TTh</a:t>
            </a:r>
            <a:r>
              <a:rPr lang="en-US" spc="-20" dirty="0"/>
              <a:t> produced significant decreases in waist circumference and BMI.</a:t>
            </a:r>
          </a:p>
          <a:p>
            <a:pPr marL="681142" lvl="2" indent="-185766">
              <a:buClr>
                <a:schemeClr val="tx1"/>
              </a:buClr>
              <a:buFont typeface="Calibri" panose="020F0502020204030204" pitchFamily="34" charset="0"/>
              <a:buChar char="–"/>
              <a:defRPr/>
            </a:pPr>
            <a:r>
              <a:rPr lang="en-US" b="1" dirty="0"/>
              <a:t>Patients with class 1 obesity:</a:t>
            </a:r>
            <a:r>
              <a:rPr lang="en-US" dirty="0"/>
              <a:t> mean waist circumference decreased from 106.8 ± 7.4 cm </a:t>
            </a:r>
            <a:br>
              <a:rPr lang="en-US" dirty="0"/>
            </a:br>
            <a:r>
              <a:rPr lang="en-US" dirty="0"/>
              <a:t>to 95.1 ± 5.3 cm, change from baseline: −10.6 ± 0.3 cm. BMI decreased from </a:t>
            </a:r>
            <a:br>
              <a:rPr lang="en-US" dirty="0"/>
            </a:br>
            <a:r>
              <a:rPr lang="en-US" dirty="0"/>
              <a:t>32.69 ± 1.4 kg/m</a:t>
            </a:r>
            <a:r>
              <a:rPr lang="en-US" baseline="30000" dirty="0"/>
              <a:t>2</a:t>
            </a:r>
            <a:r>
              <a:rPr lang="en-US" dirty="0"/>
              <a:t> to 27.07 ± 1.57 kg/m</a:t>
            </a:r>
            <a:r>
              <a:rPr lang="en-US" baseline="30000" dirty="0"/>
              <a:t>2</a:t>
            </a:r>
            <a:r>
              <a:rPr lang="en-US" dirty="0"/>
              <a:t>, change from baseline: −5.52 ± 0.15 kg/m</a:t>
            </a:r>
            <a:r>
              <a:rPr lang="en-US" baseline="30000" dirty="0"/>
              <a:t>2</a:t>
            </a:r>
            <a:r>
              <a:rPr lang="en-US" dirty="0"/>
              <a:t>.</a:t>
            </a:r>
          </a:p>
          <a:p>
            <a:pPr marL="681142" lvl="2" indent="-185766">
              <a:buClr>
                <a:schemeClr val="tx1"/>
              </a:buClr>
              <a:buFont typeface="Calibri" panose="020F0502020204030204" pitchFamily="34" charset="0"/>
              <a:buChar char="–"/>
              <a:defRPr/>
            </a:pPr>
            <a:r>
              <a:rPr lang="en-US" b="1" dirty="0"/>
              <a:t>Patients with class 2 obesity:</a:t>
            </a:r>
            <a:r>
              <a:rPr lang="en-US" dirty="0"/>
              <a:t> mean waist circumference decreased from 113.5 ± 7.5 cm </a:t>
            </a:r>
            <a:br>
              <a:rPr lang="en-US" dirty="0"/>
            </a:br>
            <a:r>
              <a:rPr lang="en-US" dirty="0"/>
              <a:t>to 100.0 ± 5.4 cm, change from baseline: −13.9 ± 0.4 cm. BMI decreased from </a:t>
            </a:r>
            <a:br>
              <a:rPr lang="en-US" dirty="0"/>
            </a:br>
            <a:r>
              <a:rPr lang="en-US" dirty="0"/>
              <a:t>37.32 ± 1.45 kg/m</a:t>
            </a:r>
            <a:r>
              <a:rPr lang="en-US" baseline="30000" dirty="0"/>
              <a:t>2</a:t>
            </a:r>
            <a:r>
              <a:rPr lang="en-US" dirty="0"/>
              <a:t> to 29.49 ± 1.71 kg/m</a:t>
            </a:r>
            <a:r>
              <a:rPr lang="en-US" baseline="30000" dirty="0"/>
              <a:t>2</a:t>
            </a:r>
            <a:r>
              <a:rPr lang="en-US" dirty="0"/>
              <a:t>, change from baseline: −8.15 ± 0.17 kg/m</a:t>
            </a:r>
            <a:r>
              <a:rPr lang="en-US" baseline="30000" dirty="0"/>
              <a:t>2</a:t>
            </a:r>
            <a:r>
              <a:rPr lang="en-US" dirty="0"/>
              <a:t>.</a:t>
            </a:r>
          </a:p>
          <a:p>
            <a:pPr marL="681142" lvl="2" indent="-185766">
              <a:buClr>
                <a:schemeClr val="tx1"/>
              </a:buClr>
              <a:buFont typeface="Calibri" panose="020F0502020204030204" pitchFamily="34" charset="0"/>
              <a:buChar char="–"/>
              <a:defRPr/>
            </a:pPr>
            <a:r>
              <a:rPr lang="en-US" b="1" dirty="0"/>
              <a:t>Patients with class 3 obesity:</a:t>
            </a:r>
            <a:r>
              <a:rPr lang="en-US" dirty="0"/>
              <a:t> mean waist circumference decreased from 118.5 ± 5.6 cm </a:t>
            </a:r>
            <a:br>
              <a:rPr lang="en-US" dirty="0"/>
            </a:br>
            <a:r>
              <a:rPr lang="en-US" dirty="0"/>
              <a:t>to 103.8 ± 4.9 cm, change from baseline: −14.3 ± 0.4 cm. BMI decreased from </a:t>
            </a:r>
            <a:br>
              <a:rPr lang="en-US" dirty="0"/>
            </a:br>
            <a:r>
              <a:rPr lang="en-US" dirty="0"/>
              <a:t>41.93 ± 1.48 kg/m</a:t>
            </a:r>
            <a:r>
              <a:rPr lang="en-US" baseline="30000" dirty="0"/>
              <a:t>2</a:t>
            </a:r>
            <a:r>
              <a:rPr lang="en-US" dirty="0"/>
              <a:t> to 32.46 ± 1.59 kg/m</a:t>
            </a:r>
            <a:r>
              <a:rPr lang="en-US" baseline="30000" dirty="0"/>
              <a:t>2</a:t>
            </a:r>
            <a:r>
              <a:rPr lang="en-US" dirty="0"/>
              <a:t>, change from baseline −9.96 ± 0.29 kg/m</a:t>
            </a:r>
            <a:r>
              <a:rPr lang="en-US" baseline="30000" dirty="0"/>
              <a:t>2</a:t>
            </a:r>
            <a:r>
              <a:rPr lang="en-US" dirty="0"/>
              <a:t>.</a:t>
            </a:r>
            <a:endParaRPr lang="en-GB" dirty="0"/>
          </a:p>
          <a:p>
            <a:pPr marL="185766" lvl="1" indent="-185766">
              <a:buClr>
                <a:schemeClr val="tx1"/>
              </a:buClr>
              <a:buFont typeface="Arial" panose="020B0604020202020204" pitchFamily="34" charset="0"/>
              <a:buChar char="•"/>
              <a:defRPr/>
            </a:pPr>
            <a:r>
              <a:rPr lang="en-GB" dirty="0"/>
              <a:t>Changes in waist circumference versus the previous year were significant for the first 6 years; changes in BMI versus the previous year were significant for all years, except for the class 3 group, where significant comparisons were observed for the first 6 years.</a:t>
            </a:r>
          </a:p>
          <a:p>
            <a:pPr marL="185766" lvl="1" indent="-185766">
              <a:buClr>
                <a:schemeClr val="tx1"/>
              </a:buClr>
              <a:buFont typeface="Arial" panose="020B0604020202020204" pitchFamily="34" charset="0"/>
              <a:buChar char="•"/>
              <a:defRPr/>
            </a:pPr>
            <a:r>
              <a:rPr lang="en-GB" dirty="0"/>
              <a:t>Improvement in metabolic function was reflected by a decrease in inflammatory biomarkers </a:t>
            </a:r>
            <a:br>
              <a:rPr lang="en-GB" dirty="0"/>
            </a:br>
            <a:r>
              <a:rPr lang="en-GB" dirty="0"/>
              <a:t>and improved liver function.</a:t>
            </a:r>
          </a:p>
          <a:p>
            <a:pPr marL="0" lvl="1">
              <a:buClr>
                <a:schemeClr val="tx1"/>
              </a:buClr>
              <a:defRPr/>
            </a:pPr>
            <a:endParaRPr lang="en-GB" dirty="0"/>
          </a:p>
          <a:p>
            <a:pPr marL="0" lvl="1">
              <a:buClr>
                <a:schemeClr val="tx1"/>
              </a:buClr>
              <a:defRPr/>
            </a:pPr>
            <a:r>
              <a:rPr lang="en-GB" dirty="0"/>
              <a:t>BMI, body mass index; </a:t>
            </a:r>
            <a:r>
              <a:rPr lang="en-GB" dirty="0" err="1"/>
              <a:t>TTh</a:t>
            </a:r>
            <a:r>
              <a:rPr lang="en-GB" dirty="0"/>
              <a:t>, testosterone therapy</a:t>
            </a:r>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dirty="0" err="1"/>
              <a:t>Saad</a:t>
            </a:r>
            <a:r>
              <a:rPr lang="en-GB" dirty="0"/>
              <a:t> F </a:t>
            </a:r>
            <a:r>
              <a:rPr lang="en-GB" i="1" dirty="0"/>
              <a:t>et al. </a:t>
            </a:r>
            <a:r>
              <a:rPr lang="en-GB" i="1" dirty="0" err="1"/>
              <a:t>Int</a:t>
            </a:r>
            <a:r>
              <a:rPr lang="en-GB" i="1" dirty="0"/>
              <a:t> J </a:t>
            </a:r>
            <a:r>
              <a:rPr lang="en-GB" i="1" dirty="0" err="1"/>
              <a:t>Obes</a:t>
            </a:r>
            <a:r>
              <a:rPr lang="en-GB" i="1" dirty="0"/>
              <a:t> (</a:t>
            </a:r>
            <a:r>
              <a:rPr lang="en-GB" i="1" dirty="0" err="1"/>
              <a:t>Lond</a:t>
            </a:r>
            <a:r>
              <a:rPr lang="en-GB" i="1" dirty="0"/>
              <a:t>)</a:t>
            </a:r>
            <a:r>
              <a:rPr lang="en-GB" dirty="0"/>
              <a:t> 2016;40:162–70.</a:t>
            </a:r>
          </a:p>
        </p:txBody>
      </p:sp>
      <p:sp>
        <p:nvSpPr>
          <p:cNvPr id="4" name="Slide Number Placeholder 3"/>
          <p:cNvSpPr>
            <a:spLocks noGrp="1"/>
          </p:cNvSpPr>
          <p:nvPr>
            <p:ph type="sldNum" sz="quarter" idx="10"/>
          </p:nvPr>
        </p:nvSpPr>
        <p:spPr/>
        <p:txBody>
          <a:bodyPr/>
          <a:lstStyle/>
          <a:p>
            <a:fld id="{A0EFADCE-6200-4FA6-B02B-06991B4E0A55}" type="slidenum">
              <a:rPr lang="en-GB" smtClean="0"/>
              <a:t>15</a:t>
            </a:fld>
            <a:endParaRPr lang="en-GB"/>
          </a:p>
        </p:txBody>
      </p:sp>
    </p:spTree>
    <p:extLst>
      <p:ext uri="{BB962C8B-B14F-4D97-AF65-F5344CB8AC3E}">
        <p14:creationId xmlns:p14="http://schemas.microsoft.com/office/powerpoint/2010/main" val="1103989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830094" cy="4029879"/>
          </a:xfrm>
        </p:spPr>
        <p:txBody>
          <a:bodyPr/>
          <a:lstStyle/>
          <a:p>
            <a:pPr marL="185766" lvl="1" indent="-185766">
              <a:buClr>
                <a:schemeClr val="tx1"/>
              </a:buClr>
              <a:buFont typeface="Arial" panose="020B0604020202020204" pitchFamily="34" charset="0"/>
              <a:buChar char="•"/>
              <a:defRPr/>
            </a:pPr>
            <a:r>
              <a:rPr lang="en-US" dirty="0" err="1"/>
              <a:t>TTh</a:t>
            </a:r>
            <a:r>
              <a:rPr lang="en-US" dirty="0"/>
              <a:t> use resulted in significant improvement in HR-</a:t>
            </a:r>
            <a:r>
              <a:rPr lang="en-US" dirty="0" err="1"/>
              <a:t>QoL</a:t>
            </a:r>
            <a:r>
              <a:rPr lang="en-US" dirty="0"/>
              <a:t>, as demonstrated by a marked and significant reduction in the AMS (32-point reduction in class 1, 33-point reduction in class 2 </a:t>
            </a:r>
            <a:br>
              <a:rPr lang="en-US" dirty="0"/>
            </a:br>
            <a:r>
              <a:rPr lang="en-US" dirty="0"/>
              <a:t>and 38-point reduction in class 3 obesity).</a:t>
            </a:r>
          </a:p>
          <a:p>
            <a:pPr marL="185766" lvl="1" indent="-185766">
              <a:buClr>
                <a:schemeClr val="tx1"/>
              </a:buClr>
              <a:buFont typeface="Arial" panose="020B0604020202020204" pitchFamily="34" charset="0"/>
              <a:buChar char="•"/>
              <a:defRPr/>
            </a:pPr>
            <a:r>
              <a:rPr lang="en-US" dirty="0"/>
              <a:t>Similarly, a significant reduction was recorded in IPSS for all classes of obesity, indicating that </a:t>
            </a:r>
            <a:r>
              <a:rPr lang="en-US" dirty="0" err="1"/>
              <a:t>TTh</a:t>
            </a:r>
            <a:r>
              <a:rPr lang="en-US" dirty="0"/>
              <a:t> improves LUTS in men with obesity, as well as urinary flow.</a:t>
            </a:r>
          </a:p>
          <a:p>
            <a:pPr marL="185766" lvl="1" indent="-185766">
              <a:buClr>
                <a:schemeClr val="tx1"/>
              </a:buClr>
              <a:buFont typeface="Arial" panose="020B0604020202020204" pitchFamily="34" charset="0"/>
              <a:buChar char="•"/>
              <a:defRPr/>
            </a:pPr>
            <a:r>
              <a:rPr lang="en-US" dirty="0"/>
              <a:t>A higher IIEF-EF score was recorded among </a:t>
            </a:r>
            <a:r>
              <a:rPr lang="en-US" dirty="0" err="1"/>
              <a:t>TTh</a:t>
            </a:r>
            <a:r>
              <a:rPr lang="en-US" dirty="0"/>
              <a:t>-treated men, suggesting that </a:t>
            </a:r>
            <a:r>
              <a:rPr lang="en-US" dirty="0" err="1"/>
              <a:t>TTh</a:t>
            </a:r>
            <a:r>
              <a:rPr lang="en-US" dirty="0"/>
              <a:t> improves erectile function in obese men, irrespective of class of obesity.</a:t>
            </a:r>
            <a:endParaRPr lang="en-GB" dirty="0"/>
          </a:p>
          <a:p>
            <a:pPr marL="681142" lvl="2" indent="-185766">
              <a:buClr>
                <a:schemeClr val="tx1"/>
              </a:buClr>
              <a:buFont typeface="Calibri" panose="020F0502020204030204" pitchFamily="34" charset="0"/>
              <a:buChar char="–"/>
              <a:defRPr/>
            </a:pPr>
            <a:r>
              <a:rPr lang="en-GB" dirty="0"/>
              <a:t>IIEF-EF scores at 8 years reflected a return to nearly normal function (IIEF-EF score &gt;26) for all obesity classes: 24.8 (Class 1), 24.3 (Class 2) and 25.4 (Class 3).</a:t>
            </a:r>
          </a:p>
          <a:p>
            <a:pPr marL="0" lvl="1">
              <a:buClr>
                <a:schemeClr val="tx1"/>
              </a:buClr>
              <a:defRPr/>
            </a:pPr>
            <a:endParaRPr lang="en-GB" dirty="0"/>
          </a:p>
          <a:p>
            <a:pPr marL="0" lvl="1">
              <a:buClr>
                <a:schemeClr val="tx1"/>
              </a:buClr>
              <a:defRPr/>
            </a:pPr>
            <a:r>
              <a:rPr lang="en-GB" dirty="0"/>
              <a:t>AMS, Aging Males’ Symptoms Scale; HR-</a:t>
            </a:r>
            <a:r>
              <a:rPr lang="en-GB" dirty="0" err="1"/>
              <a:t>QoL</a:t>
            </a:r>
            <a:r>
              <a:rPr lang="en-GB" dirty="0"/>
              <a:t>, health-related quality of life; IIEF-EF, erectile function domain of the </a:t>
            </a:r>
            <a:r>
              <a:rPr lang="en-US" dirty="0"/>
              <a:t>International Index of Erectile Function; </a:t>
            </a:r>
            <a:r>
              <a:rPr lang="en-GB" dirty="0"/>
              <a:t>LUTS, </a:t>
            </a:r>
            <a:r>
              <a:rPr lang="en-US" dirty="0"/>
              <a:t>lower urinary tract symptoms; </a:t>
            </a:r>
            <a:br>
              <a:rPr lang="en-US" dirty="0"/>
            </a:br>
            <a:r>
              <a:rPr lang="en-GB" dirty="0" err="1"/>
              <a:t>TTh</a:t>
            </a:r>
            <a:r>
              <a:rPr lang="en-GB" dirty="0"/>
              <a:t>, testosterone therapy</a:t>
            </a:r>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baseline="0" dirty="0" err="1"/>
              <a:t>Saad</a:t>
            </a:r>
            <a:r>
              <a:rPr lang="en-GB" baseline="0" dirty="0"/>
              <a:t> F </a:t>
            </a:r>
            <a:r>
              <a:rPr lang="en-GB" i="1" baseline="0" dirty="0"/>
              <a:t>et al</a:t>
            </a:r>
            <a:r>
              <a:rPr lang="en-GB" i="1" dirty="0"/>
              <a:t>. </a:t>
            </a:r>
            <a:r>
              <a:rPr lang="en-GB" i="1" dirty="0" err="1"/>
              <a:t>Int</a:t>
            </a:r>
            <a:r>
              <a:rPr lang="en-GB" i="1" baseline="0" dirty="0"/>
              <a:t> J </a:t>
            </a:r>
            <a:r>
              <a:rPr lang="en-GB" i="1" baseline="0" dirty="0" err="1"/>
              <a:t>Obes</a:t>
            </a:r>
            <a:r>
              <a:rPr lang="en-GB" i="1" baseline="0" dirty="0"/>
              <a:t> (</a:t>
            </a:r>
            <a:r>
              <a:rPr lang="en-GB" i="1" baseline="0" dirty="0" err="1"/>
              <a:t>Lond</a:t>
            </a:r>
            <a:r>
              <a:rPr lang="en-GB" i="1" baseline="0" dirty="0"/>
              <a:t>)</a:t>
            </a:r>
            <a:r>
              <a:rPr lang="en-GB" dirty="0"/>
              <a:t> 2016;40:162–70.</a:t>
            </a:r>
          </a:p>
        </p:txBody>
      </p:sp>
      <p:sp>
        <p:nvSpPr>
          <p:cNvPr id="4" name="Slide Number Placeholder 3"/>
          <p:cNvSpPr>
            <a:spLocks noGrp="1"/>
          </p:cNvSpPr>
          <p:nvPr>
            <p:ph type="sldNum" sz="quarter" idx="10"/>
          </p:nvPr>
        </p:nvSpPr>
        <p:spPr/>
        <p:txBody>
          <a:bodyPr/>
          <a:lstStyle/>
          <a:p>
            <a:fld id="{A0EFADCE-6200-4FA6-B02B-06991B4E0A55}" type="slidenum">
              <a:rPr lang="en-GB" smtClean="0"/>
              <a:t>16</a:t>
            </a:fld>
            <a:endParaRPr lang="en-GB"/>
          </a:p>
        </p:txBody>
      </p:sp>
    </p:spTree>
    <p:extLst>
      <p:ext uri="{BB962C8B-B14F-4D97-AF65-F5344CB8AC3E}">
        <p14:creationId xmlns:p14="http://schemas.microsoft.com/office/powerpoint/2010/main" val="110398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861844" cy="4029879"/>
          </a:xfrm>
        </p:spPr>
        <p:txBody>
          <a:bodyPr>
            <a:normAutofit fontScale="92500" lnSpcReduction="10000"/>
          </a:bodyPr>
          <a:lstStyle/>
          <a:p>
            <a:pPr marL="185766" lvl="1" indent="-185766">
              <a:buClr>
                <a:schemeClr val="tx1"/>
              </a:buClr>
              <a:buFont typeface="Arial" panose="020B0604020202020204" pitchFamily="34" charset="0"/>
              <a:buChar char="•"/>
              <a:defRPr/>
            </a:pPr>
            <a:r>
              <a:rPr lang="en-GB" dirty="0"/>
              <a:t>Irrespective of body weight at baseline, long-term </a:t>
            </a:r>
            <a:r>
              <a:rPr lang="en-GB" dirty="0" err="1"/>
              <a:t>TTh</a:t>
            </a:r>
            <a:r>
              <a:rPr lang="en-GB" dirty="0"/>
              <a:t> of up to 11 years improves components of the metabolic syndrome, and other anthropometric and metabolic parameters.</a:t>
            </a:r>
            <a:r>
              <a:rPr lang="en-GB" baseline="30000" dirty="0"/>
              <a:t>1,2</a:t>
            </a:r>
          </a:p>
          <a:p>
            <a:pPr marL="681142" lvl="2" indent="-185766">
              <a:buClr>
                <a:schemeClr val="tx1"/>
              </a:buClr>
              <a:buFont typeface="Calibri" panose="020F0502020204030204" pitchFamily="34" charset="0"/>
              <a:buChar char="–"/>
              <a:defRPr/>
            </a:pPr>
            <a:r>
              <a:rPr lang="en-US" dirty="0" err="1"/>
              <a:t>TTh</a:t>
            </a:r>
            <a:r>
              <a:rPr lang="en-US" dirty="0"/>
              <a:t> decreased fasting blood glucose and HbA</a:t>
            </a:r>
            <a:r>
              <a:rPr lang="en-US" baseline="-25000" dirty="0"/>
              <a:t>1c</a:t>
            </a:r>
            <a:r>
              <a:rPr lang="en-US" dirty="0"/>
              <a:t>, and improved lipid profiles. </a:t>
            </a:r>
            <a:br>
              <a:rPr lang="en-US" dirty="0"/>
            </a:br>
            <a:r>
              <a:rPr lang="en-US" dirty="0"/>
              <a:t>Gradual decreases in blood pressure (both systolic and diastolic) and pulse pressure occurred in </a:t>
            </a:r>
            <a:r>
              <a:rPr lang="en-US" dirty="0" err="1"/>
              <a:t>TTh</a:t>
            </a:r>
            <a:r>
              <a:rPr lang="en-US" dirty="0"/>
              <a:t>-treated men in each body weight group (normal weight, overweight, obesity).</a:t>
            </a:r>
            <a:r>
              <a:rPr lang="en-US" baseline="30000" dirty="0"/>
              <a:t>1</a:t>
            </a:r>
            <a:endParaRPr lang="en-GB" baseline="30000" dirty="0"/>
          </a:p>
          <a:p>
            <a:pPr marL="185766" lvl="1" indent="-185766">
              <a:buClr>
                <a:schemeClr val="tx1"/>
              </a:buClr>
              <a:buFont typeface="Arial" panose="020B0604020202020204" pitchFamily="34" charset="0"/>
              <a:buChar char="•"/>
              <a:defRPr/>
            </a:pPr>
            <a:r>
              <a:rPr lang="en-GB" dirty="0"/>
              <a:t>In </a:t>
            </a:r>
            <a:r>
              <a:rPr lang="en-GB" dirty="0" err="1"/>
              <a:t>hypogonadal</a:t>
            </a:r>
            <a:r>
              <a:rPr lang="en-GB" dirty="0"/>
              <a:t> men, long-term </a:t>
            </a:r>
            <a:r>
              <a:rPr lang="en-GB" dirty="0" err="1"/>
              <a:t>TTh</a:t>
            </a:r>
            <a:r>
              <a:rPr lang="en-GB" dirty="0"/>
              <a:t>:</a:t>
            </a:r>
          </a:p>
          <a:p>
            <a:pPr marL="681142" lvl="2" indent="-185766">
              <a:buClr>
                <a:schemeClr val="tx1"/>
              </a:buClr>
              <a:buFont typeface="Calibri" panose="020F0502020204030204" pitchFamily="34" charset="0"/>
              <a:buChar char="–"/>
              <a:defRPr/>
            </a:pPr>
            <a:r>
              <a:rPr lang="en-GB" dirty="0"/>
              <a:t>Preserves visceral adipose </a:t>
            </a:r>
            <a:r>
              <a:rPr lang="en-US" dirty="0"/>
              <a:t>tissue function; in contrast, testosterone deficiency </a:t>
            </a:r>
            <a:br>
              <a:rPr lang="en-US" dirty="0"/>
            </a:br>
            <a:r>
              <a:rPr lang="en-US" dirty="0"/>
              <a:t>leads to derangement and dysfunction of visceral adipose </a:t>
            </a:r>
            <a:r>
              <a:rPr lang="en-GB" dirty="0"/>
              <a:t>tissue metabolism.</a:t>
            </a:r>
            <a:r>
              <a:rPr lang="en-GB" baseline="30000" dirty="0"/>
              <a:t>2</a:t>
            </a:r>
          </a:p>
          <a:p>
            <a:pPr marL="681142" lvl="2" indent="-185766">
              <a:buClr>
                <a:schemeClr val="tx1"/>
              </a:buClr>
              <a:buFont typeface="Calibri" panose="020F0502020204030204" pitchFamily="34" charset="0"/>
              <a:buChar char="–"/>
              <a:defRPr/>
            </a:pPr>
            <a:r>
              <a:rPr lang="en-GB" dirty="0"/>
              <a:t>Produces significant </a:t>
            </a:r>
            <a:r>
              <a:rPr lang="en-US" dirty="0"/>
              <a:t>reductions in total cholesterol, LDL-C and triglycerides, </a:t>
            </a:r>
            <a:br>
              <a:rPr lang="en-US" dirty="0"/>
            </a:br>
            <a:r>
              <a:rPr lang="en-US" dirty="0"/>
              <a:t>and increases HDL-C.</a:t>
            </a:r>
            <a:r>
              <a:rPr lang="en-US" baseline="30000" dirty="0"/>
              <a:t>2</a:t>
            </a:r>
          </a:p>
          <a:p>
            <a:pPr marL="681142" lvl="2" indent="-185766">
              <a:buClr>
                <a:schemeClr val="tx1"/>
              </a:buClr>
              <a:buFont typeface="Calibri" panose="020F0502020204030204" pitchFamily="34" charset="0"/>
              <a:buChar char="–"/>
              <a:defRPr/>
            </a:pPr>
            <a:r>
              <a:rPr lang="en-US" dirty="0"/>
              <a:t>Reduces fasting glucose, HbA</a:t>
            </a:r>
            <a:r>
              <a:rPr lang="en-US" baseline="-25000" dirty="0"/>
              <a:t>1c</a:t>
            </a:r>
            <a:r>
              <a:rPr lang="en-US" dirty="0"/>
              <a:t>, the non-specific inflammatory marker, </a:t>
            </a:r>
            <a:r>
              <a:rPr lang="en-US" dirty="0" err="1"/>
              <a:t>hsCRP</a:t>
            </a:r>
            <a:r>
              <a:rPr lang="en-US" dirty="0"/>
              <a:t>, </a:t>
            </a:r>
            <a:br>
              <a:rPr lang="en-US" dirty="0"/>
            </a:br>
            <a:r>
              <a:rPr lang="en-US" dirty="0"/>
              <a:t>and the liver </a:t>
            </a:r>
            <a:r>
              <a:rPr lang="en-GB" dirty="0"/>
              <a:t>enzymes AST and ALA, suggesting improvement in </a:t>
            </a:r>
            <a:r>
              <a:rPr lang="en-US" dirty="0" err="1"/>
              <a:t>hyperglycaemia</a:t>
            </a:r>
            <a:r>
              <a:rPr lang="en-US" dirty="0"/>
              <a:t> </a:t>
            </a:r>
            <a:br>
              <a:rPr lang="en-US" dirty="0"/>
            </a:br>
            <a:r>
              <a:rPr lang="en-US" dirty="0"/>
              <a:t>and a reduction in the inflammatory response/inflammation.</a:t>
            </a:r>
            <a:r>
              <a:rPr lang="en-US" baseline="30000" dirty="0"/>
              <a:t>2</a:t>
            </a:r>
            <a:endParaRPr lang="en-GB" baseline="30000" dirty="0"/>
          </a:p>
          <a:p>
            <a:pPr marL="681142" lvl="2" indent="-185766">
              <a:buClr>
                <a:schemeClr val="tx1"/>
              </a:buClr>
              <a:buFont typeface="Calibri" panose="020F0502020204030204" pitchFamily="34" charset="0"/>
              <a:buChar char="–"/>
              <a:defRPr/>
            </a:pPr>
            <a:r>
              <a:rPr lang="en-GB" dirty="0"/>
              <a:t>I</a:t>
            </a:r>
            <a:r>
              <a:rPr lang="en-US" dirty="0" err="1"/>
              <a:t>mproves</a:t>
            </a:r>
            <a:r>
              <a:rPr lang="en-US" dirty="0"/>
              <a:t> erectile function.</a:t>
            </a:r>
            <a:r>
              <a:rPr lang="en-US" baseline="30000" dirty="0"/>
              <a:t>2</a:t>
            </a:r>
            <a:endParaRPr lang="en-US" dirty="0"/>
          </a:p>
          <a:p>
            <a:pPr marL="681142" lvl="2" indent="-185766">
              <a:buClr>
                <a:schemeClr val="tx1"/>
              </a:buClr>
              <a:buFont typeface="Calibri" panose="020F0502020204030204" pitchFamily="34" charset="0"/>
              <a:buChar char="–"/>
              <a:defRPr/>
            </a:pPr>
            <a:r>
              <a:rPr lang="en-US" dirty="0"/>
              <a:t>Increases </a:t>
            </a:r>
            <a:r>
              <a:rPr lang="en-US" dirty="0" err="1"/>
              <a:t>vigour</a:t>
            </a:r>
            <a:r>
              <a:rPr lang="en-US" dirty="0"/>
              <a:t> and reduces fatigue.</a:t>
            </a:r>
            <a:r>
              <a:rPr lang="en-US" baseline="30000" dirty="0"/>
              <a:t>2</a:t>
            </a:r>
            <a:endParaRPr lang="en-US" dirty="0"/>
          </a:p>
          <a:p>
            <a:pPr marL="185766" lvl="1" indent="-185766">
              <a:buClr>
                <a:schemeClr val="tx1"/>
              </a:buClr>
              <a:buFont typeface="Arial" panose="020B0604020202020204" pitchFamily="34" charset="0"/>
              <a:buChar char="•"/>
              <a:defRPr/>
            </a:pPr>
            <a:r>
              <a:rPr lang="en-US" dirty="0"/>
              <a:t>These changes in physical and </a:t>
            </a:r>
            <a:r>
              <a:rPr lang="en-US" dirty="0" err="1"/>
              <a:t>behavioural</a:t>
            </a:r>
            <a:r>
              <a:rPr lang="en-US" dirty="0"/>
              <a:t> activity result in improved HR-QoL.</a:t>
            </a:r>
            <a:r>
              <a:rPr lang="en-US" baseline="30000" dirty="0"/>
              <a:t>2</a:t>
            </a:r>
            <a:endParaRPr lang="en-GB" dirty="0"/>
          </a:p>
          <a:p>
            <a:pPr marL="0" lvl="1">
              <a:buClr>
                <a:schemeClr val="tx1"/>
              </a:buClr>
              <a:defRPr/>
            </a:pPr>
            <a:endParaRPr lang="en-GB" dirty="0"/>
          </a:p>
          <a:p>
            <a:pPr marL="0" lvl="1">
              <a:buClr>
                <a:schemeClr val="tx1"/>
              </a:buClr>
              <a:defRPr/>
            </a:pPr>
            <a:r>
              <a:rPr lang="en-GB" dirty="0"/>
              <a:t>ALA, alanine aminotransferase; AST, aspartate aminotransferase; BMI, body mass index; </a:t>
            </a:r>
            <a:br>
              <a:rPr lang="en-GB" dirty="0"/>
            </a:br>
            <a:r>
              <a:rPr lang="en-GB" dirty="0"/>
              <a:t>HbA</a:t>
            </a:r>
            <a:r>
              <a:rPr lang="en-GB" baseline="-25000" dirty="0"/>
              <a:t>1c</a:t>
            </a:r>
            <a:r>
              <a:rPr lang="en-GB" dirty="0"/>
              <a:t>, glycated haemoglobin; HDL-C, high-density lipoprotein cholesterol; HR-</a:t>
            </a:r>
            <a:r>
              <a:rPr lang="en-GB" dirty="0" err="1"/>
              <a:t>QoL</a:t>
            </a:r>
            <a:r>
              <a:rPr lang="en-GB" dirty="0"/>
              <a:t>, health-related quality of life; </a:t>
            </a:r>
            <a:r>
              <a:rPr lang="en-GB" dirty="0" err="1"/>
              <a:t>hsCRP</a:t>
            </a:r>
            <a:r>
              <a:rPr lang="en-GB" dirty="0"/>
              <a:t>, high-sensitivity C-reactive protein; LDL-C, low-density lipoprotein cholesterol; </a:t>
            </a:r>
            <a:r>
              <a:rPr lang="en-GB" dirty="0" err="1"/>
              <a:t>TTh</a:t>
            </a:r>
            <a:r>
              <a:rPr lang="en-GB" dirty="0"/>
              <a:t>, testosterone therapy</a:t>
            </a:r>
          </a:p>
          <a:p>
            <a:pPr marL="0" lvl="1">
              <a:buClr>
                <a:schemeClr val="tx1"/>
              </a:buClr>
              <a:defRPr/>
            </a:pPr>
            <a:endParaRPr lang="en-GB" dirty="0"/>
          </a:p>
          <a:p>
            <a:pPr marL="0" lvl="1">
              <a:buClr>
                <a:schemeClr val="tx1"/>
              </a:buClr>
              <a:defRPr/>
            </a:pPr>
            <a:r>
              <a:rPr lang="en-GB" b="1" dirty="0"/>
              <a:t>References</a:t>
            </a:r>
          </a:p>
          <a:p>
            <a:pPr marL="0" marR="0" lvl="1" indent="0" algn="l" defTabSz="914400" rtl="0" eaLnBrk="1" fontAlgn="auto" latinLnBrk="0" hangingPunct="1">
              <a:lnSpc>
                <a:spcPct val="100000"/>
              </a:lnSpc>
              <a:spcBef>
                <a:spcPts val="0"/>
              </a:spcBef>
              <a:spcAft>
                <a:spcPts val="0"/>
              </a:spcAft>
              <a:buClr>
                <a:schemeClr val="tx1"/>
              </a:buClr>
              <a:buSzTx/>
              <a:buFontTx/>
              <a:buNone/>
              <a:tabLst/>
              <a:defRPr/>
            </a:pPr>
            <a:r>
              <a:rPr lang="en-GB" b="1" baseline="0" dirty="0"/>
              <a:t>1.</a:t>
            </a:r>
            <a:r>
              <a:rPr lang="en-GB" baseline="0" dirty="0"/>
              <a:t> </a:t>
            </a:r>
            <a:r>
              <a:rPr lang="en-GB" baseline="0" dirty="0" err="1"/>
              <a:t>Saad</a:t>
            </a:r>
            <a:r>
              <a:rPr lang="en-GB" baseline="0" dirty="0"/>
              <a:t> F </a:t>
            </a:r>
            <a:r>
              <a:rPr lang="en-GB" i="1" baseline="0" dirty="0"/>
              <a:t>et al</a:t>
            </a:r>
            <a:r>
              <a:rPr lang="en-GB" i="1" dirty="0"/>
              <a:t>. </a:t>
            </a:r>
            <a:r>
              <a:rPr lang="en-GB" i="1" dirty="0" err="1"/>
              <a:t>Int</a:t>
            </a:r>
            <a:r>
              <a:rPr lang="en-GB" i="1" baseline="0" dirty="0"/>
              <a:t> J </a:t>
            </a:r>
            <a:r>
              <a:rPr lang="en-GB" i="1" baseline="0" dirty="0" err="1"/>
              <a:t>Obes</a:t>
            </a:r>
            <a:r>
              <a:rPr lang="en-GB" i="1" baseline="0" dirty="0"/>
              <a:t> (</a:t>
            </a:r>
            <a:r>
              <a:rPr lang="en-GB" i="1" baseline="0" dirty="0" err="1"/>
              <a:t>Lond</a:t>
            </a:r>
            <a:r>
              <a:rPr lang="en-GB" i="1" baseline="0" dirty="0"/>
              <a:t>)</a:t>
            </a:r>
            <a:r>
              <a:rPr lang="en-GB" dirty="0"/>
              <a:t> 2020;44:1264–78;</a:t>
            </a:r>
            <a:r>
              <a:rPr lang="en-US" sz="1100" dirty="0"/>
              <a:t> </a:t>
            </a:r>
            <a:br>
              <a:rPr lang="en-US" sz="1100" dirty="0"/>
            </a:br>
            <a:r>
              <a:rPr lang="en-US" sz="1100" b="1" dirty="0"/>
              <a:t>2.</a:t>
            </a:r>
            <a:r>
              <a:rPr lang="en-US" sz="1100" dirty="0"/>
              <a:t> </a:t>
            </a:r>
            <a:r>
              <a:rPr lang="en-US" sz="1100" dirty="0" err="1"/>
              <a:t>Traish</a:t>
            </a:r>
            <a:r>
              <a:rPr lang="en-US" sz="1100" dirty="0"/>
              <a:t> AM. </a:t>
            </a:r>
            <a:r>
              <a:rPr lang="en-US" sz="1100" i="1" dirty="0" err="1"/>
              <a:t>Curr</a:t>
            </a:r>
            <a:r>
              <a:rPr lang="en-US" sz="1100" i="1" dirty="0"/>
              <a:t> </a:t>
            </a:r>
            <a:r>
              <a:rPr lang="en-US" sz="1100" i="1" dirty="0" err="1"/>
              <a:t>Opin</a:t>
            </a:r>
            <a:r>
              <a:rPr lang="en-US" sz="1100" i="1" dirty="0"/>
              <a:t> </a:t>
            </a:r>
            <a:r>
              <a:rPr lang="en-US" sz="1100" i="1" dirty="0" err="1"/>
              <a:t>Endocrinol</a:t>
            </a:r>
            <a:r>
              <a:rPr lang="en-US" sz="1100" i="1" dirty="0"/>
              <a:t> Diabetes </a:t>
            </a:r>
            <a:r>
              <a:rPr lang="en-US" sz="1100" i="1" dirty="0" err="1"/>
              <a:t>Obes</a:t>
            </a:r>
            <a:r>
              <a:rPr lang="en-US" sz="1100" dirty="0"/>
              <a:t> 2014;21:313–22</a:t>
            </a:r>
            <a:r>
              <a:rPr lang="en-GB" dirty="0"/>
              <a:t>.</a:t>
            </a:r>
          </a:p>
        </p:txBody>
      </p:sp>
      <p:sp>
        <p:nvSpPr>
          <p:cNvPr id="4" name="Slide Number Placeholder 3"/>
          <p:cNvSpPr>
            <a:spLocks noGrp="1"/>
          </p:cNvSpPr>
          <p:nvPr>
            <p:ph type="sldNum" sz="quarter" idx="10"/>
          </p:nvPr>
        </p:nvSpPr>
        <p:spPr/>
        <p:txBody>
          <a:bodyPr/>
          <a:lstStyle/>
          <a:p>
            <a:fld id="{A0EFADCE-6200-4FA6-B02B-06991B4E0A55}" type="slidenum">
              <a:rPr lang="en-GB" smtClean="0"/>
              <a:t>17</a:t>
            </a:fld>
            <a:endParaRPr lang="en-GB"/>
          </a:p>
        </p:txBody>
      </p:sp>
    </p:spTree>
    <p:extLst>
      <p:ext uri="{BB962C8B-B14F-4D97-AF65-F5344CB8AC3E}">
        <p14:creationId xmlns:p14="http://schemas.microsoft.com/office/powerpoint/2010/main" val="413951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753893" cy="4029879"/>
          </a:xfrm>
        </p:spPr>
        <p:txBody>
          <a:bodyPr/>
          <a:lstStyle/>
          <a:p>
            <a:pPr marL="171450" indent="-171450">
              <a:lnSpc>
                <a:spcPct val="110000"/>
              </a:lnSpc>
              <a:buFont typeface="Arial" panose="020B0604020202020204" pitchFamily="34" charset="0"/>
              <a:buChar char="•"/>
              <a:defRPr/>
            </a:pPr>
            <a:r>
              <a:rPr lang="en-GB" dirty="0"/>
              <a:t>Guidelines from the AACE/ACE recognise the link between obesity and hypogonadism, and advise the appropriate use of </a:t>
            </a:r>
            <a:r>
              <a:rPr lang="en-GB" dirty="0" err="1"/>
              <a:t>TTh</a:t>
            </a:r>
            <a:r>
              <a:rPr lang="en-GB" dirty="0"/>
              <a:t>, in addition to lifestyle intervention, as a treatment option for </a:t>
            </a:r>
            <a:r>
              <a:rPr lang="en-GB" dirty="0" err="1"/>
              <a:t>hypogonadal</a:t>
            </a:r>
            <a:r>
              <a:rPr lang="en-GB" dirty="0"/>
              <a:t> men with obesity.</a:t>
            </a:r>
          </a:p>
          <a:p>
            <a:pPr>
              <a:lnSpc>
                <a:spcPct val="110000"/>
              </a:lnSpc>
            </a:pPr>
            <a:endParaRPr lang="en-GB" dirty="0"/>
          </a:p>
          <a:p>
            <a:pPr marL="0" lvl="1" defTabSz="457200">
              <a:buClr>
                <a:srgbClr val="005294"/>
              </a:buClr>
            </a:pPr>
            <a:r>
              <a:rPr lang="en-GB" dirty="0"/>
              <a:t>AACE, American Association of Clinical Endocrinologists; ACE, American College of Endocrinology; </a:t>
            </a:r>
            <a:r>
              <a:rPr lang="en-GB" dirty="0" err="1"/>
              <a:t>TTh</a:t>
            </a:r>
            <a:r>
              <a:rPr lang="en-GB" dirty="0"/>
              <a:t>, testosterone therapy</a:t>
            </a:r>
          </a:p>
          <a:p>
            <a:pPr marL="0" lvl="1" defTabSz="457200">
              <a:buClr>
                <a:srgbClr val="005294"/>
              </a:buClr>
            </a:pPr>
            <a:endParaRPr lang="en-US" dirty="0"/>
          </a:p>
          <a:p>
            <a:pPr marL="0" lvl="1" defTabSz="457200">
              <a:buClr>
                <a:srgbClr val="005294"/>
              </a:buClr>
            </a:pPr>
            <a:r>
              <a:rPr lang="en-US" b="1" dirty="0"/>
              <a:t>Reference</a:t>
            </a:r>
            <a:endParaRPr lang="en-GB" b="1" dirty="0"/>
          </a:p>
          <a:p>
            <a:pPr lvl="0">
              <a:defRPr/>
            </a:pPr>
            <a:r>
              <a:rPr lang="en-GB" dirty="0"/>
              <a:t>Garvey WT </a:t>
            </a:r>
            <a:r>
              <a:rPr lang="en-GB" i="1" dirty="0"/>
              <a:t>et al. </a:t>
            </a:r>
            <a:r>
              <a:rPr lang="en-GB" i="1" dirty="0" err="1"/>
              <a:t>Endocr</a:t>
            </a:r>
            <a:r>
              <a:rPr lang="en-GB" i="1" dirty="0"/>
              <a:t> </a:t>
            </a:r>
            <a:r>
              <a:rPr lang="en-GB" i="1" dirty="0" err="1"/>
              <a:t>Pract</a:t>
            </a:r>
            <a:r>
              <a:rPr lang="en-GB" dirty="0"/>
              <a:t> 2016;22(Suppl. 3):1–203.</a:t>
            </a:r>
            <a:endParaRPr lang="en-US" dirty="0"/>
          </a:p>
        </p:txBody>
      </p:sp>
      <p:sp>
        <p:nvSpPr>
          <p:cNvPr id="4" name="Slide Number Placeholder 3"/>
          <p:cNvSpPr>
            <a:spLocks noGrp="1"/>
          </p:cNvSpPr>
          <p:nvPr>
            <p:ph type="sldNum" sz="quarter" idx="10"/>
          </p:nvPr>
        </p:nvSpPr>
        <p:spPr/>
        <p:txBody>
          <a:bodyPr/>
          <a:lstStyle/>
          <a:p>
            <a:fld id="{A0EFADCE-6200-4FA6-B02B-06991B4E0A55}" type="slidenum">
              <a:rPr lang="en-GB" smtClean="0"/>
              <a:t>18</a:t>
            </a:fld>
            <a:endParaRPr lang="en-GB"/>
          </a:p>
        </p:txBody>
      </p:sp>
    </p:spTree>
    <p:extLst>
      <p:ext uri="{BB962C8B-B14F-4D97-AF65-F5344CB8AC3E}">
        <p14:creationId xmlns:p14="http://schemas.microsoft.com/office/powerpoint/2010/main" val="340258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753893" cy="4029879"/>
          </a:xfrm>
        </p:spPr>
        <p:txBody>
          <a:bodyPr/>
          <a:lstStyle/>
          <a:p>
            <a:pPr marL="0" lvl="1" defTabSz="457200">
              <a:buClr>
                <a:srgbClr val="005294"/>
              </a:buClr>
            </a:pPr>
            <a:r>
              <a:rPr lang="en-US" b="1" dirty="0"/>
              <a:t>References:</a:t>
            </a:r>
            <a:endParaRPr lang="en-GB" b="1" dirty="0"/>
          </a:p>
          <a:p>
            <a:pPr marL="228600" lvl="0" indent="-228600">
              <a:buAutoNum type="arabicPeriod"/>
              <a:defRPr/>
            </a:pPr>
            <a:r>
              <a:rPr lang="en-GB" dirty="0"/>
              <a:t>Hackett G, et al. J Sex Med 2017;14:1504-23; </a:t>
            </a:r>
          </a:p>
          <a:p>
            <a:pPr marL="228600" lvl="0" indent="-228600">
              <a:buAutoNum type="arabicPeriod"/>
              <a:defRPr/>
            </a:pPr>
            <a:r>
              <a:rPr lang="en-GB" dirty="0" err="1"/>
              <a:t>Dohle</a:t>
            </a:r>
            <a:r>
              <a:rPr lang="en-GB" dirty="0"/>
              <a:t> GR, et al. Guidelines of Male Hypogonadism. European Association of Urology 2018. Available at: https://uroweb.org/guideline/male-hypogonadism/#4 Accessed October 2019 </a:t>
            </a:r>
          </a:p>
          <a:p>
            <a:pPr lvl="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98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208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lvl="1" indent="-185766">
              <a:buClr>
                <a:schemeClr val="tx1"/>
              </a:buClr>
              <a:buFont typeface="Arial" panose="020B0604020202020204" pitchFamily="34" charset="0"/>
              <a:buChar char="•"/>
              <a:defRPr/>
            </a:pPr>
            <a:r>
              <a:rPr lang="en-US" dirty="0"/>
              <a:t>Testosterone plays a key role in carbohydrate, fat and protein metabolism.</a:t>
            </a:r>
            <a:r>
              <a:rPr lang="en-US" baseline="30000" dirty="0"/>
              <a:t>1</a:t>
            </a:r>
          </a:p>
          <a:p>
            <a:pPr marL="185766" lvl="1" indent="-185766">
              <a:buClr>
                <a:schemeClr val="tx1"/>
              </a:buClr>
              <a:buFont typeface="Arial" panose="020B0604020202020204" pitchFamily="34" charset="0"/>
              <a:buChar char="•"/>
              <a:defRPr/>
            </a:pPr>
            <a:r>
              <a:rPr lang="en-US" dirty="0"/>
              <a:t>It has been known for some time that testosterone has a major influence on body fat composition and muscle mass in the male.</a:t>
            </a:r>
            <a:r>
              <a:rPr lang="en-US" baseline="30000" dirty="0"/>
              <a:t>1,2</a:t>
            </a:r>
            <a:endParaRPr lang="en-GB" dirty="0"/>
          </a:p>
          <a:p>
            <a:pPr marL="185766" lvl="1" indent="-185766">
              <a:buClr>
                <a:schemeClr val="tx1"/>
              </a:buClr>
              <a:buFont typeface="Arial" panose="020B0604020202020204" pitchFamily="34" charset="0"/>
              <a:buChar char="•"/>
              <a:defRPr/>
            </a:pPr>
            <a:r>
              <a:rPr lang="en-US" dirty="0"/>
              <a:t>Increased waist circumference and obesity are associated with reduced testosterone levels, and approximately 40–75% of men with obesity are hypogonadal.</a:t>
            </a:r>
            <a:r>
              <a:rPr lang="en-US" baseline="30000" dirty="0"/>
              <a:t>2</a:t>
            </a:r>
            <a:r>
              <a:rPr lang="en-US" dirty="0"/>
              <a:t> In particular, men with a BMI &gt;40 kg/m² have a high likelihood of hypogonadism.</a:t>
            </a:r>
            <a:r>
              <a:rPr lang="en-US" baseline="30000" dirty="0"/>
              <a:t>3</a:t>
            </a:r>
          </a:p>
          <a:p>
            <a:pPr marL="185766" lvl="1" indent="-185766">
              <a:buClr>
                <a:schemeClr val="tx1"/>
              </a:buClr>
              <a:buFont typeface="Arial" panose="020B0604020202020204" pitchFamily="34" charset="0"/>
              <a:buChar char="•"/>
              <a:defRPr/>
            </a:pPr>
            <a:r>
              <a:rPr lang="en-US" dirty="0"/>
              <a:t>Testosterone deficiency:</a:t>
            </a:r>
          </a:p>
          <a:p>
            <a:pPr marL="681142" lvl="2" indent="-185766">
              <a:buClr>
                <a:schemeClr val="tx1"/>
              </a:buClr>
              <a:buFont typeface="Calibri" panose="020F0502020204030204" pitchFamily="34" charset="0"/>
              <a:buChar char="–"/>
              <a:defRPr/>
            </a:pPr>
            <a:r>
              <a:rPr lang="en-GB" dirty="0"/>
              <a:t>Affects </a:t>
            </a:r>
            <a:r>
              <a:rPr lang="en-US" dirty="0"/>
              <a:t>energy production and </a:t>
            </a:r>
            <a:r>
              <a:rPr lang="en-US" dirty="0" err="1"/>
              <a:t>utilisation</a:t>
            </a:r>
            <a:r>
              <a:rPr lang="en-US" dirty="0"/>
              <a:t> and therefore upsets this physiological balance resulting in storage of lipids and increased </a:t>
            </a:r>
            <a:r>
              <a:rPr lang="en-US" dirty="0" err="1"/>
              <a:t>adipogenesis</a:t>
            </a:r>
            <a:r>
              <a:rPr lang="en-US" dirty="0"/>
              <a:t> and altering mitochondrial function.</a:t>
            </a:r>
            <a:r>
              <a:rPr lang="en-US" baseline="30000" dirty="0"/>
              <a:t>2</a:t>
            </a:r>
            <a:endParaRPr lang="en-GB" baseline="30000" dirty="0"/>
          </a:p>
          <a:p>
            <a:pPr marL="681142" lvl="2" indent="-185766">
              <a:buClr>
                <a:schemeClr val="tx1"/>
              </a:buClr>
              <a:buFont typeface="Calibri" panose="020F0502020204030204" pitchFamily="34" charset="0"/>
              <a:buChar char="–"/>
              <a:defRPr/>
            </a:pPr>
            <a:r>
              <a:rPr lang="en-US" dirty="0"/>
              <a:t>Is associated with an increased fat mass (in particular central adiposity), reduced insulin sensitivity, impaired glucose tolerance, elevated triglycerides and LDL-C, and low HDL-C. All these factors are components of the metabolic syndrome and type 2 diabetes mellitus, contributing to </a:t>
            </a:r>
            <a:r>
              <a:rPr lang="en-GB" dirty="0"/>
              <a:t>cardiovascular risk.</a:t>
            </a:r>
            <a:r>
              <a:rPr lang="en-GB" baseline="30000" dirty="0"/>
              <a:t>1</a:t>
            </a:r>
            <a:endParaRPr lang="en-GB" dirty="0"/>
          </a:p>
          <a:p>
            <a:pPr marL="185766" lvl="1" indent="-185766">
              <a:buClr>
                <a:schemeClr val="tx1"/>
              </a:buClr>
              <a:buFont typeface="Arial" panose="020B0604020202020204" pitchFamily="34" charset="0"/>
              <a:buChar char="•"/>
              <a:defRPr/>
            </a:pPr>
            <a:r>
              <a:rPr lang="en-GB" dirty="0"/>
              <a:t>In </a:t>
            </a:r>
            <a:r>
              <a:rPr lang="en-GB" dirty="0" err="1"/>
              <a:t>hypogonadal</a:t>
            </a:r>
            <a:r>
              <a:rPr lang="en-GB" dirty="0"/>
              <a:t> men, </a:t>
            </a:r>
            <a:r>
              <a:rPr lang="en-GB" dirty="0" err="1"/>
              <a:t>TTh</a:t>
            </a:r>
            <a:r>
              <a:rPr lang="en-GB" dirty="0"/>
              <a:t> administration results in </a:t>
            </a:r>
            <a:r>
              <a:rPr lang="en-US" dirty="0"/>
              <a:t>improved insulin sensitivity, increased lipid oxidation, and reduction in fat mass with a concomitant gain in </a:t>
            </a:r>
            <a:r>
              <a:rPr lang="en-GB" dirty="0"/>
              <a:t>fat-free mass</a:t>
            </a:r>
            <a:r>
              <a:rPr lang="en-US" dirty="0"/>
              <a:t>.</a:t>
            </a:r>
            <a:r>
              <a:rPr lang="en-US" baseline="30000" dirty="0"/>
              <a:t>2</a:t>
            </a:r>
            <a:endParaRPr lang="en-GB" baseline="30000" dirty="0"/>
          </a:p>
          <a:p>
            <a:endParaRPr lang="en-GB" dirty="0"/>
          </a:p>
          <a:p>
            <a:r>
              <a:rPr lang="en-GB" dirty="0"/>
              <a:t>BMI, body mass index; HDL-C, high-density lipoprotein cholesterol; </a:t>
            </a:r>
            <a:br>
              <a:rPr lang="en-GB" dirty="0"/>
            </a:br>
            <a:r>
              <a:rPr lang="en-GB" dirty="0"/>
              <a:t>LDL-C, low-density lipoprotein cholesterol; </a:t>
            </a:r>
            <a:r>
              <a:rPr lang="en-GB" dirty="0" err="1"/>
              <a:t>TTh</a:t>
            </a:r>
            <a:r>
              <a:rPr lang="en-GB" dirty="0"/>
              <a:t>, testosterone therapy</a:t>
            </a:r>
          </a:p>
          <a:p>
            <a:endParaRPr lang="en-GB" dirty="0"/>
          </a:p>
          <a:p>
            <a:r>
              <a:rPr lang="en-GB" b="1" dirty="0"/>
              <a:t>References</a:t>
            </a:r>
          </a:p>
          <a:p>
            <a:r>
              <a:rPr lang="en-GB" b="1" dirty="0"/>
              <a:t>1.</a:t>
            </a:r>
            <a:r>
              <a:rPr lang="en-GB" dirty="0"/>
              <a:t> Kelly DM, Jones TH. </a:t>
            </a:r>
            <a:r>
              <a:rPr lang="en-GB" i="1" dirty="0"/>
              <a:t>J </a:t>
            </a:r>
            <a:r>
              <a:rPr lang="en-GB" i="1" dirty="0" err="1"/>
              <a:t>Endocrinol</a:t>
            </a:r>
            <a:r>
              <a:rPr lang="en-GB" i="1" dirty="0"/>
              <a:t> </a:t>
            </a:r>
            <a:r>
              <a:rPr lang="en-GB" dirty="0"/>
              <a:t>2013;217:R25–R45; </a:t>
            </a:r>
            <a:r>
              <a:rPr lang="en-GB" b="1" dirty="0"/>
              <a:t>2.</a:t>
            </a:r>
            <a:r>
              <a:rPr lang="en-GB" dirty="0"/>
              <a:t> </a:t>
            </a:r>
            <a:r>
              <a:rPr lang="en-GB" dirty="0" err="1"/>
              <a:t>Traish</a:t>
            </a:r>
            <a:r>
              <a:rPr lang="en-GB" dirty="0"/>
              <a:t> AM. </a:t>
            </a:r>
            <a:r>
              <a:rPr lang="pt-BR" i="1" dirty="0"/>
              <a:t>Curr Opin Endocrinol Diabetes Obes </a:t>
            </a:r>
            <a:r>
              <a:rPr lang="pt-BR" dirty="0"/>
              <a:t>2014;21:313–22; </a:t>
            </a:r>
            <a:r>
              <a:rPr lang="en-GB" b="1" dirty="0"/>
              <a:t>3. </a:t>
            </a:r>
            <a:r>
              <a:rPr lang="en-US" dirty="0" err="1"/>
              <a:t>Saad</a:t>
            </a:r>
            <a:r>
              <a:rPr lang="en-US" dirty="0"/>
              <a:t> F </a:t>
            </a:r>
            <a:r>
              <a:rPr lang="en-US" i="1" dirty="0"/>
              <a:t>et al. </a:t>
            </a:r>
            <a:r>
              <a:rPr lang="en-US" i="1" dirty="0" err="1"/>
              <a:t>Int</a:t>
            </a:r>
            <a:r>
              <a:rPr lang="en-US" i="1" dirty="0"/>
              <a:t> J </a:t>
            </a:r>
            <a:r>
              <a:rPr lang="en-US" i="1" dirty="0" err="1"/>
              <a:t>Obes</a:t>
            </a:r>
            <a:r>
              <a:rPr lang="en-US" i="1" dirty="0"/>
              <a:t> (</a:t>
            </a:r>
            <a:r>
              <a:rPr lang="en-US" i="1" dirty="0" err="1"/>
              <a:t>Lond</a:t>
            </a:r>
            <a:r>
              <a:rPr lang="en-US" i="1" dirty="0"/>
              <a:t>) </a:t>
            </a:r>
            <a:r>
              <a:rPr lang="en-US" dirty="0"/>
              <a:t>2020;44:1264–78</a:t>
            </a:r>
            <a:r>
              <a:rPr lang="pt-BR" dirty="0"/>
              <a:t>.</a:t>
            </a:r>
            <a:endParaRPr lang="en-GB" dirty="0"/>
          </a:p>
        </p:txBody>
      </p:sp>
      <p:sp>
        <p:nvSpPr>
          <p:cNvPr id="4" name="Slide Number Placeholder 3"/>
          <p:cNvSpPr>
            <a:spLocks noGrp="1"/>
          </p:cNvSpPr>
          <p:nvPr>
            <p:ph type="sldNum" sz="quarter" idx="10"/>
          </p:nvPr>
        </p:nvSpPr>
        <p:spPr/>
        <p:txBody>
          <a:bodyPr/>
          <a:lstStyle/>
          <a:p>
            <a:fld id="{A0EFADCE-6200-4FA6-B02B-06991B4E0A55}" type="slidenum">
              <a:rPr lang="en-GB" smtClean="0"/>
              <a:t>3</a:t>
            </a:fld>
            <a:endParaRPr lang="en-GB"/>
          </a:p>
        </p:txBody>
      </p:sp>
    </p:spTree>
    <p:extLst>
      <p:ext uri="{BB962C8B-B14F-4D97-AF65-F5344CB8AC3E}">
        <p14:creationId xmlns:p14="http://schemas.microsoft.com/office/powerpoint/2010/main" val="268453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indent="-185766">
              <a:buFont typeface="Arial" panose="020B0604020202020204" pitchFamily="34" charset="0"/>
              <a:buChar char="•"/>
            </a:pPr>
            <a:r>
              <a:rPr lang="en-GB" dirty="0"/>
              <a:t>It is estimated that ~20–25% of the world’s adult population have metabolic syndrome.</a:t>
            </a:r>
          </a:p>
          <a:p>
            <a:pPr marL="185766" indent="-185766">
              <a:buFont typeface="Arial" panose="020B0604020202020204" pitchFamily="34" charset="0"/>
              <a:buChar char="•"/>
            </a:pPr>
            <a:r>
              <a:rPr lang="en-GB" dirty="0"/>
              <a:t>While the pathogenesis of the metabolic syndrome and each of its components is complex and not well understood, central obesity and insulin resistance are acknowledged as important causative factors.</a:t>
            </a:r>
          </a:p>
          <a:p>
            <a:pPr marL="185766" indent="-185766">
              <a:buFont typeface="Arial" panose="020B0604020202020204" pitchFamily="34" charset="0"/>
              <a:buChar char="•"/>
            </a:pPr>
            <a:r>
              <a:rPr lang="en-GB" dirty="0"/>
              <a:t>Central (i.e. abdominal) obesity is easily assessed using waist circumference and is independently associated with each of the other metabolic syndrome components, including insulin resistance. </a:t>
            </a:r>
          </a:p>
          <a:p>
            <a:pPr marL="185766" indent="-185766">
              <a:buFont typeface="Arial" panose="020B0604020202020204" pitchFamily="34" charset="0"/>
              <a:buChar char="•"/>
            </a:pPr>
            <a:r>
              <a:rPr lang="en-GB" dirty="0"/>
              <a:t>According to the International Diabetes Federation 2006 definition, central obesity is a prerequisite risk factor for diagnosis of the metabolic syndrome. Insulin resistance, which is difficult to measure in day-to-day clinical practice, is not an essential requirement.</a:t>
            </a:r>
          </a:p>
          <a:p>
            <a:endParaRPr lang="en-GB" b="1" dirty="0"/>
          </a:p>
          <a:p>
            <a:r>
              <a:rPr lang="en-GB" b="1" dirty="0"/>
              <a:t>Reference</a:t>
            </a:r>
          </a:p>
          <a:p>
            <a:r>
              <a:rPr lang="en-GB" dirty="0"/>
              <a:t>International Diabetes Federation 2006. https://www.idf.org/e-library/consensus-statements/60-idfconsensus-worldwide-definitionof-the-metabolic-syndrome.html </a:t>
            </a:r>
            <a:br>
              <a:rPr lang="en-GB" dirty="0"/>
            </a:br>
            <a:r>
              <a:rPr lang="en-GB" dirty="0"/>
              <a:t>(accessed July 2020).</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27263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indent="-185766">
              <a:buFont typeface="Arial" panose="020B0604020202020204" pitchFamily="34" charset="0"/>
              <a:buChar char="•"/>
            </a:pPr>
            <a:r>
              <a:rPr lang="en-GB" dirty="0"/>
              <a:t>Adipose tissue is a dynamic endocrine organ that secretes a number of factors that are increasingly recognised to contribute to systemic and vascular inflammation.</a:t>
            </a:r>
            <a:r>
              <a:rPr lang="en-GB" baseline="30000" dirty="0"/>
              <a:t>1 </a:t>
            </a:r>
          </a:p>
          <a:p>
            <a:pPr marL="185766" indent="-185766">
              <a:buFont typeface="Arial" panose="020B0604020202020204" pitchFamily="34" charset="0"/>
              <a:buChar char="•"/>
            </a:pPr>
            <a:r>
              <a:rPr lang="en-GB" dirty="0"/>
              <a:t>These factors are collectively known as </a:t>
            </a:r>
            <a:r>
              <a:rPr lang="en-GB" dirty="0" err="1"/>
              <a:t>adipokines</a:t>
            </a:r>
            <a:r>
              <a:rPr lang="en-GB" dirty="0"/>
              <a:t> and include TNF</a:t>
            </a:r>
            <a:r>
              <a:rPr lang="el-GR" dirty="0"/>
              <a:t>α</a:t>
            </a:r>
            <a:r>
              <a:rPr lang="en-GB" dirty="0"/>
              <a:t>, leptin, PAI-1, IL-6, </a:t>
            </a:r>
            <a:r>
              <a:rPr lang="en-GB" dirty="0" err="1"/>
              <a:t>resistin</a:t>
            </a:r>
            <a:r>
              <a:rPr lang="en-GB" dirty="0"/>
              <a:t> and angiotensinogen.</a:t>
            </a:r>
            <a:r>
              <a:rPr lang="en-GB" baseline="30000" dirty="0"/>
              <a:t>1 </a:t>
            </a:r>
            <a:endParaRPr lang="en-GB" dirty="0"/>
          </a:p>
          <a:p>
            <a:pPr marL="185766" indent="-185766">
              <a:buFont typeface="Arial" panose="020B0604020202020204" pitchFamily="34" charset="0"/>
              <a:buChar char="•"/>
            </a:pPr>
            <a:r>
              <a:rPr lang="en-GB" dirty="0" err="1"/>
              <a:t>Adipokines</a:t>
            </a:r>
            <a:r>
              <a:rPr lang="en-GB" dirty="0"/>
              <a:t> have been shown to directly or indirectly regulate a number of processes that contribute to the development of atherosclerosis, including hypertension, endothelial dysfunction, insulin resistance and vascular remodelling.</a:t>
            </a:r>
            <a:r>
              <a:rPr lang="en-GB" baseline="30000" dirty="0"/>
              <a:t>1 </a:t>
            </a:r>
            <a:endParaRPr lang="en-GB" dirty="0"/>
          </a:p>
          <a:p>
            <a:pPr marL="185766" indent="-185766">
              <a:buFont typeface="Arial" panose="020B0604020202020204" pitchFamily="34" charset="0"/>
              <a:buChar char="•"/>
            </a:pPr>
            <a:r>
              <a:rPr lang="en-GB" dirty="0"/>
              <a:t>Several </a:t>
            </a:r>
            <a:r>
              <a:rPr lang="en-GB" dirty="0" err="1"/>
              <a:t>adipokines</a:t>
            </a:r>
            <a:r>
              <a:rPr lang="en-GB" dirty="0"/>
              <a:t> are preferentially expressed in visceral adipose tissue, and the secretion of </a:t>
            </a:r>
            <a:r>
              <a:rPr lang="en-GB" dirty="0" err="1"/>
              <a:t>proinflammatory</a:t>
            </a:r>
            <a:r>
              <a:rPr lang="en-GB" dirty="0"/>
              <a:t> </a:t>
            </a:r>
            <a:r>
              <a:rPr lang="en-GB" dirty="0" err="1"/>
              <a:t>adipokines</a:t>
            </a:r>
            <a:r>
              <a:rPr lang="en-GB" dirty="0"/>
              <a:t> is elevated with increasing adiposity.</a:t>
            </a:r>
            <a:r>
              <a:rPr lang="en-GB" baseline="30000" dirty="0"/>
              <a:t>1 </a:t>
            </a:r>
            <a:endParaRPr lang="en-GB" dirty="0"/>
          </a:p>
          <a:p>
            <a:pPr marL="185766" indent="-185766">
              <a:buFont typeface="Arial" panose="020B0604020202020204" pitchFamily="34" charset="0"/>
              <a:buChar char="•"/>
            </a:pPr>
            <a:r>
              <a:rPr lang="en-GB" dirty="0"/>
              <a:t>The relationship between obesity and low testosterone levels in men is complex and appears to be bidirectional. Low testosterone levels predict the development of central obesity while obesity predicts low total and free testosterone levels.</a:t>
            </a:r>
            <a:r>
              <a:rPr lang="en-GB" baseline="30000" dirty="0"/>
              <a:t>2</a:t>
            </a:r>
          </a:p>
          <a:p>
            <a:pPr marL="185766" indent="-185766">
              <a:buFont typeface="Arial" panose="020B0604020202020204" pitchFamily="34" charset="0"/>
              <a:buChar char="•"/>
            </a:pPr>
            <a:r>
              <a:rPr lang="en-GB" dirty="0"/>
              <a:t>Pro-inflammatory mediators may contribute to lower testosterone levels in obese men either directly or indirectly.</a:t>
            </a:r>
            <a:r>
              <a:rPr lang="en-GB" baseline="30000" dirty="0"/>
              <a:t>2</a:t>
            </a:r>
          </a:p>
          <a:p>
            <a:endParaRPr lang="en-GB" dirty="0"/>
          </a:p>
          <a:p>
            <a:r>
              <a:rPr lang="en-GB" dirty="0"/>
              <a:t>IL, interleukin; PAI-1, plasminogen activator inhibitor-1; TNF</a:t>
            </a:r>
            <a:r>
              <a:rPr lang="el-GR" dirty="0"/>
              <a:t>α</a:t>
            </a:r>
            <a:r>
              <a:rPr lang="en-GB" dirty="0"/>
              <a:t>, tumour necrosis factor alpha</a:t>
            </a:r>
          </a:p>
          <a:p>
            <a:endParaRPr lang="en-GB" dirty="0"/>
          </a:p>
          <a:p>
            <a:r>
              <a:rPr lang="en-GB" b="1" dirty="0"/>
              <a:t>Reference</a:t>
            </a:r>
          </a:p>
          <a:p>
            <a:r>
              <a:rPr lang="en-GB" altLang="en-US" b="1" dirty="0"/>
              <a:t>1.</a:t>
            </a:r>
            <a:r>
              <a:rPr lang="en-GB" altLang="en-US" dirty="0"/>
              <a:t> Lyon CJ </a:t>
            </a:r>
            <a:r>
              <a:rPr lang="en-GB" altLang="en-US" i="1" dirty="0"/>
              <a:t>et al. Endocrinology</a:t>
            </a:r>
            <a:r>
              <a:rPr lang="en-GB" altLang="en-US" dirty="0"/>
              <a:t> 2003;144:2195–200; </a:t>
            </a:r>
            <a:r>
              <a:rPr lang="en-GB" altLang="en-US" b="1" dirty="0"/>
              <a:t>2.</a:t>
            </a:r>
            <a:r>
              <a:rPr lang="en-GB" altLang="en-US" dirty="0"/>
              <a:t> </a:t>
            </a:r>
            <a:r>
              <a:rPr lang="en-GB" dirty="0" err="1"/>
              <a:t>Pelusi</a:t>
            </a:r>
            <a:r>
              <a:rPr lang="en-GB" dirty="0"/>
              <a:t> C, </a:t>
            </a:r>
            <a:r>
              <a:rPr lang="en-GB" dirty="0" err="1"/>
              <a:t>Pasquali</a:t>
            </a:r>
            <a:r>
              <a:rPr lang="en-GB" dirty="0"/>
              <a:t> R. </a:t>
            </a:r>
            <a:r>
              <a:rPr lang="en-GB" i="1" dirty="0" err="1"/>
              <a:t>Curr</a:t>
            </a:r>
            <a:r>
              <a:rPr lang="en-GB" i="1" dirty="0"/>
              <a:t> </a:t>
            </a:r>
            <a:r>
              <a:rPr lang="en-GB" i="1" dirty="0" err="1"/>
              <a:t>Obes</a:t>
            </a:r>
            <a:r>
              <a:rPr lang="en-GB" i="1" dirty="0"/>
              <a:t> Rep </a:t>
            </a:r>
            <a:r>
              <a:rPr lang="en-GB" dirty="0"/>
              <a:t>2012;1:181–90.</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5</a:t>
            </a:fld>
            <a:endParaRPr lang="en-GB">
              <a:solidFill>
                <a:prstClr val="black"/>
              </a:solidFill>
            </a:endParaRPr>
          </a:p>
        </p:txBody>
      </p:sp>
      <p:sp>
        <p:nvSpPr>
          <p:cNvPr id="5" name="Rectangle 4"/>
          <p:cNvSpPr/>
          <p:nvPr/>
        </p:nvSpPr>
        <p:spPr>
          <a:xfrm>
            <a:off x="10008930" y="967802"/>
            <a:ext cx="817242" cy="377042"/>
          </a:xfrm>
          <a:prstGeom prst="rect">
            <a:avLst/>
          </a:prstGeom>
        </p:spPr>
        <p:txBody>
          <a:bodyPr wrap="none" lIns="99075" tIns="49538" rIns="99075" bIns="49538">
            <a:spAutoFit/>
          </a:bodyPr>
          <a:lstStyle/>
          <a:p>
            <a:r>
              <a:rPr lang="en-GB" dirty="0">
                <a:solidFill>
                  <a:prstClr val="black"/>
                </a:solidFill>
                <a:hlinkClick r:id="rId3"/>
              </a:rPr>
              <a:t>Sign in</a:t>
            </a:r>
            <a:endParaRPr lang="en-GB" dirty="0">
              <a:solidFill>
                <a:prstClr val="black"/>
              </a:solidFill>
            </a:endParaRPr>
          </a:p>
        </p:txBody>
      </p:sp>
    </p:spTree>
    <p:extLst>
      <p:ext uri="{BB962C8B-B14F-4D97-AF65-F5344CB8AC3E}">
        <p14:creationId xmlns:p14="http://schemas.microsoft.com/office/powerpoint/2010/main" val="327263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85766" indent="-185766">
              <a:spcBef>
                <a:spcPct val="0"/>
              </a:spcBef>
              <a:buFont typeface="Arial" panose="020B0604020202020204" pitchFamily="34" charset="0"/>
              <a:buChar char="•"/>
            </a:pPr>
            <a:r>
              <a:rPr lang="en-GB" sz="1100" dirty="0">
                <a:cs typeface="Arial" charset="0"/>
              </a:rPr>
              <a:t>The metabolic syndrome is a multiplex risk factor that arises from insulin resistance accompanying abnormal adipose deposition and function.</a:t>
            </a:r>
            <a:endParaRPr lang="en-GB" sz="1100" baseline="30000" dirty="0">
              <a:cs typeface="Arial" charset="0"/>
            </a:endParaRPr>
          </a:p>
          <a:p>
            <a:pPr marL="185766" indent="-185766">
              <a:spcBef>
                <a:spcPct val="0"/>
              </a:spcBef>
              <a:buFont typeface="Arial" panose="020B0604020202020204" pitchFamily="34" charset="0"/>
              <a:buChar char="•"/>
            </a:pPr>
            <a:r>
              <a:rPr lang="en-GB" sz="1100" dirty="0">
                <a:cs typeface="Arial" charset="0"/>
              </a:rPr>
              <a:t>Adipose tissue is a metabolically active endocrine organ that produces cytokines (</a:t>
            </a:r>
            <a:r>
              <a:rPr lang="en-GB" sz="1100" b="1" dirty="0" err="1">
                <a:cs typeface="Arial" charset="0"/>
              </a:rPr>
              <a:t>adipocytokines</a:t>
            </a:r>
            <a:r>
              <a:rPr lang="en-GB" dirty="0">
                <a:cs typeface="Arial" charset="0"/>
              </a:rPr>
              <a:t>)</a:t>
            </a:r>
            <a:r>
              <a:rPr lang="en-GB" sz="1100" dirty="0">
                <a:cs typeface="Arial" charset="0"/>
              </a:rPr>
              <a:t> </a:t>
            </a:r>
            <a:br>
              <a:rPr lang="en-GB" sz="1100" dirty="0">
                <a:cs typeface="Arial" charset="0"/>
              </a:rPr>
            </a:br>
            <a:r>
              <a:rPr lang="en-GB" sz="1100" dirty="0">
                <a:cs typeface="Arial" charset="0"/>
              </a:rPr>
              <a:t>that link the various components of the metabolic syndrome and their cardiovascular effects.</a:t>
            </a:r>
          </a:p>
          <a:p>
            <a:pPr marL="185766" indent="-185766">
              <a:spcBef>
                <a:spcPct val="0"/>
              </a:spcBef>
              <a:buFont typeface="Arial" panose="020B0604020202020204" pitchFamily="34" charset="0"/>
              <a:buChar char="•"/>
            </a:pPr>
            <a:r>
              <a:rPr lang="en-GB" sz="1100" dirty="0">
                <a:cs typeface="Arial" charset="0"/>
              </a:rPr>
              <a:t>Several </a:t>
            </a:r>
            <a:r>
              <a:rPr lang="en-GB" sz="1100" dirty="0" err="1">
                <a:cs typeface="Arial" charset="0"/>
              </a:rPr>
              <a:t>adipocytokines</a:t>
            </a:r>
            <a:r>
              <a:rPr lang="en-GB" sz="1100" dirty="0">
                <a:cs typeface="Arial" charset="0"/>
              </a:rPr>
              <a:t> are preferentially expressed in visceral adipose tissue, and the secretion </a:t>
            </a:r>
            <a:br>
              <a:rPr lang="en-GB" sz="1100" dirty="0">
                <a:cs typeface="Arial" charset="0"/>
              </a:rPr>
            </a:br>
            <a:r>
              <a:rPr lang="en-GB" sz="1100" dirty="0">
                <a:cs typeface="Arial" charset="0"/>
              </a:rPr>
              <a:t>of </a:t>
            </a:r>
            <a:r>
              <a:rPr lang="en-GB" sz="1100" dirty="0" err="1">
                <a:cs typeface="Arial" charset="0"/>
              </a:rPr>
              <a:t>proinflammatory</a:t>
            </a:r>
            <a:r>
              <a:rPr lang="en-GB" sz="1100" dirty="0">
                <a:cs typeface="Arial" charset="0"/>
              </a:rPr>
              <a:t> </a:t>
            </a:r>
            <a:r>
              <a:rPr lang="en-GB" sz="1100" dirty="0" err="1">
                <a:cs typeface="Arial" charset="0"/>
              </a:rPr>
              <a:t>adipocytokines</a:t>
            </a:r>
            <a:r>
              <a:rPr lang="en-GB" sz="1100" dirty="0">
                <a:cs typeface="Arial" charset="0"/>
              </a:rPr>
              <a:t> is elevated with increasing adiposity.</a:t>
            </a:r>
          </a:p>
          <a:p>
            <a:pPr marL="185766" indent="-185766">
              <a:spcBef>
                <a:spcPct val="0"/>
              </a:spcBef>
              <a:buFont typeface="Arial" panose="020B0604020202020204" pitchFamily="34" charset="0"/>
              <a:buChar char="•"/>
            </a:pPr>
            <a:r>
              <a:rPr lang="en-GB" sz="1100" dirty="0">
                <a:cs typeface="Arial" charset="0"/>
              </a:rPr>
              <a:t>The </a:t>
            </a:r>
            <a:r>
              <a:rPr lang="en-GB" sz="1100" b="1" dirty="0" err="1">
                <a:cs typeface="Arial" charset="0"/>
              </a:rPr>
              <a:t>hypogonadal</a:t>
            </a:r>
            <a:r>
              <a:rPr lang="en-GB" sz="1100" b="1" dirty="0">
                <a:cs typeface="Arial" charset="0"/>
              </a:rPr>
              <a:t>-obesity cycle hypothesis</a:t>
            </a:r>
            <a:r>
              <a:rPr lang="en-GB" sz="1100" dirty="0">
                <a:cs typeface="Arial" charset="0"/>
              </a:rPr>
              <a:t> was proposed by Cohen in 1999. Testosterone inhibits lipoprotein lipase in adipocytes, the enzyme which breaks down circulating TG to absorbable free fatty acids, which are then taken up into fat cells and converted back to TG for storage.</a:t>
            </a:r>
          </a:p>
          <a:p>
            <a:pPr marL="185766" indent="-185766">
              <a:spcBef>
                <a:spcPct val="0"/>
              </a:spcBef>
              <a:buFont typeface="Arial" panose="020B0604020202020204" pitchFamily="34" charset="0"/>
              <a:buChar char="•"/>
            </a:pPr>
            <a:r>
              <a:rPr lang="en-GB" sz="1100" dirty="0">
                <a:cs typeface="Arial" charset="0"/>
              </a:rPr>
              <a:t>The hypothesis suggests that low testosterone as a result of high aromatase activity leads to a cycle which promotes increasing adipocyte number and fat deposition, gradually leading to a further lowering of testosterone levels. </a:t>
            </a:r>
          </a:p>
          <a:p>
            <a:pPr marL="185766" indent="-185766">
              <a:spcBef>
                <a:spcPct val="0"/>
              </a:spcBef>
              <a:buFont typeface="Arial" panose="020B0604020202020204" pitchFamily="34" charset="0"/>
              <a:buChar char="•"/>
            </a:pPr>
            <a:r>
              <a:rPr lang="en-US" sz="1100" dirty="0">
                <a:cs typeface="Arial" charset="0"/>
              </a:rPr>
              <a:t>High aromatase activity in adipocytes converts testosterone to </a:t>
            </a:r>
            <a:r>
              <a:rPr lang="en-US" sz="1100" dirty="0" err="1">
                <a:cs typeface="Arial" charset="0"/>
              </a:rPr>
              <a:t>oestradiol</a:t>
            </a:r>
            <a:r>
              <a:rPr lang="en-US" sz="1100" dirty="0">
                <a:cs typeface="Arial" charset="0"/>
              </a:rPr>
              <a:t>. Reduced tissue testosterone facilitates TG storage in adipocytes by allowing increased lipoprotein lipase activity and stimulating pluripotent stem cells to mature into adipocytes. Increased adipocyte mass is associated with greater insulin resistance. </a:t>
            </a:r>
            <a:r>
              <a:rPr lang="en-US" sz="1100" dirty="0" err="1">
                <a:cs typeface="Arial" charset="0"/>
              </a:rPr>
              <a:t>Oestradiol</a:t>
            </a:r>
            <a:r>
              <a:rPr lang="en-US" sz="1100" dirty="0">
                <a:cs typeface="Arial" charset="0"/>
              </a:rPr>
              <a:t> and </a:t>
            </a:r>
            <a:r>
              <a:rPr lang="en-US" sz="1100" dirty="0" err="1">
                <a:cs typeface="Arial" charset="0"/>
              </a:rPr>
              <a:t>adipocytokines</a:t>
            </a:r>
            <a:r>
              <a:rPr lang="en-US" sz="1100" dirty="0">
                <a:cs typeface="Arial" charset="0"/>
              </a:rPr>
              <a:t>, </a:t>
            </a:r>
            <a:r>
              <a:rPr lang="en-US" sz="1100" dirty="0" err="1">
                <a:cs typeface="Arial" charset="0"/>
              </a:rPr>
              <a:t>tumour</a:t>
            </a:r>
            <a:r>
              <a:rPr lang="en-US" sz="1100" dirty="0">
                <a:cs typeface="Arial" charset="0"/>
              </a:rPr>
              <a:t> necrosis factor </a:t>
            </a:r>
            <a:r>
              <a:rPr lang="el-GR" sz="1100" dirty="0">
                <a:cs typeface="Arial" charset="0"/>
              </a:rPr>
              <a:t>α</a:t>
            </a:r>
            <a:r>
              <a:rPr lang="en-GB" sz="1100" dirty="0">
                <a:cs typeface="Arial" charset="0"/>
              </a:rPr>
              <a:t>, interleukin-6 and leptin </a:t>
            </a:r>
            <a:br>
              <a:rPr lang="en-GB" sz="1100" dirty="0">
                <a:cs typeface="Arial" charset="0"/>
              </a:rPr>
            </a:br>
            <a:r>
              <a:rPr lang="en-GB" sz="1100" dirty="0">
                <a:cs typeface="Arial" charset="0"/>
              </a:rPr>
              <a:t>(as a result of leptin resistance in human obesity) inhibit the </a:t>
            </a:r>
            <a:r>
              <a:rPr lang="en-GB" sz="1100" b="1" dirty="0">
                <a:cs typeface="Arial" charset="0"/>
              </a:rPr>
              <a:t>hypothalamic–pituitary–gonadal axis</a:t>
            </a:r>
            <a:r>
              <a:rPr lang="en-GB" sz="1100" dirty="0">
                <a:cs typeface="Arial" charset="0"/>
              </a:rPr>
              <a:t> response to decreasing androgen levels.</a:t>
            </a:r>
          </a:p>
          <a:p>
            <a:pPr marL="185766" indent="-185766">
              <a:spcBef>
                <a:spcPct val="0"/>
              </a:spcBef>
              <a:buFont typeface="Arial" panose="020B0604020202020204" pitchFamily="34" charset="0"/>
              <a:buChar char="•"/>
            </a:pPr>
            <a:r>
              <a:rPr lang="en-GB" sz="1100" dirty="0">
                <a:cs typeface="Arial" charset="0"/>
              </a:rPr>
              <a:t>The </a:t>
            </a:r>
            <a:r>
              <a:rPr lang="en-GB" sz="1100" dirty="0" err="1">
                <a:cs typeface="Arial" charset="0"/>
              </a:rPr>
              <a:t>hypogonadal</a:t>
            </a:r>
            <a:r>
              <a:rPr lang="en-GB" sz="1100" dirty="0">
                <a:cs typeface="Arial" charset="0"/>
              </a:rPr>
              <a:t>-obesity-</a:t>
            </a:r>
            <a:r>
              <a:rPr lang="en-GB" sz="1100" dirty="0" err="1">
                <a:cs typeface="Arial" charset="0"/>
              </a:rPr>
              <a:t>adipocytokine</a:t>
            </a:r>
            <a:r>
              <a:rPr lang="en-GB" sz="1100" dirty="0">
                <a:cs typeface="Arial" charset="0"/>
              </a:rPr>
              <a:t> hypothesis explains why the body cannot respond to low testosterone levels by a compensatory production of the hormone. </a:t>
            </a:r>
          </a:p>
          <a:p>
            <a:pPr>
              <a:spcBef>
                <a:spcPct val="0"/>
              </a:spcBef>
            </a:pPr>
            <a:endParaRPr lang="en-GB" sz="1100" dirty="0">
              <a:cs typeface="Arial" charset="0"/>
            </a:endParaRPr>
          </a:p>
          <a:p>
            <a:pPr>
              <a:spcBef>
                <a:spcPct val="0"/>
              </a:spcBef>
            </a:pPr>
            <a:r>
              <a:rPr lang="en-GB" dirty="0">
                <a:cs typeface="Arial" charset="0"/>
              </a:rPr>
              <a:t>TG, triglycerides</a:t>
            </a:r>
          </a:p>
          <a:p>
            <a:pPr>
              <a:spcBef>
                <a:spcPct val="0"/>
              </a:spcBef>
            </a:pPr>
            <a:endParaRPr lang="en-GB" sz="1100" dirty="0">
              <a:cs typeface="Arial" charset="0"/>
            </a:endParaRPr>
          </a:p>
          <a:p>
            <a:pPr>
              <a:spcBef>
                <a:spcPct val="0"/>
              </a:spcBef>
            </a:pPr>
            <a:r>
              <a:rPr lang="en-GB" sz="1100" b="1" dirty="0">
                <a:cs typeface="Arial" charset="0"/>
              </a:rPr>
              <a:t>Reference</a:t>
            </a:r>
          </a:p>
          <a:p>
            <a:pPr>
              <a:spcBef>
                <a:spcPct val="0"/>
              </a:spcBef>
            </a:pPr>
            <a:r>
              <a:rPr lang="en-GB" sz="1100" dirty="0" err="1">
                <a:cs typeface="Arial" charset="0"/>
              </a:rPr>
              <a:t>Muraleedharan</a:t>
            </a:r>
            <a:r>
              <a:rPr lang="en-GB" sz="1100" dirty="0">
                <a:cs typeface="Arial" charset="0"/>
              </a:rPr>
              <a:t> V, Jones TH. </a:t>
            </a:r>
            <a:r>
              <a:rPr lang="en-GB" sz="1100" i="1" dirty="0" err="1">
                <a:cs typeface="Arial" charset="0"/>
              </a:rPr>
              <a:t>Ther</a:t>
            </a:r>
            <a:r>
              <a:rPr lang="en-GB" sz="1100" i="1" dirty="0">
                <a:cs typeface="Arial" charset="0"/>
              </a:rPr>
              <a:t> </a:t>
            </a:r>
            <a:r>
              <a:rPr lang="en-GB" sz="1100" i="1" dirty="0" err="1">
                <a:cs typeface="Arial" charset="0"/>
              </a:rPr>
              <a:t>Adv</a:t>
            </a:r>
            <a:r>
              <a:rPr lang="en-GB" sz="1100" i="1" dirty="0">
                <a:cs typeface="Arial" charset="0"/>
              </a:rPr>
              <a:t> </a:t>
            </a:r>
            <a:r>
              <a:rPr lang="en-GB" sz="1100" i="1" dirty="0" err="1">
                <a:cs typeface="Arial" charset="0"/>
              </a:rPr>
              <a:t>Endocrinol</a:t>
            </a:r>
            <a:r>
              <a:rPr lang="en-GB" sz="1100" i="1" dirty="0">
                <a:cs typeface="Arial" charset="0"/>
              </a:rPr>
              <a:t> </a:t>
            </a:r>
            <a:r>
              <a:rPr lang="en-GB" sz="1100" i="1" dirty="0" err="1">
                <a:cs typeface="Arial" charset="0"/>
              </a:rPr>
              <a:t>Metab</a:t>
            </a:r>
            <a:r>
              <a:rPr lang="en-GB" sz="1100" i="1" dirty="0">
                <a:cs typeface="Arial" charset="0"/>
              </a:rPr>
              <a:t> </a:t>
            </a:r>
            <a:r>
              <a:rPr lang="en-GB" sz="1100" dirty="0">
                <a:cs typeface="Arial" charset="0"/>
              </a:rPr>
              <a:t>2010;1:207–23.</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6</a:t>
            </a:fld>
            <a:endParaRPr lang="en-GB">
              <a:solidFill>
                <a:prstClr val="black"/>
              </a:solidFill>
            </a:endParaRPr>
          </a:p>
        </p:txBody>
      </p:sp>
      <p:sp>
        <p:nvSpPr>
          <p:cNvPr id="5" name="Rectangle 4"/>
          <p:cNvSpPr/>
          <p:nvPr/>
        </p:nvSpPr>
        <p:spPr>
          <a:xfrm>
            <a:off x="10008930" y="967802"/>
            <a:ext cx="817242" cy="377042"/>
          </a:xfrm>
          <a:prstGeom prst="rect">
            <a:avLst/>
          </a:prstGeom>
        </p:spPr>
        <p:txBody>
          <a:bodyPr wrap="none" lIns="99075" tIns="49538" rIns="99075" bIns="49538">
            <a:spAutoFit/>
          </a:bodyPr>
          <a:lstStyle/>
          <a:p>
            <a:r>
              <a:rPr lang="en-GB" dirty="0">
                <a:solidFill>
                  <a:prstClr val="black"/>
                </a:solidFill>
                <a:hlinkClick r:id="rId3"/>
              </a:rPr>
              <a:t>Sign in</a:t>
            </a:r>
            <a:endParaRPr lang="en-GB" dirty="0">
              <a:solidFill>
                <a:prstClr val="black"/>
              </a:solidFill>
            </a:endParaRPr>
          </a:p>
        </p:txBody>
      </p:sp>
    </p:spTree>
    <p:extLst>
      <p:ext uri="{BB962C8B-B14F-4D97-AF65-F5344CB8AC3E}">
        <p14:creationId xmlns:p14="http://schemas.microsoft.com/office/powerpoint/2010/main" val="3272630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899944" cy="4029879"/>
          </a:xfrm>
        </p:spPr>
        <p:txBody>
          <a:bodyPr/>
          <a:lstStyle/>
          <a:p>
            <a:pPr marL="185766" lvl="1" indent="-185766">
              <a:buClr>
                <a:schemeClr val="tx1"/>
              </a:buClr>
              <a:buFont typeface="Arial" panose="020B0604020202020204" pitchFamily="34" charset="0"/>
              <a:buChar char="•"/>
              <a:defRPr/>
            </a:pPr>
            <a:r>
              <a:rPr lang="en-US" dirty="0"/>
              <a:t>Men with class 1 or class 2 obesity (BMI: 30 to &lt;35 kg/m</a:t>
            </a:r>
            <a:r>
              <a:rPr lang="en-US" baseline="30000" dirty="0"/>
              <a:t>2</a:t>
            </a:r>
            <a:r>
              <a:rPr lang="en-US" dirty="0"/>
              <a:t> or 35 to &lt;40 kg/m</a:t>
            </a:r>
            <a:r>
              <a:rPr lang="en-US" baseline="30000" dirty="0"/>
              <a:t>2</a:t>
            </a:r>
            <a:r>
              <a:rPr lang="en-US" dirty="0"/>
              <a:t>, respectively) primarily have low total testosterone concentrations (reduced by as much as 50% versus</a:t>
            </a:r>
            <a:r>
              <a:rPr lang="en-GB" dirty="0"/>
              <a:t> </a:t>
            </a:r>
            <a:br>
              <a:rPr lang="en-GB" dirty="0"/>
            </a:br>
            <a:r>
              <a:rPr lang="en-GB" dirty="0"/>
              <a:t>age-matched men without obesity), which</a:t>
            </a:r>
            <a:r>
              <a:rPr lang="en-US" dirty="0"/>
              <a:t> </a:t>
            </a:r>
            <a:r>
              <a:rPr lang="en-GB" dirty="0"/>
              <a:t>reflect obesity-associated decreases in its </a:t>
            </a:r>
            <a:br>
              <a:rPr lang="en-GB" dirty="0"/>
            </a:br>
            <a:r>
              <a:rPr lang="en-GB" dirty="0"/>
              <a:t>circulating </a:t>
            </a:r>
            <a:r>
              <a:rPr lang="en-US" dirty="0"/>
              <a:t>carrier protein, SHBG</a:t>
            </a:r>
            <a:r>
              <a:rPr lang="en-GB" dirty="0"/>
              <a:t>.</a:t>
            </a:r>
          </a:p>
          <a:p>
            <a:pPr marL="185766" lvl="1" indent="-185766">
              <a:buClr>
                <a:schemeClr val="tx1"/>
              </a:buClr>
              <a:buFont typeface="Arial" panose="020B0604020202020204" pitchFamily="34" charset="0"/>
              <a:buChar char="•"/>
              <a:defRPr/>
            </a:pPr>
            <a:r>
              <a:rPr lang="en-US" dirty="0"/>
              <a:t>In contrast, men with class 3 obesity (BMI: ≥40 kg/m</a:t>
            </a:r>
            <a:r>
              <a:rPr lang="en-US" baseline="30000" dirty="0"/>
              <a:t>2</a:t>
            </a:r>
            <a:r>
              <a:rPr lang="en-US" dirty="0"/>
              <a:t>) demonstrate reductions in both total </a:t>
            </a:r>
            <a:br>
              <a:rPr lang="en-US" dirty="0"/>
            </a:br>
            <a:r>
              <a:rPr lang="en-US" dirty="0"/>
              <a:t>and free testosterone concentrations. Gonadotrophin concentrations are comparable to those </a:t>
            </a:r>
            <a:br>
              <a:rPr lang="en-US" dirty="0"/>
            </a:br>
            <a:r>
              <a:rPr lang="en-US" dirty="0"/>
              <a:t>in control individuals without obesity, while </a:t>
            </a:r>
            <a:r>
              <a:rPr lang="en-US" dirty="0" err="1"/>
              <a:t>luteinising</a:t>
            </a:r>
            <a:r>
              <a:rPr lang="en-US" dirty="0"/>
              <a:t> hormone diurnal concentrations and pulse amplitudes are reduced.</a:t>
            </a:r>
          </a:p>
          <a:p>
            <a:pPr marL="185766" lvl="1" indent="-185766">
              <a:buClr>
                <a:schemeClr val="tx1"/>
              </a:buClr>
              <a:buFont typeface="Arial" panose="020B0604020202020204" pitchFamily="34" charset="0"/>
              <a:buChar char="•"/>
              <a:defRPr/>
            </a:pPr>
            <a:r>
              <a:rPr lang="en-US" dirty="0"/>
              <a:t>These findings suggest that in otherwise healthy, young to </a:t>
            </a:r>
            <a:r>
              <a:rPr lang="en-GB" dirty="0"/>
              <a:t>middle-aged </a:t>
            </a:r>
            <a:r>
              <a:rPr lang="en-US" dirty="0"/>
              <a:t>men, marked obesity is required to genuinely suppress the HPT axis at the biochemical </a:t>
            </a:r>
            <a:r>
              <a:rPr lang="en-GB" dirty="0"/>
              <a:t>level.</a:t>
            </a:r>
          </a:p>
          <a:p>
            <a:pPr marL="185766" lvl="1" indent="-185766">
              <a:buClr>
                <a:schemeClr val="tx1"/>
              </a:buClr>
              <a:buFont typeface="Arial" panose="020B0604020202020204" pitchFamily="34" charset="0"/>
              <a:buChar char="•"/>
              <a:defRPr/>
            </a:pPr>
            <a:r>
              <a:rPr lang="en-GB" dirty="0"/>
              <a:t>Both central </a:t>
            </a:r>
            <a:r>
              <a:rPr lang="en-US" dirty="0"/>
              <a:t>leptin resistance and inhibitory leptin action at the testicular level may play </a:t>
            </a:r>
            <a:br>
              <a:rPr lang="en-US" dirty="0"/>
            </a:br>
            <a:r>
              <a:rPr lang="en-US" dirty="0"/>
              <a:t>a role in suppression of the HPT axis, and cytokines may inhibit the HPT axis at multiple levels.</a:t>
            </a:r>
          </a:p>
          <a:p>
            <a:pPr marL="185766" lvl="1" indent="-185766">
              <a:buClr>
                <a:schemeClr val="tx1"/>
              </a:buClr>
              <a:buFont typeface="Arial" panose="020B0604020202020204" pitchFamily="34" charset="0"/>
              <a:buChar char="•"/>
              <a:defRPr/>
            </a:pPr>
            <a:r>
              <a:rPr lang="en-US" dirty="0"/>
              <a:t>In turn, low testosterone and/or low </a:t>
            </a:r>
            <a:r>
              <a:rPr lang="en-US" dirty="0" err="1"/>
              <a:t>oestradiol</a:t>
            </a:r>
            <a:r>
              <a:rPr lang="en-US" dirty="0"/>
              <a:t> may promote adipose tissue accumulation. Androgen deficiency-like </a:t>
            </a:r>
            <a:r>
              <a:rPr lang="en-GB" dirty="0"/>
              <a:t>clinical features may </a:t>
            </a:r>
            <a:r>
              <a:rPr lang="en-US" dirty="0"/>
              <a:t>be due to low sex-steroid concentrations </a:t>
            </a:r>
            <a:br>
              <a:rPr lang="en-US" dirty="0"/>
            </a:br>
            <a:r>
              <a:rPr lang="en-US" dirty="0"/>
              <a:t>(both testosterone and </a:t>
            </a:r>
            <a:r>
              <a:rPr lang="en-US" dirty="0" err="1"/>
              <a:t>oestradiol</a:t>
            </a:r>
            <a:r>
              <a:rPr lang="en-US" dirty="0"/>
              <a:t>) and/or age-associated </a:t>
            </a:r>
            <a:r>
              <a:rPr lang="en-GB" dirty="0"/>
              <a:t>accumulation of comorbid </a:t>
            </a:r>
            <a:r>
              <a:rPr lang="en-US" dirty="0"/>
              <a:t>burden </a:t>
            </a:r>
            <a:br>
              <a:rPr lang="en-US" dirty="0"/>
            </a:br>
            <a:r>
              <a:rPr lang="en-US" dirty="0"/>
              <a:t>and </a:t>
            </a:r>
            <a:r>
              <a:rPr lang="en-US" dirty="0" err="1"/>
              <a:t>sarcopenic</a:t>
            </a:r>
            <a:r>
              <a:rPr lang="en-US" dirty="0"/>
              <a:t> obesity. Loss of muscle mass is primarily due to low testosterone concentrations, whereas accumulation of fat mass may primarily be due to low </a:t>
            </a:r>
            <a:r>
              <a:rPr lang="en-US" dirty="0" err="1"/>
              <a:t>oestradiol</a:t>
            </a:r>
            <a:r>
              <a:rPr lang="en-US" dirty="0"/>
              <a:t> concentrations.</a:t>
            </a:r>
            <a:endParaRPr lang="en-GB" dirty="0"/>
          </a:p>
          <a:p>
            <a:pPr marL="0" lvl="1">
              <a:buClr>
                <a:schemeClr val="tx1"/>
              </a:buClr>
              <a:defRPr/>
            </a:pPr>
            <a:endParaRPr lang="en-GB" dirty="0"/>
          </a:p>
          <a:p>
            <a:pPr marL="0" lvl="1">
              <a:buClr>
                <a:schemeClr val="tx1"/>
              </a:buClr>
              <a:defRPr/>
            </a:pPr>
            <a:r>
              <a:rPr lang="en-GB" dirty="0"/>
              <a:t>BMI, body mass index; HPT, hypothalamic-pituitary-testicular; SHBG,</a:t>
            </a:r>
            <a:r>
              <a:rPr lang="en-GB" baseline="0" dirty="0"/>
              <a:t> sex hormone-binding globulin</a:t>
            </a:r>
            <a:endParaRPr lang="en-GB" dirty="0"/>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dirty="0"/>
              <a:t>Grossman M.</a:t>
            </a:r>
            <a:r>
              <a:rPr lang="en-GB" i="1" dirty="0"/>
              <a:t> </a:t>
            </a:r>
            <a:r>
              <a:rPr lang="en-GB" i="1" dirty="0" err="1"/>
              <a:t>Clin</a:t>
            </a:r>
            <a:r>
              <a:rPr lang="en-GB" i="1" dirty="0"/>
              <a:t> </a:t>
            </a:r>
            <a:r>
              <a:rPr lang="en-GB" i="1" dirty="0" err="1"/>
              <a:t>Endocrinol</a:t>
            </a:r>
            <a:r>
              <a:rPr lang="en-GB" dirty="0"/>
              <a:t> 2018;89:11–21.</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58112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779293" cy="4029879"/>
          </a:xfrm>
        </p:spPr>
        <p:txBody>
          <a:bodyPr>
            <a:normAutofit/>
          </a:bodyPr>
          <a:lstStyle/>
          <a:p>
            <a:pPr marL="185766" lvl="1" indent="-185766">
              <a:buClr>
                <a:schemeClr val="tx1"/>
              </a:buClr>
              <a:buFont typeface="Arial" panose="020B0604020202020204" pitchFamily="34" charset="0"/>
              <a:buChar char="•"/>
              <a:defRPr/>
            </a:pPr>
            <a:r>
              <a:rPr lang="en-GB" dirty="0"/>
              <a:t>Based on a hypothesis that </a:t>
            </a:r>
            <a:r>
              <a:rPr lang="en-GB" dirty="0" err="1"/>
              <a:t>TTh</a:t>
            </a:r>
            <a:r>
              <a:rPr lang="en-GB" dirty="0"/>
              <a:t> can</a:t>
            </a:r>
            <a:r>
              <a:rPr lang="en-US" dirty="0"/>
              <a:t> augment diet-induced loss of fat mass and prevent loss </a:t>
            </a:r>
            <a:br>
              <a:rPr lang="en-US" dirty="0"/>
            </a:br>
            <a:r>
              <a:rPr lang="en-US" dirty="0"/>
              <a:t>of muscle mass, a </a:t>
            </a:r>
            <a:r>
              <a:rPr lang="en-US" dirty="0" err="1"/>
              <a:t>randomised</a:t>
            </a:r>
            <a:r>
              <a:rPr lang="en-US" dirty="0"/>
              <a:t>, double-blind, parallel-group, placebo-controlled trial was conducted at a tertiary referral </a:t>
            </a:r>
            <a:r>
              <a:rPr lang="en-US" dirty="0" err="1"/>
              <a:t>centre</a:t>
            </a:r>
            <a:r>
              <a:rPr lang="en-US" dirty="0"/>
              <a:t> in Australia.</a:t>
            </a:r>
          </a:p>
          <a:p>
            <a:pPr marL="185766" lvl="1" indent="-185766">
              <a:buClr>
                <a:schemeClr val="tx1"/>
              </a:buClr>
              <a:buFont typeface="Arial" panose="020B0604020202020204" pitchFamily="34" charset="0"/>
              <a:buChar char="•"/>
              <a:defRPr/>
            </a:pPr>
            <a:r>
              <a:rPr lang="en-US" dirty="0"/>
              <a:t>In total, 100 men (median age: 53 years) with obesity (BMI: ≥30 kg/m</a:t>
            </a:r>
            <a:r>
              <a:rPr lang="en-US" baseline="30000" dirty="0"/>
              <a:t>2</a:t>
            </a:r>
            <a:r>
              <a:rPr lang="en-US" dirty="0"/>
              <a:t>) and total testosterone level ≤12 </a:t>
            </a:r>
            <a:r>
              <a:rPr lang="en-US" dirty="0" err="1"/>
              <a:t>nmol</a:t>
            </a:r>
            <a:r>
              <a:rPr lang="en-US" dirty="0"/>
              <a:t>/L receiving 10 weeks of a very-low-energy diet followed by 46 weeks of weight maintenance were randomly assigned at baseline to 56 weeks of 10-weekly intramuscular testosterone </a:t>
            </a:r>
            <a:r>
              <a:rPr lang="en-US" dirty="0" err="1"/>
              <a:t>undecanoate</a:t>
            </a:r>
            <a:r>
              <a:rPr lang="en-US" dirty="0"/>
              <a:t> (n=49, cases) or matching placebo (n=51, controls).</a:t>
            </a:r>
          </a:p>
          <a:p>
            <a:pPr marL="185766" lvl="1" indent="-185766">
              <a:buClr>
                <a:schemeClr val="tx1"/>
              </a:buClr>
              <a:buFont typeface="Arial" panose="020B0604020202020204" pitchFamily="34" charset="0"/>
              <a:buChar char="•"/>
              <a:defRPr/>
            </a:pPr>
            <a:r>
              <a:rPr lang="en-US" dirty="0"/>
              <a:t>Main outcome measures were the between-group difference in fat and lean mass by DEXA, and visceral fat area by CT</a:t>
            </a:r>
            <a:r>
              <a:rPr lang="en-GB" dirty="0"/>
              <a:t>.</a:t>
            </a:r>
          </a:p>
          <a:p>
            <a:pPr marL="185766" lvl="1" indent="-185766">
              <a:buClr>
                <a:schemeClr val="tx1"/>
              </a:buClr>
              <a:buFont typeface="Arial" panose="020B0604020202020204" pitchFamily="34" charset="0"/>
              <a:buChar char="•"/>
              <a:defRPr/>
            </a:pPr>
            <a:r>
              <a:rPr lang="en-US" dirty="0"/>
              <a:t>A total of 82 men completed the study</a:t>
            </a:r>
            <a:r>
              <a:rPr lang="en-GB" dirty="0"/>
              <a:t>.</a:t>
            </a:r>
          </a:p>
          <a:p>
            <a:pPr marL="0" lvl="1">
              <a:buClr>
                <a:schemeClr val="tx1"/>
              </a:buClr>
              <a:defRPr/>
            </a:pPr>
            <a:endParaRPr lang="en-GB" dirty="0"/>
          </a:p>
          <a:p>
            <a:pPr marL="0" lvl="1">
              <a:buClr>
                <a:schemeClr val="tx1"/>
              </a:buClr>
              <a:defRPr/>
            </a:pPr>
            <a:r>
              <a:rPr lang="en-GB" dirty="0"/>
              <a:t>BMI,</a:t>
            </a:r>
            <a:r>
              <a:rPr lang="en-GB" baseline="0" dirty="0"/>
              <a:t> body mass index; CT, computed tomography; DEXA, </a:t>
            </a:r>
            <a:r>
              <a:rPr lang="en-US" dirty="0"/>
              <a:t>dual-energy X-ray absorptiometry</a:t>
            </a:r>
            <a:endParaRPr lang="en-GB" dirty="0"/>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dirty="0"/>
              <a:t>Ng</a:t>
            </a:r>
            <a:r>
              <a:rPr lang="en-GB" baseline="0" dirty="0"/>
              <a:t> Tang </a:t>
            </a:r>
            <a:r>
              <a:rPr lang="en-GB" baseline="0" dirty="0" err="1"/>
              <a:t>Fui</a:t>
            </a:r>
            <a:r>
              <a:rPr lang="en-GB" baseline="0" dirty="0"/>
              <a:t> M </a:t>
            </a:r>
            <a:r>
              <a:rPr lang="en-GB" i="1" baseline="0" dirty="0"/>
              <a:t>et al</a:t>
            </a:r>
            <a:r>
              <a:rPr lang="en-GB" i="1" dirty="0"/>
              <a:t>. BMC Med</a:t>
            </a:r>
            <a:r>
              <a:rPr lang="en-GB" dirty="0"/>
              <a:t> 2016;14:153.</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53059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6179344" cy="4029879"/>
          </a:xfrm>
        </p:spPr>
        <p:txBody>
          <a:bodyPr>
            <a:normAutofit fontScale="92500"/>
          </a:bodyPr>
          <a:lstStyle/>
          <a:p>
            <a:pPr marL="185766" lvl="1" indent="-185766">
              <a:buClr>
                <a:schemeClr val="tx1"/>
              </a:buClr>
              <a:buFont typeface="Arial" panose="020B0604020202020204" pitchFamily="34" charset="0"/>
              <a:buChar char="•"/>
              <a:defRPr/>
            </a:pPr>
            <a:r>
              <a:rPr lang="en-US" dirty="0"/>
              <a:t>At the end of the 10-week, very-low-energy diet phase, both the </a:t>
            </a:r>
            <a:r>
              <a:rPr lang="en-US" dirty="0" err="1"/>
              <a:t>TTh</a:t>
            </a:r>
            <a:r>
              <a:rPr lang="en-US" dirty="0"/>
              <a:t> [–12.0 kg (95% CI:–14.5 to –9.5)] and control [–13.5 kg (95% CI: –16.0 to –11.0)] groups had lost the same amount of body weight, with no difference in </a:t>
            </a:r>
            <a:r>
              <a:rPr lang="en-GB" dirty="0"/>
              <a:t>body composition.</a:t>
            </a:r>
          </a:p>
          <a:p>
            <a:pPr marL="185766" lvl="1" indent="-185766">
              <a:buClr>
                <a:schemeClr val="tx1"/>
              </a:buClr>
              <a:buFont typeface="Arial" panose="020B0604020202020204" pitchFamily="34" charset="0"/>
              <a:buChar char="•"/>
              <a:defRPr/>
            </a:pPr>
            <a:r>
              <a:rPr lang="en-US" dirty="0"/>
              <a:t>Following resumption of normal foods as part of an energy-restricted diet shown to prevent weight regain, body weights remained largely stable from Week 10 onwards until study end (Week 56). In particular, men receiving </a:t>
            </a:r>
            <a:r>
              <a:rPr lang="en-US" dirty="0" err="1"/>
              <a:t>TTh</a:t>
            </a:r>
            <a:r>
              <a:rPr lang="en-US" dirty="0"/>
              <a:t> maintained weight loss (p=0.62), while those on placebo regained weight (p=0.06).</a:t>
            </a:r>
          </a:p>
          <a:p>
            <a:pPr marL="185766" lvl="1" indent="-185766">
              <a:buClr>
                <a:schemeClr val="tx1"/>
              </a:buClr>
              <a:buFont typeface="Arial" panose="020B0604020202020204" pitchFamily="34" charset="0"/>
              <a:buChar char="•"/>
              <a:defRPr/>
            </a:pPr>
            <a:r>
              <a:rPr lang="en-US" dirty="0"/>
              <a:t>At study end, men in the </a:t>
            </a:r>
            <a:r>
              <a:rPr lang="en-US" dirty="0" err="1"/>
              <a:t>TTh</a:t>
            </a:r>
            <a:r>
              <a:rPr lang="en-US" dirty="0"/>
              <a:t> group had lost significantly more fat </a:t>
            </a:r>
            <a:r>
              <a:rPr lang="en-GB" dirty="0"/>
              <a:t>mass </a:t>
            </a:r>
            <a:r>
              <a:rPr lang="en-US" dirty="0"/>
              <a:t>[mean adjusted between-group difference –2.9 kg (95% CI: –5.7 to –0.2); p=0.04]</a:t>
            </a:r>
            <a:r>
              <a:rPr lang="en-GB" dirty="0"/>
              <a:t>, fat mass </a:t>
            </a:r>
            <a:r>
              <a:rPr lang="en-US" dirty="0"/>
              <a:t>percentage [mean adjusted between-group difference –2.8% (95% CI: –4.6 to –1.0); p=0.003] and visceral fat [mean adjusted between-group difference –2678 mm</a:t>
            </a:r>
            <a:r>
              <a:rPr lang="en-US" baseline="30000" dirty="0"/>
              <a:t>2</a:t>
            </a:r>
            <a:r>
              <a:rPr lang="en-US" dirty="0"/>
              <a:t> (95% CI: –5180 to –176); p=0.04]</a:t>
            </a:r>
            <a:r>
              <a:rPr lang="sv-SE" dirty="0"/>
              <a:t>, compared with controls.</a:t>
            </a:r>
            <a:endParaRPr lang="en-US" dirty="0"/>
          </a:p>
          <a:p>
            <a:pPr marL="185766" lvl="1" indent="-185766">
              <a:buClr>
                <a:schemeClr val="tx1"/>
              </a:buClr>
              <a:buFont typeface="Arial" panose="020B0604020202020204" pitchFamily="34" charset="0"/>
              <a:buChar char="•"/>
              <a:defRPr/>
            </a:pPr>
            <a:r>
              <a:rPr lang="en-US" dirty="0"/>
              <a:t>Although both groups lost the same lean mass following very-low-energy dietary intake [</a:t>
            </a:r>
            <a:r>
              <a:rPr lang="en-US" dirty="0" err="1"/>
              <a:t>TTh</a:t>
            </a:r>
            <a:r>
              <a:rPr lang="en-US" dirty="0"/>
              <a:t> group </a:t>
            </a:r>
            <a:br>
              <a:rPr lang="en-US" dirty="0"/>
            </a:br>
            <a:r>
              <a:rPr lang="en-US" dirty="0"/>
              <a:t>–3.9 kg (95% CI: –5.3 to –2.6) and control group –4.8 kg (95% CI: –6.2 to –3.5); p=0.36], patients receiving </a:t>
            </a:r>
            <a:r>
              <a:rPr lang="en-US" dirty="0" err="1"/>
              <a:t>TTh</a:t>
            </a:r>
            <a:r>
              <a:rPr lang="en-US" dirty="0"/>
              <a:t> regained lean mass [3.3 kg (95% CI: 1.9 to 4.7); p&lt;0.001] during weight maintenance, </a:t>
            </a:r>
            <a:br>
              <a:rPr lang="en-US" dirty="0"/>
            </a:br>
            <a:r>
              <a:rPr lang="en-US" dirty="0"/>
              <a:t>in contrast to controls [0.8 kg (95% CI: –0.7 to 2.3); p=0.29] so that at study end (Week 56), the </a:t>
            </a:r>
            <a:r>
              <a:rPr lang="en-US" dirty="0" err="1"/>
              <a:t>TTh</a:t>
            </a:r>
            <a:r>
              <a:rPr lang="en-US" dirty="0"/>
              <a:t> group had an attenuated reduction in lean mass compared to controls [mean adjusted between-group difference 3.4 kg (95% CI: 1.3 to 5.5); p=0.002].</a:t>
            </a:r>
            <a:endParaRPr lang="en-GB" dirty="0"/>
          </a:p>
          <a:p>
            <a:pPr marL="0" lvl="1">
              <a:buClr>
                <a:schemeClr val="tx1"/>
              </a:buClr>
              <a:defRPr/>
            </a:pPr>
            <a:endParaRPr lang="en-GB" dirty="0"/>
          </a:p>
          <a:p>
            <a:pPr marL="0" lvl="1">
              <a:buClr>
                <a:schemeClr val="tx1"/>
              </a:buClr>
              <a:defRPr/>
            </a:pPr>
            <a:r>
              <a:rPr lang="en-GB" baseline="0" dirty="0"/>
              <a:t>CI, confidence interval; </a:t>
            </a:r>
            <a:r>
              <a:rPr lang="en-GB" baseline="0" dirty="0" err="1"/>
              <a:t>TTh</a:t>
            </a:r>
            <a:r>
              <a:rPr lang="en-GB" baseline="0" dirty="0"/>
              <a:t>, testosterone therapy</a:t>
            </a:r>
            <a:endParaRPr lang="en-GB" dirty="0"/>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dirty="0"/>
              <a:t>Ng</a:t>
            </a:r>
            <a:r>
              <a:rPr lang="en-GB" baseline="0" dirty="0"/>
              <a:t> Tang </a:t>
            </a:r>
            <a:r>
              <a:rPr lang="en-GB" baseline="0" dirty="0" err="1"/>
              <a:t>Fui</a:t>
            </a:r>
            <a:r>
              <a:rPr lang="en-GB" baseline="0" dirty="0"/>
              <a:t> M </a:t>
            </a:r>
            <a:r>
              <a:rPr lang="en-GB" i="1" baseline="0" dirty="0"/>
              <a:t>et al</a:t>
            </a:r>
            <a:r>
              <a:rPr lang="en-GB" i="1" dirty="0"/>
              <a:t>. BMC Med</a:t>
            </a:r>
            <a:r>
              <a:rPr lang="en-GB" dirty="0"/>
              <a:t> 2016;14:153.</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27263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7"/>
            <a:ext cx="5753893" cy="4029879"/>
          </a:xfrm>
        </p:spPr>
        <p:txBody>
          <a:bodyPr>
            <a:normAutofit/>
          </a:bodyPr>
          <a:lstStyle/>
          <a:p>
            <a:pPr marL="185766" lvl="1" indent="-185766">
              <a:buClr>
                <a:schemeClr val="tx1"/>
              </a:buClr>
              <a:buFont typeface="Arial" panose="020B0604020202020204" pitchFamily="34" charset="0"/>
              <a:buChar char="•"/>
              <a:defRPr/>
            </a:pPr>
            <a:r>
              <a:rPr lang="en-GB" dirty="0"/>
              <a:t>This is an ongoing, long-term, real-world registry study to evaluate the effects of </a:t>
            </a:r>
            <a:r>
              <a:rPr lang="en-GB" dirty="0" err="1"/>
              <a:t>TTh</a:t>
            </a:r>
            <a:r>
              <a:rPr lang="en-GB" dirty="0"/>
              <a:t> </a:t>
            </a:r>
            <a:r>
              <a:rPr lang="en-US" dirty="0"/>
              <a:t>on anthropometric and metabolic parameters in 823 </a:t>
            </a:r>
            <a:r>
              <a:rPr lang="en-US" dirty="0" err="1"/>
              <a:t>hypogonadal</a:t>
            </a:r>
            <a:r>
              <a:rPr lang="en-US" dirty="0"/>
              <a:t> men (total testosterone </a:t>
            </a:r>
            <a:br>
              <a:rPr lang="en-US" dirty="0"/>
            </a:br>
            <a:r>
              <a:rPr lang="en-US" dirty="0"/>
              <a:t>≤12.1 </a:t>
            </a:r>
            <a:r>
              <a:rPr lang="en-US" dirty="0" err="1"/>
              <a:t>nmol</a:t>
            </a:r>
            <a:r>
              <a:rPr lang="en-US" dirty="0"/>
              <a:t>/L; mean age 60.6 years) with either normal weight, overweight or obesity, compared with </a:t>
            </a:r>
            <a:r>
              <a:rPr lang="en-US" dirty="0" err="1"/>
              <a:t>TTh</a:t>
            </a:r>
            <a:r>
              <a:rPr lang="en-US" dirty="0"/>
              <a:t>-untreated men.</a:t>
            </a:r>
          </a:p>
          <a:p>
            <a:pPr marL="185766" lvl="1" indent="-185766">
              <a:buClr>
                <a:schemeClr val="tx1"/>
              </a:buClr>
              <a:buFont typeface="Arial" panose="020B0604020202020204" pitchFamily="34" charset="0"/>
              <a:buChar char="•"/>
              <a:defRPr/>
            </a:pPr>
            <a:r>
              <a:rPr lang="en-US" dirty="0"/>
              <a:t>Among these 823 men, 474 (57.6%) were obese, 286 (34.8%) were overweight, and 63 (7.7%) had normal weight.</a:t>
            </a:r>
          </a:p>
          <a:p>
            <a:pPr marL="185766" lvl="1" indent="-185766">
              <a:buClr>
                <a:schemeClr val="tx1"/>
              </a:buClr>
              <a:buFont typeface="Arial" panose="020B0604020202020204" pitchFamily="34" charset="0"/>
              <a:buChar char="•"/>
              <a:defRPr/>
            </a:pPr>
            <a:r>
              <a:rPr lang="en-US" dirty="0"/>
              <a:t>Testosterone </a:t>
            </a:r>
            <a:r>
              <a:rPr lang="en-US" dirty="0" err="1"/>
              <a:t>undecanoate</a:t>
            </a:r>
            <a:r>
              <a:rPr lang="en-US" dirty="0"/>
              <a:t> 1000 mg injections were administered to 428 men every 12 weeks following an initial 6-week interval, while 395 men remained untreated and served as controls.</a:t>
            </a:r>
          </a:p>
          <a:p>
            <a:pPr marL="185766" lvl="1" indent="-185766">
              <a:buClr>
                <a:schemeClr val="tx1"/>
              </a:buClr>
              <a:buFont typeface="Arial" panose="020B0604020202020204" pitchFamily="34" charset="0"/>
              <a:buChar char="•"/>
              <a:defRPr/>
            </a:pPr>
            <a:r>
              <a:rPr lang="en-US" dirty="0"/>
              <a:t>Measures of anthropometric and metabolic parameters were performed at least twice a year and changes were adjusted for age, weight, waist circumference, fasting plasma glucose, blood pressure, lipid levels and the Aging Males’ Symptoms </a:t>
            </a:r>
            <a:r>
              <a:rPr lang="en-GB" dirty="0"/>
              <a:t>scale to account for any baseline differences between groups.</a:t>
            </a:r>
          </a:p>
          <a:p>
            <a:pPr marL="0" lvl="1">
              <a:buClr>
                <a:schemeClr val="tx1"/>
              </a:buClr>
              <a:defRPr/>
            </a:pPr>
            <a:endParaRPr lang="en-GB" dirty="0"/>
          </a:p>
          <a:p>
            <a:pPr marL="0" lvl="1">
              <a:buClr>
                <a:schemeClr val="tx1"/>
              </a:buClr>
              <a:defRPr/>
            </a:pPr>
            <a:r>
              <a:rPr lang="en-GB" dirty="0" err="1"/>
              <a:t>TTh</a:t>
            </a:r>
            <a:r>
              <a:rPr lang="en-GB" dirty="0"/>
              <a:t>,</a:t>
            </a:r>
            <a:r>
              <a:rPr lang="en-GB" baseline="0" dirty="0"/>
              <a:t> testosterone therapy</a:t>
            </a:r>
            <a:endParaRPr lang="en-GB" dirty="0"/>
          </a:p>
          <a:p>
            <a:pPr marL="0" lvl="1">
              <a:buClr>
                <a:schemeClr val="tx1"/>
              </a:buClr>
              <a:defRPr/>
            </a:pPr>
            <a:endParaRPr lang="en-GB" dirty="0"/>
          </a:p>
          <a:p>
            <a:pPr marL="0" lvl="1">
              <a:buClr>
                <a:schemeClr val="tx1"/>
              </a:buClr>
              <a:defRPr/>
            </a:pPr>
            <a:r>
              <a:rPr lang="en-GB" b="1" dirty="0"/>
              <a:t>Reference</a:t>
            </a:r>
          </a:p>
          <a:p>
            <a:pPr marL="0" lvl="1">
              <a:buClr>
                <a:schemeClr val="tx1"/>
              </a:buClr>
              <a:defRPr/>
            </a:pPr>
            <a:r>
              <a:rPr lang="en-GB" baseline="0" dirty="0" err="1"/>
              <a:t>Saad</a:t>
            </a:r>
            <a:r>
              <a:rPr lang="en-GB" baseline="0" dirty="0"/>
              <a:t> F </a:t>
            </a:r>
            <a:r>
              <a:rPr lang="en-GB" i="1" baseline="0" dirty="0"/>
              <a:t>et al</a:t>
            </a:r>
            <a:r>
              <a:rPr lang="en-GB" i="1" dirty="0"/>
              <a:t>. </a:t>
            </a:r>
            <a:r>
              <a:rPr lang="en-GB" i="1" dirty="0" err="1"/>
              <a:t>Int</a:t>
            </a:r>
            <a:r>
              <a:rPr lang="en-GB" i="1" baseline="0" dirty="0"/>
              <a:t> J </a:t>
            </a:r>
            <a:r>
              <a:rPr lang="en-GB" i="1" baseline="0" dirty="0" err="1"/>
              <a:t>Obes</a:t>
            </a:r>
            <a:r>
              <a:rPr lang="en-GB" i="1" baseline="0" dirty="0"/>
              <a:t> (</a:t>
            </a:r>
            <a:r>
              <a:rPr lang="en-GB" i="1" baseline="0" dirty="0" err="1"/>
              <a:t>Lond</a:t>
            </a:r>
            <a:r>
              <a:rPr lang="en-GB" i="1" baseline="0" dirty="0"/>
              <a:t>)</a:t>
            </a:r>
            <a:r>
              <a:rPr lang="en-GB" dirty="0"/>
              <a:t> 2020;44:1264–78.</a:t>
            </a:r>
          </a:p>
        </p:txBody>
      </p:sp>
      <p:sp>
        <p:nvSpPr>
          <p:cNvPr id="4" name="Slide Number Placeholder 3"/>
          <p:cNvSpPr>
            <a:spLocks noGrp="1"/>
          </p:cNvSpPr>
          <p:nvPr>
            <p:ph type="sldNum" sz="quarter" idx="10"/>
          </p:nvPr>
        </p:nvSpPr>
        <p:spPr/>
        <p:txBody>
          <a:bodyPr/>
          <a:lstStyle/>
          <a:p>
            <a:fld id="{A0EFADCE-6200-4FA6-B02B-06991B4E0A5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530596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F4DC-DE03-428B-A6B8-D099DE2AC6B9}"/>
              </a:ext>
            </a:extLst>
          </p:cNvPr>
          <p:cNvSpPr>
            <a:spLocks noGrp="1"/>
          </p:cNvSpPr>
          <p:nvPr>
            <p:ph type="ctrTitle" hasCustomPrompt="1"/>
          </p:nvPr>
        </p:nvSpPr>
        <p:spPr>
          <a:xfrm>
            <a:off x="670956" y="457200"/>
            <a:ext cx="10474037" cy="1960050"/>
          </a:xfrm>
        </p:spPr>
        <p:txBody>
          <a:bodyPr anchor="b"/>
          <a:lstStyle>
            <a:lvl1pPr algn="l">
              <a:defRPr sz="4800"/>
            </a:lvl1pPr>
          </a:lstStyle>
          <a:p>
            <a:r>
              <a:rPr lang="en-US" dirty="0"/>
              <a:t>HERE IS THE MAIN TITLE</a:t>
            </a:r>
            <a:endParaRPr lang="en-GB" dirty="0"/>
          </a:p>
        </p:txBody>
      </p:sp>
      <p:sp>
        <p:nvSpPr>
          <p:cNvPr id="3" name="Subtitle 2">
            <a:extLst>
              <a:ext uri="{FF2B5EF4-FFF2-40B4-BE49-F238E27FC236}">
                <a16:creationId xmlns:a16="http://schemas.microsoft.com/office/drawing/2014/main" id="{C64935D9-ED78-4CDD-BA44-DB51FE9C22E4}"/>
              </a:ext>
            </a:extLst>
          </p:cNvPr>
          <p:cNvSpPr>
            <a:spLocks noGrp="1"/>
          </p:cNvSpPr>
          <p:nvPr>
            <p:ph type="subTitle" idx="1"/>
          </p:nvPr>
        </p:nvSpPr>
        <p:spPr>
          <a:xfrm>
            <a:off x="706581" y="2601119"/>
            <a:ext cx="8473045" cy="2481520"/>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7310BBD-AEFC-4104-A139-A21286FF97A9}"/>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5" name="Footer Placeholder 4">
            <a:extLst>
              <a:ext uri="{FF2B5EF4-FFF2-40B4-BE49-F238E27FC236}">
                <a16:creationId xmlns:a16="http://schemas.microsoft.com/office/drawing/2014/main" id="{BF8AB2A1-A7A6-4581-BB46-7DE3C97F7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E9B314-D687-47AA-957E-11B89CAB37B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898965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34" userDrawn="1">
          <p15:clr>
            <a:srgbClr val="FBAE40"/>
          </p15:clr>
        </p15:guide>
        <p15:guide id="3" pos="7106" userDrawn="1">
          <p15:clr>
            <a:srgbClr val="FBAE40"/>
          </p15:clr>
        </p15:guide>
        <p15:guide id="4" orient="horz" pos="187" userDrawn="1">
          <p15:clr>
            <a:srgbClr val="FBAE40"/>
          </p15:clr>
        </p15:guide>
        <p15:guide id="5" orient="horz" pos="4247" userDrawn="1">
          <p15:clr>
            <a:srgbClr val="FBAE40"/>
          </p15:clr>
        </p15:guide>
        <p15:guide id="6" pos="100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3F3C-72B0-4542-8401-A719D3F3BF41}"/>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59EA80C7-1B9A-4454-80C3-6D83A051FB14}"/>
              </a:ext>
            </a:extLst>
          </p:cNvPr>
          <p:cNvSpPr>
            <a:spLocks noGrp="1"/>
          </p:cNvSpPr>
          <p:nvPr>
            <p:ph type="body" orient="vert" idx="1"/>
          </p:nvPr>
        </p:nvSpPr>
        <p:spPr>
          <a:xfrm>
            <a:off x="1595437" y="1813750"/>
            <a:ext cx="9793287" cy="396359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95A4362-C09C-4C17-B12F-EBEE6E91148B}"/>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5" name="Footer Placeholder 4">
            <a:extLst>
              <a:ext uri="{FF2B5EF4-FFF2-40B4-BE49-F238E27FC236}">
                <a16:creationId xmlns:a16="http://schemas.microsoft.com/office/drawing/2014/main" id="{48EA6B0E-33BE-4305-B447-D03F4A203A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A487E8-9DC1-4516-A8D6-5F9948381829}"/>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69698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2248D-9E44-4D54-AB28-48CE9512DF6F}"/>
              </a:ext>
            </a:extLst>
          </p:cNvPr>
          <p:cNvSpPr>
            <a:spLocks noGrp="1"/>
          </p:cNvSpPr>
          <p:nvPr>
            <p:ph type="title" orient="vert" hasCustomPrompt="1"/>
          </p:nvPr>
        </p:nvSpPr>
        <p:spPr>
          <a:xfrm>
            <a:off x="8724900" y="365125"/>
            <a:ext cx="2628900" cy="5430033"/>
          </a:xfrm>
        </p:spPr>
        <p:txBody>
          <a:bodyPr vert="eaVert"/>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3B64EB79-FC22-4D6A-B30B-8BBB87ADE3EC}"/>
              </a:ext>
            </a:extLst>
          </p:cNvPr>
          <p:cNvSpPr>
            <a:spLocks noGrp="1"/>
          </p:cNvSpPr>
          <p:nvPr>
            <p:ph type="body" orient="vert" idx="1"/>
          </p:nvPr>
        </p:nvSpPr>
        <p:spPr>
          <a:xfrm>
            <a:off x="838200" y="365125"/>
            <a:ext cx="7734300" cy="543003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7EF15F-7695-422E-8136-2E3719E38EFF}"/>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5" name="Footer Placeholder 4">
            <a:extLst>
              <a:ext uri="{FF2B5EF4-FFF2-40B4-BE49-F238E27FC236}">
                <a16:creationId xmlns:a16="http://schemas.microsoft.com/office/drawing/2014/main" id="{5F31E0BD-0534-4C88-A8C0-9D98EC96F0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5EB4F-35B8-436F-953B-1FE1CB1A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12038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chemeClr val="tx2"/>
                </a:solidFill>
              </a:defRPr>
            </a:lvl1pPr>
          </a:lstStyle>
          <a:p>
            <a:r>
              <a:rPr lang="en-US" dirty="0"/>
              <a:t>Click to edit 1-line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794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7E3E-461D-448D-BC3C-443911F7B654}"/>
              </a:ext>
            </a:extLst>
          </p:cNvPr>
          <p:cNvSpPr>
            <a:spLocks noGrp="1"/>
          </p:cNvSpPr>
          <p:nvPr>
            <p:ph type="title" hasCustomPrompt="1"/>
          </p:nvPr>
        </p:nvSpPr>
        <p:spPr>
          <a:xfrm>
            <a:off x="694708" y="483651"/>
            <a:ext cx="10652454" cy="1774104"/>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D39C72-89A7-4E43-B23E-1E4F002FE5B3}"/>
              </a:ext>
            </a:extLst>
          </p:cNvPr>
          <p:cNvSpPr>
            <a:spLocks noGrp="1"/>
          </p:cNvSpPr>
          <p:nvPr>
            <p:ph idx="1"/>
          </p:nvPr>
        </p:nvSpPr>
        <p:spPr>
          <a:xfrm>
            <a:off x="688767" y="2612570"/>
            <a:ext cx="10617529" cy="3141025"/>
          </a:xfrm>
        </p:spPr>
        <p:txBody>
          <a:bodyPr/>
          <a:lstStyle>
            <a:lvl1pPr>
              <a:buClr>
                <a:schemeClr val="tx1"/>
              </a:buClr>
              <a:buFont typeface="Wingdings" panose="05000000000000000000" pitchFamily="2" charset="2"/>
              <a:buChar char="§"/>
              <a:defRPr sz="2400"/>
            </a:lvl1pPr>
            <a:lvl2pPr>
              <a:buClr>
                <a:schemeClr val="tx1"/>
              </a:buClr>
              <a:buFont typeface="Wingdings" panose="05000000000000000000" pitchFamily="2" charset="2"/>
              <a:buChar char="§"/>
              <a:defRPr sz="2000"/>
            </a:lvl2pPr>
            <a:lvl3pPr>
              <a:buClr>
                <a:schemeClr val="tx1"/>
              </a:buClr>
              <a:buFont typeface="Wingdings" panose="05000000000000000000" pitchFamily="2" charset="2"/>
              <a:buChar char="§"/>
              <a:defRPr sz="1800"/>
            </a:lvl3pPr>
            <a:lvl4pPr>
              <a:buClr>
                <a:schemeClr val="tx1"/>
              </a:buClr>
              <a:buFont typeface="Wingdings" panose="05000000000000000000" pitchFamily="2" charset="2"/>
              <a:buChar char="§"/>
              <a:defRPr sz="1600"/>
            </a:lvl4pPr>
            <a:lvl5pPr>
              <a:buClr>
                <a:schemeClr val="tx1"/>
              </a:buClr>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EE4DDDE-EFC3-46D0-8447-311BF249F18D}"/>
              </a:ext>
            </a:extLst>
          </p:cNvPr>
          <p:cNvSpPr>
            <a:spLocks noGrp="1"/>
          </p:cNvSpPr>
          <p:nvPr>
            <p:ph type="dt" sz="half" idx="10"/>
          </p:nvPr>
        </p:nvSpPr>
        <p:spPr/>
        <p:txBody>
          <a:bodyPr/>
          <a:lstStyle>
            <a:lvl1pPr>
              <a:defRPr>
                <a:solidFill>
                  <a:schemeClr val="tx1">
                    <a:lumMod val="20000"/>
                    <a:lumOff val="80000"/>
                  </a:schemeClr>
                </a:solidFill>
              </a:defRPr>
            </a:lvl1pPr>
          </a:lstStyle>
          <a:p>
            <a:fld id="{E7B736C5-0A92-4502-AA74-B995BDCF208A}" type="datetimeFigureOut">
              <a:rPr lang="en-GB" smtClean="0"/>
              <a:pPr/>
              <a:t>21/02/2021</a:t>
            </a:fld>
            <a:endParaRPr lang="en-GB" dirty="0"/>
          </a:p>
        </p:txBody>
      </p:sp>
      <p:sp>
        <p:nvSpPr>
          <p:cNvPr id="5" name="Footer Placeholder 4">
            <a:extLst>
              <a:ext uri="{FF2B5EF4-FFF2-40B4-BE49-F238E27FC236}">
                <a16:creationId xmlns:a16="http://schemas.microsoft.com/office/drawing/2014/main" id="{DE061B96-1EB1-4186-AC99-9CE56E80D81B}"/>
              </a:ext>
            </a:extLst>
          </p:cNvPr>
          <p:cNvSpPr>
            <a:spLocks noGrp="1"/>
          </p:cNvSpPr>
          <p:nvPr>
            <p:ph type="ftr" sz="quarter" idx="11"/>
          </p:nvPr>
        </p:nvSpPr>
        <p:spPr/>
        <p:txBody>
          <a:bodyPr/>
          <a:lstStyle>
            <a:lvl1pPr>
              <a:defRPr>
                <a:solidFill>
                  <a:schemeClr val="tx1">
                    <a:lumMod val="20000"/>
                    <a:lumOff val="80000"/>
                  </a:schemeClr>
                </a:solidFill>
              </a:defRPr>
            </a:lvl1pPr>
          </a:lstStyle>
          <a:p>
            <a:endParaRPr lang="en-GB" dirty="0">
              <a:solidFill>
                <a:schemeClr val="tx1">
                  <a:lumMod val="20000"/>
                  <a:lumOff val="80000"/>
                </a:schemeClr>
              </a:solidFill>
            </a:endParaRPr>
          </a:p>
        </p:txBody>
      </p:sp>
      <p:sp>
        <p:nvSpPr>
          <p:cNvPr id="6" name="Slide Number Placeholder 5">
            <a:extLst>
              <a:ext uri="{FF2B5EF4-FFF2-40B4-BE49-F238E27FC236}">
                <a16:creationId xmlns:a16="http://schemas.microsoft.com/office/drawing/2014/main" id="{5C9DBE08-DC3D-4503-9D13-C5B2020B13D9}"/>
              </a:ext>
            </a:extLst>
          </p:cNvPr>
          <p:cNvSpPr>
            <a:spLocks noGrp="1"/>
          </p:cNvSpPr>
          <p:nvPr>
            <p:ph type="sldNum" sz="quarter" idx="12"/>
          </p:nvPr>
        </p:nvSpPr>
        <p:spPr/>
        <p:txBody>
          <a:bodyPr/>
          <a:lstStyle>
            <a:lvl1pPr>
              <a:defRPr>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275976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9D69-5867-4F94-B7CC-C5D5DE9EA867}"/>
              </a:ext>
            </a:extLst>
          </p:cNvPr>
          <p:cNvSpPr>
            <a:spLocks noGrp="1"/>
          </p:cNvSpPr>
          <p:nvPr>
            <p:ph type="title" hasCustomPrompt="1"/>
          </p:nvPr>
        </p:nvSpPr>
        <p:spPr>
          <a:xfrm>
            <a:off x="701213" y="1709738"/>
            <a:ext cx="10640007" cy="2852737"/>
          </a:xfrm>
        </p:spPr>
        <p:txBody>
          <a:bodyPr anchor="b"/>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5423864-DFF3-4FD3-B035-8111D2A02C04}"/>
              </a:ext>
            </a:extLst>
          </p:cNvPr>
          <p:cNvSpPr>
            <a:spLocks noGrp="1"/>
          </p:cNvSpPr>
          <p:nvPr>
            <p:ph type="body" idx="1"/>
          </p:nvPr>
        </p:nvSpPr>
        <p:spPr>
          <a:xfrm>
            <a:off x="707152" y="4589463"/>
            <a:ext cx="10640007" cy="1045379"/>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644B5D1-BA80-473B-99D2-40AC1A142664}"/>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5" name="Footer Placeholder 4">
            <a:extLst>
              <a:ext uri="{FF2B5EF4-FFF2-40B4-BE49-F238E27FC236}">
                <a16:creationId xmlns:a16="http://schemas.microsoft.com/office/drawing/2014/main" id="{7748CC5B-AFC8-48CF-B0F4-FDB5D36F6A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ECAC44-1422-465F-A1E2-44EEC09C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15103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1708-F5FF-48FA-B940-8B639C81ADD5}"/>
              </a:ext>
            </a:extLst>
          </p:cNvPr>
          <p:cNvSpPr>
            <a:spLocks noGrp="1"/>
          </p:cNvSpPr>
          <p:nvPr>
            <p:ph type="title" hasCustomPrompt="1"/>
          </p:nvPr>
        </p:nvSpPr>
        <p:spPr>
          <a:xfrm>
            <a:off x="706579" y="365125"/>
            <a:ext cx="10682146" cy="1325563"/>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662EE47-83AE-48BB-9C5F-9BB0C40C9811}"/>
              </a:ext>
            </a:extLst>
          </p:cNvPr>
          <p:cNvSpPr>
            <a:spLocks noGrp="1"/>
          </p:cNvSpPr>
          <p:nvPr>
            <p:ph sz="half" idx="1"/>
          </p:nvPr>
        </p:nvSpPr>
        <p:spPr>
          <a:xfrm>
            <a:off x="694703" y="1825625"/>
            <a:ext cx="5146958"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3F0DFCC-45EB-4AA4-B615-6006019834E2}"/>
              </a:ext>
            </a:extLst>
          </p:cNvPr>
          <p:cNvSpPr>
            <a:spLocks noGrp="1"/>
          </p:cNvSpPr>
          <p:nvPr>
            <p:ph sz="half" idx="2"/>
          </p:nvPr>
        </p:nvSpPr>
        <p:spPr>
          <a:xfrm>
            <a:off x="6205993" y="1825625"/>
            <a:ext cx="5182732"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232E0965-C859-4EB6-89D3-7FD9C1057807}"/>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6" name="Footer Placeholder 5">
            <a:extLst>
              <a:ext uri="{FF2B5EF4-FFF2-40B4-BE49-F238E27FC236}">
                <a16:creationId xmlns:a16="http://schemas.microsoft.com/office/drawing/2014/main" id="{30D12ECF-E291-41D6-AD1D-AAA71CA683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BCD248-3503-42B9-A86F-91923AF1607A}"/>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4809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24EF-528E-46A0-BF0D-6CA6E99996D1}"/>
              </a:ext>
            </a:extLst>
          </p:cNvPr>
          <p:cNvSpPr>
            <a:spLocks noGrp="1"/>
          </p:cNvSpPr>
          <p:nvPr>
            <p:ph type="title" hasCustomPrompt="1"/>
          </p:nvPr>
        </p:nvSpPr>
        <p:spPr>
          <a:xfrm>
            <a:off x="703226" y="365125"/>
            <a:ext cx="10515600" cy="1325563"/>
          </a:xfrm>
        </p:spPr>
        <p:txBody>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E204860-339B-4335-A0A5-39EC4A9C927C}"/>
              </a:ext>
            </a:extLst>
          </p:cNvPr>
          <p:cNvSpPr>
            <a:spLocks noGrp="1"/>
          </p:cNvSpPr>
          <p:nvPr>
            <p:ph type="body" idx="1" hasCustomPrompt="1"/>
          </p:nvPr>
        </p:nvSpPr>
        <p:spPr>
          <a:xfrm>
            <a:off x="703220" y="1690688"/>
            <a:ext cx="5115689" cy="791234"/>
          </a:xfrm>
        </p:spPr>
        <p:txBody>
          <a:bodyPr anchor="b">
            <a:norm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346196D-4EAC-45DF-8CCF-F084BEE22347}"/>
              </a:ext>
            </a:extLst>
          </p:cNvPr>
          <p:cNvSpPr>
            <a:spLocks noGrp="1"/>
          </p:cNvSpPr>
          <p:nvPr>
            <p:ph sz="half" idx="2"/>
          </p:nvPr>
        </p:nvSpPr>
        <p:spPr>
          <a:xfrm>
            <a:off x="701629" y="2505075"/>
            <a:ext cx="5115689" cy="32900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1857B0-6DA1-4E2B-A5D7-75DC5DEFD046}"/>
              </a:ext>
            </a:extLst>
          </p:cNvPr>
          <p:cNvSpPr>
            <a:spLocks noGrp="1"/>
          </p:cNvSpPr>
          <p:nvPr>
            <p:ph type="body" sz="quarter" idx="3" hasCustomPrompt="1"/>
          </p:nvPr>
        </p:nvSpPr>
        <p:spPr>
          <a:xfrm>
            <a:off x="6234540" y="1687101"/>
            <a:ext cx="4984286" cy="733041"/>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08117D5-3F7B-4181-90B3-28944E4516DE}"/>
              </a:ext>
            </a:extLst>
          </p:cNvPr>
          <p:cNvSpPr>
            <a:spLocks noGrp="1"/>
          </p:cNvSpPr>
          <p:nvPr>
            <p:ph sz="quarter" idx="4"/>
          </p:nvPr>
        </p:nvSpPr>
        <p:spPr>
          <a:xfrm>
            <a:off x="6240480" y="2516951"/>
            <a:ext cx="4978282" cy="3278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A035A0-9E61-4FBF-83CB-DE2F14351C9F}"/>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8" name="Footer Placeholder 7">
            <a:extLst>
              <a:ext uri="{FF2B5EF4-FFF2-40B4-BE49-F238E27FC236}">
                <a16:creationId xmlns:a16="http://schemas.microsoft.com/office/drawing/2014/main" id="{A90C0A21-114E-469B-BAF9-B45ECAB82B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90647-2E4D-4A1E-9B9F-292488369537}"/>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238404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0E4A-D5DA-4C4B-B8BE-9DDA91B3529E}"/>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7FD586-4B54-4C10-89D5-E4D9BD6A0AD8}"/>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4" name="Footer Placeholder 3">
            <a:extLst>
              <a:ext uri="{FF2B5EF4-FFF2-40B4-BE49-F238E27FC236}">
                <a16:creationId xmlns:a16="http://schemas.microsoft.com/office/drawing/2014/main" id="{701D6CCB-E602-48D4-AF04-1CBCA40358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68710B-6D14-4617-AD4E-48509171E1DD}"/>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49935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6F89FF-03DB-4633-84D0-08FBDD5A2F9F}"/>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3" name="Footer Placeholder 2">
            <a:extLst>
              <a:ext uri="{FF2B5EF4-FFF2-40B4-BE49-F238E27FC236}">
                <a16:creationId xmlns:a16="http://schemas.microsoft.com/office/drawing/2014/main" id="{A7FE62DE-D883-4164-86CD-4E3CEA5C66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1CC548-CD17-49A7-913D-0D8C045CEDB5}"/>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703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6D22-5159-49E3-BB7F-52F868160056}"/>
              </a:ext>
            </a:extLst>
          </p:cNvPr>
          <p:cNvSpPr>
            <a:spLocks noGrp="1"/>
          </p:cNvSpPr>
          <p:nvPr>
            <p:ph type="title" hasCustomPrompt="1"/>
          </p:nvPr>
        </p:nvSpPr>
        <p:spPr>
          <a:xfrm>
            <a:off x="709157" y="457200"/>
            <a:ext cx="4114800" cy="1600200"/>
          </a:xfrm>
        </p:spPr>
        <p:txBody>
          <a:bodyPr anchor="b"/>
          <a:lstStyle>
            <a:lvl1pPr>
              <a:defRPr sz="28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A7C6D47-356F-44E5-8080-0113B776CD43}"/>
              </a:ext>
            </a:extLst>
          </p:cNvPr>
          <p:cNvSpPr>
            <a:spLocks noGrp="1"/>
          </p:cNvSpPr>
          <p:nvPr>
            <p:ph idx="1"/>
          </p:nvPr>
        </p:nvSpPr>
        <p:spPr>
          <a:xfrm>
            <a:off x="5183188" y="1276597"/>
            <a:ext cx="6172200" cy="4453247"/>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6ACAD40-8C40-4217-8ACC-A274E474F51C}"/>
              </a:ext>
            </a:extLst>
          </p:cNvPr>
          <p:cNvSpPr>
            <a:spLocks noGrp="1"/>
          </p:cNvSpPr>
          <p:nvPr>
            <p:ph type="body" sz="half" idx="2"/>
          </p:nvPr>
        </p:nvSpPr>
        <p:spPr>
          <a:xfrm>
            <a:off x="703223" y="2057400"/>
            <a:ext cx="4114800" cy="36724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A774C5-3E17-4B09-9890-8D828AF267DE}"/>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6" name="Footer Placeholder 5">
            <a:extLst>
              <a:ext uri="{FF2B5EF4-FFF2-40B4-BE49-F238E27FC236}">
                <a16:creationId xmlns:a16="http://schemas.microsoft.com/office/drawing/2014/main" id="{02138872-F0D3-4D9B-A29D-2E63240AC6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D469C9-220D-4F45-B812-5201BDA4334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51903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2670-8927-44BD-A2FE-2BA7E37A3333}"/>
              </a:ext>
            </a:extLst>
          </p:cNvPr>
          <p:cNvSpPr>
            <a:spLocks noGrp="1"/>
          </p:cNvSpPr>
          <p:nvPr>
            <p:ph type="title" hasCustomPrompt="1"/>
          </p:nvPr>
        </p:nvSpPr>
        <p:spPr>
          <a:xfrm>
            <a:off x="697282" y="457200"/>
            <a:ext cx="3932237" cy="1549262"/>
          </a:xfrm>
        </p:spPr>
        <p:txBody>
          <a:bodyPr anchor="b"/>
          <a:lstStyle>
            <a:lvl1pPr>
              <a:defRPr sz="28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F2F50D4-D809-48FF-8949-7B800C3A4AE3}"/>
              </a:ext>
            </a:extLst>
          </p:cNvPr>
          <p:cNvSpPr>
            <a:spLocks noGrp="1"/>
          </p:cNvSpPr>
          <p:nvPr>
            <p:ph type="pic" idx="1"/>
          </p:nvPr>
        </p:nvSpPr>
        <p:spPr>
          <a:xfrm>
            <a:off x="5183188" y="987426"/>
            <a:ext cx="6172200" cy="4760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8753EC-9A03-46E4-8CB3-5AC09D9695E0}"/>
              </a:ext>
            </a:extLst>
          </p:cNvPr>
          <p:cNvSpPr>
            <a:spLocks noGrp="1"/>
          </p:cNvSpPr>
          <p:nvPr>
            <p:ph type="body" sz="half" idx="2"/>
          </p:nvPr>
        </p:nvSpPr>
        <p:spPr>
          <a:xfrm>
            <a:off x="697282" y="2057400"/>
            <a:ext cx="3932237" cy="3690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E853C9-3EFB-41BB-ABA2-1F7831FA8D11}"/>
              </a:ext>
            </a:extLst>
          </p:cNvPr>
          <p:cNvSpPr>
            <a:spLocks noGrp="1"/>
          </p:cNvSpPr>
          <p:nvPr>
            <p:ph type="dt" sz="half" idx="10"/>
          </p:nvPr>
        </p:nvSpPr>
        <p:spPr/>
        <p:txBody>
          <a:bodyPr/>
          <a:lstStyle/>
          <a:p>
            <a:fld id="{E7B736C5-0A92-4502-AA74-B995BDCF208A}" type="datetimeFigureOut">
              <a:rPr lang="en-GB" smtClean="0"/>
              <a:t>21/02/2021</a:t>
            </a:fld>
            <a:endParaRPr lang="en-GB"/>
          </a:p>
        </p:txBody>
      </p:sp>
      <p:sp>
        <p:nvSpPr>
          <p:cNvPr id="6" name="Footer Placeholder 5">
            <a:extLst>
              <a:ext uri="{FF2B5EF4-FFF2-40B4-BE49-F238E27FC236}">
                <a16:creationId xmlns:a16="http://schemas.microsoft.com/office/drawing/2014/main" id="{0647DE5F-360D-44E3-B2AD-9C0C9E2253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575E9E-46EA-46B7-B5EC-1FAABD06E2AB}"/>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75237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8B279-006E-45AE-9DF4-35CD375C41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12" name="Picture 11">
            <a:extLst>
              <a:ext uri="{FF2B5EF4-FFF2-40B4-BE49-F238E27FC236}">
                <a16:creationId xmlns:a16="http://schemas.microsoft.com/office/drawing/2014/main" id="{676482FF-5E57-49AE-9949-EC9D18A552B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77413" y="5803980"/>
            <a:ext cx="982312" cy="485699"/>
          </a:xfrm>
          <a:prstGeom prst="rect">
            <a:avLst/>
          </a:prstGeom>
        </p:spPr>
      </p:pic>
      <p:sp>
        <p:nvSpPr>
          <p:cNvPr id="2" name="Title Placeholder 1">
            <a:extLst>
              <a:ext uri="{FF2B5EF4-FFF2-40B4-BE49-F238E27FC236}">
                <a16:creationId xmlns:a16="http://schemas.microsoft.com/office/drawing/2014/main" id="{FDB02495-A369-4DE5-A8E8-FCE65F233CF8}"/>
              </a:ext>
            </a:extLst>
          </p:cNvPr>
          <p:cNvSpPr>
            <a:spLocks noGrp="1"/>
          </p:cNvSpPr>
          <p:nvPr>
            <p:ph type="title"/>
          </p:nvPr>
        </p:nvSpPr>
        <p:spPr>
          <a:xfrm>
            <a:off x="694705" y="365125"/>
            <a:ext cx="10635342"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E4BE7ED-C0A1-4E9D-A00C-6999EAB33095}"/>
              </a:ext>
            </a:extLst>
          </p:cNvPr>
          <p:cNvSpPr>
            <a:spLocks noGrp="1"/>
          </p:cNvSpPr>
          <p:nvPr>
            <p:ph type="body" idx="1"/>
          </p:nvPr>
        </p:nvSpPr>
        <p:spPr>
          <a:xfrm>
            <a:off x="718458" y="1813750"/>
            <a:ext cx="10670268" cy="3990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E994A6-E6C9-4077-8907-747E4514C333}"/>
              </a:ext>
            </a:extLst>
          </p:cNvPr>
          <p:cNvSpPr>
            <a:spLocks noGrp="1"/>
          </p:cNvSpPr>
          <p:nvPr>
            <p:ph type="dt" sz="half" idx="2"/>
          </p:nvPr>
        </p:nvSpPr>
        <p:spPr>
          <a:xfrm>
            <a:off x="838200" y="6463225"/>
            <a:ext cx="2743200" cy="365125"/>
          </a:xfrm>
          <a:prstGeom prst="rect">
            <a:avLst/>
          </a:prstGeom>
        </p:spPr>
        <p:txBody>
          <a:bodyPr vert="horz" lIns="91440" tIns="45720" rIns="91440" bIns="45720" rtlCol="0" anchor="ctr"/>
          <a:lstStyle>
            <a:lvl1pPr algn="l">
              <a:defRPr sz="1100">
                <a:solidFill>
                  <a:schemeClr val="tx1">
                    <a:lumMod val="20000"/>
                    <a:lumOff val="80000"/>
                  </a:schemeClr>
                </a:solidFill>
              </a:defRPr>
            </a:lvl1pPr>
          </a:lstStyle>
          <a:p>
            <a:fld id="{E7B736C5-0A92-4502-AA74-B995BDCF208A}" type="datetimeFigureOut">
              <a:rPr lang="en-GB" smtClean="0"/>
              <a:pPr/>
              <a:t>21/02/2021</a:t>
            </a:fld>
            <a:endParaRPr lang="en-GB" sz="1100" dirty="0"/>
          </a:p>
        </p:txBody>
      </p:sp>
      <p:sp>
        <p:nvSpPr>
          <p:cNvPr id="5" name="Footer Placeholder 4">
            <a:extLst>
              <a:ext uri="{FF2B5EF4-FFF2-40B4-BE49-F238E27FC236}">
                <a16:creationId xmlns:a16="http://schemas.microsoft.com/office/drawing/2014/main" id="{9A9EEE4E-F268-4348-9641-5AD819CF922F}"/>
              </a:ext>
            </a:extLst>
          </p:cNvPr>
          <p:cNvSpPr>
            <a:spLocks noGrp="1"/>
          </p:cNvSpPr>
          <p:nvPr>
            <p:ph type="ftr" sz="quarter" idx="3"/>
          </p:nvPr>
        </p:nvSpPr>
        <p:spPr>
          <a:xfrm>
            <a:off x="4038600" y="6457289"/>
            <a:ext cx="4114800" cy="365125"/>
          </a:xfrm>
          <a:prstGeom prst="rect">
            <a:avLst/>
          </a:prstGeom>
        </p:spPr>
        <p:txBody>
          <a:bodyPr vert="horz" lIns="91440" tIns="45720" rIns="91440" bIns="45720" rtlCol="0" anchor="ctr"/>
          <a:lstStyle>
            <a:lvl1pPr algn="ctr">
              <a:defRPr sz="1100">
                <a:solidFill>
                  <a:schemeClr val="tx1">
                    <a:lumMod val="20000"/>
                    <a:lumOff val="80000"/>
                  </a:schemeClr>
                </a:solidFill>
              </a:defRPr>
            </a:lvl1pPr>
          </a:lstStyle>
          <a:p>
            <a:endParaRPr lang="en-GB" sz="1100" dirty="0"/>
          </a:p>
        </p:txBody>
      </p:sp>
      <p:sp>
        <p:nvSpPr>
          <p:cNvPr id="6" name="Slide Number Placeholder 5">
            <a:extLst>
              <a:ext uri="{FF2B5EF4-FFF2-40B4-BE49-F238E27FC236}">
                <a16:creationId xmlns:a16="http://schemas.microsoft.com/office/drawing/2014/main" id="{19FF2274-0980-4F9F-8131-07FE6DF6C569}"/>
              </a:ext>
            </a:extLst>
          </p:cNvPr>
          <p:cNvSpPr>
            <a:spLocks noGrp="1"/>
          </p:cNvSpPr>
          <p:nvPr>
            <p:ph type="sldNum" sz="quarter" idx="4"/>
          </p:nvPr>
        </p:nvSpPr>
        <p:spPr>
          <a:xfrm>
            <a:off x="8610600" y="6457288"/>
            <a:ext cx="2743200" cy="365125"/>
          </a:xfrm>
          <a:prstGeom prst="rect">
            <a:avLst/>
          </a:prstGeom>
        </p:spPr>
        <p:txBody>
          <a:bodyPr vert="horz" lIns="91440" tIns="45720" rIns="91440" bIns="45720" rtlCol="0" anchor="ctr"/>
          <a:lstStyle>
            <a:lvl1pPr algn="r">
              <a:defRPr sz="1200">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382336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1" userDrawn="1">
          <p15:clr>
            <a:srgbClr val="F26B43"/>
          </p15:clr>
        </p15:guide>
        <p15:guide id="2" pos="3817" userDrawn="1">
          <p15:clr>
            <a:srgbClr val="F26B43"/>
          </p15:clr>
        </p15:guide>
        <p15:guide id="3" orient="horz" pos="187" userDrawn="1">
          <p15:clr>
            <a:srgbClr val="F26B43"/>
          </p15:clr>
        </p15:guide>
        <p15:guide id="4" pos="234" userDrawn="1">
          <p15:clr>
            <a:srgbClr val="F26B43"/>
          </p15:clr>
        </p15:guide>
        <p15:guide id="5" pos="7174" userDrawn="1">
          <p15:clr>
            <a:srgbClr val="F26B43"/>
          </p15:clr>
        </p15:guide>
        <p15:guide id="6" pos="506" userDrawn="1">
          <p15:clr>
            <a:srgbClr val="F26B43"/>
          </p15:clr>
        </p15:guide>
        <p15:guide id="7" pos="100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1.png"/><Relationship Id="rId12" Type="http://schemas.microsoft.com/office/2007/relationships/hdphoto" Target="../media/hdphoto20.wdp"/><Relationship Id="rId2" Type="http://schemas.openxmlformats.org/officeDocument/2006/relationships/notesSlide" Target="../notesSlides/notesSlide16.xml"/><Relationship Id="rId16" Type="http://schemas.microsoft.com/office/2007/relationships/hdphoto" Target="../media/hdphoto22.wdp"/><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5.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52.png"/><Relationship Id="rId14" Type="http://schemas.microsoft.com/office/2007/relationships/hdphoto" Target="../media/hdphoto21.wdp"/></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2.png"/><Relationship Id="rId26" Type="http://schemas.openxmlformats.org/officeDocument/2006/relationships/image" Target="../media/image17.png"/><Relationship Id="rId3" Type="http://schemas.openxmlformats.org/officeDocument/2006/relationships/image" Target="../media/image3.png"/><Relationship Id="rId21" Type="http://schemas.microsoft.com/office/2007/relationships/hdphoto" Target="../media/hdphoto7.wdp"/><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1.png"/><Relationship Id="rId25" Type="http://schemas.microsoft.com/office/2007/relationships/hdphoto" Target="../media/hdphoto9.wdp"/><Relationship Id="rId33" Type="http://schemas.microsoft.com/office/2007/relationships/hdphoto" Target="../media/hdphoto12.wdp"/><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4.png"/><Relationship Id="rId29" Type="http://schemas.microsoft.com/office/2007/relationships/hdphoto" Target="../media/hdphoto10.wdp"/><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image" Target="../media/image16.png"/><Relationship Id="rId32"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9.png"/><Relationship Id="rId23" Type="http://schemas.microsoft.com/office/2007/relationships/hdphoto" Target="../media/hdphoto8.wdp"/><Relationship Id="rId28" Type="http://schemas.openxmlformats.org/officeDocument/2006/relationships/image" Target="../media/image19.png"/><Relationship Id="rId10" Type="http://schemas.microsoft.com/office/2007/relationships/hdphoto" Target="../media/hdphoto4.wdp"/><Relationship Id="rId19" Type="http://schemas.openxmlformats.org/officeDocument/2006/relationships/image" Target="../media/image13.png"/><Relationship Id="rId31"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 Id="rId22" Type="http://schemas.openxmlformats.org/officeDocument/2006/relationships/image" Target="../media/image15.png"/><Relationship Id="rId27" Type="http://schemas.openxmlformats.org/officeDocument/2006/relationships/image" Target="../media/image18.png"/><Relationship Id="rId30" Type="http://schemas.openxmlformats.org/officeDocument/2006/relationships/image" Target="../media/image20.png"/><Relationship Id="rId8"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13.wdp"/><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18.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1.png"/><Relationship Id="rId1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42.png"/><Relationship Id="rId17" Type="http://schemas.microsoft.com/office/2007/relationships/hdphoto" Target="../media/hdphoto14.wdp"/><Relationship Id="rId2" Type="http://schemas.openxmlformats.org/officeDocument/2006/relationships/notesSlide" Target="../notesSlides/notesSlide6.xml"/><Relationship Id="rId16"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1.png"/><Relationship Id="rId5" Type="http://schemas.openxmlformats.org/officeDocument/2006/relationships/image" Target="../media/image23.png"/><Relationship Id="rId15" Type="http://schemas.openxmlformats.org/officeDocument/2006/relationships/image" Target="../media/image43.png"/><Relationship Id="rId10" Type="http://schemas.openxmlformats.org/officeDocument/2006/relationships/image" Target="../media/image41.png"/><Relationship Id="rId19" Type="http://schemas.microsoft.com/office/2007/relationships/hdphoto" Target="../media/hdphoto15.wdp"/><Relationship Id="rId4" Type="http://schemas.openxmlformats.org/officeDocument/2006/relationships/image" Target="../media/image17.png"/><Relationship Id="rId9" Type="http://schemas.openxmlformats.org/officeDocument/2006/relationships/image" Target="../media/image40.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6548-8578-46DC-BEEF-D3F387794DCB}"/>
              </a:ext>
            </a:extLst>
          </p:cNvPr>
          <p:cNvSpPr>
            <a:spLocks noGrp="1"/>
          </p:cNvSpPr>
          <p:nvPr>
            <p:ph type="ctrTitle"/>
          </p:nvPr>
        </p:nvSpPr>
        <p:spPr/>
        <p:txBody>
          <a:bodyPr/>
          <a:lstStyle/>
          <a:p>
            <a:r>
              <a:rPr lang="en-GB" dirty="0"/>
              <a:t>Testosterone &amp; Obesity</a:t>
            </a:r>
          </a:p>
        </p:txBody>
      </p:sp>
      <p:sp>
        <p:nvSpPr>
          <p:cNvPr id="3" name="Subtitle 2">
            <a:extLst>
              <a:ext uri="{FF2B5EF4-FFF2-40B4-BE49-F238E27FC236}">
                <a16:creationId xmlns:a16="http://schemas.microsoft.com/office/drawing/2014/main" id="{C1B6C5F9-4E34-48A0-979B-6CB93C453114}"/>
              </a:ext>
            </a:extLst>
          </p:cNvPr>
          <p:cNvSpPr>
            <a:spLocks noGrp="1"/>
          </p:cNvSpPr>
          <p:nvPr>
            <p:ph type="subTitle" idx="1"/>
          </p:nvPr>
        </p:nvSpPr>
        <p:spPr/>
        <p:txBody>
          <a:bodyPr/>
          <a:lstStyle/>
          <a:p>
            <a:r>
              <a:rPr lang="en-GB" dirty="0"/>
              <a:t>Besins Healthcare</a:t>
            </a:r>
          </a:p>
          <a:p>
            <a:r>
              <a:rPr lang="en-GB" dirty="0"/>
              <a:t>Global Medical Affairs</a:t>
            </a:r>
          </a:p>
          <a:p>
            <a:r>
              <a:rPr lang="en-GB" dirty="0"/>
              <a:t>March 2021</a:t>
            </a:r>
          </a:p>
        </p:txBody>
      </p:sp>
    </p:spTree>
    <p:extLst>
      <p:ext uri="{BB962C8B-B14F-4D97-AF65-F5344CB8AC3E}">
        <p14:creationId xmlns:p14="http://schemas.microsoft.com/office/powerpoint/2010/main" val="1407039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04" y="62191"/>
            <a:ext cx="11494334" cy="1206396"/>
          </a:xfrm>
        </p:spPr>
        <p:txBody>
          <a:bodyPr>
            <a:normAutofit fontScale="90000"/>
          </a:bodyPr>
          <a:lstStyle/>
          <a:p>
            <a:r>
              <a:rPr lang="en-GB" sz="2800" dirty="0">
                <a:solidFill>
                  <a:schemeClr val="tx2"/>
                </a:solidFill>
              </a:rPr>
              <a:t>Long-term registry study: real-world, controlled registry study to evaluate the effects of </a:t>
            </a:r>
            <a:r>
              <a:rPr lang="en-GB" sz="2800" dirty="0" err="1">
                <a:solidFill>
                  <a:schemeClr val="tx2"/>
                </a:solidFill>
              </a:rPr>
              <a:t>TTh</a:t>
            </a:r>
            <a:r>
              <a:rPr lang="en-GB" sz="2800" dirty="0">
                <a:solidFill>
                  <a:schemeClr val="tx2"/>
                </a:solidFill>
              </a:rPr>
              <a:t> in </a:t>
            </a:r>
            <a:r>
              <a:rPr lang="en-GB" sz="2800" dirty="0" err="1">
                <a:solidFill>
                  <a:schemeClr val="tx2"/>
                </a:solidFill>
              </a:rPr>
              <a:t>hypogonadal</a:t>
            </a:r>
            <a:r>
              <a:rPr lang="en-GB" sz="2800" dirty="0">
                <a:solidFill>
                  <a:schemeClr val="tx2"/>
                </a:solidFill>
              </a:rPr>
              <a:t> men with overweight or obesity </a:t>
            </a:r>
          </a:p>
        </p:txBody>
      </p:sp>
      <p:sp>
        <p:nvSpPr>
          <p:cNvPr id="3" name="Content Placeholder 2"/>
          <p:cNvSpPr>
            <a:spLocks noGrp="1"/>
          </p:cNvSpPr>
          <p:nvPr>
            <p:ph idx="1"/>
          </p:nvPr>
        </p:nvSpPr>
        <p:spPr>
          <a:xfrm>
            <a:off x="576424" y="3148681"/>
            <a:ext cx="10822504" cy="1022472"/>
          </a:xfrm>
        </p:spPr>
        <p:txBody>
          <a:bodyPr/>
          <a:lstStyle/>
          <a:p>
            <a:pPr>
              <a:spcBef>
                <a:spcPts val="600"/>
              </a:spcBef>
            </a:pPr>
            <a:r>
              <a:rPr lang="en-GB" sz="1800" dirty="0"/>
              <a:t>428 men received testosterone </a:t>
            </a:r>
            <a:r>
              <a:rPr lang="en-GB" sz="1800" dirty="0" err="1"/>
              <a:t>undecanoate</a:t>
            </a:r>
            <a:r>
              <a:rPr lang="en-GB" sz="1800" dirty="0"/>
              <a:t> 1000 mg injections every 12 weeks, following an initial 6-week interval</a:t>
            </a:r>
          </a:p>
          <a:p>
            <a:pPr>
              <a:spcBef>
                <a:spcPts val="600"/>
              </a:spcBef>
            </a:pPr>
            <a:r>
              <a:rPr lang="en-GB" sz="1800" dirty="0"/>
              <a:t>395 men remained untreated and served as controls</a:t>
            </a:r>
          </a:p>
        </p:txBody>
      </p:sp>
      <p:sp>
        <p:nvSpPr>
          <p:cNvPr id="7" name="TextBox 6"/>
          <p:cNvSpPr txBox="1"/>
          <p:nvPr/>
        </p:nvSpPr>
        <p:spPr>
          <a:xfrm>
            <a:off x="1523999" y="5757492"/>
            <a:ext cx="9144001" cy="553998"/>
          </a:xfrm>
          <a:prstGeom prst="rect">
            <a:avLst/>
          </a:prstGeom>
          <a:noFill/>
        </p:spPr>
        <p:txBody>
          <a:bodyPr wrap="square" rtlCol="0" anchor="b">
            <a:spAutoFit/>
          </a:bodyPr>
          <a:lstStyle/>
          <a:p>
            <a:pPr defTabSz="457200">
              <a:defRPr/>
            </a:pPr>
            <a:r>
              <a:rPr lang="en-GB" sz="1000" dirty="0">
                <a:solidFill>
                  <a:srgbClr val="005294"/>
                </a:solidFill>
              </a:rPr>
              <a:t>*Age, weight, waist circumference, fasting plasma glucose, blood pressure, lipid levels and Aging Males’ Symptoms scale score.</a:t>
            </a:r>
          </a:p>
          <a:p>
            <a:pPr defTabSz="457200">
              <a:defRPr/>
            </a:pP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US" sz="1000" i="1" dirty="0" err="1">
                <a:solidFill>
                  <a:srgbClr val="005294"/>
                </a:solidFill>
              </a:rPr>
              <a:t>Int</a:t>
            </a:r>
            <a:r>
              <a:rPr lang="en-US" sz="1000" i="1" dirty="0">
                <a:solidFill>
                  <a:srgbClr val="005294"/>
                </a:solidFill>
              </a:rPr>
              <a:t> J </a:t>
            </a:r>
            <a:r>
              <a:rPr lang="en-US" sz="1000" i="1" dirty="0" err="1">
                <a:solidFill>
                  <a:srgbClr val="005294"/>
                </a:solidFill>
              </a:rPr>
              <a:t>Obes</a:t>
            </a:r>
            <a:r>
              <a:rPr lang="en-US" sz="1000" i="1" dirty="0">
                <a:solidFill>
                  <a:srgbClr val="005294"/>
                </a:solidFill>
              </a:rPr>
              <a:t> (</a:t>
            </a:r>
            <a:r>
              <a:rPr lang="en-US" sz="1000" i="1" dirty="0" err="1">
                <a:solidFill>
                  <a:srgbClr val="005294"/>
                </a:solidFill>
              </a:rPr>
              <a:t>Lond</a:t>
            </a:r>
            <a:r>
              <a:rPr lang="en-US" sz="1000" i="1" dirty="0">
                <a:solidFill>
                  <a:srgbClr val="005294"/>
                </a:solidFill>
              </a:rPr>
              <a:t>) </a:t>
            </a:r>
            <a:r>
              <a:rPr lang="en-US" sz="1000" dirty="0">
                <a:solidFill>
                  <a:srgbClr val="005294"/>
                </a:solidFill>
              </a:rPr>
              <a:t>2020;44:1264–78.</a:t>
            </a:r>
            <a:endParaRPr lang="en-GB" sz="1000" dirty="0">
              <a:solidFill>
                <a:srgbClr val="005294"/>
              </a:solidFill>
            </a:endParaRPr>
          </a:p>
        </p:txBody>
      </p:sp>
      <p:grpSp>
        <p:nvGrpSpPr>
          <p:cNvPr id="22" name="Group 21"/>
          <p:cNvGrpSpPr/>
          <p:nvPr/>
        </p:nvGrpSpPr>
        <p:grpSpPr>
          <a:xfrm>
            <a:off x="576423" y="4203744"/>
            <a:ext cx="10822504" cy="1372362"/>
            <a:chOff x="818686" y="3192760"/>
            <a:chExt cx="8164233" cy="1372362"/>
          </a:xfrm>
        </p:grpSpPr>
        <p:sp>
          <p:nvSpPr>
            <p:cNvPr id="23" name="TextBox 22"/>
            <p:cNvSpPr txBox="1"/>
            <p:nvPr/>
          </p:nvSpPr>
          <p:spPr>
            <a:xfrm>
              <a:off x="1079936" y="3412661"/>
              <a:ext cx="7902983" cy="1152461"/>
            </a:xfrm>
            <a:prstGeom prst="roundRect">
              <a:avLst>
                <a:gd name="adj" fmla="val 11703"/>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2438" indent="-285750" algn="l">
                <a:spcBef>
                  <a:spcPts val="1200"/>
                </a:spcBef>
                <a:buClr>
                  <a:srgbClr val="005294"/>
                </a:buClr>
                <a:buFont typeface="Arial" panose="020B0604020202020204" pitchFamily="34" charset="0"/>
                <a:buChar char="•"/>
              </a:pPr>
              <a:endParaRPr lang="en-GB" sz="400" dirty="0">
                <a:solidFill>
                  <a:srgbClr val="005294"/>
                </a:solidFill>
              </a:endParaRPr>
            </a:p>
            <a:p>
              <a:pPr marL="452438" indent="-285750" algn="l">
                <a:spcBef>
                  <a:spcPts val="1200"/>
                </a:spcBef>
                <a:buClr>
                  <a:srgbClr val="005294"/>
                </a:buClr>
                <a:buFont typeface="Arial" panose="020B0604020202020204" pitchFamily="34" charset="0"/>
                <a:buChar char="•"/>
              </a:pPr>
              <a:r>
                <a:rPr lang="en-GB" dirty="0">
                  <a:solidFill>
                    <a:srgbClr val="005294"/>
                  </a:solidFill>
                </a:rPr>
                <a:t>Anthropometric and metabolic parameters were measured at least twice </a:t>
              </a:r>
              <a:br>
                <a:rPr lang="en-GB" dirty="0">
                  <a:solidFill>
                    <a:srgbClr val="005294"/>
                  </a:solidFill>
                </a:rPr>
              </a:br>
              <a:r>
                <a:rPr lang="en-GB" dirty="0">
                  <a:solidFill>
                    <a:srgbClr val="005294"/>
                  </a:solidFill>
                </a:rPr>
                <a:t>a year and changes were adjusted for confounding factors* to account for baseline differences between groups</a:t>
              </a:r>
            </a:p>
          </p:txBody>
        </p:sp>
        <p:grpSp>
          <p:nvGrpSpPr>
            <p:cNvPr id="24" name="Group 23"/>
            <p:cNvGrpSpPr/>
            <p:nvPr/>
          </p:nvGrpSpPr>
          <p:grpSpPr>
            <a:xfrm>
              <a:off x="818686" y="3192760"/>
              <a:ext cx="3074871" cy="439800"/>
              <a:chOff x="348337" y="1458681"/>
              <a:chExt cx="3074871" cy="310140"/>
            </a:xfrm>
          </p:grpSpPr>
          <p:sp>
            <p:nvSpPr>
              <p:cNvPr id="25" name="Pentagon 24"/>
              <p:cNvSpPr/>
              <p:nvPr/>
            </p:nvSpPr>
            <p:spPr>
              <a:xfrm>
                <a:off x="348337" y="1458681"/>
                <a:ext cx="2725140" cy="310140"/>
              </a:xfrm>
              <a:prstGeom prst="homePlat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TextBox 25"/>
              <p:cNvSpPr txBox="1"/>
              <p:nvPr/>
            </p:nvSpPr>
            <p:spPr>
              <a:xfrm>
                <a:off x="359549" y="1483528"/>
                <a:ext cx="3063659" cy="260447"/>
              </a:xfrm>
              <a:prstGeom prst="rect">
                <a:avLst/>
              </a:prstGeom>
              <a:noFill/>
            </p:spPr>
            <p:txBody>
              <a:bodyPr wrap="none" rtlCol="0">
                <a:spAutoFit/>
              </a:bodyPr>
              <a:lstStyle/>
              <a:p>
                <a:r>
                  <a:rPr lang="en-GB" b="1" dirty="0">
                    <a:solidFill>
                      <a:prstClr val="white"/>
                    </a:solidFill>
                  </a:rPr>
                  <a:t>Main outcome measures</a:t>
                </a:r>
                <a:endParaRPr lang="en-GB" b="1" baseline="30000" dirty="0">
                  <a:solidFill>
                    <a:prstClr val="white"/>
                  </a:solidFill>
                </a:endParaRPr>
              </a:p>
            </p:txBody>
          </p:sp>
        </p:grpSp>
      </p:grpSp>
      <p:grpSp>
        <p:nvGrpSpPr>
          <p:cNvPr id="6" name="Group 5"/>
          <p:cNvGrpSpPr/>
          <p:nvPr/>
        </p:nvGrpSpPr>
        <p:grpSpPr>
          <a:xfrm>
            <a:off x="535620" y="1288834"/>
            <a:ext cx="10863308" cy="1831271"/>
            <a:chOff x="482807" y="1223517"/>
            <a:chExt cx="8104601" cy="1831271"/>
          </a:xfrm>
        </p:grpSpPr>
        <p:grpSp>
          <p:nvGrpSpPr>
            <p:cNvPr id="9" name="Group 8"/>
            <p:cNvGrpSpPr/>
            <p:nvPr/>
          </p:nvGrpSpPr>
          <p:grpSpPr>
            <a:xfrm>
              <a:off x="482807" y="1223517"/>
              <a:ext cx="8104601" cy="1831271"/>
              <a:chOff x="1697341" y="3572623"/>
              <a:chExt cx="8104601" cy="1831271"/>
            </a:xfrm>
          </p:grpSpPr>
          <p:sp>
            <p:nvSpPr>
              <p:cNvPr id="15" name="Rounded Rectangle 14"/>
              <p:cNvSpPr/>
              <p:nvPr/>
            </p:nvSpPr>
            <p:spPr>
              <a:xfrm>
                <a:off x="1697341" y="3663724"/>
                <a:ext cx="8104601" cy="1649068"/>
              </a:xfrm>
              <a:prstGeom prst="roundRect">
                <a:avLst>
                  <a:gd name="adj" fmla="val 11807"/>
                </a:avLst>
              </a:prstGeom>
              <a:solidFill>
                <a:schemeClr val="accent1"/>
              </a:solidFill>
              <a:ln w="57150" cap="flat" cmpd="sng" algn="ctr">
                <a:solidFill>
                  <a:schemeClr val="tx2"/>
                </a:solidFill>
                <a:prstDash val="solid"/>
              </a:ln>
              <a:effectLst/>
            </p:spPr>
            <p:txBody>
              <a:bodyPr rtlCol="0" anchor="ctr"/>
              <a:lstStyle/>
              <a:p>
                <a:pPr algn="ctr">
                  <a:defRPr/>
                </a:pPr>
                <a:endParaRPr kumimoji="1" lang="en-GB" kern="0">
                  <a:solidFill>
                    <a:prstClr val="white"/>
                  </a:solidFill>
                </a:endParaRPr>
              </a:p>
            </p:txBody>
          </p:sp>
          <p:sp>
            <p:nvSpPr>
              <p:cNvPr id="16" name="TextBox 15"/>
              <p:cNvSpPr txBox="1"/>
              <p:nvPr/>
            </p:nvSpPr>
            <p:spPr>
              <a:xfrm>
                <a:off x="2703222" y="3572623"/>
                <a:ext cx="6972405" cy="1831271"/>
              </a:xfrm>
              <a:prstGeom prst="rect">
                <a:avLst/>
              </a:prstGeom>
              <a:noFill/>
            </p:spPr>
            <p:txBody>
              <a:bodyPr wrap="square" rtlCol="0" anchor="ctr">
                <a:spAutoFit/>
              </a:bodyPr>
              <a:lstStyle/>
              <a:p>
                <a:pPr defTabSz="457200">
                  <a:spcBef>
                    <a:spcPts val="600"/>
                  </a:spcBef>
                  <a:buClr>
                    <a:prstClr val="white"/>
                  </a:buClr>
                </a:pPr>
                <a:r>
                  <a:rPr lang="en-GB" spc="-20" dirty="0">
                    <a:solidFill>
                      <a:prstClr val="white"/>
                    </a:solidFill>
                  </a:rPr>
                  <a:t>Long-term, real-world registry study to evaluate the effects of </a:t>
                </a:r>
                <a:r>
                  <a:rPr lang="en-GB" spc="-20" dirty="0" err="1">
                    <a:solidFill>
                      <a:prstClr val="white"/>
                    </a:solidFill>
                  </a:rPr>
                  <a:t>TTh</a:t>
                </a:r>
                <a:r>
                  <a:rPr lang="en-GB" spc="-20" dirty="0">
                    <a:solidFill>
                      <a:prstClr val="white"/>
                    </a:solidFill>
                  </a:rPr>
                  <a:t> on anthropometric and metabolic parameters in 823 men with testosterone deficiency (total testosterone ≤12.1 </a:t>
                </a:r>
                <a:r>
                  <a:rPr lang="en-GB" spc="-20" dirty="0" err="1">
                    <a:solidFill>
                      <a:prstClr val="white"/>
                    </a:solidFill>
                  </a:rPr>
                  <a:t>nmol</a:t>
                </a:r>
                <a:r>
                  <a:rPr lang="en-GB" spc="-20" dirty="0">
                    <a:solidFill>
                      <a:prstClr val="white"/>
                    </a:solidFill>
                  </a:rPr>
                  <a:t>/L; age 60.6 ± 7.0 years)</a:t>
                </a:r>
              </a:p>
              <a:p>
                <a:pPr marL="285750" indent="-285750" defTabSz="457200">
                  <a:spcBef>
                    <a:spcPts val="600"/>
                  </a:spcBef>
                  <a:buClr>
                    <a:prstClr val="white"/>
                  </a:buClr>
                  <a:buFont typeface="Arial" panose="020B0604020202020204" pitchFamily="34" charset="0"/>
                  <a:buChar char="•"/>
                </a:pPr>
                <a:r>
                  <a:rPr lang="en-GB" b="1" spc="-20" dirty="0">
                    <a:solidFill>
                      <a:prstClr val="white"/>
                    </a:solidFill>
                  </a:rPr>
                  <a:t>Obesity:</a:t>
                </a:r>
                <a:r>
                  <a:rPr lang="en-GB" spc="-20" dirty="0">
                    <a:solidFill>
                      <a:prstClr val="white"/>
                    </a:solidFill>
                  </a:rPr>
                  <a:t> 57.6% (n=474),</a:t>
                </a:r>
                <a:r>
                  <a:rPr lang="en-GB" b="1" spc="-20" dirty="0">
                    <a:solidFill>
                      <a:prstClr val="white"/>
                    </a:solidFill>
                  </a:rPr>
                  <a:t> overweight:</a:t>
                </a:r>
                <a:r>
                  <a:rPr lang="en-GB" spc="-20" dirty="0">
                    <a:solidFill>
                      <a:prstClr val="white"/>
                    </a:solidFill>
                  </a:rPr>
                  <a:t> 34.8% (n=286), </a:t>
                </a:r>
                <a:br>
                  <a:rPr lang="en-GB" spc="-20" dirty="0">
                    <a:solidFill>
                      <a:prstClr val="white"/>
                    </a:solidFill>
                  </a:rPr>
                </a:br>
                <a:r>
                  <a:rPr lang="en-GB" b="1" spc="-20" dirty="0">
                    <a:solidFill>
                      <a:prstClr val="white"/>
                    </a:solidFill>
                  </a:rPr>
                  <a:t>normal weight:</a:t>
                </a:r>
                <a:r>
                  <a:rPr lang="en-GB" spc="-20" dirty="0">
                    <a:solidFill>
                      <a:prstClr val="white"/>
                    </a:solidFill>
                  </a:rPr>
                  <a:t> 7.7% (n=63)</a:t>
                </a:r>
              </a:p>
            </p:txBody>
          </p:sp>
        </p:grpSp>
        <p:grpSp>
          <p:nvGrpSpPr>
            <p:cNvPr id="10" name="Group 9"/>
            <p:cNvGrpSpPr/>
            <p:nvPr/>
          </p:nvGrpSpPr>
          <p:grpSpPr>
            <a:xfrm>
              <a:off x="513248" y="1541686"/>
              <a:ext cx="995318" cy="1036221"/>
              <a:chOff x="4706938" y="1981200"/>
              <a:chExt cx="2781300" cy="2895600"/>
            </a:xfrm>
          </p:grpSpPr>
          <p:sp>
            <p:nvSpPr>
              <p:cNvPr id="11" name="Freeform 10"/>
              <p:cNvSpPr/>
              <p:nvPr/>
            </p:nvSpPr>
            <p:spPr>
              <a:xfrm>
                <a:off x="5060950" y="2254250"/>
                <a:ext cx="1339850" cy="1320800"/>
              </a:xfrm>
              <a:custGeom>
                <a:avLst/>
                <a:gdLst>
                  <a:gd name="connsiteX0" fmla="*/ 0 w 1339850"/>
                  <a:gd name="connsiteY0" fmla="*/ 184150 h 1320800"/>
                  <a:gd name="connsiteX1" fmla="*/ 196850 w 1339850"/>
                  <a:gd name="connsiteY1" fmla="*/ 0 h 1320800"/>
                  <a:gd name="connsiteX2" fmla="*/ 425450 w 1339850"/>
                  <a:gd name="connsiteY2" fmla="*/ 234950 h 1320800"/>
                  <a:gd name="connsiteX3" fmla="*/ 501650 w 1339850"/>
                  <a:gd name="connsiteY3" fmla="*/ 190500 h 1320800"/>
                  <a:gd name="connsiteX4" fmla="*/ 1187450 w 1339850"/>
                  <a:gd name="connsiteY4" fmla="*/ 869950 h 1320800"/>
                  <a:gd name="connsiteX5" fmla="*/ 1168400 w 1339850"/>
                  <a:gd name="connsiteY5" fmla="*/ 971550 h 1320800"/>
                  <a:gd name="connsiteX6" fmla="*/ 1339850 w 1339850"/>
                  <a:gd name="connsiteY6" fmla="*/ 1155700 h 1320800"/>
                  <a:gd name="connsiteX7" fmla="*/ 1162050 w 1339850"/>
                  <a:gd name="connsiteY7" fmla="*/ 1320800 h 1320800"/>
                  <a:gd name="connsiteX8" fmla="*/ 996950 w 1339850"/>
                  <a:gd name="connsiteY8" fmla="*/ 1168400 h 1320800"/>
                  <a:gd name="connsiteX9" fmla="*/ 895350 w 1339850"/>
                  <a:gd name="connsiteY9" fmla="*/ 1193800 h 1320800"/>
                  <a:gd name="connsiteX10" fmla="*/ 742950 w 1339850"/>
                  <a:gd name="connsiteY10" fmla="*/ 1066800 h 1320800"/>
                  <a:gd name="connsiteX11" fmla="*/ 869950 w 1339850"/>
                  <a:gd name="connsiteY11" fmla="*/ 920750 h 1320800"/>
                  <a:gd name="connsiteX12" fmla="*/ 863600 w 1339850"/>
                  <a:gd name="connsiteY12" fmla="*/ 698500 h 1320800"/>
                  <a:gd name="connsiteX13" fmla="*/ 723900 w 1339850"/>
                  <a:gd name="connsiteY13" fmla="*/ 546100 h 1320800"/>
                  <a:gd name="connsiteX14" fmla="*/ 558800 w 1339850"/>
                  <a:gd name="connsiteY14" fmla="*/ 457200 h 1320800"/>
                  <a:gd name="connsiteX15" fmla="*/ 368300 w 1339850"/>
                  <a:gd name="connsiteY15" fmla="*/ 508000 h 1320800"/>
                  <a:gd name="connsiteX16" fmla="*/ 254000 w 1339850"/>
                  <a:gd name="connsiteY16" fmla="*/ 590550 h 1320800"/>
                  <a:gd name="connsiteX17" fmla="*/ 184150 w 1339850"/>
                  <a:gd name="connsiteY17" fmla="*/ 482600 h 1320800"/>
                  <a:gd name="connsiteX18" fmla="*/ 228600 w 1339850"/>
                  <a:gd name="connsiteY18" fmla="*/ 355600 h 1320800"/>
                  <a:gd name="connsiteX19" fmla="*/ 184150 w 1339850"/>
                  <a:gd name="connsiteY19" fmla="*/ 361950 h 1320800"/>
                  <a:gd name="connsiteX20" fmla="*/ 0 w 1339850"/>
                  <a:gd name="connsiteY20" fmla="*/ 18415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850" h="1320800">
                    <a:moveTo>
                      <a:pt x="0" y="184150"/>
                    </a:moveTo>
                    <a:lnTo>
                      <a:pt x="196850" y="0"/>
                    </a:lnTo>
                    <a:lnTo>
                      <a:pt x="425450" y="234950"/>
                    </a:lnTo>
                    <a:lnTo>
                      <a:pt x="501650" y="190500"/>
                    </a:lnTo>
                    <a:lnTo>
                      <a:pt x="1187450" y="869950"/>
                    </a:lnTo>
                    <a:lnTo>
                      <a:pt x="1168400" y="971550"/>
                    </a:lnTo>
                    <a:lnTo>
                      <a:pt x="1339850" y="1155700"/>
                    </a:lnTo>
                    <a:lnTo>
                      <a:pt x="1162050" y="1320800"/>
                    </a:lnTo>
                    <a:lnTo>
                      <a:pt x="996950" y="1168400"/>
                    </a:lnTo>
                    <a:lnTo>
                      <a:pt x="895350" y="1193800"/>
                    </a:lnTo>
                    <a:lnTo>
                      <a:pt x="742950" y="1066800"/>
                    </a:lnTo>
                    <a:lnTo>
                      <a:pt x="869950" y="920750"/>
                    </a:lnTo>
                    <a:lnTo>
                      <a:pt x="863600" y="698500"/>
                    </a:lnTo>
                    <a:lnTo>
                      <a:pt x="723900" y="546100"/>
                    </a:lnTo>
                    <a:lnTo>
                      <a:pt x="558800" y="457200"/>
                    </a:lnTo>
                    <a:lnTo>
                      <a:pt x="368300" y="508000"/>
                    </a:lnTo>
                    <a:lnTo>
                      <a:pt x="254000" y="590550"/>
                    </a:lnTo>
                    <a:lnTo>
                      <a:pt x="184150" y="482600"/>
                    </a:lnTo>
                    <a:lnTo>
                      <a:pt x="228600" y="355600"/>
                    </a:lnTo>
                    <a:lnTo>
                      <a:pt x="184150" y="361950"/>
                    </a:lnTo>
                    <a:lnTo>
                      <a:pt x="0" y="184150"/>
                    </a:lnTo>
                    <a:close/>
                  </a:path>
                </a:pathLst>
              </a:custGeom>
              <a:solidFill>
                <a:srgbClr val="C0C0C0"/>
              </a:solidFill>
              <a:ln w="25400" cap="flat" cmpd="sng" algn="ctr">
                <a:solidFill>
                  <a:srgbClr val="C0C0C0"/>
                </a:solidFill>
                <a:prstDash val="solid"/>
              </a:ln>
              <a:effectLst/>
            </p:spPr>
            <p:txBody>
              <a:bodyPr rtlCol="0" anchor="ctr"/>
              <a:lstStyle/>
              <a:p>
                <a:pPr algn="ctr">
                  <a:defRPr/>
                </a:pPr>
                <a:endParaRPr kumimoji="1" lang="en-GB" kern="0">
                  <a:solidFill>
                    <a:srgbClr val="FFFFFF"/>
                  </a:solidFill>
                </a:endParaRPr>
              </a:p>
            </p:txBody>
          </p:sp>
          <p:sp>
            <p:nvSpPr>
              <p:cNvPr id="12" name="Freeform 11"/>
              <p:cNvSpPr/>
              <p:nvPr/>
            </p:nvSpPr>
            <p:spPr>
              <a:xfrm>
                <a:off x="5060950" y="3194050"/>
                <a:ext cx="2057400" cy="1371600"/>
              </a:xfrm>
              <a:custGeom>
                <a:avLst/>
                <a:gdLst>
                  <a:gd name="connsiteX0" fmla="*/ 190500 w 2057400"/>
                  <a:gd name="connsiteY0" fmla="*/ 0 h 1371600"/>
                  <a:gd name="connsiteX1" fmla="*/ 95250 w 2057400"/>
                  <a:gd name="connsiteY1" fmla="*/ 304800 h 1371600"/>
                  <a:gd name="connsiteX2" fmla="*/ 88900 w 2057400"/>
                  <a:gd name="connsiteY2" fmla="*/ 539750 h 1371600"/>
                  <a:gd name="connsiteX3" fmla="*/ 114300 w 2057400"/>
                  <a:gd name="connsiteY3" fmla="*/ 704850 h 1371600"/>
                  <a:gd name="connsiteX4" fmla="*/ 158750 w 2057400"/>
                  <a:gd name="connsiteY4" fmla="*/ 812800 h 1371600"/>
                  <a:gd name="connsiteX5" fmla="*/ 254000 w 2057400"/>
                  <a:gd name="connsiteY5" fmla="*/ 990600 h 1371600"/>
                  <a:gd name="connsiteX6" fmla="*/ 165100 w 2057400"/>
                  <a:gd name="connsiteY6" fmla="*/ 1041400 h 1371600"/>
                  <a:gd name="connsiteX7" fmla="*/ 63500 w 2057400"/>
                  <a:gd name="connsiteY7" fmla="*/ 1136650 h 1371600"/>
                  <a:gd name="connsiteX8" fmla="*/ 0 w 2057400"/>
                  <a:gd name="connsiteY8" fmla="*/ 1225550 h 1371600"/>
                  <a:gd name="connsiteX9" fmla="*/ 19050 w 2057400"/>
                  <a:gd name="connsiteY9" fmla="*/ 1320800 h 1371600"/>
                  <a:gd name="connsiteX10" fmla="*/ 114300 w 2057400"/>
                  <a:gd name="connsiteY10" fmla="*/ 1371600 h 1371600"/>
                  <a:gd name="connsiteX11" fmla="*/ 1987550 w 2057400"/>
                  <a:gd name="connsiteY11" fmla="*/ 1358900 h 1371600"/>
                  <a:gd name="connsiteX12" fmla="*/ 2025650 w 2057400"/>
                  <a:gd name="connsiteY12" fmla="*/ 1295400 h 1371600"/>
                  <a:gd name="connsiteX13" fmla="*/ 1993900 w 2057400"/>
                  <a:gd name="connsiteY13" fmla="*/ 1117600 h 1371600"/>
                  <a:gd name="connsiteX14" fmla="*/ 1898650 w 2057400"/>
                  <a:gd name="connsiteY14" fmla="*/ 1060450 h 1371600"/>
                  <a:gd name="connsiteX15" fmla="*/ 1790700 w 2057400"/>
                  <a:gd name="connsiteY15" fmla="*/ 1022350 h 1371600"/>
                  <a:gd name="connsiteX16" fmla="*/ 1765300 w 2057400"/>
                  <a:gd name="connsiteY16" fmla="*/ 984250 h 1371600"/>
                  <a:gd name="connsiteX17" fmla="*/ 1879600 w 2057400"/>
                  <a:gd name="connsiteY17" fmla="*/ 781050 h 1371600"/>
                  <a:gd name="connsiteX18" fmla="*/ 1968500 w 2057400"/>
                  <a:gd name="connsiteY18" fmla="*/ 781050 h 1371600"/>
                  <a:gd name="connsiteX19" fmla="*/ 2057400 w 2057400"/>
                  <a:gd name="connsiteY19" fmla="*/ 704850 h 1371600"/>
                  <a:gd name="connsiteX20" fmla="*/ 1968500 w 2057400"/>
                  <a:gd name="connsiteY20" fmla="*/ 596900 h 1371600"/>
                  <a:gd name="connsiteX21" fmla="*/ 1104900 w 2057400"/>
                  <a:gd name="connsiteY21" fmla="*/ 609600 h 1371600"/>
                  <a:gd name="connsiteX22" fmla="*/ 1022350 w 2057400"/>
                  <a:gd name="connsiteY22" fmla="*/ 673100 h 1371600"/>
                  <a:gd name="connsiteX23" fmla="*/ 1022350 w 2057400"/>
                  <a:gd name="connsiteY23" fmla="*/ 730250 h 1371600"/>
                  <a:gd name="connsiteX24" fmla="*/ 1104900 w 2057400"/>
                  <a:gd name="connsiteY24" fmla="*/ 781050 h 1371600"/>
                  <a:gd name="connsiteX25" fmla="*/ 1428750 w 2057400"/>
                  <a:gd name="connsiteY25" fmla="*/ 774700 h 1371600"/>
                  <a:gd name="connsiteX26" fmla="*/ 1390650 w 2057400"/>
                  <a:gd name="connsiteY26" fmla="*/ 869950 h 1371600"/>
                  <a:gd name="connsiteX27" fmla="*/ 1212850 w 2057400"/>
                  <a:gd name="connsiteY27" fmla="*/ 958850 h 1371600"/>
                  <a:gd name="connsiteX28" fmla="*/ 984250 w 2057400"/>
                  <a:gd name="connsiteY28" fmla="*/ 1003300 h 1371600"/>
                  <a:gd name="connsiteX29" fmla="*/ 819150 w 2057400"/>
                  <a:gd name="connsiteY29" fmla="*/ 958850 h 1371600"/>
                  <a:gd name="connsiteX30" fmla="*/ 654050 w 2057400"/>
                  <a:gd name="connsiteY30" fmla="*/ 889000 h 1371600"/>
                  <a:gd name="connsiteX31" fmla="*/ 558800 w 2057400"/>
                  <a:gd name="connsiteY31" fmla="*/ 768350 h 1371600"/>
                  <a:gd name="connsiteX32" fmla="*/ 533400 w 2057400"/>
                  <a:gd name="connsiteY32" fmla="*/ 704850 h 1371600"/>
                  <a:gd name="connsiteX33" fmla="*/ 546100 w 2057400"/>
                  <a:gd name="connsiteY33" fmla="*/ 692150 h 1371600"/>
                  <a:gd name="connsiteX34" fmla="*/ 488950 w 2057400"/>
                  <a:gd name="connsiteY34" fmla="*/ 577850 h 1371600"/>
                  <a:gd name="connsiteX35" fmla="*/ 476250 w 2057400"/>
                  <a:gd name="connsiteY35" fmla="*/ 546100 h 1371600"/>
                  <a:gd name="connsiteX36" fmla="*/ 463550 w 2057400"/>
                  <a:gd name="connsiteY36" fmla="*/ 387350 h 1371600"/>
                  <a:gd name="connsiteX37" fmla="*/ 476250 w 2057400"/>
                  <a:gd name="connsiteY37" fmla="*/ 203200 h 1371600"/>
                  <a:gd name="connsiteX38" fmla="*/ 342900 w 2057400"/>
                  <a:gd name="connsiteY38" fmla="*/ 133350 h 1371600"/>
                  <a:gd name="connsiteX39" fmla="*/ 190500 w 2057400"/>
                  <a:gd name="connsiteY3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57400" h="1371600">
                    <a:moveTo>
                      <a:pt x="190500" y="0"/>
                    </a:moveTo>
                    <a:lnTo>
                      <a:pt x="95250" y="304800"/>
                    </a:lnTo>
                    <a:lnTo>
                      <a:pt x="88900" y="539750"/>
                    </a:lnTo>
                    <a:lnTo>
                      <a:pt x="114300" y="704850"/>
                    </a:lnTo>
                    <a:lnTo>
                      <a:pt x="158750" y="812800"/>
                    </a:lnTo>
                    <a:lnTo>
                      <a:pt x="254000" y="990600"/>
                    </a:lnTo>
                    <a:lnTo>
                      <a:pt x="165100" y="1041400"/>
                    </a:lnTo>
                    <a:lnTo>
                      <a:pt x="63500" y="1136650"/>
                    </a:lnTo>
                    <a:lnTo>
                      <a:pt x="0" y="1225550"/>
                    </a:lnTo>
                    <a:lnTo>
                      <a:pt x="19050" y="1320800"/>
                    </a:lnTo>
                    <a:lnTo>
                      <a:pt x="114300" y="1371600"/>
                    </a:lnTo>
                    <a:lnTo>
                      <a:pt x="1987550" y="1358900"/>
                    </a:lnTo>
                    <a:lnTo>
                      <a:pt x="2025650" y="1295400"/>
                    </a:lnTo>
                    <a:lnTo>
                      <a:pt x="1993900" y="1117600"/>
                    </a:lnTo>
                    <a:lnTo>
                      <a:pt x="1898650" y="1060450"/>
                    </a:lnTo>
                    <a:lnTo>
                      <a:pt x="1790700" y="1022350"/>
                    </a:lnTo>
                    <a:lnTo>
                      <a:pt x="1765300" y="984250"/>
                    </a:lnTo>
                    <a:lnTo>
                      <a:pt x="1879600" y="781050"/>
                    </a:lnTo>
                    <a:lnTo>
                      <a:pt x="1968500" y="781050"/>
                    </a:lnTo>
                    <a:lnTo>
                      <a:pt x="2057400" y="704850"/>
                    </a:lnTo>
                    <a:lnTo>
                      <a:pt x="1968500" y="596900"/>
                    </a:lnTo>
                    <a:lnTo>
                      <a:pt x="1104900" y="609600"/>
                    </a:lnTo>
                    <a:lnTo>
                      <a:pt x="1022350" y="673100"/>
                    </a:lnTo>
                    <a:lnTo>
                      <a:pt x="1022350" y="730250"/>
                    </a:lnTo>
                    <a:lnTo>
                      <a:pt x="1104900" y="781050"/>
                    </a:lnTo>
                    <a:lnTo>
                      <a:pt x="1428750" y="774700"/>
                    </a:lnTo>
                    <a:lnTo>
                      <a:pt x="1390650" y="869950"/>
                    </a:lnTo>
                    <a:lnTo>
                      <a:pt x="1212850" y="958850"/>
                    </a:lnTo>
                    <a:lnTo>
                      <a:pt x="984250" y="1003300"/>
                    </a:lnTo>
                    <a:lnTo>
                      <a:pt x="819150" y="958850"/>
                    </a:lnTo>
                    <a:lnTo>
                      <a:pt x="654050" y="889000"/>
                    </a:lnTo>
                    <a:lnTo>
                      <a:pt x="558800" y="768350"/>
                    </a:lnTo>
                    <a:lnTo>
                      <a:pt x="533400" y="704850"/>
                    </a:lnTo>
                    <a:lnTo>
                      <a:pt x="546100" y="692150"/>
                    </a:lnTo>
                    <a:lnTo>
                      <a:pt x="488950" y="577850"/>
                    </a:lnTo>
                    <a:lnTo>
                      <a:pt x="476250" y="546100"/>
                    </a:lnTo>
                    <a:lnTo>
                      <a:pt x="463550" y="387350"/>
                    </a:lnTo>
                    <a:lnTo>
                      <a:pt x="476250" y="203200"/>
                    </a:lnTo>
                    <a:lnTo>
                      <a:pt x="342900" y="133350"/>
                    </a:lnTo>
                    <a:lnTo>
                      <a:pt x="190500" y="0"/>
                    </a:lnTo>
                    <a:close/>
                  </a:path>
                </a:pathLst>
              </a:custGeom>
              <a:solidFill>
                <a:srgbClr val="C0C0C0"/>
              </a:solidFill>
              <a:ln w="25400" cap="flat" cmpd="sng" algn="ctr">
                <a:solidFill>
                  <a:srgbClr val="C0C0C0"/>
                </a:solidFill>
                <a:prstDash val="solid"/>
              </a:ln>
              <a:effectLst/>
            </p:spPr>
            <p:txBody>
              <a:bodyPr rtlCol="0" anchor="ctr"/>
              <a:lstStyle/>
              <a:p>
                <a:pPr algn="ctr">
                  <a:defRPr/>
                </a:pPr>
                <a:endParaRPr kumimoji="1" lang="en-GB" kern="0">
                  <a:solidFill>
                    <a:srgbClr val="FFFFFF"/>
                  </a:solidFill>
                </a:endParaRPr>
              </a:p>
            </p:txBody>
          </p:sp>
          <p:sp>
            <p:nvSpPr>
              <p:cNvPr id="13" name="Oval 12"/>
              <p:cNvSpPr/>
              <p:nvPr/>
            </p:nvSpPr>
            <p:spPr>
              <a:xfrm>
                <a:off x="5289550" y="2769430"/>
                <a:ext cx="596900" cy="596900"/>
              </a:xfrm>
              <a:prstGeom prst="ellipse">
                <a:avLst/>
              </a:prstGeom>
              <a:solidFill>
                <a:srgbClr val="EFEFEF"/>
              </a:solidFill>
              <a:ln w="25400" cap="flat" cmpd="sng" algn="ctr">
                <a:noFill/>
                <a:prstDash val="solid"/>
              </a:ln>
              <a:effectLst/>
            </p:spPr>
            <p:txBody>
              <a:bodyPr rtlCol="0" anchor="ctr"/>
              <a:lstStyle/>
              <a:p>
                <a:pPr algn="ctr">
                  <a:defRPr/>
                </a:pPr>
                <a:endParaRPr kumimoji="1" lang="en-GB" kern="0">
                  <a:solidFill>
                    <a:srgbClr val="FFFFFF"/>
                  </a:solidFill>
                </a:endParaRPr>
              </a:p>
            </p:txBody>
          </p:sp>
          <p:pic>
            <p:nvPicPr>
              <p:cNvPr id="14" name="Picture 2"/>
              <p:cNvPicPr>
                <a:picLocks noChangeAspect="1" noChangeArrowheads="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706938" y="1981200"/>
                <a:ext cx="2781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56592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9" y="-109922"/>
            <a:ext cx="11647308" cy="1206822"/>
          </a:xfrm>
        </p:spPr>
        <p:txBody>
          <a:bodyPr>
            <a:normAutofit/>
          </a:bodyPr>
          <a:lstStyle/>
          <a:p>
            <a:r>
              <a:rPr lang="en-GB" sz="2400" dirty="0">
                <a:solidFill>
                  <a:schemeClr val="tx2"/>
                </a:solidFill>
              </a:rPr>
              <a:t>Long-term registry study: long-term </a:t>
            </a:r>
            <a:r>
              <a:rPr lang="en-GB" sz="2400" dirty="0" err="1">
                <a:solidFill>
                  <a:schemeClr val="tx2"/>
                </a:solidFill>
              </a:rPr>
              <a:t>TTh</a:t>
            </a:r>
            <a:r>
              <a:rPr lang="en-GB" sz="2400" dirty="0">
                <a:solidFill>
                  <a:schemeClr val="tx2"/>
                </a:solidFill>
              </a:rPr>
              <a:t> produced a significant reduction in body weight in hypogonadal men with overweight or obesity</a:t>
            </a:r>
          </a:p>
        </p:txBody>
      </p:sp>
      <p:sp>
        <p:nvSpPr>
          <p:cNvPr id="3" name="Content Placeholder 2"/>
          <p:cNvSpPr>
            <a:spLocks noGrp="1"/>
          </p:cNvSpPr>
          <p:nvPr>
            <p:ph idx="1"/>
          </p:nvPr>
        </p:nvSpPr>
        <p:spPr>
          <a:xfrm>
            <a:off x="100555" y="1062367"/>
            <a:ext cx="11481845" cy="1553477"/>
          </a:xfrm>
        </p:spPr>
        <p:txBody>
          <a:bodyPr>
            <a:noAutofit/>
          </a:bodyPr>
          <a:lstStyle/>
          <a:p>
            <a:r>
              <a:rPr lang="en-GB" sz="1650" dirty="0"/>
              <a:t>After 11 years, weight changes among patient subgroups were:</a:t>
            </a:r>
          </a:p>
          <a:p>
            <a:pPr marL="533400" lvl="1" indent="-184150"/>
            <a:r>
              <a:rPr lang="en-GB" sz="1400" b="1" spc="-20" dirty="0"/>
              <a:t>Normal weight:</a:t>
            </a:r>
            <a:r>
              <a:rPr lang="en-GB" sz="1400" spc="-20" dirty="0"/>
              <a:t> 3.4 ± 1.2 kg loss in men receiving </a:t>
            </a:r>
            <a:r>
              <a:rPr lang="en-GB" sz="1400" spc="-20" dirty="0" err="1"/>
              <a:t>TTh</a:t>
            </a:r>
            <a:r>
              <a:rPr lang="en-GB" sz="1400" spc="-20" dirty="0"/>
              <a:t> (p&lt;0.005 </a:t>
            </a:r>
            <a:r>
              <a:rPr lang="en-GB" sz="1400" i="1" spc="-20" dirty="0"/>
              <a:t>vs</a:t>
            </a:r>
            <a:r>
              <a:rPr lang="en-GB" sz="1400" spc="-20" dirty="0"/>
              <a:t> baseline) </a:t>
            </a:r>
            <a:r>
              <a:rPr lang="en-GB" sz="1400" i="1" spc="-20" dirty="0"/>
              <a:t>vs</a:t>
            </a:r>
            <a:r>
              <a:rPr lang="en-GB" sz="1400" spc="-20" dirty="0"/>
              <a:t> 6.1 ± 0.7 kg gain in untreated men (p&lt;0.0001 </a:t>
            </a:r>
            <a:r>
              <a:rPr lang="en-GB" sz="1400" i="1" spc="-20" dirty="0"/>
              <a:t>vs</a:t>
            </a:r>
            <a:r>
              <a:rPr lang="en-GB" sz="1400" spc="-20" dirty="0"/>
              <a:t> baseline)</a:t>
            </a:r>
          </a:p>
          <a:p>
            <a:pPr marL="533400" lvl="1" indent="-184150"/>
            <a:r>
              <a:rPr lang="en-GB" sz="1400" b="1" spc="-60" dirty="0"/>
              <a:t>Overweight:</a:t>
            </a:r>
            <a:r>
              <a:rPr lang="en-GB" sz="1400" spc="-60" dirty="0"/>
              <a:t> 8.5 ± 0.4 kg loss in men receiving </a:t>
            </a:r>
            <a:r>
              <a:rPr lang="en-GB" sz="1400" spc="-60" dirty="0" err="1"/>
              <a:t>TTh</a:t>
            </a:r>
            <a:r>
              <a:rPr lang="en-GB" sz="1400" spc="-60" dirty="0"/>
              <a:t> </a:t>
            </a:r>
            <a:r>
              <a:rPr lang="en-GB" sz="1400" i="1" spc="-60" dirty="0"/>
              <a:t>vs</a:t>
            </a:r>
            <a:r>
              <a:rPr lang="en-GB" sz="1400" spc="-60" dirty="0"/>
              <a:t> 6.0 ± 0.3 kg gain in untreated men (both p&lt;0.0001 </a:t>
            </a:r>
            <a:r>
              <a:rPr lang="en-GB" sz="1400" i="1" spc="-60" dirty="0"/>
              <a:t>vs</a:t>
            </a:r>
            <a:r>
              <a:rPr lang="en-GB" sz="1400" spc="-60" dirty="0"/>
              <a:t> baseline)</a:t>
            </a:r>
          </a:p>
          <a:p>
            <a:pPr marL="533400" lvl="1" indent="-184150"/>
            <a:r>
              <a:rPr lang="en-GB" sz="1400" b="1" spc="-50" dirty="0"/>
              <a:t>Obesity:</a:t>
            </a:r>
            <a:r>
              <a:rPr lang="en-GB" sz="1400" spc="-50" dirty="0"/>
              <a:t> 23.2 ± 0.3 kg loss in men receiving </a:t>
            </a:r>
            <a:r>
              <a:rPr lang="en-GB" sz="1400" spc="-50" dirty="0" err="1"/>
              <a:t>TTh</a:t>
            </a:r>
            <a:r>
              <a:rPr lang="en-GB" sz="1400" spc="-50" dirty="0"/>
              <a:t> </a:t>
            </a:r>
            <a:r>
              <a:rPr lang="en-GB" sz="1400" i="1" spc="-50" dirty="0"/>
              <a:t>vs</a:t>
            </a:r>
            <a:r>
              <a:rPr lang="en-GB" sz="1400" spc="-50" dirty="0"/>
              <a:t> 4.2 ± 0.5 kg gain in untreated men (both p&lt;0.0001 </a:t>
            </a:r>
            <a:r>
              <a:rPr lang="en-GB" sz="1400" i="1" spc="-50" dirty="0"/>
              <a:t>vs</a:t>
            </a:r>
            <a:r>
              <a:rPr lang="en-GB" sz="1400" spc="-50" dirty="0"/>
              <a:t> baseline)</a:t>
            </a:r>
          </a:p>
        </p:txBody>
      </p:sp>
      <p:sp>
        <p:nvSpPr>
          <p:cNvPr id="5" name="TextBox 4"/>
          <p:cNvSpPr txBox="1"/>
          <p:nvPr/>
        </p:nvSpPr>
        <p:spPr>
          <a:xfrm>
            <a:off x="1523999" y="5839488"/>
            <a:ext cx="9144001" cy="400110"/>
          </a:xfrm>
          <a:prstGeom prst="rect">
            <a:avLst/>
          </a:prstGeom>
          <a:noFill/>
        </p:spPr>
        <p:txBody>
          <a:bodyPr wrap="square" rtlCol="0" anchor="b">
            <a:spAutoFit/>
          </a:bodyPr>
          <a:lstStyle/>
          <a:p>
            <a:pPr defTabSz="457200">
              <a:defRPr/>
            </a:pPr>
            <a:r>
              <a:rPr lang="en-GB" sz="1000" dirty="0">
                <a:solidFill>
                  <a:srgbClr val="005294"/>
                </a:solidFill>
              </a:rPr>
              <a:t>*Between groups per year; LS, least squares; SE, standard error; </a:t>
            </a: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US" sz="1000" i="1" dirty="0" err="1">
                <a:solidFill>
                  <a:srgbClr val="005294"/>
                </a:solidFill>
              </a:rPr>
              <a:t>Int</a:t>
            </a:r>
            <a:r>
              <a:rPr lang="en-US" sz="1000" i="1" dirty="0">
                <a:solidFill>
                  <a:srgbClr val="005294"/>
                </a:solidFill>
              </a:rPr>
              <a:t> J </a:t>
            </a:r>
            <a:r>
              <a:rPr lang="en-US" sz="1000" i="1" dirty="0" err="1">
                <a:solidFill>
                  <a:srgbClr val="005294"/>
                </a:solidFill>
              </a:rPr>
              <a:t>Obes</a:t>
            </a:r>
            <a:r>
              <a:rPr lang="en-US" sz="1000" i="1" dirty="0">
                <a:solidFill>
                  <a:srgbClr val="005294"/>
                </a:solidFill>
              </a:rPr>
              <a:t> (</a:t>
            </a:r>
            <a:r>
              <a:rPr lang="en-US" sz="1000" i="1" dirty="0" err="1">
                <a:solidFill>
                  <a:srgbClr val="005294"/>
                </a:solidFill>
              </a:rPr>
              <a:t>Lond</a:t>
            </a:r>
            <a:r>
              <a:rPr lang="en-US" sz="1000" i="1" dirty="0">
                <a:solidFill>
                  <a:srgbClr val="005294"/>
                </a:solidFill>
              </a:rPr>
              <a:t>) </a:t>
            </a:r>
            <a:r>
              <a:rPr lang="en-US" sz="1000" dirty="0">
                <a:solidFill>
                  <a:srgbClr val="005294"/>
                </a:solidFill>
              </a:rPr>
              <a:t>2020;44:1264–78.</a:t>
            </a:r>
            <a:endParaRPr lang="en-GB" sz="1000" dirty="0">
              <a:solidFill>
                <a:srgbClr val="005294"/>
              </a:solidFill>
            </a:endParaRPr>
          </a:p>
        </p:txBody>
      </p:sp>
      <p:grpSp>
        <p:nvGrpSpPr>
          <p:cNvPr id="4" name="ORIGINAL" hidden="1"/>
          <p:cNvGrpSpPr/>
          <p:nvPr/>
        </p:nvGrpSpPr>
        <p:grpSpPr>
          <a:xfrm>
            <a:off x="1684933" y="-777919"/>
            <a:ext cx="8822137" cy="6513725"/>
            <a:chOff x="160932" y="3051544"/>
            <a:chExt cx="8822137" cy="651372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32" y="6914707"/>
              <a:ext cx="8822137" cy="265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2651" y="3051544"/>
              <a:ext cx="255182" cy="233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099" name="Group 4098"/>
          <p:cNvGrpSpPr/>
          <p:nvPr/>
        </p:nvGrpSpPr>
        <p:grpSpPr>
          <a:xfrm>
            <a:off x="435429" y="2420814"/>
            <a:ext cx="10833462" cy="3323144"/>
            <a:chOff x="95387" y="2636724"/>
            <a:chExt cx="8953226" cy="3041918"/>
          </a:xfrm>
        </p:grpSpPr>
        <p:grpSp>
          <p:nvGrpSpPr>
            <p:cNvPr id="8" name="Group 7"/>
            <p:cNvGrpSpPr/>
            <p:nvPr/>
          </p:nvGrpSpPr>
          <p:grpSpPr>
            <a:xfrm>
              <a:off x="95387" y="2636724"/>
              <a:ext cx="8953226" cy="3041918"/>
              <a:chOff x="95387" y="2789128"/>
              <a:chExt cx="8953226" cy="3041918"/>
            </a:xfrm>
          </p:grpSpPr>
          <p:grpSp>
            <p:nvGrpSpPr>
              <p:cNvPr id="9" name="Group 8">
                <a:extLst>
                  <a:ext uri="{FF2B5EF4-FFF2-40B4-BE49-F238E27FC236}">
                    <a16:creationId xmlns:a16="http://schemas.microsoft.com/office/drawing/2014/main" id="{42D68AE2-3073-4EFD-AA90-FD5EA45D8076}"/>
                  </a:ext>
                </a:extLst>
              </p:cNvPr>
              <p:cNvGrpSpPr/>
              <p:nvPr/>
            </p:nvGrpSpPr>
            <p:grpSpPr>
              <a:xfrm>
                <a:off x="95387" y="2817654"/>
                <a:ext cx="8953226" cy="3013392"/>
                <a:chOff x="102389" y="2817654"/>
                <a:chExt cx="8953226" cy="3013392"/>
              </a:xfrm>
            </p:grpSpPr>
            <p:sp>
              <p:nvSpPr>
                <p:cNvPr id="11" name="Rounded Rectangle 57">
                  <a:extLst>
                    <a:ext uri="{FF2B5EF4-FFF2-40B4-BE49-F238E27FC236}">
                      <a16:creationId xmlns:a16="http://schemas.microsoft.com/office/drawing/2014/main" id="{BF8AA5AE-2DD5-4836-A0AB-938A55C30C1C}"/>
                    </a:ext>
                  </a:extLst>
                </p:cNvPr>
                <p:cNvSpPr/>
                <p:nvPr/>
              </p:nvSpPr>
              <p:spPr>
                <a:xfrm>
                  <a:off x="102389" y="2817654"/>
                  <a:ext cx="8953226" cy="3013392"/>
                </a:xfrm>
                <a:prstGeom prst="roundRect">
                  <a:avLst>
                    <a:gd name="adj" fmla="val 492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2" name="Rectangle: Top Corners Rounded 11">
                  <a:extLst>
                    <a:ext uri="{FF2B5EF4-FFF2-40B4-BE49-F238E27FC236}">
                      <a16:creationId xmlns:a16="http://schemas.microsoft.com/office/drawing/2014/main" id="{9056905F-6D16-4FA8-9536-B38DD07DEFE4}"/>
                    </a:ext>
                  </a:extLst>
                </p:cNvPr>
                <p:cNvSpPr/>
                <p:nvPr/>
              </p:nvSpPr>
              <p:spPr>
                <a:xfrm>
                  <a:off x="102389" y="2817654"/>
                  <a:ext cx="8953200" cy="233084"/>
                </a:xfrm>
                <a:prstGeom prst="round2SameRect">
                  <a:avLst>
                    <a:gd name="adj1" fmla="val 50000"/>
                    <a:gd name="adj2" fmla="val 0"/>
                  </a:avLst>
                </a:prstGeom>
                <a:solidFill>
                  <a:srgbClr val="005294"/>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3" name="TextBox 12">
                  <a:extLst>
                    <a:ext uri="{FF2B5EF4-FFF2-40B4-BE49-F238E27FC236}">
                      <a16:creationId xmlns:a16="http://schemas.microsoft.com/office/drawing/2014/main" id="{3F5589F8-7866-4F03-B280-F699962EDDD5}"/>
                    </a:ext>
                  </a:extLst>
                </p:cNvPr>
                <p:cNvSpPr txBox="1"/>
                <p:nvPr/>
              </p:nvSpPr>
              <p:spPr>
                <a:xfrm>
                  <a:off x="931088" y="3055284"/>
                  <a:ext cx="2395882" cy="276999"/>
                </a:xfrm>
                <a:prstGeom prst="rect">
                  <a:avLst/>
                </a:prstGeom>
                <a:noFill/>
              </p:spPr>
              <p:txBody>
                <a:bodyPr wrap="square" rtlCol="0" anchor="b">
                  <a:spAutoFit/>
                </a:bodyPr>
                <a:lstStyle/>
                <a:p>
                  <a:pPr algn="ctr"/>
                  <a:r>
                    <a:rPr lang="en-GB" sz="1200" b="1" dirty="0">
                      <a:solidFill>
                        <a:srgbClr val="000000"/>
                      </a:solidFill>
                    </a:rPr>
                    <a:t>Normal</a:t>
                  </a:r>
                </a:p>
              </p:txBody>
            </p:sp>
            <p:sp>
              <p:nvSpPr>
                <p:cNvPr id="14" name="TextBox 13">
                  <a:extLst>
                    <a:ext uri="{FF2B5EF4-FFF2-40B4-BE49-F238E27FC236}">
                      <a16:creationId xmlns:a16="http://schemas.microsoft.com/office/drawing/2014/main" id="{840BF5CD-D738-4D42-A626-16AE6C90F587}"/>
                    </a:ext>
                  </a:extLst>
                </p:cNvPr>
                <p:cNvSpPr txBox="1"/>
                <p:nvPr/>
              </p:nvSpPr>
              <p:spPr>
                <a:xfrm>
                  <a:off x="3724847" y="3055284"/>
                  <a:ext cx="2403372" cy="276999"/>
                </a:xfrm>
                <a:prstGeom prst="rect">
                  <a:avLst/>
                </a:prstGeom>
                <a:noFill/>
              </p:spPr>
              <p:txBody>
                <a:bodyPr wrap="square" rtlCol="0" anchor="b">
                  <a:spAutoFit/>
                </a:bodyPr>
                <a:lstStyle/>
                <a:p>
                  <a:pPr algn="ctr"/>
                  <a:r>
                    <a:rPr lang="en-GB" sz="1200" b="1" dirty="0">
                      <a:solidFill>
                        <a:srgbClr val="000000"/>
                      </a:solidFill>
                    </a:rPr>
                    <a:t>Overweight</a:t>
                  </a:r>
                </a:p>
              </p:txBody>
            </p:sp>
            <p:sp>
              <p:nvSpPr>
                <p:cNvPr id="15" name="TextBox 14">
                  <a:extLst>
                    <a:ext uri="{FF2B5EF4-FFF2-40B4-BE49-F238E27FC236}">
                      <a16:creationId xmlns:a16="http://schemas.microsoft.com/office/drawing/2014/main" id="{95800B86-B533-425D-A7F7-C5E9F71FB5A8}"/>
                    </a:ext>
                  </a:extLst>
                </p:cNvPr>
                <p:cNvSpPr txBox="1"/>
                <p:nvPr/>
              </p:nvSpPr>
              <p:spPr>
                <a:xfrm>
                  <a:off x="6525589" y="3055284"/>
                  <a:ext cx="2395884" cy="276999"/>
                </a:xfrm>
                <a:prstGeom prst="rect">
                  <a:avLst/>
                </a:prstGeom>
                <a:noFill/>
              </p:spPr>
              <p:txBody>
                <a:bodyPr wrap="square" rtlCol="0" anchor="b">
                  <a:spAutoFit/>
                </a:bodyPr>
                <a:lstStyle/>
                <a:p>
                  <a:pPr algn="ctr"/>
                  <a:r>
                    <a:rPr lang="en-GB" sz="1200" b="1" dirty="0">
                      <a:solidFill>
                        <a:srgbClr val="000000"/>
                      </a:solidFill>
                    </a:rPr>
                    <a:t>Obese</a:t>
                  </a:r>
                </a:p>
              </p:txBody>
            </p:sp>
          </p:grpSp>
          <p:sp>
            <p:nvSpPr>
              <p:cNvPr id="183" name="TextBox 182"/>
              <p:cNvSpPr txBox="1"/>
              <p:nvPr/>
            </p:nvSpPr>
            <p:spPr>
              <a:xfrm>
                <a:off x="188752" y="2789128"/>
                <a:ext cx="8766497" cy="523220"/>
              </a:xfrm>
              <a:prstGeom prst="rect">
                <a:avLst/>
              </a:prstGeom>
              <a:noFill/>
            </p:spPr>
            <p:txBody>
              <a:bodyPr wrap="square" rtlCol="0">
                <a:spAutoFit/>
              </a:bodyPr>
              <a:lstStyle/>
              <a:p>
                <a:pPr algn="ctr"/>
                <a:r>
                  <a:rPr lang="en-GB" sz="1400" b="1" dirty="0">
                    <a:solidFill>
                      <a:prstClr val="white"/>
                    </a:solidFill>
                  </a:rPr>
                  <a:t>Changes in weight in </a:t>
                </a:r>
                <a:r>
                  <a:rPr lang="en-GB" sz="1400" b="1" dirty="0" err="1">
                    <a:solidFill>
                      <a:prstClr val="white"/>
                    </a:solidFill>
                  </a:rPr>
                  <a:t>hypogonadal</a:t>
                </a:r>
                <a:r>
                  <a:rPr lang="en-GB" sz="1400" b="1" dirty="0">
                    <a:solidFill>
                      <a:prstClr val="white"/>
                    </a:solidFill>
                  </a:rPr>
                  <a:t> men with normal weight, overweight or obesity treated with or without </a:t>
                </a:r>
                <a:r>
                  <a:rPr lang="en-GB" sz="1400" b="1" dirty="0" err="1">
                    <a:solidFill>
                      <a:prstClr val="white"/>
                    </a:solidFill>
                  </a:rPr>
                  <a:t>TTh</a:t>
                </a:r>
                <a:endParaRPr lang="en-GB" sz="1400" b="1" baseline="30000" dirty="0">
                  <a:solidFill>
                    <a:prstClr val="white"/>
                  </a:solidFill>
                </a:endParaRPr>
              </a:p>
            </p:txBody>
          </p:sp>
        </p:grpSp>
        <p:grpSp>
          <p:nvGrpSpPr>
            <p:cNvPr id="4097" name="Group 4096"/>
            <p:cNvGrpSpPr/>
            <p:nvPr/>
          </p:nvGrpSpPr>
          <p:grpSpPr>
            <a:xfrm>
              <a:off x="97246" y="2996554"/>
              <a:ext cx="8728161" cy="2611640"/>
              <a:chOff x="97246" y="2996554"/>
              <a:chExt cx="8728161" cy="2611640"/>
            </a:xfrm>
          </p:grpSpPr>
          <p:grpSp>
            <p:nvGrpSpPr>
              <p:cNvPr id="46" name="Group 45">
                <a:extLst>
                  <a:ext uri="{FF2B5EF4-FFF2-40B4-BE49-F238E27FC236}">
                    <a16:creationId xmlns:a16="http://schemas.microsoft.com/office/drawing/2014/main" id="{16602F1B-755D-4E98-858B-5DE3B268C43A}"/>
                  </a:ext>
                </a:extLst>
              </p:cNvPr>
              <p:cNvGrpSpPr/>
              <p:nvPr/>
            </p:nvGrpSpPr>
            <p:grpSpPr>
              <a:xfrm>
                <a:off x="1098695" y="3171770"/>
                <a:ext cx="2294473" cy="1325043"/>
                <a:chOff x="1344226" y="1189809"/>
                <a:chExt cx="6838950" cy="3141332"/>
              </a:xfrm>
            </p:grpSpPr>
            <p:sp>
              <p:nvSpPr>
                <p:cNvPr id="49" name="Normal Control">
                  <a:extLst>
                    <a:ext uri="{FF2B5EF4-FFF2-40B4-BE49-F238E27FC236}">
                      <a16:creationId xmlns:a16="http://schemas.microsoft.com/office/drawing/2014/main" id="{F3C67419-A013-4A62-9A26-CB1C64EC4A00}"/>
                    </a:ext>
                  </a:extLst>
                </p:cNvPr>
                <p:cNvSpPr/>
                <p:nvPr/>
              </p:nvSpPr>
              <p:spPr>
                <a:xfrm>
                  <a:off x="1344226" y="1189809"/>
                  <a:ext cx="6838950" cy="2040914"/>
                </a:xfrm>
                <a:custGeom>
                  <a:avLst/>
                  <a:gdLst>
                    <a:gd name="connsiteX0" fmla="*/ 0 w 6838950"/>
                    <a:gd name="connsiteY0" fmla="*/ 1682750 h 1917700"/>
                    <a:gd name="connsiteX1" fmla="*/ 622300 w 6838950"/>
                    <a:gd name="connsiteY1" fmla="*/ 1397000 h 1917700"/>
                    <a:gd name="connsiteX2" fmla="*/ 1225550 w 6838950"/>
                    <a:gd name="connsiteY2" fmla="*/ 1365250 h 1917700"/>
                    <a:gd name="connsiteX3" fmla="*/ 1847850 w 6838950"/>
                    <a:gd name="connsiteY3" fmla="*/ 1295400 h 1917700"/>
                    <a:gd name="connsiteX4" fmla="*/ 2463800 w 6838950"/>
                    <a:gd name="connsiteY4" fmla="*/ 1276350 h 1917700"/>
                    <a:gd name="connsiteX5" fmla="*/ 3073400 w 6838950"/>
                    <a:gd name="connsiteY5" fmla="*/ 1155700 h 1917700"/>
                    <a:gd name="connsiteX6" fmla="*/ 3683000 w 6838950"/>
                    <a:gd name="connsiteY6" fmla="*/ 1168400 h 1917700"/>
                    <a:gd name="connsiteX7" fmla="*/ 4305300 w 6838950"/>
                    <a:gd name="connsiteY7" fmla="*/ 952500 h 1917700"/>
                    <a:gd name="connsiteX8" fmla="*/ 4921250 w 6838950"/>
                    <a:gd name="connsiteY8" fmla="*/ 685800 h 1917700"/>
                    <a:gd name="connsiteX9" fmla="*/ 5537200 w 6838950"/>
                    <a:gd name="connsiteY9" fmla="*/ 425450 h 1917700"/>
                    <a:gd name="connsiteX10" fmla="*/ 6153150 w 6838950"/>
                    <a:gd name="connsiteY10" fmla="*/ 209550 h 1917700"/>
                    <a:gd name="connsiteX11" fmla="*/ 6838950 w 6838950"/>
                    <a:gd name="connsiteY11" fmla="*/ 0 h 1917700"/>
                    <a:gd name="connsiteX12" fmla="*/ 6838950 w 6838950"/>
                    <a:gd name="connsiteY12" fmla="*/ 590550 h 1917700"/>
                    <a:gd name="connsiteX13" fmla="*/ 6153150 w 6838950"/>
                    <a:gd name="connsiteY13" fmla="*/ 755650 h 1917700"/>
                    <a:gd name="connsiteX14" fmla="*/ 5543550 w 6838950"/>
                    <a:gd name="connsiteY14" fmla="*/ 965200 h 1917700"/>
                    <a:gd name="connsiteX15" fmla="*/ 4921250 w 6838950"/>
                    <a:gd name="connsiteY15" fmla="*/ 1206500 h 1917700"/>
                    <a:gd name="connsiteX16" fmla="*/ 4311650 w 6838950"/>
                    <a:gd name="connsiteY16" fmla="*/ 1466850 h 1917700"/>
                    <a:gd name="connsiteX17" fmla="*/ 3689350 w 6838950"/>
                    <a:gd name="connsiteY17" fmla="*/ 1682750 h 1917700"/>
                    <a:gd name="connsiteX18" fmla="*/ 3073400 w 6838950"/>
                    <a:gd name="connsiteY18" fmla="*/ 1689100 h 1917700"/>
                    <a:gd name="connsiteX19" fmla="*/ 2463800 w 6838950"/>
                    <a:gd name="connsiteY19" fmla="*/ 1809750 h 1917700"/>
                    <a:gd name="connsiteX20" fmla="*/ 1847850 w 6838950"/>
                    <a:gd name="connsiteY20" fmla="*/ 1816100 h 1917700"/>
                    <a:gd name="connsiteX21" fmla="*/ 1225550 w 6838950"/>
                    <a:gd name="connsiteY21" fmla="*/ 1898650 h 1917700"/>
                    <a:gd name="connsiteX22" fmla="*/ 609600 w 6838950"/>
                    <a:gd name="connsiteY22" fmla="*/ 1917700 h 1917700"/>
                    <a:gd name="connsiteX23" fmla="*/ 0 w 6838950"/>
                    <a:gd name="connsiteY23" fmla="*/ 168275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8950" h="1917700">
                      <a:moveTo>
                        <a:pt x="0" y="1682750"/>
                      </a:moveTo>
                      <a:lnTo>
                        <a:pt x="622300" y="1397000"/>
                      </a:lnTo>
                      <a:lnTo>
                        <a:pt x="1225550" y="1365250"/>
                      </a:lnTo>
                      <a:lnTo>
                        <a:pt x="1847850" y="1295400"/>
                      </a:lnTo>
                      <a:lnTo>
                        <a:pt x="2463800" y="1276350"/>
                      </a:lnTo>
                      <a:lnTo>
                        <a:pt x="3073400" y="1155700"/>
                      </a:lnTo>
                      <a:lnTo>
                        <a:pt x="3683000" y="1168400"/>
                      </a:lnTo>
                      <a:lnTo>
                        <a:pt x="4305300" y="952500"/>
                      </a:lnTo>
                      <a:lnTo>
                        <a:pt x="4921250" y="685800"/>
                      </a:lnTo>
                      <a:lnTo>
                        <a:pt x="5537200" y="425450"/>
                      </a:lnTo>
                      <a:lnTo>
                        <a:pt x="6153150" y="209550"/>
                      </a:lnTo>
                      <a:lnTo>
                        <a:pt x="6838950" y="0"/>
                      </a:lnTo>
                      <a:lnTo>
                        <a:pt x="6838950" y="590550"/>
                      </a:lnTo>
                      <a:lnTo>
                        <a:pt x="6153150" y="755650"/>
                      </a:lnTo>
                      <a:lnTo>
                        <a:pt x="5543550" y="965200"/>
                      </a:lnTo>
                      <a:lnTo>
                        <a:pt x="4921250" y="1206500"/>
                      </a:lnTo>
                      <a:lnTo>
                        <a:pt x="4311650" y="1466850"/>
                      </a:lnTo>
                      <a:lnTo>
                        <a:pt x="3689350" y="1682750"/>
                      </a:lnTo>
                      <a:lnTo>
                        <a:pt x="3073400" y="1689100"/>
                      </a:lnTo>
                      <a:lnTo>
                        <a:pt x="2463800" y="1809750"/>
                      </a:lnTo>
                      <a:lnTo>
                        <a:pt x="1847850" y="1816100"/>
                      </a:lnTo>
                      <a:lnTo>
                        <a:pt x="1225550" y="1898650"/>
                      </a:lnTo>
                      <a:lnTo>
                        <a:pt x="609600" y="1917700"/>
                      </a:lnTo>
                      <a:lnTo>
                        <a:pt x="0" y="168275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Normal Testosterone">
                  <a:extLst>
                    <a:ext uri="{FF2B5EF4-FFF2-40B4-BE49-F238E27FC236}">
                      <a16:creationId xmlns:a16="http://schemas.microsoft.com/office/drawing/2014/main" id="{BBCCA8B3-F7E4-453D-A4F1-840ADA389765}"/>
                    </a:ext>
                  </a:extLst>
                </p:cNvPr>
                <p:cNvSpPr/>
                <p:nvPr/>
              </p:nvSpPr>
              <p:spPr>
                <a:xfrm>
                  <a:off x="1344226" y="2582214"/>
                  <a:ext cx="6838950" cy="1748927"/>
                </a:xfrm>
                <a:custGeom>
                  <a:avLst/>
                  <a:gdLst>
                    <a:gd name="connsiteX0" fmla="*/ 0 w 6838950"/>
                    <a:gd name="connsiteY0" fmla="*/ 361950 h 1638300"/>
                    <a:gd name="connsiteX1" fmla="*/ 615950 w 6838950"/>
                    <a:gd name="connsiteY1" fmla="*/ 0 h 1638300"/>
                    <a:gd name="connsiteX2" fmla="*/ 1225550 w 6838950"/>
                    <a:gd name="connsiteY2" fmla="*/ 101600 h 1638300"/>
                    <a:gd name="connsiteX3" fmla="*/ 1841500 w 6838950"/>
                    <a:gd name="connsiteY3" fmla="*/ 209550 h 1638300"/>
                    <a:gd name="connsiteX4" fmla="*/ 2457450 w 6838950"/>
                    <a:gd name="connsiteY4" fmla="*/ 241300 h 1638300"/>
                    <a:gd name="connsiteX5" fmla="*/ 3073400 w 6838950"/>
                    <a:gd name="connsiteY5" fmla="*/ 266700 h 1638300"/>
                    <a:gd name="connsiteX6" fmla="*/ 3689350 w 6838950"/>
                    <a:gd name="connsiteY6" fmla="*/ 266700 h 1638300"/>
                    <a:gd name="connsiteX7" fmla="*/ 4311650 w 6838950"/>
                    <a:gd name="connsiteY7" fmla="*/ 292100 h 1638300"/>
                    <a:gd name="connsiteX8" fmla="*/ 4914900 w 6838950"/>
                    <a:gd name="connsiteY8" fmla="*/ 488950 h 1638300"/>
                    <a:gd name="connsiteX9" fmla="*/ 5530850 w 6838950"/>
                    <a:gd name="connsiteY9" fmla="*/ 603250 h 1638300"/>
                    <a:gd name="connsiteX10" fmla="*/ 6153150 w 6838950"/>
                    <a:gd name="connsiteY10" fmla="*/ 596900 h 1638300"/>
                    <a:gd name="connsiteX11" fmla="*/ 6838950 w 6838950"/>
                    <a:gd name="connsiteY11" fmla="*/ 628650 h 1638300"/>
                    <a:gd name="connsiteX12" fmla="*/ 6838950 w 6838950"/>
                    <a:gd name="connsiteY12" fmla="*/ 1638300 h 1638300"/>
                    <a:gd name="connsiteX13" fmla="*/ 6159500 w 6838950"/>
                    <a:gd name="connsiteY13" fmla="*/ 1593850 h 1638300"/>
                    <a:gd name="connsiteX14" fmla="*/ 5537200 w 6838950"/>
                    <a:gd name="connsiteY14" fmla="*/ 1606550 h 1638300"/>
                    <a:gd name="connsiteX15" fmla="*/ 4921250 w 6838950"/>
                    <a:gd name="connsiteY15" fmla="*/ 1447800 h 1638300"/>
                    <a:gd name="connsiteX16" fmla="*/ 4305300 w 6838950"/>
                    <a:gd name="connsiteY16" fmla="*/ 1250950 h 1638300"/>
                    <a:gd name="connsiteX17" fmla="*/ 3695700 w 6838950"/>
                    <a:gd name="connsiteY17" fmla="*/ 1200150 h 1638300"/>
                    <a:gd name="connsiteX18" fmla="*/ 3086100 w 6838950"/>
                    <a:gd name="connsiteY18" fmla="*/ 1193800 h 1638300"/>
                    <a:gd name="connsiteX19" fmla="*/ 2463800 w 6838950"/>
                    <a:gd name="connsiteY19" fmla="*/ 1168400 h 1638300"/>
                    <a:gd name="connsiteX20" fmla="*/ 1847850 w 6838950"/>
                    <a:gd name="connsiteY20" fmla="*/ 1130300 h 1638300"/>
                    <a:gd name="connsiteX21" fmla="*/ 1231900 w 6838950"/>
                    <a:gd name="connsiteY21" fmla="*/ 1035050 h 1638300"/>
                    <a:gd name="connsiteX22" fmla="*/ 622300 w 6838950"/>
                    <a:gd name="connsiteY22" fmla="*/ 939800 h 1638300"/>
                    <a:gd name="connsiteX23" fmla="*/ 0 w 6838950"/>
                    <a:gd name="connsiteY23" fmla="*/ 3619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8950" h="1638300">
                      <a:moveTo>
                        <a:pt x="0" y="361950"/>
                      </a:moveTo>
                      <a:lnTo>
                        <a:pt x="615950" y="0"/>
                      </a:lnTo>
                      <a:lnTo>
                        <a:pt x="1225550" y="101600"/>
                      </a:lnTo>
                      <a:lnTo>
                        <a:pt x="1841500" y="209550"/>
                      </a:lnTo>
                      <a:lnTo>
                        <a:pt x="2457450" y="241300"/>
                      </a:lnTo>
                      <a:lnTo>
                        <a:pt x="3073400" y="266700"/>
                      </a:lnTo>
                      <a:lnTo>
                        <a:pt x="3689350" y="266700"/>
                      </a:lnTo>
                      <a:lnTo>
                        <a:pt x="4311650" y="292100"/>
                      </a:lnTo>
                      <a:lnTo>
                        <a:pt x="4914900" y="488950"/>
                      </a:lnTo>
                      <a:lnTo>
                        <a:pt x="5530850" y="603250"/>
                      </a:lnTo>
                      <a:lnTo>
                        <a:pt x="6153150" y="596900"/>
                      </a:lnTo>
                      <a:lnTo>
                        <a:pt x="6838950" y="628650"/>
                      </a:lnTo>
                      <a:lnTo>
                        <a:pt x="6838950" y="1638300"/>
                      </a:lnTo>
                      <a:lnTo>
                        <a:pt x="6159500" y="1593850"/>
                      </a:lnTo>
                      <a:lnTo>
                        <a:pt x="5537200" y="1606550"/>
                      </a:lnTo>
                      <a:lnTo>
                        <a:pt x="4921250" y="1447800"/>
                      </a:lnTo>
                      <a:lnTo>
                        <a:pt x="4305300" y="1250950"/>
                      </a:lnTo>
                      <a:lnTo>
                        <a:pt x="3695700" y="1200150"/>
                      </a:lnTo>
                      <a:lnTo>
                        <a:pt x="3086100" y="1193800"/>
                      </a:lnTo>
                      <a:lnTo>
                        <a:pt x="2463800" y="1168400"/>
                      </a:lnTo>
                      <a:lnTo>
                        <a:pt x="1847850" y="1130300"/>
                      </a:lnTo>
                      <a:lnTo>
                        <a:pt x="1231900" y="1035050"/>
                      </a:lnTo>
                      <a:lnTo>
                        <a:pt x="622300" y="939800"/>
                      </a:lnTo>
                      <a:lnTo>
                        <a:pt x="0" y="361950"/>
                      </a:lnTo>
                      <a:close/>
                    </a:path>
                  </a:pathLst>
                </a:custGeom>
                <a:solidFill>
                  <a:schemeClr val="accent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9" name="Group 28">
                <a:extLst>
                  <a:ext uri="{FF2B5EF4-FFF2-40B4-BE49-F238E27FC236}">
                    <a16:creationId xmlns:a16="http://schemas.microsoft.com/office/drawing/2014/main" id="{FBD658DE-F0AD-4815-8876-B39236DAB422}"/>
                  </a:ext>
                </a:extLst>
              </p:cNvPr>
              <p:cNvGrpSpPr/>
              <p:nvPr/>
            </p:nvGrpSpPr>
            <p:grpSpPr>
              <a:xfrm>
                <a:off x="97246" y="4994456"/>
                <a:ext cx="3324429" cy="499752"/>
                <a:chOff x="97246" y="5146860"/>
                <a:chExt cx="3324429" cy="499752"/>
              </a:xfrm>
            </p:grpSpPr>
            <p:sp>
              <p:nvSpPr>
                <p:cNvPr id="30" name="TextBox 29">
                  <a:extLst>
                    <a:ext uri="{FF2B5EF4-FFF2-40B4-BE49-F238E27FC236}">
                      <a16:creationId xmlns:a16="http://schemas.microsoft.com/office/drawing/2014/main" id="{FD81DE18-4605-4DF9-83C0-50EA959213FD}"/>
                    </a:ext>
                  </a:extLst>
                </p:cNvPr>
                <p:cNvSpPr txBox="1"/>
                <p:nvPr/>
              </p:nvSpPr>
              <p:spPr>
                <a:xfrm>
                  <a:off x="998816" y="5265158"/>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31" name="TextBox 30">
                  <a:extLst>
                    <a:ext uri="{FF2B5EF4-FFF2-40B4-BE49-F238E27FC236}">
                      <a16:creationId xmlns:a16="http://schemas.microsoft.com/office/drawing/2014/main" id="{036748BC-5C5D-415C-9DF1-21A19C2CFC99}"/>
                    </a:ext>
                  </a:extLst>
                </p:cNvPr>
                <p:cNvSpPr txBox="1"/>
                <p:nvPr/>
              </p:nvSpPr>
              <p:spPr>
                <a:xfrm>
                  <a:off x="97246" y="5146860"/>
                  <a:ext cx="1087404" cy="499752"/>
                </a:xfrm>
                <a:prstGeom prst="rect">
                  <a:avLst/>
                </a:prstGeom>
                <a:noFill/>
              </p:spPr>
              <p:txBody>
                <a:bodyPr wrap="none" lIns="36000" tIns="0" rIns="36000" bIns="0" rtlCol="0">
                  <a:spAutoFit/>
                </a:bodyPr>
                <a:lstStyle/>
                <a:p>
                  <a:pPr>
                    <a:lnSpc>
                      <a:spcPct val="90000"/>
                    </a:lnSpc>
                  </a:pPr>
                  <a:r>
                    <a:rPr lang="en-GB" sz="900" b="1" dirty="0">
                      <a:solidFill>
                        <a:srgbClr val="000000"/>
                      </a:solidFill>
                    </a:rPr>
                    <a:t>No. at risk</a:t>
                  </a:r>
                </a:p>
                <a:p>
                  <a:pPr>
                    <a:lnSpc>
                      <a:spcPct val="90000"/>
                    </a:lnSpc>
                  </a:pPr>
                  <a:r>
                    <a:rPr lang="en-GB" sz="900" dirty="0">
                      <a:solidFill>
                        <a:srgbClr val="000000"/>
                      </a:solidFill>
                    </a:rPr>
                    <a:t>  Testosterone: n=</a:t>
                  </a:r>
                </a:p>
                <a:p>
                  <a:pPr>
                    <a:lnSpc>
                      <a:spcPct val="90000"/>
                    </a:lnSpc>
                  </a:pPr>
                  <a:r>
                    <a:rPr lang="en-GB" sz="900" dirty="0">
                      <a:solidFill>
                        <a:srgbClr val="000000"/>
                      </a:solidFill>
                    </a:rPr>
                    <a:t>  Placebo: n=</a:t>
                  </a:r>
                </a:p>
                <a:p>
                  <a:pPr>
                    <a:lnSpc>
                      <a:spcPct val="90000"/>
                    </a:lnSpc>
                  </a:pPr>
                  <a:r>
                    <a:rPr lang="en-GB" sz="900" dirty="0">
                      <a:solidFill>
                        <a:srgbClr val="000000"/>
                      </a:solidFill>
                    </a:rPr>
                    <a:t>  P value*:</a:t>
                  </a:r>
                </a:p>
              </p:txBody>
            </p:sp>
            <p:sp>
              <p:nvSpPr>
                <p:cNvPr id="32" name="TextBox 31">
                  <a:extLst>
                    <a:ext uri="{FF2B5EF4-FFF2-40B4-BE49-F238E27FC236}">
                      <a16:creationId xmlns:a16="http://schemas.microsoft.com/office/drawing/2014/main" id="{88E59208-6B6A-4924-8F49-96E443D0CAF1}"/>
                    </a:ext>
                  </a:extLst>
                </p:cNvPr>
                <p:cNvSpPr txBox="1"/>
                <p:nvPr/>
              </p:nvSpPr>
              <p:spPr>
                <a:xfrm>
                  <a:off x="3244776" y="5265159"/>
                  <a:ext cx="17689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5</a:t>
                  </a:r>
                </a:p>
                <a:p>
                  <a:pPr algn="ctr">
                    <a:lnSpc>
                      <a:spcPct val="90000"/>
                    </a:lnSpc>
                  </a:pPr>
                  <a:r>
                    <a:rPr lang="en-GB" sz="900" dirty="0">
                      <a:solidFill>
                        <a:srgbClr val="000000"/>
                      </a:solidFill>
                    </a:rPr>
                    <a:t>14</a:t>
                  </a:r>
                </a:p>
              </p:txBody>
            </p:sp>
            <p:sp>
              <p:nvSpPr>
                <p:cNvPr id="33" name="TextBox 32">
                  <a:extLst>
                    <a:ext uri="{FF2B5EF4-FFF2-40B4-BE49-F238E27FC236}">
                      <a16:creationId xmlns:a16="http://schemas.microsoft.com/office/drawing/2014/main" id="{990957E6-A7BD-496E-9D5E-99B6A5961EA0}"/>
                    </a:ext>
                  </a:extLst>
                </p:cNvPr>
                <p:cNvSpPr txBox="1"/>
                <p:nvPr/>
              </p:nvSpPr>
              <p:spPr>
                <a:xfrm>
                  <a:off x="1810346"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25</a:t>
                  </a:r>
                </a:p>
                <a:p>
                  <a:pPr algn="ctr">
                    <a:lnSpc>
                      <a:spcPct val="90000"/>
                    </a:lnSpc>
                  </a:pPr>
                  <a:r>
                    <a:rPr lang="en-GB" sz="900" dirty="0">
                      <a:solidFill>
                        <a:srgbClr val="000000"/>
                      </a:solidFill>
                    </a:rPr>
                    <a:t>37</a:t>
                  </a:r>
                </a:p>
              </p:txBody>
            </p:sp>
            <p:sp>
              <p:nvSpPr>
                <p:cNvPr id="34" name="TextBox 33">
                  <a:extLst>
                    <a:ext uri="{FF2B5EF4-FFF2-40B4-BE49-F238E27FC236}">
                      <a16:creationId xmlns:a16="http://schemas.microsoft.com/office/drawing/2014/main" id="{B150B6F9-C9AF-4AA3-B707-E36216D15AD7}"/>
                    </a:ext>
                  </a:extLst>
                </p:cNvPr>
                <p:cNvSpPr txBox="1"/>
                <p:nvPr/>
              </p:nvSpPr>
              <p:spPr>
                <a:xfrm>
                  <a:off x="2417488" y="5265159"/>
                  <a:ext cx="212165"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18</a:t>
                  </a:r>
                </a:p>
                <a:p>
                  <a:pPr algn="ctr">
                    <a:lnSpc>
                      <a:spcPct val="90000"/>
                    </a:lnSpc>
                  </a:pPr>
                  <a:r>
                    <a:rPr lang="en-GB" sz="900" dirty="0">
                      <a:solidFill>
                        <a:srgbClr val="000000"/>
                      </a:solidFill>
                    </a:rPr>
                    <a:t>36</a:t>
                  </a:r>
                </a:p>
              </p:txBody>
            </p:sp>
            <p:sp>
              <p:nvSpPr>
                <p:cNvPr id="35" name="TextBox 34">
                  <a:extLst>
                    <a:ext uri="{FF2B5EF4-FFF2-40B4-BE49-F238E27FC236}">
                      <a16:creationId xmlns:a16="http://schemas.microsoft.com/office/drawing/2014/main" id="{853226CD-43D0-4701-892E-720AE1668272}"/>
                    </a:ext>
                  </a:extLst>
                </p:cNvPr>
                <p:cNvSpPr txBox="1"/>
                <p:nvPr/>
              </p:nvSpPr>
              <p:spPr>
                <a:xfrm>
                  <a:off x="2619902" y="5265159"/>
                  <a:ext cx="212165"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10</a:t>
                  </a:r>
                </a:p>
                <a:p>
                  <a:pPr algn="ctr">
                    <a:lnSpc>
                      <a:spcPct val="90000"/>
                    </a:lnSpc>
                  </a:pPr>
                  <a:r>
                    <a:rPr lang="en-GB" sz="900" dirty="0">
                      <a:solidFill>
                        <a:srgbClr val="000000"/>
                      </a:solidFill>
                    </a:rPr>
                    <a:t>36</a:t>
                  </a:r>
                </a:p>
              </p:txBody>
            </p:sp>
            <p:sp>
              <p:nvSpPr>
                <p:cNvPr id="36" name="TextBox 35">
                  <a:extLst>
                    <a:ext uri="{FF2B5EF4-FFF2-40B4-BE49-F238E27FC236}">
                      <a16:creationId xmlns:a16="http://schemas.microsoft.com/office/drawing/2014/main" id="{C12C451A-CFF3-4310-B9C9-C3637EA418E6}"/>
                    </a:ext>
                  </a:extLst>
                </p:cNvPr>
                <p:cNvSpPr txBox="1"/>
                <p:nvPr/>
              </p:nvSpPr>
              <p:spPr>
                <a:xfrm>
                  <a:off x="1203669"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37" name="TextBox 36">
                  <a:extLst>
                    <a:ext uri="{FF2B5EF4-FFF2-40B4-BE49-F238E27FC236}">
                      <a16:creationId xmlns:a16="http://schemas.microsoft.com/office/drawing/2014/main" id="{C842E57D-6E52-4864-AE0B-21AB231C0FCC}"/>
                    </a:ext>
                  </a:extLst>
                </p:cNvPr>
                <p:cNvSpPr txBox="1"/>
                <p:nvPr/>
              </p:nvSpPr>
              <p:spPr>
                <a:xfrm>
                  <a:off x="1607587"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38" name="TextBox 37">
                  <a:extLst>
                    <a:ext uri="{FF2B5EF4-FFF2-40B4-BE49-F238E27FC236}">
                      <a16:creationId xmlns:a16="http://schemas.microsoft.com/office/drawing/2014/main" id="{745068EA-AD0E-43B2-AE15-5A5AC679C703}"/>
                    </a:ext>
                  </a:extLst>
                </p:cNvPr>
                <p:cNvSpPr txBox="1"/>
                <p:nvPr/>
              </p:nvSpPr>
              <p:spPr>
                <a:xfrm>
                  <a:off x="2014263"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25</a:t>
                  </a:r>
                </a:p>
                <a:p>
                  <a:pPr algn="ctr">
                    <a:lnSpc>
                      <a:spcPct val="90000"/>
                    </a:lnSpc>
                  </a:pPr>
                  <a:r>
                    <a:rPr lang="en-GB" sz="900" dirty="0">
                      <a:solidFill>
                        <a:srgbClr val="000000"/>
                      </a:solidFill>
                    </a:rPr>
                    <a:t>37</a:t>
                  </a:r>
                </a:p>
              </p:txBody>
            </p:sp>
            <p:sp>
              <p:nvSpPr>
                <p:cNvPr id="39" name="TextBox 38">
                  <a:extLst>
                    <a:ext uri="{FF2B5EF4-FFF2-40B4-BE49-F238E27FC236}">
                      <a16:creationId xmlns:a16="http://schemas.microsoft.com/office/drawing/2014/main" id="{2CA9D6E6-68FA-4A1C-8078-03000E840567}"/>
                    </a:ext>
                  </a:extLst>
                </p:cNvPr>
                <p:cNvSpPr txBox="1"/>
                <p:nvPr/>
              </p:nvSpPr>
              <p:spPr>
                <a:xfrm>
                  <a:off x="2216677"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20</a:t>
                  </a:r>
                </a:p>
                <a:p>
                  <a:pPr algn="ctr">
                    <a:lnSpc>
                      <a:spcPct val="90000"/>
                    </a:lnSpc>
                  </a:pPr>
                  <a:r>
                    <a:rPr lang="en-GB" sz="900" dirty="0">
                      <a:solidFill>
                        <a:srgbClr val="000000"/>
                      </a:solidFill>
                    </a:rPr>
                    <a:t>37</a:t>
                  </a:r>
                </a:p>
              </p:txBody>
            </p:sp>
            <p:sp>
              <p:nvSpPr>
                <p:cNvPr id="40" name="TextBox 39">
                  <a:extLst>
                    <a:ext uri="{FF2B5EF4-FFF2-40B4-BE49-F238E27FC236}">
                      <a16:creationId xmlns:a16="http://schemas.microsoft.com/office/drawing/2014/main" id="{48399122-AA7F-409A-A79E-5DB23D103F61}"/>
                    </a:ext>
                  </a:extLst>
                </p:cNvPr>
                <p:cNvSpPr txBox="1"/>
                <p:nvPr/>
              </p:nvSpPr>
              <p:spPr>
                <a:xfrm>
                  <a:off x="1405628"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41" name="TextBox 40">
                  <a:extLst>
                    <a:ext uri="{FF2B5EF4-FFF2-40B4-BE49-F238E27FC236}">
                      <a16:creationId xmlns:a16="http://schemas.microsoft.com/office/drawing/2014/main" id="{AD180AF2-C0EB-4BCC-9059-1CD1576B212D}"/>
                    </a:ext>
                  </a:extLst>
                </p:cNvPr>
                <p:cNvSpPr txBox="1"/>
                <p:nvPr/>
              </p:nvSpPr>
              <p:spPr>
                <a:xfrm>
                  <a:off x="2823118"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6</a:t>
                  </a:r>
                </a:p>
                <a:p>
                  <a:pPr algn="ctr">
                    <a:lnSpc>
                      <a:spcPct val="90000"/>
                    </a:lnSpc>
                  </a:pPr>
                  <a:r>
                    <a:rPr lang="en-GB" sz="900" dirty="0">
                      <a:solidFill>
                        <a:srgbClr val="000000"/>
                      </a:solidFill>
                    </a:rPr>
                    <a:t>35</a:t>
                  </a:r>
                </a:p>
              </p:txBody>
            </p:sp>
            <p:sp>
              <p:nvSpPr>
                <p:cNvPr id="42" name="TextBox 41">
                  <a:extLst>
                    <a:ext uri="{FF2B5EF4-FFF2-40B4-BE49-F238E27FC236}">
                      <a16:creationId xmlns:a16="http://schemas.microsoft.com/office/drawing/2014/main" id="{D6B6AD35-B747-4FA5-A258-43BC4C565F46}"/>
                    </a:ext>
                  </a:extLst>
                </p:cNvPr>
                <p:cNvSpPr txBox="1"/>
                <p:nvPr/>
              </p:nvSpPr>
              <p:spPr>
                <a:xfrm>
                  <a:off x="3025532"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6</a:t>
                  </a:r>
                </a:p>
                <a:p>
                  <a:pPr algn="ctr">
                    <a:lnSpc>
                      <a:spcPct val="90000"/>
                    </a:lnSpc>
                  </a:pPr>
                  <a:r>
                    <a:rPr lang="en-GB" sz="900" dirty="0">
                      <a:solidFill>
                        <a:srgbClr val="000000"/>
                      </a:solidFill>
                    </a:rPr>
                    <a:t>30</a:t>
                  </a:r>
                </a:p>
              </p:txBody>
            </p:sp>
          </p:grpSp>
          <p:sp>
            <p:nvSpPr>
              <p:cNvPr id="43" name="TextBox 42">
                <a:extLst>
                  <a:ext uri="{FF2B5EF4-FFF2-40B4-BE49-F238E27FC236}">
                    <a16:creationId xmlns:a16="http://schemas.microsoft.com/office/drawing/2014/main" id="{8A2847B0-C498-47A8-8E2D-51E4CEFD9FC3}"/>
                  </a:ext>
                </a:extLst>
              </p:cNvPr>
              <p:cNvSpPr txBox="1"/>
              <p:nvPr/>
            </p:nvSpPr>
            <p:spPr>
              <a:xfrm rot="16200000">
                <a:off x="-375342" y="3698241"/>
                <a:ext cx="1600201" cy="458459"/>
              </a:xfrm>
              <a:prstGeom prst="rect">
                <a:avLst/>
              </a:prstGeom>
              <a:noFill/>
            </p:spPr>
            <p:txBody>
              <a:bodyPr wrap="square" lIns="0" tIns="0" rIns="0" bIns="0" rtlCol="0">
                <a:spAutoFit/>
              </a:bodyPr>
              <a:lstStyle/>
              <a:p>
                <a:pPr algn="ctr">
                  <a:lnSpc>
                    <a:spcPct val="90000"/>
                  </a:lnSpc>
                </a:pPr>
                <a:r>
                  <a:rPr lang="en-GB" sz="1100" b="1" dirty="0">
                    <a:solidFill>
                      <a:srgbClr val="000000"/>
                    </a:solidFill>
                  </a:rPr>
                  <a:t>LS mean (SE) change from baseline in weight (kg)</a:t>
                </a:r>
              </a:p>
            </p:txBody>
          </p:sp>
          <p:grpSp>
            <p:nvGrpSpPr>
              <p:cNvPr id="45" name="Group 44">
                <a:extLst>
                  <a:ext uri="{FF2B5EF4-FFF2-40B4-BE49-F238E27FC236}">
                    <a16:creationId xmlns:a16="http://schemas.microsoft.com/office/drawing/2014/main" id="{04973303-274D-4140-99ED-335DE2DC2142}"/>
                  </a:ext>
                </a:extLst>
              </p:cNvPr>
              <p:cNvGrpSpPr/>
              <p:nvPr/>
            </p:nvGrpSpPr>
            <p:grpSpPr>
              <a:xfrm>
                <a:off x="715000" y="3925172"/>
                <a:ext cx="2686512" cy="1001150"/>
                <a:chOff x="715000" y="4077576"/>
                <a:chExt cx="2686512" cy="1001150"/>
              </a:xfrm>
            </p:grpSpPr>
            <p:grpSp>
              <p:nvGrpSpPr>
                <p:cNvPr id="51" name="Group 558 | X-axis tick marks">
                  <a:extLst>
                    <a:ext uri="{FF2B5EF4-FFF2-40B4-BE49-F238E27FC236}">
                      <a16:creationId xmlns:a16="http://schemas.microsoft.com/office/drawing/2014/main" id="{2C68F0CD-4960-4B30-AA28-43E4A363148A}"/>
                    </a:ext>
                  </a:extLst>
                </p:cNvPr>
                <p:cNvGrpSpPr/>
                <p:nvPr/>
              </p:nvGrpSpPr>
              <p:grpSpPr>
                <a:xfrm>
                  <a:off x="1107049" y="4077576"/>
                  <a:ext cx="2224800" cy="57030"/>
                  <a:chOff x="1037603" y="4398767"/>
                  <a:chExt cx="2318957" cy="57030"/>
                </a:xfrm>
              </p:grpSpPr>
              <p:cxnSp>
                <p:nvCxnSpPr>
                  <p:cNvPr id="65" name="Straight Connector 64">
                    <a:extLst>
                      <a:ext uri="{FF2B5EF4-FFF2-40B4-BE49-F238E27FC236}">
                        <a16:creationId xmlns:a16="http://schemas.microsoft.com/office/drawing/2014/main" id="{5DA2EEE3-560F-44F6-AC25-118C21F534A4}"/>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499D023-1363-456D-8968-4B6D321B32FD}"/>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5E3FCB8-C264-489D-B75E-E6E7B04F8CB8}"/>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99BCFDA-32C8-4C07-8223-22B047AD24F8}"/>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082DEFD-D574-46E0-8CBF-25E49792CDD6}"/>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B9A927EB-31A3-40E4-B595-B00D1C9695AB}"/>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FF9C2CF-C132-4933-B925-0CA71447D74F}"/>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8BA1CCB-8AA5-4EA9-8E2C-30425243DFF8}"/>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58290C5-A92C-4922-84C4-11A1A552357C}"/>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C347D09-DA2D-434F-8E6D-18E1874286EA}"/>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32CAD99-077A-40A9-93EF-0D1CDBA2DD41}"/>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76159C80-044B-4505-89E5-FDCEE6AEB0E7}"/>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383661D5-D51B-4CBB-926C-41641F9F3454}"/>
                    </a:ext>
                  </a:extLst>
                </p:cNvPr>
                <p:cNvGrpSpPr/>
                <p:nvPr/>
              </p:nvGrpSpPr>
              <p:grpSpPr>
                <a:xfrm>
                  <a:off x="715000" y="4924838"/>
                  <a:ext cx="2686512" cy="153888"/>
                  <a:chOff x="632548" y="4283988"/>
                  <a:chExt cx="2686512" cy="153888"/>
                </a:xfrm>
              </p:grpSpPr>
              <p:sp>
                <p:nvSpPr>
                  <p:cNvPr id="53" name="TextBox 52">
                    <a:extLst>
                      <a:ext uri="{FF2B5EF4-FFF2-40B4-BE49-F238E27FC236}">
                        <a16:creationId xmlns:a16="http://schemas.microsoft.com/office/drawing/2014/main" id="{B7B09D98-C3D5-4D6F-A2BF-B30D0E767D62}"/>
                      </a:ext>
                    </a:extLst>
                  </p:cNvPr>
                  <p:cNvSpPr txBox="1"/>
                  <p:nvPr/>
                </p:nvSpPr>
                <p:spPr>
                  <a:xfrm>
                    <a:off x="3172619"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54" name="TextBox 53">
                    <a:extLst>
                      <a:ext uri="{FF2B5EF4-FFF2-40B4-BE49-F238E27FC236}">
                        <a16:creationId xmlns:a16="http://schemas.microsoft.com/office/drawing/2014/main" id="{B084BCB7-7592-4392-98E1-CA7A2E4AC81F}"/>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55" name="TextBox 54">
                    <a:extLst>
                      <a:ext uri="{FF2B5EF4-FFF2-40B4-BE49-F238E27FC236}">
                        <a16:creationId xmlns:a16="http://schemas.microsoft.com/office/drawing/2014/main" id="{D2C600CC-40A9-4C50-9CAB-80A6A718EBB8}"/>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56" name="TextBox 55">
                    <a:extLst>
                      <a:ext uri="{FF2B5EF4-FFF2-40B4-BE49-F238E27FC236}">
                        <a16:creationId xmlns:a16="http://schemas.microsoft.com/office/drawing/2014/main" id="{FCFE6421-CF75-4C63-B160-61B5A1E4D286}"/>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57" name="TextBox 56">
                    <a:extLst>
                      <a:ext uri="{FF2B5EF4-FFF2-40B4-BE49-F238E27FC236}">
                        <a16:creationId xmlns:a16="http://schemas.microsoft.com/office/drawing/2014/main" id="{C3D46D02-1622-415C-9FA9-907B3084C38D}"/>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58" name="TextBox 57">
                    <a:extLst>
                      <a:ext uri="{FF2B5EF4-FFF2-40B4-BE49-F238E27FC236}">
                        <a16:creationId xmlns:a16="http://schemas.microsoft.com/office/drawing/2014/main" id="{28493D2D-D6A7-4037-8F76-AAF32ABA2BAA}"/>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59" name="TextBox 58">
                    <a:extLst>
                      <a:ext uri="{FF2B5EF4-FFF2-40B4-BE49-F238E27FC236}">
                        <a16:creationId xmlns:a16="http://schemas.microsoft.com/office/drawing/2014/main" id="{095A7DC1-C1A0-4BAF-8F1E-AD4B8CCDD706}"/>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60" name="TextBox 59">
                    <a:extLst>
                      <a:ext uri="{FF2B5EF4-FFF2-40B4-BE49-F238E27FC236}">
                        <a16:creationId xmlns:a16="http://schemas.microsoft.com/office/drawing/2014/main" id="{583BE0D1-C591-46D7-8398-77CA5B8D7A9C}"/>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61" name="TextBox 60">
                    <a:extLst>
                      <a:ext uri="{FF2B5EF4-FFF2-40B4-BE49-F238E27FC236}">
                        <a16:creationId xmlns:a16="http://schemas.microsoft.com/office/drawing/2014/main" id="{88C8CA01-D46B-4D28-B718-6AE64AF68D89}"/>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62" name="TextBox 61">
                    <a:extLst>
                      <a:ext uri="{FF2B5EF4-FFF2-40B4-BE49-F238E27FC236}">
                        <a16:creationId xmlns:a16="http://schemas.microsoft.com/office/drawing/2014/main" id="{EC4A4C5A-8225-4870-850E-99600CF2D2AE}"/>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63" name="TextBox 62">
                    <a:extLst>
                      <a:ext uri="{FF2B5EF4-FFF2-40B4-BE49-F238E27FC236}">
                        <a16:creationId xmlns:a16="http://schemas.microsoft.com/office/drawing/2014/main" id="{91A5360E-5B99-4704-8031-CC2807125A92}"/>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64" name="TextBox 63">
                    <a:extLst>
                      <a:ext uri="{FF2B5EF4-FFF2-40B4-BE49-F238E27FC236}">
                        <a16:creationId xmlns:a16="http://schemas.microsoft.com/office/drawing/2014/main" id="{4A0BCE28-D0A5-463A-AF78-585161D0B4F5}"/>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aphicFrame>
            <p:nvGraphicFramePr>
              <p:cNvPr id="47" name="Chart 3 | Normal">
                <a:extLst>
                  <a:ext uri="{FF2B5EF4-FFF2-40B4-BE49-F238E27FC236}">
                    <a16:creationId xmlns:a16="http://schemas.microsoft.com/office/drawing/2014/main" id="{74A76865-AA99-4F6E-A68F-642A1D4552D1}"/>
                  </a:ext>
                </a:extLst>
              </p:cNvPr>
              <p:cNvGraphicFramePr/>
              <p:nvPr>
                <p:extLst>
                  <p:ext uri="{D42A27DB-BD31-4B8C-83A1-F6EECF244321}">
                    <p14:modId xmlns:p14="http://schemas.microsoft.com/office/powerpoint/2010/main" val="1236583195"/>
                  </p:ext>
                </p:extLst>
              </p:nvPr>
            </p:nvGraphicFramePr>
            <p:xfrm>
              <a:off x="768144" y="2996554"/>
              <a:ext cx="2670515" cy="1872683"/>
            </p:xfrm>
            <a:graphic>
              <a:graphicData uri="http://schemas.openxmlformats.org/drawingml/2006/chart">
                <c:chart xmlns:c="http://schemas.openxmlformats.org/drawingml/2006/chart" xmlns:r="http://schemas.openxmlformats.org/officeDocument/2006/relationships" r:id="rId4"/>
              </a:graphicData>
            </a:graphic>
          </p:graphicFrame>
          <p:grpSp>
            <p:nvGrpSpPr>
              <p:cNvPr id="156" name="Group 155">
                <a:extLst>
                  <a:ext uri="{FF2B5EF4-FFF2-40B4-BE49-F238E27FC236}">
                    <a16:creationId xmlns:a16="http://schemas.microsoft.com/office/drawing/2014/main" id="{02600321-37FD-44B1-B913-6A6CE2EC56CC}"/>
                  </a:ext>
                </a:extLst>
              </p:cNvPr>
              <p:cNvGrpSpPr/>
              <p:nvPr/>
            </p:nvGrpSpPr>
            <p:grpSpPr>
              <a:xfrm>
                <a:off x="1302849" y="5365226"/>
                <a:ext cx="2035010" cy="242968"/>
                <a:chOff x="1302849" y="5517630"/>
                <a:chExt cx="2035010" cy="242968"/>
              </a:xfrm>
            </p:grpSpPr>
            <p:sp>
              <p:nvSpPr>
                <p:cNvPr id="163" name="TextBox 162">
                  <a:extLst>
                    <a:ext uri="{FF2B5EF4-FFF2-40B4-BE49-F238E27FC236}">
                      <a16:creationId xmlns:a16="http://schemas.microsoft.com/office/drawing/2014/main" id="{AC72B660-AF02-484E-8EE0-85D2C1486EC5}"/>
                    </a:ext>
                  </a:extLst>
                </p:cNvPr>
                <p:cNvSpPr txBox="1"/>
                <p:nvPr/>
              </p:nvSpPr>
              <p:spPr>
                <a:xfrm rot="18900000">
                  <a:off x="2260767" y="5585959"/>
                  <a:ext cx="362847"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&lt;0.05</a:t>
                  </a:r>
                </a:p>
              </p:txBody>
            </p:sp>
            <p:sp>
              <p:nvSpPr>
                <p:cNvPr id="164" name="TextBox 163">
                  <a:extLst>
                    <a:ext uri="{FF2B5EF4-FFF2-40B4-BE49-F238E27FC236}">
                      <a16:creationId xmlns:a16="http://schemas.microsoft.com/office/drawing/2014/main" id="{37A2E16C-AA09-45C6-AFA3-7D1A60A452E1}"/>
                    </a:ext>
                  </a:extLst>
                </p:cNvPr>
                <p:cNvSpPr txBox="1"/>
                <p:nvPr/>
              </p:nvSpPr>
              <p:spPr>
                <a:xfrm rot="18900000">
                  <a:off x="2364379" y="5634794"/>
                  <a:ext cx="503911"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&lt;0.0005</a:t>
                  </a:r>
                </a:p>
              </p:txBody>
            </p:sp>
            <p:sp>
              <p:nvSpPr>
                <p:cNvPr id="165" name="TextBox 164">
                  <a:extLst>
                    <a:ext uri="{FF2B5EF4-FFF2-40B4-BE49-F238E27FC236}">
                      <a16:creationId xmlns:a16="http://schemas.microsoft.com/office/drawing/2014/main" id="{CF027DFF-6EF4-4500-82F4-2861F2F2E513}"/>
                    </a:ext>
                  </a:extLst>
                </p:cNvPr>
                <p:cNvSpPr txBox="1"/>
                <p:nvPr/>
              </p:nvSpPr>
              <p:spPr>
                <a:xfrm rot="18900000">
                  <a:off x="2808754" y="5626761"/>
                  <a:ext cx="467042"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&lt;0.0001</a:t>
                  </a:r>
                </a:p>
              </p:txBody>
            </p:sp>
            <p:sp>
              <p:nvSpPr>
                <p:cNvPr id="166" name="Freeform: Shape 165">
                  <a:extLst>
                    <a:ext uri="{FF2B5EF4-FFF2-40B4-BE49-F238E27FC236}">
                      <a16:creationId xmlns:a16="http://schemas.microsoft.com/office/drawing/2014/main" id="{13E475A6-54B4-47FC-906C-A0CBCCF008F0}"/>
                    </a:ext>
                  </a:extLst>
                </p:cNvPr>
                <p:cNvSpPr/>
                <p:nvPr/>
              </p:nvSpPr>
              <p:spPr>
                <a:xfrm>
                  <a:off x="2923145" y="5522027"/>
                  <a:ext cx="1080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67" name="Group 166">
                  <a:extLst>
                    <a:ext uri="{FF2B5EF4-FFF2-40B4-BE49-F238E27FC236}">
                      <a16:creationId xmlns:a16="http://schemas.microsoft.com/office/drawing/2014/main" id="{2F76BD51-6E87-47A6-880E-617EA114D0D5}"/>
                    </a:ext>
                  </a:extLst>
                </p:cNvPr>
                <p:cNvGrpSpPr/>
                <p:nvPr/>
              </p:nvGrpSpPr>
              <p:grpSpPr>
                <a:xfrm>
                  <a:off x="1302849" y="5517630"/>
                  <a:ext cx="1016870" cy="125804"/>
                  <a:chOff x="1302849" y="5517630"/>
                  <a:chExt cx="1016870" cy="125804"/>
                </a:xfrm>
              </p:grpSpPr>
              <p:sp>
                <p:nvSpPr>
                  <p:cNvPr id="169" name="TextBox 168">
                    <a:extLst>
                      <a:ext uri="{FF2B5EF4-FFF2-40B4-BE49-F238E27FC236}">
                        <a16:creationId xmlns:a16="http://schemas.microsoft.com/office/drawing/2014/main" id="{473966E1-14F9-47C0-B698-E859F600DD03}"/>
                      </a:ext>
                    </a:extLst>
                  </p:cNvPr>
                  <p:cNvSpPr txBox="1"/>
                  <p:nvPr/>
                </p:nvSpPr>
                <p:spPr>
                  <a:xfrm>
                    <a:off x="1701855" y="5517630"/>
                    <a:ext cx="216974" cy="125804"/>
                  </a:xfrm>
                  <a:prstGeom prst="rect">
                    <a:avLst/>
                  </a:prstGeom>
                  <a:solidFill>
                    <a:schemeClr val="bg1"/>
                  </a:solidFill>
                </p:spPr>
                <p:txBody>
                  <a:bodyPr wrap="none" lIns="36000" tIns="0" rIns="36000" bIns="0" rtlCol="0">
                    <a:spAutoFit/>
                  </a:bodyPr>
                  <a:lstStyle/>
                  <a:p>
                    <a:pPr algn="ctr">
                      <a:lnSpc>
                        <a:spcPct val="90000"/>
                      </a:lnSpc>
                    </a:pPr>
                    <a:r>
                      <a:rPr lang="en-GB" sz="900" dirty="0">
                        <a:solidFill>
                          <a:srgbClr val="000000"/>
                        </a:solidFill>
                      </a:rPr>
                      <a:t>NS</a:t>
                    </a:r>
                  </a:p>
                </p:txBody>
              </p:sp>
              <p:sp>
                <p:nvSpPr>
                  <p:cNvPr id="170" name="Freeform: Shape 169">
                    <a:extLst>
                      <a:ext uri="{FF2B5EF4-FFF2-40B4-BE49-F238E27FC236}">
                        <a16:creationId xmlns:a16="http://schemas.microsoft.com/office/drawing/2014/main" id="{96722A28-A458-4F96-A939-4249E6C66847}"/>
                      </a:ext>
                    </a:extLst>
                  </p:cNvPr>
                  <p:cNvSpPr/>
                  <p:nvPr/>
                </p:nvSpPr>
                <p:spPr>
                  <a:xfrm>
                    <a:off x="1302849" y="5522027"/>
                    <a:ext cx="4032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71" name="Freeform: Shape 170">
                    <a:extLst>
                      <a:ext uri="{FF2B5EF4-FFF2-40B4-BE49-F238E27FC236}">
                        <a16:creationId xmlns:a16="http://schemas.microsoft.com/office/drawing/2014/main" id="{EB225EF5-45B8-422F-BAA3-07FA770CB453}"/>
                      </a:ext>
                    </a:extLst>
                  </p:cNvPr>
                  <p:cNvSpPr/>
                  <p:nvPr/>
                </p:nvSpPr>
                <p:spPr>
                  <a:xfrm flipH="1">
                    <a:off x="1916519" y="5522027"/>
                    <a:ext cx="4032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168" name="Freeform: Shape 167">
                  <a:extLst>
                    <a:ext uri="{FF2B5EF4-FFF2-40B4-BE49-F238E27FC236}">
                      <a16:creationId xmlns:a16="http://schemas.microsoft.com/office/drawing/2014/main" id="{7EA13DAD-E8AC-4829-8FD1-FB003ED82ABA}"/>
                    </a:ext>
                  </a:extLst>
                </p:cNvPr>
                <p:cNvSpPr/>
                <p:nvPr/>
              </p:nvSpPr>
              <p:spPr>
                <a:xfrm flipH="1">
                  <a:off x="3229859" y="5522027"/>
                  <a:ext cx="1080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76" name="Group 175">
                <a:extLst>
                  <a:ext uri="{FF2B5EF4-FFF2-40B4-BE49-F238E27FC236}">
                    <a16:creationId xmlns:a16="http://schemas.microsoft.com/office/drawing/2014/main" id="{7F3589B9-C2DB-4FE6-BEB3-817F04B6FE8F}"/>
                  </a:ext>
                </a:extLst>
              </p:cNvPr>
              <p:cNvGrpSpPr/>
              <p:nvPr/>
            </p:nvGrpSpPr>
            <p:grpSpPr>
              <a:xfrm>
                <a:off x="1110119" y="4897092"/>
                <a:ext cx="7715288" cy="169277"/>
                <a:chOff x="1110119" y="5049496"/>
                <a:chExt cx="7715288" cy="169277"/>
              </a:xfrm>
            </p:grpSpPr>
            <p:sp>
              <p:nvSpPr>
                <p:cNvPr id="177" name="TextBox 176">
                  <a:extLst>
                    <a:ext uri="{FF2B5EF4-FFF2-40B4-BE49-F238E27FC236}">
                      <a16:creationId xmlns:a16="http://schemas.microsoft.com/office/drawing/2014/main" id="{17156130-FD97-4934-BF39-A516E4A1A4FB}"/>
                    </a:ext>
                  </a:extLst>
                </p:cNvPr>
                <p:cNvSpPr txBox="1"/>
                <p:nvPr/>
              </p:nvSpPr>
              <p:spPr>
                <a:xfrm>
                  <a:off x="1110119"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sp>
              <p:nvSpPr>
                <p:cNvPr id="178" name="TextBox 177">
                  <a:extLst>
                    <a:ext uri="{FF2B5EF4-FFF2-40B4-BE49-F238E27FC236}">
                      <a16:creationId xmlns:a16="http://schemas.microsoft.com/office/drawing/2014/main" id="{C1308082-37C8-4BCF-A94F-A4FFF7EC5C77}"/>
                    </a:ext>
                  </a:extLst>
                </p:cNvPr>
                <p:cNvSpPr txBox="1"/>
                <p:nvPr/>
              </p:nvSpPr>
              <p:spPr>
                <a:xfrm>
                  <a:off x="3838618"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sp>
              <p:nvSpPr>
                <p:cNvPr id="179" name="TextBox 178">
                  <a:extLst>
                    <a:ext uri="{FF2B5EF4-FFF2-40B4-BE49-F238E27FC236}">
                      <a16:creationId xmlns:a16="http://schemas.microsoft.com/office/drawing/2014/main" id="{04500C7E-5290-4DAC-A188-49235E794F8F}"/>
                    </a:ext>
                  </a:extLst>
                </p:cNvPr>
                <p:cNvSpPr txBox="1"/>
                <p:nvPr/>
              </p:nvSpPr>
              <p:spPr>
                <a:xfrm>
                  <a:off x="6593578"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grpSp>
          <p:grpSp>
            <p:nvGrpSpPr>
              <p:cNvPr id="184" name="Group 183">
                <a:extLst>
                  <a:ext uri="{FF2B5EF4-FFF2-40B4-BE49-F238E27FC236}">
                    <a16:creationId xmlns:a16="http://schemas.microsoft.com/office/drawing/2014/main" id="{7B6FF18C-B047-4E06-8F2D-12B13EF62205}"/>
                  </a:ext>
                </a:extLst>
              </p:cNvPr>
              <p:cNvGrpSpPr/>
              <p:nvPr/>
            </p:nvGrpSpPr>
            <p:grpSpPr>
              <a:xfrm>
                <a:off x="1103961" y="3172033"/>
                <a:ext cx="1217735" cy="333938"/>
                <a:chOff x="1840742" y="3284538"/>
                <a:chExt cx="1217735" cy="333938"/>
              </a:xfrm>
            </p:grpSpPr>
            <p:sp>
              <p:nvSpPr>
                <p:cNvPr id="185" name="TextBox 184">
                  <a:extLst>
                    <a:ext uri="{FF2B5EF4-FFF2-40B4-BE49-F238E27FC236}">
                      <a16:creationId xmlns:a16="http://schemas.microsoft.com/office/drawing/2014/main" id="{F8CE1859-1C94-4124-8D76-F4E25E377B92}"/>
                    </a:ext>
                  </a:extLst>
                </p:cNvPr>
                <p:cNvSpPr txBox="1"/>
                <p:nvPr/>
              </p:nvSpPr>
              <p:spPr>
                <a:xfrm>
                  <a:off x="1886361" y="3284538"/>
                  <a:ext cx="1172116" cy="333938"/>
                </a:xfrm>
                <a:prstGeom prst="rect">
                  <a:avLst/>
                </a:prstGeom>
                <a:noFill/>
              </p:spPr>
              <p:txBody>
                <a:bodyPr wrap="none" tIns="0" bIns="0" rtlCol="0">
                  <a:spAutoFit/>
                </a:bodyPr>
                <a:lstStyle/>
                <a:p>
                  <a:pPr>
                    <a:lnSpc>
                      <a:spcPct val="90000"/>
                    </a:lnSpc>
                  </a:pPr>
                  <a:r>
                    <a:rPr lang="en-GB" sz="1200" dirty="0">
                      <a:solidFill>
                        <a:srgbClr val="000000"/>
                      </a:solidFill>
                    </a:rPr>
                    <a:t>Testosterone</a:t>
                  </a:r>
                </a:p>
                <a:p>
                  <a:pPr>
                    <a:lnSpc>
                      <a:spcPct val="90000"/>
                    </a:lnSpc>
                  </a:pPr>
                  <a:r>
                    <a:rPr lang="en-GB" sz="1200" dirty="0">
                      <a:solidFill>
                        <a:srgbClr val="000000"/>
                      </a:solidFill>
                    </a:rPr>
                    <a:t>Placebo</a:t>
                  </a:r>
                </a:p>
              </p:txBody>
            </p:sp>
            <p:sp>
              <p:nvSpPr>
                <p:cNvPr id="186" name="Oval 185">
                  <a:extLst>
                    <a:ext uri="{FF2B5EF4-FFF2-40B4-BE49-F238E27FC236}">
                      <a16:creationId xmlns:a16="http://schemas.microsoft.com/office/drawing/2014/main" id="{AA4505E9-180F-4345-A355-898072192E6B}"/>
                    </a:ext>
                  </a:extLst>
                </p:cNvPr>
                <p:cNvSpPr/>
                <p:nvPr/>
              </p:nvSpPr>
              <p:spPr>
                <a:xfrm>
                  <a:off x="1840742" y="3333251"/>
                  <a:ext cx="64800" cy="6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87" name="Oval 186">
                  <a:extLst>
                    <a:ext uri="{FF2B5EF4-FFF2-40B4-BE49-F238E27FC236}">
                      <a16:creationId xmlns:a16="http://schemas.microsoft.com/office/drawing/2014/main" id="{9F3B6EB5-4808-4E92-8461-F1CFACAC4A97}"/>
                    </a:ext>
                  </a:extLst>
                </p:cNvPr>
                <p:cNvSpPr/>
                <p:nvPr/>
              </p:nvSpPr>
              <p:spPr>
                <a:xfrm>
                  <a:off x="1840742" y="3489606"/>
                  <a:ext cx="64800" cy="6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nvGrpSpPr>
            <p:cNvPr id="4096" name="Group 4095"/>
            <p:cNvGrpSpPr/>
            <p:nvPr/>
          </p:nvGrpSpPr>
          <p:grpSpPr>
            <a:xfrm>
              <a:off x="3343961" y="2784298"/>
              <a:ext cx="2846359" cy="2705578"/>
              <a:chOff x="3343961" y="2784298"/>
              <a:chExt cx="2846359" cy="2705578"/>
            </a:xfrm>
          </p:grpSpPr>
          <p:sp>
            <p:nvSpPr>
              <p:cNvPr id="80" name="Overweight Control">
                <a:extLst>
                  <a:ext uri="{FF2B5EF4-FFF2-40B4-BE49-F238E27FC236}">
                    <a16:creationId xmlns:a16="http://schemas.microsoft.com/office/drawing/2014/main" id="{75DDE1D7-05AC-461C-BC23-CD964F151B69}"/>
                  </a:ext>
                </a:extLst>
              </p:cNvPr>
              <p:cNvSpPr/>
              <p:nvPr/>
            </p:nvSpPr>
            <p:spPr>
              <a:xfrm>
                <a:off x="3837200" y="3232375"/>
                <a:ext cx="2279605" cy="644578"/>
              </a:xfrm>
              <a:custGeom>
                <a:avLst/>
                <a:gdLst>
                  <a:gd name="connsiteX0" fmla="*/ 0 w 6845300"/>
                  <a:gd name="connsiteY0" fmla="*/ 1339850 h 1435100"/>
                  <a:gd name="connsiteX1" fmla="*/ 622300 w 6845300"/>
                  <a:gd name="connsiteY1" fmla="*/ 1244600 h 1435100"/>
                  <a:gd name="connsiteX2" fmla="*/ 1238250 w 6845300"/>
                  <a:gd name="connsiteY2" fmla="*/ 1168400 h 1435100"/>
                  <a:gd name="connsiteX3" fmla="*/ 1860550 w 6845300"/>
                  <a:gd name="connsiteY3" fmla="*/ 1136650 h 1435100"/>
                  <a:gd name="connsiteX4" fmla="*/ 2470150 w 6845300"/>
                  <a:gd name="connsiteY4" fmla="*/ 1066800 h 1435100"/>
                  <a:gd name="connsiteX5" fmla="*/ 3086100 w 6845300"/>
                  <a:gd name="connsiteY5" fmla="*/ 1016000 h 1435100"/>
                  <a:gd name="connsiteX6" fmla="*/ 3702050 w 6845300"/>
                  <a:gd name="connsiteY6" fmla="*/ 908050 h 1435100"/>
                  <a:gd name="connsiteX7" fmla="*/ 4311650 w 6845300"/>
                  <a:gd name="connsiteY7" fmla="*/ 755650 h 1435100"/>
                  <a:gd name="connsiteX8" fmla="*/ 4933950 w 6845300"/>
                  <a:gd name="connsiteY8" fmla="*/ 552450 h 1435100"/>
                  <a:gd name="connsiteX9" fmla="*/ 5556250 w 6845300"/>
                  <a:gd name="connsiteY9" fmla="*/ 361950 h 1435100"/>
                  <a:gd name="connsiteX10" fmla="*/ 6159500 w 6845300"/>
                  <a:gd name="connsiteY10" fmla="*/ 190500 h 1435100"/>
                  <a:gd name="connsiteX11" fmla="*/ 6845300 w 6845300"/>
                  <a:gd name="connsiteY11" fmla="*/ 0 h 1435100"/>
                  <a:gd name="connsiteX12" fmla="*/ 6845300 w 6845300"/>
                  <a:gd name="connsiteY12" fmla="*/ 241300 h 1435100"/>
                  <a:gd name="connsiteX13" fmla="*/ 6153150 w 6845300"/>
                  <a:gd name="connsiteY13" fmla="*/ 400050 h 1435100"/>
                  <a:gd name="connsiteX14" fmla="*/ 5556250 w 6845300"/>
                  <a:gd name="connsiteY14" fmla="*/ 558800 h 1435100"/>
                  <a:gd name="connsiteX15" fmla="*/ 4933950 w 6845300"/>
                  <a:gd name="connsiteY15" fmla="*/ 736600 h 1435100"/>
                  <a:gd name="connsiteX16" fmla="*/ 4318000 w 6845300"/>
                  <a:gd name="connsiteY16" fmla="*/ 946150 h 1435100"/>
                  <a:gd name="connsiteX17" fmla="*/ 3695700 w 6845300"/>
                  <a:gd name="connsiteY17" fmla="*/ 1098550 h 1435100"/>
                  <a:gd name="connsiteX18" fmla="*/ 3086100 w 6845300"/>
                  <a:gd name="connsiteY18" fmla="*/ 1206500 h 1435100"/>
                  <a:gd name="connsiteX19" fmla="*/ 2470150 w 6845300"/>
                  <a:gd name="connsiteY19" fmla="*/ 1263650 h 1435100"/>
                  <a:gd name="connsiteX20" fmla="*/ 1854200 w 6845300"/>
                  <a:gd name="connsiteY20" fmla="*/ 1327150 h 1435100"/>
                  <a:gd name="connsiteX21" fmla="*/ 1238250 w 6845300"/>
                  <a:gd name="connsiteY21" fmla="*/ 1358900 h 1435100"/>
                  <a:gd name="connsiteX22" fmla="*/ 622300 w 6845300"/>
                  <a:gd name="connsiteY22" fmla="*/ 1435100 h 1435100"/>
                  <a:gd name="connsiteX23" fmla="*/ 0 w 6845300"/>
                  <a:gd name="connsiteY23" fmla="*/ 133985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5300" h="1435100">
                    <a:moveTo>
                      <a:pt x="0" y="1339850"/>
                    </a:moveTo>
                    <a:lnTo>
                      <a:pt x="622300" y="1244600"/>
                    </a:lnTo>
                    <a:lnTo>
                      <a:pt x="1238250" y="1168400"/>
                    </a:lnTo>
                    <a:lnTo>
                      <a:pt x="1860550" y="1136650"/>
                    </a:lnTo>
                    <a:lnTo>
                      <a:pt x="2470150" y="1066800"/>
                    </a:lnTo>
                    <a:lnTo>
                      <a:pt x="3086100" y="1016000"/>
                    </a:lnTo>
                    <a:lnTo>
                      <a:pt x="3702050" y="908050"/>
                    </a:lnTo>
                    <a:lnTo>
                      <a:pt x="4311650" y="755650"/>
                    </a:lnTo>
                    <a:lnTo>
                      <a:pt x="4933950" y="552450"/>
                    </a:lnTo>
                    <a:lnTo>
                      <a:pt x="5556250" y="361950"/>
                    </a:lnTo>
                    <a:lnTo>
                      <a:pt x="6159500" y="190500"/>
                    </a:lnTo>
                    <a:lnTo>
                      <a:pt x="6845300" y="0"/>
                    </a:lnTo>
                    <a:lnTo>
                      <a:pt x="6845300" y="241300"/>
                    </a:lnTo>
                    <a:lnTo>
                      <a:pt x="6153150" y="400050"/>
                    </a:lnTo>
                    <a:lnTo>
                      <a:pt x="5556250" y="558800"/>
                    </a:lnTo>
                    <a:lnTo>
                      <a:pt x="4933950" y="736600"/>
                    </a:lnTo>
                    <a:lnTo>
                      <a:pt x="4318000" y="946150"/>
                    </a:lnTo>
                    <a:lnTo>
                      <a:pt x="3695700" y="1098550"/>
                    </a:lnTo>
                    <a:lnTo>
                      <a:pt x="3086100" y="1206500"/>
                    </a:lnTo>
                    <a:lnTo>
                      <a:pt x="2470150" y="1263650"/>
                    </a:lnTo>
                    <a:lnTo>
                      <a:pt x="1854200" y="1327150"/>
                    </a:lnTo>
                    <a:lnTo>
                      <a:pt x="1238250" y="1358900"/>
                    </a:lnTo>
                    <a:lnTo>
                      <a:pt x="622300" y="1435100"/>
                    </a:lnTo>
                    <a:lnTo>
                      <a:pt x="0" y="133985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800">
                  <a:solidFill>
                    <a:prstClr val="white"/>
                  </a:solidFill>
                </a:endParaRPr>
              </a:p>
            </p:txBody>
          </p:sp>
          <p:sp>
            <p:nvSpPr>
              <p:cNvPr id="81" name="Overweight Testosterone">
                <a:extLst>
                  <a:ext uri="{FF2B5EF4-FFF2-40B4-BE49-F238E27FC236}">
                    <a16:creationId xmlns:a16="http://schemas.microsoft.com/office/drawing/2014/main" id="{F4187182-2B32-4BCF-92B1-06E55B9E2624}"/>
                  </a:ext>
                </a:extLst>
              </p:cNvPr>
              <p:cNvSpPr/>
              <p:nvPr/>
            </p:nvSpPr>
            <p:spPr>
              <a:xfrm>
                <a:off x="3837200" y="3838937"/>
                <a:ext cx="2279605" cy="821296"/>
              </a:xfrm>
              <a:custGeom>
                <a:avLst/>
                <a:gdLst>
                  <a:gd name="connsiteX0" fmla="*/ 0 w 6845300"/>
                  <a:gd name="connsiteY0" fmla="*/ 0 h 1835150"/>
                  <a:gd name="connsiteX1" fmla="*/ 628650 w 6845300"/>
                  <a:gd name="connsiteY1" fmla="*/ 31750 h 1835150"/>
                  <a:gd name="connsiteX2" fmla="*/ 1244600 w 6845300"/>
                  <a:gd name="connsiteY2" fmla="*/ 431800 h 1835150"/>
                  <a:gd name="connsiteX3" fmla="*/ 1860550 w 6845300"/>
                  <a:gd name="connsiteY3" fmla="*/ 679450 h 1835150"/>
                  <a:gd name="connsiteX4" fmla="*/ 2476500 w 6845300"/>
                  <a:gd name="connsiteY4" fmla="*/ 876300 h 1835150"/>
                  <a:gd name="connsiteX5" fmla="*/ 3086100 w 6845300"/>
                  <a:gd name="connsiteY5" fmla="*/ 1041400 h 1835150"/>
                  <a:gd name="connsiteX6" fmla="*/ 3702050 w 6845300"/>
                  <a:gd name="connsiteY6" fmla="*/ 1174750 h 1835150"/>
                  <a:gd name="connsiteX7" fmla="*/ 4318000 w 6845300"/>
                  <a:gd name="connsiteY7" fmla="*/ 1289050 h 1835150"/>
                  <a:gd name="connsiteX8" fmla="*/ 4933950 w 6845300"/>
                  <a:gd name="connsiteY8" fmla="*/ 1377950 h 1835150"/>
                  <a:gd name="connsiteX9" fmla="*/ 5543550 w 6845300"/>
                  <a:gd name="connsiteY9" fmla="*/ 1466850 h 1835150"/>
                  <a:gd name="connsiteX10" fmla="*/ 6159500 w 6845300"/>
                  <a:gd name="connsiteY10" fmla="*/ 1536700 h 1835150"/>
                  <a:gd name="connsiteX11" fmla="*/ 6845300 w 6845300"/>
                  <a:gd name="connsiteY11" fmla="*/ 1517650 h 1835150"/>
                  <a:gd name="connsiteX12" fmla="*/ 6832600 w 6845300"/>
                  <a:gd name="connsiteY12" fmla="*/ 1822450 h 1835150"/>
                  <a:gd name="connsiteX13" fmla="*/ 6165850 w 6845300"/>
                  <a:gd name="connsiteY13" fmla="*/ 1835150 h 1835150"/>
                  <a:gd name="connsiteX14" fmla="*/ 5549900 w 6845300"/>
                  <a:gd name="connsiteY14" fmla="*/ 1758950 h 1835150"/>
                  <a:gd name="connsiteX15" fmla="*/ 4927600 w 6845300"/>
                  <a:gd name="connsiteY15" fmla="*/ 1663700 h 1835150"/>
                  <a:gd name="connsiteX16" fmla="*/ 4324350 w 6845300"/>
                  <a:gd name="connsiteY16" fmla="*/ 1562100 h 1835150"/>
                  <a:gd name="connsiteX17" fmla="*/ 3702050 w 6845300"/>
                  <a:gd name="connsiteY17" fmla="*/ 1447800 h 1835150"/>
                  <a:gd name="connsiteX18" fmla="*/ 3092450 w 6845300"/>
                  <a:gd name="connsiteY18" fmla="*/ 1320800 h 1835150"/>
                  <a:gd name="connsiteX19" fmla="*/ 2482850 w 6845300"/>
                  <a:gd name="connsiteY19" fmla="*/ 1149350 h 1835150"/>
                  <a:gd name="connsiteX20" fmla="*/ 1860550 w 6845300"/>
                  <a:gd name="connsiteY20" fmla="*/ 939800 h 1835150"/>
                  <a:gd name="connsiteX21" fmla="*/ 1250950 w 6845300"/>
                  <a:gd name="connsiteY21" fmla="*/ 704850 h 1835150"/>
                  <a:gd name="connsiteX22" fmla="*/ 635000 w 6845300"/>
                  <a:gd name="connsiteY22" fmla="*/ 298450 h 1835150"/>
                  <a:gd name="connsiteX23" fmla="*/ 0 w 6845300"/>
                  <a:gd name="connsiteY23" fmla="*/ 0 h 18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5300" h="1835150">
                    <a:moveTo>
                      <a:pt x="0" y="0"/>
                    </a:moveTo>
                    <a:lnTo>
                      <a:pt x="628650" y="31750"/>
                    </a:lnTo>
                    <a:lnTo>
                      <a:pt x="1244600" y="431800"/>
                    </a:lnTo>
                    <a:lnTo>
                      <a:pt x="1860550" y="679450"/>
                    </a:lnTo>
                    <a:lnTo>
                      <a:pt x="2476500" y="876300"/>
                    </a:lnTo>
                    <a:lnTo>
                      <a:pt x="3086100" y="1041400"/>
                    </a:lnTo>
                    <a:lnTo>
                      <a:pt x="3702050" y="1174750"/>
                    </a:lnTo>
                    <a:lnTo>
                      <a:pt x="4318000" y="1289050"/>
                    </a:lnTo>
                    <a:lnTo>
                      <a:pt x="4933950" y="1377950"/>
                    </a:lnTo>
                    <a:lnTo>
                      <a:pt x="5543550" y="1466850"/>
                    </a:lnTo>
                    <a:lnTo>
                      <a:pt x="6159500" y="1536700"/>
                    </a:lnTo>
                    <a:lnTo>
                      <a:pt x="6845300" y="1517650"/>
                    </a:lnTo>
                    <a:lnTo>
                      <a:pt x="6832600" y="1822450"/>
                    </a:lnTo>
                    <a:lnTo>
                      <a:pt x="6165850" y="1835150"/>
                    </a:lnTo>
                    <a:lnTo>
                      <a:pt x="5549900" y="1758950"/>
                    </a:lnTo>
                    <a:lnTo>
                      <a:pt x="4927600" y="1663700"/>
                    </a:lnTo>
                    <a:lnTo>
                      <a:pt x="4324350" y="1562100"/>
                    </a:lnTo>
                    <a:lnTo>
                      <a:pt x="3702050" y="1447800"/>
                    </a:lnTo>
                    <a:lnTo>
                      <a:pt x="3092450" y="1320800"/>
                    </a:lnTo>
                    <a:lnTo>
                      <a:pt x="2482850" y="1149350"/>
                    </a:lnTo>
                    <a:lnTo>
                      <a:pt x="1860550" y="939800"/>
                    </a:lnTo>
                    <a:lnTo>
                      <a:pt x="1250950" y="704850"/>
                    </a:lnTo>
                    <a:lnTo>
                      <a:pt x="635000" y="298450"/>
                    </a:lnTo>
                    <a:lnTo>
                      <a:pt x="0" y="0"/>
                    </a:lnTo>
                    <a:close/>
                  </a:path>
                </a:pathLst>
              </a:custGeom>
              <a:solidFill>
                <a:srgbClr val="3970B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78" name="Group 77">
                <a:extLst>
                  <a:ext uri="{FF2B5EF4-FFF2-40B4-BE49-F238E27FC236}">
                    <a16:creationId xmlns:a16="http://schemas.microsoft.com/office/drawing/2014/main" id="{674AD825-310F-4E46-82EE-F907F0D53739}"/>
                  </a:ext>
                </a:extLst>
              </p:cNvPr>
              <p:cNvGrpSpPr/>
              <p:nvPr/>
            </p:nvGrpSpPr>
            <p:grpSpPr>
              <a:xfrm>
                <a:off x="3443360" y="3833753"/>
                <a:ext cx="2698867" cy="1092569"/>
                <a:chOff x="3443360" y="3986157"/>
                <a:chExt cx="2698867" cy="1092569"/>
              </a:xfrm>
            </p:grpSpPr>
            <p:grpSp>
              <p:nvGrpSpPr>
                <p:cNvPr id="96" name="Group 558 | X-axis tick marks">
                  <a:extLst>
                    <a:ext uri="{FF2B5EF4-FFF2-40B4-BE49-F238E27FC236}">
                      <a16:creationId xmlns:a16="http://schemas.microsoft.com/office/drawing/2014/main" id="{D1D32F8B-1173-4CA2-AEE5-86D703A1A0B0}"/>
                    </a:ext>
                  </a:extLst>
                </p:cNvPr>
                <p:cNvGrpSpPr/>
                <p:nvPr/>
              </p:nvGrpSpPr>
              <p:grpSpPr>
                <a:xfrm>
                  <a:off x="3834651" y="3986157"/>
                  <a:ext cx="2224800" cy="57030"/>
                  <a:chOff x="1037603" y="4398767"/>
                  <a:chExt cx="2318957" cy="57030"/>
                </a:xfrm>
              </p:grpSpPr>
              <p:cxnSp>
                <p:nvCxnSpPr>
                  <p:cNvPr id="110" name="Straight Connector 109">
                    <a:extLst>
                      <a:ext uri="{FF2B5EF4-FFF2-40B4-BE49-F238E27FC236}">
                        <a16:creationId xmlns:a16="http://schemas.microsoft.com/office/drawing/2014/main" id="{47DFA050-D3DD-4825-B366-F480E7C15E9F}"/>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D028346A-7193-48F7-90C3-CF5117EE8E24}"/>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6A8909E5-B9B2-4A6A-9323-783DA66BEB69}"/>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DABA8784-1161-4708-A492-42B5AA1018F9}"/>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C33D5534-FFC7-4A60-AACC-9F8AFCD874F4}"/>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8283432F-EB49-4C35-8BA4-ED25F69EB52F}"/>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F9FC23EE-B4FA-46D2-9501-57701DD65942}"/>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F6FA863E-99D2-4B2B-953F-7665C30A60CF}"/>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F6ECEEF5-20FC-4FC5-8238-D7046F4DF350}"/>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537B3F6D-B337-4920-AB81-8728DD90CB86}"/>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74EAC95E-58F9-4FF6-A8E8-713B58149681}"/>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7C2CC854-43FE-43F4-8189-102C5FB88BC9}"/>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0DFE9C21-34A8-47FA-87B4-052EBC1D2CA3}"/>
                    </a:ext>
                  </a:extLst>
                </p:cNvPr>
                <p:cNvGrpSpPr/>
                <p:nvPr/>
              </p:nvGrpSpPr>
              <p:grpSpPr>
                <a:xfrm>
                  <a:off x="3443360" y="4924838"/>
                  <a:ext cx="2698867" cy="153888"/>
                  <a:chOff x="632548" y="4283988"/>
                  <a:chExt cx="2698867" cy="153888"/>
                </a:xfrm>
              </p:grpSpPr>
              <p:sp>
                <p:nvSpPr>
                  <p:cNvPr id="98" name="TextBox 97">
                    <a:extLst>
                      <a:ext uri="{FF2B5EF4-FFF2-40B4-BE49-F238E27FC236}">
                        <a16:creationId xmlns:a16="http://schemas.microsoft.com/office/drawing/2014/main" id="{C8AB2E1F-7276-493A-AF79-8C506D5BCDFB}"/>
                      </a:ext>
                    </a:extLst>
                  </p:cNvPr>
                  <p:cNvSpPr txBox="1"/>
                  <p:nvPr/>
                </p:nvSpPr>
                <p:spPr>
                  <a:xfrm>
                    <a:off x="3184974"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99" name="TextBox 98">
                    <a:extLst>
                      <a:ext uri="{FF2B5EF4-FFF2-40B4-BE49-F238E27FC236}">
                        <a16:creationId xmlns:a16="http://schemas.microsoft.com/office/drawing/2014/main" id="{2F74B7B3-4A9B-4C3A-BCA3-FF84EC73CD09}"/>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100" name="TextBox 99">
                    <a:extLst>
                      <a:ext uri="{FF2B5EF4-FFF2-40B4-BE49-F238E27FC236}">
                        <a16:creationId xmlns:a16="http://schemas.microsoft.com/office/drawing/2014/main" id="{456DC372-2448-4112-AFC6-8470EDF325BC}"/>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101" name="TextBox 100">
                    <a:extLst>
                      <a:ext uri="{FF2B5EF4-FFF2-40B4-BE49-F238E27FC236}">
                        <a16:creationId xmlns:a16="http://schemas.microsoft.com/office/drawing/2014/main" id="{17E0104E-F6A2-4C69-9827-3792746FD630}"/>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102" name="TextBox 101">
                    <a:extLst>
                      <a:ext uri="{FF2B5EF4-FFF2-40B4-BE49-F238E27FC236}">
                        <a16:creationId xmlns:a16="http://schemas.microsoft.com/office/drawing/2014/main" id="{8C1D6BB5-8C1D-446D-B318-9641D6056A5D}"/>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103" name="TextBox 102">
                    <a:extLst>
                      <a:ext uri="{FF2B5EF4-FFF2-40B4-BE49-F238E27FC236}">
                        <a16:creationId xmlns:a16="http://schemas.microsoft.com/office/drawing/2014/main" id="{319BC394-921D-462F-A052-4E014D9768D4}"/>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104" name="TextBox 103">
                    <a:extLst>
                      <a:ext uri="{FF2B5EF4-FFF2-40B4-BE49-F238E27FC236}">
                        <a16:creationId xmlns:a16="http://schemas.microsoft.com/office/drawing/2014/main" id="{D0773C32-F037-4B94-8C49-17FFF2917AFC}"/>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105" name="TextBox 104">
                    <a:extLst>
                      <a:ext uri="{FF2B5EF4-FFF2-40B4-BE49-F238E27FC236}">
                        <a16:creationId xmlns:a16="http://schemas.microsoft.com/office/drawing/2014/main" id="{FB55D018-6986-4036-B9E2-072F8028F197}"/>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106" name="TextBox 105">
                    <a:extLst>
                      <a:ext uri="{FF2B5EF4-FFF2-40B4-BE49-F238E27FC236}">
                        <a16:creationId xmlns:a16="http://schemas.microsoft.com/office/drawing/2014/main" id="{5239680A-9970-4348-A44D-373817BBA42B}"/>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107" name="TextBox 106">
                    <a:extLst>
                      <a:ext uri="{FF2B5EF4-FFF2-40B4-BE49-F238E27FC236}">
                        <a16:creationId xmlns:a16="http://schemas.microsoft.com/office/drawing/2014/main" id="{DC402CD2-3EBF-431F-8A70-B8DC2EAD51C3}"/>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108" name="TextBox 107">
                    <a:extLst>
                      <a:ext uri="{FF2B5EF4-FFF2-40B4-BE49-F238E27FC236}">
                        <a16:creationId xmlns:a16="http://schemas.microsoft.com/office/drawing/2014/main" id="{84ECDE21-5D6F-44EE-BEF0-0C8753E4F18C}"/>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109" name="TextBox 108">
                    <a:extLst>
                      <a:ext uri="{FF2B5EF4-FFF2-40B4-BE49-F238E27FC236}">
                        <a16:creationId xmlns:a16="http://schemas.microsoft.com/office/drawing/2014/main" id="{E524FA7E-EC8A-466E-A1CA-1495DF7CCDEA}"/>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pSp>
            <p:nvGrpSpPr>
              <p:cNvPr id="79" name="Group 78">
                <a:extLst>
                  <a:ext uri="{FF2B5EF4-FFF2-40B4-BE49-F238E27FC236}">
                    <a16:creationId xmlns:a16="http://schemas.microsoft.com/office/drawing/2014/main" id="{1DDAAAC9-38CA-404D-A496-47F3185E46E0}"/>
                  </a:ext>
                </a:extLst>
              </p:cNvPr>
              <p:cNvGrpSpPr/>
              <p:nvPr/>
            </p:nvGrpSpPr>
            <p:grpSpPr>
              <a:xfrm>
                <a:off x="3714822" y="5112754"/>
                <a:ext cx="2458552" cy="250453"/>
                <a:chOff x="3708925" y="5265158"/>
                <a:chExt cx="2458552" cy="250453"/>
              </a:xfrm>
            </p:grpSpPr>
            <p:sp>
              <p:nvSpPr>
                <p:cNvPr id="84" name="TextBox 83">
                  <a:extLst>
                    <a:ext uri="{FF2B5EF4-FFF2-40B4-BE49-F238E27FC236}">
                      <a16:creationId xmlns:a16="http://schemas.microsoft.com/office/drawing/2014/main" id="{87F74ABA-DCF4-4C3D-B08C-C62FAD6BA08F}"/>
                    </a:ext>
                  </a:extLst>
                </p:cNvPr>
                <p:cNvSpPr txBox="1"/>
                <p:nvPr/>
              </p:nvSpPr>
              <p:spPr>
                <a:xfrm>
                  <a:off x="3708925"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121</a:t>
                  </a:r>
                </a:p>
                <a:p>
                  <a:pPr algn="ctr">
                    <a:lnSpc>
                      <a:spcPct val="90000"/>
                    </a:lnSpc>
                  </a:pPr>
                  <a:r>
                    <a:rPr lang="en-GB" sz="900" spc="-10" dirty="0">
                      <a:solidFill>
                        <a:srgbClr val="000000"/>
                      </a:solidFill>
                    </a:rPr>
                    <a:t>165</a:t>
                  </a:r>
                </a:p>
              </p:txBody>
            </p:sp>
            <p:sp>
              <p:nvSpPr>
                <p:cNvPr id="85" name="TextBox 84">
                  <a:extLst>
                    <a:ext uri="{FF2B5EF4-FFF2-40B4-BE49-F238E27FC236}">
                      <a16:creationId xmlns:a16="http://schemas.microsoft.com/office/drawing/2014/main" id="{07FBCD57-7233-483E-8168-CB4D15EF0BE4}"/>
                    </a:ext>
                  </a:extLst>
                </p:cNvPr>
                <p:cNvSpPr txBox="1"/>
                <p:nvPr/>
              </p:nvSpPr>
              <p:spPr>
                <a:xfrm>
                  <a:off x="5956273" y="5265158"/>
                  <a:ext cx="211204"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39</a:t>
                  </a:r>
                </a:p>
                <a:p>
                  <a:pPr algn="ctr">
                    <a:lnSpc>
                      <a:spcPct val="90000"/>
                    </a:lnSpc>
                  </a:pPr>
                  <a:r>
                    <a:rPr lang="en-GB" sz="900" spc="-10" dirty="0">
                      <a:solidFill>
                        <a:srgbClr val="000000"/>
                      </a:solidFill>
                    </a:rPr>
                    <a:t>55</a:t>
                  </a:r>
                </a:p>
              </p:txBody>
            </p:sp>
            <p:sp>
              <p:nvSpPr>
                <p:cNvPr id="86" name="TextBox 85">
                  <a:extLst>
                    <a:ext uri="{FF2B5EF4-FFF2-40B4-BE49-F238E27FC236}">
                      <a16:creationId xmlns:a16="http://schemas.microsoft.com/office/drawing/2014/main" id="{40FB7DDC-14AD-4A2E-B27B-AA43B29773E3}"/>
                    </a:ext>
                  </a:extLst>
                </p:cNvPr>
                <p:cNvSpPr txBox="1"/>
                <p:nvPr/>
              </p:nvSpPr>
              <p:spPr>
                <a:xfrm>
                  <a:off x="4520149"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106</a:t>
                  </a:r>
                </a:p>
                <a:p>
                  <a:pPr algn="ctr">
                    <a:lnSpc>
                      <a:spcPct val="90000"/>
                    </a:lnSpc>
                  </a:pPr>
                  <a:r>
                    <a:rPr lang="en-GB" sz="900" spc="-10" dirty="0">
                      <a:solidFill>
                        <a:srgbClr val="000000"/>
                      </a:solidFill>
                    </a:rPr>
                    <a:t>164</a:t>
                  </a:r>
                </a:p>
              </p:txBody>
            </p:sp>
            <p:sp>
              <p:nvSpPr>
                <p:cNvPr id="87" name="TextBox 86">
                  <a:extLst>
                    <a:ext uri="{FF2B5EF4-FFF2-40B4-BE49-F238E27FC236}">
                      <a16:creationId xmlns:a16="http://schemas.microsoft.com/office/drawing/2014/main" id="{F9304CB0-E257-48C6-9EA9-15451863EB3D}"/>
                    </a:ext>
                  </a:extLst>
                </p:cNvPr>
                <p:cNvSpPr txBox="1"/>
                <p:nvPr/>
              </p:nvSpPr>
              <p:spPr>
                <a:xfrm>
                  <a:off x="5128567"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81</a:t>
                  </a:r>
                </a:p>
                <a:p>
                  <a:pPr algn="ctr">
                    <a:lnSpc>
                      <a:spcPct val="90000"/>
                    </a:lnSpc>
                  </a:pPr>
                  <a:r>
                    <a:rPr lang="en-GB" sz="900" spc="-10" dirty="0">
                      <a:solidFill>
                        <a:srgbClr val="000000"/>
                      </a:solidFill>
                    </a:rPr>
                    <a:t>160</a:t>
                  </a:r>
                </a:p>
              </p:txBody>
            </p:sp>
            <p:sp>
              <p:nvSpPr>
                <p:cNvPr id="88" name="TextBox 87">
                  <a:extLst>
                    <a:ext uri="{FF2B5EF4-FFF2-40B4-BE49-F238E27FC236}">
                      <a16:creationId xmlns:a16="http://schemas.microsoft.com/office/drawing/2014/main" id="{009126AA-A568-4585-8720-D4F769E73854}"/>
                    </a:ext>
                  </a:extLst>
                </p:cNvPr>
                <p:cNvSpPr txBox="1"/>
                <p:nvPr/>
              </p:nvSpPr>
              <p:spPr>
                <a:xfrm>
                  <a:off x="5331373"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70</a:t>
                  </a:r>
                </a:p>
                <a:p>
                  <a:pPr algn="ctr">
                    <a:lnSpc>
                      <a:spcPct val="90000"/>
                    </a:lnSpc>
                  </a:pPr>
                  <a:r>
                    <a:rPr lang="en-GB" sz="900" spc="-10" dirty="0">
                      <a:solidFill>
                        <a:srgbClr val="000000"/>
                      </a:solidFill>
                    </a:rPr>
                    <a:t>149</a:t>
                  </a:r>
                </a:p>
              </p:txBody>
            </p:sp>
            <p:sp>
              <p:nvSpPr>
                <p:cNvPr id="89" name="TextBox 88">
                  <a:extLst>
                    <a:ext uri="{FF2B5EF4-FFF2-40B4-BE49-F238E27FC236}">
                      <a16:creationId xmlns:a16="http://schemas.microsoft.com/office/drawing/2014/main" id="{32F38ACF-F7EA-43E7-B91A-A6939C59C11B}"/>
                    </a:ext>
                  </a:extLst>
                </p:cNvPr>
                <p:cNvSpPr txBox="1"/>
                <p:nvPr/>
              </p:nvSpPr>
              <p:spPr>
                <a:xfrm>
                  <a:off x="3911731"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121</a:t>
                  </a:r>
                </a:p>
                <a:p>
                  <a:pPr algn="ctr">
                    <a:lnSpc>
                      <a:spcPct val="90000"/>
                    </a:lnSpc>
                  </a:pPr>
                  <a:r>
                    <a:rPr lang="en-GB" sz="900" spc="-10" dirty="0">
                      <a:solidFill>
                        <a:srgbClr val="000000"/>
                      </a:solidFill>
                    </a:rPr>
                    <a:t>165</a:t>
                  </a:r>
                </a:p>
              </p:txBody>
            </p:sp>
            <p:sp>
              <p:nvSpPr>
                <p:cNvPr id="90" name="TextBox 89">
                  <a:extLst>
                    <a:ext uri="{FF2B5EF4-FFF2-40B4-BE49-F238E27FC236}">
                      <a16:creationId xmlns:a16="http://schemas.microsoft.com/office/drawing/2014/main" id="{1C251058-F299-44F7-83D7-AADBDAE8A068}"/>
                    </a:ext>
                  </a:extLst>
                </p:cNvPr>
                <p:cNvSpPr txBox="1"/>
                <p:nvPr/>
              </p:nvSpPr>
              <p:spPr>
                <a:xfrm>
                  <a:off x="4317343"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118</a:t>
                  </a:r>
                </a:p>
                <a:p>
                  <a:pPr algn="ctr">
                    <a:lnSpc>
                      <a:spcPct val="90000"/>
                    </a:lnSpc>
                  </a:pPr>
                  <a:r>
                    <a:rPr lang="en-GB" sz="900" spc="-10" dirty="0">
                      <a:solidFill>
                        <a:srgbClr val="000000"/>
                      </a:solidFill>
                    </a:rPr>
                    <a:t>165</a:t>
                  </a:r>
                </a:p>
              </p:txBody>
            </p:sp>
            <p:sp>
              <p:nvSpPr>
                <p:cNvPr id="91" name="TextBox 90">
                  <a:extLst>
                    <a:ext uri="{FF2B5EF4-FFF2-40B4-BE49-F238E27FC236}">
                      <a16:creationId xmlns:a16="http://schemas.microsoft.com/office/drawing/2014/main" id="{DC5FDF12-8D9E-4CA0-A66C-EC172DEF5AC7}"/>
                    </a:ext>
                  </a:extLst>
                </p:cNvPr>
                <p:cNvSpPr txBox="1"/>
                <p:nvPr/>
              </p:nvSpPr>
              <p:spPr>
                <a:xfrm>
                  <a:off x="4724558" y="5265158"/>
                  <a:ext cx="241980"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96</a:t>
                  </a:r>
                </a:p>
                <a:p>
                  <a:pPr algn="ctr">
                    <a:lnSpc>
                      <a:spcPct val="90000"/>
                    </a:lnSpc>
                  </a:pPr>
                  <a:r>
                    <a:rPr lang="en-GB" sz="900" spc="-10" dirty="0">
                      <a:solidFill>
                        <a:srgbClr val="000000"/>
                      </a:solidFill>
                    </a:rPr>
                    <a:t>163</a:t>
                  </a:r>
                </a:p>
              </p:txBody>
            </p:sp>
            <p:sp>
              <p:nvSpPr>
                <p:cNvPr id="92" name="TextBox 91">
                  <a:extLst>
                    <a:ext uri="{FF2B5EF4-FFF2-40B4-BE49-F238E27FC236}">
                      <a16:creationId xmlns:a16="http://schemas.microsoft.com/office/drawing/2014/main" id="{0A7E37CF-9FBA-44F7-BF70-846F796DF59F}"/>
                    </a:ext>
                  </a:extLst>
                </p:cNvPr>
                <p:cNvSpPr txBox="1"/>
                <p:nvPr/>
              </p:nvSpPr>
              <p:spPr>
                <a:xfrm>
                  <a:off x="4928166" y="5265158"/>
                  <a:ext cx="240377"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84</a:t>
                  </a:r>
                </a:p>
                <a:p>
                  <a:pPr algn="ctr">
                    <a:lnSpc>
                      <a:spcPct val="90000"/>
                    </a:lnSpc>
                  </a:pPr>
                  <a:r>
                    <a:rPr lang="en-GB" sz="900" spc="-10" dirty="0">
                      <a:solidFill>
                        <a:srgbClr val="000000"/>
                      </a:solidFill>
                    </a:rPr>
                    <a:t>162</a:t>
                  </a:r>
                </a:p>
              </p:txBody>
            </p:sp>
            <p:sp>
              <p:nvSpPr>
                <p:cNvPr id="93" name="TextBox 92">
                  <a:extLst>
                    <a:ext uri="{FF2B5EF4-FFF2-40B4-BE49-F238E27FC236}">
                      <a16:creationId xmlns:a16="http://schemas.microsoft.com/office/drawing/2014/main" id="{7DF533C2-02AA-4509-AB95-B2339060D7CA}"/>
                    </a:ext>
                  </a:extLst>
                </p:cNvPr>
                <p:cNvSpPr txBox="1"/>
                <p:nvPr/>
              </p:nvSpPr>
              <p:spPr>
                <a:xfrm>
                  <a:off x="4114537"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119</a:t>
                  </a:r>
                </a:p>
                <a:p>
                  <a:pPr algn="ctr">
                    <a:lnSpc>
                      <a:spcPct val="90000"/>
                    </a:lnSpc>
                  </a:pPr>
                  <a:r>
                    <a:rPr lang="en-GB" sz="900" spc="-10" dirty="0">
                      <a:solidFill>
                        <a:srgbClr val="000000"/>
                      </a:solidFill>
                    </a:rPr>
                    <a:t>165</a:t>
                  </a:r>
                </a:p>
              </p:txBody>
            </p:sp>
            <p:sp>
              <p:nvSpPr>
                <p:cNvPr id="94" name="TextBox 93">
                  <a:extLst>
                    <a:ext uri="{FF2B5EF4-FFF2-40B4-BE49-F238E27FC236}">
                      <a16:creationId xmlns:a16="http://schemas.microsoft.com/office/drawing/2014/main" id="{072E63A0-2702-4640-94DB-1E9FFE0E412B}"/>
                    </a:ext>
                  </a:extLst>
                </p:cNvPr>
                <p:cNvSpPr txBox="1"/>
                <p:nvPr/>
              </p:nvSpPr>
              <p:spPr>
                <a:xfrm>
                  <a:off x="5536588" y="5265158"/>
                  <a:ext cx="240377"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60</a:t>
                  </a:r>
                </a:p>
                <a:p>
                  <a:pPr algn="ctr">
                    <a:lnSpc>
                      <a:spcPct val="90000"/>
                    </a:lnSpc>
                  </a:pPr>
                  <a:r>
                    <a:rPr lang="en-GB" sz="900" spc="-10" dirty="0">
                      <a:solidFill>
                        <a:srgbClr val="000000"/>
                      </a:solidFill>
                    </a:rPr>
                    <a:t>134</a:t>
                  </a:r>
                </a:p>
              </p:txBody>
            </p:sp>
            <p:sp>
              <p:nvSpPr>
                <p:cNvPr id="95" name="TextBox 94">
                  <a:extLst>
                    <a:ext uri="{FF2B5EF4-FFF2-40B4-BE49-F238E27FC236}">
                      <a16:creationId xmlns:a16="http://schemas.microsoft.com/office/drawing/2014/main" id="{91126EDB-D005-447E-982F-520569425762}"/>
                    </a:ext>
                  </a:extLst>
                </p:cNvPr>
                <p:cNvSpPr txBox="1"/>
                <p:nvPr/>
              </p:nvSpPr>
              <p:spPr>
                <a:xfrm>
                  <a:off x="5752539" y="5265158"/>
                  <a:ext cx="21280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47</a:t>
                  </a:r>
                </a:p>
                <a:p>
                  <a:pPr algn="ctr">
                    <a:lnSpc>
                      <a:spcPct val="90000"/>
                    </a:lnSpc>
                  </a:pPr>
                  <a:r>
                    <a:rPr lang="en-GB" sz="900" spc="-10" dirty="0">
                      <a:solidFill>
                        <a:srgbClr val="000000"/>
                      </a:solidFill>
                    </a:rPr>
                    <a:t>95</a:t>
                  </a:r>
                </a:p>
              </p:txBody>
            </p:sp>
          </p:grpSp>
          <p:graphicFrame>
            <p:nvGraphicFramePr>
              <p:cNvPr id="82" name="Chart 3 Overweight">
                <a:extLst>
                  <a:ext uri="{FF2B5EF4-FFF2-40B4-BE49-F238E27FC236}">
                    <a16:creationId xmlns:a16="http://schemas.microsoft.com/office/drawing/2014/main" id="{AE3387A8-B6CF-4132-B14F-5A18B01D99EF}"/>
                  </a:ext>
                </a:extLst>
              </p:cNvPr>
              <p:cNvGraphicFramePr/>
              <p:nvPr>
                <p:extLst>
                  <p:ext uri="{D42A27DB-BD31-4B8C-83A1-F6EECF244321}">
                    <p14:modId xmlns:p14="http://schemas.microsoft.com/office/powerpoint/2010/main" val="2454070029"/>
                  </p:ext>
                </p:extLst>
              </p:nvPr>
            </p:nvGraphicFramePr>
            <p:xfrm>
              <a:off x="3433831" y="2784298"/>
              <a:ext cx="2732907" cy="2253726"/>
            </p:xfrm>
            <a:graphic>
              <a:graphicData uri="http://schemas.openxmlformats.org/drawingml/2006/chart">
                <c:chart xmlns:c="http://schemas.openxmlformats.org/drawingml/2006/chart" xmlns:r="http://schemas.openxmlformats.org/officeDocument/2006/relationships" r:id="rId5"/>
              </a:graphicData>
            </a:graphic>
          </p:graphicFrame>
          <p:sp>
            <p:nvSpPr>
              <p:cNvPr id="83" name="Rectangle 82">
                <a:extLst>
                  <a:ext uri="{FF2B5EF4-FFF2-40B4-BE49-F238E27FC236}">
                    <a16:creationId xmlns:a16="http://schemas.microsoft.com/office/drawing/2014/main" id="{30B3762F-A4F7-4BE1-9605-347A4B4E5E8B}"/>
                  </a:ext>
                </a:extLst>
              </p:cNvPr>
              <p:cNvSpPr/>
              <p:nvPr/>
            </p:nvSpPr>
            <p:spPr>
              <a:xfrm>
                <a:off x="6073515" y="3756494"/>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55" name="Group 154">
                <a:extLst>
                  <a:ext uri="{FF2B5EF4-FFF2-40B4-BE49-F238E27FC236}">
                    <a16:creationId xmlns:a16="http://schemas.microsoft.com/office/drawing/2014/main" id="{9D5B92DF-AACD-4BB4-AF32-E091A94A21C2}"/>
                  </a:ext>
                </a:extLst>
              </p:cNvPr>
              <p:cNvGrpSpPr/>
              <p:nvPr/>
            </p:nvGrpSpPr>
            <p:grpSpPr>
              <a:xfrm>
                <a:off x="3835053" y="5365226"/>
                <a:ext cx="2236019" cy="124650"/>
                <a:chOff x="3835053" y="5517630"/>
                <a:chExt cx="2236019" cy="124650"/>
              </a:xfrm>
            </p:grpSpPr>
            <p:sp>
              <p:nvSpPr>
                <p:cNvPr id="172" name="TextBox 171">
                  <a:extLst>
                    <a:ext uri="{FF2B5EF4-FFF2-40B4-BE49-F238E27FC236}">
                      <a16:creationId xmlns:a16="http://schemas.microsoft.com/office/drawing/2014/main" id="{8C77EB95-443A-40B1-B67F-24FFF88E4FD0}"/>
                    </a:ext>
                  </a:extLst>
                </p:cNvPr>
                <p:cNvSpPr txBox="1"/>
                <p:nvPr/>
              </p:nvSpPr>
              <p:spPr>
                <a:xfrm>
                  <a:off x="4241633" y="5517630"/>
                  <a:ext cx="1829439" cy="124650"/>
                </a:xfrm>
                <a:prstGeom prst="rect">
                  <a:avLst/>
                </a:prstGeom>
                <a:solidFill>
                  <a:schemeClr val="bg1"/>
                </a:solidFill>
              </p:spPr>
              <p:txBody>
                <a:bodyPr wrap="square" lIns="36000" tIns="0" rIns="36000" bIns="0" rtlCol="0">
                  <a:spAutoFit/>
                </a:bodyPr>
                <a:lstStyle/>
                <a:p>
                  <a:pPr algn="ctr">
                    <a:lnSpc>
                      <a:spcPct val="90000"/>
                    </a:lnSpc>
                  </a:pPr>
                  <a:r>
                    <a:rPr lang="en-GB" sz="900" dirty="0">
                      <a:solidFill>
                        <a:srgbClr val="000000"/>
                      </a:solidFill>
                    </a:rPr>
                    <a:t>&lt;0.0001</a:t>
                  </a:r>
                </a:p>
              </p:txBody>
            </p:sp>
            <p:sp>
              <p:nvSpPr>
                <p:cNvPr id="173" name="Freeform: Shape 172">
                  <a:extLst>
                    <a:ext uri="{FF2B5EF4-FFF2-40B4-BE49-F238E27FC236}">
                      <a16:creationId xmlns:a16="http://schemas.microsoft.com/office/drawing/2014/main" id="{1B649BDB-F03E-4098-99EF-888C962A3F32}"/>
                    </a:ext>
                  </a:extLst>
                </p:cNvPr>
                <p:cNvSpPr/>
                <p:nvPr/>
              </p:nvSpPr>
              <p:spPr>
                <a:xfrm>
                  <a:off x="4242191"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74" name="Freeform: Shape 173">
                  <a:extLst>
                    <a:ext uri="{FF2B5EF4-FFF2-40B4-BE49-F238E27FC236}">
                      <a16:creationId xmlns:a16="http://schemas.microsoft.com/office/drawing/2014/main" id="{91820CF9-7176-4683-B25F-5C6416EA0CA9}"/>
                    </a:ext>
                  </a:extLst>
                </p:cNvPr>
                <p:cNvSpPr/>
                <p:nvPr/>
              </p:nvSpPr>
              <p:spPr>
                <a:xfrm flipH="1">
                  <a:off x="5363695"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75" name="TextBox 174">
                  <a:extLst>
                    <a:ext uri="{FF2B5EF4-FFF2-40B4-BE49-F238E27FC236}">
                      <a16:creationId xmlns:a16="http://schemas.microsoft.com/office/drawing/2014/main" id="{1D153C90-CD53-49AF-A492-B7937BCB25D5}"/>
                    </a:ext>
                  </a:extLst>
                </p:cNvPr>
                <p:cNvSpPr txBox="1"/>
                <p:nvPr/>
              </p:nvSpPr>
              <p:spPr>
                <a:xfrm>
                  <a:off x="3835053" y="5517630"/>
                  <a:ext cx="411744" cy="124650"/>
                </a:xfrm>
                <a:prstGeom prst="rect">
                  <a:avLst/>
                </a:prstGeom>
                <a:noFill/>
              </p:spPr>
              <p:txBody>
                <a:bodyPr wrap="square" lIns="36000" tIns="0" rIns="36000" bIns="0" rtlCol="0">
                  <a:spAutoFit/>
                </a:bodyPr>
                <a:lstStyle/>
                <a:p>
                  <a:pPr algn="ctr">
                    <a:lnSpc>
                      <a:spcPct val="90000"/>
                    </a:lnSpc>
                  </a:pPr>
                  <a:r>
                    <a:rPr lang="en-GB" sz="900" dirty="0">
                      <a:solidFill>
                        <a:srgbClr val="000000"/>
                      </a:solidFill>
                    </a:rPr>
                    <a:t>NS</a:t>
                  </a:r>
                </a:p>
              </p:txBody>
            </p:sp>
          </p:grpSp>
          <p:sp>
            <p:nvSpPr>
              <p:cNvPr id="48" name="Rectangle 47">
                <a:extLst>
                  <a:ext uri="{FF2B5EF4-FFF2-40B4-BE49-F238E27FC236}">
                    <a16:creationId xmlns:a16="http://schemas.microsoft.com/office/drawing/2014/main" id="{8C24E097-34A1-4E45-96C5-DB30F59E04D0}"/>
                  </a:ext>
                </a:extLst>
              </p:cNvPr>
              <p:cNvSpPr/>
              <p:nvPr/>
            </p:nvSpPr>
            <p:spPr>
              <a:xfrm>
                <a:off x="3343961" y="3846254"/>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7" name="Group 6"/>
            <p:cNvGrpSpPr/>
            <p:nvPr/>
          </p:nvGrpSpPr>
          <p:grpSpPr>
            <a:xfrm>
              <a:off x="6106385" y="2966480"/>
              <a:ext cx="2847586" cy="2605214"/>
              <a:chOff x="6106385" y="2966480"/>
              <a:chExt cx="2847586" cy="2605214"/>
            </a:xfrm>
          </p:grpSpPr>
          <p:sp>
            <p:nvSpPr>
              <p:cNvPr id="123" name="Obese Control">
                <a:extLst>
                  <a:ext uri="{FF2B5EF4-FFF2-40B4-BE49-F238E27FC236}">
                    <a16:creationId xmlns:a16="http://schemas.microsoft.com/office/drawing/2014/main" id="{EB6D3617-9206-4587-BD81-19B3236EB291}"/>
                  </a:ext>
                </a:extLst>
              </p:cNvPr>
              <p:cNvSpPr/>
              <p:nvPr/>
            </p:nvSpPr>
            <p:spPr>
              <a:xfrm>
                <a:off x="6599376" y="3248206"/>
                <a:ext cx="2262194" cy="364141"/>
              </a:xfrm>
              <a:custGeom>
                <a:avLst/>
                <a:gdLst>
                  <a:gd name="connsiteX0" fmla="*/ 0 w 6838950"/>
                  <a:gd name="connsiteY0" fmla="*/ 609600 h 806450"/>
                  <a:gd name="connsiteX1" fmla="*/ 609600 w 6838950"/>
                  <a:gd name="connsiteY1" fmla="*/ 628650 h 806450"/>
                  <a:gd name="connsiteX2" fmla="*/ 1225550 w 6838950"/>
                  <a:gd name="connsiteY2" fmla="*/ 552450 h 806450"/>
                  <a:gd name="connsiteX3" fmla="*/ 1847850 w 6838950"/>
                  <a:gd name="connsiteY3" fmla="*/ 533400 h 806450"/>
                  <a:gd name="connsiteX4" fmla="*/ 2457450 w 6838950"/>
                  <a:gd name="connsiteY4" fmla="*/ 482600 h 806450"/>
                  <a:gd name="connsiteX5" fmla="*/ 3079750 w 6838950"/>
                  <a:gd name="connsiteY5" fmla="*/ 425450 h 806450"/>
                  <a:gd name="connsiteX6" fmla="*/ 3689350 w 6838950"/>
                  <a:gd name="connsiteY6" fmla="*/ 412750 h 806450"/>
                  <a:gd name="connsiteX7" fmla="*/ 4311650 w 6838950"/>
                  <a:gd name="connsiteY7" fmla="*/ 368300 h 806450"/>
                  <a:gd name="connsiteX8" fmla="*/ 4921250 w 6838950"/>
                  <a:gd name="connsiteY8" fmla="*/ 285750 h 806450"/>
                  <a:gd name="connsiteX9" fmla="*/ 5537200 w 6838950"/>
                  <a:gd name="connsiteY9" fmla="*/ 184150 h 806450"/>
                  <a:gd name="connsiteX10" fmla="*/ 6153150 w 6838950"/>
                  <a:gd name="connsiteY10" fmla="*/ 76200 h 806450"/>
                  <a:gd name="connsiteX11" fmla="*/ 6838950 w 6838950"/>
                  <a:gd name="connsiteY11" fmla="*/ 0 h 806450"/>
                  <a:gd name="connsiteX12" fmla="*/ 6838950 w 6838950"/>
                  <a:gd name="connsiteY12" fmla="*/ 266700 h 806450"/>
                  <a:gd name="connsiteX13" fmla="*/ 6159500 w 6838950"/>
                  <a:gd name="connsiteY13" fmla="*/ 273050 h 806450"/>
                  <a:gd name="connsiteX14" fmla="*/ 5537200 w 6838950"/>
                  <a:gd name="connsiteY14" fmla="*/ 381000 h 806450"/>
                  <a:gd name="connsiteX15" fmla="*/ 4921250 w 6838950"/>
                  <a:gd name="connsiteY15" fmla="*/ 476250 h 806450"/>
                  <a:gd name="connsiteX16" fmla="*/ 4305300 w 6838950"/>
                  <a:gd name="connsiteY16" fmla="*/ 546100 h 806450"/>
                  <a:gd name="connsiteX17" fmla="*/ 3689350 w 6838950"/>
                  <a:gd name="connsiteY17" fmla="*/ 603250 h 806450"/>
                  <a:gd name="connsiteX18" fmla="*/ 3086100 w 6838950"/>
                  <a:gd name="connsiteY18" fmla="*/ 603250 h 806450"/>
                  <a:gd name="connsiteX19" fmla="*/ 2463800 w 6838950"/>
                  <a:gd name="connsiteY19" fmla="*/ 660400 h 806450"/>
                  <a:gd name="connsiteX20" fmla="*/ 1847850 w 6838950"/>
                  <a:gd name="connsiteY20" fmla="*/ 698500 h 806450"/>
                  <a:gd name="connsiteX21" fmla="*/ 1225550 w 6838950"/>
                  <a:gd name="connsiteY21" fmla="*/ 730250 h 806450"/>
                  <a:gd name="connsiteX22" fmla="*/ 615950 w 6838950"/>
                  <a:gd name="connsiteY22" fmla="*/ 806450 h 806450"/>
                  <a:gd name="connsiteX23" fmla="*/ 0 w 6838950"/>
                  <a:gd name="connsiteY23" fmla="*/ 60960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8950" h="806450">
                    <a:moveTo>
                      <a:pt x="0" y="609600"/>
                    </a:moveTo>
                    <a:lnTo>
                      <a:pt x="609600" y="628650"/>
                    </a:lnTo>
                    <a:lnTo>
                      <a:pt x="1225550" y="552450"/>
                    </a:lnTo>
                    <a:lnTo>
                      <a:pt x="1847850" y="533400"/>
                    </a:lnTo>
                    <a:lnTo>
                      <a:pt x="2457450" y="482600"/>
                    </a:lnTo>
                    <a:lnTo>
                      <a:pt x="3079750" y="425450"/>
                    </a:lnTo>
                    <a:lnTo>
                      <a:pt x="3689350" y="412750"/>
                    </a:lnTo>
                    <a:lnTo>
                      <a:pt x="4311650" y="368300"/>
                    </a:lnTo>
                    <a:lnTo>
                      <a:pt x="4921250" y="285750"/>
                    </a:lnTo>
                    <a:lnTo>
                      <a:pt x="5537200" y="184150"/>
                    </a:lnTo>
                    <a:lnTo>
                      <a:pt x="6153150" y="76200"/>
                    </a:lnTo>
                    <a:lnTo>
                      <a:pt x="6838950" y="0"/>
                    </a:lnTo>
                    <a:lnTo>
                      <a:pt x="6838950" y="266700"/>
                    </a:lnTo>
                    <a:lnTo>
                      <a:pt x="6159500" y="273050"/>
                    </a:lnTo>
                    <a:lnTo>
                      <a:pt x="5537200" y="381000"/>
                    </a:lnTo>
                    <a:lnTo>
                      <a:pt x="4921250" y="476250"/>
                    </a:lnTo>
                    <a:lnTo>
                      <a:pt x="4305300" y="546100"/>
                    </a:lnTo>
                    <a:lnTo>
                      <a:pt x="3689350" y="603250"/>
                    </a:lnTo>
                    <a:lnTo>
                      <a:pt x="3086100" y="603250"/>
                    </a:lnTo>
                    <a:lnTo>
                      <a:pt x="2463800" y="660400"/>
                    </a:lnTo>
                    <a:lnTo>
                      <a:pt x="1847850" y="698500"/>
                    </a:lnTo>
                    <a:lnTo>
                      <a:pt x="1225550" y="730250"/>
                    </a:lnTo>
                    <a:lnTo>
                      <a:pt x="615950" y="806450"/>
                    </a:lnTo>
                    <a:lnTo>
                      <a:pt x="0" y="60960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6" name="Obese Testosterone">
                <a:extLst>
                  <a:ext uri="{FF2B5EF4-FFF2-40B4-BE49-F238E27FC236}">
                    <a16:creationId xmlns:a16="http://schemas.microsoft.com/office/drawing/2014/main" id="{8700357E-F79C-45A4-A9A3-30624113A17B}"/>
                  </a:ext>
                </a:extLst>
              </p:cNvPr>
              <p:cNvSpPr/>
              <p:nvPr/>
            </p:nvSpPr>
            <p:spPr>
              <a:xfrm>
                <a:off x="6599238" y="3514262"/>
                <a:ext cx="2260094" cy="1207112"/>
              </a:xfrm>
              <a:custGeom>
                <a:avLst/>
                <a:gdLst>
                  <a:gd name="connsiteX0" fmla="*/ 0 w 6832600"/>
                  <a:gd name="connsiteY0" fmla="*/ 0 h 2673350"/>
                  <a:gd name="connsiteX1" fmla="*/ 615950 w 6832600"/>
                  <a:gd name="connsiteY1" fmla="*/ 215900 h 2673350"/>
                  <a:gd name="connsiteX2" fmla="*/ 1231900 w 6832600"/>
                  <a:gd name="connsiteY2" fmla="*/ 768350 h 2673350"/>
                  <a:gd name="connsiteX3" fmla="*/ 1847850 w 6832600"/>
                  <a:gd name="connsiteY3" fmla="*/ 1136650 h 2673350"/>
                  <a:gd name="connsiteX4" fmla="*/ 2463800 w 6832600"/>
                  <a:gd name="connsiteY4" fmla="*/ 1447800 h 2673350"/>
                  <a:gd name="connsiteX5" fmla="*/ 3086100 w 6832600"/>
                  <a:gd name="connsiteY5" fmla="*/ 1727200 h 2673350"/>
                  <a:gd name="connsiteX6" fmla="*/ 3689350 w 6832600"/>
                  <a:gd name="connsiteY6" fmla="*/ 1930400 h 2673350"/>
                  <a:gd name="connsiteX7" fmla="*/ 4318000 w 6832600"/>
                  <a:gd name="connsiteY7" fmla="*/ 2082800 h 2673350"/>
                  <a:gd name="connsiteX8" fmla="*/ 4927600 w 6832600"/>
                  <a:gd name="connsiteY8" fmla="*/ 2266950 h 2673350"/>
                  <a:gd name="connsiteX9" fmla="*/ 5537200 w 6832600"/>
                  <a:gd name="connsiteY9" fmla="*/ 2400300 h 2673350"/>
                  <a:gd name="connsiteX10" fmla="*/ 6153150 w 6832600"/>
                  <a:gd name="connsiteY10" fmla="*/ 2457450 h 2673350"/>
                  <a:gd name="connsiteX11" fmla="*/ 6832600 w 6832600"/>
                  <a:gd name="connsiteY11" fmla="*/ 2520950 h 2673350"/>
                  <a:gd name="connsiteX12" fmla="*/ 6832600 w 6832600"/>
                  <a:gd name="connsiteY12" fmla="*/ 2673350 h 2673350"/>
                  <a:gd name="connsiteX13" fmla="*/ 6146800 w 6832600"/>
                  <a:gd name="connsiteY13" fmla="*/ 2578100 h 2673350"/>
                  <a:gd name="connsiteX14" fmla="*/ 5530850 w 6832600"/>
                  <a:gd name="connsiteY14" fmla="*/ 2527300 h 2673350"/>
                  <a:gd name="connsiteX15" fmla="*/ 4921250 w 6832600"/>
                  <a:gd name="connsiteY15" fmla="*/ 2406650 h 2673350"/>
                  <a:gd name="connsiteX16" fmla="*/ 4311650 w 6832600"/>
                  <a:gd name="connsiteY16" fmla="*/ 2216150 h 2673350"/>
                  <a:gd name="connsiteX17" fmla="*/ 3689350 w 6832600"/>
                  <a:gd name="connsiteY17" fmla="*/ 2076450 h 2673350"/>
                  <a:gd name="connsiteX18" fmla="*/ 3067050 w 6832600"/>
                  <a:gd name="connsiteY18" fmla="*/ 1866900 h 2673350"/>
                  <a:gd name="connsiteX19" fmla="*/ 2444750 w 6832600"/>
                  <a:gd name="connsiteY19" fmla="*/ 1568450 h 2673350"/>
                  <a:gd name="connsiteX20" fmla="*/ 1854200 w 6832600"/>
                  <a:gd name="connsiteY20" fmla="*/ 1263650 h 2673350"/>
                  <a:gd name="connsiteX21" fmla="*/ 1225550 w 6832600"/>
                  <a:gd name="connsiteY21" fmla="*/ 869950 h 2673350"/>
                  <a:gd name="connsiteX22" fmla="*/ 609600 w 6832600"/>
                  <a:gd name="connsiteY22" fmla="*/ 330200 h 2673350"/>
                  <a:gd name="connsiteX23" fmla="*/ 0 w 6832600"/>
                  <a:gd name="connsiteY23" fmla="*/ 0 h 267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2600" h="2673350">
                    <a:moveTo>
                      <a:pt x="0" y="0"/>
                    </a:moveTo>
                    <a:lnTo>
                      <a:pt x="615950" y="215900"/>
                    </a:lnTo>
                    <a:lnTo>
                      <a:pt x="1231900" y="768350"/>
                    </a:lnTo>
                    <a:lnTo>
                      <a:pt x="1847850" y="1136650"/>
                    </a:lnTo>
                    <a:lnTo>
                      <a:pt x="2463800" y="1447800"/>
                    </a:lnTo>
                    <a:lnTo>
                      <a:pt x="3086100" y="1727200"/>
                    </a:lnTo>
                    <a:lnTo>
                      <a:pt x="3689350" y="1930400"/>
                    </a:lnTo>
                    <a:lnTo>
                      <a:pt x="4318000" y="2082800"/>
                    </a:lnTo>
                    <a:lnTo>
                      <a:pt x="4927600" y="2266950"/>
                    </a:lnTo>
                    <a:lnTo>
                      <a:pt x="5537200" y="2400300"/>
                    </a:lnTo>
                    <a:lnTo>
                      <a:pt x="6153150" y="2457450"/>
                    </a:lnTo>
                    <a:lnTo>
                      <a:pt x="6832600" y="2520950"/>
                    </a:lnTo>
                    <a:lnTo>
                      <a:pt x="6832600" y="2673350"/>
                    </a:lnTo>
                    <a:lnTo>
                      <a:pt x="6146800" y="2578100"/>
                    </a:lnTo>
                    <a:lnTo>
                      <a:pt x="5530850" y="2527300"/>
                    </a:lnTo>
                    <a:lnTo>
                      <a:pt x="4921250" y="2406650"/>
                    </a:lnTo>
                    <a:lnTo>
                      <a:pt x="4311650" y="2216150"/>
                    </a:lnTo>
                    <a:lnTo>
                      <a:pt x="3689350" y="2076450"/>
                    </a:lnTo>
                    <a:lnTo>
                      <a:pt x="3067050" y="1866900"/>
                    </a:lnTo>
                    <a:lnTo>
                      <a:pt x="2444750" y="1568450"/>
                    </a:lnTo>
                    <a:lnTo>
                      <a:pt x="1854200" y="1263650"/>
                    </a:lnTo>
                    <a:lnTo>
                      <a:pt x="1225550" y="869950"/>
                    </a:lnTo>
                    <a:lnTo>
                      <a:pt x="609600" y="330200"/>
                    </a:lnTo>
                    <a:lnTo>
                      <a:pt x="0" y="0"/>
                    </a:lnTo>
                    <a:close/>
                  </a:path>
                </a:pathLst>
              </a:custGeom>
              <a:solidFill>
                <a:srgbClr val="3970B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6" name="Group 15">
                <a:extLst>
                  <a:ext uri="{FF2B5EF4-FFF2-40B4-BE49-F238E27FC236}">
                    <a16:creationId xmlns:a16="http://schemas.microsoft.com/office/drawing/2014/main" id="{4BEBB877-0F0D-44E5-9AE6-EF9FD99F7DAB}"/>
                  </a:ext>
                </a:extLst>
              </p:cNvPr>
              <p:cNvGrpSpPr/>
              <p:nvPr/>
            </p:nvGrpSpPr>
            <p:grpSpPr>
              <a:xfrm>
                <a:off x="6459514" y="5112754"/>
                <a:ext cx="2467746" cy="250453"/>
                <a:chOff x="6459514" y="5265158"/>
                <a:chExt cx="2467746" cy="250453"/>
              </a:xfrm>
            </p:grpSpPr>
            <p:sp>
              <p:nvSpPr>
                <p:cNvPr id="17" name="TextBox 16">
                  <a:extLst>
                    <a:ext uri="{FF2B5EF4-FFF2-40B4-BE49-F238E27FC236}">
                      <a16:creationId xmlns:a16="http://schemas.microsoft.com/office/drawing/2014/main" id="{61F42C0C-3E04-44A5-A532-6BC666965C7F}"/>
                    </a:ext>
                  </a:extLst>
                </p:cNvPr>
                <p:cNvSpPr txBox="1"/>
                <p:nvPr/>
              </p:nvSpPr>
              <p:spPr>
                <a:xfrm>
                  <a:off x="6459514"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280</a:t>
                  </a:r>
                </a:p>
                <a:p>
                  <a:pPr algn="ctr">
                    <a:lnSpc>
                      <a:spcPct val="90000"/>
                    </a:lnSpc>
                  </a:pPr>
                  <a:r>
                    <a:rPr lang="en-GB" sz="900" spc="-20" dirty="0">
                      <a:solidFill>
                        <a:srgbClr val="000000"/>
                      </a:solidFill>
                    </a:rPr>
                    <a:t>193</a:t>
                  </a:r>
                </a:p>
              </p:txBody>
            </p:sp>
            <p:sp>
              <p:nvSpPr>
                <p:cNvPr id="18" name="TextBox 17">
                  <a:extLst>
                    <a:ext uri="{FF2B5EF4-FFF2-40B4-BE49-F238E27FC236}">
                      <a16:creationId xmlns:a16="http://schemas.microsoft.com/office/drawing/2014/main" id="{8EAFCA63-AC37-4B42-A327-E08E7C34968F}"/>
                    </a:ext>
                  </a:extLst>
                </p:cNvPr>
                <p:cNvSpPr txBox="1"/>
                <p:nvPr/>
              </p:nvSpPr>
              <p:spPr>
                <a:xfrm>
                  <a:off x="8723432" y="5265158"/>
                  <a:ext cx="203828"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131</a:t>
                  </a:r>
                </a:p>
                <a:p>
                  <a:pPr algn="ctr">
                    <a:lnSpc>
                      <a:spcPct val="90000"/>
                    </a:lnSpc>
                  </a:pPr>
                  <a:r>
                    <a:rPr lang="en-GB" sz="900" spc="-20" dirty="0">
                      <a:solidFill>
                        <a:srgbClr val="000000"/>
                      </a:solidFill>
                    </a:rPr>
                    <a:t>42</a:t>
                  </a:r>
                </a:p>
              </p:txBody>
            </p:sp>
            <p:sp>
              <p:nvSpPr>
                <p:cNvPr id="19" name="TextBox 18">
                  <a:extLst>
                    <a:ext uri="{FF2B5EF4-FFF2-40B4-BE49-F238E27FC236}">
                      <a16:creationId xmlns:a16="http://schemas.microsoft.com/office/drawing/2014/main" id="{75D8B292-6AD2-40BF-BEE1-7A0A65953FE9}"/>
                    </a:ext>
                  </a:extLst>
                </p:cNvPr>
                <p:cNvSpPr txBox="1"/>
                <p:nvPr/>
              </p:nvSpPr>
              <p:spPr>
                <a:xfrm>
                  <a:off x="7270106"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264</a:t>
                  </a:r>
                </a:p>
                <a:p>
                  <a:pPr algn="ctr">
                    <a:lnSpc>
                      <a:spcPct val="90000"/>
                    </a:lnSpc>
                  </a:pPr>
                  <a:r>
                    <a:rPr lang="en-GB" sz="900" spc="-20" dirty="0">
                      <a:solidFill>
                        <a:srgbClr val="000000"/>
                      </a:solidFill>
                    </a:rPr>
                    <a:t>181</a:t>
                  </a:r>
                </a:p>
              </p:txBody>
            </p:sp>
            <p:sp>
              <p:nvSpPr>
                <p:cNvPr id="20" name="TextBox 19">
                  <a:extLst>
                    <a:ext uri="{FF2B5EF4-FFF2-40B4-BE49-F238E27FC236}">
                      <a16:creationId xmlns:a16="http://schemas.microsoft.com/office/drawing/2014/main" id="{60D47DDD-C073-4F38-AF41-D47B458A2529}"/>
                    </a:ext>
                  </a:extLst>
                </p:cNvPr>
                <p:cNvSpPr txBox="1"/>
                <p:nvPr/>
              </p:nvSpPr>
              <p:spPr>
                <a:xfrm>
                  <a:off x="7882860"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232</a:t>
                  </a:r>
                </a:p>
                <a:p>
                  <a:pPr algn="ctr">
                    <a:lnSpc>
                      <a:spcPct val="90000"/>
                    </a:lnSpc>
                  </a:pPr>
                  <a:r>
                    <a:rPr lang="en-GB" sz="900" spc="-20" dirty="0">
                      <a:solidFill>
                        <a:srgbClr val="000000"/>
                      </a:solidFill>
                    </a:rPr>
                    <a:t>141</a:t>
                  </a:r>
                </a:p>
              </p:txBody>
            </p:sp>
            <p:sp>
              <p:nvSpPr>
                <p:cNvPr id="21" name="TextBox 20">
                  <a:extLst>
                    <a:ext uri="{FF2B5EF4-FFF2-40B4-BE49-F238E27FC236}">
                      <a16:creationId xmlns:a16="http://schemas.microsoft.com/office/drawing/2014/main" id="{0EA3E82A-6E19-4764-8094-61CCD8CE8559}"/>
                    </a:ext>
                  </a:extLst>
                </p:cNvPr>
                <p:cNvSpPr txBox="1"/>
                <p:nvPr/>
              </p:nvSpPr>
              <p:spPr>
                <a:xfrm>
                  <a:off x="8096728" y="5265158"/>
                  <a:ext cx="241339"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184</a:t>
                  </a:r>
                </a:p>
                <a:p>
                  <a:pPr algn="ctr">
                    <a:lnSpc>
                      <a:spcPct val="90000"/>
                    </a:lnSpc>
                  </a:pPr>
                  <a:r>
                    <a:rPr lang="en-GB" sz="900" spc="-20" dirty="0">
                      <a:solidFill>
                        <a:srgbClr val="000000"/>
                      </a:solidFill>
                    </a:rPr>
                    <a:t>118</a:t>
                  </a:r>
                </a:p>
              </p:txBody>
            </p:sp>
            <p:sp>
              <p:nvSpPr>
                <p:cNvPr id="22" name="TextBox 21">
                  <a:extLst>
                    <a:ext uri="{FF2B5EF4-FFF2-40B4-BE49-F238E27FC236}">
                      <a16:creationId xmlns:a16="http://schemas.microsoft.com/office/drawing/2014/main" id="{B456DBF2-693F-49A2-AF16-B7BBDC6A5C73}"/>
                    </a:ext>
                  </a:extLst>
                </p:cNvPr>
                <p:cNvSpPr txBox="1"/>
                <p:nvPr/>
              </p:nvSpPr>
              <p:spPr>
                <a:xfrm>
                  <a:off x="6680596" y="5265158"/>
                  <a:ext cx="23653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281</a:t>
                  </a:r>
                </a:p>
                <a:p>
                  <a:pPr algn="ctr">
                    <a:lnSpc>
                      <a:spcPct val="90000"/>
                    </a:lnSpc>
                  </a:pPr>
                  <a:r>
                    <a:rPr lang="en-GB" sz="900" spc="-20" dirty="0">
                      <a:solidFill>
                        <a:srgbClr val="000000"/>
                      </a:solidFill>
                    </a:rPr>
                    <a:t>192</a:t>
                  </a:r>
                </a:p>
              </p:txBody>
            </p:sp>
            <p:sp>
              <p:nvSpPr>
                <p:cNvPr id="23" name="TextBox 22">
                  <a:extLst>
                    <a:ext uri="{FF2B5EF4-FFF2-40B4-BE49-F238E27FC236}">
                      <a16:creationId xmlns:a16="http://schemas.microsoft.com/office/drawing/2014/main" id="{5D7B93DE-172A-4A50-8EA1-4FE7C8013B40}"/>
                    </a:ext>
                  </a:extLst>
                </p:cNvPr>
                <p:cNvSpPr txBox="1"/>
                <p:nvPr/>
              </p:nvSpPr>
              <p:spPr>
                <a:xfrm>
                  <a:off x="7072268"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276</a:t>
                  </a:r>
                </a:p>
                <a:p>
                  <a:pPr algn="ctr">
                    <a:lnSpc>
                      <a:spcPct val="90000"/>
                    </a:lnSpc>
                  </a:pPr>
                  <a:r>
                    <a:rPr lang="en-GB" sz="900" spc="-20" dirty="0">
                      <a:solidFill>
                        <a:srgbClr val="000000"/>
                      </a:solidFill>
                    </a:rPr>
                    <a:t>192</a:t>
                  </a:r>
                </a:p>
              </p:txBody>
            </p:sp>
            <p:sp>
              <p:nvSpPr>
                <p:cNvPr id="24" name="TextBox 23">
                  <a:extLst>
                    <a:ext uri="{FF2B5EF4-FFF2-40B4-BE49-F238E27FC236}">
                      <a16:creationId xmlns:a16="http://schemas.microsoft.com/office/drawing/2014/main" id="{87D3EF1E-50BD-4E1F-ABB3-63E7DEE735CB}"/>
                    </a:ext>
                  </a:extLst>
                </p:cNvPr>
                <p:cNvSpPr txBox="1"/>
                <p:nvPr/>
              </p:nvSpPr>
              <p:spPr>
                <a:xfrm>
                  <a:off x="7472754"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248</a:t>
                  </a:r>
                </a:p>
                <a:p>
                  <a:pPr algn="ctr">
                    <a:lnSpc>
                      <a:spcPct val="90000"/>
                    </a:lnSpc>
                  </a:pPr>
                  <a:r>
                    <a:rPr lang="en-GB" sz="900" spc="-20" dirty="0">
                      <a:solidFill>
                        <a:srgbClr val="000000"/>
                      </a:solidFill>
                    </a:rPr>
                    <a:t>171</a:t>
                  </a:r>
                </a:p>
              </p:txBody>
            </p:sp>
            <p:sp>
              <p:nvSpPr>
                <p:cNvPr id="25" name="TextBox 24">
                  <a:extLst>
                    <a:ext uri="{FF2B5EF4-FFF2-40B4-BE49-F238E27FC236}">
                      <a16:creationId xmlns:a16="http://schemas.microsoft.com/office/drawing/2014/main" id="{FFAAA695-7739-481E-9197-DBEB4A41692F}"/>
                    </a:ext>
                  </a:extLst>
                </p:cNvPr>
                <p:cNvSpPr txBox="1"/>
                <p:nvPr/>
              </p:nvSpPr>
              <p:spPr>
                <a:xfrm>
                  <a:off x="7678608" y="5265158"/>
                  <a:ext cx="266988"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242</a:t>
                  </a:r>
                </a:p>
                <a:p>
                  <a:pPr algn="ctr">
                    <a:lnSpc>
                      <a:spcPct val="90000"/>
                    </a:lnSpc>
                  </a:pPr>
                  <a:r>
                    <a:rPr lang="en-GB" sz="900" spc="-20" dirty="0">
                      <a:solidFill>
                        <a:srgbClr val="000000"/>
                      </a:solidFill>
                    </a:rPr>
                    <a:t>155</a:t>
                  </a:r>
                </a:p>
              </p:txBody>
            </p:sp>
            <p:sp>
              <p:nvSpPr>
                <p:cNvPr id="26" name="TextBox 25">
                  <a:extLst>
                    <a:ext uri="{FF2B5EF4-FFF2-40B4-BE49-F238E27FC236}">
                      <a16:creationId xmlns:a16="http://schemas.microsoft.com/office/drawing/2014/main" id="{529212B5-F660-4738-96B4-2BAE33A8DAFA}"/>
                    </a:ext>
                  </a:extLst>
                </p:cNvPr>
                <p:cNvSpPr txBox="1"/>
                <p:nvPr/>
              </p:nvSpPr>
              <p:spPr>
                <a:xfrm>
                  <a:off x="6869620"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279</a:t>
                  </a:r>
                </a:p>
                <a:p>
                  <a:pPr algn="ctr">
                    <a:lnSpc>
                      <a:spcPct val="90000"/>
                    </a:lnSpc>
                  </a:pPr>
                  <a:r>
                    <a:rPr lang="en-GB" sz="900" spc="-20" dirty="0">
                      <a:solidFill>
                        <a:srgbClr val="000000"/>
                      </a:solidFill>
                    </a:rPr>
                    <a:t>192</a:t>
                  </a:r>
                </a:p>
              </p:txBody>
            </p:sp>
            <p:sp>
              <p:nvSpPr>
                <p:cNvPr id="27" name="TextBox 26">
                  <a:extLst>
                    <a:ext uri="{FF2B5EF4-FFF2-40B4-BE49-F238E27FC236}">
                      <a16:creationId xmlns:a16="http://schemas.microsoft.com/office/drawing/2014/main" id="{D7167D89-23E1-45C0-A9B4-E35DB3FB52E2}"/>
                    </a:ext>
                  </a:extLst>
                </p:cNvPr>
                <p:cNvSpPr txBox="1"/>
                <p:nvPr/>
              </p:nvSpPr>
              <p:spPr>
                <a:xfrm>
                  <a:off x="8299376" y="5265158"/>
                  <a:ext cx="241339"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172</a:t>
                  </a:r>
                </a:p>
                <a:p>
                  <a:pPr algn="ctr">
                    <a:lnSpc>
                      <a:spcPct val="90000"/>
                    </a:lnSpc>
                  </a:pPr>
                  <a:r>
                    <a:rPr lang="en-GB" sz="900" spc="-20" dirty="0">
                      <a:solidFill>
                        <a:srgbClr val="000000"/>
                      </a:solidFill>
                    </a:rPr>
                    <a:t>106</a:t>
                  </a:r>
                </a:p>
              </p:txBody>
            </p:sp>
            <p:sp>
              <p:nvSpPr>
                <p:cNvPr id="28" name="TextBox 27">
                  <a:extLst>
                    <a:ext uri="{FF2B5EF4-FFF2-40B4-BE49-F238E27FC236}">
                      <a16:creationId xmlns:a16="http://schemas.microsoft.com/office/drawing/2014/main" id="{78175199-5794-4133-9507-1452844ED7F2}"/>
                    </a:ext>
                  </a:extLst>
                </p:cNvPr>
                <p:cNvSpPr txBox="1"/>
                <p:nvPr/>
              </p:nvSpPr>
              <p:spPr>
                <a:xfrm>
                  <a:off x="8502826" y="5265158"/>
                  <a:ext cx="239736"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150</a:t>
                  </a:r>
                </a:p>
                <a:p>
                  <a:pPr algn="ctr">
                    <a:lnSpc>
                      <a:spcPct val="90000"/>
                    </a:lnSpc>
                  </a:pPr>
                  <a:r>
                    <a:rPr lang="en-GB" sz="900" spc="-20" dirty="0">
                      <a:solidFill>
                        <a:srgbClr val="000000"/>
                      </a:solidFill>
                    </a:rPr>
                    <a:t>80</a:t>
                  </a:r>
                </a:p>
              </p:txBody>
            </p:sp>
          </p:grpSp>
          <p:grpSp>
            <p:nvGrpSpPr>
              <p:cNvPr id="124" name="Group 123">
                <a:extLst>
                  <a:ext uri="{FF2B5EF4-FFF2-40B4-BE49-F238E27FC236}">
                    <a16:creationId xmlns:a16="http://schemas.microsoft.com/office/drawing/2014/main" id="{3C84237B-C2BD-42DA-A2AD-4C8F7D56F3E3}"/>
                  </a:ext>
                </a:extLst>
              </p:cNvPr>
              <p:cNvGrpSpPr/>
              <p:nvPr/>
            </p:nvGrpSpPr>
            <p:grpSpPr>
              <a:xfrm>
                <a:off x="6209714" y="3531376"/>
                <a:ext cx="2686512" cy="1394946"/>
                <a:chOff x="6209714" y="3683780"/>
                <a:chExt cx="2686512" cy="1394946"/>
              </a:xfrm>
            </p:grpSpPr>
            <p:grpSp>
              <p:nvGrpSpPr>
                <p:cNvPr id="128" name="Group 558 | X-axis tick marks">
                  <a:extLst>
                    <a:ext uri="{FF2B5EF4-FFF2-40B4-BE49-F238E27FC236}">
                      <a16:creationId xmlns:a16="http://schemas.microsoft.com/office/drawing/2014/main" id="{8D15BD22-5EC4-4E5D-A08C-33AA58088B82}"/>
                    </a:ext>
                  </a:extLst>
                </p:cNvPr>
                <p:cNvGrpSpPr/>
                <p:nvPr/>
              </p:nvGrpSpPr>
              <p:grpSpPr>
                <a:xfrm>
                  <a:off x="6598658" y="3683780"/>
                  <a:ext cx="2224800" cy="57030"/>
                  <a:chOff x="1037603" y="4398767"/>
                  <a:chExt cx="2318957" cy="57030"/>
                </a:xfrm>
              </p:grpSpPr>
              <p:cxnSp>
                <p:nvCxnSpPr>
                  <p:cNvPr id="142" name="Straight Connector 141">
                    <a:extLst>
                      <a:ext uri="{FF2B5EF4-FFF2-40B4-BE49-F238E27FC236}">
                        <a16:creationId xmlns:a16="http://schemas.microsoft.com/office/drawing/2014/main" id="{05D0A551-AD3C-41CA-8D10-B730071E7B6A}"/>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1E9297A4-CBAB-4D29-BF46-83640BAE8547}"/>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72E201A6-4EC6-4DF2-B806-A69A694DE26A}"/>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FF175CD6-3C8A-4C78-9E3E-180FA4E953ED}"/>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D4C34AB5-E90F-49EF-BCDD-023BA8BE7AC2}"/>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9D9C24F3-EB98-495C-A0AC-19A639C27404}"/>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57902C1A-BCFF-4383-9E45-F9061C2087E7}"/>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CE8D2F1A-E1BF-480B-8E9B-F1CE4DDCF2AE}"/>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C5DD5FE6-D602-40B2-8C36-F1506507D94D}"/>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88F9035F-55D8-470E-AE22-0742DEFB7A9A}"/>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0ACBF62D-BDD0-4374-B0C3-E31F6FAEE040}"/>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505CC30D-21C9-4D8F-90DD-8320D9CFC326}"/>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66B25FF0-E85A-45EF-B817-E22CE49BDDB3}"/>
                    </a:ext>
                  </a:extLst>
                </p:cNvPr>
                <p:cNvGrpSpPr/>
                <p:nvPr/>
              </p:nvGrpSpPr>
              <p:grpSpPr>
                <a:xfrm>
                  <a:off x="6209714" y="4924838"/>
                  <a:ext cx="2686512" cy="153888"/>
                  <a:chOff x="632548" y="4283988"/>
                  <a:chExt cx="2686512" cy="153888"/>
                </a:xfrm>
              </p:grpSpPr>
              <p:sp>
                <p:nvSpPr>
                  <p:cNvPr id="130" name="TextBox 129">
                    <a:extLst>
                      <a:ext uri="{FF2B5EF4-FFF2-40B4-BE49-F238E27FC236}">
                        <a16:creationId xmlns:a16="http://schemas.microsoft.com/office/drawing/2014/main" id="{AD2EB1EB-701E-4755-A666-04095E777D9E}"/>
                      </a:ext>
                    </a:extLst>
                  </p:cNvPr>
                  <p:cNvSpPr txBox="1"/>
                  <p:nvPr/>
                </p:nvSpPr>
                <p:spPr>
                  <a:xfrm>
                    <a:off x="3172619"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131" name="TextBox 130">
                    <a:extLst>
                      <a:ext uri="{FF2B5EF4-FFF2-40B4-BE49-F238E27FC236}">
                        <a16:creationId xmlns:a16="http://schemas.microsoft.com/office/drawing/2014/main" id="{6EFB2E6B-BEC5-4FD8-BB9C-6DA53A0CEE8E}"/>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132" name="TextBox 131">
                    <a:extLst>
                      <a:ext uri="{FF2B5EF4-FFF2-40B4-BE49-F238E27FC236}">
                        <a16:creationId xmlns:a16="http://schemas.microsoft.com/office/drawing/2014/main" id="{62C4451C-DF62-41F5-AA14-9FA694AD8323}"/>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133" name="TextBox 132">
                    <a:extLst>
                      <a:ext uri="{FF2B5EF4-FFF2-40B4-BE49-F238E27FC236}">
                        <a16:creationId xmlns:a16="http://schemas.microsoft.com/office/drawing/2014/main" id="{4D97C310-D70A-4048-B365-7DEBB8172F24}"/>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134" name="TextBox 133">
                    <a:extLst>
                      <a:ext uri="{FF2B5EF4-FFF2-40B4-BE49-F238E27FC236}">
                        <a16:creationId xmlns:a16="http://schemas.microsoft.com/office/drawing/2014/main" id="{CC29E164-ECFD-4719-BDB1-61CB425B9824}"/>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135" name="TextBox 134">
                    <a:extLst>
                      <a:ext uri="{FF2B5EF4-FFF2-40B4-BE49-F238E27FC236}">
                        <a16:creationId xmlns:a16="http://schemas.microsoft.com/office/drawing/2014/main" id="{963C36E4-D624-416E-82D4-C893F30681DB}"/>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136" name="TextBox 135">
                    <a:extLst>
                      <a:ext uri="{FF2B5EF4-FFF2-40B4-BE49-F238E27FC236}">
                        <a16:creationId xmlns:a16="http://schemas.microsoft.com/office/drawing/2014/main" id="{4372A9C2-1222-43F8-9E03-C40BBCF3F079}"/>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137" name="TextBox 136">
                    <a:extLst>
                      <a:ext uri="{FF2B5EF4-FFF2-40B4-BE49-F238E27FC236}">
                        <a16:creationId xmlns:a16="http://schemas.microsoft.com/office/drawing/2014/main" id="{15A858CC-8A04-4E28-AB5B-7D123E796B6C}"/>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138" name="TextBox 137">
                    <a:extLst>
                      <a:ext uri="{FF2B5EF4-FFF2-40B4-BE49-F238E27FC236}">
                        <a16:creationId xmlns:a16="http://schemas.microsoft.com/office/drawing/2014/main" id="{DA618938-E1E9-41E1-ACEE-4A9608B428CC}"/>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139" name="TextBox 138">
                    <a:extLst>
                      <a:ext uri="{FF2B5EF4-FFF2-40B4-BE49-F238E27FC236}">
                        <a16:creationId xmlns:a16="http://schemas.microsoft.com/office/drawing/2014/main" id="{15B02E9F-4A87-41E9-8718-A04FFF34988E}"/>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140" name="TextBox 139">
                    <a:extLst>
                      <a:ext uri="{FF2B5EF4-FFF2-40B4-BE49-F238E27FC236}">
                        <a16:creationId xmlns:a16="http://schemas.microsoft.com/office/drawing/2014/main" id="{BB2440A7-BF38-4FAB-8135-9571B28D3D57}"/>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141" name="TextBox 140">
                    <a:extLst>
                      <a:ext uri="{FF2B5EF4-FFF2-40B4-BE49-F238E27FC236}">
                        <a16:creationId xmlns:a16="http://schemas.microsoft.com/office/drawing/2014/main" id="{D511400E-9AA4-4B02-A7A3-76878C5AA02B}"/>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aphicFrame>
            <p:nvGraphicFramePr>
              <p:cNvPr id="125" name="Chart 44 | Obese">
                <a:extLst>
                  <a:ext uri="{FF2B5EF4-FFF2-40B4-BE49-F238E27FC236}">
                    <a16:creationId xmlns:a16="http://schemas.microsoft.com/office/drawing/2014/main" id="{8D38754C-5E3D-49D4-A05C-BDDCB0684E38}"/>
                  </a:ext>
                </a:extLst>
              </p:cNvPr>
              <p:cNvGraphicFramePr/>
              <p:nvPr>
                <p:extLst>
                  <p:ext uri="{D42A27DB-BD31-4B8C-83A1-F6EECF244321}">
                    <p14:modId xmlns:p14="http://schemas.microsoft.com/office/powerpoint/2010/main" val="2192496879"/>
                  </p:ext>
                </p:extLst>
              </p:nvPr>
            </p:nvGraphicFramePr>
            <p:xfrm>
              <a:off x="6106385" y="2966480"/>
              <a:ext cx="2808270" cy="2289543"/>
            </p:xfrm>
            <a:graphic>
              <a:graphicData uri="http://schemas.openxmlformats.org/drawingml/2006/chart">
                <c:chart xmlns:c="http://schemas.openxmlformats.org/drawingml/2006/chart" xmlns:r="http://schemas.openxmlformats.org/officeDocument/2006/relationships" r:id="rId6"/>
              </a:graphicData>
            </a:graphic>
          </p:graphicFrame>
          <p:grpSp>
            <p:nvGrpSpPr>
              <p:cNvPr id="157" name="Group 156">
                <a:extLst>
                  <a:ext uri="{FF2B5EF4-FFF2-40B4-BE49-F238E27FC236}">
                    <a16:creationId xmlns:a16="http://schemas.microsoft.com/office/drawing/2014/main" id="{EF094B38-AA4C-49E5-BBA5-D8A5D39E3B57}"/>
                  </a:ext>
                </a:extLst>
              </p:cNvPr>
              <p:cNvGrpSpPr/>
              <p:nvPr/>
            </p:nvGrpSpPr>
            <p:grpSpPr>
              <a:xfrm>
                <a:off x="6554728" y="5365226"/>
                <a:ext cx="2274115" cy="206468"/>
                <a:chOff x="6554728" y="5517630"/>
                <a:chExt cx="2274115" cy="206468"/>
              </a:xfrm>
            </p:grpSpPr>
            <p:grpSp>
              <p:nvGrpSpPr>
                <p:cNvPr id="158" name="Group 157">
                  <a:extLst>
                    <a:ext uri="{FF2B5EF4-FFF2-40B4-BE49-F238E27FC236}">
                      <a16:creationId xmlns:a16="http://schemas.microsoft.com/office/drawing/2014/main" id="{95301485-6890-49CB-8931-CF849A39635F}"/>
                    </a:ext>
                  </a:extLst>
                </p:cNvPr>
                <p:cNvGrpSpPr/>
                <p:nvPr/>
              </p:nvGrpSpPr>
              <p:grpSpPr>
                <a:xfrm>
                  <a:off x="7003643" y="5517630"/>
                  <a:ext cx="1825200" cy="125804"/>
                  <a:chOff x="7075831" y="5517630"/>
                  <a:chExt cx="1852355" cy="125804"/>
                </a:xfrm>
              </p:grpSpPr>
              <p:sp>
                <p:nvSpPr>
                  <p:cNvPr id="160" name="TextBox 159">
                    <a:extLst>
                      <a:ext uri="{FF2B5EF4-FFF2-40B4-BE49-F238E27FC236}">
                        <a16:creationId xmlns:a16="http://schemas.microsoft.com/office/drawing/2014/main" id="{8119B525-30CD-47AC-A7A0-EDE0A066907F}"/>
                      </a:ext>
                    </a:extLst>
                  </p:cNvPr>
                  <p:cNvSpPr txBox="1"/>
                  <p:nvPr/>
                </p:nvSpPr>
                <p:spPr>
                  <a:xfrm>
                    <a:off x="7764984" y="5517630"/>
                    <a:ext cx="473992" cy="125804"/>
                  </a:xfrm>
                  <a:prstGeom prst="rect">
                    <a:avLst/>
                  </a:prstGeom>
                  <a:solidFill>
                    <a:schemeClr val="bg1"/>
                  </a:solidFill>
                </p:spPr>
                <p:txBody>
                  <a:bodyPr wrap="none" lIns="36000" tIns="0" rIns="36000" bIns="0" rtlCol="0">
                    <a:spAutoFit/>
                  </a:bodyPr>
                  <a:lstStyle/>
                  <a:p>
                    <a:pPr algn="ctr">
                      <a:lnSpc>
                        <a:spcPct val="90000"/>
                      </a:lnSpc>
                    </a:pPr>
                    <a:r>
                      <a:rPr lang="en-GB" sz="900" dirty="0">
                        <a:solidFill>
                          <a:srgbClr val="000000"/>
                        </a:solidFill>
                      </a:rPr>
                      <a:t>&lt;0.0001</a:t>
                    </a:r>
                  </a:p>
                </p:txBody>
              </p:sp>
              <p:sp>
                <p:nvSpPr>
                  <p:cNvPr id="161" name="Freeform: Shape 160">
                    <a:extLst>
                      <a:ext uri="{FF2B5EF4-FFF2-40B4-BE49-F238E27FC236}">
                        <a16:creationId xmlns:a16="http://schemas.microsoft.com/office/drawing/2014/main" id="{E57F7EA3-8A51-473B-A1C1-7484296F3698}"/>
                      </a:ext>
                    </a:extLst>
                  </p:cNvPr>
                  <p:cNvSpPr/>
                  <p:nvPr/>
                </p:nvSpPr>
                <p:spPr>
                  <a:xfrm>
                    <a:off x="7075831"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2" name="Freeform: Shape 161">
                    <a:extLst>
                      <a:ext uri="{FF2B5EF4-FFF2-40B4-BE49-F238E27FC236}">
                        <a16:creationId xmlns:a16="http://schemas.microsoft.com/office/drawing/2014/main" id="{065F90F3-AEDB-4FA7-8103-72351AE2978B}"/>
                      </a:ext>
                    </a:extLst>
                  </p:cNvPr>
                  <p:cNvSpPr/>
                  <p:nvPr/>
                </p:nvSpPr>
                <p:spPr>
                  <a:xfrm flipH="1">
                    <a:off x="8222586"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159" name="TextBox 158">
                  <a:extLst>
                    <a:ext uri="{FF2B5EF4-FFF2-40B4-BE49-F238E27FC236}">
                      <a16:creationId xmlns:a16="http://schemas.microsoft.com/office/drawing/2014/main" id="{81F54DA2-5D33-458A-B8F7-7488D9C451A6}"/>
                    </a:ext>
                  </a:extLst>
                </p:cNvPr>
                <p:cNvSpPr txBox="1"/>
                <p:nvPr/>
              </p:nvSpPr>
              <p:spPr>
                <a:xfrm rot="18900000">
                  <a:off x="6554728" y="5598294"/>
                  <a:ext cx="362847"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&lt;0.05</a:t>
                  </a:r>
                </a:p>
              </p:txBody>
            </p:sp>
          </p:grpSp>
          <p:sp>
            <p:nvSpPr>
              <p:cNvPr id="127" name="Rectangle 126">
                <a:extLst>
                  <a:ext uri="{FF2B5EF4-FFF2-40B4-BE49-F238E27FC236}">
                    <a16:creationId xmlns:a16="http://schemas.microsoft.com/office/drawing/2014/main" id="{3A8EC4A9-893F-45B0-A735-9D1D58EB6D1B}"/>
                  </a:ext>
                </a:extLst>
              </p:cNvPr>
              <p:cNvSpPr/>
              <p:nvPr/>
            </p:nvSpPr>
            <p:spPr>
              <a:xfrm>
                <a:off x="8837166" y="3454227"/>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spTree>
    <p:extLst>
      <p:ext uri="{BB962C8B-B14F-4D97-AF65-F5344CB8AC3E}">
        <p14:creationId xmlns:p14="http://schemas.microsoft.com/office/powerpoint/2010/main" val="360155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09" y="22656"/>
            <a:ext cx="11460480" cy="1280415"/>
          </a:xfrm>
        </p:spPr>
        <p:txBody>
          <a:bodyPr>
            <a:normAutofit/>
          </a:bodyPr>
          <a:lstStyle/>
          <a:p>
            <a:r>
              <a:rPr lang="en-GB" sz="2400" dirty="0">
                <a:solidFill>
                  <a:schemeClr val="tx2"/>
                </a:solidFill>
              </a:rPr>
              <a:t>Long-term registry study: long-term </a:t>
            </a:r>
            <a:r>
              <a:rPr lang="en-GB" sz="2400" dirty="0" err="1">
                <a:solidFill>
                  <a:schemeClr val="tx2"/>
                </a:solidFill>
              </a:rPr>
              <a:t>TTh</a:t>
            </a:r>
            <a:r>
              <a:rPr lang="en-GB" sz="2400" dirty="0">
                <a:solidFill>
                  <a:schemeClr val="tx2"/>
                </a:solidFill>
              </a:rPr>
              <a:t> produced a significant reduction in percent body weight in hypogonadal men with overweight or obesity</a:t>
            </a:r>
          </a:p>
        </p:txBody>
      </p:sp>
      <p:sp>
        <p:nvSpPr>
          <p:cNvPr id="3" name="Content Placeholder 2"/>
          <p:cNvSpPr>
            <a:spLocks noGrp="1"/>
          </p:cNvSpPr>
          <p:nvPr>
            <p:ph idx="1"/>
          </p:nvPr>
        </p:nvSpPr>
        <p:spPr>
          <a:xfrm>
            <a:off x="47137" y="1292107"/>
            <a:ext cx="12087091" cy="1553477"/>
          </a:xfrm>
        </p:spPr>
        <p:txBody>
          <a:bodyPr>
            <a:noAutofit/>
          </a:bodyPr>
          <a:lstStyle/>
          <a:p>
            <a:r>
              <a:rPr lang="en-GB" sz="1650" dirty="0"/>
              <a:t>After 11 years, percent weight changes among patient subgroups were:</a:t>
            </a:r>
          </a:p>
          <a:p>
            <a:pPr marL="533400" lvl="1" indent="-184150"/>
            <a:r>
              <a:rPr lang="en-GB" sz="1400" b="1" spc="-30" dirty="0"/>
              <a:t>Normal weight:</a:t>
            </a:r>
            <a:r>
              <a:rPr lang="en-GB" sz="1400" spc="-30" dirty="0"/>
              <a:t> 4.8 ± 1.5% loss in men receiving </a:t>
            </a:r>
            <a:r>
              <a:rPr lang="en-GB" sz="1400" spc="-30" dirty="0" err="1"/>
              <a:t>TTh</a:t>
            </a:r>
            <a:r>
              <a:rPr lang="en-GB" sz="1400" spc="-30" dirty="0"/>
              <a:t> (p&lt;0.005 </a:t>
            </a:r>
            <a:r>
              <a:rPr lang="en-GB" sz="1400" i="1" spc="-30" dirty="0"/>
              <a:t>vs</a:t>
            </a:r>
            <a:r>
              <a:rPr lang="en-GB" sz="1400" spc="-30" dirty="0"/>
              <a:t> baseline) </a:t>
            </a:r>
            <a:r>
              <a:rPr lang="en-GB" sz="1400" i="1" spc="-30" dirty="0"/>
              <a:t>vs</a:t>
            </a:r>
            <a:r>
              <a:rPr lang="en-GB" sz="1400" spc="-30" dirty="0"/>
              <a:t> 8.0 ± 0.9% gain in untreated men (p&lt;0.0001 </a:t>
            </a:r>
            <a:r>
              <a:rPr lang="en-GB" sz="1400" i="1" spc="-30" dirty="0"/>
              <a:t>vs</a:t>
            </a:r>
            <a:r>
              <a:rPr lang="en-GB" sz="1400" spc="-30" dirty="0"/>
              <a:t> baseline)</a:t>
            </a:r>
          </a:p>
          <a:p>
            <a:pPr marL="533400" lvl="1" indent="-184150"/>
            <a:r>
              <a:rPr lang="en-GB" sz="1400" b="1" spc="-50" dirty="0"/>
              <a:t>Overweight:</a:t>
            </a:r>
            <a:r>
              <a:rPr lang="en-GB" sz="1400" spc="-50" dirty="0"/>
              <a:t> 9.6 ± 0.4% loss in men receiving </a:t>
            </a:r>
            <a:r>
              <a:rPr lang="en-GB" sz="1400" spc="-50" dirty="0" err="1"/>
              <a:t>TTh</a:t>
            </a:r>
            <a:r>
              <a:rPr lang="en-GB" sz="1400" spc="-50" dirty="0"/>
              <a:t> </a:t>
            </a:r>
            <a:r>
              <a:rPr lang="en-GB" sz="1400" i="1" spc="-50" dirty="0"/>
              <a:t>vs</a:t>
            </a:r>
            <a:r>
              <a:rPr lang="en-GB" sz="1400" spc="-50" dirty="0"/>
              <a:t> 6.9 ± 0.3% gain in untreated men (both p&lt;0.0001 </a:t>
            </a:r>
            <a:r>
              <a:rPr lang="en-GB" sz="1400" i="1" spc="-50" dirty="0"/>
              <a:t>vs</a:t>
            </a:r>
            <a:r>
              <a:rPr lang="en-GB" sz="1400" spc="-50" dirty="0"/>
              <a:t> baseline)</a:t>
            </a:r>
          </a:p>
          <a:p>
            <a:pPr marL="533400" lvl="1" indent="-184150"/>
            <a:r>
              <a:rPr lang="en-GB" sz="1400" b="1" spc="-30" dirty="0"/>
              <a:t>Obesity:</a:t>
            </a:r>
            <a:r>
              <a:rPr lang="en-GB" sz="1400" spc="-30" dirty="0"/>
              <a:t> 20.6 ± 0.3% loss in men receiving </a:t>
            </a:r>
            <a:r>
              <a:rPr lang="en-GB" sz="1400" spc="-30" dirty="0" err="1"/>
              <a:t>TTh</a:t>
            </a:r>
            <a:r>
              <a:rPr lang="en-GB" sz="1400" spc="-30" dirty="0"/>
              <a:t> </a:t>
            </a:r>
            <a:r>
              <a:rPr lang="en-GB" sz="1400" i="1" spc="-30" dirty="0"/>
              <a:t>vs</a:t>
            </a:r>
            <a:r>
              <a:rPr lang="en-GB" sz="1400" spc="-30" dirty="0"/>
              <a:t> 5.1 ± 0.4% gain in untreated men (both p&lt;0.0001 </a:t>
            </a:r>
            <a:r>
              <a:rPr lang="en-GB" sz="1400" i="1" spc="-30" dirty="0"/>
              <a:t>vs</a:t>
            </a:r>
            <a:r>
              <a:rPr lang="en-GB" sz="1400" spc="-30" dirty="0"/>
              <a:t> baseline)</a:t>
            </a:r>
          </a:p>
        </p:txBody>
      </p:sp>
      <p:sp>
        <p:nvSpPr>
          <p:cNvPr id="5" name="TextBox 4"/>
          <p:cNvSpPr txBox="1"/>
          <p:nvPr/>
        </p:nvSpPr>
        <p:spPr>
          <a:xfrm>
            <a:off x="1498301" y="5946885"/>
            <a:ext cx="9144001" cy="400110"/>
          </a:xfrm>
          <a:prstGeom prst="rect">
            <a:avLst/>
          </a:prstGeom>
          <a:noFill/>
        </p:spPr>
        <p:txBody>
          <a:bodyPr wrap="square" rtlCol="0" anchor="b">
            <a:spAutoFit/>
          </a:bodyPr>
          <a:lstStyle/>
          <a:p>
            <a:pPr defTabSz="457200">
              <a:defRPr/>
            </a:pPr>
            <a:r>
              <a:rPr lang="en-GB" sz="1000" dirty="0">
                <a:solidFill>
                  <a:srgbClr val="005294"/>
                </a:solidFill>
              </a:rPr>
              <a:t>*Between groups per year; LS, least squares; SE, standard error; </a:t>
            </a: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US" sz="1000" i="1" dirty="0" err="1">
                <a:solidFill>
                  <a:srgbClr val="005294"/>
                </a:solidFill>
              </a:rPr>
              <a:t>Int</a:t>
            </a:r>
            <a:r>
              <a:rPr lang="en-US" sz="1000" i="1" dirty="0">
                <a:solidFill>
                  <a:srgbClr val="005294"/>
                </a:solidFill>
              </a:rPr>
              <a:t> J </a:t>
            </a:r>
            <a:r>
              <a:rPr lang="en-US" sz="1000" i="1" dirty="0" err="1">
                <a:solidFill>
                  <a:srgbClr val="005294"/>
                </a:solidFill>
              </a:rPr>
              <a:t>Obes</a:t>
            </a:r>
            <a:r>
              <a:rPr lang="en-US" sz="1000" i="1" dirty="0">
                <a:solidFill>
                  <a:srgbClr val="005294"/>
                </a:solidFill>
              </a:rPr>
              <a:t> (</a:t>
            </a:r>
            <a:r>
              <a:rPr lang="en-US" sz="1000" i="1" dirty="0" err="1">
                <a:solidFill>
                  <a:srgbClr val="005294"/>
                </a:solidFill>
              </a:rPr>
              <a:t>Lond</a:t>
            </a:r>
            <a:r>
              <a:rPr lang="en-US" sz="1000" i="1" dirty="0">
                <a:solidFill>
                  <a:srgbClr val="005294"/>
                </a:solidFill>
              </a:rPr>
              <a:t>) </a:t>
            </a:r>
            <a:r>
              <a:rPr lang="en-US" sz="1000" dirty="0">
                <a:solidFill>
                  <a:srgbClr val="005294"/>
                </a:solidFill>
              </a:rPr>
              <a:t>2020;44:1264–78.</a:t>
            </a:r>
            <a:endParaRPr lang="en-GB" sz="1000" dirty="0">
              <a:solidFill>
                <a:srgbClr val="005294"/>
              </a:solidFill>
            </a:endParaRPr>
          </a:p>
        </p:txBody>
      </p:sp>
      <p:grpSp>
        <p:nvGrpSpPr>
          <p:cNvPr id="4" name="ORIGINAL" hidden="1"/>
          <p:cNvGrpSpPr/>
          <p:nvPr/>
        </p:nvGrpSpPr>
        <p:grpSpPr>
          <a:xfrm>
            <a:off x="1684933" y="-777919"/>
            <a:ext cx="8822137" cy="6513725"/>
            <a:chOff x="160932" y="3051544"/>
            <a:chExt cx="8822137" cy="651372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32" y="6914707"/>
              <a:ext cx="8822137" cy="265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2651" y="3051544"/>
              <a:ext cx="255182" cy="233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80" name="Group 179"/>
          <p:cNvGrpSpPr/>
          <p:nvPr/>
        </p:nvGrpSpPr>
        <p:grpSpPr>
          <a:xfrm>
            <a:off x="383177" y="2407903"/>
            <a:ext cx="11051177" cy="3336055"/>
            <a:chOff x="95387" y="2702040"/>
            <a:chExt cx="8953226" cy="3041918"/>
          </a:xfrm>
        </p:grpSpPr>
        <p:grpSp>
          <p:nvGrpSpPr>
            <p:cNvPr id="122" name="Group 121"/>
            <p:cNvGrpSpPr/>
            <p:nvPr/>
          </p:nvGrpSpPr>
          <p:grpSpPr>
            <a:xfrm>
              <a:off x="95387" y="2702040"/>
              <a:ext cx="8953226" cy="3041918"/>
              <a:chOff x="95387" y="2702040"/>
              <a:chExt cx="8953226" cy="3041918"/>
            </a:xfrm>
          </p:grpSpPr>
          <p:grpSp>
            <p:nvGrpSpPr>
              <p:cNvPr id="366" name="Group 365">
                <a:extLst>
                  <a:ext uri="{FF2B5EF4-FFF2-40B4-BE49-F238E27FC236}">
                    <a16:creationId xmlns:a16="http://schemas.microsoft.com/office/drawing/2014/main" id="{6BC2D2C0-D5B6-443B-AD97-F8478F635BDB}"/>
                  </a:ext>
                </a:extLst>
              </p:cNvPr>
              <p:cNvGrpSpPr/>
              <p:nvPr/>
            </p:nvGrpSpPr>
            <p:grpSpPr>
              <a:xfrm>
                <a:off x="95387" y="2730566"/>
                <a:ext cx="8953226" cy="3013392"/>
                <a:chOff x="102389" y="2817654"/>
                <a:chExt cx="8953226" cy="3013392"/>
              </a:xfrm>
            </p:grpSpPr>
            <p:sp>
              <p:nvSpPr>
                <p:cNvPr id="540" name="Rounded Rectangle 57">
                  <a:extLst>
                    <a:ext uri="{FF2B5EF4-FFF2-40B4-BE49-F238E27FC236}">
                      <a16:creationId xmlns:a16="http://schemas.microsoft.com/office/drawing/2014/main" id="{68A36CA0-44A3-4737-9320-C59AA4AC66C7}"/>
                    </a:ext>
                  </a:extLst>
                </p:cNvPr>
                <p:cNvSpPr/>
                <p:nvPr/>
              </p:nvSpPr>
              <p:spPr>
                <a:xfrm>
                  <a:off x="102389" y="2817654"/>
                  <a:ext cx="8953226" cy="3013392"/>
                </a:xfrm>
                <a:prstGeom prst="roundRect">
                  <a:avLst>
                    <a:gd name="adj" fmla="val 492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41" name="Rectangle: Top Corners Rounded 10">
                  <a:extLst>
                    <a:ext uri="{FF2B5EF4-FFF2-40B4-BE49-F238E27FC236}">
                      <a16:creationId xmlns:a16="http://schemas.microsoft.com/office/drawing/2014/main" id="{DA677C3D-E6A4-457B-977A-8E0BC660749C}"/>
                    </a:ext>
                  </a:extLst>
                </p:cNvPr>
                <p:cNvSpPr/>
                <p:nvPr/>
              </p:nvSpPr>
              <p:spPr>
                <a:xfrm>
                  <a:off x="102389" y="2817654"/>
                  <a:ext cx="8953200" cy="233084"/>
                </a:xfrm>
                <a:prstGeom prst="round2SameRect">
                  <a:avLst>
                    <a:gd name="adj1" fmla="val 50000"/>
                    <a:gd name="adj2" fmla="val 0"/>
                  </a:avLst>
                </a:prstGeom>
                <a:solidFill>
                  <a:srgbClr val="005294"/>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42" name="TextBox 541">
                  <a:extLst>
                    <a:ext uri="{FF2B5EF4-FFF2-40B4-BE49-F238E27FC236}">
                      <a16:creationId xmlns:a16="http://schemas.microsoft.com/office/drawing/2014/main" id="{C7065594-1AD5-4A45-B355-9FCDF7C074F5}"/>
                    </a:ext>
                  </a:extLst>
                </p:cNvPr>
                <p:cNvSpPr txBox="1"/>
                <p:nvPr/>
              </p:nvSpPr>
              <p:spPr>
                <a:xfrm>
                  <a:off x="931088" y="3055284"/>
                  <a:ext cx="2395882" cy="276999"/>
                </a:xfrm>
                <a:prstGeom prst="rect">
                  <a:avLst/>
                </a:prstGeom>
                <a:noFill/>
              </p:spPr>
              <p:txBody>
                <a:bodyPr wrap="square" rtlCol="0" anchor="b">
                  <a:spAutoFit/>
                </a:bodyPr>
                <a:lstStyle/>
                <a:p>
                  <a:pPr algn="ctr"/>
                  <a:r>
                    <a:rPr lang="en-GB" sz="1200" b="1" dirty="0">
                      <a:solidFill>
                        <a:srgbClr val="000000"/>
                      </a:solidFill>
                    </a:rPr>
                    <a:t>Normal</a:t>
                  </a:r>
                </a:p>
              </p:txBody>
            </p:sp>
            <p:sp>
              <p:nvSpPr>
                <p:cNvPr id="543" name="TextBox 542">
                  <a:extLst>
                    <a:ext uri="{FF2B5EF4-FFF2-40B4-BE49-F238E27FC236}">
                      <a16:creationId xmlns:a16="http://schemas.microsoft.com/office/drawing/2014/main" id="{18188ADB-4157-423F-81CF-81EAC2B26787}"/>
                    </a:ext>
                  </a:extLst>
                </p:cNvPr>
                <p:cNvSpPr txBox="1"/>
                <p:nvPr/>
              </p:nvSpPr>
              <p:spPr>
                <a:xfrm>
                  <a:off x="3724847" y="3055284"/>
                  <a:ext cx="2403372" cy="276999"/>
                </a:xfrm>
                <a:prstGeom prst="rect">
                  <a:avLst/>
                </a:prstGeom>
                <a:noFill/>
              </p:spPr>
              <p:txBody>
                <a:bodyPr wrap="square" rtlCol="0" anchor="b">
                  <a:spAutoFit/>
                </a:bodyPr>
                <a:lstStyle/>
                <a:p>
                  <a:pPr algn="ctr"/>
                  <a:r>
                    <a:rPr lang="en-GB" sz="1200" b="1" dirty="0">
                      <a:solidFill>
                        <a:srgbClr val="000000"/>
                      </a:solidFill>
                    </a:rPr>
                    <a:t>Overweight</a:t>
                  </a:r>
                </a:p>
              </p:txBody>
            </p:sp>
            <p:sp>
              <p:nvSpPr>
                <p:cNvPr id="544" name="TextBox 543">
                  <a:extLst>
                    <a:ext uri="{FF2B5EF4-FFF2-40B4-BE49-F238E27FC236}">
                      <a16:creationId xmlns:a16="http://schemas.microsoft.com/office/drawing/2014/main" id="{C9BCD7F6-3A39-443A-ACB1-01D5DAF9D3BB}"/>
                    </a:ext>
                  </a:extLst>
                </p:cNvPr>
                <p:cNvSpPr txBox="1"/>
                <p:nvPr/>
              </p:nvSpPr>
              <p:spPr>
                <a:xfrm>
                  <a:off x="6525589" y="3055284"/>
                  <a:ext cx="2395884" cy="276999"/>
                </a:xfrm>
                <a:prstGeom prst="rect">
                  <a:avLst/>
                </a:prstGeom>
                <a:noFill/>
              </p:spPr>
              <p:txBody>
                <a:bodyPr wrap="square" rtlCol="0" anchor="b">
                  <a:spAutoFit/>
                </a:bodyPr>
                <a:lstStyle/>
                <a:p>
                  <a:pPr algn="ctr"/>
                  <a:r>
                    <a:rPr lang="en-GB" sz="1200" b="1" dirty="0">
                      <a:solidFill>
                        <a:srgbClr val="000000"/>
                      </a:solidFill>
                    </a:rPr>
                    <a:t>Obese</a:t>
                  </a:r>
                </a:p>
              </p:txBody>
            </p:sp>
          </p:grpSp>
          <p:sp>
            <p:nvSpPr>
              <p:cNvPr id="376" name="TextBox 375"/>
              <p:cNvSpPr txBox="1"/>
              <p:nvPr/>
            </p:nvSpPr>
            <p:spPr>
              <a:xfrm>
                <a:off x="188752" y="2702040"/>
                <a:ext cx="8766497" cy="523220"/>
              </a:xfrm>
              <a:prstGeom prst="rect">
                <a:avLst/>
              </a:prstGeom>
              <a:noFill/>
            </p:spPr>
            <p:txBody>
              <a:bodyPr wrap="square" rtlCol="0">
                <a:spAutoFit/>
              </a:bodyPr>
              <a:lstStyle/>
              <a:p>
                <a:pPr algn="ctr"/>
                <a:r>
                  <a:rPr lang="en-GB" sz="1400" b="1" dirty="0">
                    <a:solidFill>
                      <a:prstClr val="white"/>
                    </a:solidFill>
                  </a:rPr>
                  <a:t>Percent weight changes in </a:t>
                </a:r>
                <a:r>
                  <a:rPr lang="en-GB" sz="1400" b="1" dirty="0" err="1">
                    <a:solidFill>
                      <a:prstClr val="white"/>
                    </a:solidFill>
                  </a:rPr>
                  <a:t>hypogonadal</a:t>
                </a:r>
                <a:r>
                  <a:rPr lang="en-GB" sz="1400" b="1" dirty="0">
                    <a:solidFill>
                      <a:prstClr val="white"/>
                    </a:solidFill>
                  </a:rPr>
                  <a:t> men with normal weight, overweight or obesity treated with or without </a:t>
                </a:r>
                <a:r>
                  <a:rPr lang="en-GB" sz="1400" b="1" dirty="0" err="1">
                    <a:solidFill>
                      <a:prstClr val="white"/>
                    </a:solidFill>
                  </a:rPr>
                  <a:t>TTh</a:t>
                </a:r>
                <a:endParaRPr lang="en-GB" sz="1400" b="1" dirty="0">
                  <a:solidFill>
                    <a:prstClr val="white"/>
                  </a:solidFill>
                </a:endParaRPr>
              </a:p>
            </p:txBody>
          </p:sp>
        </p:grpSp>
        <p:grpSp>
          <p:nvGrpSpPr>
            <p:cNvPr id="44" name="Group 43"/>
            <p:cNvGrpSpPr/>
            <p:nvPr/>
          </p:nvGrpSpPr>
          <p:grpSpPr>
            <a:xfrm>
              <a:off x="3432313" y="3010873"/>
              <a:ext cx="2883487" cy="2544319"/>
              <a:chOff x="3432313" y="3010873"/>
              <a:chExt cx="2883487" cy="2544319"/>
            </a:xfrm>
          </p:grpSpPr>
          <p:sp>
            <p:nvSpPr>
              <p:cNvPr id="417" name="Overweight Testosterone">
                <a:extLst>
                  <a:ext uri="{FF2B5EF4-FFF2-40B4-BE49-F238E27FC236}">
                    <a16:creationId xmlns:a16="http://schemas.microsoft.com/office/drawing/2014/main" id="{135D3BED-2EAD-4078-A844-9676EC4452D1}"/>
                  </a:ext>
                </a:extLst>
              </p:cNvPr>
              <p:cNvSpPr/>
              <p:nvPr/>
            </p:nvSpPr>
            <p:spPr>
              <a:xfrm>
                <a:off x="3833339" y="3831352"/>
                <a:ext cx="2268881" cy="833886"/>
              </a:xfrm>
              <a:custGeom>
                <a:avLst/>
                <a:gdLst>
                  <a:gd name="connsiteX0" fmla="*/ 0 w 6838950"/>
                  <a:gd name="connsiteY0" fmla="*/ 0 h 1860550"/>
                  <a:gd name="connsiteX1" fmla="*/ 628650 w 6838950"/>
                  <a:gd name="connsiteY1" fmla="*/ 38100 h 1860550"/>
                  <a:gd name="connsiteX2" fmla="*/ 1244600 w 6838950"/>
                  <a:gd name="connsiteY2" fmla="*/ 438150 h 1860550"/>
                  <a:gd name="connsiteX3" fmla="*/ 1854200 w 6838950"/>
                  <a:gd name="connsiteY3" fmla="*/ 679450 h 1860550"/>
                  <a:gd name="connsiteX4" fmla="*/ 2470150 w 6838950"/>
                  <a:gd name="connsiteY4" fmla="*/ 889000 h 1860550"/>
                  <a:gd name="connsiteX5" fmla="*/ 3079750 w 6838950"/>
                  <a:gd name="connsiteY5" fmla="*/ 1066800 h 1860550"/>
                  <a:gd name="connsiteX6" fmla="*/ 3695700 w 6838950"/>
                  <a:gd name="connsiteY6" fmla="*/ 1193800 h 1860550"/>
                  <a:gd name="connsiteX7" fmla="*/ 4318000 w 6838950"/>
                  <a:gd name="connsiteY7" fmla="*/ 1314450 h 1860550"/>
                  <a:gd name="connsiteX8" fmla="*/ 4921250 w 6838950"/>
                  <a:gd name="connsiteY8" fmla="*/ 1409700 h 1860550"/>
                  <a:gd name="connsiteX9" fmla="*/ 5549900 w 6838950"/>
                  <a:gd name="connsiteY9" fmla="*/ 1504950 h 1860550"/>
                  <a:gd name="connsiteX10" fmla="*/ 6165850 w 6838950"/>
                  <a:gd name="connsiteY10" fmla="*/ 1574800 h 1860550"/>
                  <a:gd name="connsiteX11" fmla="*/ 6838950 w 6838950"/>
                  <a:gd name="connsiteY11" fmla="*/ 1555750 h 1860550"/>
                  <a:gd name="connsiteX12" fmla="*/ 6838950 w 6838950"/>
                  <a:gd name="connsiteY12" fmla="*/ 1860550 h 1860550"/>
                  <a:gd name="connsiteX13" fmla="*/ 6159500 w 6838950"/>
                  <a:gd name="connsiteY13" fmla="*/ 1860550 h 1860550"/>
                  <a:gd name="connsiteX14" fmla="*/ 5543550 w 6838950"/>
                  <a:gd name="connsiteY14" fmla="*/ 1790700 h 1860550"/>
                  <a:gd name="connsiteX15" fmla="*/ 4933950 w 6838950"/>
                  <a:gd name="connsiteY15" fmla="*/ 1701800 h 1860550"/>
                  <a:gd name="connsiteX16" fmla="*/ 4318000 w 6838950"/>
                  <a:gd name="connsiteY16" fmla="*/ 1593850 h 1860550"/>
                  <a:gd name="connsiteX17" fmla="*/ 3695700 w 6838950"/>
                  <a:gd name="connsiteY17" fmla="*/ 1473200 h 1860550"/>
                  <a:gd name="connsiteX18" fmla="*/ 3092450 w 6838950"/>
                  <a:gd name="connsiteY18" fmla="*/ 1333500 h 1860550"/>
                  <a:gd name="connsiteX19" fmla="*/ 2463800 w 6838950"/>
                  <a:gd name="connsiteY19" fmla="*/ 1162050 h 1860550"/>
                  <a:gd name="connsiteX20" fmla="*/ 1854200 w 6838950"/>
                  <a:gd name="connsiteY20" fmla="*/ 946150 h 1860550"/>
                  <a:gd name="connsiteX21" fmla="*/ 1238250 w 6838950"/>
                  <a:gd name="connsiteY21" fmla="*/ 704850 h 1860550"/>
                  <a:gd name="connsiteX22" fmla="*/ 628650 w 6838950"/>
                  <a:gd name="connsiteY22" fmla="*/ 298450 h 1860550"/>
                  <a:gd name="connsiteX23" fmla="*/ 0 w 6838950"/>
                  <a:gd name="connsiteY23" fmla="*/ 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8950" h="1860550">
                    <a:moveTo>
                      <a:pt x="0" y="0"/>
                    </a:moveTo>
                    <a:lnTo>
                      <a:pt x="628650" y="38100"/>
                    </a:lnTo>
                    <a:lnTo>
                      <a:pt x="1244600" y="438150"/>
                    </a:lnTo>
                    <a:lnTo>
                      <a:pt x="1854200" y="679450"/>
                    </a:lnTo>
                    <a:lnTo>
                      <a:pt x="2470150" y="889000"/>
                    </a:lnTo>
                    <a:lnTo>
                      <a:pt x="3079750" y="1066800"/>
                    </a:lnTo>
                    <a:lnTo>
                      <a:pt x="3695700" y="1193800"/>
                    </a:lnTo>
                    <a:lnTo>
                      <a:pt x="4318000" y="1314450"/>
                    </a:lnTo>
                    <a:lnTo>
                      <a:pt x="4921250" y="1409700"/>
                    </a:lnTo>
                    <a:lnTo>
                      <a:pt x="5549900" y="1504950"/>
                    </a:lnTo>
                    <a:lnTo>
                      <a:pt x="6165850" y="1574800"/>
                    </a:lnTo>
                    <a:lnTo>
                      <a:pt x="6838950" y="1555750"/>
                    </a:lnTo>
                    <a:lnTo>
                      <a:pt x="6838950" y="1860550"/>
                    </a:lnTo>
                    <a:lnTo>
                      <a:pt x="6159500" y="1860550"/>
                    </a:lnTo>
                    <a:lnTo>
                      <a:pt x="5543550" y="1790700"/>
                    </a:lnTo>
                    <a:lnTo>
                      <a:pt x="4933950" y="1701800"/>
                    </a:lnTo>
                    <a:lnTo>
                      <a:pt x="4318000" y="1593850"/>
                    </a:lnTo>
                    <a:lnTo>
                      <a:pt x="3695700" y="1473200"/>
                    </a:lnTo>
                    <a:lnTo>
                      <a:pt x="3092450" y="1333500"/>
                    </a:lnTo>
                    <a:lnTo>
                      <a:pt x="2463800" y="1162050"/>
                    </a:lnTo>
                    <a:lnTo>
                      <a:pt x="1854200" y="946150"/>
                    </a:lnTo>
                    <a:lnTo>
                      <a:pt x="1238250" y="704850"/>
                    </a:lnTo>
                    <a:lnTo>
                      <a:pt x="628650" y="298450"/>
                    </a:lnTo>
                    <a:lnTo>
                      <a:pt x="0" y="0"/>
                    </a:lnTo>
                    <a:close/>
                  </a:path>
                </a:pathLst>
              </a:custGeom>
              <a:solidFill>
                <a:schemeClr val="accent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8" name="Overweight Control">
                <a:extLst>
                  <a:ext uri="{FF2B5EF4-FFF2-40B4-BE49-F238E27FC236}">
                    <a16:creationId xmlns:a16="http://schemas.microsoft.com/office/drawing/2014/main" id="{4B4F137B-9048-44B9-A2B8-1D4EF9259509}"/>
                  </a:ext>
                </a:extLst>
              </p:cNvPr>
              <p:cNvSpPr/>
              <p:nvPr/>
            </p:nvSpPr>
            <p:spPr>
              <a:xfrm>
                <a:off x="3837364" y="3219456"/>
                <a:ext cx="2266774" cy="654586"/>
              </a:xfrm>
              <a:custGeom>
                <a:avLst/>
                <a:gdLst>
                  <a:gd name="connsiteX0" fmla="*/ 0 w 6832600"/>
                  <a:gd name="connsiteY0" fmla="*/ 1371600 h 1460500"/>
                  <a:gd name="connsiteX1" fmla="*/ 628650 w 6832600"/>
                  <a:gd name="connsiteY1" fmla="*/ 1276350 h 1460500"/>
                  <a:gd name="connsiteX2" fmla="*/ 1238250 w 6832600"/>
                  <a:gd name="connsiteY2" fmla="*/ 1206500 h 1460500"/>
                  <a:gd name="connsiteX3" fmla="*/ 1860550 w 6832600"/>
                  <a:gd name="connsiteY3" fmla="*/ 1168400 h 1460500"/>
                  <a:gd name="connsiteX4" fmla="*/ 2470150 w 6832600"/>
                  <a:gd name="connsiteY4" fmla="*/ 1098550 h 1460500"/>
                  <a:gd name="connsiteX5" fmla="*/ 3092450 w 6832600"/>
                  <a:gd name="connsiteY5" fmla="*/ 1047750 h 1460500"/>
                  <a:gd name="connsiteX6" fmla="*/ 3695700 w 6832600"/>
                  <a:gd name="connsiteY6" fmla="*/ 927100 h 1460500"/>
                  <a:gd name="connsiteX7" fmla="*/ 4311650 w 6832600"/>
                  <a:gd name="connsiteY7" fmla="*/ 774700 h 1460500"/>
                  <a:gd name="connsiteX8" fmla="*/ 4933950 w 6832600"/>
                  <a:gd name="connsiteY8" fmla="*/ 552450 h 1460500"/>
                  <a:gd name="connsiteX9" fmla="*/ 5543550 w 6832600"/>
                  <a:gd name="connsiteY9" fmla="*/ 361950 h 1460500"/>
                  <a:gd name="connsiteX10" fmla="*/ 6159500 w 6832600"/>
                  <a:gd name="connsiteY10" fmla="*/ 177800 h 1460500"/>
                  <a:gd name="connsiteX11" fmla="*/ 6832600 w 6832600"/>
                  <a:gd name="connsiteY11" fmla="*/ 0 h 1460500"/>
                  <a:gd name="connsiteX12" fmla="*/ 6832600 w 6832600"/>
                  <a:gd name="connsiteY12" fmla="*/ 228600 h 1460500"/>
                  <a:gd name="connsiteX13" fmla="*/ 6159500 w 6832600"/>
                  <a:gd name="connsiteY13" fmla="*/ 381000 h 1460500"/>
                  <a:gd name="connsiteX14" fmla="*/ 5537200 w 6832600"/>
                  <a:gd name="connsiteY14" fmla="*/ 552450 h 1460500"/>
                  <a:gd name="connsiteX15" fmla="*/ 4921250 w 6832600"/>
                  <a:gd name="connsiteY15" fmla="*/ 749300 h 1460500"/>
                  <a:gd name="connsiteX16" fmla="*/ 4311650 w 6832600"/>
                  <a:gd name="connsiteY16" fmla="*/ 977900 h 1460500"/>
                  <a:gd name="connsiteX17" fmla="*/ 3695700 w 6832600"/>
                  <a:gd name="connsiteY17" fmla="*/ 1117600 h 1460500"/>
                  <a:gd name="connsiteX18" fmla="*/ 3086100 w 6832600"/>
                  <a:gd name="connsiteY18" fmla="*/ 1238250 h 1460500"/>
                  <a:gd name="connsiteX19" fmla="*/ 2470150 w 6832600"/>
                  <a:gd name="connsiteY19" fmla="*/ 1289050 h 1460500"/>
                  <a:gd name="connsiteX20" fmla="*/ 1854200 w 6832600"/>
                  <a:gd name="connsiteY20" fmla="*/ 1358900 h 1460500"/>
                  <a:gd name="connsiteX21" fmla="*/ 1231900 w 6832600"/>
                  <a:gd name="connsiteY21" fmla="*/ 1390650 h 1460500"/>
                  <a:gd name="connsiteX22" fmla="*/ 615950 w 6832600"/>
                  <a:gd name="connsiteY22" fmla="*/ 1460500 h 1460500"/>
                  <a:gd name="connsiteX23" fmla="*/ 0 w 6832600"/>
                  <a:gd name="connsiteY23" fmla="*/ 13716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2600" h="1460500">
                    <a:moveTo>
                      <a:pt x="0" y="1371600"/>
                    </a:moveTo>
                    <a:lnTo>
                      <a:pt x="628650" y="1276350"/>
                    </a:lnTo>
                    <a:lnTo>
                      <a:pt x="1238250" y="1206500"/>
                    </a:lnTo>
                    <a:lnTo>
                      <a:pt x="1860550" y="1168400"/>
                    </a:lnTo>
                    <a:lnTo>
                      <a:pt x="2470150" y="1098550"/>
                    </a:lnTo>
                    <a:lnTo>
                      <a:pt x="3092450" y="1047750"/>
                    </a:lnTo>
                    <a:lnTo>
                      <a:pt x="3695700" y="927100"/>
                    </a:lnTo>
                    <a:lnTo>
                      <a:pt x="4311650" y="774700"/>
                    </a:lnTo>
                    <a:lnTo>
                      <a:pt x="4933950" y="552450"/>
                    </a:lnTo>
                    <a:lnTo>
                      <a:pt x="5543550" y="361950"/>
                    </a:lnTo>
                    <a:lnTo>
                      <a:pt x="6159500" y="177800"/>
                    </a:lnTo>
                    <a:lnTo>
                      <a:pt x="6832600" y="0"/>
                    </a:lnTo>
                    <a:lnTo>
                      <a:pt x="6832600" y="228600"/>
                    </a:lnTo>
                    <a:lnTo>
                      <a:pt x="6159500" y="381000"/>
                    </a:lnTo>
                    <a:lnTo>
                      <a:pt x="5537200" y="552450"/>
                    </a:lnTo>
                    <a:lnTo>
                      <a:pt x="4921250" y="749300"/>
                    </a:lnTo>
                    <a:lnTo>
                      <a:pt x="4311650" y="977900"/>
                    </a:lnTo>
                    <a:lnTo>
                      <a:pt x="3695700" y="1117600"/>
                    </a:lnTo>
                    <a:lnTo>
                      <a:pt x="3086100" y="1238250"/>
                    </a:lnTo>
                    <a:lnTo>
                      <a:pt x="2470150" y="1289050"/>
                    </a:lnTo>
                    <a:lnTo>
                      <a:pt x="1854200" y="1358900"/>
                    </a:lnTo>
                    <a:lnTo>
                      <a:pt x="1231900" y="1390650"/>
                    </a:lnTo>
                    <a:lnTo>
                      <a:pt x="615950" y="1460500"/>
                    </a:lnTo>
                    <a:lnTo>
                      <a:pt x="0" y="137160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70" name="Group 369">
                <a:extLst>
                  <a:ext uri="{FF2B5EF4-FFF2-40B4-BE49-F238E27FC236}">
                    <a16:creationId xmlns:a16="http://schemas.microsoft.com/office/drawing/2014/main" id="{316506C1-FADB-4B67-BC10-EE76C74BB87F}"/>
                  </a:ext>
                </a:extLst>
              </p:cNvPr>
              <p:cNvGrpSpPr/>
              <p:nvPr/>
            </p:nvGrpSpPr>
            <p:grpSpPr>
              <a:xfrm>
                <a:off x="3714822" y="5178070"/>
                <a:ext cx="2458552" cy="377122"/>
                <a:chOff x="3714822" y="5265158"/>
                <a:chExt cx="2458552" cy="377122"/>
              </a:xfrm>
            </p:grpSpPr>
            <p:grpSp>
              <p:nvGrpSpPr>
                <p:cNvPr id="479" name="Group 478">
                  <a:extLst>
                    <a:ext uri="{FF2B5EF4-FFF2-40B4-BE49-F238E27FC236}">
                      <a16:creationId xmlns:a16="http://schemas.microsoft.com/office/drawing/2014/main" id="{5B0F0012-FFE9-4837-B9B2-4C6F4F618B08}"/>
                    </a:ext>
                  </a:extLst>
                </p:cNvPr>
                <p:cNvGrpSpPr/>
                <p:nvPr/>
              </p:nvGrpSpPr>
              <p:grpSpPr>
                <a:xfrm>
                  <a:off x="3714822" y="5265158"/>
                  <a:ext cx="2458552" cy="250453"/>
                  <a:chOff x="3708925" y="5265158"/>
                  <a:chExt cx="2458552" cy="250453"/>
                </a:xfrm>
              </p:grpSpPr>
              <p:sp>
                <p:nvSpPr>
                  <p:cNvPr id="486" name="TextBox 485">
                    <a:extLst>
                      <a:ext uri="{FF2B5EF4-FFF2-40B4-BE49-F238E27FC236}">
                        <a16:creationId xmlns:a16="http://schemas.microsoft.com/office/drawing/2014/main" id="{E91A7D83-E766-4695-BC5D-F7D245BCEA05}"/>
                      </a:ext>
                    </a:extLst>
                  </p:cNvPr>
                  <p:cNvSpPr txBox="1"/>
                  <p:nvPr/>
                </p:nvSpPr>
                <p:spPr>
                  <a:xfrm>
                    <a:off x="3708925"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121</a:t>
                    </a:r>
                  </a:p>
                  <a:p>
                    <a:pPr algn="ctr">
                      <a:lnSpc>
                        <a:spcPct val="90000"/>
                      </a:lnSpc>
                    </a:pPr>
                    <a:r>
                      <a:rPr lang="en-GB" sz="900" spc="-10" dirty="0">
                        <a:solidFill>
                          <a:srgbClr val="000000"/>
                        </a:solidFill>
                      </a:rPr>
                      <a:t>165</a:t>
                    </a:r>
                  </a:p>
                </p:txBody>
              </p:sp>
              <p:sp>
                <p:nvSpPr>
                  <p:cNvPr id="487" name="TextBox 486">
                    <a:extLst>
                      <a:ext uri="{FF2B5EF4-FFF2-40B4-BE49-F238E27FC236}">
                        <a16:creationId xmlns:a16="http://schemas.microsoft.com/office/drawing/2014/main" id="{EACE5275-1EC2-4792-BECD-0DB909F0F787}"/>
                      </a:ext>
                    </a:extLst>
                  </p:cNvPr>
                  <p:cNvSpPr txBox="1"/>
                  <p:nvPr/>
                </p:nvSpPr>
                <p:spPr>
                  <a:xfrm>
                    <a:off x="5956273" y="5265158"/>
                    <a:ext cx="211204"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39</a:t>
                    </a:r>
                  </a:p>
                  <a:p>
                    <a:pPr algn="ctr">
                      <a:lnSpc>
                        <a:spcPct val="90000"/>
                      </a:lnSpc>
                    </a:pPr>
                    <a:r>
                      <a:rPr lang="en-GB" sz="900" spc="-10" dirty="0">
                        <a:solidFill>
                          <a:srgbClr val="000000"/>
                        </a:solidFill>
                      </a:rPr>
                      <a:t>55</a:t>
                    </a:r>
                  </a:p>
                </p:txBody>
              </p:sp>
              <p:sp>
                <p:nvSpPr>
                  <p:cNvPr id="488" name="TextBox 487">
                    <a:extLst>
                      <a:ext uri="{FF2B5EF4-FFF2-40B4-BE49-F238E27FC236}">
                        <a16:creationId xmlns:a16="http://schemas.microsoft.com/office/drawing/2014/main" id="{DF1796FB-DE91-463C-92B9-4692B21780AB}"/>
                      </a:ext>
                    </a:extLst>
                  </p:cNvPr>
                  <p:cNvSpPr txBox="1"/>
                  <p:nvPr/>
                </p:nvSpPr>
                <p:spPr>
                  <a:xfrm>
                    <a:off x="4520149"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106</a:t>
                    </a:r>
                  </a:p>
                  <a:p>
                    <a:pPr algn="ctr">
                      <a:lnSpc>
                        <a:spcPct val="90000"/>
                      </a:lnSpc>
                    </a:pPr>
                    <a:r>
                      <a:rPr lang="en-GB" sz="900" spc="-10" dirty="0">
                        <a:solidFill>
                          <a:srgbClr val="000000"/>
                        </a:solidFill>
                      </a:rPr>
                      <a:t>164</a:t>
                    </a:r>
                  </a:p>
                </p:txBody>
              </p:sp>
              <p:sp>
                <p:nvSpPr>
                  <p:cNvPr id="489" name="TextBox 488">
                    <a:extLst>
                      <a:ext uri="{FF2B5EF4-FFF2-40B4-BE49-F238E27FC236}">
                        <a16:creationId xmlns:a16="http://schemas.microsoft.com/office/drawing/2014/main" id="{625FBEA0-2131-44E3-AF54-4477A933B0DA}"/>
                      </a:ext>
                    </a:extLst>
                  </p:cNvPr>
                  <p:cNvSpPr txBox="1"/>
                  <p:nvPr/>
                </p:nvSpPr>
                <p:spPr>
                  <a:xfrm>
                    <a:off x="5128567"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81</a:t>
                    </a:r>
                  </a:p>
                  <a:p>
                    <a:pPr algn="ctr">
                      <a:lnSpc>
                        <a:spcPct val="90000"/>
                      </a:lnSpc>
                    </a:pPr>
                    <a:r>
                      <a:rPr lang="en-GB" sz="900" spc="-10" dirty="0">
                        <a:solidFill>
                          <a:srgbClr val="000000"/>
                        </a:solidFill>
                      </a:rPr>
                      <a:t>160</a:t>
                    </a:r>
                  </a:p>
                </p:txBody>
              </p:sp>
              <p:sp>
                <p:nvSpPr>
                  <p:cNvPr id="490" name="TextBox 489">
                    <a:extLst>
                      <a:ext uri="{FF2B5EF4-FFF2-40B4-BE49-F238E27FC236}">
                        <a16:creationId xmlns:a16="http://schemas.microsoft.com/office/drawing/2014/main" id="{7B2A3561-E904-4AAB-BE69-B6BFAE3C80A9}"/>
                      </a:ext>
                    </a:extLst>
                  </p:cNvPr>
                  <p:cNvSpPr txBox="1"/>
                  <p:nvPr/>
                </p:nvSpPr>
                <p:spPr>
                  <a:xfrm>
                    <a:off x="5331373"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70</a:t>
                    </a:r>
                  </a:p>
                  <a:p>
                    <a:pPr algn="ctr">
                      <a:lnSpc>
                        <a:spcPct val="90000"/>
                      </a:lnSpc>
                    </a:pPr>
                    <a:r>
                      <a:rPr lang="en-GB" sz="900" spc="-10" dirty="0">
                        <a:solidFill>
                          <a:srgbClr val="000000"/>
                        </a:solidFill>
                      </a:rPr>
                      <a:t>149</a:t>
                    </a:r>
                  </a:p>
                </p:txBody>
              </p:sp>
              <p:sp>
                <p:nvSpPr>
                  <p:cNvPr id="491" name="TextBox 490">
                    <a:extLst>
                      <a:ext uri="{FF2B5EF4-FFF2-40B4-BE49-F238E27FC236}">
                        <a16:creationId xmlns:a16="http://schemas.microsoft.com/office/drawing/2014/main" id="{7F71CC88-0F62-4624-9F0F-89D7FEA13872}"/>
                      </a:ext>
                    </a:extLst>
                  </p:cNvPr>
                  <p:cNvSpPr txBox="1"/>
                  <p:nvPr/>
                </p:nvSpPr>
                <p:spPr>
                  <a:xfrm>
                    <a:off x="3911731"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121</a:t>
                    </a:r>
                  </a:p>
                  <a:p>
                    <a:pPr algn="ctr">
                      <a:lnSpc>
                        <a:spcPct val="90000"/>
                      </a:lnSpc>
                    </a:pPr>
                    <a:r>
                      <a:rPr lang="en-GB" sz="900" spc="-10" dirty="0">
                        <a:solidFill>
                          <a:srgbClr val="000000"/>
                        </a:solidFill>
                      </a:rPr>
                      <a:t>165</a:t>
                    </a:r>
                  </a:p>
                </p:txBody>
              </p:sp>
              <p:sp>
                <p:nvSpPr>
                  <p:cNvPr id="492" name="TextBox 491">
                    <a:extLst>
                      <a:ext uri="{FF2B5EF4-FFF2-40B4-BE49-F238E27FC236}">
                        <a16:creationId xmlns:a16="http://schemas.microsoft.com/office/drawing/2014/main" id="{EF68A540-348E-4E4C-8B95-B60327CF453B}"/>
                      </a:ext>
                    </a:extLst>
                  </p:cNvPr>
                  <p:cNvSpPr txBox="1"/>
                  <p:nvPr/>
                </p:nvSpPr>
                <p:spPr>
                  <a:xfrm>
                    <a:off x="4317343"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118</a:t>
                    </a:r>
                  </a:p>
                  <a:p>
                    <a:pPr algn="ctr">
                      <a:lnSpc>
                        <a:spcPct val="90000"/>
                      </a:lnSpc>
                    </a:pPr>
                    <a:r>
                      <a:rPr lang="en-GB" sz="900" spc="-10" dirty="0">
                        <a:solidFill>
                          <a:srgbClr val="000000"/>
                        </a:solidFill>
                      </a:rPr>
                      <a:t>165</a:t>
                    </a:r>
                  </a:p>
                </p:txBody>
              </p:sp>
              <p:sp>
                <p:nvSpPr>
                  <p:cNvPr id="493" name="TextBox 492">
                    <a:extLst>
                      <a:ext uri="{FF2B5EF4-FFF2-40B4-BE49-F238E27FC236}">
                        <a16:creationId xmlns:a16="http://schemas.microsoft.com/office/drawing/2014/main" id="{BEB0FA25-1933-4A41-911F-D86D17A7A14B}"/>
                      </a:ext>
                    </a:extLst>
                  </p:cNvPr>
                  <p:cNvSpPr txBox="1"/>
                  <p:nvPr/>
                </p:nvSpPr>
                <p:spPr>
                  <a:xfrm>
                    <a:off x="4724558" y="5265158"/>
                    <a:ext cx="241980"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96</a:t>
                    </a:r>
                  </a:p>
                  <a:p>
                    <a:pPr algn="ctr">
                      <a:lnSpc>
                        <a:spcPct val="90000"/>
                      </a:lnSpc>
                    </a:pPr>
                    <a:r>
                      <a:rPr lang="en-GB" sz="900" spc="-10" dirty="0">
                        <a:solidFill>
                          <a:srgbClr val="000000"/>
                        </a:solidFill>
                      </a:rPr>
                      <a:t>163</a:t>
                    </a:r>
                  </a:p>
                </p:txBody>
              </p:sp>
              <p:sp>
                <p:nvSpPr>
                  <p:cNvPr id="494" name="TextBox 493">
                    <a:extLst>
                      <a:ext uri="{FF2B5EF4-FFF2-40B4-BE49-F238E27FC236}">
                        <a16:creationId xmlns:a16="http://schemas.microsoft.com/office/drawing/2014/main" id="{BF046E87-0AA9-4AE7-8064-B46352D2DF15}"/>
                      </a:ext>
                    </a:extLst>
                  </p:cNvPr>
                  <p:cNvSpPr txBox="1"/>
                  <p:nvPr/>
                </p:nvSpPr>
                <p:spPr>
                  <a:xfrm>
                    <a:off x="4928166" y="5265158"/>
                    <a:ext cx="240377"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84</a:t>
                    </a:r>
                  </a:p>
                  <a:p>
                    <a:pPr algn="ctr">
                      <a:lnSpc>
                        <a:spcPct val="90000"/>
                      </a:lnSpc>
                    </a:pPr>
                    <a:r>
                      <a:rPr lang="en-GB" sz="900" spc="-10" dirty="0">
                        <a:solidFill>
                          <a:srgbClr val="000000"/>
                        </a:solidFill>
                      </a:rPr>
                      <a:t>162</a:t>
                    </a:r>
                  </a:p>
                </p:txBody>
              </p:sp>
              <p:sp>
                <p:nvSpPr>
                  <p:cNvPr id="495" name="TextBox 494">
                    <a:extLst>
                      <a:ext uri="{FF2B5EF4-FFF2-40B4-BE49-F238E27FC236}">
                        <a16:creationId xmlns:a16="http://schemas.microsoft.com/office/drawing/2014/main" id="{3D9B4358-048C-4BB2-A142-1296765644CA}"/>
                      </a:ext>
                    </a:extLst>
                  </p:cNvPr>
                  <p:cNvSpPr txBox="1"/>
                  <p:nvPr/>
                </p:nvSpPr>
                <p:spPr>
                  <a:xfrm>
                    <a:off x="4114537"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119</a:t>
                    </a:r>
                  </a:p>
                  <a:p>
                    <a:pPr algn="ctr">
                      <a:lnSpc>
                        <a:spcPct val="90000"/>
                      </a:lnSpc>
                    </a:pPr>
                    <a:r>
                      <a:rPr lang="en-GB" sz="900" spc="-10" dirty="0">
                        <a:solidFill>
                          <a:srgbClr val="000000"/>
                        </a:solidFill>
                      </a:rPr>
                      <a:t>165</a:t>
                    </a:r>
                  </a:p>
                </p:txBody>
              </p:sp>
              <p:sp>
                <p:nvSpPr>
                  <p:cNvPr id="496" name="TextBox 495">
                    <a:extLst>
                      <a:ext uri="{FF2B5EF4-FFF2-40B4-BE49-F238E27FC236}">
                        <a16:creationId xmlns:a16="http://schemas.microsoft.com/office/drawing/2014/main" id="{1A7E7D56-CB6B-4D09-A012-30DEC3A5CE70}"/>
                      </a:ext>
                    </a:extLst>
                  </p:cNvPr>
                  <p:cNvSpPr txBox="1"/>
                  <p:nvPr/>
                </p:nvSpPr>
                <p:spPr>
                  <a:xfrm>
                    <a:off x="5536588" y="5265158"/>
                    <a:ext cx="240377"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60</a:t>
                    </a:r>
                  </a:p>
                  <a:p>
                    <a:pPr algn="ctr">
                      <a:lnSpc>
                        <a:spcPct val="90000"/>
                      </a:lnSpc>
                    </a:pPr>
                    <a:r>
                      <a:rPr lang="en-GB" sz="900" spc="-10" dirty="0">
                        <a:solidFill>
                          <a:srgbClr val="000000"/>
                        </a:solidFill>
                      </a:rPr>
                      <a:t>134</a:t>
                    </a:r>
                  </a:p>
                </p:txBody>
              </p:sp>
              <p:sp>
                <p:nvSpPr>
                  <p:cNvPr id="497" name="TextBox 496">
                    <a:extLst>
                      <a:ext uri="{FF2B5EF4-FFF2-40B4-BE49-F238E27FC236}">
                        <a16:creationId xmlns:a16="http://schemas.microsoft.com/office/drawing/2014/main" id="{0E587B7A-E96D-4651-87ED-6A95C8C469EA}"/>
                      </a:ext>
                    </a:extLst>
                  </p:cNvPr>
                  <p:cNvSpPr txBox="1"/>
                  <p:nvPr/>
                </p:nvSpPr>
                <p:spPr>
                  <a:xfrm>
                    <a:off x="5752539" y="5265158"/>
                    <a:ext cx="21280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47</a:t>
                    </a:r>
                  </a:p>
                  <a:p>
                    <a:pPr algn="ctr">
                      <a:lnSpc>
                        <a:spcPct val="90000"/>
                      </a:lnSpc>
                    </a:pPr>
                    <a:r>
                      <a:rPr lang="en-GB" sz="900" spc="-10" dirty="0">
                        <a:solidFill>
                          <a:srgbClr val="000000"/>
                        </a:solidFill>
                      </a:rPr>
                      <a:t>95</a:t>
                    </a:r>
                  </a:p>
                </p:txBody>
              </p:sp>
            </p:grpSp>
            <p:grpSp>
              <p:nvGrpSpPr>
                <p:cNvPr id="480" name="Group 479">
                  <a:extLst>
                    <a:ext uri="{FF2B5EF4-FFF2-40B4-BE49-F238E27FC236}">
                      <a16:creationId xmlns:a16="http://schemas.microsoft.com/office/drawing/2014/main" id="{BF932C93-80F4-4BB0-B6F0-2D22DB1B0B9A}"/>
                    </a:ext>
                  </a:extLst>
                </p:cNvPr>
                <p:cNvGrpSpPr/>
                <p:nvPr/>
              </p:nvGrpSpPr>
              <p:grpSpPr>
                <a:xfrm>
                  <a:off x="3831637" y="5517630"/>
                  <a:ext cx="2243160" cy="124650"/>
                  <a:chOff x="3831637" y="5517630"/>
                  <a:chExt cx="2243160" cy="124650"/>
                </a:xfrm>
              </p:grpSpPr>
              <p:grpSp>
                <p:nvGrpSpPr>
                  <p:cNvPr id="481" name="Group 480">
                    <a:extLst>
                      <a:ext uri="{FF2B5EF4-FFF2-40B4-BE49-F238E27FC236}">
                        <a16:creationId xmlns:a16="http://schemas.microsoft.com/office/drawing/2014/main" id="{E6686087-B72A-4E35-99E5-C808C8A20A9E}"/>
                      </a:ext>
                    </a:extLst>
                  </p:cNvPr>
                  <p:cNvGrpSpPr/>
                  <p:nvPr/>
                </p:nvGrpSpPr>
                <p:grpSpPr>
                  <a:xfrm>
                    <a:off x="4239859" y="5517630"/>
                    <a:ext cx="1834938" cy="124650"/>
                    <a:chOff x="4239859" y="5517630"/>
                    <a:chExt cx="1846558" cy="124650"/>
                  </a:xfrm>
                </p:grpSpPr>
                <p:sp>
                  <p:nvSpPr>
                    <p:cNvPr id="483" name="TextBox 482">
                      <a:extLst>
                        <a:ext uri="{FF2B5EF4-FFF2-40B4-BE49-F238E27FC236}">
                          <a16:creationId xmlns:a16="http://schemas.microsoft.com/office/drawing/2014/main" id="{A7B965D4-A2AB-4372-BA79-BA59A7731CD3}"/>
                        </a:ext>
                      </a:extLst>
                    </p:cNvPr>
                    <p:cNvSpPr txBox="1"/>
                    <p:nvPr/>
                  </p:nvSpPr>
                  <p:spPr>
                    <a:xfrm>
                      <a:off x="4239859" y="5517630"/>
                      <a:ext cx="1846558" cy="124650"/>
                    </a:xfrm>
                    <a:prstGeom prst="rect">
                      <a:avLst/>
                    </a:prstGeom>
                    <a:solidFill>
                      <a:schemeClr val="bg1"/>
                    </a:solidFill>
                  </p:spPr>
                  <p:txBody>
                    <a:bodyPr wrap="square" lIns="36000" tIns="0" rIns="36000" bIns="0" rtlCol="0">
                      <a:spAutoFit/>
                    </a:bodyPr>
                    <a:lstStyle/>
                    <a:p>
                      <a:pPr algn="ctr">
                        <a:lnSpc>
                          <a:spcPct val="90000"/>
                        </a:lnSpc>
                      </a:pPr>
                      <a:r>
                        <a:rPr lang="en-GB" sz="900" dirty="0">
                          <a:solidFill>
                            <a:srgbClr val="000000"/>
                          </a:solidFill>
                        </a:rPr>
                        <a:t>&lt;0.0001</a:t>
                      </a:r>
                    </a:p>
                  </p:txBody>
                </p:sp>
                <p:sp>
                  <p:nvSpPr>
                    <p:cNvPr id="484" name="Freeform: Shape 65">
                      <a:extLst>
                        <a:ext uri="{FF2B5EF4-FFF2-40B4-BE49-F238E27FC236}">
                          <a16:creationId xmlns:a16="http://schemas.microsoft.com/office/drawing/2014/main" id="{7D5AACB7-927D-45AA-A002-F9342A6CBCF6}"/>
                        </a:ext>
                      </a:extLst>
                    </p:cNvPr>
                    <p:cNvSpPr/>
                    <p:nvPr/>
                  </p:nvSpPr>
                  <p:spPr>
                    <a:xfrm>
                      <a:off x="4245505"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85" name="Freeform: Shape 66">
                      <a:extLst>
                        <a:ext uri="{FF2B5EF4-FFF2-40B4-BE49-F238E27FC236}">
                          <a16:creationId xmlns:a16="http://schemas.microsoft.com/office/drawing/2014/main" id="{E42D4245-A1FB-4A91-BA00-3CEA45C6C618}"/>
                        </a:ext>
                      </a:extLst>
                    </p:cNvPr>
                    <p:cNvSpPr/>
                    <p:nvPr/>
                  </p:nvSpPr>
                  <p:spPr>
                    <a:xfrm flipH="1">
                      <a:off x="5379039"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482" name="TextBox 481">
                    <a:extLst>
                      <a:ext uri="{FF2B5EF4-FFF2-40B4-BE49-F238E27FC236}">
                        <a16:creationId xmlns:a16="http://schemas.microsoft.com/office/drawing/2014/main" id="{BD080ABB-0864-49C8-AEDC-2A5DD2A2BDF5}"/>
                      </a:ext>
                    </a:extLst>
                  </p:cNvPr>
                  <p:cNvSpPr txBox="1"/>
                  <p:nvPr/>
                </p:nvSpPr>
                <p:spPr>
                  <a:xfrm>
                    <a:off x="3831637" y="5517630"/>
                    <a:ext cx="411744" cy="124650"/>
                  </a:xfrm>
                  <a:prstGeom prst="rect">
                    <a:avLst/>
                  </a:prstGeom>
                  <a:solidFill>
                    <a:schemeClr val="bg1"/>
                  </a:solidFill>
                </p:spPr>
                <p:txBody>
                  <a:bodyPr wrap="square" lIns="36000" tIns="0" rIns="36000" bIns="0" rtlCol="0">
                    <a:spAutoFit/>
                  </a:bodyPr>
                  <a:lstStyle/>
                  <a:p>
                    <a:pPr algn="ctr">
                      <a:lnSpc>
                        <a:spcPct val="90000"/>
                      </a:lnSpc>
                    </a:pPr>
                    <a:r>
                      <a:rPr lang="en-GB" sz="900" dirty="0">
                        <a:solidFill>
                          <a:srgbClr val="000000"/>
                        </a:solidFill>
                      </a:rPr>
                      <a:t>NS</a:t>
                    </a:r>
                  </a:p>
                </p:txBody>
              </p:sp>
            </p:grpSp>
          </p:grpSp>
          <p:grpSp>
            <p:nvGrpSpPr>
              <p:cNvPr id="419" name="Group 418">
                <a:extLst>
                  <a:ext uri="{FF2B5EF4-FFF2-40B4-BE49-F238E27FC236}">
                    <a16:creationId xmlns:a16="http://schemas.microsoft.com/office/drawing/2014/main" id="{6F1E5E7E-2CB5-4FC2-9D01-C8C0E6B47A1E}"/>
                  </a:ext>
                </a:extLst>
              </p:cNvPr>
              <p:cNvGrpSpPr/>
              <p:nvPr/>
            </p:nvGrpSpPr>
            <p:grpSpPr>
              <a:xfrm>
                <a:off x="3443360" y="3828732"/>
                <a:ext cx="2698867" cy="1162906"/>
                <a:chOff x="3443360" y="3915820"/>
                <a:chExt cx="2698867" cy="1162906"/>
              </a:xfrm>
            </p:grpSpPr>
            <p:grpSp>
              <p:nvGrpSpPr>
                <p:cNvPr id="421" name="Group 558 | X-axis tick marks">
                  <a:extLst>
                    <a:ext uri="{FF2B5EF4-FFF2-40B4-BE49-F238E27FC236}">
                      <a16:creationId xmlns:a16="http://schemas.microsoft.com/office/drawing/2014/main" id="{B76A1A36-F81B-41D3-9F5B-0EBBFB59DA32}"/>
                    </a:ext>
                  </a:extLst>
                </p:cNvPr>
                <p:cNvGrpSpPr/>
                <p:nvPr/>
              </p:nvGrpSpPr>
              <p:grpSpPr>
                <a:xfrm>
                  <a:off x="3834651" y="3915820"/>
                  <a:ext cx="2224800" cy="57030"/>
                  <a:chOff x="1037603" y="4398767"/>
                  <a:chExt cx="2318957" cy="57030"/>
                </a:xfrm>
              </p:grpSpPr>
              <p:cxnSp>
                <p:nvCxnSpPr>
                  <p:cNvPr id="435" name="Straight Connector 434">
                    <a:extLst>
                      <a:ext uri="{FF2B5EF4-FFF2-40B4-BE49-F238E27FC236}">
                        <a16:creationId xmlns:a16="http://schemas.microsoft.com/office/drawing/2014/main" id="{67342C29-7CD0-40E5-BA44-DF6F8669206B}"/>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a:extLst>
                      <a:ext uri="{FF2B5EF4-FFF2-40B4-BE49-F238E27FC236}">
                        <a16:creationId xmlns:a16="http://schemas.microsoft.com/office/drawing/2014/main" id="{CA6A192B-4C76-46A1-9131-62726C3B24E3}"/>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7" name="Straight Connector 436">
                    <a:extLst>
                      <a:ext uri="{FF2B5EF4-FFF2-40B4-BE49-F238E27FC236}">
                        <a16:creationId xmlns:a16="http://schemas.microsoft.com/office/drawing/2014/main" id="{DD3BC333-0D0E-41A8-B3FE-B51CD03355F6}"/>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a:extLst>
                      <a:ext uri="{FF2B5EF4-FFF2-40B4-BE49-F238E27FC236}">
                        <a16:creationId xmlns:a16="http://schemas.microsoft.com/office/drawing/2014/main" id="{1FA3C104-E42E-4FED-8ADB-B7C2E81C4829}"/>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a:extLst>
                      <a:ext uri="{FF2B5EF4-FFF2-40B4-BE49-F238E27FC236}">
                        <a16:creationId xmlns:a16="http://schemas.microsoft.com/office/drawing/2014/main" id="{3098CF91-B257-42F9-B4A9-C0E246B607AD}"/>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a:extLst>
                      <a:ext uri="{FF2B5EF4-FFF2-40B4-BE49-F238E27FC236}">
                        <a16:creationId xmlns:a16="http://schemas.microsoft.com/office/drawing/2014/main" id="{45D4BD35-0681-4415-8493-552476082323}"/>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a:extLst>
                      <a:ext uri="{FF2B5EF4-FFF2-40B4-BE49-F238E27FC236}">
                        <a16:creationId xmlns:a16="http://schemas.microsoft.com/office/drawing/2014/main" id="{8812C31B-5A5E-44E9-87C7-520ED353FB45}"/>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a:extLst>
                      <a:ext uri="{FF2B5EF4-FFF2-40B4-BE49-F238E27FC236}">
                        <a16:creationId xmlns:a16="http://schemas.microsoft.com/office/drawing/2014/main" id="{85756193-4C16-45F1-B25B-AB5427E0F094}"/>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3" name="Straight Connector 442">
                    <a:extLst>
                      <a:ext uri="{FF2B5EF4-FFF2-40B4-BE49-F238E27FC236}">
                        <a16:creationId xmlns:a16="http://schemas.microsoft.com/office/drawing/2014/main" id="{F00584AA-3E27-4F53-BD1F-0392358F3C2A}"/>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a:extLst>
                      <a:ext uri="{FF2B5EF4-FFF2-40B4-BE49-F238E27FC236}">
                        <a16:creationId xmlns:a16="http://schemas.microsoft.com/office/drawing/2014/main" id="{04D53F67-1C9C-45DF-B147-10BC65C94BA1}"/>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5" name="Straight Connector 444">
                    <a:extLst>
                      <a:ext uri="{FF2B5EF4-FFF2-40B4-BE49-F238E27FC236}">
                        <a16:creationId xmlns:a16="http://schemas.microsoft.com/office/drawing/2014/main" id="{E96114C1-FB4A-4D0A-9D3C-9E0E8431DD61}"/>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a:extLst>
                      <a:ext uri="{FF2B5EF4-FFF2-40B4-BE49-F238E27FC236}">
                        <a16:creationId xmlns:a16="http://schemas.microsoft.com/office/drawing/2014/main" id="{D2160A47-1258-4A12-A7B6-3BF89BB2D890}"/>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2" name="Group 421">
                  <a:extLst>
                    <a:ext uri="{FF2B5EF4-FFF2-40B4-BE49-F238E27FC236}">
                      <a16:creationId xmlns:a16="http://schemas.microsoft.com/office/drawing/2014/main" id="{47293988-2375-4F92-87A9-EFEB5A2D40E7}"/>
                    </a:ext>
                  </a:extLst>
                </p:cNvPr>
                <p:cNvGrpSpPr/>
                <p:nvPr/>
              </p:nvGrpSpPr>
              <p:grpSpPr>
                <a:xfrm>
                  <a:off x="3443360" y="4924838"/>
                  <a:ext cx="2698867" cy="153888"/>
                  <a:chOff x="632548" y="4283988"/>
                  <a:chExt cx="2698867" cy="153888"/>
                </a:xfrm>
              </p:grpSpPr>
              <p:sp>
                <p:nvSpPr>
                  <p:cNvPr id="423" name="TextBox 422">
                    <a:extLst>
                      <a:ext uri="{FF2B5EF4-FFF2-40B4-BE49-F238E27FC236}">
                        <a16:creationId xmlns:a16="http://schemas.microsoft.com/office/drawing/2014/main" id="{8A3A9C2B-FE11-4852-915D-534E5D9F3B6B}"/>
                      </a:ext>
                    </a:extLst>
                  </p:cNvPr>
                  <p:cNvSpPr txBox="1"/>
                  <p:nvPr/>
                </p:nvSpPr>
                <p:spPr>
                  <a:xfrm>
                    <a:off x="3184974"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424" name="TextBox 423">
                    <a:extLst>
                      <a:ext uri="{FF2B5EF4-FFF2-40B4-BE49-F238E27FC236}">
                        <a16:creationId xmlns:a16="http://schemas.microsoft.com/office/drawing/2014/main" id="{901C540C-8BCB-44A7-9A51-CB6598F7C29E}"/>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425" name="TextBox 424">
                    <a:extLst>
                      <a:ext uri="{FF2B5EF4-FFF2-40B4-BE49-F238E27FC236}">
                        <a16:creationId xmlns:a16="http://schemas.microsoft.com/office/drawing/2014/main" id="{373A695F-886E-4CFE-8D35-821C5AFDD554}"/>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426" name="TextBox 425">
                    <a:extLst>
                      <a:ext uri="{FF2B5EF4-FFF2-40B4-BE49-F238E27FC236}">
                        <a16:creationId xmlns:a16="http://schemas.microsoft.com/office/drawing/2014/main" id="{B968367F-CBC9-462D-A87D-1F224A563DB1}"/>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427" name="TextBox 426">
                    <a:extLst>
                      <a:ext uri="{FF2B5EF4-FFF2-40B4-BE49-F238E27FC236}">
                        <a16:creationId xmlns:a16="http://schemas.microsoft.com/office/drawing/2014/main" id="{1C7F41FA-2CA1-418C-9767-8548FB54AE6A}"/>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428" name="TextBox 427">
                    <a:extLst>
                      <a:ext uri="{FF2B5EF4-FFF2-40B4-BE49-F238E27FC236}">
                        <a16:creationId xmlns:a16="http://schemas.microsoft.com/office/drawing/2014/main" id="{3A18A9D0-2CB3-418E-8599-E3310008FC9B}"/>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429" name="TextBox 428">
                    <a:extLst>
                      <a:ext uri="{FF2B5EF4-FFF2-40B4-BE49-F238E27FC236}">
                        <a16:creationId xmlns:a16="http://schemas.microsoft.com/office/drawing/2014/main" id="{BC0DBD37-D8B8-4382-BE8C-B1100561D8D5}"/>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430" name="TextBox 429">
                    <a:extLst>
                      <a:ext uri="{FF2B5EF4-FFF2-40B4-BE49-F238E27FC236}">
                        <a16:creationId xmlns:a16="http://schemas.microsoft.com/office/drawing/2014/main" id="{779206D1-40F1-4188-B5F3-86503899029F}"/>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431" name="TextBox 430">
                    <a:extLst>
                      <a:ext uri="{FF2B5EF4-FFF2-40B4-BE49-F238E27FC236}">
                        <a16:creationId xmlns:a16="http://schemas.microsoft.com/office/drawing/2014/main" id="{CF35E712-E902-44A7-B166-8BD4B4AF6F2A}"/>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432" name="TextBox 431">
                    <a:extLst>
                      <a:ext uri="{FF2B5EF4-FFF2-40B4-BE49-F238E27FC236}">
                        <a16:creationId xmlns:a16="http://schemas.microsoft.com/office/drawing/2014/main" id="{3A1A08F1-13D5-4635-A2E7-F92D5F0F6932}"/>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433" name="TextBox 432">
                    <a:extLst>
                      <a:ext uri="{FF2B5EF4-FFF2-40B4-BE49-F238E27FC236}">
                        <a16:creationId xmlns:a16="http://schemas.microsoft.com/office/drawing/2014/main" id="{E94C4554-B458-4398-A31B-AF3D37F4BFED}"/>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434" name="TextBox 433">
                    <a:extLst>
                      <a:ext uri="{FF2B5EF4-FFF2-40B4-BE49-F238E27FC236}">
                        <a16:creationId xmlns:a16="http://schemas.microsoft.com/office/drawing/2014/main" id="{0EA08FEB-F9B6-4443-B532-E3424EACC516}"/>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aphicFrame>
            <p:nvGraphicFramePr>
              <p:cNvPr id="420" name="Chart 3 | Overweight">
                <a:extLst>
                  <a:ext uri="{FF2B5EF4-FFF2-40B4-BE49-F238E27FC236}">
                    <a16:creationId xmlns:a16="http://schemas.microsoft.com/office/drawing/2014/main" id="{DBFDD496-F028-4307-BA14-033D2DE69ED4}"/>
                  </a:ext>
                </a:extLst>
              </p:cNvPr>
              <p:cNvGraphicFramePr/>
              <p:nvPr>
                <p:extLst>
                  <p:ext uri="{D42A27DB-BD31-4B8C-83A1-F6EECF244321}">
                    <p14:modId xmlns:p14="http://schemas.microsoft.com/office/powerpoint/2010/main" val="1670161833"/>
                  </p:ext>
                </p:extLst>
              </p:nvPr>
            </p:nvGraphicFramePr>
            <p:xfrm>
              <a:off x="3432313" y="3010873"/>
              <a:ext cx="2883487" cy="1935857"/>
            </p:xfrm>
            <a:graphic>
              <a:graphicData uri="http://schemas.openxmlformats.org/drawingml/2006/chart">
                <c:chart xmlns:c="http://schemas.openxmlformats.org/drawingml/2006/chart" xmlns:r="http://schemas.openxmlformats.org/officeDocument/2006/relationships" r:id="rId4"/>
              </a:graphicData>
            </a:graphic>
          </p:graphicFrame>
          <p:sp>
            <p:nvSpPr>
              <p:cNvPr id="416" name="Rectangle 415">
                <a:extLst>
                  <a:ext uri="{FF2B5EF4-FFF2-40B4-BE49-F238E27FC236}">
                    <a16:creationId xmlns:a16="http://schemas.microsoft.com/office/drawing/2014/main" id="{B7567F68-7128-46CE-9CC6-27F6F4041663}"/>
                  </a:ext>
                </a:extLst>
              </p:cNvPr>
              <p:cNvSpPr/>
              <p:nvPr/>
            </p:nvSpPr>
            <p:spPr>
              <a:xfrm>
                <a:off x="6073515" y="3754077"/>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0" name="Group 9"/>
            <p:cNvGrpSpPr/>
            <p:nvPr/>
          </p:nvGrpSpPr>
          <p:grpSpPr>
            <a:xfrm>
              <a:off x="6194563" y="2880277"/>
              <a:ext cx="2759408" cy="2746925"/>
              <a:chOff x="6194563" y="2880277"/>
              <a:chExt cx="2759408" cy="2746925"/>
            </a:xfrm>
          </p:grpSpPr>
          <p:sp>
            <p:nvSpPr>
              <p:cNvPr id="385" name="Obese Control">
                <a:extLst>
                  <a:ext uri="{FF2B5EF4-FFF2-40B4-BE49-F238E27FC236}">
                    <a16:creationId xmlns:a16="http://schemas.microsoft.com/office/drawing/2014/main" id="{3FE17FDD-BF9D-451E-8903-90CC71E349D9}"/>
                  </a:ext>
                </a:extLst>
              </p:cNvPr>
              <p:cNvSpPr/>
              <p:nvPr/>
            </p:nvSpPr>
            <p:spPr>
              <a:xfrm>
                <a:off x="6599115" y="3375432"/>
                <a:ext cx="2233819" cy="307891"/>
              </a:xfrm>
              <a:custGeom>
                <a:avLst/>
                <a:gdLst>
                  <a:gd name="connsiteX0" fmla="*/ 0 w 6838950"/>
                  <a:gd name="connsiteY0" fmla="*/ 609600 h 685800"/>
                  <a:gd name="connsiteX1" fmla="*/ 622300 w 6838950"/>
                  <a:gd name="connsiteY1" fmla="*/ 565150 h 685800"/>
                  <a:gd name="connsiteX2" fmla="*/ 1238250 w 6838950"/>
                  <a:gd name="connsiteY2" fmla="*/ 488950 h 685800"/>
                  <a:gd name="connsiteX3" fmla="*/ 1854200 w 6838950"/>
                  <a:gd name="connsiteY3" fmla="*/ 476250 h 685800"/>
                  <a:gd name="connsiteX4" fmla="*/ 2470150 w 6838950"/>
                  <a:gd name="connsiteY4" fmla="*/ 438150 h 685800"/>
                  <a:gd name="connsiteX5" fmla="*/ 3086100 w 6838950"/>
                  <a:gd name="connsiteY5" fmla="*/ 381000 h 685800"/>
                  <a:gd name="connsiteX6" fmla="*/ 3695700 w 6838950"/>
                  <a:gd name="connsiteY6" fmla="*/ 368300 h 685800"/>
                  <a:gd name="connsiteX7" fmla="*/ 4324350 w 6838950"/>
                  <a:gd name="connsiteY7" fmla="*/ 323850 h 685800"/>
                  <a:gd name="connsiteX8" fmla="*/ 4933950 w 6838950"/>
                  <a:gd name="connsiteY8" fmla="*/ 254000 h 685800"/>
                  <a:gd name="connsiteX9" fmla="*/ 5543550 w 6838950"/>
                  <a:gd name="connsiteY9" fmla="*/ 152400 h 685800"/>
                  <a:gd name="connsiteX10" fmla="*/ 6172200 w 6838950"/>
                  <a:gd name="connsiteY10" fmla="*/ 44450 h 685800"/>
                  <a:gd name="connsiteX11" fmla="*/ 6838950 w 6838950"/>
                  <a:gd name="connsiteY11" fmla="*/ 0 h 685800"/>
                  <a:gd name="connsiteX12" fmla="*/ 6838950 w 6838950"/>
                  <a:gd name="connsiteY12" fmla="*/ 171450 h 685800"/>
                  <a:gd name="connsiteX13" fmla="*/ 6153150 w 6838950"/>
                  <a:gd name="connsiteY13" fmla="*/ 196850 h 685800"/>
                  <a:gd name="connsiteX14" fmla="*/ 5549900 w 6838950"/>
                  <a:gd name="connsiteY14" fmla="*/ 292100 h 685800"/>
                  <a:gd name="connsiteX15" fmla="*/ 4927600 w 6838950"/>
                  <a:gd name="connsiteY15" fmla="*/ 387350 h 685800"/>
                  <a:gd name="connsiteX16" fmla="*/ 4318000 w 6838950"/>
                  <a:gd name="connsiteY16" fmla="*/ 457200 h 685800"/>
                  <a:gd name="connsiteX17" fmla="*/ 3702050 w 6838950"/>
                  <a:gd name="connsiteY17" fmla="*/ 501650 h 685800"/>
                  <a:gd name="connsiteX18" fmla="*/ 3086100 w 6838950"/>
                  <a:gd name="connsiteY18" fmla="*/ 514350 h 685800"/>
                  <a:gd name="connsiteX19" fmla="*/ 2470150 w 6838950"/>
                  <a:gd name="connsiteY19" fmla="*/ 558800 h 685800"/>
                  <a:gd name="connsiteX20" fmla="*/ 1860550 w 6838950"/>
                  <a:gd name="connsiteY20" fmla="*/ 603250 h 685800"/>
                  <a:gd name="connsiteX21" fmla="*/ 1231900 w 6838950"/>
                  <a:gd name="connsiteY21" fmla="*/ 609600 h 685800"/>
                  <a:gd name="connsiteX22" fmla="*/ 622300 w 6838950"/>
                  <a:gd name="connsiteY22" fmla="*/ 685800 h 685800"/>
                  <a:gd name="connsiteX23" fmla="*/ 0 w 6838950"/>
                  <a:gd name="connsiteY23" fmla="*/ 6096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8950" h="685800">
                    <a:moveTo>
                      <a:pt x="0" y="609600"/>
                    </a:moveTo>
                    <a:lnTo>
                      <a:pt x="622300" y="565150"/>
                    </a:lnTo>
                    <a:lnTo>
                      <a:pt x="1238250" y="488950"/>
                    </a:lnTo>
                    <a:lnTo>
                      <a:pt x="1854200" y="476250"/>
                    </a:lnTo>
                    <a:lnTo>
                      <a:pt x="2470150" y="438150"/>
                    </a:lnTo>
                    <a:lnTo>
                      <a:pt x="3086100" y="381000"/>
                    </a:lnTo>
                    <a:lnTo>
                      <a:pt x="3695700" y="368300"/>
                    </a:lnTo>
                    <a:lnTo>
                      <a:pt x="4324350" y="323850"/>
                    </a:lnTo>
                    <a:lnTo>
                      <a:pt x="4933950" y="254000"/>
                    </a:lnTo>
                    <a:lnTo>
                      <a:pt x="5543550" y="152400"/>
                    </a:lnTo>
                    <a:lnTo>
                      <a:pt x="6172200" y="44450"/>
                    </a:lnTo>
                    <a:lnTo>
                      <a:pt x="6838950" y="0"/>
                    </a:lnTo>
                    <a:lnTo>
                      <a:pt x="6838950" y="171450"/>
                    </a:lnTo>
                    <a:lnTo>
                      <a:pt x="6153150" y="196850"/>
                    </a:lnTo>
                    <a:lnTo>
                      <a:pt x="5549900" y="292100"/>
                    </a:lnTo>
                    <a:lnTo>
                      <a:pt x="4927600" y="387350"/>
                    </a:lnTo>
                    <a:lnTo>
                      <a:pt x="4318000" y="457200"/>
                    </a:lnTo>
                    <a:lnTo>
                      <a:pt x="3702050" y="501650"/>
                    </a:lnTo>
                    <a:lnTo>
                      <a:pt x="3086100" y="514350"/>
                    </a:lnTo>
                    <a:lnTo>
                      <a:pt x="2470150" y="558800"/>
                    </a:lnTo>
                    <a:lnTo>
                      <a:pt x="1860550" y="603250"/>
                    </a:lnTo>
                    <a:lnTo>
                      <a:pt x="1231900" y="609600"/>
                    </a:lnTo>
                    <a:lnTo>
                      <a:pt x="622300" y="685800"/>
                    </a:lnTo>
                    <a:lnTo>
                      <a:pt x="0" y="60960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8" name="Obese Testosterone">
                <a:extLst>
                  <a:ext uri="{FF2B5EF4-FFF2-40B4-BE49-F238E27FC236}">
                    <a16:creationId xmlns:a16="http://schemas.microsoft.com/office/drawing/2014/main" id="{68E8089D-0B59-48B4-91C5-000A00C27C66}"/>
                  </a:ext>
                </a:extLst>
              </p:cNvPr>
              <p:cNvSpPr/>
              <p:nvPr/>
            </p:nvSpPr>
            <p:spPr>
              <a:xfrm>
                <a:off x="6599237" y="3649112"/>
                <a:ext cx="2235893" cy="966438"/>
              </a:xfrm>
              <a:custGeom>
                <a:avLst/>
                <a:gdLst>
                  <a:gd name="connsiteX0" fmla="*/ 0 w 6845300"/>
                  <a:gd name="connsiteY0" fmla="*/ 0 h 2152650"/>
                  <a:gd name="connsiteX1" fmla="*/ 622300 w 6845300"/>
                  <a:gd name="connsiteY1" fmla="*/ 215900 h 2152650"/>
                  <a:gd name="connsiteX2" fmla="*/ 1238250 w 6845300"/>
                  <a:gd name="connsiteY2" fmla="*/ 660400 h 2152650"/>
                  <a:gd name="connsiteX3" fmla="*/ 1860550 w 6845300"/>
                  <a:gd name="connsiteY3" fmla="*/ 958850 h 2152650"/>
                  <a:gd name="connsiteX4" fmla="*/ 2470150 w 6845300"/>
                  <a:gd name="connsiteY4" fmla="*/ 1206500 h 2152650"/>
                  <a:gd name="connsiteX5" fmla="*/ 3092450 w 6845300"/>
                  <a:gd name="connsiteY5" fmla="*/ 1428750 h 2152650"/>
                  <a:gd name="connsiteX6" fmla="*/ 3695700 w 6845300"/>
                  <a:gd name="connsiteY6" fmla="*/ 1593850 h 2152650"/>
                  <a:gd name="connsiteX7" fmla="*/ 4318000 w 6845300"/>
                  <a:gd name="connsiteY7" fmla="*/ 1701800 h 2152650"/>
                  <a:gd name="connsiteX8" fmla="*/ 4933950 w 6845300"/>
                  <a:gd name="connsiteY8" fmla="*/ 1847850 h 2152650"/>
                  <a:gd name="connsiteX9" fmla="*/ 5543550 w 6845300"/>
                  <a:gd name="connsiteY9" fmla="*/ 1949450 h 2152650"/>
                  <a:gd name="connsiteX10" fmla="*/ 6159500 w 6845300"/>
                  <a:gd name="connsiteY10" fmla="*/ 1981200 h 2152650"/>
                  <a:gd name="connsiteX11" fmla="*/ 6845300 w 6845300"/>
                  <a:gd name="connsiteY11" fmla="*/ 2057400 h 2152650"/>
                  <a:gd name="connsiteX12" fmla="*/ 6845300 w 6845300"/>
                  <a:gd name="connsiteY12" fmla="*/ 2152650 h 2152650"/>
                  <a:gd name="connsiteX13" fmla="*/ 6172200 w 6845300"/>
                  <a:gd name="connsiteY13" fmla="*/ 2095500 h 2152650"/>
                  <a:gd name="connsiteX14" fmla="*/ 5543550 w 6845300"/>
                  <a:gd name="connsiteY14" fmla="*/ 2051050 h 2152650"/>
                  <a:gd name="connsiteX15" fmla="*/ 4927600 w 6845300"/>
                  <a:gd name="connsiteY15" fmla="*/ 1949450 h 2152650"/>
                  <a:gd name="connsiteX16" fmla="*/ 4305300 w 6845300"/>
                  <a:gd name="connsiteY16" fmla="*/ 1797050 h 2152650"/>
                  <a:gd name="connsiteX17" fmla="*/ 3695700 w 6845300"/>
                  <a:gd name="connsiteY17" fmla="*/ 1682750 h 2152650"/>
                  <a:gd name="connsiteX18" fmla="*/ 3086100 w 6845300"/>
                  <a:gd name="connsiteY18" fmla="*/ 1511300 h 2152650"/>
                  <a:gd name="connsiteX19" fmla="*/ 2470150 w 6845300"/>
                  <a:gd name="connsiteY19" fmla="*/ 1295400 h 2152650"/>
                  <a:gd name="connsiteX20" fmla="*/ 1847850 w 6845300"/>
                  <a:gd name="connsiteY20" fmla="*/ 1041400 h 2152650"/>
                  <a:gd name="connsiteX21" fmla="*/ 1219200 w 6845300"/>
                  <a:gd name="connsiteY21" fmla="*/ 742950 h 2152650"/>
                  <a:gd name="connsiteX22" fmla="*/ 615950 w 6845300"/>
                  <a:gd name="connsiteY22" fmla="*/ 292100 h 2152650"/>
                  <a:gd name="connsiteX23" fmla="*/ 0 w 6845300"/>
                  <a:gd name="connsiteY23" fmla="*/ 0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45300" h="2152650">
                    <a:moveTo>
                      <a:pt x="0" y="0"/>
                    </a:moveTo>
                    <a:lnTo>
                      <a:pt x="622300" y="215900"/>
                    </a:lnTo>
                    <a:lnTo>
                      <a:pt x="1238250" y="660400"/>
                    </a:lnTo>
                    <a:lnTo>
                      <a:pt x="1860550" y="958850"/>
                    </a:lnTo>
                    <a:lnTo>
                      <a:pt x="2470150" y="1206500"/>
                    </a:lnTo>
                    <a:lnTo>
                      <a:pt x="3092450" y="1428750"/>
                    </a:lnTo>
                    <a:lnTo>
                      <a:pt x="3695700" y="1593850"/>
                    </a:lnTo>
                    <a:lnTo>
                      <a:pt x="4318000" y="1701800"/>
                    </a:lnTo>
                    <a:lnTo>
                      <a:pt x="4933950" y="1847850"/>
                    </a:lnTo>
                    <a:lnTo>
                      <a:pt x="5543550" y="1949450"/>
                    </a:lnTo>
                    <a:lnTo>
                      <a:pt x="6159500" y="1981200"/>
                    </a:lnTo>
                    <a:lnTo>
                      <a:pt x="6845300" y="2057400"/>
                    </a:lnTo>
                    <a:lnTo>
                      <a:pt x="6845300" y="2152650"/>
                    </a:lnTo>
                    <a:lnTo>
                      <a:pt x="6172200" y="2095500"/>
                    </a:lnTo>
                    <a:lnTo>
                      <a:pt x="5543550" y="2051050"/>
                    </a:lnTo>
                    <a:lnTo>
                      <a:pt x="4927600" y="1949450"/>
                    </a:lnTo>
                    <a:lnTo>
                      <a:pt x="4305300" y="1797050"/>
                    </a:lnTo>
                    <a:lnTo>
                      <a:pt x="3695700" y="1682750"/>
                    </a:lnTo>
                    <a:lnTo>
                      <a:pt x="3086100" y="1511300"/>
                    </a:lnTo>
                    <a:lnTo>
                      <a:pt x="2470150" y="1295400"/>
                    </a:lnTo>
                    <a:lnTo>
                      <a:pt x="1847850" y="1041400"/>
                    </a:lnTo>
                    <a:lnTo>
                      <a:pt x="1219200" y="742950"/>
                    </a:lnTo>
                    <a:lnTo>
                      <a:pt x="615950" y="292100"/>
                    </a:lnTo>
                    <a:lnTo>
                      <a:pt x="0" y="0"/>
                    </a:lnTo>
                    <a:close/>
                  </a:path>
                </a:pathLst>
              </a:custGeom>
              <a:solidFill>
                <a:schemeClr val="accent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68" name="Group 367">
                <a:extLst>
                  <a:ext uri="{FF2B5EF4-FFF2-40B4-BE49-F238E27FC236}">
                    <a16:creationId xmlns:a16="http://schemas.microsoft.com/office/drawing/2014/main" id="{326C3B8F-F22D-47C6-AE65-9E85A4BCFDB2}"/>
                  </a:ext>
                </a:extLst>
              </p:cNvPr>
              <p:cNvGrpSpPr/>
              <p:nvPr/>
            </p:nvGrpSpPr>
            <p:grpSpPr>
              <a:xfrm>
                <a:off x="6459514" y="5178070"/>
                <a:ext cx="2467746" cy="449132"/>
                <a:chOff x="6459514" y="5265158"/>
                <a:chExt cx="2467746" cy="449132"/>
              </a:xfrm>
            </p:grpSpPr>
            <p:grpSp>
              <p:nvGrpSpPr>
                <p:cNvPr id="522" name="Group 521">
                  <a:extLst>
                    <a:ext uri="{FF2B5EF4-FFF2-40B4-BE49-F238E27FC236}">
                      <a16:creationId xmlns:a16="http://schemas.microsoft.com/office/drawing/2014/main" id="{4D5450EB-2F25-4B64-BA40-DFBD9D91DCE9}"/>
                    </a:ext>
                  </a:extLst>
                </p:cNvPr>
                <p:cNvGrpSpPr/>
                <p:nvPr/>
              </p:nvGrpSpPr>
              <p:grpSpPr>
                <a:xfrm>
                  <a:off x="6554228" y="5517630"/>
                  <a:ext cx="2272272" cy="196660"/>
                  <a:chOff x="826066" y="5495326"/>
                  <a:chExt cx="2302638" cy="196660"/>
                </a:xfrm>
              </p:grpSpPr>
              <p:sp>
                <p:nvSpPr>
                  <p:cNvPr id="536" name="TextBox 535">
                    <a:extLst>
                      <a:ext uri="{FF2B5EF4-FFF2-40B4-BE49-F238E27FC236}">
                        <a16:creationId xmlns:a16="http://schemas.microsoft.com/office/drawing/2014/main" id="{EA138088-58DF-4C59-B0BE-015CF8BC60EC}"/>
                      </a:ext>
                    </a:extLst>
                  </p:cNvPr>
                  <p:cNvSpPr txBox="1"/>
                  <p:nvPr/>
                </p:nvSpPr>
                <p:spPr>
                  <a:xfrm>
                    <a:off x="1965856" y="5495326"/>
                    <a:ext cx="473283" cy="125804"/>
                  </a:xfrm>
                  <a:prstGeom prst="rect">
                    <a:avLst/>
                  </a:prstGeom>
                  <a:solidFill>
                    <a:schemeClr val="bg1"/>
                  </a:solidFill>
                </p:spPr>
                <p:txBody>
                  <a:bodyPr wrap="none" lIns="36000" tIns="0" rIns="36000" bIns="0" rtlCol="0">
                    <a:spAutoFit/>
                  </a:bodyPr>
                  <a:lstStyle/>
                  <a:p>
                    <a:pPr algn="ctr">
                      <a:lnSpc>
                        <a:spcPct val="90000"/>
                      </a:lnSpc>
                    </a:pPr>
                    <a:r>
                      <a:rPr lang="en-GB" sz="900" dirty="0">
                        <a:solidFill>
                          <a:srgbClr val="000000"/>
                        </a:solidFill>
                      </a:rPr>
                      <a:t>&lt;0.0001</a:t>
                    </a:r>
                  </a:p>
                </p:txBody>
              </p:sp>
              <p:sp>
                <p:nvSpPr>
                  <p:cNvPr id="537" name="TextBox 536">
                    <a:extLst>
                      <a:ext uri="{FF2B5EF4-FFF2-40B4-BE49-F238E27FC236}">
                        <a16:creationId xmlns:a16="http://schemas.microsoft.com/office/drawing/2014/main" id="{8CCD5F4F-BD3E-48FF-A96E-A2B16E1C40E2}"/>
                      </a:ext>
                    </a:extLst>
                  </p:cNvPr>
                  <p:cNvSpPr txBox="1"/>
                  <p:nvPr/>
                </p:nvSpPr>
                <p:spPr>
                  <a:xfrm rot="18900000">
                    <a:off x="826066" y="5566182"/>
                    <a:ext cx="367696"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&lt;0.05</a:t>
                    </a:r>
                  </a:p>
                </p:txBody>
              </p:sp>
              <p:sp>
                <p:nvSpPr>
                  <p:cNvPr id="538" name="Freeform: Shape 32">
                    <a:extLst>
                      <a:ext uri="{FF2B5EF4-FFF2-40B4-BE49-F238E27FC236}">
                        <a16:creationId xmlns:a16="http://schemas.microsoft.com/office/drawing/2014/main" id="{12FBFD9D-121F-4BB5-A3D4-ECA3B3908495}"/>
                      </a:ext>
                    </a:extLst>
                  </p:cNvPr>
                  <p:cNvSpPr/>
                  <p:nvPr/>
                </p:nvSpPr>
                <p:spPr>
                  <a:xfrm>
                    <a:off x="1276349" y="5499723"/>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39" name="Freeform: Shape 33">
                    <a:extLst>
                      <a:ext uri="{FF2B5EF4-FFF2-40B4-BE49-F238E27FC236}">
                        <a16:creationId xmlns:a16="http://schemas.microsoft.com/office/drawing/2014/main" id="{CD2989D8-C561-4BCD-9A11-DA5D7712620C}"/>
                      </a:ext>
                    </a:extLst>
                  </p:cNvPr>
                  <p:cNvSpPr/>
                  <p:nvPr/>
                </p:nvSpPr>
                <p:spPr>
                  <a:xfrm flipH="1">
                    <a:off x="2423104" y="5499723"/>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23" name="Group 522">
                  <a:extLst>
                    <a:ext uri="{FF2B5EF4-FFF2-40B4-BE49-F238E27FC236}">
                      <a16:creationId xmlns:a16="http://schemas.microsoft.com/office/drawing/2014/main" id="{AEDCF082-5FFB-40DE-817A-687BDB00307F}"/>
                    </a:ext>
                  </a:extLst>
                </p:cNvPr>
                <p:cNvGrpSpPr/>
                <p:nvPr/>
              </p:nvGrpSpPr>
              <p:grpSpPr>
                <a:xfrm>
                  <a:off x="6459514" y="5265158"/>
                  <a:ext cx="2467746" cy="250453"/>
                  <a:chOff x="6459514" y="5265158"/>
                  <a:chExt cx="2467746" cy="250453"/>
                </a:xfrm>
              </p:grpSpPr>
              <p:sp>
                <p:nvSpPr>
                  <p:cNvPr id="524" name="TextBox 523">
                    <a:extLst>
                      <a:ext uri="{FF2B5EF4-FFF2-40B4-BE49-F238E27FC236}">
                        <a16:creationId xmlns:a16="http://schemas.microsoft.com/office/drawing/2014/main" id="{0B5FF85A-D9D7-44E9-A1EE-AD3DBC3B769D}"/>
                      </a:ext>
                    </a:extLst>
                  </p:cNvPr>
                  <p:cNvSpPr txBox="1"/>
                  <p:nvPr/>
                </p:nvSpPr>
                <p:spPr>
                  <a:xfrm>
                    <a:off x="6459514"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280</a:t>
                    </a:r>
                  </a:p>
                  <a:p>
                    <a:pPr algn="ctr">
                      <a:lnSpc>
                        <a:spcPct val="90000"/>
                      </a:lnSpc>
                    </a:pPr>
                    <a:r>
                      <a:rPr lang="en-GB" sz="900" spc="-20" dirty="0">
                        <a:solidFill>
                          <a:srgbClr val="000000"/>
                        </a:solidFill>
                      </a:rPr>
                      <a:t>193</a:t>
                    </a:r>
                  </a:p>
                </p:txBody>
              </p:sp>
              <p:sp>
                <p:nvSpPr>
                  <p:cNvPr id="525" name="TextBox 524">
                    <a:extLst>
                      <a:ext uri="{FF2B5EF4-FFF2-40B4-BE49-F238E27FC236}">
                        <a16:creationId xmlns:a16="http://schemas.microsoft.com/office/drawing/2014/main" id="{34300845-3CC5-4A8C-B74E-ECF8DBCDB943}"/>
                      </a:ext>
                    </a:extLst>
                  </p:cNvPr>
                  <p:cNvSpPr txBox="1"/>
                  <p:nvPr/>
                </p:nvSpPr>
                <p:spPr>
                  <a:xfrm>
                    <a:off x="8723432" y="5265158"/>
                    <a:ext cx="203828"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131</a:t>
                    </a:r>
                  </a:p>
                  <a:p>
                    <a:pPr algn="ctr">
                      <a:lnSpc>
                        <a:spcPct val="90000"/>
                      </a:lnSpc>
                    </a:pPr>
                    <a:r>
                      <a:rPr lang="en-GB" sz="900" spc="-20" dirty="0">
                        <a:solidFill>
                          <a:srgbClr val="000000"/>
                        </a:solidFill>
                      </a:rPr>
                      <a:t>42</a:t>
                    </a:r>
                  </a:p>
                </p:txBody>
              </p:sp>
              <p:sp>
                <p:nvSpPr>
                  <p:cNvPr id="526" name="TextBox 525">
                    <a:extLst>
                      <a:ext uri="{FF2B5EF4-FFF2-40B4-BE49-F238E27FC236}">
                        <a16:creationId xmlns:a16="http://schemas.microsoft.com/office/drawing/2014/main" id="{6EDAC3BB-E29C-4FF5-8F26-F5BB7989B938}"/>
                      </a:ext>
                    </a:extLst>
                  </p:cNvPr>
                  <p:cNvSpPr txBox="1"/>
                  <p:nvPr/>
                </p:nvSpPr>
                <p:spPr>
                  <a:xfrm>
                    <a:off x="7270106"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264</a:t>
                    </a:r>
                  </a:p>
                  <a:p>
                    <a:pPr algn="ctr">
                      <a:lnSpc>
                        <a:spcPct val="90000"/>
                      </a:lnSpc>
                    </a:pPr>
                    <a:r>
                      <a:rPr lang="en-GB" sz="900" spc="-20" dirty="0">
                        <a:solidFill>
                          <a:srgbClr val="000000"/>
                        </a:solidFill>
                      </a:rPr>
                      <a:t>181</a:t>
                    </a:r>
                  </a:p>
                </p:txBody>
              </p:sp>
              <p:sp>
                <p:nvSpPr>
                  <p:cNvPr id="527" name="TextBox 526">
                    <a:extLst>
                      <a:ext uri="{FF2B5EF4-FFF2-40B4-BE49-F238E27FC236}">
                        <a16:creationId xmlns:a16="http://schemas.microsoft.com/office/drawing/2014/main" id="{C279517A-1BF8-4352-9CB9-4E43952AA605}"/>
                      </a:ext>
                    </a:extLst>
                  </p:cNvPr>
                  <p:cNvSpPr txBox="1"/>
                  <p:nvPr/>
                </p:nvSpPr>
                <p:spPr>
                  <a:xfrm>
                    <a:off x="7882860"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232</a:t>
                    </a:r>
                  </a:p>
                  <a:p>
                    <a:pPr algn="ctr">
                      <a:lnSpc>
                        <a:spcPct val="90000"/>
                      </a:lnSpc>
                    </a:pPr>
                    <a:r>
                      <a:rPr lang="en-GB" sz="900" spc="-20" dirty="0">
                        <a:solidFill>
                          <a:srgbClr val="000000"/>
                        </a:solidFill>
                      </a:rPr>
                      <a:t>141</a:t>
                    </a:r>
                  </a:p>
                </p:txBody>
              </p:sp>
              <p:sp>
                <p:nvSpPr>
                  <p:cNvPr id="528" name="TextBox 527">
                    <a:extLst>
                      <a:ext uri="{FF2B5EF4-FFF2-40B4-BE49-F238E27FC236}">
                        <a16:creationId xmlns:a16="http://schemas.microsoft.com/office/drawing/2014/main" id="{A3FE2D58-8EE6-47CA-9197-8F8C73F24913}"/>
                      </a:ext>
                    </a:extLst>
                  </p:cNvPr>
                  <p:cNvSpPr txBox="1"/>
                  <p:nvPr/>
                </p:nvSpPr>
                <p:spPr>
                  <a:xfrm>
                    <a:off x="8096728" y="5265158"/>
                    <a:ext cx="241339"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184</a:t>
                    </a:r>
                  </a:p>
                  <a:p>
                    <a:pPr algn="ctr">
                      <a:lnSpc>
                        <a:spcPct val="90000"/>
                      </a:lnSpc>
                    </a:pPr>
                    <a:r>
                      <a:rPr lang="en-GB" sz="900" spc="-20" dirty="0">
                        <a:solidFill>
                          <a:srgbClr val="000000"/>
                        </a:solidFill>
                      </a:rPr>
                      <a:t>118</a:t>
                    </a:r>
                  </a:p>
                </p:txBody>
              </p:sp>
              <p:sp>
                <p:nvSpPr>
                  <p:cNvPr id="529" name="TextBox 528">
                    <a:extLst>
                      <a:ext uri="{FF2B5EF4-FFF2-40B4-BE49-F238E27FC236}">
                        <a16:creationId xmlns:a16="http://schemas.microsoft.com/office/drawing/2014/main" id="{6BD73AD9-FBE4-47E0-AD91-06700905700C}"/>
                      </a:ext>
                    </a:extLst>
                  </p:cNvPr>
                  <p:cNvSpPr txBox="1"/>
                  <p:nvPr/>
                </p:nvSpPr>
                <p:spPr>
                  <a:xfrm>
                    <a:off x="6680596" y="5265158"/>
                    <a:ext cx="23653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281</a:t>
                    </a:r>
                  </a:p>
                  <a:p>
                    <a:pPr algn="ctr">
                      <a:lnSpc>
                        <a:spcPct val="90000"/>
                      </a:lnSpc>
                    </a:pPr>
                    <a:r>
                      <a:rPr lang="en-GB" sz="900" spc="-20" dirty="0">
                        <a:solidFill>
                          <a:srgbClr val="000000"/>
                        </a:solidFill>
                      </a:rPr>
                      <a:t>192</a:t>
                    </a:r>
                  </a:p>
                </p:txBody>
              </p:sp>
              <p:sp>
                <p:nvSpPr>
                  <p:cNvPr id="530" name="TextBox 529">
                    <a:extLst>
                      <a:ext uri="{FF2B5EF4-FFF2-40B4-BE49-F238E27FC236}">
                        <a16:creationId xmlns:a16="http://schemas.microsoft.com/office/drawing/2014/main" id="{572342C6-D773-4147-AAD8-90995F94B34F}"/>
                      </a:ext>
                    </a:extLst>
                  </p:cNvPr>
                  <p:cNvSpPr txBox="1"/>
                  <p:nvPr/>
                </p:nvSpPr>
                <p:spPr>
                  <a:xfrm>
                    <a:off x="7072268"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276</a:t>
                    </a:r>
                  </a:p>
                  <a:p>
                    <a:pPr algn="ctr">
                      <a:lnSpc>
                        <a:spcPct val="90000"/>
                      </a:lnSpc>
                    </a:pPr>
                    <a:r>
                      <a:rPr lang="en-GB" sz="900" spc="-20" dirty="0">
                        <a:solidFill>
                          <a:srgbClr val="000000"/>
                        </a:solidFill>
                      </a:rPr>
                      <a:t>192</a:t>
                    </a:r>
                  </a:p>
                </p:txBody>
              </p:sp>
              <p:sp>
                <p:nvSpPr>
                  <p:cNvPr id="531" name="TextBox 530">
                    <a:extLst>
                      <a:ext uri="{FF2B5EF4-FFF2-40B4-BE49-F238E27FC236}">
                        <a16:creationId xmlns:a16="http://schemas.microsoft.com/office/drawing/2014/main" id="{2C1A5F21-98FD-4E02-9135-38FC30AB17DA}"/>
                      </a:ext>
                    </a:extLst>
                  </p:cNvPr>
                  <p:cNvSpPr txBox="1"/>
                  <p:nvPr/>
                </p:nvSpPr>
                <p:spPr>
                  <a:xfrm>
                    <a:off x="7472754"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248</a:t>
                    </a:r>
                  </a:p>
                  <a:p>
                    <a:pPr algn="ctr">
                      <a:lnSpc>
                        <a:spcPct val="90000"/>
                      </a:lnSpc>
                    </a:pPr>
                    <a:r>
                      <a:rPr lang="en-GB" sz="900" spc="-20" dirty="0">
                        <a:solidFill>
                          <a:srgbClr val="000000"/>
                        </a:solidFill>
                      </a:rPr>
                      <a:t>171</a:t>
                    </a:r>
                  </a:p>
                </p:txBody>
              </p:sp>
              <p:sp>
                <p:nvSpPr>
                  <p:cNvPr id="532" name="TextBox 531">
                    <a:extLst>
                      <a:ext uri="{FF2B5EF4-FFF2-40B4-BE49-F238E27FC236}">
                        <a16:creationId xmlns:a16="http://schemas.microsoft.com/office/drawing/2014/main" id="{2DFF5CA5-0674-436C-8B63-990BEB18E7FE}"/>
                      </a:ext>
                    </a:extLst>
                  </p:cNvPr>
                  <p:cNvSpPr txBox="1"/>
                  <p:nvPr/>
                </p:nvSpPr>
                <p:spPr>
                  <a:xfrm>
                    <a:off x="7678608" y="5265158"/>
                    <a:ext cx="266988"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242</a:t>
                    </a:r>
                  </a:p>
                  <a:p>
                    <a:pPr algn="ctr">
                      <a:lnSpc>
                        <a:spcPct val="90000"/>
                      </a:lnSpc>
                    </a:pPr>
                    <a:r>
                      <a:rPr lang="en-GB" sz="900" spc="-20" dirty="0">
                        <a:solidFill>
                          <a:srgbClr val="000000"/>
                        </a:solidFill>
                      </a:rPr>
                      <a:t>155</a:t>
                    </a:r>
                  </a:p>
                </p:txBody>
              </p:sp>
              <p:sp>
                <p:nvSpPr>
                  <p:cNvPr id="533" name="TextBox 532">
                    <a:extLst>
                      <a:ext uri="{FF2B5EF4-FFF2-40B4-BE49-F238E27FC236}">
                        <a16:creationId xmlns:a16="http://schemas.microsoft.com/office/drawing/2014/main" id="{18EEE711-254C-4A44-8589-427DFCF1A4F9}"/>
                      </a:ext>
                    </a:extLst>
                  </p:cNvPr>
                  <p:cNvSpPr txBox="1"/>
                  <p:nvPr/>
                </p:nvSpPr>
                <p:spPr>
                  <a:xfrm>
                    <a:off x="6869620"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279</a:t>
                    </a:r>
                  </a:p>
                  <a:p>
                    <a:pPr algn="ctr">
                      <a:lnSpc>
                        <a:spcPct val="90000"/>
                      </a:lnSpc>
                    </a:pPr>
                    <a:r>
                      <a:rPr lang="en-GB" sz="900" spc="-20" dirty="0">
                        <a:solidFill>
                          <a:srgbClr val="000000"/>
                        </a:solidFill>
                      </a:rPr>
                      <a:t>192</a:t>
                    </a:r>
                  </a:p>
                </p:txBody>
              </p:sp>
              <p:sp>
                <p:nvSpPr>
                  <p:cNvPr id="534" name="TextBox 533">
                    <a:extLst>
                      <a:ext uri="{FF2B5EF4-FFF2-40B4-BE49-F238E27FC236}">
                        <a16:creationId xmlns:a16="http://schemas.microsoft.com/office/drawing/2014/main" id="{F09F3FEA-853B-4244-BF49-39FD50AB65D7}"/>
                      </a:ext>
                    </a:extLst>
                  </p:cNvPr>
                  <p:cNvSpPr txBox="1"/>
                  <p:nvPr/>
                </p:nvSpPr>
                <p:spPr>
                  <a:xfrm>
                    <a:off x="8299376" y="5265158"/>
                    <a:ext cx="241339"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172</a:t>
                    </a:r>
                  </a:p>
                  <a:p>
                    <a:pPr algn="ctr">
                      <a:lnSpc>
                        <a:spcPct val="90000"/>
                      </a:lnSpc>
                    </a:pPr>
                    <a:r>
                      <a:rPr lang="en-GB" sz="900" spc="-20" dirty="0">
                        <a:solidFill>
                          <a:srgbClr val="000000"/>
                        </a:solidFill>
                      </a:rPr>
                      <a:t>106</a:t>
                    </a:r>
                  </a:p>
                </p:txBody>
              </p:sp>
              <p:sp>
                <p:nvSpPr>
                  <p:cNvPr id="535" name="TextBox 534">
                    <a:extLst>
                      <a:ext uri="{FF2B5EF4-FFF2-40B4-BE49-F238E27FC236}">
                        <a16:creationId xmlns:a16="http://schemas.microsoft.com/office/drawing/2014/main" id="{E2036F12-E9F5-446A-8A2A-B1C6DE38B134}"/>
                      </a:ext>
                    </a:extLst>
                  </p:cNvPr>
                  <p:cNvSpPr txBox="1"/>
                  <p:nvPr/>
                </p:nvSpPr>
                <p:spPr>
                  <a:xfrm>
                    <a:off x="8502826" y="5265158"/>
                    <a:ext cx="239736"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150</a:t>
                    </a:r>
                  </a:p>
                  <a:p>
                    <a:pPr algn="ctr">
                      <a:lnSpc>
                        <a:spcPct val="90000"/>
                      </a:lnSpc>
                    </a:pPr>
                    <a:r>
                      <a:rPr lang="en-GB" sz="900" spc="-20" dirty="0">
                        <a:solidFill>
                          <a:srgbClr val="000000"/>
                        </a:solidFill>
                      </a:rPr>
                      <a:t>80</a:t>
                    </a:r>
                  </a:p>
                </p:txBody>
              </p:sp>
            </p:grpSp>
          </p:grpSp>
          <p:grpSp>
            <p:nvGrpSpPr>
              <p:cNvPr id="386" name="Group 385">
                <a:extLst>
                  <a:ext uri="{FF2B5EF4-FFF2-40B4-BE49-F238E27FC236}">
                    <a16:creationId xmlns:a16="http://schemas.microsoft.com/office/drawing/2014/main" id="{DB85648E-2B43-4505-9C8D-74D1DB64245E}"/>
                  </a:ext>
                </a:extLst>
              </p:cNvPr>
              <p:cNvGrpSpPr/>
              <p:nvPr/>
            </p:nvGrpSpPr>
            <p:grpSpPr>
              <a:xfrm>
                <a:off x="6209714" y="3654002"/>
                <a:ext cx="2686512" cy="1337636"/>
                <a:chOff x="6209714" y="3741090"/>
                <a:chExt cx="2686512" cy="1337636"/>
              </a:xfrm>
            </p:grpSpPr>
            <p:grpSp>
              <p:nvGrpSpPr>
                <p:cNvPr id="389" name="Group 558 | X-axis tick marks">
                  <a:extLst>
                    <a:ext uri="{FF2B5EF4-FFF2-40B4-BE49-F238E27FC236}">
                      <a16:creationId xmlns:a16="http://schemas.microsoft.com/office/drawing/2014/main" id="{DFB905F3-FB87-48D1-A22C-C8D5007E195D}"/>
                    </a:ext>
                  </a:extLst>
                </p:cNvPr>
                <p:cNvGrpSpPr/>
                <p:nvPr/>
              </p:nvGrpSpPr>
              <p:grpSpPr>
                <a:xfrm>
                  <a:off x="6598658" y="3741090"/>
                  <a:ext cx="2224800" cy="57030"/>
                  <a:chOff x="1037603" y="4398767"/>
                  <a:chExt cx="2318957" cy="57030"/>
                </a:xfrm>
              </p:grpSpPr>
              <p:cxnSp>
                <p:nvCxnSpPr>
                  <p:cNvPr id="403" name="Straight Connector 402">
                    <a:extLst>
                      <a:ext uri="{FF2B5EF4-FFF2-40B4-BE49-F238E27FC236}">
                        <a16:creationId xmlns:a16="http://schemas.microsoft.com/office/drawing/2014/main" id="{CEFF293A-D68A-411B-9BB2-3A5180F06344}"/>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a:extLst>
                      <a:ext uri="{FF2B5EF4-FFF2-40B4-BE49-F238E27FC236}">
                        <a16:creationId xmlns:a16="http://schemas.microsoft.com/office/drawing/2014/main" id="{3982656A-FF8F-408B-9069-45C528BB793F}"/>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F8ADB662-4F7C-4C04-B0C7-FD4EE23CE6C5}"/>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a:extLst>
                      <a:ext uri="{FF2B5EF4-FFF2-40B4-BE49-F238E27FC236}">
                        <a16:creationId xmlns:a16="http://schemas.microsoft.com/office/drawing/2014/main" id="{17A15FCE-A18E-460D-9665-5F0905D713B1}"/>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a:extLst>
                      <a:ext uri="{FF2B5EF4-FFF2-40B4-BE49-F238E27FC236}">
                        <a16:creationId xmlns:a16="http://schemas.microsoft.com/office/drawing/2014/main" id="{DC3E57EB-16A1-416B-80FA-BFB68FC7E0D5}"/>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a:extLst>
                      <a:ext uri="{FF2B5EF4-FFF2-40B4-BE49-F238E27FC236}">
                        <a16:creationId xmlns:a16="http://schemas.microsoft.com/office/drawing/2014/main" id="{A8FD1392-08B7-462B-A887-11FDE1DA955E}"/>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a:extLst>
                      <a:ext uri="{FF2B5EF4-FFF2-40B4-BE49-F238E27FC236}">
                        <a16:creationId xmlns:a16="http://schemas.microsoft.com/office/drawing/2014/main" id="{A111114B-F12A-45E2-926A-3EB74270E6AF}"/>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a:extLst>
                      <a:ext uri="{FF2B5EF4-FFF2-40B4-BE49-F238E27FC236}">
                        <a16:creationId xmlns:a16="http://schemas.microsoft.com/office/drawing/2014/main" id="{4D6460FC-82D4-472A-ABFA-7B8FB0D57472}"/>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a:extLst>
                      <a:ext uri="{FF2B5EF4-FFF2-40B4-BE49-F238E27FC236}">
                        <a16:creationId xmlns:a16="http://schemas.microsoft.com/office/drawing/2014/main" id="{93895FB8-E0E7-4C41-AC27-A80F2904D1A2}"/>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3A70457D-AF28-40BA-A43E-F38F992E0C62}"/>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a:extLst>
                      <a:ext uri="{FF2B5EF4-FFF2-40B4-BE49-F238E27FC236}">
                        <a16:creationId xmlns:a16="http://schemas.microsoft.com/office/drawing/2014/main" id="{D9EE607D-302A-4EF2-84A0-97EC3D7DECEA}"/>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a:extLst>
                      <a:ext uri="{FF2B5EF4-FFF2-40B4-BE49-F238E27FC236}">
                        <a16:creationId xmlns:a16="http://schemas.microsoft.com/office/drawing/2014/main" id="{4B5656E4-B9A6-4ECC-AC83-18E3158C8C84}"/>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90" name="Group 389">
                  <a:extLst>
                    <a:ext uri="{FF2B5EF4-FFF2-40B4-BE49-F238E27FC236}">
                      <a16:creationId xmlns:a16="http://schemas.microsoft.com/office/drawing/2014/main" id="{8E46B6C5-4536-4EA8-84F5-EEE65229AD06}"/>
                    </a:ext>
                  </a:extLst>
                </p:cNvPr>
                <p:cNvGrpSpPr/>
                <p:nvPr/>
              </p:nvGrpSpPr>
              <p:grpSpPr>
                <a:xfrm>
                  <a:off x="6209714" y="4924838"/>
                  <a:ext cx="2686512" cy="153888"/>
                  <a:chOff x="632548" y="4283988"/>
                  <a:chExt cx="2686512" cy="153888"/>
                </a:xfrm>
              </p:grpSpPr>
              <p:sp>
                <p:nvSpPr>
                  <p:cNvPr id="391" name="TextBox 390">
                    <a:extLst>
                      <a:ext uri="{FF2B5EF4-FFF2-40B4-BE49-F238E27FC236}">
                        <a16:creationId xmlns:a16="http://schemas.microsoft.com/office/drawing/2014/main" id="{3E00093B-847D-4DCC-820A-3417D0BEC8F6}"/>
                      </a:ext>
                    </a:extLst>
                  </p:cNvPr>
                  <p:cNvSpPr txBox="1"/>
                  <p:nvPr/>
                </p:nvSpPr>
                <p:spPr>
                  <a:xfrm>
                    <a:off x="3172619"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392" name="TextBox 391">
                    <a:extLst>
                      <a:ext uri="{FF2B5EF4-FFF2-40B4-BE49-F238E27FC236}">
                        <a16:creationId xmlns:a16="http://schemas.microsoft.com/office/drawing/2014/main" id="{24E53AB8-4FD7-476F-9B1A-A791B6165010}"/>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393" name="TextBox 392">
                    <a:extLst>
                      <a:ext uri="{FF2B5EF4-FFF2-40B4-BE49-F238E27FC236}">
                        <a16:creationId xmlns:a16="http://schemas.microsoft.com/office/drawing/2014/main" id="{71546551-4F71-499E-BD7D-1D5FCC295565}"/>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394" name="TextBox 393">
                    <a:extLst>
                      <a:ext uri="{FF2B5EF4-FFF2-40B4-BE49-F238E27FC236}">
                        <a16:creationId xmlns:a16="http://schemas.microsoft.com/office/drawing/2014/main" id="{AA6E997B-14E1-4602-A726-C3F2BFAFBFC4}"/>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395" name="TextBox 394">
                    <a:extLst>
                      <a:ext uri="{FF2B5EF4-FFF2-40B4-BE49-F238E27FC236}">
                        <a16:creationId xmlns:a16="http://schemas.microsoft.com/office/drawing/2014/main" id="{C9454881-3259-4624-9E38-BDAB20686595}"/>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396" name="TextBox 395">
                    <a:extLst>
                      <a:ext uri="{FF2B5EF4-FFF2-40B4-BE49-F238E27FC236}">
                        <a16:creationId xmlns:a16="http://schemas.microsoft.com/office/drawing/2014/main" id="{8409CF3A-06CD-4A82-96A7-A8802243CA69}"/>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397" name="TextBox 396">
                    <a:extLst>
                      <a:ext uri="{FF2B5EF4-FFF2-40B4-BE49-F238E27FC236}">
                        <a16:creationId xmlns:a16="http://schemas.microsoft.com/office/drawing/2014/main" id="{1A91A4E4-62C1-47F9-B707-F94B93F1348A}"/>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398" name="TextBox 397">
                    <a:extLst>
                      <a:ext uri="{FF2B5EF4-FFF2-40B4-BE49-F238E27FC236}">
                        <a16:creationId xmlns:a16="http://schemas.microsoft.com/office/drawing/2014/main" id="{83715996-25E8-42AB-886B-6347D4BE3F3D}"/>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399" name="TextBox 398">
                    <a:extLst>
                      <a:ext uri="{FF2B5EF4-FFF2-40B4-BE49-F238E27FC236}">
                        <a16:creationId xmlns:a16="http://schemas.microsoft.com/office/drawing/2014/main" id="{0956FC9E-9063-48F9-A188-A19B8A7BDD52}"/>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400" name="TextBox 399">
                    <a:extLst>
                      <a:ext uri="{FF2B5EF4-FFF2-40B4-BE49-F238E27FC236}">
                        <a16:creationId xmlns:a16="http://schemas.microsoft.com/office/drawing/2014/main" id="{210AD934-98DA-448E-BFAB-19BA884DE34B}"/>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401" name="TextBox 400">
                    <a:extLst>
                      <a:ext uri="{FF2B5EF4-FFF2-40B4-BE49-F238E27FC236}">
                        <a16:creationId xmlns:a16="http://schemas.microsoft.com/office/drawing/2014/main" id="{0FF696D6-2337-46AC-9A15-6317A3169A6B}"/>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402" name="TextBox 401">
                    <a:extLst>
                      <a:ext uri="{FF2B5EF4-FFF2-40B4-BE49-F238E27FC236}">
                        <a16:creationId xmlns:a16="http://schemas.microsoft.com/office/drawing/2014/main" id="{C78047C6-7CDB-4393-BD75-26D89FFCCC29}"/>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aphicFrame>
            <p:nvGraphicFramePr>
              <p:cNvPr id="387" name="Chart 3 | Obese">
                <a:extLst>
                  <a:ext uri="{FF2B5EF4-FFF2-40B4-BE49-F238E27FC236}">
                    <a16:creationId xmlns:a16="http://schemas.microsoft.com/office/drawing/2014/main" id="{FC8D59C4-11D5-46D3-9748-EE2A0F038831}"/>
                  </a:ext>
                </a:extLst>
              </p:cNvPr>
              <p:cNvGraphicFramePr/>
              <p:nvPr>
                <p:extLst>
                  <p:ext uri="{D42A27DB-BD31-4B8C-83A1-F6EECF244321}">
                    <p14:modId xmlns:p14="http://schemas.microsoft.com/office/powerpoint/2010/main" val="489722857"/>
                  </p:ext>
                </p:extLst>
              </p:nvPr>
            </p:nvGraphicFramePr>
            <p:xfrm>
              <a:off x="6194563" y="2880277"/>
              <a:ext cx="2744390" cy="2009188"/>
            </p:xfrm>
            <a:graphic>
              <a:graphicData uri="http://schemas.openxmlformats.org/drawingml/2006/chart">
                <c:chart xmlns:c="http://schemas.openxmlformats.org/drawingml/2006/chart" xmlns:r="http://schemas.openxmlformats.org/officeDocument/2006/relationships" r:id="rId5"/>
              </a:graphicData>
            </a:graphic>
          </p:graphicFrame>
          <p:sp>
            <p:nvSpPr>
              <p:cNvPr id="384" name="Rectangle 383">
                <a:extLst>
                  <a:ext uri="{FF2B5EF4-FFF2-40B4-BE49-F238E27FC236}">
                    <a16:creationId xmlns:a16="http://schemas.microsoft.com/office/drawing/2014/main" id="{D67F3945-9D43-4E37-AB71-CBF40784D70C}"/>
                  </a:ext>
                </a:extLst>
              </p:cNvPr>
              <p:cNvSpPr/>
              <p:nvPr/>
            </p:nvSpPr>
            <p:spPr>
              <a:xfrm>
                <a:off x="8837166" y="3592486"/>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374" name="Group 373">
              <a:extLst>
                <a:ext uri="{FF2B5EF4-FFF2-40B4-BE49-F238E27FC236}">
                  <a16:creationId xmlns:a16="http://schemas.microsoft.com/office/drawing/2014/main" id="{D9CB91BD-6F2C-45B3-A945-38CD91A054CD}"/>
                </a:ext>
              </a:extLst>
            </p:cNvPr>
            <p:cNvGrpSpPr/>
            <p:nvPr/>
          </p:nvGrpSpPr>
          <p:grpSpPr>
            <a:xfrm>
              <a:off x="1110119" y="4962408"/>
              <a:ext cx="7715288" cy="169277"/>
              <a:chOff x="1110119" y="5049496"/>
              <a:chExt cx="7715288" cy="169277"/>
            </a:xfrm>
          </p:grpSpPr>
          <p:sp>
            <p:nvSpPr>
              <p:cNvPr id="380" name="TextBox 379">
                <a:extLst>
                  <a:ext uri="{FF2B5EF4-FFF2-40B4-BE49-F238E27FC236}">
                    <a16:creationId xmlns:a16="http://schemas.microsoft.com/office/drawing/2014/main" id="{3CBFE46B-08B1-4FFA-BFB8-A6087CBBB2A3}"/>
                  </a:ext>
                </a:extLst>
              </p:cNvPr>
              <p:cNvSpPr txBox="1"/>
              <p:nvPr/>
            </p:nvSpPr>
            <p:spPr>
              <a:xfrm>
                <a:off x="1110119"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sp>
            <p:nvSpPr>
              <p:cNvPr id="381" name="TextBox 380">
                <a:extLst>
                  <a:ext uri="{FF2B5EF4-FFF2-40B4-BE49-F238E27FC236}">
                    <a16:creationId xmlns:a16="http://schemas.microsoft.com/office/drawing/2014/main" id="{487FD540-B924-4D69-B392-F7B0961296F6}"/>
                  </a:ext>
                </a:extLst>
              </p:cNvPr>
              <p:cNvSpPr txBox="1"/>
              <p:nvPr/>
            </p:nvSpPr>
            <p:spPr>
              <a:xfrm>
                <a:off x="3838618"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sp>
            <p:nvSpPr>
              <p:cNvPr id="382" name="TextBox 381">
                <a:extLst>
                  <a:ext uri="{FF2B5EF4-FFF2-40B4-BE49-F238E27FC236}">
                    <a16:creationId xmlns:a16="http://schemas.microsoft.com/office/drawing/2014/main" id="{5FBC291A-654C-4C95-8E2B-274E8173CAE2}"/>
                  </a:ext>
                </a:extLst>
              </p:cNvPr>
              <p:cNvSpPr txBox="1"/>
              <p:nvPr/>
            </p:nvSpPr>
            <p:spPr>
              <a:xfrm>
                <a:off x="6593578"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grpSp>
        <p:grpSp>
          <p:nvGrpSpPr>
            <p:cNvPr id="77" name="Group 76"/>
            <p:cNvGrpSpPr/>
            <p:nvPr/>
          </p:nvGrpSpPr>
          <p:grpSpPr>
            <a:xfrm>
              <a:off x="97246" y="3053676"/>
              <a:ext cx="3481965" cy="2605119"/>
              <a:chOff x="97246" y="3053676"/>
              <a:chExt cx="3481965" cy="2605119"/>
            </a:xfrm>
          </p:grpSpPr>
          <p:sp>
            <p:nvSpPr>
              <p:cNvPr id="450" name="Normal Testosterone">
                <a:extLst>
                  <a:ext uri="{FF2B5EF4-FFF2-40B4-BE49-F238E27FC236}">
                    <a16:creationId xmlns:a16="http://schemas.microsoft.com/office/drawing/2014/main" id="{FFB32F66-145B-446F-BE7A-D643EC2A94FE}"/>
                  </a:ext>
                </a:extLst>
              </p:cNvPr>
              <p:cNvSpPr/>
              <p:nvPr/>
            </p:nvSpPr>
            <p:spPr>
              <a:xfrm>
                <a:off x="1106670" y="3984291"/>
                <a:ext cx="2256543" cy="759651"/>
              </a:xfrm>
              <a:custGeom>
                <a:avLst/>
                <a:gdLst>
                  <a:gd name="connsiteX0" fmla="*/ 0 w 6889750"/>
                  <a:gd name="connsiteY0" fmla="*/ 381000 h 1695450"/>
                  <a:gd name="connsiteX1" fmla="*/ 628650 w 6889750"/>
                  <a:gd name="connsiteY1" fmla="*/ 0 h 1695450"/>
                  <a:gd name="connsiteX2" fmla="*/ 1244600 w 6889750"/>
                  <a:gd name="connsiteY2" fmla="*/ 82550 h 1695450"/>
                  <a:gd name="connsiteX3" fmla="*/ 1866900 w 6889750"/>
                  <a:gd name="connsiteY3" fmla="*/ 184150 h 1695450"/>
                  <a:gd name="connsiteX4" fmla="*/ 2482850 w 6889750"/>
                  <a:gd name="connsiteY4" fmla="*/ 215900 h 1695450"/>
                  <a:gd name="connsiteX5" fmla="*/ 3105150 w 6889750"/>
                  <a:gd name="connsiteY5" fmla="*/ 228600 h 1695450"/>
                  <a:gd name="connsiteX6" fmla="*/ 3708400 w 6889750"/>
                  <a:gd name="connsiteY6" fmla="*/ 234950 h 1695450"/>
                  <a:gd name="connsiteX7" fmla="*/ 4343400 w 6889750"/>
                  <a:gd name="connsiteY7" fmla="*/ 279400 h 1695450"/>
                  <a:gd name="connsiteX8" fmla="*/ 4959350 w 6889750"/>
                  <a:gd name="connsiteY8" fmla="*/ 482600 h 1695450"/>
                  <a:gd name="connsiteX9" fmla="*/ 5575300 w 6889750"/>
                  <a:gd name="connsiteY9" fmla="*/ 628650 h 1695450"/>
                  <a:gd name="connsiteX10" fmla="*/ 6203950 w 6889750"/>
                  <a:gd name="connsiteY10" fmla="*/ 609600 h 1695450"/>
                  <a:gd name="connsiteX11" fmla="*/ 6889750 w 6889750"/>
                  <a:gd name="connsiteY11" fmla="*/ 641350 h 1695450"/>
                  <a:gd name="connsiteX12" fmla="*/ 6889750 w 6889750"/>
                  <a:gd name="connsiteY12" fmla="*/ 1682750 h 1695450"/>
                  <a:gd name="connsiteX13" fmla="*/ 6889750 w 6889750"/>
                  <a:gd name="connsiteY13" fmla="*/ 1695450 h 1695450"/>
                  <a:gd name="connsiteX14" fmla="*/ 6197600 w 6889750"/>
                  <a:gd name="connsiteY14" fmla="*/ 1644650 h 1695450"/>
                  <a:gd name="connsiteX15" fmla="*/ 5581650 w 6889750"/>
                  <a:gd name="connsiteY15" fmla="*/ 1657350 h 1695450"/>
                  <a:gd name="connsiteX16" fmla="*/ 4953000 w 6889750"/>
                  <a:gd name="connsiteY16" fmla="*/ 1473200 h 1695450"/>
                  <a:gd name="connsiteX17" fmla="*/ 4343400 w 6889750"/>
                  <a:gd name="connsiteY17" fmla="*/ 1244600 h 1695450"/>
                  <a:gd name="connsiteX18" fmla="*/ 3727450 w 6889750"/>
                  <a:gd name="connsiteY18" fmla="*/ 1200150 h 1695450"/>
                  <a:gd name="connsiteX19" fmla="*/ 3111500 w 6889750"/>
                  <a:gd name="connsiteY19" fmla="*/ 1200150 h 1695450"/>
                  <a:gd name="connsiteX20" fmla="*/ 2489200 w 6889750"/>
                  <a:gd name="connsiteY20" fmla="*/ 1174750 h 1695450"/>
                  <a:gd name="connsiteX21" fmla="*/ 1860550 w 6889750"/>
                  <a:gd name="connsiteY21" fmla="*/ 1143000 h 1695450"/>
                  <a:gd name="connsiteX22" fmla="*/ 1250950 w 6889750"/>
                  <a:gd name="connsiteY22" fmla="*/ 1047750 h 1695450"/>
                  <a:gd name="connsiteX23" fmla="*/ 615950 w 6889750"/>
                  <a:gd name="connsiteY23" fmla="*/ 952500 h 1695450"/>
                  <a:gd name="connsiteX24" fmla="*/ 0 w 6889750"/>
                  <a:gd name="connsiteY24" fmla="*/ 381000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89750" h="1695450">
                    <a:moveTo>
                      <a:pt x="0" y="381000"/>
                    </a:moveTo>
                    <a:lnTo>
                      <a:pt x="628650" y="0"/>
                    </a:lnTo>
                    <a:lnTo>
                      <a:pt x="1244600" y="82550"/>
                    </a:lnTo>
                    <a:lnTo>
                      <a:pt x="1866900" y="184150"/>
                    </a:lnTo>
                    <a:lnTo>
                      <a:pt x="2482850" y="215900"/>
                    </a:lnTo>
                    <a:lnTo>
                      <a:pt x="3105150" y="228600"/>
                    </a:lnTo>
                    <a:lnTo>
                      <a:pt x="3708400" y="234950"/>
                    </a:lnTo>
                    <a:lnTo>
                      <a:pt x="4343400" y="279400"/>
                    </a:lnTo>
                    <a:lnTo>
                      <a:pt x="4959350" y="482600"/>
                    </a:lnTo>
                    <a:lnTo>
                      <a:pt x="5575300" y="628650"/>
                    </a:lnTo>
                    <a:lnTo>
                      <a:pt x="6203950" y="609600"/>
                    </a:lnTo>
                    <a:lnTo>
                      <a:pt x="6889750" y="641350"/>
                    </a:lnTo>
                    <a:lnTo>
                      <a:pt x="6889750" y="1682750"/>
                    </a:lnTo>
                    <a:lnTo>
                      <a:pt x="6889750" y="1695450"/>
                    </a:lnTo>
                    <a:lnTo>
                      <a:pt x="6197600" y="1644650"/>
                    </a:lnTo>
                    <a:lnTo>
                      <a:pt x="5581650" y="1657350"/>
                    </a:lnTo>
                    <a:lnTo>
                      <a:pt x="4953000" y="1473200"/>
                    </a:lnTo>
                    <a:lnTo>
                      <a:pt x="4343400" y="1244600"/>
                    </a:lnTo>
                    <a:lnTo>
                      <a:pt x="3727450" y="1200150"/>
                    </a:lnTo>
                    <a:lnTo>
                      <a:pt x="3111500" y="1200150"/>
                    </a:lnTo>
                    <a:lnTo>
                      <a:pt x="2489200" y="1174750"/>
                    </a:lnTo>
                    <a:lnTo>
                      <a:pt x="1860550" y="1143000"/>
                    </a:lnTo>
                    <a:lnTo>
                      <a:pt x="1250950" y="1047750"/>
                    </a:lnTo>
                    <a:lnTo>
                      <a:pt x="615950" y="952500"/>
                    </a:lnTo>
                    <a:lnTo>
                      <a:pt x="0" y="381000"/>
                    </a:lnTo>
                    <a:close/>
                  </a:path>
                </a:pathLst>
              </a:custGeom>
              <a:solidFill>
                <a:schemeClr val="accent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1" name="Normal Control">
                <a:extLst>
                  <a:ext uri="{FF2B5EF4-FFF2-40B4-BE49-F238E27FC236}">
                    <a16:creationId xmlns:a16="http://schemas.microsoft.com/office/drawing/2014/main" id="{C92485FC-B41D-4E6A-AB7F-E647312CE347}"/>
                  </a:ext>
                </a:extLst>
              </p:cNvPr>
              <p:cNvSpPr/>
              <p:nvPr/>
            </p:nvSpPr>
            <p:spPr>
              <a:xfrm>
                <a:off x="1110863" y="3369742"/>
                <a:ext cx="2252384" cy="901908"/>
              </a:xfrm>
              <a:custGeom>
                <a:avLst/>
                <a:gdLst>
                  <a:gd name="connsiteX0" fmla="*/ 0 w 6877050"/>
                  <a:gd name="connsiteY0" fmla="*/ 1752600 h 2012950"/>
                  <a:gd name="connsiteX1" fmla="*/ 615950 w 6877050"/>
                  <a:gd name="connsiteY1" fmla="*/ 1454150 h 2012950"/>
                  <a:gd name="connsiteX2" fmla="*/ 1225550 w 6877050"/>
                  <a:gd name="connsiteY2" fmla="*/ 1435100 h 2012950"/>
                  <a:gd name="connsiteX3" fmla="*/ 1841500 w 6877050"/>
                  <a:gd name="connsiteY3" fmla="*/ 1352550 h 2012950"/>
                  <a:gd name="connsiteX4" fmla="*/ 2470150 w 6877050"/>
                  <a:gd name="connsiteY4" fmla="*/ 1339850 h 2012950"/>
                  <a:gd name="connsiteX5" fmla="*/ 3079750 w 6877050"/>
                  <a:gd name="connsiteY5" fmla="*/ 1219200 h 2012950"/>
                  <a:gd name="connsiteX6" fmla="*/ 3708400 w 6877050"/>
                  <a:gd name="connsiteY6" fmla="*/ 1219200 h 2012950"/>
                  <a:gd name="connsiteX7" fmla="*/ 4324350 w 6877050"/>
                  <a:gd name="connsiteY7" fmla="*/ 990600 h 2012950"/>
                  <a:gd name="connsiteX8" fmla="*/ 4940300 w 6877050"/>
                  <a:gd name="connsiteY8" fmla="*/ 717550 h 2012950"/>
                  <a:gd name="connsiteX9" fmla="*/ 5562600 w 6877050"/>
                  <a:gd name="connsiteY9" fmla="*/ 457200 h 2012950"/>
                  <a:gd name="connsiteX10" fmla="*/ 6178550 w 6877050"/>
                  <a:gd name="connsiteY10" fmla="*/ 241300 h 2012950"/>
                  <a:gd name="connsiteX11" fmla="*/ 6877050 w 6877050"/>
                  <a:gd name="connsiteY11" fmla="*/ 0 h 2012950"/>
                  <a:gd name="connsiteX12" fmla="*/ 6877050 w 6877050"/>
                  <a:gd name="connsiteY12" fmla="*/ 622300 h 2012950"/>
                  <a:gd name="connsiteX13" fmla="*/ 6191250 w 6877050"/>
                  <a:gd name="connsiteY13" fmla="*/ 793750 h 2012950"/>
                  <a:gd name="connsiteX14" fmla="*/ 5568950 w 6877050"/>
                  <a:gd name="connsiteY14" fmla="*/ 1003300 h 2012950"/>
                  <a:gd name="connsiteX15" fmla="*/ 4946650 w 6877050"/>
                  <a:gd name="connsiteY15" fmla="*/ 1270000 h 2012950"/>
                  <a:gd name="connsiteX16" fmla="*/ 4324350 w 6877050"/>
                  <a:gd name="connsiteY16" fmla="*/ 1543050 h 2012950"/>
                  <a:gd name="connsiteX17" fmla="*/ 3702050 w 6877050"/>
                  <a:gd name="connsiteY17" fmla="*/ 1765300 h 2012950"/>
                  <a:gd name="connsiteX18" fmla="*/ 3086100 w 6877050"/>
                  <a:gd name="connsiteY18" fmla="*/ 1771650 h 2012950"/>
                  <a:gd name="connsiteX19" fmla="*/ 2470150 w 6877050"/>
                  <a:gd name="connsiteY19" fmla="*/ 1905000 h 2012950"/>
                  <a:gd name="connsiteX20" fmla="*/ 1854200 w 6877050"/>
                  <a:gd name="connsiteY20" fmla="*/ 1898650 h 2012950"/>
                  <a:gd name="connsiteX21" fmla="*/ 1231900 w 6877050"/>
                  <a:gd name="connsiteY21" fmla="*/ 1981200 h 2012950"/>
                  <a:gd name="connsiteX22" fmla="*/ 609600 w 6877050"/>
                  <a:gd name="connsiteY22" fmla="*/ 2012950 h 2012950"/>
                  <a:gd name="connsiteX23" fmla="*/ 0 w 6877050"/>
                  <a:gd name="connsiteY23" fmla="*/ 175260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77050" h="2012950">
                    <a:moveTo>
                      <a:pt x="0" y="1752600"/>
                    </a:moveTo>
                    <a:lnTo>
                      <a:pt x="615950" y="1454150"/>
                    </a:lnTo>
                    <a:lnTo>
                      <a:pt x="1225550" y="1435100"/>
                    </a:lnTo>
                    <a:lnTo>
                      <a:pt x="1841500" y="1352550"/>
                    </a:lnTo>
                    <a:lnTo>
                      <a:pt x="2470150" y="1339850"/>
                    </a:lnTo>
                    <a:lnTo>
                      <a:pt x="3079750" y="1219200"/>
                    </a:lnTo>
                    <a:lnTo>
                      <a:pt x="3708400" y="1219200"/>
                    </a:lnTo>
                    <a:lnTo>
                      <a:pt x="4324350" y="990600"/>
                    </a:lnTo>
                    <a:lnTo>
                      <a:pt x="4940300" y="717550"/>
                    </a:lnTo>
                    <a:lnTo>
                      <a:pt x="5562600" y="457200"/>
                    </a:lnTo>
                    <a:lnTo>
                      <a:pt x="6178550" y="241300"/>
                    </a:lnTo>
                    <a:lnTo>
                      <a:pt x="6877050" y="0"/>
                    </a:lnTo>
                    <a:lnTo>
                      <a:pt x="6877050" y="622300"/>
                    </a:lnTo>
                    <a:lnTo>
                      <a:pt x="6191250" y="793750"/>
                    </a:lnTo>
                    <a:lnTo>
                      <a:pt x="5568950" y="1003300"/>
                    </a:lnTo>
                    <a:lnTo>
                      <a:pt x="4946650" y="1270000"/>
                    </a:lnTo>
                    <a:lnTo>
                      <a:pt x="4324350" y="1543050"/>
                    </a:lnTo>
                    <a:lnTo>
                      <a:pt x="3702050" y="1765300"/>
                    </a:lnTo>
                    <a:lnTo>
                      <a:pt x="3086100" y="1771650"/>
                    </a:lnTo>
                    <a:lnTo>
                      <a:pt x="2470150" y="1905000"/>
                    </a:lnTo>
                    <a:lnTo>
                      <a:pt x="1854200" y="1898650"/>
                    </a:lnTo>
                    <a:lnTo>
                      <a:pt x="1231900" y="1981200"/>
                    </a:lnTo>
                    <a:lnTo>
                      <a:pt x="609600" y="2012950"/>
                    </a:lnTo>
                    <a:lnTo>
                      <a:pt x="0" y="175260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7" name="TextBox 366">
                <a:extLst>
                  <a:ext uri="{FF2B5EF4-FFF2-40B4-BE49-F238E27FC236}">
                    <a16:creationId xmlns:a16="http://schemas.microsoft.com/office/drawing/2014/main" id="{7A60DF46-BE02-4176-B84A-B4828D97845C}"/>
                  </a:ext>
                </a:extLst>
              </p:cNvPr>
              <p:cNvSpPr txBox="1"/>
              <p:nvPr/>
            </p:nvSpPr>
            <p:spPr>
              <a:xfrm rot="16200000">
                <a:off x="-461471" y="3763472"/>
                <a:ext cx="1772452" cy="458459"/>
              </a:xfrm>
              <a:prstGeom prst="rect">
                <a:avLst/>
              </a:prstGeom>
              <a:noFill/>
            </p:spPr>
            <p:txBody>
              <a:bodyPr wrap="square" lIns="0" tIns="0" rIns="0" bIns="0" rtlCol="0">
                <a:spAutoFit/>
              </a:bodyPr>
              <a:lstStyle/>
              <a:p>
                <a:pPr algn="ctr">
                  <a:lnSpc>
                    <a:spcPct val="90000"/>
                  </a:lnSpc>
                </a:pPr>
                <a:r>
                  <a:rPr lang="en-GB" sz="1100" b="1" dirty="0">
                    <a:solidFill>
                      <a:srgbClr val="000000"/>
                    </a:solidFill>
                  </a:rPr>
                  <a:t>LS mean (SE) change from baseline in weight (%)</a:t>
                </a:r>
              </a:p>
            </p:txBody>
          </p:sp>
          <p:grpSp>
            <p:nvGrpSpPr>
              <p:cNvPr id="369" name="Group 368">
                <a:extLst>
                  <a:ext uri="{FF2B5EF4-FFF2-40B4-BE49-F238E27FC236}">
                    <a16:creationId xmlns:a16="http://schemas.microsoft.com/office/drawing/2014/main" id="{AACEAF55-F84E-4475-A1F5-5282A64FFA93}"/>
                  </a:ext>
                </a:extLst>
              </p:cNvPr>
              <p:cNvGrpSpPr/>
              <p:nvPr/>
            </p:nvGrpSpPr>
            <p:grpSpPr>
              <a:xfrm>
                <a:off x="97246" y="5059772"/>
                <a:ext cx="3324429" cy="599023"/>
                <a:chOff x="97246" y="5146860"/>
                <a:chExt cx="3324429" cy="599023"/>
              </a:xfrm>
            </p:grpSpPr>
            <p:grpSp>
              <p:nvGrpSpPr>
                <p:cNvPr id="498" name="Group 497">
                  <a:extLst>
                    <a:ext uri="{FF2B5EF4-FFF2-40B4-BE49-F238E27FC236}">
                      <a16:creationId xmlns:a16="http://schemas.microsoft.com/office/drawing/2014/main" id="{050421CD-30F7-4BF2-A02E-D7DDB11BAB40}"/>
                    </a:ext>
                  </a:extLst>
                </p:cNvPr>
                <p:cNvGrpSpPr/>
                <p:nvPr/>
              </p:nvGrpSpPr>
              <p:grpSpPr>
                <a:xfrm>
                  <a:off x="1302849" y="5517630"/>
                  <a:ext cx="2035010" cy="228253"/>
                  <a:chOff x="1302849" y="5517630"/>
                  <a:chExt cx="2035010" cy="228253"/>
                </a:xfrm>
              </p:grpSpPr>
              <p:sp>
                <p:nvSpPr>
                  <p:cNvPr id="513" name="TextBox 512">
                    <a:extLst>
                      <a:ext uri="{FF2B5EF4-FFF2-40B4-BE49-F238E27FC236}">
                        <a16:creationId xmlns:a16="http://schemas.microsoft.com/office/drawing/2014/main" id="{5BB337A7-0E3F-43D5-85F0-78C399366B02}"/>
                      </a:ext>
                    </a:extLst>
                  </p:cNvPr>
                  <p:cNvSpPr txBox="1"/>
                  <p:nvPr/>
                </p:nvSpPr>
                <p:spPr>
                  <a:xfrm rot="18900000">
                    <a:off x="2247505" y="5584110"/>
                    <a:ext cx="362847"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&lt;0.05</a:t>
                    </a:r>
                  </a:p>
                </p:txBody>
              </p:sp>
              <p:sp>
                <p:nvSpPr>
                  <p:cNvPr id="514" name="TextBox 513">
                    <a:extLst>
                      <a:ext uri="{FF2B5EF4-FFF2-40B4-BE49-F238E27FC236}">
                        <a16:creationId xmlns:a16="http://schemas.microsoft.com/office/drawing/2014/main" id="{BA3FA135-95D5-4482-B0A8-261D818B86F6}"/>
                      </a:ext>
                    </a:extLst>
                  </p:cNvPr>
                  <p:cNvSpPr txBox="1"/>
                  <p:nvPr/>
                </p:nvSpPr>
                <p:spPr>
                  <a:xfrm rot="18900000">
                    <a:off x="2357152" y="5619594"/>
                    <a:ext cx="503911"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&lt;0.0005</a:t>
                    </a:r>
                  </a:p>
                </p:txBody>
              </p:sp>
              <p:sp>
                <p:nvSpPr>
                  <p:cNvPr id="515" name="TextBox 514">
                    <a:extLst>
                      <a:ext uri="{FF2B5EF4-FFF2-40B4-BE49-F238E27FC236}">
                        <a16:creationId xmlns:a16="http://schemas.microsoft.com/office/drawing/2014/main" id="{0DA1A3DC-CED3-4D29-BC5D-0F68AA6459D2}"/>
                      </a:ext>
                    </a:extLst>
                  </p:cNvPr>
                  <p:cNvSpPr txBox="1"/>
                  <p:nvPr/>
                </p:nvSpPr>
                <p:spPr>
                  <a:xfrm rot="18900000">
                    <a:off x="2809717" y="5620079"/>
                    <a:ext cx="467042"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&lt;0.0001</a:t>
                    </a:r>
                  </a:p>
                </p:txBody>
              </p:sp>
              <p:sp>
                <p:nvSpPr>
                  <p:cNvPr id="516" name="Freeform: Shape 53">
                    <a:extLst>
                      <a:ext uri="{FF2B5EF4-FFF2-40B4-BE49-F238E27FC236}">
                        <a16:creationId xmlns:a16="http://schemas.microsoft.com/office/drawing/2014/main" id="{BA636DFA-B9DA-4A6E-8144-7712FBB5E2D7}"/>
                      </a:ext>
                    </a:extLst>
                  </p:cNvPr>
                  <p:cNvSpPr/>
                  <p:nvPr/>
                </p:nvSpPr>
                <p:spPr>
                  <a:xfrm>
                    <a:off x="2923145" y="5522027"/>
                    <a:ext cx="1080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517" name="Group 516">
                    <a:extLst>
                      <a:ext uri="{FF2B5EF4-FFF2-40B4-BE49-F238E27FC236}">
                        <a16:creationId xmlns:a16="http://schemas.microsoft.com/office/drawing/2014/main" id="{1009E267-FA0B-4999-A0AD-4DEC59EC7A5E}"/>
                      </a:ext>
                    </a:extLst>
                  </p:cNvPr>
                  <p:cNvGrpSpPr/>
                  <p:nvPr/>
                </p:nvGrpSpPr>
                <p:grpSpPr>
                  <a:xfrm>
                    <a:off x="1302849" y="5517630"/>
                    <a:ext cx="1019485" cy="125804"/>
                    <a:chOff x="1302849" y="5517630"/>
                    <a:chExt cx="1019485" cy="125804"/>
                  </a:xfrm>
                </p:grpSpPr>
                <p:sp>
                  <p:nvSpPr>
                    <p:cNvPr id="519" name="Freeform: Shape 57">
                      <a:extLst>
                        <a:ext uri="{FF2B5EF4-FFF2-40B4-BE49-F238E27FC236}">
                          <a16:creationId xmlns:a16="http://schemas.microsoft.com/office/drawing/2014/main" id="{C15DE77B-74EC-4D22-B142-DF5E99D2C009}"/>
                        </a:ext>
                      </a:extLst>
                    </p:cNvPr>
                    <p:cNvSpPr/>
                    <p:nvPr/>
                  </p:nvSpPr>
                  <p:spPr>
                    <a:xfrm>
                      <a:off x="1302849" y="5522027"/>
                      <a:ext cx="3240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20" name="Freeform: Shape 58">
                      <a:extLst>
                        <a:ext uri="{FF2B5EF4-FFF2-40B4-BE49-F238E27FC236}">
                          <a16:creationId xmlns:a16="http://schemas.microsoft.com/office/drawing/2014/main" id="{00F49EA5-2289-4411-A56D-364F8AFB19DD}"/>
                        </a:ext>
                      </a:extLst>
                    </p:cNvPr>
                    <p:cNvSpPr/>
                    <p:nvPr/>
                  </p:nvSpPr>
                  <p:spPr>
                    <a:xfrm flipH="1">
                      <a:off x="1998334" y="5522027"/>
                      <a:ext cx="3240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21" name="TextBox 520">
                      <a:extLst>
                        <a:ext uri="{FF2B5EF4-FFF2-40B4-BE49-F238E27FC236}">
                          <a16:creationId xmlns:a16="http://schemas.microsoft.com/office/drawing/2014/main" id="{0C84AD04-141A-464C-ADAA-0AE46F923574}"/>
                        </a:ext>
                      </a:extLst>
                    </p:cNvPr>
                    <p:cNvSpPr txBox="1"/>
                    <p:nvPr/>
                  </p:nvSpPr>
                  <p:spPr>
                    <a:xfrm>
                      <a:off x="1576820" y="5517630"/>
                      <a:ext cx="467043" cy="125804"/>
                    </a:xfrm>
                    <a:prstGeom prst="rect">
                      <a:avLst/>
                    </a:prstGeom>
                    <a:solidFill>
                      <a:schemeClr val="bg1"/>
                    </a:solidFill>
                  </p:spPr>
                  <p:txBody>
                    <a:bodyPr wrap="none" lIns="36000" tIns="0" rIns="36000" bIns="0" rtlCol="0">
                      <a:spAutoFit/>
                    </a:bodyPr>
                    <a:lstStyle/>
                    <a:p>
                      <a:pPr algn="ctr">
                        <a:lnSpc>
                          <a:spcPct val="90000"/>
                        </a:lnSpc>
                      </a:pPr>
                      <a:r>
                        <a:rPr lang="en-GB" sz="900" dirty="0">
                          <a:solidFill>
                            <a:srgbClr val="000000"/>
                          </a:solidFill>
                        </a:rPr>
                        <a:t>&lt;0.0001</a:t>
                      </a:r>
                    </a:p>
                  </p:txBody>
                </p:sp>
              </p:grpSp>
              <p:sp>
                <p:nvSpPr>
                  <p:cNvPr id="518" name="Freeform: Shape 55">
                    <a:extLst>
                      <a:ext uri="{FF2B5EF4-FFF2-40B4-BE49-F238E27FC236}">
                        <a16:creationId xmlns:a16="http://schemas.microsoft.com/office/drawing/2014/main" id="{327BED66-940D-4AA1-B254-9A96BCD3DB8F}"/>
                      </a:ext>
                    </a:extLst>
                  </p:cNvPr>
                  <p:cNvSpPr/>
                  <p:nvPr/>
                </p:nvSpPr>
                <p:spPr>
                  <a:xfrm flipH="1">
                    <a:off x="3229859" y="5522027"/>
                    <a:ext cx="1080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9" name="Group 498">
                  <a:extLst>
                    <a:ext uri="{FF2B5EF4-FFF2-40B4-BE49-F238E27FC236}">
                      <a16:creationId xmlns:a16="http://schemas.microsoft.com/office/drawing/2014/main" id="{0D6C5EAF-7CB8-495E-B547-5625684E1F96}"/>
                    </a:ext>
                  </a:extLst>
                </p:cNvPr>
                <p:cNvGrpSpPr/>
                <p:nvPr/>
              </p:nvGrpSpPr>
              <p:grpSpPr>
                <a:xfrm>
                  <a:off x="97246" y="5146860"/>
                  <a:ext cx="3324429" cy="499752"/>
                  <a:chOff x="97246" y="5146860"/>
                  <a:chExt cx="3324429" cy="499752"/>
                </a:xfrm>
              </p:grpSpPr>
              <p:sp>
                <p:nvSpPr>
                  <p:cNvPr id="500" name="TextBox 499">
                    <a:extLst>
                      <a:ext uri="{FF2B5EF4-FFF2-40B4-BE49-F238E27FC236}">
                        <a16:creationId xmlns:a16="http://schemas.microsoft.com/office/drawing/2014/main" id="{9EBB55B6-A410-467A-A454-8E07FD7ED413}"/>
                      </a:ext>
                    </a:extLst>
                  </p:cNvPr>
                  <p:cNvSpPr txBox="1"/>
                  <p:nvPr/>
                </p:nvSpPr>
                <p:spPr>
                  <a:xfrm>
                    <a:off x="998816" y="5265158"/>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501" name="TextBox 500">
                    <a:extLst>
                      <a:ext uri="{FF2B5EF4-FFF2-40B4-BE49-F238E27FC236}">
                        <a16:creationId xmlns:a16="http://schemas.microsoft.com/office/drawing/2014/main" id="{3D7B24AF-7EC4-49F8-982A-9B016F7BD8FB}"/>
                      </a:ext>
                    </a:extLst>
                  </p:cNvPr>
                  <p:cNvSpPr txBox="1"/>
                  <p:nvPr/>
                </p:nvSpPr>
                <p:spPr>
                  <a:xfrm>
                    <a:off x="97246" y="5146860"/>
                    <a:ext cx="1087404" cy="499752"/>
                  </a:xfrm>
                  <a:prstGeom prst="rect">
                    <a:avLst/>
                  </a:prstGeom>
                  <a:noFill/>
                </p:spPr>
                <p:txBody>
                  <a:bodyPr wrap="none" lIns="36000" tIns="0" rIns="36000" bIns="0" rtlCol="0">
                    <a:spAutoFit/>
                  </a:bodyPr>
                  <a:lstStyle/>
                  <a:p>
                    <a:pPr>
                      <a:lnSpc>
                        <a:spcPct val="90000"/>
                      </a:lnSpc>
                    </a:pPr>
                    <a:r>
                      <a:rPr lang="en-GB" sz="900" b="1" dirty="0">
                        <a:solidFill>
                          <a:srgbClr val="000000"/>
                        </a:solidFill>
                      </a:rPr>
                      <a:t>No. at risk</a:t>
                    </a:r>
                  </a:p>
                  <a:p>
                    <a:pPr>
                      <a:lnSpc>
                        <a:spcPct val="90000"/>
                      </a:lnSpc>
                    </a:pPr>
                    <a:r>
                      <a:rPr lang="en-GB" sz="900" dirty="0">
                        <a:solidFill>
                          <a:srgbClr val="000000"/>
                        </a:solidFill>
                      </a:rPr>
                      <a:t>  Testosterone: n=</a:t>
                    </a:r>
                  </a:p>
                  <a:p>
                    <a:pPr>
                      <a:lnSpc>
                        <a:spcPct val="90000"/>
                      </a:lnSpc>
                    </a:pPr>
                    <a:r>
                      <a:rPr lang="en-GB" sz="900" dirty="0">
                        <a:solidFill>
                          <a:srgbClr val="000000"/>
                        </a:solidFill>
                      </a:rPr>
                      <a:t>  Placebo: n=</a:t>
                    </a:r>
                  </a:p>
                  <a:p>
                    <a:pPr>
                      <a:lnSpc>
                        <a:spcPct val="90000"/>
                      </a:lnSpc>
                    </a:pPr>
                    <a:r>
                      <a:rPr lang="en-GB" sz="900" dirty="0">
                        <a:solidFill>
                          <a:srgbClr val="000000"/>
                        </a:solidFill>
                      </a:rPr>
                      <a:t>  P value*:</a:t>
                    </a:r>
                  </a:p>
                </p:txBody>
              </p:sp>
              <p:sp>
                <p:nvSpPr>
                  <p:cNvPr id="502" name="TextBox 501">
                    <a:extLst>
                      <a:ext uri="{FF2B5EF4-FFF2-40B4-BE49-F238E27FC236}">
                        <a16:creationId xmlns:a16="http://schemas.microsoft.com/office/drawing/2014/main" id="{49B1AF62-E401-4270-8215-45DC853DCE88}"/>
                      </a:ext>
                    </a:extLst>
                  </p:cNvPr>
                  <p:cNvSpPr txBox="1"/>
                  <p:nvPr/>
                </p:nvSpPr>
                <p:spPr>
                  <a:xfrm>
                    <a:off x="3244776" y="5265159"/>
                    <a:ext cx="17689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5</a:t>
                    </a:r>
                  </a:p>
                  <a:p>
                    <a:pPr algn="ctr">
                      <a:lnSpc>
                        <a:spcPct val="90000"/>
                      </a:lnSpc>
                    </a:pPr>
                    <a:r>
                      <a:rPr lang="en-GB" sz="900" dirty="0">
                        <a:solidFill>
                          <a:srgbClr val="000000"/>
                        </a:solidFill>
                      </a:rPr>
                      <a:t>14</a:t>
                    </a:r>
                  </a:p>
                </p:txBody>
              </p:sp>
              <p:sp>
                <p:nvSpPr>
                  <p:cNvPr id="503" name="TextBox 502">
                    <a:extLst>
                      <a:ext uri="{FF2B5EF4-FFF2-40B4-BE49-F238E27FC236}">
                        <a16:creationId xmlns:a16="http://schemas.microsoft.com/office/drawing/2014/main" id="{050948FC-514F-40A1-9EB9-72595BE28C0B}"/>
                      </a:ext>
                    </a:extLst>
                  </p:cNvPr>
                  <p:cNvSpPr txBox="1"/>
                  <p:nvPr/>
                </p:nvSpPr>
                <p:spPr>
                  <a:xfrm>
                    <a:off x="1810346"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25</a:t>
                    </a:r>
                  </a:p>
                  <a:p>
                    <a:pPr algn="ctr">
                      <a:lnSpc>
                        <a:spcPct val="90000"/>
                      </a:lnSpc>
                    </a:pPr>
                    <a:r>
                      <a:rPr lang="en-GB" sz="900" dirty="0">
                        <a:solidFill>
                          <a:srgbClr val="000000"/>
                        </a:solidFill>
                      </a:rPr>
                      <a:t>37</a:t>
                    </a:r>
                  </a:p>
                </p:txBody>
              </p:sp>
              <p:sp>
                <p:nvSpPr>
                  <p:cNvPr id="504" name="TextBox 503">
                    <a:extLst>
                      <a:ext uri="{FF2B5EF4-FFF2-40B4-BE49-F238E27FC236}">
                        <a16:creationId xmlns:a16="http://schemas.microsoft.com/office/drawing/2014/main" id="{B44012A7-BC16-40ED-9D2F-BDB6A9B217B9}"/>
                      </a:ext>
                    </a:extLst>
                  </p:cNvPr>
                  <p:cNvSpPr txBox="1"/>
                  <p:nvPr/>
                </p:nvSpPr>
                <p:spPr>
                  <a:xfrm>
                    <a:off x="2417488" y="5265159"/>
                    <a:ext cx="212165"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18</a:t>
                    </a:r>
                  </a:p>
                  <a:p>
                    <a:pPr algn="ctr">
                      <a:lnSpc>
                        <a:spcPct val="90000"/>
                      </a:lnSpc>
                    </a:pPr>
                    <a:r>
                      <a:rPr lang="en-GB" sz="900" dirty="0">
                        <a:solidFill>
                          <a:srgbClr val="000000"/>
                        </a:solidFill>
                      </a:rPr>
                      <a:t>36</a:t>
                    </a:r>
                  </a:p>
                </p:txBody>
              </p:sp>
              <p:sp>
                <p:nvSpPr>
                  <p:cNvPr id="505" name="TextBox 504">
                    <a:extLst>
                      <a:ext uri="{FF2B5EF4-FFF2-40B4-BE49-F238E27FC236}">
                        <a16:creationId xmlns:a16="http://schemas.microsoft.com/office/drawing/2014/main" id="{841D72DC-2DAB-47A3-B0EA-BBF45E6D38D2}"/>
                      </a:ext>
                    </a:extLst>
                  </p:cNvPr>
                  <p:cNvSpPr txBox="1"/>
                  <p:nvPr/>
                </p:nvSpPr>
                <p:spPr>
                  <a:xfrm>
                    <a:off x="2619902" y="5265159"/>
                    <a:ext cx="212165"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10</a:t>
                    </a:r>
                  </a:p>
                  <a:p>
                    <a:pPr algn="ctr">
                      <a:lnSpc>
                        <a:spcPct val="90000"/>
                      </a:lnSpc>
                    </a:pPr>
                    <a:r>
                      <a:rPr lang="en-GB" sz="900" dirty="0">
                        <a:solidFill>
                          <a:srgbClr val="000000"/>
                        </a:solidFill>
                      </a:rPr>
                      <a:t>36</a:t>
                    </a:r>
                  </a:p>
                </p:txBody>
              </p:sp>
              <p:sp>
                <p:nvSpPr>
                  <p:cNvPr id="506" name="TextBox 505">
                    <a:extLst>
                      <a:ext uri="{FF2B5EF4-FFF2-40B4-BE49-F238E27FC236}">
                        <a16:creationId xmlns:a16="http://schemas.microsoft.com/office/drawing/2014/main" id="{AB315650-AD10-433F-8A04-898753E7E8F0}"/>
                      </a:ext>
                    </a:extLst>
                  </p:cNvPr>
                  <p:cNvSpPr txBox="1"/>
                  <p:nvPr/>
                </p:nvSpPr>
                <p:spPr>
                  <a:xfrm>
                    <a:off x="1203669"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507" name="TextBox 506">
                    <a:extLst>
                      <a:ext uri="{FF2B5EF4-FFF2-40B4-BE49-F238E27FC236}">
                        <a16:creationId xmlns:a16="http://schemas.microsoft.com/office/drawing/2014/main" id="{09E1CABF-6F13-487D-A255-54EA484E160C}"/>
                      </a:ext>
                    </a:extLst>
                  </p:cNvPr>
                  <p:cNvSpPr txBox="1"/>
                  <p:nvPr/>
                </p:nvSpPr>
                <p:spPr>
                  <a:xfrm>
                    <a:off x="1607587"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508" name="TextBox 507">
                    <a:extLst>
                      <a:ext uri="{FF2B5EF4-FFF2-40B4-BE49-F238E27FC236}">
                        <a16:creationId xmlns:a16="http://schemas.microsoft.com/office/drawing/2014/main" id="{7F7F8658-C1E3-4D47-958E-6D21A4422A89}"/>
                      </a:ext>
                    </a:extLst>
                  </p:cNvPr>
                  <p:cNvSpPr txBox="1"/>
                  <p:nvPr/>
                </p:nvSpPr>
                <p:spPr>
                  <a:xfrm>
                    <a:off x="2014263"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25</a:t>
                    </a:r>
                  </a:p>
                  <a:p>
                    <a:pPr algn="ctr">
                      <a:lnSpc>
                        <a:spcPct val="90000"/>
                      </a:lnSpc>
                    </a:pPr>
                    <a:r>
                      <a:rPr lang="en-GB" sz="900" dirty="0">
                        <a:solidFill>
                          <a:srgbClr val="000000"/>
                        </a:solidFill>
                      </a:rPr>
                      <a:t>37</a:t>
                    </a:r>
                  </a:p>
                </p:txBody>
              </p:sp>
              <p:sp>
                <p:nvSpPr>
                  <p:cNvPr id="509" name="TextBox 508">
                    <a:extLst>
                      <a:ext uri="{FF2B5EF4-FFF2-40B4-BE49-F238E27FC236}">
                        <a16:creationId xmlns:a16="http://schemas.microsoft.com/office/drawing/2014/main" id="{231FCD68-3FC8-468A-9EF1-781A05552E61}"/>
                      </a:ext>
                    </a:extLst>
                  </p:cNvPr>
                  <p:cNvSpPr txBox="1"/>
                  <p:nvPr/>
                </p:nvSpPr>
                <p:spPr>
                  <a:xfrm>
                    <a:off x="2216677"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20</a:t>
                    </a:r>
                  </a:p>
                  <a:p>
                    <a:pPr algn="ctr">
                      <a:lnSpc>
                        <a:spcPct val="90000"/>
                      </a:lnSpc>
                    </a:pPr>
                    <a:r>
                      <a:rPr lang="en-GB" sz="900" dirty="0">
                        <a:solidFill>
                          <a:srgbClr val="000000"/>
                        </a:solidFill>
                      </a:rPr>
                      <a:t>37</a:t>
                    </a:r>
                  </a:p>
                </p:txBody>
              </p:sp>
              <p:sp>
                <p:nvSpPr>
                  <p:cNvPr id="510" name="TextBox 509">
                    <a:extLst>
                      <a:ext uri="{FF2B5EF4-FFF2-40B4-BE49-F238E27FC236}">
                        <a16:creationId xmlns:a16="http://schemas.microsoft.com/office/drawing/2014/main" id="{F66DD303-465E-4EC5-97B1-292D24BA1ABF}"/>
                      </a:ext>
                    </a:extLst>
                  </p:cNvPr>
                  <p:cNvSpPr txBox="1"/>
                  <p:nvPr/>
                </p:nvSpPr>
                <p:spPr>
                  <a:xfrm>
                    <a:off x="1405628"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511" name="TextBox 510">
                    <a:extLst>
                      <a:ext uri="{FF2B5EF4-FFF2-40B4-BE49-F238E27FC236}">
                        <a16:creationId xmlns:a16="http://schemas.microsoft.com/office/drawing/2014/main" id="{0ED8F3FB-90DF-4B65-AA77-61E96510FAC3}"/>
                      </a:ext>
                    </a:extLst>
                  </p:cNvPr>
                  <p:cNvSpPr txBox="1"/>
                  <p:nvPr/>
                </p:nvSpPr>
                <p:spPr>
                  <a:xfrm>
                    <a:off x="2823118"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6</a:t>
                    </a:r>
                  </a:p>
                  <a:p>
                    <a:pPr algn="ctr">
                      <a:lnSpc>
                        <a:spcPct val="90000"/>
                      </a:lnSpc>
                    </a:pPr>
                    <a:r>
                      <a:rPr lang="en-GB" sz="900" dirty="0">
                        <a:solidFill>
                          <a:srgbClr val="000000"/>
                        </a:solidFill>
                      </a:rPr>
                      <a:t>35</a:t>
                    </a:r>
                  </a:p>
                </p:txBody>
              </p:sp>
              <p:sp>
                <p:nvSpPr>
                  <p:cNvPr id="512" name="TextBox 511">
                    <a:extLst>
                      <a:ext uri="{FF2B5EF4-FFF2-40B4-BE49-F238E27FC236}">
                        <a16:creationId xmlns:a16="http://schemas.microsoft.com/office/drawing/2014/main" id="{B672CF92-1C76-48B6-BF42-5858465B10E2}"/>
                      </a:ext>
                    </a:extLst>
                  </p:cNvPr>
                  <p:cNvSpPr txBox="1"/>
                  <p:nvPr/>
                </p:nvSpPr>
                <p:spPr>
                  <a:xfrm>
                    <a:off x="3025532"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6</a:t>
                    </a:r>
                  </a:p>
                  <a:p>
                    <a:pPr algn="ctr">
                      <a:lnSpc>
                        <a:spcPct val="90000"/>
                      </a:lnSpc>
                    </a:pPr>
                    <a:r>
                      <a:rPr lang="en-GB" sz="900" dirty="0">
                        <a:solidFill>
                          <a:srgbClr val="000000"/>
                        </a:solidFill>
                      </a:rPr>
                      <a:t>30</a:t>
                    </a:r>
                  </a:p>
                </p:txBody>
              </p:sp>
            </p:grpSp>
          </p:grpSp>
          <p:grpSp>
            <p:nvGrpSpPr>
              <p:cNvPr id="449" name="Group 448">
                <a:extLst>
                  <a:ext uri="{FF2B5EF4-FFF2-40B4-BE49-F238E27FC236}">
                    <a16:creationId xmlns:a16="http://schemas.microsoft.com/office/drawing/2014/main" id="{3EA8AACB-E6B0-4DCF-8520-3E63B837AD54}"/>
                  </a:ext>
                </a:extLst>
              </p:cNvPr>
              <p:cNvGrpSpPr/>
              <p:nvPr/>
            </p:nvGrpSpPr>
            <p:grpSpPr>
              <a:xfrm>
                <a:off x="715000" y="4152002"/>
                <a:ext cx="2686512" cy="839636"/>
                <a:chOff x="715000" y="4239090"/>
                <a:chExt cx="2686512" cy="839636"/>
              </a:xfrm>
            </p:grpSpPr>
            <p:grpSp>
              <p:nvGrpSpPr>
                <p:cNvPr id="453" name="Group 558 | X-axis tick marks">
                  <a:extLst>
                    <a:ext uri="{FF2B5EF4-FFF2-40B4-BE49-F238E27FC236}">
                      <a16:creationId xmlns:a16="http://schemas.microsoft.com/office/drawing/2014/main" id="{85B254FB-42CF-4247-8FEA-9B7BE261E15C}"/>
                    </a:ext>
                  </a:extLst>
                </p:cNvPr>
                <p:cNvGrpSpPr/>
                <p:nvPr/>
              </p:nvGrpSpPr>
              <p:grpSpPr>
                <a:xfrm>
                  <a:off x="1104444" y="4239090"/>
                  <a:ext cx="2224800" cy="57030"/>
                  <a:chOff x="1037603" y="4398767"/>
                  <a:chExt cx="2318957" cy="57030"/>
                </a:xfrm>
              </p:grpSpPr>
              <p:cxnSp>
                <p:nvCxnSpPr>
                  <p:cNvPr id="467" name="Straight Connector 466">
                    <a:extLst>
                      <a:ext uri="{FF2B5EF4-FFF2-40B4-BE49-F238E27FC236}">
                        <a16:creationId xmlns:a16="http://schemas.microsoft.com/office/drawing/2014/main" id="{E86DCE2A-C11E-4E6F-9617-6C7B4376D5CF}"/>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a:extLst>
                      <a:ext uri="{FF2B5EF4-FFF2-40B4-BE49-F238E27FC236}">
                        <a16:creationId xmlns:a16="http://schemas.microsoft.com/office/drawing/2014/main" id="{D7BFB923-14BB-4345-A26A-83E195C04C1B}"/>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a:extLst>
                      <a:ext uri="{FF2B5EF4-FFF2-40B4-BE49-F238E27FC236}">
                        <a16:creationId xmlns:a16="http://schemas.microsoft.com/office/drawing/2014/main" id="{BA59F144-08B3-43D0-AD7D-80DA25457678}"/>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a:extLst>
                      <a:ext uri="{FF2B5EF4-FFF2-40B4-BE49-F238E27FC236}">
                        <a16:creationId xmlns:a16="http://schemas.microsoft.com/office/drawing/2014/main" id="{9DBF6D31-F65A-4845-81D1-155036A3827D}"/>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1" name="Straight Connector 470">
                    <a:extLst>
                      <a:ext uri="{FF2B5EF4-FFF2-40B4-BE49-F238E27FC236}">
                        <a16:creationId xmlns:a16="http://schemas.microsoft.com/office/drawing/2014/main" id="{B13DE7F6-83E3-423C-B576-A1248E109CE2}"/>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a:extLst>
                      <a:ext uri="{FF2B5EF4-FFF2-40B4-BE49-F238E27FC236}">
                        <a16:creationId xmlns:a16="http://schemas.microsoft.com/office/drawing/2014/main" id="{979D71FD-5DCC-432A-90A5-0113568770DB}"/>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a:extLst>
                      <a:ext uri="{FF2B5EF4-FFF2-40B4-BE49-F238E27FC236}">
                        <a16:creationId xmlns:a16="http://schemas.microsoft.com/office/drawing/2014/main" id="{B0AC6768-7E11-48A6-848F-7FD56AEA4C07}"/>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a:extLst>
                      <a:ext uri="{FF2B5EF4-FFF2-40B4-BE49-F238E27FC236}">
                        <a16:creationId xmlns:a16="http://schemas.microsoft.com/office/drawing/2014/main" id="{BE1C74E1-AA70-4CF1-A39B-7F768CB2B3C8}"/>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a:extLst>
                      <a:ext uri="{FF2B5EF4-FFF2-40B4-BE49-F238E27FC236}">
                        <a16:creationId xmlns:a16="http://schemas.microsoft.com/office/drawing/2014/main" id="{03F17307-F21A-431C-BA17-4B8E48F22F39}"/>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6" name="Straight Connector 475">
                    <a:extLst>
                      <a:ext uri="{FF2B5EF4-FFF2-40B4-BE49-F238E27FC236}">
                        <a16:creationId xmlns:a16="http://schemas.microsoft.com/office/drawing/2014/main" id="{C7B7F836-84A9-479F-9633-6E6FC8D85E27}"/>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a:extLst>
                      <a:ext uri="{FF2B5EF4-FFF2-40B4-BE49-F238E27FC236}">
                        <a16:creationId xmlns:a16="http://schemas.microsoft.com/office/drawing/2014/main" id="{D986AC8A-FD11-4603-8B16-1EA998EE757C}"/>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a:extLst>
                      <a:ext uri="{FF2B5EF4-FFF2-40B4-BE49-F238E27FC236}">
                        <a16:creationId xmlns:a16="http://schemas.microsoft.com/office/drawing/2014/main" id="{27FCDB60-D831-4D01-BA54-589B42785326}"/>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54" name="Group 453">
                  <a:extLst>
                    <a:ext uri="{FF2B5EF4-FFF2-40B4-BE49-F238E27FC236}">
                      <a16:creationId xmlns:a16="http://schemas.microsoft.com/office/drawing/2014/main" id="{20D6644C-C53B-4054-B6EF-A8F278B4F723}"/>
                    </a:ext>
                  </a:extLst>
                </p:cNvPr>
                <p:cNvGrpSpPr/>
                <p:nvPr/>
              </p:nvGrpSpPr>
              <p:grpSpPr>
                <a:xfrm>
                  <a:off x="715000" y="4924838"/>
                  <a:ext cx="2686512" cy="153888"/>
                  <a:chOff x="632548" y="4283988"/>
                  <a:chExt cx="2686512" cy="153888"/>
                </a:xfrm>
              </p:grpSpPr>
              <p:sp>
                <p:nvSpPr>
                  <p:cNvPr id="455" name="TextBox 454">
                    <a:extLst>
                      <a:ext uri="{FF2B5EF4-FFF2-40B4-BE49-F238E27FC236}">
                        <a16:creationId xmlns:a16="http://schemas.microsoft.com/office/drawing/2014/main" id="{168C4D32-2721-4AF4-A59B-EBF3F33CDA43}"/>
                      </a:ext>
                    </a:extLst>
                  </p:cNvPr>
                  <p:cNvSpPr txBox="1"/>
                  <p:nvPr/>
                </p:nvSpPr>
                <p:spPr>
                  <a:xfrm>
                    <a:off x="3172619"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456" name="TextBox 455">
                    <a:extLst>
                      <a:ext uri="{FF2B5EF4-FFF2-40B4-BE49-F238E27FC236}">
                        <a16:creationId xmlns:a16="http://schemas.microsoft.com/office/drawing/2014/main" id="{6B479CAF-37DE-4A05-9CEC-DC62C188C1A2}"/>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457" name="TextBox 456">
                    <a:extLst>
                      <a:ext uri="{FF2B5EF4-FFF2-40B4-BE49-F238E27FC236}">
                        <a16:creationId xmlns:a16="http://schemas.microsoft.com/office/drawing/2014/main" id="{AD25C227-741A-4CC0-914F-29FAA9B204F8}"/>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458" name="TextBox 457">
                    <a:extLst>
                      <a:ext uri="{FF2B5EF4-FFF2-40B4-BE49-F238E27FC236}">
                        <a16:creationId xmlns:a16="http://schemas.microsoft.com/office/drawing/2014/main" id="{CC40457C-886F-4E89-A728-457EFEDF085F}"/>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459" name="TextBox 458">
                    <a:extLst>
                      <a:ext uri="{FF2B5EF4-FFF2-40B4-BE49-F238E27FC236}">
                        <a16:creationId xmlns:a16="http://schemas.microsoft.com/office/drawing/2014/main" id="{3E0B8BF0-E3BD-47EE-8BDE-F7DAF8E0FBDD}"/>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460" name="TextBox 459">
                    <a:extLst>
                      <a:ext uri="{FF2B5EF4-FFF2-40B4-BE49-F238E27FC236}">
                        <a16:creationId xmlns:a16="http://schemas.microsoft.com/office/drawing/2014/main" id="{C240E280-081D-4A0D-A4D4-36892B016327}"/>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461" name="TextBox 460">
                    <a:extLst>
                      <a:ext uri="{FF2B5EF4-FFF2-40B4-BE49-F238E27FC236}">
                        <a16:creationId xmlns:a16="http://schemas.microsoft.com/office/drawing/2014/main" id="{AE401281-A174-4406-BC92-D70441664B1A}"/>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462" name="TextBox 461">
                    <a:extLst>
                      <a:ext uri="{FF2B5EF4-FFF2-40B4-BE49-F238E27FC236}">
                        <a16:creationId xmlns:a16="http://schemas.microsoft.com/office/drawing/2014/main" id="{A93626A2-CDA8-424F-B85D-62F7E20B6033}"/>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463" name="TextBox 462">
                    <a:extLst>
                      <a:ext uri="{FF2B5EF4-FFF2-40B4-BE49-F238E27FC236}">
                        <a16:creationId xmlns:a16="http://schemas.microsoft.com/office/drawing/2014/main" id="{A8B847FA-F9A8-4348-9A6E-5FFF4855511E}"/>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464" name="TextBox 463">
                    <a:extLst>
                      <a:ext uri="{FF2B5EF4-FFF2-40B4-BE49-F238E27FC236}">
                        <a16:creationId xmlns:a16="http://schemas.microsoft.com/office/drawing/2014/main" id="{C2FDA05E-C112-465C-A0DE-976219A5A90A}"/>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465" name="TextBox 464">
                    <a:extLst>
                      <a:ext uri="{FF2B5EF4-FFF2-40B4-BE49-F238E27FC236}">
                        <a16:creationId xmlns:a16="http://schemas.microsoft.com/office/drawing/2014/main" id="{F2F9E827-2BD7-4644-BEA2-B175F58B2123}"/>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466" name="TextBox 465">
                    <a:extLst>
                      <a:ext uri="{FF2B5EF4-FFF2-40B4-BE49-F238E27FC236}">
                        <a16:creationId xmlns:a16="http://schemas.microsoft.com/office/drawing/2014/main" id="{950C4CE5-8E60-4328-9585-17A3075D66B7}"/>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aphicFrame>
            <p:nvGraphicFramePr>
              <p:cNvPr id="452" name="Chart 47 | Normal">
                <a:extLst>
                  <a:ext uri="{FF2B5EF4-FFF2-40B4-BE49-F238E27FC236}">
                    <a16:creationId xmlns:a16="http://schemas.microsoft.com/office/drawing/2014/main" id="{90BD0B23-8D68-4845-B99A-09FF9AE11379}"/>
                  </a:ext>
                </a:extLst>
              </p:cNvPr>
              <p:cNvGraphicFramePr/>
              <p:nvPr>
                <p:extLst>
                  <p:ext uri="{D42A27DB-BD31-4B8C-83A1-F6EECF244321}">
                    <p14:modId xmlns:p14="http://schemas.microsoft.com/office/powerpoint/2010/main" val="4079268021"/>
                  </p:ext>
                </p:extLst>
              </p:nvPr>
            </p:nvGraphicFramePr>
            <p:xfrm>
              <a:off x="679509" y="3053676"/>
              <a:ext cx="2899702" cy="1881971"/>
            </p:xfrm>
            <a:graphic>
              <a:graphicData uri="http://schemas.openxmlformats.org/drawingml/2006/chart">
                <c:chart xmlns:c="http://schemas.openxmlformats.org/drawingml/2006/chart" xmlns:r="http://schemas.openxmlformats.org/officeDocument/2006/relationships" r:id="rId6"/>
              </a:graphicData>
            </a:graphic>
          </p:graphicFrame>
          <p:sp>
            <p:nvSpPr>
              <p:cNvPr id="448" name="Rectangle 447">
                <a:extLst>
                  <a:ext uri="{FF2B5EF4-FFF2-40B4-BE49-F238E27FC236}">
                    <a16:creationId xmlns:a16="http://schemas.microsoft.com/office/drawing/2014/main" id="{10DF897D-BD33-4D14-8F47-A756A7C1ED03}"/>
                  </a:ext>
                </a:extLst>
              </p:cNvPr>
              <p:cNvSpPr/>
              <p:nvPr/>
            </p:nvSpPr>
            <p:spPr>
              <a:xfrm>
                <a:off x="3341356" y="4049640"/>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375" name="Group 374">
                <a:extLst>
                  <a:ext uri="{FF2B5EF4-FFF2-40B4-BE49-F238E27FC236}">
                    <a16:creationId xmlns:a16="http://schemas.microsoft.com/office/drawing/2014/main" id="{DBC92EE6-6B19-4481-9E65-0FB4C5893FDE}"/>
                  </a:ext>
                </a:extLst>
              </p:cNvPr>
              <p:cNvGrpSpPr/>
              <p:nvPr/>
            </p:nvGrpSpPr>
            <p:grpSpPr>
              <a:xfrm>
                <a:off x="1103961" y="3237349"/>
                <a:ext cx="1217735" cy="333938"/>
                <a:chOff x="1840742" y="3284538"/>
                <a:chExt cx="1217735" cy="333938"/>
              </a:xfrm>
            </p:grpSpPr>
            <p:sp>
              <p:nvSpPr>
                <p:cNvPr id="377" name="TextBox 376">
                  <a:extLst>
                    <a:ext uri="{FF2B5EF4-FFF2-40B4-BE49-F238E27FC236}">
                      <a16:creationId xmlns:a16="http://schemas.microsoft.com/office/drawing/2014/main" id="{6FE1B4F3-8572-4A42-9056-419069ECC353}"/>
                    </a:ext>
                  </a:extLst>
                </p:cNvPr>
                <p:cNvSpPr txBox="1"/>
                <p:nvPr/>
              </p:nvSpPr>
              <p:spPr>
                <a:xfrm>
                  <a:off x="1886361" y="3284538"/>
                  <a:ext cx="1172116" cy="333938"/>
                </a:xfrm>
                <a:prstGeom prst="rect">
                  <a:avLst/>
                </a:prstGeom>
                <a:noFill/>
              </p:spPr>
              <p:txBody>
                <a:bodyPr wrap="none" tIns="0" bIns="0" rtlCol="0">
                  <a:spAutoFit/>
                </a:bodyPr>
                <a:lstStyle/>
                <a:p>
                  <a:pPr>
                    <a:lnSpc>
                      <a:spcPct val="90000"/>
                    </a:lnSpc>
                  </a:pPr>
                  <a:r>
                    <a:rPr lang="en-GB" sz="1200" dirty="0">
                      <a:solidFill>
                        <a:srgbClr val="000000"/>
                      </a:solidFill>
                    </a:rPr>
                    <a:t>Testosterone</a:t>
                  </a:r>
                </a:p>
                <a:p>
                  <a:pPr>
                    <a:lnSpc>
                      <a:spcPct val="90000"/>
                    </a:lnSpc>
                  </a:pPr>
                  <a:r>
                    <a:rPr lang="en-GB" sz="1200" dirty="0">
                      <a:solidFill>
                        <a:srgbClr val="000000"/>
                      </a:solidFill>
                    </a:rPr>
                    <a:t>Placebo</a:t>
                  </a:r>
                </a:p>
              </p:txBody>
            </p:sp>
            <p:sp>
              <p:nvSpPr>
                <p:cNvPr id="378" name="Oval 377">
                  <a:extLst>
                    <a:ext uri="{FF2B5EF4-FFF2-40B4-BE49-F238E27FC236}">
                      <a16:creationId xmlns:a16="http://schemas.microsoft.com/office/drawing/2014/main" id="{A3792AFF-6E5E-4CCE-9843-3E6D5FB395FB}"/>
                    </a:ext>
                  </a:extLst>
                </p:cNvPr>
                <p:cNvSpPr/>
                <p:nvPr/>
              </p:nvSpPr>
              <p:spPr>
                <a:xfrm>
                  <a:off x="1840742" y="3333251"/>
                  <a:ext cx="64800" cy="6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79" name="Oval 378">
                  <a:extLst>
                    <a:ext uri="{FF2B5EF4-FFF2-40B4-BE49-F238E27FC236}">
                      <a16:creationId xmlns:a16="http://schemas.microsoft.com/office/drawing/2014/main" id="{09884FB8-3F93-4B3C-B429-51301F5E1AB2}"/>
                    </a:ext>
                  </a:extLst>
                </p:cNvPr>
                <p:cNvSpPr/>
                <p:nvPr/>
              </p:nvSpPr>
              <p:spPr>
                <a:xfrm>
                  <a:off x="1840742" y="3489606"/>
                  <a:ext cx="64800" cy="6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spTree>
    <p:extLst>
      <p:ext uri="{BB962C8B-B14F-4D97-AF65-F5344CB8AC3E}">
        <p14:creationId xmlns:p14="http://schemas.microsoft.com/office/powerpoint/2010/main" val="4293553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0" y="111029"/>
            <a:ext cx="11643360" cy="975618"/>
          </a:xfrm>
        </p:spPr>
        <p:txBody>
          <a:bodyPr>
            <a:normAutofit/>
          </a:bodyPr>
          <a:lstStyle/>
          <a:p>
            <a:r>
              <a:rPr lang="en-GB" sz="2400" dirty="0">
                <a:solidFill>
                  <a:schemeClr val="tx2"/>
                </a:solidFill>
              </a:rPr>
              <a:t>Long-term registry study: long-term </a:t>
            </a:r>
            <a:r>
              <a:rPr lang="en-GB" sz="2400" dirty="0" err="1">
                <a:solidFill>
                  <a:schemeClr val="tx2"/>
                </a:solidFill>
              </a:rPr>
              <a:t>TTh</a:t>
            </a:r>
            <a:r>
              <a:rPr lang="en-GB" sz="2400" dirty="0">
                <a:solidFill>
                  <a:schemeClr val="tx2"/>
                </a:solidFill>
              </a:rPr>
              <a:t> produced a significant decrease in waist circumference in hypogonadal men with overweight or obesity</a:t>
            </a:r>
          </a:p>
        </p:txBody>
      </p:sp>
      <p:sp>
        <p:nvSpPr>
          <p:cNvPr id="3" name="Content Placeholder 2"/>
          <p:cNvSpPr>
            <a:spLocks noGrp="1"/>
          </p:cNvSpPr>
          <p:nvPr>
            <p:ph idx="1"/>
          </p:nvPr>
        </p:nvSpPr>
        <p:spPr>
          <a:xfrm>
            <a:off x="122615" y="1066245"/>
            <a:ext cx="11721737" cy="1553477"/>
          </a:xfrm>
        </p:spPr>
        <p:txBody>
          <a:bodyPr>
            <a:noAutofit/>
          </a:bodyPr>
          <a:lstStyle/>
          <a:p>
            <a:r>
              <a:rPr lang="en-GB" sz="1650" dirty="0"/>
              <a:t>After 11 years, percent weight changes among patient subgroups were:</a:t>
            </a:r>
          </a:p>
          <a:p>
            <a:pPr marL="533400" lvl="1" indent="-184150"/>
            <a:r>
              <a:rPr lang="en-GB" sz="1450" b="1" dirty="0"/>
              <a:t>Normal weight:</a:t>
            </a:r>
            <a:r>
              <a:rPr lang="en-GB" sz="1450" dirty="0"/>
              <a:t> 3.4 ± 0.8 cm loss in men receiving </a:t>
            </a:r>
            <a:r>
              <a:rPr lang="en-GB" sz="1450" dirty="0" err="1"/>
              <a:t>TTh</a:t>
            </a:r>
            <a:r>
              <a:rPr lang="en-GB" sz="1450" dirty="0"/>
              <a:t> </a:t>
            </a:r>
            <a:r>
              <a:rPr lang="en-GB" sz="1450" i="1" dirty="0"/>
              <a:t>vs</a:t>
            </a:r>
            <a:r>
              <a:rPr lang="en-GB" sz="1450" dirty="0"/>
              <a:t> 5.5 ± 0.5 cm gain in untreated men (both p&lt;0.0001 </a:t>
            </a:r>
            <a:r>
              <a:rPr lang="en-GB" sz="1450" i="1" dirty="0"/>
              <a:t>vs</a:t>
            </a:r>
            <a:r>
              <a:rPr lang="en-GB" sz="1450" dirty="0"/>
              <a:t> baseline)</a:t>
            </a:r>
          </a:p>
          <a:p>
            <a:pPr marL="533400" lvl="1" indent="-184150"/>
            <a:r>
              <a:rPr lang="en-GB" sz="1450" b="1" spc="-60" dirty="0"/>
              <a:t>Overweight:</a:t>
            </a:r>
            <a:r>
              <a:rPr lang="en-GB" sz="1450" spc="-60" dirty="0"/>
              <a:t> 4.7 ± 0.3 cm loss in men receiving </a:t>
            </a:r>
            <a:r>
              <a:rPr lang="en-GB" sz="1450" spc="-60" dirty="0" err="1"/>
              <a:t>TTh</a:t>
            </a:r>
            <a:r>
              <a:rPr lang="en-GB" sz="1450" spc="-60" dirty="0"/>
              <a:t> </a:t>
            </a:r>
            <a:r>
              <a:rPr lang="en-GB" sz="1450" i="1" spc="-60" dirty="0"/>
              <a:t>vs</a:t>
            </a:r>
            <a:r>
              <a:rPr lang="en-GB" sz="1450" spc="-60" dirty="0"/>
              <a:t> 5.5 ± 0.2 cm gain in untreated men (both p&lt;0.0001 </a:t>
            </a:r>
            <a:r>
              <a:rPr lang="en-GB" sz="1450" i="1" spc="-60" dirty="0"/>
              <a:t>vs</a:t>
            </a:r>
            <a:r>
              <a:rPr lang="en-GB" sz="1450" spc="-60" dirty="0"/>
              <a:t> baseline)</a:t>
            </a:r>
          </a:p>
          <a:p>
            <a:pPr marL="533400" lvl="1" indent="-184150"/>
            <a:r>
              <a:rPr lang="en-GB" sz="1450" b="1" spc="-50" dirty="0"/>
              <a:t>Obesity:</a:t>
            </a:r>
            <a:r>
              <a:rPr lang="en-GB" sz="1450" spc="-50" dirty="0"/>
              <a:t> 12.9 ± 0.2 cm loss in men receiving </a:t>
            </a:r>
            <a:r>
              <a:rPr lang="en-GB" sz="1450" spc="-50" dirty="0" err="1"/>
              <a:t>TTh</a:t>
            </a:r>
            <a:r>
              <a:rPr lang="en-GB" sz="1450" spc="-50" dirty="0"/>
              <a:t> </a:t>
            </a:r>
            <a:r>
              <a:rPr lang="en-GB" sz="1450" i="1" spc="-50" dirty="0"/>
              <a:t>vs</a:t>
            </a:r>
            <a:r>
              <a:rPr lang="en-GB" sz="1450" spc="-50" dirty="0"/>
              <a:t> 5.6 ± 0.4 cm gain in untreated men (both p&lt;0.0001 </a:t>
            </a:r>
            <a:r>
              <a:rPr lang="en-GB" sz="1450" i="1" spc="-50" dirty="0"/>
              <a:t>vs</a:t>
            </a:r>
            <a:r>
              <a:rPr lang="en-GB" sz="1450" spc="-50" dirty="0"/>
              <a:t> baseline)</a:t>
            </a:r>
          </a:p>
        </p:txBody>
      </p:sp>
      <p:sp>
        <p:nvSpPr>
          <p:cNvPr id="5" name="TextBox 4"/>
          <p:cNvSpPr txBox="1"/>
          <p:nvPr/>
        </p:nvSpPr>
        <p:spPr>
          <a:xfrm>
            <a:off x="1474988" y="5904415"/>
            <a:ext cx="9144001" cy="400110"/>
          </a:xfrm>
          <a:prstGeom prst="rect">
            <a:avLst/>
          </a:prstGeom>
          <a:noFill/>
        </p:spPr>
        <p:txBody>
          <a:bodyPr wrap="square" rtlCol="0" anchor="b">
            <a:spAutoFit/>
          </a:bodyPr>
          <a:lstStyle/>
          <a:p>
            <a:pPr defTabSz="457200">
              <a:defRPr/>
            </a:pPr>
            <a:r>
              <a:rPr lang="en-GB" sz="1000" dirty="0">
                <a:solidFill>
                  <a:srgbClr val="005294"/>
                </a:solidFill>
              </a:rPr>
              <a:t>*Between groups per year; LS, least squares; SE, standard error; </a:t>
            </a: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US" sz="1000" i="1" dirty="0" err="1">
                <a:solidFill>
                  <a:srgbClr val="005294"/>
                </a:solidFill>
              </a:rPr>
              <a:t>Int</a:t>
            </a:r>
            <a:r>
              <a:rPr lang="en-US" sz="1000" i="1" dirty="0">
                <a:solidFill>
                  <a:srgbClr val="005294"/>
                </a:solidFill>
              </a:rPr>
              <a:t> J </a:t>
            </a:r>
            <a:r>
              <a:rPr lang="en-US" sz="1000" i="1" dirty="0" err="1">
                <a:solidFill>
                  <a:srgbClr val="005294"/>
                </a:solidFill>
              </a:rPr>
              <a:t>Obes</a:t>
            </a:r>
            <a:r>
              <a:rPr lang="en-US" sz="1000" i="1" dirty="0">
                <a:solidFill>
                  <a:srgbClr val="005294"/>
                </a:solidFill>
              </a:rPr>
              <a:t> (</a:t>
            </a:r>
            <a:r>
              <a:rPr lang="en-US" sz="1000" i="1" dirty="0" err="1">
                <a:solidFill>
                  <a:srgbClr val="005294"/>
                </a:solidFill>
              </a:rPr>
              <a:t>Lond</a:t>
            </a:r>
            <a:r>
              <a:rPr lang="en-US" sz="1000" i="1" dirty="0">
                <a:solidFill>
                  <a:srgbClr val="005294"/>
                </a:solidFill>
              </a:rPr>
              <a:t>) </a:t>
            </a:r>
            <a:r>
              <a:rPr lang="en-US" sz="1000" dirty="0">
                <a:solidFill>
                  <a:srgbClr val="005294"/>
                </a:solidFill>
              </a:rPr>
              <a:t>2020;44:1264–78.</a:t>
            </a:r>
            <a:endParaRPr lang="en-GB" sz="1000" dirty="0">
              <a:solidFill>
                <a:srgbClr val="005294"/>
              </a:solidFill>
            </a:endParaRPr>
          </a:p>
        </p:txBody>
      </p:sp>
      <p:grpSp>
        <p:nvGrpSpPr>
          <p:cNvPr id="4" name="ORIGINAL" hidden="1"/>
          <p:cNvGrpSpPr/>
          <p:nvPr/>
        </p:nvGrpSpPr>
        <p:grpSpPr>
          <a:xfrm>
            <a:off x="1684933" y="-777919"/>
            <a:ext cx="8822137" cy="6513725"/>
            <a:chOff x="160932" y="3051544"/>
            <a:chExt cx="8822137" cy="651372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32" y="6914707"/>
              <a:ext cx="8822137" cy="265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2651" y="3051544"/>
              <a:ext cx="255182" cy="233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2" name="Group 11"/>
          <p:cNvGrpSpPr/>
          <p:nvPr/>
        </p:nvGrpSpPr>
        <p:grpSpPr>
          <a:xfrm>
            <a:off x="481597" y="2238103"/>
            <a:ext cx="10816046" cy="3377357"/>
            <a:chOff x="95387" y="2702040"/>
            <a:chExt cx="8956904" cy="3051712"/>
          </a:xfrm>
        </p:grpSpPr>
        <p:grpSp>
          <p:nvGrpSpPr>
            <p:cNvPr id="11" name="Group 10"/>
            <p:cNvGrpSpPr/>
            <p:nvPr/>
          </p:nvGrpSpPr>
          <p:grpSpPr>
            <a:xfrm>
              <a:off x="95387" y="2702040"/>
              <a:ext cx="8953226" cy="3051712"/>
              <a:chOff x="95387" y="2702040"/>
              <a:chExt cx="8953226" cy="3051712"/>
            </a:xfrm>
          </p:grpSpPr>
          <p:grpSp>
            <p:nvGrpSpPr>
              <p:cNvPr id="371" name="Group 370">
                <a:extLst>
                  <a:ext uri="{FF2B5EF4-FFF2-40B4-BE49-F238E27FC236}">
                    <a16:creationId xmlns:a16="http://schemas.microsoft.com/office/drawing/2014/main" id="{0422B661-0D6A-414A-A93B-4F480B451344}"/>
                  </a:ext>
                </a:extLst>
              </p:cNvPr>
              <p:cNvGrpSpPr/>
              <p:nvPr/>
            </p:nvGrpSpPr>
            <p:grpSpPr>
              <a:xfrm>
                <a:off x="95387" y="2730566"/>
                <a:ext cx="8953226" cy="3023186"/>
                <a:chOff x="102389" y="2817654"/>
                <a:chExt cx="8953226" cy="3023186"/>
              </a:xfrm>
            </p:grpSpPr>
            <p:sp>
              <p:nvSpPr>
                <p:cNvPr id="710" name="Rounded Rectangle 57">
                  <a:extLst>
                    <a:ext uri="{FF2B5EF4-FFF2-40B4-BE49-F238E27FC236}">
                      <a16:creationId xmlns:a16="http://schemas.microsoft.com/office/drawing/2014/main" id="{9884B1BC-FBF6-4CC7-A7B1-362D59AFA72F}"/>
                    </a:ext>
                  </a:extLst>
                </p:cNvPr>
                <p:cNvSpPr/>
                <p:nvPr/>
              </p:nvSpPr>
              <p:spPr>
                <a:xfrm>
                  <a:off x="102389" y="2827448"/>
                  <a:ext cx="8953226" cy="3013392"/>
                </a:xfrm>
                <a:prstGeom prst="roundRect">
                  <a:avLst>
                    <a:gd name="adj" fmla="val 492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711" name="Rectangle: Top Corners Rounded 10">
                  <a:extLst>
                    <a:ext uri="{FF2B5EF4-FFF2-40B4-BE49-F238E27FC236}">
                      <a16:creationId xmlns:a16="http://schemas.microsoft.com/office/drawing/2014/main" id="{81A13FB2-A1AB-4336-ACD5-81509E940B46}"/>
                    </a:ext>
                  </a:extLst>
                </p:cNvPr>
                <p:cNvSpPr/>
                <p:nvPr/>
              </p:nvSpPr>
              <p:spPr>
                <a:xfrm>
                  <a:off x="102389" y="2817654"/>
                  <a:ext cx="8953200" cy="233084"/>
                </a:xfrm>
                <a:prstGeom prst="round2SameRect">
                  <a:avLst>
                    <a:gd name="adj1" fmla="val 50000"/>
                    <a:gd name="adj2" fmla="val 0"/>
                  </a:avLst>
                </a:prstGeom>
                <a:solidFill>
                  <a:srgbClr val="005294"/>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712" name="TextBox 711">
                  <a:extLst>
                    <a:ext uri="{FF2B5EF4-FFF2-40B4-BE49-F238E27FC236}">
                      <a16:creationId xmlns:a16="http://schemas.microsoft.com/office/drawing/2014/main" id="{76C6F2EB-9BE8-4E74-8B37-3C02F29F99B4}"/>
                    </a:ext>
                  </a:extLst>
                </p:cNvPr>
                <p:cNvSpPr txBox="1"/>
                <p:nvPr/>
              </p:nvSpPr>
              <p:spPr>
                <a:xfrm>
                  <a:off x="931088" y="3055284"/>
                  <a:ext cx="2395882" cy="276999"/>
                </a:xfrm>
                <a:prstGeom prst="rect">
                  <a:avLst/>
                </a:prstGeom>
                <a:noFill/>
              </p:spPr>
              <p:txBody>
                <a:bodyPr wrap="square" rtlCol="0" anchor="b">
                  <a:spAutoFit/>
                </a:bodyPr>
                <a:lstStyle/>
                <a:p>
                  <a:pPr algn="ctr"/>
                  <a:r>
                    <a:rPr lang="en-GB" sz="1200" b="1" dirty="0">
                      <a:solidFill>
                        <a:srgbClr val="000000"/>
                      </a:solidFill>
                    </a:rPr>
                    <a:t>Normal</a:t>
                  </a:r>
                </a:p>
              </p:txBody>
            </p:sp>
            <p:sp>
              <p:nvSpPr>
                <p:cNvPr id="713" name="TextBox 712">
                  <a:extLst>
                    <a:ext uri="{FF2B5EF4-FFF2-40B4-BE49-F238E27FC236}">
                      <a16:creationId xmlns:a16="http://schemas.microsoft.com/office/drawing/2014/main" id="{0E9F0175-A6DD-421B-94FF-030A7F5E59CF}"/>
                    </a:ext>
                  </a:extLst>
                </p:cNvPr>
                <p:cNvSpPr txBox="1"/>
                <p:nvPr/>
              </p:nvSpPr>
              <p:spPr>
                <a:xfrm>
                  <a:off x="3724847" y="3055284"/>
                  <a:ext cx="2403372" cy="276999"/>
                </a:xfrm>
                <a:prstGeom prst="rect">
                  <a:avLst/>
                </a:prstGeom>
                <a:noFill/>
              </p:spPr>
              <p:txBody>
                <a:bodyPr wrap="square" rtlCol="0" anchor="b">
                  <a:spAutoFit/>
                </a:bodyPr>
                <a:lstStyle/>
                <a:p>
                  <a:pPr algn="ctr"/>
                  <a:r>
                    <a:rPr lang="en-GB" sz="1200" b="1" dirty="0">
                      <a:solidFill>
                        <a:srgbClr val="000000"/>
                      </a:solidFill>
                    </a:rPr>
                    <a:t>Overweight</a:t>
                  </a:r>
                </a:p>
              </p:txBody>
            </p:sp>
            <p:sp>
              <p:nvSpPr>
                <p:cNvPr id="714" name="TextBox 713">
                  <a:extLst>
                    <a:ext uri="{FF2B5EF4-FFF2-40B4-BE49-F238E27FC236}">
                      <a16:creationId xmlns:a16="http://schemas.microsoft.com/office/drawing/2014/main" id="{1D76D273-1F04-497E-BEF8-AF3DF9B9815F}"/>
                    </a:ext>
                  </a:extLst>
                </p:cNvPr>
                <p:cNvSpPr txBox="1"/>
                <p:nvPr/>
              </p:nvSpPr>
              <p:spPr>
                <a:xfrm>
                  <a:off x="6525589" y="3055284"/>
                  <a:ext cx="2395884" cy="276999"/>
                </a:xfrm>
                <a:prstGeom prst="rect">
                  <a:avLst/>
                </a:prstGeom>
                <a:noFill/>
              </p:spPr>
              <p:txBody>
                <a:bodyPr wrap="square" rtlCol="0" anchor="b">
                  <a:spAutoFit/>
                </a:bodyPr>
                <a:lstStyle/>
                <a:p>
                  <a:pPr algn="ctr"/>
                  <a:r>
                    <a:rPr lang="en-GB" sz="1200" b="1" dirty="0">
                      <a:solidFill>
                        <a:srgbClr val="000000"/>
                      </a:solidFill>
                    </a:rPr>
                    <a:t>Obese</a:t>
                  </a:r>
                </a:p>
              </p:txBody>
            </p:sp>
          </p:grpSp>
          <p:sp>
            <p:nvSpPr>
              <p:cNvPr id="547" name="TextBox 546"/>
              <p:cNvSpPr txBox="1"/>
              <p:nvPr/>
            </p:nvSpPr>
            <p:spPr>
              <a:xfrm>
                <a:off x="188752" y="2702040"/>
                <a:ext cx="8766497" cy="523220"/>
              </a:xfrm>
              <a:prstGeom prst="rect">
                <a:avLst/>
              </a:prstGeom>
              <a:noFill/>
            </p:spPr>
            <p:txBody>
              <a:bodyPr wrap="square" rtlCol="0">
                <a:spAutoFit/>
              </a:bodyPr>
              <a:lstStyle/>
              <a:p>
                <a:pPr algn="ctr"/>
                <a:r>
                  <a:rPr lang="en-GB" sz="1400" b="1" spc="-40" dirty="0">
                    <a:solidFill>
                      <a:prstClr val="white"/>
                    </a:solidFill>
                  </a:rPr>
                  <a:t>Changes in waist circumference in </a:t>
                </a:r>
                <a:r>
                  <a:rPr lang="en-GB" sz="1400" b="1" spc="-40" dirty="0" err="1">
                    <a:solidFill>
                      <a:prstClr val="white"/>
                    </a:solidFill>
                  </a:rPr>
                  <a:t>hypogonadal</a:t>
                </a:r>
                <a:r>
                  <a:rPr lang="en-GB" sz="1400" b="1" spc="-40" dirty="0">
                    <a:solidFill>
                      <a:prstClr val="white"/>
                    </a:solidFill>
                  </a:rPr>
                  <a:t> men with normal weight, overweight or obesity treated with or without </a:t>
                </a:r>
                <a:r>
                  <a:rPr lang="en-GB" sz="1400" b="1" spc="-40" dirty="0" err="1">
                    <a:solidFill>
                      <a:prstClr val="white"/>
                    </a:solidFill>
                  </a:rPr>
                  <a:t>TTh</a:t>
                </a:r>
                <a:endParaRPr lang="en-GB" sz="1400" b="1" spc="-40" dirty="0">
                  <a:solidFill>
                    <a:prstClr val="white"/>
                  </a:solidFill>
                </a:endParaRPr>
              </a:p>
            </p:txBody>
          </p:sp>
        </p:grpSp>
        <p:grpSp>
          <p:nvGrpSpPr>
            <p:cNvPr id="8" name="Group 7"/>
            <p:cNvGrpSpPr/>
            <p:nvPr/>
          </p:nvGrpSpPr>
          <p:grpSpPr>
            <a:xfrm>
              <a:off x="3435483" y="3057893"/>
              <a:ext cx="2868817" cy="1933745"/>
              <a:chOff x="3435483" y="3057893"/>
              <a:chExt cx="2868817" cy="1933745"/>
            </a:xfrm>
          </p:grpSpPr>
          <p:grpSp>
            <p:nvGrpSpPr>
              <p:cNvPr id="648" name="Overweight | X-Axis tick marks/labels">
                <a:extLst>
                  <a:ext uri="{FF2B5EF4-FFF2-40B4-BE49-F238E27FC236}">
                    <a16:creationId xmlns:a16="http://schemas.microsoft.com/office/drawing/2014/main" id="{22B81057-92BB-45D5-81A8-A99D018C0F84}"/>
                  </a:ext>
                </a:extLst>
              </p:cNvPr>
              <p:cNvGrpSpPr/>
              <p:nvPr/>
            </p:nvGrpSpPr>
            <p:grpSpPr>
              <a:xfrm>
                <a:off x="3443360" y="4107670"/>
                <a:ext cx="2698867" cy="883968"/>
                <a:chOff x="629800" y="4194758"/>
                <a:chExt cx="2698867" cy="883968"/>
              </a:xfrm>
            </p:grpSpPr>
            <p:grpSp>
              <p:nvGrpSpPr>
                <p:cNvPr id="653" name="Group 558 | X-axis tick marks">
                  <a:extLst>
                    <a:ext uri="{FF2B5EF4-FFF2-40B4-BE49-F238E27FC236}">
                      <a16:creationId xmlns:a16="http://schemas.microsoft.com/office/drawing/2014/main" id="{3E2EF7EC-2F19-44CE-B23A-B7A2811B0B1F}"/>
                    </a:ext>
                  </a:extLst>
                </p:cNvPr>
                <p:cNvGrpSpPr/>
                <p:nvPr/>
              </p:nvGrpSpPr>
              <p:grpSpPr>
                <a:xfrm>
                  <a:off x="1021091" y="4194758"/>
                  <a:ext cx="2224800" cy="57030"/>
                  <a:chOff x="1037603" y="4398767"/>
                  <a:chExt cx="2318957" cy="57030"/>
                </a:xfrm>
              </p:grpSpPr>
              <p:cxnSp>
                <p:nvCxnSpPr>
                  <p:cNvPr id="667" name="Straight Connector 666">
                    <a:extLst>
                      <a:ext uri="{FF2B5EF4-FFF2-40B4-BE49-F238E27FC236}">
                        <a16:creationId xmlns:a16="http://schemas.microsoft.com/office/drawing/2014/main" id="{3B591362-C5CF-4A64-B333-FACF360FBD8E}"/>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8" name="Straight Connector 667">
                    <a:extLst>
                      <a:ext uri="{FF2B5EF4-FFF2-40B4-BE49-F238E27FC236}">
                        <a16:creationId xmlns:a16="http://schemas.microsoft.com/office/drawing/2014/main" id="{3C2DA8F4-D799-42BE-A300-8A05C4E4E267}"/>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9" name="Straight Connector 668">
                    <a:extLst>
                      <a:ext uri="{FF2B5EF4-FFF2-40B4-BE49-F238E27FC236}">
                        <a16:creationId xmlns:a16="http://schemas.microsoft.com/office/drawing/2014/main" id="{B8CD526D-7357-43E5-9134-2FB0416CBD34}"/>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0" name="Straight Connector 669">
                    <a:extLst>
                      <a:ext uri="{FF2B5EF4-FFF2-40B4-BE49-F238E27FC236}">
                        <a16:creationId xmlns:a16="http://schemas.microsoft.com/office/drawing/2014/main" id="{BB7B3F6F-C74D-437C-BBC3-7C0BBDD6E861}"/>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1" name="Straight Connector 670">
                    <a:extLst>
                      <a:ext uri="{FF2B5EF4-FFF2-40B4-BE49-F238E27FC236}">
                        <a16:creationId xmlns:a16="http://schemas.microsoft.com/office/drawing/2014/main" id="{21D076E5-2066-4B86-BFDF-9FFEC1639322}"/>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2" name="Straight Connector 671">
                    <a:extLst>
                      <a:ext uri="{FF2B5EF4-FFF2-40B4-BE49-F238E27FC236}">
                        <a16:creationId xmlns:a16="http://schemas.microsoft.com/office/drawing/2014/main" id="{3611066F-9B23-4B69-B12F-012A7841BF8D}"/>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3" name="Straight Connector 672">
                    <a:extLst>
                      <a:ext uri="{FF2B5EF4-FFF2-40B4-BE49-F238E27FC236}">
                        <a16:creationId xmlns:a16="http://schemas.microsoft.com/office/drawing/2014/main" id="{1BD2D6B6-9605-44FB-911D-DCE9A2507DB3}"/>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4" name="Straight Connector 673">
                    <a:extLst>
                      <a:ext uri="{FF2B5EF4-FFF2-40B4-BE49-F238E27FC236}">
                        <a16:creationId xmlns:a16="http://schemas.microsoft.com/office/drawing/2014/main" id="{445F6C72-C9CC-4F63-A346-7CFE864C9C62}"/>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5" name="Straight Connector 674">
                    <a:extLst>
                      <a:ext uri="{FF2B5EF4-FFF2-40B4-BE49-F238E27FC236}">
                        <a16:creationId xmlns:a16="http://schemas.microsoft.com/office/drawing/2014/main" id="{B5DF8A08-A442-4556-AB78-ACB9846AE5BF}"/>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6" name="Straight Connector 675">
                    <a:extLst>
                      <a:ext uri="{FF2B5EF4-FFF2-40B4-BE49-F238E27FC236}">
                        <a16:creationId xmlns:a16="http://schemas.microsoft.com/office/drawing/2014/main" id="{FA21F237-C88A-4141-98B2-AF4A80E2FAE1}"/>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7" name="Straight Connector 676">
                    <a:extLst>
                      <a:ext uri="{FF2B5EF4-FFF2-40B4-BE49-F238E27FC236}">
                        <a16:creationId xmlns:a16="http://schemas.microsoft.com/office/drawing/2014/main" id="{6C8F48FD-4D95-4C05-8FFD-3843534A4E6A}"/>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8" name="Straight Connector 677">
                    <a:extLst>
                      <a:ext uri="{FF2B5EF4-FFF2-40B4-BE49-F238E27FC236}">
                        <a16:creationId xmlns:a16="http://schemas.microsoft.com/office/drawing/2014/main" id="{7D51BD25-807C-447B-A11B-667F84B6DC78}"/>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54" name="Group 653">
                  <a:extLst>
                    <a:ext uri="{FF2B5EF4-FFF2-40B4-BE49-F238E27FC236}">
                      <a16:creationId xmlns:a16="http://schemas.microsoft.com/office/drawing/2014/main" id="{90BE804A-F6CF-4E82-B644-0B4DB045ABB1}"/>
                    </a:ext>
                  </a:extLst>
                </p:cNvPr>
                <p:cNvGrpSpPr/>
                <p:nvPr/>
              </p:nvGrpSpPr>
              <p:grpSpPr>
                <a:xfrm>
                  <a:off x="629800" y="4924838"/>
                  <a:ext cx="2698867" cy="153888"/>
                  <a:chOff x="632548" y="4283988"/>
                  <a:chExt cx="2698867" cy="153888"/>
                </a:xfrm>
              </p:grpSpPr>
              <p:sp>
                <p:nvSpPr>
                  <p:cNvPr id="655" name="TextBox 654">
                    <a:extLst>
                      <a:ext uri="{FF2B5EF4-FFF2-40B4-BE49-F238E27FC236}">
                        <a16:creationId xmlns:a16="http://schemas.microsoft.com/office/drawing/2014/main" id="{3C59EEAF-CDEC-4BE9-856A-6AEEDEFC6F70}"/>
                      </a:ext>
                    </a:extLst>
                  </p:cNvPr>
                  <p:cNvSpPr txBox="1"/>
                  <p:nvPr/>
                </p:nvSpPr>
                <p:spPr>
                  <a:xfrm>
                    <a:off x="3184974"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656" name="TextBox 655">
                    <a:extLst>
                      <a:ext uri="{FF2B5EF4-FFF2-40B4-BE49-F238E27FC236}">
                        <a16:creationId xmlns:a16="http://schemas.microsoft.com/office/drawing/2014/main" id="{901982DB-769B-430C-88AC-A87699E34D17}"/>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657" name="TextBox 656">
                    <a:extLst>
                      <a:ext uri="{FF2B5EF4-FFF2-40B4-BE49-F238E27FC236}">
                        <a16:creationId xmlns:a16="http://schemas.microsoft.com/office/drawing/2014/main" id="{52BE3401-DB20-4B49-88ED-0BFC1574C69B}"/>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658" name="TextBox 657">
                    <a:extLst>
                      <a:ext uri="{FF2B5EF4-FFF2-40B4-BE49-F238E27FC236}">
                        <a16:creationId xmlns:a16="http://schemas.microsoft.com/office/drawing/2014/main" id="{BABF425B-C732-4CFE-8AE1-B92244A7600D}"/>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659" name="TextBox 658">
                    <a:extLst>
                      <a:ext uri="{FF2B5EF4-FFF2-40B4-BE49-F238E27FC236}">
                        <a16:creationId xmlns:a16="http://schemas.microsoft.com/office/drawing/2014/main" id="{CC7C3A51-E1ED-4D52-B86C-A7B8C646F95A}"/>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660" name="TextBox 659">
                    <a:extLst>
                      <a:ext uri="{FF2B5EF4-FFF2-40B4-BE49-F238E27FC236}">
                        <a16:creationId xmlns:a16="http://schemas.microsoft.com/office/drawing/2014/main" id="{B04A9C20-5802-4C67-835D-AB3D13BC89CE}"/>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661" name="TextBox 660">
                    <a:extLst>
                      <a:ext uri="{FF2B5EF4-FFF2-40B4-BE49-F238E27FC236}">
                        <a16:creationId xmlns:a16="http://schemas.microsoft.com/office/drawing/2014/main" id="{BA1D0206-FB8C-47CD-9BD5-F5025A1FCF84}"/>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662" name="TextBox 661">
                    <a:extLst>
                      <a:ext uri="{FF2B5EF4-FFF2-40B4-BE49-F238E27FC236}">
                        <a16:creationId xmlns:a16="http://schemas.microsoft.com/office/drawing/2014/main" id="{A7F43A98-7A0E-4BBC-8ED5-96037AC90ECE}"/>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663" name="TextBox 662">
                    <a:extLst>
                      <a:ext uri="{FF2B5EF4-FFF2-40B4-BE49-F238E27FC236}">
                        <a16:creationId xmlns:a16="http://schemas.microsoft.com/office/drawing/2014/main" id="{044F1EA5-4320-4A8C-99C0-2E692A6D274A}"/>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664" name="TextBox 663">
                    <a:extLst>
                      <a:ext uri="{FF2B5EF4-FFF2-40B4-BE49-F238E27FC236}">
                        <a16:creationId xmlns:a16="http://schemas.microsoft.com/office/drawing/2014/main" id="{4C5094A6-7DDC-47A0-B53B-76C01D0E625A}"/>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665" name="TextBox 664">
                    <a:extLst>
                      <a:ext uri="{FF2B5EF4-FFF2-40B4-BE49-F238E27FC236}">
                        <a16:creationId xmlns:a16="http://schemas.microsoft.com/office/drawing/2014/main" id="{5191E78F-2B1D-4046-B466-5EC86A5228C1}"/>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666" name="TextBox 665">
                    <a:extLst>
                      <a:ext uri="{FF2B5EF4-FFF2-40B4-BE49-F238E27FC236}">
                        <a16:creationId xmlns:a16="http://schemas.microsoft.com/office/drawing/2014/main" id="{3DF222EF-C085-4AA0-A3F6-079F1D1C27B2}"/>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sp>
            <p:nvSpPr>
              <p:cNvPr id="649" name="Overweight Control">
                <a:extLst>
                  <a:ext uri="{FF2B5EF4-FFF2-40B4-BE49-F238E27FC236}">
                    <a16:creationId xmlns:a16="http://schemas.microsoft.com/office/drawing/2014/main" id="{59E15A2A-5614-4593-A5BA-7DADC916BD33}"/>
                  </a:ext>
                </a:extLst>
              </p:cNvPr>
              <p:cNvSpPr/>
              <p:nvPr/>
            </p:nvSpPr>
            <p:spPr>
              <a:xfrm>
                <a:off x="3834440" y="3418112"/>
                <a:ext cx="2272434" cy="723900"/>
              </a:xfrm>
              <a:custGeom>
                <a:avLst/>
                <a:gdLst>
                  <a:gd name="connsiteX0" fmla="*/ 0 w 6927850"/>
                  <a:gd name="connsiteY0" fmla="*/ 1543050 h 1625600"/>
                  <a:gd name="connsiteX1" fmla="*/ 635000 w 6927850"/>
                  <a:gd name="connsiteY1" fmla="*/ 1454150 h 1625600"/>
                  <a:gd name="connsiteX2" fmla="*/ 1257300 w 6927850"/>
                  <a:gd name="connsiteY2" fmla="*/ 1365250 h 1625600"/>
                  <a:gd name="connsiteX3" fmla="*/ 1866900 w 6927850"/>
                  <a:gd name="connsiteY3" fmla="*/ 1320800 h 1625600"/>
                  <a:gd name="connsiteX4" fmla="*/ 2508250 w 6927850"/>
                  <a:gd name="connsiteY4" fmla="*/ 1231900 h 1625600"/>
                  <a:gd name="connsiteX5" fmla="*/ 3130550 w 6927850"/>
                  <a:gd name="connsiteY5" fmla="*/ 1155700 h 1625600"/>
                  <a:gd name="connsiteX6" fmla="*/ 3759200 w 6927850"/>
                  <a:gd name="connsiteY6" fmla="*/ 1022350 h 1625600"/>
                  <a:gd name="connsiteX7" fmla="*/ 4387850 w 6927850"/>
                  <a:gd name="connsiteY7" fmla="*/ 863600 h 1625600"/>
                  <a:gd name="connsiteX8" fmla="*/ 4991100 w 6927850"/>
                  <a:gd name="connsiteY8" fmla="*/ 660400 h 1625600"/>
                  <a:gd name="connsiteX9" fmla="*/ 5619750 w 6927850"/>
                  <a:gd name="connsiteY9" fmla="*/ 431800 h 1625600"/>
                  <a:gd name="connsiteX10" fmla="*/ 6242050 w 6927850"/>
                  <a:gd name="connsiteY10" fmla="*/ 190500 h 1625600"/>
                  <a:gd name="connsiteX11" fmla="*/ 6927850 w 6927850"/>
                  <a:gd name="connsiteY11" fmla="*/ 0 h 1625600"/>
                  <a:gd name="connsiteX12" fmla="*/ 6927850 w 6927850"/>
                  <a:gd name="connsiteY12" fmla="*/ 228600 h 1625600"/>
                  <a:gd name="connsiteX13" fmla="*/ 6235700 w 6927850"/>
                  <a:gd name="connsiteY13" fmla="*/ 400050 h 1625600"/>
                  <a:gd name="connsiteX14" fmla="*/ 5607050 w 6927850"/>
                  <a:gd name="connsiteY14" fmla="*/ 635000 h 1625600"/>
                  <a:gd name="connsiteX15" fmla="*/ 4997450 w 6927850"/>
                  <a:gd name="connsiteY15" fmla="*/ 844550 h 1625600"/>
                  <a:gd name="connsiteX16" fmla="*/ 4362450 w 6927850"/>
                  <a:gd name="connsiteY16" fmla="*/ 1073150 h 1625600"/>
                  <a:gd name="connsiteX17" fmla="*/ 3746500 w 6927850"/>
                  <a:gd name="connsiteY17" fmla="*/ 1225550 h 1625600"/>
                  <a:gd name="connsiteX18" fmla="*/ 3124200 w 6927850"/>
                  <a:gd name="connsiteY18" fmla="*/ 1352550 h 1625600"/>
                  <a:gd name="connsiteX19" fmla="*/ 2508250 w 6927850"/>
                  <a:gd name="connsiteY19" fmla="*/ 1422400 h 1625600"/>
                  <a:gd name="connsiteX20" fmla="*/ 1873250 w 6927850"/>
                  <a:gd name="connsiteY20" fmla="*/ 1511300 h 1625600"/>
                  <a:gd name="connsiteX21" fmla="*/ 1250950 w 6927850"/>
                  <a:gd name="connsiteY21" fmla="*/ 1562100 h 1625600"/>
                  <a:gd name="connsiteX22" fmla="*/ 635000 w 6927850"/>
                  <a:gd name="connsiteY22" fmla="*/ 1625600 h 1625600"/>
                  <a:gd name="connsiteX23" fmla="*/ 0 w 6927850"/>
                  <a:gd name="connsiteY23" fmla="*/ 154305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27850" h="1625600">
                    <a:moveTo>
                      <a:pt x="0" y="1543050"/>
                    </a:moveTo>
                    <a:lnTo>
                      <a:pt x="635000" y="1454150"/>
                    </a:lnTo>
                    <a:lnTo>
                      <a:pt x="1257300" y="1365250"/>
                    </a:lnTo>
                    <a:lnTo>
                      <a:pt x="1866900" y="1320800"/>
                    </a:lnTo>
                    <a:lnTo>
                      <a:pt x="2508250" y="1231900"/>
                    </a:lnTo>
                    <a:lnTo>
                      <a:pt x="3130550" y="1155700"/>
                    </a:lnTo>
                    <a:lnTo>
                      <a:pt x="3759200" y="1022350"/>
                    </a:lnTo>
                    <a:lnTo>
                      <a:pt x="4387850" y="863600"/>
                    </a:lnTo>
                    <a:lnTo>
                      <a:pt x="4991100" y="660400"/>
                    </a:lnTo>
                    <a:lnTo>
                      <a:pt x="5619750" y="431800"/>
                    </a:lnTo>
                    <a:lnTo>
                      <a:pt x="6242050" y="190500"/>
                    </a:lnTo>
                    <a:lnTo>
                      <a:pt x="6927850" y="0"/>
                    </a:lnTo>
                    <a:lnTo>
                      <a:pt x="6927850" y="228600"/>
                    </a:lnTo>
                    <a:lnTo>
                      <a:pt x="6235700" y="400050"/>
                    </a:lnTo>
                    <a:lnTo>
                      <a:pt x="5607050" y="635000"/>
                    </a:lnTo>
                    <a:lnTo>
                      <a:pt x="4997450" y="844550"/>
                    </a:lnTo>
                    <a:lnTo>
                      <a:pt x="4362450" y="1073150"/>
                    </a:lnTo>
                    <a:lnTo>
                      <a:pt x="3746500" y="1225550"/>
                    </a:lnTo>
                    <a:lnTo>
                      <a:pt x="3124200" y="1352550"/>
                    </a:lnTo>
                    <a:lnTo>
                      <a:pt x="2508250" y="1422400"/>
                    </a:lnTo>
                    <a:lnTo>
                      <a:pt x="1873250" y="1511300"/>
                    </a:lnTo>
                    <a:lnTo>
                      <a:pt x="1250950" y="1562100"/>
                    </a:lnTo>
                    <a:lnTo>
                      <a:pt x="635000" y="1625600"/>
                    </a:lnTo>
                    <a:lnTo>
                      <a:pt x="0" y="154305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50" name="Chart 31 | Overweight">
                <a:extLst>
                  <a:ext uri="{FF2B5EF4-FFF2-40B4-BE49-F238E27FC236}">
                    <a16:creationId xmlns:a16="http://schemas.microsoft.com/office/drawing/2014/main" id="{125AFAE6-061E-4697-A3F2-140595691F7F}"/>
                  </a:ext>
                </a:extLst>
              </p:cNvPr>
              <p:cNvGraphicFramePr/>
              <p:nvPr>
                <p:extLst>
                  <p:ext uri="{D42A27DB-BD31-4B8C-83A1-F6EECF244321}">
                    <p14:modId xmlns:p14="http://schemas.microsoft.com/office/powerpoint/2010/main" val="1317264046"/>
                  </p:ext>
                </p:extLst>
              </p:nvPr>
            </p:nvGraphicFramePr>
            <p:xfrm>
              <a:off x="3435483" y="3057893"/>
              <a:ext cx="2868817" cy="1865169"/>
            </p:xfrm>
            <a:graphic>
              <a:graphicData uri="http://schemas.openxmlformats.org/drawingml/2006/chart">
                <c:chart xmlns:c="http://schemas.openxmlformats.org/drawingml/2006/chart" xmlns:r="http://schemas.openxmlformats.org/officeDocument/2006/relationships" r:id="rId4"/>
              </a:graphicData>
            </a:graphic>
          </p:graphicFrame>
          <p:sp>
            <p:nvSpPr>
              <p:cNvPr id="651" name="Overweight Testosterone">
                <a:extLst>
                  <a:ext uri="{FF2B5EF4-FFF2-40B4-BE49-F238E27FC236}">
                    <a16:creationId xmlns:a16="http://schemas.microsoft.com/office/drawing/2014/main" id="{F1A9101E-092C-40B6-B438-B454F4383F8C}"/>
                  </a:ext>
                </a:extLst>
              </p:cNvPr>
              <p:cNvSpPr/>
              <p:nvPr/>
            </p:nvSpPr>
            <p:spPr>
              <a:xfrm>
                <a:off x="3839920" y="4095738"/>
                <a:ext cx="2266954" cy="621337"/>
              </a:xfrm>
              <a:custGeom>
                <a:avLst/>
                <a:gdLst>
                  <a:gd name="connsiteX0" fmla="*/ 0 w 6921500"/>
                  <a:gd name="connsiteY0" fmla="*/ 63500 h 1422400"/>
                  <a:gd name="connsiteX1" fmla="*/ 615950 w 6921500"/>
                  <a:gd name="connsiteY1" fmla="*/ 0 h 1422400"/>
                  <a:gd name="connsiteX2" fmla="*/ 1238250 w 6921500"/>
                  <a:gd name="connsiteY2" fmla="*/ 342900 h 1422400"/>
                  <a:gd name="connsiteX3" fmla="*/ 1866900 w 6921500"/>
                  <a:gd name="connsiteY3" fmla="*/ 558800 h 1422400"/>
                  <a:gd name="connsiteX4" fmla="*/ 2489200 w 6921500"/>
                  <a:gd name="connsiteY4" fmla="*/ 692150 h 1422400"/>
                  <a:gd name="connsiteX5" fmla="*/ 3117850 w 6921500"/>
                  <a:gd name="connsiteY5" fmla="*/ 838200 h 1422400"/>
                  <a:gd name="connsiteX6" fmla="*/ 3733800 w 6921500"/>
                  <a:gd name="connsiteY6" fmla="*/ 876300 h 1422400"/>
                  <a:gd name="connsiteX7" fmla="*/ 4356100 w 6921500"/>
                  <a:gd name="connsiteY7" fmla="*/ 927100 h 1422400"/>
                  <a:gd name="connsiteX8" fmla="*/ 4984750 w 6921500"/>
                  <a:gd name="connsiteY8" fmla="*/ 977900 h 1422400"/>
                  <a:gd name="connsiteX9" fmla="*/ 5600700 w 6921500"/>
                  <a:gd name="connsiteY9" fmla="*/ 1047750 h 1422400"/>
                  <a:gd name="connsiteX10" fmla="*/ 6229350 w 6921500"/>
                  <a:gd name="connsiteY10" fmla="*/ 1098550 h 1422400"/>
                  <a:gd name="connsiteX11" fmla="*/ 6921500 w 6921500"/>
                  <a:gd name="connsiteY11" fmla="*/ 1098550 h 1422400"/>
                  <a:gd name="connsiteX12" fmla="*/ 6921500 w 6921500"/>
                  <a:gd name="connsiteY12" fmla="*/ 1422400 h 1422400"/>
                  <a:gd name="connsiteX13" fmla="*/ 6210300 w 6921500"/>
                  <a:gd name="connsiteY13" fmla="*/ 1403350 h 1422400"/>
                  <a:gd name="connsiteX14" fmla="*/ 5607050 w 6921500"/>
                  <a:gd name="connsiteY14" fmla="*/ 1346200 h 1422400"/>
                  <a:gd name="connsiteX15" fmla="*/ 4978400 w 6921500"/>
                  <a:gd name="connsiteY15" fmla="*/ 1276350 h 1422400"/>
                  <a:gd name="connsiteX16" fmla="*/ 4356100 w 6921500"/>
                  <a:gd name="connsiteY16" fmla="*/ 1212850 h 1422400"/>
                  <a:gd name="connsiteX17" fmla="*/ 3733800 w 6921500"/>
                  <a:gd name="connsiteY17" fmla="*/ 1149350 h 1422400"/>
                  <a:gd name="connsiteX18" fmla="*/ 3117850 w 6921500"/>
                  <a:gd name="connsiteY18" fmla="*/ 1111250 h 1422400"/>
                  <a:gd name="connsiteX19" fmla="*/ 2495550 w 6921500"/>
                  <a:gd name="connsiteY19" fmla="*/ 965200 h 1422400"/>
                  <a:gd name="connsiteX20" fmla="*/ 1873250 w 6921500"/>
                  <a:gd name="connsiteY20" fmla="*/ 831850 h 1422400"/>
                  <a:gd name="connsiteX21" fmla="*/ 1250950 w 6921500"/>
                  <a:gd name="connsiteY21" fmla="*/ 615950 h 1422400"/>
                  <a:gd name="connsiteX22" fmla="*/ 622300 w 6921500"/>
                  <a:gd name="connsiteY22" fmla="*/ 260350 h 1422400"/>
                  <a:gd name="connsiteX23" fmla="*/ 0 w 6921500"/>
                  <a:gd name="connsiteY23" fmla="*/ 635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21500" h="1422400">
                    <a:moveTo>
                      <a:pt x="0" y="63500"/>
                    </a:moveTo>
                    <a:lnTo>
                      <a:pt x="615950" y="0"/>
                    </a:lnTo>
                    <a:lnTo>
                      <a:pt x="1238250" y="342900"/>
                    </a:lnTo>
                    <a:lnTo>
                      <a:pt x="1866900" y="558800"/>
                    </a:lnTo>
                    <a:lnTo>
                      <a:pt x="2489200" y="692150"/>
                    </a:lnTo>
                    <a:lnTo>
                      <a:pt x="3117850" y="838200"/>
                    </a:lnTo>
                    <a:lnTo>
                      <a:pt x="3733800" y="876300"/>
                    </a:lnTo>
                    <a:lnTo>
                      <a:pt x="4356100" y="927100"/>
                    </a:lnTo>
                    <a:lnTo>
                      <a:pt x="4984750" y="977900"/>
                    </a:lnTo>
                    <a:lnTo>
                      <a:pt x="5600700" y="1047750"/>
                    </a:lnTo>
                    <a:lnTo>
                      <a:pt x="6229350" y="1098550"/>
                    </a:lnTo>
                    <a:lnTo>
                      <a:pt x="6921500" y="1098550"/>
                    </a:lnTo>
                    <a:lnTo>
                      <a:pt x="6921500" y="1422400"/>
                    </a:lnTo>
                    <a:lnTo>
                      <a:pt x="6210300" y="1403350"/>
                    </a:lnTo>
                    <a:lnTo>
                      <a:pt x="5607050" y="1346200"/>
                    </a:lnTo>
                    <a:lnTo>
                      <a:pt x="4978400" y="1276350"/>
                    </a:lnTo>
                    <a:lnTo>
                      <a:pt x="4356100" y="1212850"/>
                    </a:lnTo>
                    <a:lnTo>
                      <a:pt x="3733800" y="1149350"/>
                    </a:lnTo>
                    <a:lnTo>
                      <a:pt x="3117850" y="1111250"/>
                    </a:lnTo>
                    <a:lnTo>
                      <a:pt x="2495550" y="965200"/>
                    </a:lnTo>
                    <a:lnTo>
                      <a:pt x="1873250" y="831850"/>
                    </a:lnTo>
                    <a:lnTo>
                      <a:pt x="1250950" y="615950"/>
                    </a:lnTo>
                    <a:lnTo>
                      <a:pt x="622300" y="260350"/>
                    </a:lnTo>
                    <a:lnTo>
                      <a:pt x="0" y="63500"/>
                    </a:lnTo>
                    <a:close/>
                  </a:path>
                </a:pathLst>
              </a:custGeom>
              <a:solidFill>
                <a:schemeClr val="accent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2" name="Rectangle 651">
                <a:extLst>
                  <a:ext uri="{FF2B5EF4-FFF2-40B4-BE49-F238E27FC236}">
                    <a16:creationId xmlns:a16="http://schemas.microsoft.com/office/drawing/2014/main" id="{E547291B-7170-496F-81AE-37517E88840B}"/>
                  </a:ext>
                </a:extLst>
              </p:cNvPr>
              <p:cNvSpPr/>
              <p:nvPr/>
            </p:nvSpPr>
            <p:spPr>
              <a:xfrm>
                <a:off x="6071668" y="4049640"/>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7" name="Group 6"/>
            <p:cNvGrpSpPr/>
            <p:nvPr/>
          </p:nvGrpSpPr>
          <p:grpSpPr>
            <a:xfrm>
              <a:off x="6131023" y="3057893"/>
              <a:ext cx="2921268" cy="1933745"/>
              <a:chOff x="6131023" y="3057893"/>
              <a:chExt cx="2921268" cy="1933745"/>
            </a:xfrm>
          </p:grpSpPr>
          <p:sp>
            <p:nvSpPr>
              <p:cNvPr id="618" name="Obese Control">
                <a:extLst>
                  <a:ext uri="{FF2B5EF4-FFF2-40B4-BE49-F238E27FC236}">
                    <a16:creationId xmlns:a16="http://schemas.microsoft.com/office/drawing/2014/main" id="{F5B9CA7B-C9F9-4810-A2B7-9DCDAED3571A}"/>
                  </a:ext>
                </a:extLst>
              </p:cNvPr>
              <p:cNvSpPr/>
              <p:nvPr/>
            </p:nvSpPr>
            <p:spPr>
              <a:xfrm>
                <a:off x="6598658" y="3431364"/>
                <a:ext cx="2259558" cy="411764"/>
              </a:xfrm>
              <a:custGeom>
                <a:avLst/>
                <a:gdLst>
                  <a:gd name="connsiteX0" fmla="*/ 0 w 6838950"/>
                  <a:gd name="connsiteY0" fmla="*/ 914400 h 914400"/>
                  <a:gd name="connsiteX1" fmla="*/ 622300 w 6838950"/>
                  <a:gd name="connsiteY1" fmla="*/ 717550 h 914400"/>
                  <a:gd name="connsiteX2" fmla="*/ 1231900 w 6838950"/>
                  <a:gd name="connsiteY2" fmla="*/ 635000 h 914400"/>
                  <a:gd name="connsiteX3" fmla="*/ 1835150 w 6838950"/>
                  <a:gd name="connsiteY3" fmla="*/ 609600 h 914400"/>
                  <a:gd name="connsiteX4" fmla="*/ 2463800 w 6838950"/>
                  <a:gd name="connsiteY4" fmla="*/ 565150 h 914400"/>
                  <a:gd name="connsiteX5" fmla="*/ 3086100 w 6838950"/>
                  <a:gd name="connsiteY5" fmla="*/ 482600 h 914400"/>
                  <a:gd name="connsiteX6" fmla="*/ 3689350 w 6838950"/>
                  <a:gd name="connsiteY6" fmla="*/ 463550 h 914400"/>
                  <a:gd name="connsiteX7" fmla="*/ 4305300 w 6838950"/>
                  <a:gd name="connsiteY7" fmla="*/ 406400 h 914400"/>
                  <a:gd name="connsiteX8" fmla="*/ 4914900 w 6838950"/>
                  <a:gd name="connsiteY8" fmla="*/ 342900 h 914400"/>
                  <a:gd name="connsiteX9" fmla="*/ 5543550 w 6838950"/>
                  <a:gd name="connsiteY9" fmla="*/ 196850 h 914400"/>
                  <a:gd name="connsiteX10" fmla="*/ 6159500 w 6838950"/>
                  <a:gd name="connsiteY10" fmla="*/ 50800 h 914400"/>
                  <a:gd name="connsiteX11" fmla="*/ 6838950 w 6838950"/>
                  <a:gd name="connsiteY11" fmla="*/ 0 h 914400"/>
                  <a:gd name="connsiteX12" fmla="*/ 6838950 w 6838950"/>
                  <a:gd name="connsiteY12" fmla="*/ 215900 h 914400"/>
                  <a:gd name="connsiteX13" fmla="*/ 6153150 w 6838950"/>
                  <a:gd name="connsiteY13" fmla="*/ 241300 h 914400"/>
                  <a:gd name="connsiteX14" fmla="*/ 5537200 w 6838950"/>
                  <a:gd name="connsiteY14" fmla="*/ 374650 h 914400"/>
                  <a:gd name="connsiteX15" fmla="*/ 4914900 w 6838950"/>
                  <a:gd name="connsiteY15" fmla="*/ 508000 h 914400"/>
                  <a:gd name="connsiteX16" fmla="*/ 4298950 w 6838950"/>
                  <a:gd name="connsiteY16" fmla="*/ 590550 h 914400"/>
                  <a:gd name="connsiteX17" fmla="*/ 3702050 w 6838950"/>
                  <a:gd name="connsiteY17" fmla="*/ 641350 h 914400"/>
                  <a:gd name="connsiteX18" fmla="*/ 3086100 w 6838950"/>
                  <a:gd name="connsiteY18" fmla="*/ 666750 h 914400"/>
                  <a:gd name="connsiteX19" fmla="*/ 2463800 w 6838950"/>
                  <a:gd name="connsiteY19" fmla="*/ 730250 h 914400"/>
                  <a:gd name="connsiteX20" fmla="*/ 1847850 w 6838950"/>
                  <a:gd name="connsiteY20" fmla="*/ 781050 h 914400"/>
                  <a:gd name="connsiteX21" fmla="*/ 1225550 w 6838950"/>
                  <a:gd name="connsiteY21" fmla="*/ 806450 h 914400"/>
                  <a:gd name="connsiteX22" fmla="*/ 622300 w 6838950"/>
                  <a:gd name="connsiteY22" fmla="*/ 889000 h 914400"/>
                  <a:gd name="connsiteX23" fmla="*/ 0 w 6838950"/>
                  <a:gd name="connsiteY23"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8950" h="914400">
                    <a:moveTo>
                      <a:pt x="0" y="914400"/>
                    </a:moveTo>
                    <a:lnTo>
                      <a:pt x="622300" y="717550"/>
                    </a:lnTo>
                    <a:lnTo>
                      <a:pt x="1231900" y="635000"/>
                    </a:lnTo>
                    <a:lnTo>
                      <a:pt x="1835150" y="609600"/>
                    </a:lnTo>
                    <a:lnTo>
                      <a:pt x="2463800" y="565150"/>
                    </a:lnTo>
                    <a:lnTo>
                      <a:pt x="3086100" y="482600"/>
                    </a:lnTo>
                    <a:lnTo>
                      <a:pt x="3689350" y="463550"/>
                    </a:lnTo>
                    <a:lnTo>
                      <a:pt x="4305300" y="406400"/>
                    </a:lnTo>
                    <a:lnTo>
                      <a:pt x="4914900" y="342900"/>
                    </a:lnTo>
                    <a:lnTo>
                      <a:pt x="5543550" y="196850"/>
                    </a:lnTo>
                    <a:lnTo>
                      <a:pt x="6159500" y="50800"/>
                    </a:lnTo>
                    <a:lnTo>
                      <a:pt x="6838950" y="0"/>
                    </a:lnTo>
                    <a:lnTo>
                      <a:pt x="6838950" y="215900"/>
                    </a:lnTo>
                    <a:lnTo>
                      <a:pt x="6153150" y="241300"/>
                    </a:lnTo>
                    <a:lnTo>
                      <a:pt x="5537200" y="374650"/>
                    </a:lnTo>
                    <a:lnTo>
                      <a:pt x="4914900" y="508000"/>
                    </a:lnTo>
                    <a:lnTo>
                      <a:pt x="4298950" y="590550"/>
                    </a:lnTo>
                    <a:lnTo>
                      <a:pt x="3702050" y="641350"/>
                    </a:lnTo>
                    <a:lnTo>
                      <a:pt x="3086100" y="666750"/>
                    </a:lnTo>
                    <a:lnTo>
                      <a:pt x="2463800" y="730250"/>
                    </a:lnTo>
                    <a:lnTo>
                      <a:pt x="1847850" y="781050"/>
                    </a:lnTo>
                    <a:lnTo>
                      <a:pt x="1225550" y="806450"/>
                    </a:lnTo>
                    <a:lnTo>
                      <a:pt x="622300" y="889000"/>
                    </a:lnTo>
                    <a:lnTo>
                      <a:pt x="0" y="91440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619" name="Obese | X-Axis tick marks/labels">
                <a:extLst>
                  <a:ext uri="{FF2B5EF4-FFF2-40B4-BE49-F238E27FC236}">
                    <a16:creationId xmlns:a16="http://schemas.microsoft.com/office/drawing/2014/main" id="{8DE2C412-F9A7-4D65-8DD9-DB5671819096}"/>
                  </a:ext>
                </a:extLst>
              </p:cNvPr>
              <p:cNvGrpSpPr/>
              <p:nvPr/>
            </p:nvGrpSpPr>
            <p:grpSpPr>
              <a:xfrm>
                <a:off x="6209714" y="3838729"/>
                <a:ext cx="2686512" cy="1152909"/>
                <a:chOff x="6209714" y="3925817"/>
                <a:chExt cx="2686512" cy="1152909"/>
              </a:xfrm>
            </p:grpSpPr>
            <p:grpSp>
              <p:nvGrpSpPr>
                <p:cNvPr id="622" name="Group 558 | X-axis tick marks">
                  <a:extLst>
                    <a:ext uri="{FF2B5EF4-FFF2-40B4-BE49-F238E27FC236}">
                      <a16:creationId xmlns:a16="http://schemas.microsoft.com/office/drawing/2014/main" id="{5F6F9FAB-B478-4289-AD3B-C78DE164148B}"/>
                    </a:ext>
                  </a:extLst>
                </p:cNvPr>
                <p:cNvGrpSpPr/>
                <p:nvPr/>
              </p:nvGrpSpPr>
              <p:grpSpPr>
                <a:xfrm>
                  <a:off x="6598658" y="3925817"/>
                  <a:ext cx="2224800" cy="57030"/>
                  <a:chOff x="1037603" y="4398767"/>
                  <a:chExt cx="2318957" cy="57030"/>
                </a:xfrm>
              </p:grpSpPr>
              <p:cxnSp>
                <p:nvCxnSpPr>
                  <p:cNvPr id="636" name="Straight Connector 635">
                    <a:extLst>
                      <a:ext uri="{FF2B5EF4-FFF2-40B4-BE49-F238E27FC236}">
                        <a16:creationId xmlns:a16="http://schemas.microsoft.com/office/drawing/2014/main" id="{969A3C52-D953-4763-8AE7-82B76E5F8C84}"/>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7" name="Straight Connector 636">
                    <a:extLst>
                      <a:ext uri="{FF2B5EF4-FFF2-40B4-BE49-F238E27FC236}">
                        <a16:creationId xmlns:a16="http://schemas.microsoft.com/office/drawing/2014/main" id="{5C9EC8B4-49D5-407F-98CA-2687C6A3D6A8}"/>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8" name="Straight Connector 637">
                    <a:extLst>
                      <a:ext uri="{FF2B5EF4-FFF2-40B4-BE49-F238E27FC236}">
                        <a16:creationId xmlns:a16="http://schemas.microsoft.com/office/drawing/2014/main" id="{0F65AE5D-4F7B-4348-B2D3-6F2AA057CEAF}"/>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9" name="Straight Connector 638">
                    <a:extLst>
                      <a:ext uri="{FF2B5EF4-FFF2-40B4-BE49-F238E27FC236}">
                        <a16:creationId xmlns:a16="http://schemas.microsoft.com/office/drawing/2014/main" id="{2DCBE673-83D1-4F1C-A46D-BA9DA9EE9D84}"/>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0" name="Straight Connector 639">
                    <a:extLst>
                      <a:ext uri="{FF2B5EF4-FFF2-40B4-BE49-F238E27FC236}">
                        <a16:creationId xmlns:a16="http://schemas.microsoft.com/office/drawing/2014/main" id="{139CD835-1148-4B79-9294-7F021FCAFAAD}"/>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1" name="Straight Connector 640">
                    <a:extLst>
                      <a:ext uri="{FF2B5EF4-FFF2-40B4-BE49-F238E27FC236}">
                        <a16:creationId xmlns:a16="http://schemas.microsoft.com/office/drawing/2014/main" id="{AA2DED04-BAC2-436F-9B38-B7AB220B06A5}"/>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2" name="Straight Connector 641">
                    <a:extLst>
                      <a:ext uri="{FF2B5EF4-FFF2-40B4-BE49-F238E27FC236}">
                        <a16:creationId xmlns:a16="http://schemas.microsoft.com/office/drawing/2014/main" id="{591CE029-0C92-4446-B32A-785E75CF1794}"/>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3" name="Straight Connector 642">
                    <a:extLst>
                      <a:ext uri="{FF2B5EF4-FFF2-40B4-BE49-F238E27FC236}">
                        <a16:creationId xmlns:a16="http://schemas.microsoft.com/office/drawing/2014/main" id="{2118E799-8146-40CA-952E-CF21FAA7BC75}"/>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4" name="Straight Connector 643">
                    <a:extLst>
                      <a:ext uri="{FF2B5EF4-FFF2-40B4-BE49-F238E27FC236}">
                        <a16:creationId xmlns:a16="http://schemas.microsoft.com/office/drawing/2014/main" id="{FC405C5A-4FFC-41CB-944F-C95F795D4C47}"/>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5" name="Straight Connector 644">
                    <a:extLst>
                      <a:ext uri="{FF2B5EF4-FFF2-40B4-BE49-F238E27FC236}">
                        <a16:creationId xmlns:a16="http://schemas.microsoft.com/office/drawing/2014/main" id="{C671D5EB-7493-4195-AE3B-330F0CD9EDDA}"/>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6" name="Straight Connector 645">
                    <a:extLst>
                      <a:ext uri="{FF2B5EF4-FFF2-40B4-BE49-F238E27FC236}">
                        <a16:creationId xmlns:a16="http://schemas.microsoft.com/office/drawing/2014/main" id="{533D8A76-632E-4422-B8D3-F53490033A0C}"/>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7" name="Straight Connector 646">
                    <a:extLst>
                      <a:ext uri="{FF2B5EF4-FFF2-40B4-BE49-F238E27FC236}">
                        <a16:creationId xmlns:a16="http://schemas.microsoft.com/office/drawing/2014/main" id="{CEF90574-C1DC-4E08-BA0F-38BF781CEBC2}"/>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23" name="Group 622">
                  <a:extLst>
                    <a:ext uri="{FF2B5EF4-FFF2-40B4-BE49-F238E27FC236}">
                      <a16:creationId xmlns:a16="http://schemas.microsoft.com/office/drawing/2014/main" id="{8BECD876-6411-4E80-ABCB-020761FA1A10}"/>
                    </a:ext>
                  </a:extLst>
                </p:cNvPr>
                <p:cNvGrpSpPr/>
                <p:nvPr/>
              </p:nvGrpSpPr>
              <p:grpSpPr>
                <a:xfrm>
                  <a:off x="6209714" y="4924838"/>
                  <a:ext cx="2686512" cy="153888"/>
                  <a:chOff x="632548" y="4283988"/>
                  <a:chExt cx="2686512" cy="153888"/>
                </a:xfrm>
              </p:grpSpPr>
              <p:sp>
                <p:nvSpPr>
                  <p:cNvPr id="624" name="TextBox 623">
                    <a:extLst>
                      <a:ext uri="{FF2B5EF4-FFF2-40B4-BE49-F238E27FC236}">
                        <a16:creationId xmlns:a16="http://schemas.microsoft.com/office/drawing/2014/main" id="{F7FFCA56-E3AD-4EAF-A6CE-A728307BC632}"/>
                      </a:ext>
                    </a:extLst>
                  </p:cNvPr>
                  <p:cNvSpPr txBox="1"/>
                  <p:nvPr/>
                </p:nvSpPr>
                <p:spPr>
                  <a:xfrm>
                    <a:off x="3172619"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625" name="TextBox 624">
                    <a:extLst>
                      <a:ext uri="{FF2B5EF4-FFF2-40B4-BE49-F238E27FC236}">
                        <a16:creationId xmlns:a16="http://schemas.microsoft.com/office/drawing/2014/main" id="{553AAFF5-D189-43E0-AC56-981D91202BDD}"/>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626" name="TextBox 625">
                    <a:extLst>
                      <a:ext uri="{FF2B5EF4-FFF2-40B4-BE49-F238E27FC236}">
                        <a16:creationId xmlns:a16="http://schemas.microsoft.com/office/drawing/2014/main" id="{025E95A4-1B82-4932-8C0F-99D171095F54}"/>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627" name="TextBox 626">
                    <a:extLst>
                      <a:ext uri="{FF2B5EF4-FFF2-40B4-BE49-F238E27FC236}">
                        <a16:creationId xmlns:a16="http://schemas.microsoft.com/office/drawing/2014/main" id="{96248D0C-2260-4CFB-B1F7-EF4536751D11}"/>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628" name="TextBox 627">
                    <a:extLst>
                      <a:ext uri="{FF2B5EF4-FFF2-40B4-BE49-F238E27FC236}">
                        <a16:creationId xmlns:a16="http://schemas.microsoft.com/office/drawing/2014/main" id="{06DD4C06-F13F-4F6B-A939-FE3F2917D757}"/>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629" name="TextBox 628">
                    <a:extLst>
                      <a:ext uri="{FF2B5EF4-FFF2-40B4-BE49-F238E27FC236}">
                        <a16:creationId xmlns:a16="http://schemas.microsoft.com/office/drawing/2014/main" id="{1B2450EC-3CE3-4C61-A502-BDE25B756ED9}"/>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630" name="TextBox 629">
                    <a:extLst>
                      <a:ext uri="{FF2B5EF4-FFF2-40B4-BE49-F238E27FC236}">
                        <a16:creationId xmlns:a16="http://schemas.microsoft.com/office/drawing/2014/main" id="{BB092F7B-5DF2-428F-B1AF-877F8CB318E1}"/>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631" name="TextBox 630">
                    <a:extLst>
                      <a:ext uri="{FF2B5EF4-FFF2-40B4-BE49-F238E27FC236}">
                        <a16:creationId xmlns:a16="http://schemas.microsoft.com/office/drawing/2014/main" id="{369C47AA-A012-49D9-8998-C04BAB7318BE}"/>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632" name="TextBox 631">
                    <a:extLst>
                      <a:ext uri="{FF2B5EF4-FFF2-40B4-BE49-F238E27FC236}">
                        <a16:creationId xmlns:a16="http://schemas.microsoft.com/office/drawing/2014/main" id="{7A7B828E-5941-47A7-95DF-C4C46127080F}"/>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633" name="TextBox 632">
                    <a:extLst>
                      <a:ext uri="{FF2B5EF4-FFF2-40B4-BE49-F238E27FC236}">
                        <a16:creationId xmlns:a16="http://schemas.microsoft.com/office/drawing/2014/main" id="{26CDB930-C7CA-4F68-B23D-A70BA1939431}"/>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634" name="TextBox 633">
                    <a:extLst>
                      <a:ext uri="{FF2B5EF4-FFF2-40B4-BE49-F238E27FC236}">
                        <a16:creationId xmlns:a16="http://schemas.microsoft.com/office/drawing/2014/main" id="{A665E986-EA70-4980-8E40-F3A58C1A12F1}"/>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635" name="TextBox 634">
                    <a:extLst>
                      <a:ext uri="{FF2B5EF4-FFF2-40B4-BE49-F238E27FC236}">
                        <a16:creationId xmlns:a16="http://schemas.microsoft.com/office/drawing/2014/main" id="{EF082A76-13DA-42C7-A548-A1EF71C8321D}"/>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aphicFrame>
            <p:nvGraphicFramePr>
              <p:cNvPr id="620" name="Chart 31 | Obese">
                <a:extLst>
                  <a:ext uri="{FF2B5EF4-FFF2-40B4-BE49-F238E27FC236}">
                    <a16:creationId xmlns:a16="http://schemas.microsoft.com/office/drawing/2014/main" id="{2DCB7EB3-F96D-49C3-811C-67235339712A}"/>
                  </a:ext>
                </a:extLst>
              </p:cNvPr>
              <p:cNvGraphicFramePr/>
              <p:nvPr>
                <p:extLst>
                  <p:ext uri="{D42A27DB-BD31-4B8C-83A1-F6EECF244321}">
                    <p14:modId xmlns:p14="http://schemas.microsoft.com/office/powerpoint/2010/main" val="1825560521"/>
                  </p:ext>
                </p:extLst>
              </p:nvPr>
            </p:nvGraphicFramePr>
            <p:xfrm>
              <a:off x="6131023" y="3057893"/>
              <a:ext cx="2921268" cy="1876469"/>
            </p:xfrm>
            <a:graphic>
              <a:graphicData uri="http://schemas.openxmlformats.org/drawingml/2006/chart">
                <c:chart xmlns:c="http://schemas.openxmlformats.org/drawingml/2006/chart" xmlns:r="http://schemas.openxmlformats.org/officeDocument/2006/relationships" r:id="rId5"/>
              </a:graphicData>
            </a:graphic>
          </p:graphicFrame>
          <p:sp>
            <p:nvSpPr>
              <p:cNvPr id="621" name="Obese Testosterone">
                <a:extLst>
                  <a:ext uri="{FF2B5EF4-FFF2-40B4-BE49-F238E27FC236}">
                    <a16:creationId xmlns:a16="http://schemas.microsoft.com/office/drawing/2014/main" id="{5B6B2FCC-0A99-4AA2-9810-1C6C03D13D2B}"/>
                  </a:ext>
                </a:extLst>
              </p:cNvPr>
              <p:cNvSpPr/>
              <p:nvPr/>
            </p:nvSpPr>
            <p:spPr>
              <a:xfrm>
                <a:off x="6599237" y="3837447"/>
                <a:ext cx="2258977" cy="853405"/>
              </a:xfrm>
              <a:custGeom>
                <a:avLst/>
                <a:gdLst>
                  <a:gd name="connsiteX0" fmla="*/ 0 w 6838950"/>
                  <a:gd name="connsiteY0" fmla="*/ 0 h 1911350"/>
                  <a:gd name="connsiteX1" fmla="*/ 622300 w 6838950"/>
                  <a:gd name="connsiteY1" fmla="*/ 241300 h 1911350"/>
                  <a:gd name="connsiteX2" fmla="*/ 1219200 w 6838950"/>
                  <a:gd name="connsiteY2" fmla="*/ 679450 h 1911350"/>
                  <a:gd name="connsiteX3" fmla="*/ 1847850 w 6838950"/>
                  <a:gd name="connsiteY3" fmla="*/ 952500 h 1911350"/>
                  <a:gd name="connsiteX4" fmla="*/ 2457450 w 6838950"/>
                  <a:gd name="connsiteY4" fmla="*/ 1123950 h 1911350"/>
                  <a:gd name="connsiteX5" fmla="*/ 3073400 w 6838950"/>
                  <a:gd name="connsiteY5" fmla="*/ 1276350 h 1911350"/>
                  <a:gd name="connsiteX6" fmla="*/ 3702050 w 6838950"/>
                  <a:gd name="connsiteY6" fmla="*/ 1377950 h 1911350"/>
                  <a:gd name="connsiteX7" fmla="*/ 4305300 w 6838950"/>
                  <a:gd name="connsiteY7" fmla="*/ 1460500 h 1911350"/>
                  <a:gd name="connsiteX8" fmla="*/ 4921250 w 6838950"/>
                  <a:gd name="connsiteY8" fmla="*/ 1581150 h 1911350"/>
                  <a:gd name="connsiteX9" fmla="*/ 5537200 w 6838950"/>
                  <a:gd name="connsiteY9" fmla="*/ 1689100 h 1911350"/>
                  <a:gd name="connsiteX10" fmla="*/ 6153150 w 6838950"/>
                  <a:gd name="connsiteY10" fmla="*/ 1733550 h 1911350"/>
                  <a:gd name="connsiteX11" fmla="*/ 6838950 w 6838950"/>
                  <a:gd name="connsiteY11" fmla="*/ 1784350 h 1911350"/>
                  <a:gd name="connsiteX12" fmla="*/ 6838950 w 6838950"/>
                  <a:gd name="connsiteY12" fmla="*/ 1911350 h 1911350"/>
                  <a:gd name="connsiteX13" fmla="*/ 6153150 w 6838950"/>
                  <a:gd name="connsiteY13" fmla="*/ 1854200 h 1911350"/>
                  <a:gd name="connsiteX14" fmla="*/ 5543550 w 6838950"/>
                  <a:gd name="connsiteY14" fmla="*/ 1816100 h 1911350"/>
                  <a:gd name="connsiteX15" fmla="*/ 4914900 w 6838950"/>
                  <a:gd name="connsiteY15" fmla="*/ 1714500 h 1911350"/>
                  <a:gd name="connsiteX16" fmla="*/ 4305300 w 6838950"/>
                  <a:gd name="connsiteY16" fmla="*/ 1587500 h 1911350"/>
                  <a:gd name="connsiteX17" fmla="*/ 3695700 w 6838950"/>
                  <a:gd name="connsiteY17" fmla="*/ 1485900 h 1911350"/>
                  <a:gd name="connsiteX18" fmla="*/ 3073400 w 6838950"/>
                  <a:gd name="connsiteY18" fmla="*/ 1397000 h 1911350"/>
                  <a:gd name="connsiteX19" fmla="*/ 2463800 w 6838950"/>
                  <a:gd name="connsiteY19" fmla="*/ 1250950 h 1911350"/>
                  <a:gd name="connsiteX20" fmla="*/ 1835150 w 6838950"/>
                  <a:gd name="connsiteY20" fmla="*/ 1066800 h 1911350"/>
                  <a:gd name="connsiteX21" fmla="*/ 1225550 w 6838950"/>
                  <a:gd name="connsiteY21" fmla="*/ 806450 h 1911350"/>
                  <a:gd name="connsiteX22" fmla="*/ 615950 w 6838950"/>
                  <a:gd name="connsiteY22" fmla="*/ 355600 h 1911350"/>
                  <a:gd name="connsiteX23" fmla="*/ 0 w 6838950"/>
                  <a:gd name="connsiteY23" fmla="*/ 0 h 19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8950" h="1911350">
                    <a:moveTo>
                      <a:pt x="0" y="0"/>
                    </a:moveTo>
                    <a:lnTo>
                      <a:pt x="622300" y="241300"/>
                    </a:lnTo>
                    <a:lnTo>
                      <a:pt x="1219200" y="679450"/>
                    </a:lnTo>
                    <a:lnTo>
                      <a:pt x="1847850" y="952500"/>
                    </a:lnTo>
                    <a:lnTo>
                      <a:pt x="2457450" y="1123950"/>
                    </a:lnTo>
                    <a:lnTo>
                      <a:pt x="3073400" y="1276350"/>
                    </a:lnTo>
                    <a:lnTo>
                      <a:pt x="3702050" y="1377950"/>
                    </a:lnTo>
                    <a:lnTo>
                      <a:pt x="4305300" y="1460500"/>
                    </a:lnTo>
                    <a:lnTo>
                      <a:pt x="4921250" y="1581150"/>
                    </a:lnTo>
                    <a:lnTo>
                      <a:pt x="5537200" y="1689100"/>
                    </a:lnTo>
                    <a:lnTo>
                      <a:pt x="6153150" y="1733550"/>
                    </a:lnTo>
                    <a:lnTo>
                      <a:pt x="6838950" y="1784350"/>
                    </a:lnTo>
                    <a:lnTo>
                      <a:pt x="6838950" y="1911350"/>
                    </a:lnTo>
                    <a:lnTo>
                      <a:pt x="6153150" y="1854200"/>
                    </a:lnTo>
                    <a:lnTo>
                      <a:pt x="5543550" y="1816100"/>
                    </a:lnTo>
                    <a:lnTo>
                      <a:pt x="4914900" y="1714500"/>
                    </a:lnTo>
                    <a:lnTo>
                      <a:pt x="4305300" y="1587500"/>
                    </a:lnTo>
                    <a:lnTo>
                      <a:pt x="3695700" y="1485900"/>
                    </a:lnTo>
                    <a:lnTo>
                      <a:pt x="3073400" y="1397000"/>
                    </a:lnTo>
                    <a:lnTo>
                      <a:pt x="2463800" y="1250950"/>
                    </a:lnTo>
                    <a:lnTo>
                      <a:pt x="1835150" y="1066800"/>
                    </a:lnTo>
                    <a:lnTo>
                      <a:pt x="1225550" y="806450"/>
                    </a:lnTo>
                    <a:lnTo>
                      <a:pt x="615950" y="355600"/>
                    </a:lnTo>
                    <a:lnTo>
                      <a:pt x="0" y="0"/>
                    </a:lnTo>
                    <a:close/>
                  </a:path>
                </a:pathLst>
              </a:custGeom>
              <a:solidFill>
                <a:schemeClr val="accent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7" name="Rectangle 616">
                <a:extLst>
                  <a:ext uri="{FF2B5EF4-FFF2-40B4-BE49-F238E27FC236}">
                    <a16:creationId xmlns:a16="http://schemas.microsoft.com/office/drawing/2014/main" id="{418184DE-B098-4602-8F30-9A59F597666A}"/>
                  </a:ext>
                </a:extLst>
              </p:cNvPr>
              <p:cNvSpPr/>
              <p:nvPr/>
            </p:nvSpPr>
            <p:spPr>
              <a:xfrm>
                <a:off x="8837166" y="3749503"/>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47" name="Group 446">
              <a:extLst>
                <a:ext uri="{FF2B5EF4-FFF2-40B4-BE49-F238E27FC236}">
                  <a16:creationId xmlns:a16="http://schemas.microsoft.com/office/drawing/2014/main" id="{7531CDD2-5889-4879-A7A1-2123DBEB2C03}"/>
                </a:ext>
              </a:extLst>
            </p:cNvPr>
            <p:cNvGrpSpPr/>
            <p:nvPr/>
          </p:nvGrpSpPr>
          <p:grpSpPr>
            <a:xfrm>
              <a:off x="97246" y="5059772"/>
              <a:ext cx="8830014" cy="603133"/>
              <a:chOff x="97246" y="5146860"/>
              <a:chExt cx="8830014" cy="603133"/>
            </a:xfrm>
          </p:grpSpPr>
          <p:grpSp>
            <p:nvGrpSpPr>
              <p:cNvPr id="554" name="Group 553">
                <a:extLst>
                  <a:ext uri="{FF2B5EF4-FFF2-40B4-BE49-F238E27FC236}">
                    <a16:creationId xmlns:a16="http://schemas.microsoft.com/office/drawing/2014/main" id="{812282AB-9105-4006-82CF-B162E4A3DEA9}"/>
                  </a:ext>
                </a:extLst>
              </p:cNvPr>
              <p:cNvGrpSpPr/>
              <p:nvPr/>
            </p:nvGrpSpPr>
            <p:grpSpPr>
              <a:xfrm>
                <a:off x="97246" y="5146860"/>
                <a:ext cx="3324429" cy="603133"/>
                <a:chOff x="97246" y="5146860"/>
                <a:chExt cx="3324429" cy="603133"/>
              </a:xfrm>
            </p:grpSpPr>
            <p:grpSp>
              <p:nvGrpSpPr>
                <p:cNvPr id="593" name="Group 592">
                  <a:extLst>
                    <a:ext uri="{FF2B5EF4-FFF2-40B4-BE49-F238E27FC236}">
                      <a16:creationId xmlns:a16="http://schemas.microsoft.com/office/drawing/2014/main" id="{C1B6F129-5877-4ACA-A203-55A39D1DA316}"/>
                    </a:ext>
                  </a:extLst>
                </p:cNvPr>
                <p:cNvGrpSpPr/>
                <p:nvPr/>
              </p:nvGrpSpPr>
              <p:grpSpPr>
                <a:xfrm>
                  <a:off x="97246" y="5146860"/>
                  <a:ext cx="3324429" cy="499752"/>
                  <a:chOff x="97246" y="5146860"/>
                  <a:chExt cx="3324429" cy="499752"/>
                </a:xfrm>
              </p:grpSpPr>
              <p:sp>
                <p:nvSpPr>
                  <p:cNvPr id="603" name="TextBox 602">
                    <a:extLst>
                      <a:ext uri="{FF2B5EF4-FFF2-40B4-BE49-F238E27FC236}">
                        <a16:creationId xmlns:a16="http://schemas.microsoft.com/office/drawing/2014/main" id="{3AC9E640-AD29-4461-872D-10871153CDB8}"/>
                      </a:ext>
                    </a:extLst>
                  </p:cNvPr>
                  <p:cNvSpPr txBox="1"/>
                  <p:nvPr/>
                </p:nvSpPr>
                <p:spPr>
                  <a:xfrm>
                    <a:off x="998816" y="5265158"/>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604" name="TextBox 603">
                    <a:extLst>
                      <a:ext uri="{FF2B5EF4-FFF2-40B4-BE49-F238E27FC236}">
                        <a16:creationId xmlns:a16="http://schemas.microsoft.com/office/drawing/2014/main" id="{665C6F53-BBFE-42CF-A47D-AE2615294B55}"/>
                      </a:ext>
                    </a:extLst>
                  </p:cNvPr>
                  <p:cNvSpPr txBox="1"/>
                  <p:nvPr/>
                </p:nvSpPr>
                <p:spPr>
                  <a:xfrm>
                    <a:off x="97246" y="5146860"/>
                    <a:ext cx="1087404" cy="499752"/>
                  </a:xfrm>
                  <a:prstGeom prst="rect">
                    <a:avLst/>
                  </a:prstGeom>
                  <a:noFill/>
                </p:spPr>
                <p:txBody>
                  <a:bodyPr wrap="none" lIns="36000" tIns="0" rIns="36000" bIns="0" rtlCol="0">
                    <a:spAutoFit/>
                  </a:bodyPr>
                  <a:lstStyle/>
                  <a:p>
                    <a:pPr>
                      <a:lnSpc>
                        <a:spcPct val="90000"/>
                      </a:lnSpc>
                    </a:pPr>
                    <a:r>
                      <a:rPr lang="en-GB" sz="900" b="1" dirty="0">
                        <a:solidFill>
                          <a:srgbClr val="000000"/>
                        </a:solidFill>
                      </a:rPr>
                      <a:t>No. at risk</a:t>
                    </a:r>
                  </a:p>
                  <a:p>
                    <a:pPr>
                      <a:lnSpc>
                        <a:spcPct val="90000"/>
                      </a:lnSpc>
                    </a:pPr>
                    <a:r>
                      <a:rPr lang="en-GB" sz="900" dirty="0">
                        <a:solidFill>
                          <a:srgbClr val="000000"/>
                        </a:solidFill>
                      </a:rPr>
                      <a:t>  Testosterone: n=</a:t>
                    </a:r>
                  </a:p>
                  <a:p>
                    <a:pPr>
                      <a:lnSpc>
                        <a:spcPct val="90000"/>
                      </a:lnSpc>
                    </a:pPr>
                    <a:r>
                      <a:rPr lang="en-GB" sz="900" dirty="0">
                        <a:solidFill>
                          <a:srgbClr val="000000"/>
                        </a:solidFill>
                      </a:rPr>
                      <a:t>  Placebo: n=</a:t>
                    </a:r>
                  </a:p>
                  <a:p>
                    <a:pPr>
                      <a:lnSpc>
                        <a:spcPct val="90000"/>
                      </a:lnSpc>
                    </a:pPr>
                    <a:r>
                      <a:rPr lang="en-GB" sz="900" dirty="0">
                        <a:solidFill>
                          <a:srgbClr val="000000"/>
                        </a:solidFill>
                      </a:rPr>
                      <a:t>  P value*:</a:t>
                    </a:r>
                  </a:p>
                </p:txBody>
              </p:sp>
              <p:sp>
                <p:nvSpPr>
                  <p:cNvPr id="605" name="TextBox 604">
                    <a:extLst>
                      <a:ext uri="{FF2B5EF4-FFF2-40B4-BE49-F238E27FC236}">
                        <a16:creationId xmlns:a16="http://schemas.microsoft.com/office/drawing/2014/main" id="{6798F8A1-01F1-45C2-9063-54486D05584B}"/>
                      </a:ext>
                    </a:extLst>
                  </p:cNvPr>
                  <p:cNvSpPr txBox="1"/>
                  <p:nvPr/>
                </p:nvSpPr>
                <p:spPr>
                  <a:xfrm>
                    <a:off x="3244776" y="5265159"/>
                    <a:ext cx="17689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5</a:t>
                    </a:r>
                  </a:p>
                  <a:p>
                    <a:pPr algn="ctr">
                      <a:lnSpc>
                        <a:spcPct val="90000"/>
                      </a:lnSpc>
                    </a:pPr>
                    <a:r>
                      <a:rPr lang="en-GB" sz="900" dirty="0">
                        <a:solidFill>
                          <a:srgbClr val="000000"/>
                        </a:solidFill>
                      </a:rPr>
                      <a:t>14</a:t>
                    </a:r>
                  </a:p>
                </p:txBody>
              </p:sp>
              <p:sp>
                <p:nvSpPr>
                  <p:cNvPr id="606" name="TextBox 605">
                    <a:extLst>
                      <a:ext uri="{FF2B5EF4-FFF2-40B4-BE49-F238E27FC236}">
                        <a16:creationId xmlns:a16="http://schemas.microsoft.com/office/drawing/2014/main" id="{6245D2FE-5C3B-4F66-A0AA-DBCBE9728CF6}"/>
                      </a:ext>
                    </a:extLst>
                  </p:cNvPr>
                  <p:cNvSpPr txBox="1"/>
                  <p:nvPr/>
                </p:nvSpPr>
                <p:spPr>
                  <a:xfrm>
                    <a:off x="1810346"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25</a:t>
                    </a:r>
                  </a:p>
                  <a:p>
                    <a:pPr algn="ctr">
                      <a:lnSpc>
                        <a:spcPct val="90000"/>
                      </a:lnSpc>
                    </a:pPr>
                    <a:r>
                      <a:rPr lang="en-GB" sz="900" dirty="0">
                        <a:solidFill>
                          <a:srgbClr val="000000"/>
                        </a:solidFill>
                      </a:rPr>
                      <a:t>37</a:t>
                    </a:r>
                  </a:p>
                </p:txBody>
              </p:sp>
              <p:sp>
                <p:nvSpPr>
                  <p:cNvPr id="607" name="TextBox 606">
                    <a:extLst>
                      <a:ext uri="{FF2B5EF4-FFF2-40B4-BE49-F238E27FC236}">
                        <a16:creationId xmlns:a16="http://schemas.microsoft.com/office/drawing/2014/main" id="{AA7478A2-1CF7-4598-8BDD-C2CC2A1A4F78}"/>
                      </a:ext>
                    </a:extLst>
                  </p:cNvPr>
                  <p:cNvSpPr txBox="1"/>
                  <p:nvPr/>
                </p:nvSpPr>
                <p:spPr>
                  <a:xfrm>
                    <a:off x="2417488" y="5265159"/>
                    <a:ext cx="212165"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18</a:t>
                    </a:r>
                  </a:p>
                  <a:p>
                    <a:pPr algn="ctr">
                      <a:lnSpc>
                        <a:spcPct val="90000"/>
                      </a:lnSpc>
                    </a:pPr>
                    <a:r>
                      <a:rPr lang="en-GB" sz="900" dirty="0">
                        <a:solidFill>
                          <a:srgbClr val="000000"/>
                        </a:solidFill>
                      </a:rPr>
                      <a:t>36</a:t>
                    </a:r>
                  </a:p>
                </p:txBody>
              </p:sp>
              <p:sp>
                <p:nvSpPr>
                  <p:cNvPr id="608" name="TextBox 607">
                    <a:extLst>
                      <a:ext uri="{FF2B5EF4-FFF2-40B4-BE49-F238E27FC236}">
                        <a16:creationId xmlns:a16="http://schemas.microsoft.com/office/drawing/2014/main" id="{00D9E727-BCD0-4EFC-875C-B5E8800892B2}"/>
                      </a:ext>
                    </a:extLst>
                  </p:cNvPr>
                  <p:cNvSpPr txBox="1"/>
                  <p:nvPr/>
                </p:nvSpPr>
                <p:spPr>
                  <a:xfrm>
                    <a:off x="2619902" y="5265159"/>
                    <a:ext cx="212165"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10</a:t>
                    </a:r>
                  </a:p>
                  <a:p>
                    <a:pPr algn="ctr">
                      <a:lnSpc>
                        <a:spcPct val="90000"/>
                      </a:lnSpc>
                    </a:pPr>
                    <a:r>
                      <a:rPr lang="en-GB" sz="900" dirty="0">
                        <a:solidFill>
                          <a:srgbClr val="000000"/>
                        </a:solidFill>
                      </a:rPr>
                      <a:t>36</a:t>
                    </a:r>
                  </a:p>
                </p:txBody>
              </p:sp>
              <p:sp>
                <p:nvSpPr>
                  <p:cNvPr id="609" name="TextBox 608">
                    <a:extLst>
                      <a:ext uri="{FF2B5EF4-FFF2-40B4-BE49-F238E27FC236}">
                        <a16:creationId xmlns:a16="http://schemas.microsoft.com/office/drawing/2014/main" id="{5B1EA6D0-7D80-44B9-A183-763766057392}"/>
                      </a:ext>
                    </a:extLst>
                  </p:cNvPr>
                  <p:cNvSpPr txBox="1"/>
                  <p:nvPr/>
                </p:nvSpPr>
                <p:spPr>
                  <a:xfrm>
                    <a:off x="1203669"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610" name="TextBox 609">
                    <a:extLst>
                      <a:ext uri="{FF2B5EF4-FFF2-40B4-BE49-F238E27FC236}">
                        <a16:creationId xmlns:a16="http://schemas.microsoft.com/office/drawing/2014/main" id="{B8783131-F106-4ABD-A0D1-07F1E3C9F55F}"/>
                      </a:ext>
                    </a:extLst>
                  </p:cNvPr>
                  <p:cNvSpPr txBox="1"/>
                  <p:nvPr/>
                </p:nvSpPr>
                <p:spPr>
                  <a:xfrm>
                    <a:off x="1607587"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611" name="TextBox 610">
                    <a:extLst>
                      <a:ext uri="{FF2B5EF4-FFF2-40B4-BE49-F238E27FC236}">
                        <a16:creationId xmlns:a16="http://schemas.microsoft.com/office/drawing/2014/main" id="{9C1EAB34-05A0-463F-89A5-A70D2070DBBD}"/>
                      </a:ext>
                    </a:extLst>
                  </p:cNvPr>
                  <p:cNvSpPr txBox="1"/>
                  <p:nvPr/>
                </p:nvSpPr>
                <p:spPr>
                  <a:xfrm>
                    <a:off x="2014263"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25</a:t>
                    </a:r>
                  </a:p>
                  <a:p>
                    <a:pPr algn="ctr">
                      <a:lnSpc>
                        <a:spcPct val="90000"/>
                      </a:lnSpc>
                    </a:pPr>
                    <a:r>
                      <a:rPr lang="en-GB" sz="900" dirty="0">
                        <a:solidFill>
                          <a:srgbClr val="000000"/>
                        </a:solidFill>
                      </a:rPr>
                      <a:t>37</a:t>
                    </a:r>
                  </a:p>
                </p:txBody>
              </p:sp>
              <p:sp>
                <p:nvSpPr>
                  <p:cNvPr id="612" name="TextBox 611">
                    <a:extLst>
                      <a:ext uri="{FF2B5EF4-FFF2-40B4-BE49-F238E27FC236}">
                        <a16:creationId xmlns:a16="http://schemas.microsoft.com/office/drawing/2014/main" id="{B998EEC7-F436-48EA-927F-330F5776BCFC}"/>
                      </a:ext>
                    </a:extLst>
                  </p:cNvPr>
                  <p:cNvSpPr txBox="1"/>
                  <p:nvPr/>
                </p:nvSpPr>
                <p:spPr>
                  <a:xfrm>
                    <a:off x="2216677" y="5265159"/>
                    <a:ext cx="208959"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20</a:t>
                    </a:r>
                  </a:p>
                  <a:p>
                    <a:pPr algn="ctr">
                      <a:lnSpc>
                        <a:spcPct val="90000"/>
                      </a:lnSpc>
                    </a:pPr>
                    <a:r>
                      <a:rPr lang="en-GB" sz="900" dirty="0">
                        <a:solidFill>
                          <a:srgbClr val="000000"/>
                        </a:solidFill>
                      </a:rPr>
                      <a:t>37</a:t>
                    </a:r>
                  </a:p>
                </p:txBody>
              </p:sp>
              <p:sp>
                <p:nvSpPr>
                  <p:cNvPr id="613" name="TextBox 612">
                    <a:extLst>
                      <a:ext uri="{FF2B5EF4-FFF2-40B4-BE49-F238E27FC236}">
                        <a16:creationId xmlns:a16="http://schemas.microsoft.com/office/drawing/2014/main" id="{AB896617-F612-4F13-BA45-37911DBFE677}"/>
                      </a:ext>
                    </a:extLst>
                  </p:cNvPr>
                  <p:cNvSpPr txBox="1"/>
                  <p:nvPr/>
                </p:nvSpPr>
                <p:spPr>
                  <a:xfrm>
                    <a:off x="1405628"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26</a:t>
                    </a:r>
                  </a:p>
                  <a:p>
                    <a:pPr algn="ctr">
                      <a:lnSpc>
                        <a:spcPct val="90000"/>
                      </a:lnSpc>
                    </a:pPr>
                    <a:r>
                      <a:rPr lang="en-GB" sz="900" dirty="0">
                        <a:solidFill>
                          <a:srgbClr val="000000"/>
                        </a:solidFill>
                      </a:rPr>
                      <a:t>37</a:t>
                    </a:r>
                  </a:p>
                </p:txBody>
              </p:sp>
              <p:sp>
                <p:nvSpPr>
                  <p:cNvPr id="614" name="TextBox 613">
                    <a:extLst>
                      <a:ext uri="{FF2B5EF4-FFF2-40B4-BE49-F238E27FC236}">
                        <a16:creationId xmlns:a16="http://schemas.microsoft.com/office/drawing/2014/main" id="{925AA08F-49F3-4D5A-B9A6-2F968392F7D4}"/>
                      </a:ext>
                    </a:extLst>
                  </p:cNvPr>
                  <p:cNvSpPr txBox="1"/>
                  <p:nvPr/>
                </p:nvSpPr>
                <p:spPr>
                  <a:xfrm>
                    <a:off x="2823118"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6</a:t>
                    </a:r>
                  </a:p>
                  <a:p>
                    <a:pPr algn="ctr">
                      <a:lnSpc>
                        <a:spcPct val="90000"/>
                      </a:lnSpc>
                    </a:pPr>
                    <a:r>
                      <a:rPr lang="en-GB" sz="900" dirty="0">
                        <a:solidFill>
                          <a:srgbClr val="000000"/>
                        </a:solidFill>
                      </a:rPr>
                      <a:t>35</a:t>
                    </a:r>
                  </a:p>
                </p:txBody>
              </p:sp>
              <p:sp>
                <p:nvSpPr>
                  <p:cNvPr id="615" name="TextBox 614">
                    <a:extLst>
                      <a:ext uri="{FF2B5EF4-FFF2-40B4-BE49-F238E27FC236}">
                        <a16:creationId xmlns:a16="http://schemas.microsoft.com/office/drawing/2014/main" id="{BF0C6CBB-361E-4A6A-8E80-EF6E14D3E280}"/>
                      </a:ext>
                    </a:extLst>
                  </p:cNvPr>
                  <p:cNvSpPr txBox="1"/>
                  <p:nvPr/>
                </p:nvSpPr>
                <p:spPr>
                  <a:xfrm>
                    <a:off x="3025532" y="5265159"/>
                    <a:ext cx="210561" cy="250453"/>
                  </a:xfrm>
                  <a:prstGeom prst="rect">
                    <a:avLst/>
                  </a:prstGeom>
                  <a:noFill/>
                </p:spPr>
                <p:txBody>
                  <a:bodyPr wrap="none" lIns="36000" tIns="0" rIns="36000" bIns="0" rtlCol="0">
                    <a:spAutoFit/>
                  </a:bodyPr>
                  <a:lstStyle/>
                  <a:p>
                    <a:pPr algn="ctr">
                      <a:lnSpc>
                        <a:spcPct val="90000"/>
                      </a:lnSpc>
                    </a:pPr>
                    <a:r>
                      <a:rPr lang="en-GB" sz="900" dirty="0">
                        <a:solidFill>
                          <a:srgbClr val="000000"/>
                        </a:solidFill>
                      </a:rPr>
                      <a:t>6</a:t>
                    </a:r>
                  </a:p>
                  <a:p>
                    <a:pPr algn="ctr">
                      <a:lnSpc>
                        <a:spcPct val="90000"/>
                      </a:lnSpc>
                    </a:pPr>
                    <a:r>
                      <a:rPr lang="en-GB" sz="900" dirty="0">
                        <a:solidFill>
                          <a:srgbClr val="000000"/>
                        </a:solidFill>
                      </a:rPr>
                      <a:t>30</a:t>
                    </a:r>
                  </a:p>
                </p:txBody>
              </p:sp>
            </p:grpSp>
            <p:sp>
              <p:nvSpPr>
                <p:cNvPr id="594" name="TextBox 593">
                  <a:extLst>
                    <a:ext uri="{FF2B5EF4-FFF2-40B4-BE49-F238E27FC236}">
                      <a16:creationId xmlns:a16="http://schemas.microsoft.com/office/drawing/2014/main" id="{9EF3D649-453C-4911-A3AB-8296F59AB358}"/>
                    </a:ext>
                  </a:extLst>
                </p:cNvPr>
                <p:cNvSpPr txBox="1"/>
                <p:nvPr/>
              </p:nvSpPr>
              <p:spPr>
                <a:xfrm>
                  <a:off x="1503401" y="5516732"/>
                  <a:ext cx="216974" cy="125804"/>
                </a:xfrm>
                <a:prstGeom prst="rect">
                  <a:avLst/>
                </a:prstGeom>
                <a:solidFill>
                  <a:schemeClr val="bg1"/>
                </a:solidFill>
              </p:spPr>
              <p:txBody>
                <a:bodyPr wrap="none" lIns="36000" tIns="0" rIns="36000" bIns="0" rtlCol="0">
                  <a:spAutoFit/>
                </a:bodyPr>
                <a:lstStyle/>
                <a:p>
                  <a:pPr algn="ctr">
                    <a:lnSpc>
                      <a:spcPct val="90000"/>
                    </a:lnSpc>
                  </a:pPr>
                  <a:r>
                    <a:rPr lang="en-GB" sz="900" dirty="0">
                      <a:solidFill>
                        <a:srgbClr val="000000"/>
                      </a:solidFill>
                    </a:rPr>
                    <a:t>NS</a:t>
                  </a:r>
                </a:p>
              </p:txBody>
            </p:sp>
            <p:sp>
              <p:nvSpPr>
                <p:cNvPr id="595" name="TextBox 594">
                  <a:extLst>
                    <a:ext uri="{FF2B5EF4-FFF2-40B4-BE49-F238E27FC236}">
                      <a16:creationId xmlns:a16="http://schemas.microsoft.com/office/drawing/2014/main" id="{341BADB9-5E7B-4282-800A-8B4B68394E78}"/>
                    </a:ext>
                  </a:extLst>
                </p:cNvPr>
                <p:cNvSpPr txBox="1"/>
                <p:nvPr/>
              </p:nvSpPr>
              <p:spPr>
                <a:xfrm rot="18900000">
                  <a:off x="1863975" y="5578209"/>
                  <a:ext cx="362847"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&lt;0.05</a:t>
                  </a:r>
                </a:p>
              </p:txBody>
            </p:sp>
            <p:sp>
              <p:nvSpPr>
                <p:cNvPr id="596" name="TextBox 595">
                  <a:extLst>
                    <a:ext uri="{FF2B5EF4-FFF2-40B4-BE49-F238E27FC236}">
                      <a16:creationId xmlns:a16="http://schemas.microsoft.com/office/drawing/2014/main" id="{A1E4AC2E-0156-4DF1-AA4A-7648D79D6059}"/>
                    </a:ext>
                  </a:extLst>
                </p:cNvPr>
                <p:cNvSpPr txBox="1"/>
                <p:nvPr/>
              </p:nvSpPr>
              <p:spPr>
                <a:xfrm rot="18900000">
                  <a:off x="2058717" y="5586117"/>
                  <a:ext cx="362847"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&lt;0.05</a:t>
                  </a:r>
                </a:p>
              </p:txBody>
            </p:sp>
            <p:sp>
              <p:nvSpPr>
                <p:cNvPr id="597" name="TextBox 596">
                  <a:extLst>
                    <a:ext uri="{FF2B5EF4-FFF2-40B4-BE49-F238E27FC236}">
                      <a16:creationId xmlns:a16="http://schemas.microsoft.com/office/drawing/2014/main" id="{3EC9AF8E-0D19-430F-8590-C0DD03D053A8}"/>
                    </a:ext>
                  </a:extLst>
                </p:cNvPr>
                <p:cNvSpPr txBox="1"/>
                <p:nvPr/>
              </p:nvSpPr>
              <p:spPr>
                <a:xfrm rot="18900000">
                  <a:off x="2194828" y="5613404"/>
                  <a:ext cx="433379"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&lt;0.005</a:t>
                  </a:r>
                </a:p>
              </p:txBody>
            </p:sp>
            <p:sp>
              <p:nvSpPr>
                <p:cNvPr id="598" name="TextBox 597">
                  <a:extLst>
                    <a:ext uri="{FF2B5EF4-FFF2-40B4-BE49-F238E27FC236}">
                      <a16:creationId xmlns:a16="http://schemas.microsoft.com/office/drawing/2014/main" id="{3DC09477-0F50-4CF9-82D1-CB7E5744CE95}"/>
                    </a:ext>
                  </a:extLst>
                </p:cNvPr>
                <p:cNvSpPr txBox="1"/>
                <p:nvPr/>
              </p:nvSpPr>
              <p:spPr>
                <a:xfrm rot="18900000">
                  <a:off x="2727295" y="5624189"/>
                  <a:ext cx="467042" cy="125804"/>
                </a:xfrm>
                <a:prstGeom prst="rect">
                  <a:avLst/>
                </a:prstGeom>
                <a:noFill/>
              </p:spPr>
              <p:txBody>
                <a:bodyPr wrap="none" lIns="36000" tIns="0" rIns="36000" bIns="0" rtlCol="0">
                  <a:spAutoFit/>
                </a:bodyPr>
                <a:lstStyle/>
                <a:p>
                  <a:pPr algn="r">
                    <a:lnSpc>
                      <a:spcPct val="90000"/>
                    </a:lnSpc>
                  </a:pPr>
                  <a:r>
                    <a:rPr lang="en-GB" sz="900" dirty="0">
                      <a:solidFill>
                        <a:srgbClr val="000000"/>
                      </a:solidFill>
                    </a:rPr>
                    <a:t>&lt;0.0001</a:t>
                  </a:r>
                </a:p>
              </p:txBody>
            </p:sp>
            <p:sp>
              <p:nvSpPr>
                <p:cNvPr id="599" name="Freeform: Shape 159">
                  <a:extLst>
                    <a:ext uri="{FF2B5EF4-FFF2-40B4-BE49-F238E27FC236}">
                      <a16:creationId xmlns:a16="http://schemas.microsoft.com/office/drawing/2014/main" id="{7FE427A4-8A42-46B8-BE88-FEE19F57EC4F}"/>
                    </a:ext>
                  </a:extLst>
                </p:cNvPr>
                <p:cNvSpPr/>
                <p:nvPr/>
              </p:nvSpPr>
              <p:spPr>
                <a:xfrm>
                  <a:off x="2729792" y="5521509"/>
                  <a:ext cx="2124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00" name="Freeform: Shape 160">
                  <a:extLst>
                    <a:ext uri="{FF2B5EF4-FFF2-40B4-BE49-F238E27FC236}">
                      <a16:creationId xmlns:a16="http://schemas.microsoft.com/office/drawing/2014/main" id="{0AA447CC-747C-4965-850F-81ED5CCD15C3}"/>
                    </a:ext>
                  </a:extLst>
                </p:cNvPr>
                <p:cNvSpPr/>
                <p:nvPr/>
              </p:nvSpPr>
              <p:spPr>
                <a:xfrm>
                  <a:off x="1305114" y="5521509"/>
                  <a:ext cx="212725"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01" name="Freeform: Shape 161">
                  <a:extLst>
                    <a:ext uri="{FF2B5EF4-FFF2-40B4-BE49-F238E27FC236}">
                      <a16:creationId xmlns:a16="http://schemas.microsoft.com/office/drawing/2014/main" id="{6C9AC649-3693-4BDD-B071-953EC8314466}"/>
                    </a:ext>
                  </a:extLst>
                </p:cNvPr>
                <p:cNvSpPr/>
                <p:nvPr/>
              </p:nvSpPr>
              <p:spPr>
                <a:xfrm flipH="1">
                  <a:off x="1699333" y="5521509"/>
                  <a:ext cx="212725"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02" name="Freeform: Shape 162">
                  <a:extLst>
                    <a:ext uri="{FF2B5EF4-FFF2-40B4-BE49-F238E27FC236}">
                      <a16:creationId xmlns:a16="http://schemas.microsoft.com/office/drawing/2014/main" id="{AE06055F-23DD-4040-BAB6-0242DB4F543F}"/>
                    </a:ext>
                  </a:extLst>
                </p:cNvPr>
                <p:cNvSpPr/>
                <p:nvPr/>
              </p:nvSpPr>
              <p:spPr>
                <a:xfrm flipH="1">
                  <a:off x="3121554" y="5521509"/>
                  <a:ext cx="212725"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55" name="Group 554">
                <a:extLst>
                  <a:ext uri="{FF2B5EF4-FFF2-40B4-BE49-F238E27FC236}">
                    <a16:creationId xmlns:a16="http://schemas.microsoft.com/office/drawing/2014/main" id="{AF2BCEE6-3290-4670-BD46-7737003E61C7}"/>
                  </a:ext>
                </a:extLst>
              </p:cNvPr>
              <p:cNvGrpSpPr/>
              <p:nvPr/>
            </p:nvGrpSpPr>
            <p:grpSpPr>
              <a:xfrm>
                <a:off x="3714822" y="5265158"/>
                <a:ext cx="2458552" cy="377122"/>
                <a:chOff x="3714822" y="5265158"/>
                <a:chExt cx="2458552" cy="377122"/>
              </a:xfrm>
            </p:grpSpPr>
            <p:grpSp>
              <p:nvGrpSpPr>
                <p:cNvPr id="574" name="Group 573">
                  <a:extLst>
                    <a:ext uri="{FF2B5EF4-FFF2-40B4-BE49-F238E27FC236}">
                      <a16:creationId xmlns:a16="http://schemas.microsoft.com/office/drawing/2014/main" id="{FAA73395-8800-4581-A6B5-E5DE27EDC7FB}"/>
                    </a:ext>
                  </a:extLst>
                </p:cNvPr>
                <p:cNvGrpSpPr/>
                <p:nvPr/>
              </p:nvGrpSpPr>
              <p:grpSpPr>
                <a:xfrm>
                  <a:off x="3714822" y="5265158"/>
                  <a:ext cx="2458552" cy="250453"/>
                  <a:chOff x="3708925" y="5265158"/>
                  <a:chExt cx="2458552" cy="250453"/>
                </a:xfrm>
              </p:grpSpPr>
              <p:sp>
                <p:nvSpPr>
                  <p:cNvPr id="581" name="TextBox 580">
                    <a:extLst>
                      <a:ext uri="{FF2B5EF4-FFF2-40B4-BE49-F238E27FC236}">
                        <a16:creationId xmlns:a16="http://schemas.microsoft.com/office/drawing/2014/main" id="{6106A091-24E1-4C97-9037-5951E3F1E432}"/>
                      </a:ext>
                    </a:extLst>
                  </p:cNvPr>
                  <p:cNvSpPr txBox="1"/>
                  <p:nvPr/>
                </p:nvSpPr>
                <p:spPr>
                  <a:xfrm>
                    <a:off x="3708925"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121</a:t>
                    </a:r>
                  </a:p>
                  <a:p>
                    <a:pPr algn="ctr">
                      <a:lnSpc>
                        <a:spcPct val="90000"/>
                      </a:lnSpc>
                    </a:pPr>
                    <a:r>
                      <a:rPr lang="en-GB" sz="900" spc="-10" dirty="0">
                        <a:solidFill>
                          <a:srgbClr val="000000"/>
                        </a:solidFill>
                      </a:rPr>
                      <a:t>165</a:t>
                    </a:r>
                  </a:p>
                </p:txBody>
              </p:sp>
              <p:sp>
                <p:nvSpPr>
                  <p:cNvPr id="582" name="TextBox 581">
                    <a:extLst>
                      <a:ext uri="{FF2B5EF4-FFF2-40B4-BE49-F238E27FC236}">
                        <a16:creationId xmlns:a16="http://schemas.microsoft.com/office/drawing/2014/main" id="{A8430065-B1C8-49CC-A712-95CB64215974}"/>
                      </a:ext>
                    </a:extLst>
                  </p:cNvPr>
                  <p:cNvSpPr txBox="1"/>
                  <p:nvPr/>
                </p:nvSpPr>
                <p:spPr>
                  <a:xfrm>
                    <a:off x="5956273" y="5265158"/>
                    <a:ext cx="211204"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39</a:t>
                    </a:r>
                  </a:p>
                  <a:p>
                    <a:pPr algn="ctr">
                      <a:lnSpc>
                        <a:spcPct val="90000"/>
                      </a:lnSpc>
                    </a:pPr>
                    <a:r>
                      <a:rPr lang="en-GB" sz="900" spc="-10" dirty="0">
                        <a:solidFill>
                          <a:srgbClr val="000000"/>
                        </a:solidFill>
                      </a:rPr>
                      <a:t>55</a:t>
                    </a:r>
                  </a:p>
                </p:txBody>
              </p:sp>
              <p:sp>
                <p:nvSpPr>
                  <p:cNvPr id="583" name="TextBox 582">
                    <a:extLst>
                      <a:ext uri="{FF2B5EF4-FFF2-40B4-BE49-F238E27FC236}">
                        <a16:creationId xmlns:a16="http://schemas.microsoft.com/office/drawing/2014/main" id="{F33882F6-BA49-46EC-B8B8-56A19C651399}"/>
                      </a:ext>
                    </a:extLst>
                  </p:cNvPr>
                  <p:cNvSpPr txBox="1"/>
                  <p:nvPr/>
                </p:nvSpPr>
                <p:spPr>
                  <a:xfrm>
                    <a:off x="4520149"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106</a:t>
                    </a:r>
                  </a:p>
                  <a:p>
                    <a:pPr algn="ctr">
                      <a:lnSpc>
                        <a:spcPct val="90000"/>
                      </a:lnSpc>
                    </a:pPr>
                    <a:r>
                      <a:rPr lang="en-GB" sz="900" spc="-10" dirty="0">
                        <a:solidFill>
                          <a:srgbClr val="000000"/>
                        </a:solidFill>
                      </a:rPr>
                      <a:t>164</a:t>
                    </a:r>
                  </a:p>
                </p:txBody>
              </p:sp>
              <p:sp>
                <p:nvSpPr>
                  <p:cNvPr id="584" name="TextBox 583">
                    <a:extLst>
                      <a:ext uri="{FF2B5EF4-FFF2-40B4-BE49-F238E27FC236}">
                        <a16:creationId xmlns:a16="http://schemas.microsoft.com/office/drawing/2014/main" id="{EFF8F031-0193-4AB8-AFC4-3D21C26B3AAE}"/>
                      </a:ext>
                    </a:extLst>
                  </p:cNvPr>
                  <p:cNvSpPr txBox="1"/>
                  <p:nvPr/>
                </p:nvSpPr>
                <p:spPr>
                  <a:xfrm>
                    <a:off x="5128567"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81</a:t>
                    </a:r>
                  </a:p>
                  <a:p>
                    <a:pPr algn="ctr">
                      <a:lnSpc>
                        <a:spcPct val="90000"/>
                      </a:lnSpc>
                    </a:pPr>
                    <a:r>
                      <a:rPr lang="en-GB" sz="900" spc="-10" dirty="0">
                        <a:solidFill>
                          <a:srgbClr val="000000"/>
                        </a:solidFill>
                      </a:rPr>
                      <a:t>160</a:t>
                    </a:r>
                  </a:p>
                </p:txBody>
              </p:sp>
              <p:sp>
                <p:nvSpPr>
                  <p:cNvPr id="585" name="TextBox 584">
                    <a:extLst>
                      <a:ext uri="{FF2B5EF4-FFF2-40B4-BE49-F238E27FC236}">
                        <a16:creationId xmlns:a16="http://schemas.microsoft.com/office/drawing/2014/main" id="{C130329D-17B4-40C0-9800-970DF02D0762}"/>
                      </a:ext>
                    </a:extLst>
                  </p:cNvPr>
                  <p:cNvSpPr txBox="1"/>
                  <p:nvPr/>
                </p:nvSpPr>
                <p:spPr>
                  <a:xfrm>
                    <a:off x="5331373"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70</a:t>
                    </a:r>
                  </a:p>
                  <a:p>
                    <a:pPr algn="ctr">
                      <a:lnSpc>
                        <a:spcPct val="90000"/>
                      </a:lnSpc>
                    </a:pPr>
                    <a:r>
                      <a:rPr lang="en-GB" sz="900" spc="-10" dirty="0">
                        <a:solidFill>
                          <a:srgbClr val="000000"/>
                        </a:solidFill>
                      </a:rPr>
                      <a:t>149</a:t>
                    </a:r>
                  </a:p>
                </p:txBody>
              </p:sp>
              <p:sp>
                <p:nvSpPr>
                  <p:cNvPr id="586" name="TextBox 585">
                    <a:extLst>
                      <a:ext uri="{FF2B5EF4-FFF2-40B4-BE49-F238E27FC236}">
                        <a16:creationId xmlns:a16="http://schemas.microsoft.com/office/drawing/2014/main" id="{D5B84A20-FA76-4E67-A0E2-57C5D93CDCD1}"/>
                      </a:ext>
                    </a:extLst>
                  </p:cNvPr>
                  <p:cNvSpPr txBox="1"/>
                  <p:nvPr/>
                </p:nvSpPr>
                <p:spPr>
                  <a:xfrm>
                    <a:off x="3911731"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121</a:t>
                    </a:r>
                  </a:p>
                  <a:p>
                    <a:pPr algn="ctr">
                      <a:lnSpc>
                        <a:spcPct val="90000"/>
                      </a:lnSpc>
                    </a:pPr>
                    <a:r>
                      <a:rPr lang="en-GB" sz="900" spc="-10" dirty="0">
                        <a:solidFill>
                          <a:srgbClr val="000000"/>
                        </a:solidFill>
                      </a:rPr>
                      <a:t>165</a:t>
                    </a:r>
                  </a:p>
                </p:txBody>
              </p:sp>
              <p:sp>
                <p:nvSpPr>
                  <p:cNvPr id="587" name="TextBox 586">
                    <a:extLst>
                      <a:ext uri="{FF2B5EF4-FFF2-40B4-BE49-F238E27FC236}">
                        <a16:creationId xmlns:a16="http://schemas.microsoft.com/office/drawing/2014/main" id="{79E33E50-0F36-47EE-9671-E0B4DECEE1C2}"/>
                      </a:ext>
                    </a:extLst>
                  </p:cNvPr>
                  <p:cNvSpPr txBox="1"/>
                  <p:nvPr/>
                </p:nvSpPr>
                <p:spPr>
                  <a:xfrm>
                    <a:off x="4317343"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118</a:t>
                    </a:r>
                  </a:p>
                  <a:p>
                    <a:pPr algn="ctr">
                      <a:lnSpc>
                        <a:spcPct val="90000"/>
                      </a:lnSpc>
                    </a:pPr>
                    <a:r>
                      <a:rPr lang="en-GB" sz="900" spc="-10" dirty="0">
                        <a:solidFill>
                          <a:srgbClr val="000000"/>
                        </a:solidFill>
                      </a:rPr>
                      <a:t>165</a:t>
                    </a:r>
                  </a:p>
                </p:txBody>
              </p:sp>
              <p:sp>
                <p:nvSpPr>
                  <p:cNvPr id="588" name="TextBox 587">
                    <a:extLst>
                      <a:ext uri="{FF2B5EF4-FFF2-40B4-BE49-F238E27FC236}">
                        <a16:creationId xmlns:a16="http://schemas.microsoft.com/office/drawing/2014/main" id="{3B851BCD-EA99-462E-B5B0-CA1C2A7AE6A0}"/>
                      </a:ext>
                    </a:extLst>
                  </p:cNvPr>
                  <p:cNvSpPr txBox="1"/>
                  <p:nvPr/>
                </p:nvSpPr>
                <p:spPr>
                  <a:xfrm>
                    <a:off x="4724558" y="5265158"/>
                    <a:ext cx="241980"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96</a:t>
                    </a:r>
                  </a:p>
                  <a:p>
                    <a:pPr algn="ctr">
                      <a:lnSpc>
                        <a:spcPct val="90000"/>
                      </a:lnSpc>
                    </a:pPr>
                    <a:r>
                      <a:rPr lang="en-GB" sz="900" spc="-10" dirty="0">
                        <a:solidFill>
                          <a:srgbClr val="000000"/>
                        </a:solidFill>
                      </a:rPr>
                      <a:t>163</a:t>
                    </a:r>
                  </a:p>
                </p:txBody>
              </p:sp>
              <p:sp>
                <p:nvSpPr>
                  <p:cNvPr id="589" name="TextBox 588">
                    <a:extLst>
                      <a:ext uri="{FF2B5EF4-FFF2-40B4-BE49-F238E27FC236}">
                        <a16:creationId xmlns:a16="http://schemas.microsoft.com/office/drawing/2014/main" id="{71EEAD3A-87EF-4A1A-BF49-03BC16D0AE85}"/>
                      </a:ext>
                    </a:extLst>
                  </p:cNvPr>
                  <p:cNvSpPr txBox="1"/>
                  <p:nvPr/>
                </p:nvSpPr>
                <p:spPr>
                  <a:xfrm>
                    <a:off x="4928166" y="5265158"/>
                    <a:ext cx="240377"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84</a:t>
                    </a:r>
                  </a:p>
                  <a:p>
                    <a:pPr algn="ctr">
                      <a:lnSpc>
                        <a:spcPct val="90000"/>
                      </a:lnSpc>
                    </a:pPr>
                    <a:r>
                      <a:rPr lang="en-GB" sz="900" spc="-10" dirty="0">
                        <a:solidFill>
                          <a:srgbClr val="000000"/>
                        </a:solidFill>
                      </a:rPr>
                      <a:t>162</a:t>
                    </a:r>
                  </a:p>
                </p:txBody>
              </p:sp>
              <p:sp>
                <p:nvSpPr>
                  <p:cNvPr id="590" name="TextBox 589">
                    <a:extLst>
                      <a:ext uri="{FF2B5EF4-FFF2-40B4-BE49-F238E27FC236}">
                        <a16:creationId xmlns:a16="http://schemas.microsoft.com/office/drawing/2014/main" id="{90178387-DA41-4F01-A15C-A3B9B920EE33}"/>
                      </a:ext>
                    </a:extLst>
                  </p:cNvPr>
                  <p:cNvSpPr txBox="1"/>
                  <p:nvPr/>
                </p:nvSpPr>
                <p:spPr>
                  <a:xfrm>
                    <a:off x="4114537" y="5265158"/>
                    <a:ext cx="24518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119</a:t>
                    </a:r>
                  </a:p>
                  <a:p>
                    <a:pPr algn="ctr">
                      <a:lnSpc>
                        <a:spcPct val="90000"/>
                      </a:lnSpc>
                    </a:pPr>
                    <a:r>
                      <a:rPr lang="en-GB" sz="900" spc="-10" dirty="0">
                        <a:solidFill>
                          <a:srgbClr val="000000"/>
                        </a:solidFill>
                      </a:rPr>
                      <a:t>165</a:t>
                    </a:r>
                  </a:p>
                </p:txBody>
              </p:sp>
              <p:sp>
                <p:nvSpPr>
                  <p:cNvPr id="591" name="TextBox 590">
                    <a:extLst>
                      <a:ext uri="{FF2B5EF4-FFF2-40B4-BE49-F238E27FC236}">
                        <a16:creationId xmlns:a16="http://schemas.microsoft.com/office/drawing/2014/main" id="{1728C2C2-D706-4E8C-984B-D7CDFA2584CB}"/>
                      </a:ext>
                    </a:extLst>
                  </p:cNvPr>
                  <p:cNvSpPr txBox="1"/>
                  <p:nvPr/>
                </p:nvSpPr>
                <p:spPr>
                  <a:xfrm>
                    <a:off x="5536588" y="5265158"/>
                    <a:ext cx="240377"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60</a:t>
                    </a:r>
                  </a:p>
                  <a:p>
                    <a:pPr algn="ctr">
                      <a:lnSpc>
                        <a:spcPct val="90000"/>
                      </a:lnSpc>
                    </a:pPr>
                    <a:r>
                      <a:rPr lang="en-GB" sz="900" spc="-10" dirty="0">
                        <a:solidFill>
                          <a:srgbClr val="000000"/>
                        </a:solidFill>
                      </a:rPr>
                      <a:t>134</a:t>
                    </a:r>
                  </a:p>
                </p:txBody>
              </p:sp>
              <p:sp>
                <p:nvSpPr>
                  <p:cNvPr id="592" name="TextBox 591">
                    <a:extLst>
                      <a:ext uri="{FF2B5EF4-FFF2-40B4-BE49-F238E27FC236}">
                        <a16:creationId xmlns:a16="http://schemas.microsoft.com/office/drawing/2014/main" id="{0715DF26-5A92-4FD7-BF70-F93849D65D35}"/>
                      </a:ext>
                    </a:extLst>
                  </p:cNvPr>
                  <p:cNvSpPr txBox="1"/>
                  <p:nvPr/>
                </p:nvSpPr>
                <p:spPr>
                  <a:xfrm>
                    <a:off x="5752539" y="5265158"/>
                    <a:ext cx="212806" cy="250453"/>
                  </a:xfrm>
                  <a:prstGeom prst="rect">
                    <a:avLst/>
                  </a:prstGeom>
                  <a:noFill/>
                </p:spPr>
                <p:txBody>
                  <a:bodyPr wrap="none" lIns="36000" tIns="0" rIns="36000" bIns="0" rtlCol="0">
                    <a:spAutoFit/>
                  </a:bodyPr>
                  <a:lstStyle/>
                  <a:p>
                    <a:pPr algn="ctr">
                      <a:lnSpc>
                        <a:spcPct val="90000"/>
                      </a:lnSpc>
                    </a:pPr>
                    <a:r>
                      <a:rPr lang="en-GB" sz="900" spc="-10" dirty="0">
                        <a:solidFill>
                          <a:srgbClr val="000000"/>
                        </a:solidFill>
                      </a:rPr>
                      <a:t>47</a:t>
                    </a:r>
                  </a:p>
                  <a:p>
                    <a:pPr algn="ctr">
                      <a:lnSpc>
                        <a:spcPct val="90000"/>
                      </a:lnSpc>
                    </a:pPr>
                    <a:r>
                      <a:rPr lang="en-GB" sz="900" spc="-10" dirty="0">
                        <a:solidFill>
                          <a:srgbClr val="000000"/>
                        </a:solidFill>
                      </a:rPr>
                      <a:t>95</a:t>
                    </a:r>
                  </a:p>
                </p:txBody>
              </p:sp>
            </p:grpSp>
            <p:grpSp>
              <p:nvGrpSpPr>
                <p:cNvPr id="575" name="Group 574">
                  <a:extLst>
                    <a:ext uri="{FF2B5EF4-FFF2-40B4-BE49-F238E27FC236}">
                      <a16:creationId xmlns:a16="http://schemas.microsoft.com/office/drawing/2014/main" id="{662BD258-33CA-40E6-BE8C-C5120A0BD821}"/>
                    </a:ext>
                  </a:extLst>
                </p:cNvPr>
                <p:cNvGrpSpPr/>
                <p:nvPr/>
              </p:nvGrpSpPr>
              <p:grpSpPr>
                <a:xfrm>
                  <a:off x="3831637" y="5517630"/>
                  <a:ext cx="2243160" cy="124650"/>
                  <a:chOff x="3831637" y="5517630"/>
                  <a:chExt cx="2243160" cy="124650"/>
                </a:xfrm>
              </p:grpSpPr>
              <p:grpSp>
                <p:nvGrpSpPr>
                  <p:cNvPr id="576" name="Group 575">
                    <a:extLst>
                      <a:ext uri="{FF2B5EF4-FFF2-40B4-BE49-F238E27FC236}">
                        <a16:creationId xmlns:a16="http://schemas.microsoft.com/office/drawing/2014/main" id="{CA788CEE-06DC-4432-922E-833E42925C1F}"/>
                      </a:ext>
                    </a:extLst>
                  </p:cNvPr>
                  <p:cNvGrpSpPr/>
                  <p:nvPr/>
                </p:nvGrpSpPr>
                <p:grpSpPr>
                  <a:xfrm>
                    <a:off x="4239859" y="5517630"/>
                    <a:ext cx="1834938" cy="124650"/>
                    <a:chOff x="4239859" y="5517630"/>
                    <a:chExt cx="1846558" cy="124650"/>
                  </a:xfrm>
                </p:grpSpPr>
                <p:sp>
                  <p:nvSpPr>
                    <p:cNvPr id="578" name="TextBox 577">
                      <a:extLst>
                        <a:ext uri="{FF2B5EF4-FFF2-40B4-BE49-F238E27FC236}">
                          <a16:creationId xmlns:a16="http://schemas.microsoft.com/office/drawing/2014/main" id="{74217F2F-F016-4EF3-A345-9F3CEEB5BFE7}"/>
                        </a:ext>
                      </a:extLst>
                    </p:cNvPr>
                    <p:cNvSpPr txBox="1"/>
                    <p:nvPr/>
                  </p:nvSpPr>
                  <p:spPr>
                    <a:xfrm>
                      <a:off x="4239859" y="5517630"/>
                      <a:ext cx="1846558" cy="124650"/>
                    </a:xfrm>
                    <a:prstGeom prst="rect">
                      <a:avLst/>
                    </a:prstGeom>
                    <a:solidFill>
                      <a:schemeClr val="bg1"/>
                    </a:solidFill>
                  </p:spPr>
                  <p:txBody>
                    <a:bodyPr wrap="square" lIns="36000" tIns="0" rIns="36000" bIns="0" rtlCol="0">
                      <a:spAutoFit/>
                    </a:bodyPr>
                    <a:lstStyle/>
                    <a:p>
                      <a:pPr algn="ctr">
                        <a:lnSpc>
                          <a:spcPct val="90000"/>
                        </a:lnSpc>
                      </a:pPr>
                      <a:r>
                        <a:rPr lang="en-GB" sz="900" dirty="0">
                          <a:solidFill>
                            <a:srgbClr val="000000"/>
                          </a:solidFill>
                        </a:rPr>
                        <a:t>&lt;0.0001</a:t>
                      </a:r>
                    </a:p>
                  </p:txBody>
                </p:sp>
                <p:sp>
                  <p:nvSpPr>
                    <p:cNvPr id="579" name="Freeform: Shape 139">
                      <a:extLst>
                        <a:ext uri="{FF2B5EF4-FFF2-40B4-BE49-F238E27FC236}">
                          <a16:creationId xmlns:a16="http://schemas.microsoft.com/office/drawing/2014/main" id="{01FDCD13-2661-4703-8D3C-5BBE97A1EFCC}"/>
                        </a:ext>
                      </a:extLst>
                    </p:cNvPr>
                    <p:cNvSpPr/>
                    <p:nvPr/>
                  </p:nvSpPr>
                  <p:spPr>
                    <a:xfrm>
                      <a:off x="4245505"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80" name="Freeform: Shape 140">
                      <a:extLst>
                        <a:ext uri="{FF2B5EF4-FFF2-40B4-BE49-F238E27FC236}">
                          <a16:creationId xmlns:a16="http://schemas.microsoft.com/office/drawing/2014/main" id="{CF26B3A5-1D93-4B40-8DBA-F22CF3827AF4}"/>
                        </a:ext>
                      </a:extLst>
                    </p:cNvPr>
                    <p:cNvSpPr/>
                    <p:nvPr/>
                  </p:nvSpPr>
                  <p:spPr>
                    <a:xfrm flipH="1">
                      <a:off x="5379039" y="5522027"/>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577" name="TextBox 576">
                    <a:extLst>
                      <a:ext uri="{FF2B5EF4-FFF2-40B4-BE49-F238E27FC236}">
                        <a16:creationId xmlns:a16="http://schemas.microsoft.com/office/drawing/2014/main" id="{30A9ECBE-BE3F-4D41-8D02-CB492005BEAE}"/>
                      </a:ext>
                    </a:extLst>
                  </p:cNvPr>
                  <p:cNvSpPr txBox="1"/>
                  <p:nvPr/>
                </p:nvSpPr>
                <p:spPr>
                  <a:xfrm>
                    <a:off x="3831637" y="5517630"/>
                    <a:ext cx="411744" cy="124650"/>
                  </a:xfrm>
                  <a:prstGeom prst="rect">
                    <a:avLst/>
                  </a:prstGeom>
                  <a:solidFill>
                    <a:schemeClr val="bg1"/>
                  </a:solidFill>
                </p:spPr>
                <p:txBody>
                  <a:bodyPr wrap="square" lIns="36000" tIns="0" rIns="36000" bIns="0" rtlCol="0">
                    <a:spAutoFit/>
                  </a:bodyPr>
                  <a:lstStyle/>
                  <a:p>
                    <a:pPr algn="ctr">
                      <a:lnSpc>
                        <a:spcPct val="90000"/>
                      </a:lnSpc>
                    </a:pPr>
                    <a:r>
                      <a:rPr lang="en-GB" sz="900" dirty="0">
                        <a:solidFill>
                          <a:srgbClr val="000000"/>
                        </a:solidFill>
                      </a:rPr>
                      <a:t>NS</a:t>
                    </a:r>
                  </a:p>
                </p:txBody>
              </p:sp>
            </p:grpSp>
          </p:grpSp>
          <p:grpSp>
            <p:nvGrpSpPr>
              <p:cNvPr id="556" name="Group 555">
                <a:extLst>
                  <a:ext uri="{FF2B5EF4-FFF2-40B4-BE49-F238E27FC236}">
                    <a16:creationId xmlns:a16="http://schemas.microsoft.com/office/drawing/2014/main" id="{31D7A979-E55B-4192-A97F-6978D043542D}"/>
                  </a:ext>
                </a:extLst>
              </p:cNvPr>
              <p:cNvGrpSpPr/>
              <p:nvPr/>
            </p:nvGrpSpPr>
            <p:grpSpPr>
              <a:xfrm>
                <a:off x="6459514" y="5265158"/>
                <a:ext cx="2467746" cy="378276"/>
                <a:chOff x="6459514" y="5265158"/>
                <a:chExt cx="2467746" cy="378276"/>
              </a:xfrm>
            </p:grpSpPr>
            <p:grpSp>
              <p:nvGrpSpPr>
                <p:cNvPr id="557" name="Group 556">
                  <a:extLst>
                    <a:ext uri="{FF2B5EF4-FFF2-40B4-BE49-F238E27FC236}">
                      <a16:creationId xmlns:a16="http://schemas.microsoft.com/office/drawing/2014/main" id="{52F3E3AC-758B-4201-A1A3-910F2F4D78B9}"/>
                    </a:ext>
                  </a:extLst>
                </p:cNvPr>
                <p:cNvGrpSpPr/>
                <p:nvPr/>
              </p:nvGrpSpPr>
              <p:grpSpPr>
                <a:xfrm>
                  <a:off x="6459514" y="5265158"/>
                  <a:ext cx="2467746" cy="250453"/>
                  <a:chOff x="6459514" y="5265158"/>
                  <a:chExt cx="2467746" cy="250453"/>
                </a:xfrm>
              </p:grpSpPr>
              <p:sp>
                <p:nvSpPr>
                  <p:cNvPr id="562" name="TextBox 561">
                    <a:extLst>
                      <a:ext uri="{FF2B5EF4-FFF2-40B4-BE49-F238E27FC236}">
                        <a16:creationId xmlns:a16="http://schemas.microsoft.com/office/drawing/2014/main" id="{B015400E-E3AE-4BDF-B0EE-1ADC03BCA106}"/>
                      </a:ext>
                    </a:extLst>
                  </p:cNvPr>
                  <p:cNvSpPr txBox="1"/>
                  <p:nvPr/>
                </p:nvSpPr>
                <p:spPr>
                  <a:xfrm>
                    <a:off x="6459514"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280</a:t>
                    </a:r>
                  </a:p>
                  <a:p>
                    <a:pPr algn="ctr">
                      <a:lnSpc>
                        <a:spcPct val="90000"/>
                      </a:lnSpc>
                    </a:pPr>
                    <a:r>
                      <a:rPr lang="en-GB" sz="900" spc="-20" dirty="0">
                        <a:solidFill>
                          <a:srgbClr val="000000"/>
                        </a:solidFill>
                      </a:rPr>
                      <a:t>193</a:t>
                    </a:r>
                  </a:p>
                </p:txBody>
              </p:sp>
              <p:sp>
                <p:nvSpPr>
                  <p:cNvPr id="563" name="TextBox 562">
                    <a:extLst>
                      <a:ext uri="{FF2B5EF4-FFF2-40B4-BE49-F238E27FC236}">
                        <a16:creationId xmlns:a16="http://schemas.microsoft.com/office/drawing/2014/main" id="{393A50A3-303A-473F-97FA-820F4B7003E8}"/>
                      </a:ext>
                    </a:extLst>
                  </p:cNvPr>
                  <p:cNvSpPr txBox="1"/>
                  <p:nvPr/>
                </p:nvSpPr>
                <p:spPr>
                  <a:xfrm>
                    <a:off x="8723432" y="5265158"/>
                    <a:ext cx="203828"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131</a:t>
                    </a:r>
                  </a:p>
                  <a:p>
                    <a:pPr algn="ctr">
                      <a:lnSpc>
                        <a:spcPct val="90000"/>
                      </a:lnSpc>
                    </a:pPr>
                    <a:r>
                      <a:rPr lang="en-GB" sz="900" spc="-20" dirty="0">
                        <a:solidFill>
                          <a:srgbClr val="000000"/>
                        </a:solidFill>
                      </a:rPr>
                      <a:t>42</a:t>
                    </a:r>
                  </a:p>
                </p:txBody>
              </p:sp>
              <p:sp>
                <p:nvSpPr>
                  <p:cNvPr id="564" name="TextBox 563">
                    <a:extLst>
                      <a:ext uri="{FF2B5EF4-FFF2-40B4-BE49-F238E27FC236}">
                        <a16:creationId xmlns:a16="http://schemas.microsoft.com/office/drawing/2014/main" id="{BEF9C05F-4E97-478C-B88D-DF8620EBC01E}"/>
                      </a:ext>
                    </a:extLst>
                  </p:cNvPr>
                  <p:cNvSpPr txBox="1"/>
                  <p:nvPr/>
                </p:nvSpPr>
                <p:spPr>
                  <a:xfrm>
                    <a:off x="7270106"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264</a:t>
                    </a:r>
                  </a:p>
                  <a:p>
                    <a:pPr algn="ctr">
                      <a:lnSpc>
                        <a:spcPct val="90000"/>
                      </a:lnSpc>
                    </a:pPr>
                    <a:r>
                      <a:rPr lang="en-GB" sz="900" spc="-20" dirty="0">
                        <a:solidFill>
                          <a:srgbClr val="000000"/>
                        </a:solidFill>
                      </a:rPr>
                      <a:t>181</a:t>
                    </a:r>
                  </a:p>
                </p:txBody>
              </p:sp>
              <p:sp>
                <p:nvSpPr>
                  <p:cNvPr id="565" name="TextBox 564">
                    <a:extLst>
                      <a:ext uri="{FF2B5EF4-FFF2-40B4-BE49-F238E27FC236}">
                        <a16:creationId xmlns:a16="http://schemas.microsoft.com/office/drawing/2014/main" id="{17D77BF8-3CD2-4476-8213-85231FC26C14}"/>
                      </a:ext>
                    </a:extLst>
                  </p:cNvPr>
                  <p:cNvSpPr txBox="1"/>
                  <p:nvPr/>
                </p:nvSpPr>
                <p:spPr>
                  <a:xfrm>
                    <a:off x="7882860"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232</a:t>
                    </a:r>
                  </a:p>
                  <a:p>
                    <a:pPr algn="ctr">
                      <a:lnSpc>
                        <a:spcPct val="90000"/>
                      </a:lnSpc>
                    </a:pPr>
                    <a:r>
                      <a:rPr lang="en-GB" sz="900" spc="-20" dirty="0">
                        <a:solidFill>
                          <a:srgbClr val="000000"/>
                        </a:solidFill>
                      </a:rPr>
                      <a:t>141</a:t>
                    </a:r>
                  </a:p>
                </p:txBody>
              </p:sp>
              <p:sp>
                <p:nvSpPr>
                  <p:cNvPr id="566" name="TextBox 565">
                    <a:extLst>
                      <a:ext uri="{FF2B5EF4-FFF2-40B4-BE49-F238E27FC236}">
                        <a16:creationId xmlns:a16="http://schemas.microsoft.com/office/drawing/2014/main" id="{F85E536D-4668-4BEC-B6E8-E1D215520AF6}"/>
                      </a:ext>
                    </a:extLst>
                  </p:cNvPr>
                  <p:cNvSpPr txBox="1"/>
                  <p:nvPr/>
                </p:nvSpPr>
                <p:spPr>
                  <a:xfrm>
                    <a:off x="8096728" y="5265158"/>
                    <a:ext cx="241339"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184</a:t>
                    </a:r>
                  </a:p>
                  <a:p>
                    <a:pPr algn="ctr">
                      <a:lnSpc>
                        <a:spcPct val="90000"/>
                      </a:lnSpc>
                    </a:pPr>
                    <a:r>
                      <a:rPr lang="en-GB" sz="900" spc="-20" dirty="0">
                        <a:solidFill>
                          <a:srgbClr val="000000"/>
                        </a:solidFill>
                      </a:rPr>
                      <a:t>118</a:t>
                    </a:r>
                  </a:p>
                </p:txBody>
              </p:sp>
              <p:sp>
                <p:nvSpPr>
                  <p:cNvPr id="567" name="TextBox 566">
                    <a:extLst>
                      <a:ext uri="{FF2B5EF4-FFF2-40B4-BE49-F238E27FC236}">
                        <a16:creationId xmlns:a16="http://schemas.microsoft.com/office/drawing/2014/main" id="{995A79D8-563B-4B55-8523-37C5E3E810BC}"/>
                      </a:ext>
                    </a:extLst>
                  </p:cNvPr>
                  <p:cNvSpPr txBox="1"/>
                  <p:nvPr/>
                </p:nvSpPr>
                <p:spPr>
                  <a:xfrm>
                    <a:off x="6680596" y="5265158"/>
                    <a:ext cx="23653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281</a:t>
                    </a:r>
                  </a:p>
                  <a:p>
                    <a:pPr algn="ctr">
                      <a:lnSpc>
                        <a:spcPct val="90000"/>
                      </a:lnSpc>
                    </a:pPr>
                    <a:r>
                      <a:rPr lang="en-GB" sz="900" spc="-20" dirty="0">
                        <a:solidFill>
                          <a:srgbClr val="000000"/>
                        </a:solidFill>
                      </a:rPr>
                      <a:t>192</a:t>
                    </a:r>
                  </a:p>
                </p:txBody>
              </p:sp>
              <p:sp>
                <p:nvSpPr>
                  <p:cNvPr id="568" name="TextBox 567">
                    <a:extLst>
                      <a:ext uri="{FF2B5EF4-FFF2-40B4-BE49-F238E27FC236}">
                        <a16:creationId xmlns:a16="http://schemas.microsoft.com/office/drawing/2014/main" id="{8B67AF98-0F8C-443D-8C88-E79983BA3E4D}"/>
                      </a:ext>
                    </a:extLst>
                  </p:cNvPr>
                  <p:cNvSpPr txBox="1"/>
                  <p:nvPr/>
                </p:nvSpPr>
                <p:spPr>
                  <a:xfrm>
                    <a:off x="7072268"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276</a:t>
                    </a:r>
                  </a:p>
                  <a:p>
                    <a:pPr algn="ctr">
                      <a:lnSpc>
                        <a:spcPct val="90000"/>
                      </a:lnSpc>
                    </a:pPr>
                    <a:r>
                      <a:rPr lang="en-GB" sz="900" spc="-20" dirty="0">
                        <a:solidFill>
                          <a:srgbClr val="000000"/>
                        </a:solidFill>
                      </a:rPr>
                      <a:t>192</a:t>
                    </a:r>
                  </a:p>
                </p:txBody>
              </p:sp>
              <p:sp>
                <p:nvSpPr>
                  <p:cNvPr id="569" name="TextBox 568">
                    <a:extLst>
                      <a:ext uri="{FF2B5EF4-FFF2-40B4-BE49-F238E27FC236}">
                        <a16:creationId xmlns:a16="http://schemas.microsoft.com/office/drawing/2014/main" id="{72BACA00-31A4-4A73-8449-6706691DBEC5}"/>
                      </a:ext>
                    </a:extLst>
                  </p:cNvPr>
                  <p:cNvSpPr txBox="1"/>
                  <p:nvPr/>
                </p:nvSpPr>
                <p:spPr>
                  <a:xfrm>
                    <a:off x="7472754" y="5265158"/>
                    <a:ext cx="273400"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248</a:t>
                    </a:r>
                  </a:p>
                  <a:p>
                    <a:pPr algn="ctr">
                      <a:lnSpc>
                        <a:spcPct val="90000"/>
                      </a:lnSpc>
                    </a:pPr>
                    <a:r>
                      <a:rPr lang="en-GB" sz="900" spc="-20" dirty="0">
                        <a:solidFill>
                          <a:srgbClr val="000000"/>
                        </a:solidFill>
                      </a:rPr>
                      <a:t>171</a:t>
                    </a:r>
                  </a:p>
                </p:txBody>
              </p:sp>
              <p:sp>
                <p:nvSpPr>
                  <p:cNvPr id="570" name="TextBox 569">
                    <a:extLst>
                      <a:ext uri="{FF2B5EF4-FFF2-40B4-BE49-F238E27FC236}">
                        <a16:creationId xmlns:a16="http://schemas.microsoft.com/office/drawing/2014/main" id="{624FDC9C-6322-40FA-8857-8541A1F3FFE2}"/>
                      </a:ext>
                    </a:extLst>
                  </p:cNvPr>
                  <p:cNvSpPr txBox="1"/>
                  <p:nvPr/>
                </p:nvSpPr>
                <p:spPr>
                  <a:xfrm>
                    <a:off x="7678608" y="5265158"/>
                    <a:ext cx="266988"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242</a:t>
                    </a:r>
                  </a:p>
                  <a:p>
                    <a:pPr algn="ctr">
                      <a:lnSpc>
                        <a:spcPct val="90000"/>
                      </a:lnSpc>
                    </a:pPr>
                    <a:r>
                      <a:rPr lang="en-GB" sz="900" spc="-20" dirty="0">
                        <a:solidFill>
                          <a:srgbClr val="000000"/>
                        </a:solidFill>
                      </a:rPr>
                      <a:t>155</a:t>
                    </a:r>
                  </a:p>
                </p:txBody>
              </p:sp>
              <p:sp>
                <p:nvSpPr>
                  <p:cNvPr id="571" name="TextBox 570">
                    <a:extLst>
                      <a:ext uri="{FF2B5EF4-FFF2-40B4-BE49-F238E27FC236}">
                        <a16:creationId xmlns:a16="http://schemas.microsoft.com/office/drawing/2014/main" id="{56EEF90F-EEDB-4AFD-87D0-4534ADF74EF9}"/>
                      </a:ext>
                    </a:extLst>
                  </p:cNvPr>
                  <p:cNvSpPr txBox="1"/>
                  <p:nvPr/>
                </p:nvSpPr>
                <p:spPr>
                  <a:xfrm>
                    <a:off x="6869620" y="5265158"/>
                    <a:ext cx="263781"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279</a:t>
                    </a:r>
                  </a:p>
                  <a:p>
                    <a:pPr algn="ctr">
                      <a:lnSpc>
                        <a:spcPct val="90000"/>
                      </a:lnSpc>
                    </a:pPr>
                    <a:r>
                      <a:rPr lang="en-GB" sz="900" spc="-20" dirty="0">
                        <a:solidFill>
                          <a:srgbClr val="000000"/>
                        </a:solidFill>
                      </a:rPr>
                      <a:t>192</a:t>
                    </a:r>
                  </a:p>
                </p:txBody>
              </p:sp>
              <p:sp>
                <p:nvSpPr>
                  <p:cNvPr id="572" name="TextBox 571">
                    <a:extLst>
                      <a:ext uri="{FF2B5EF4-FFF2-40B4-BE49-F238E27FC236}">
                        <a16:creationId xmlns:a16="http://schemas.microsoft.com/office/drawing/2014/main" id="{BBF65D0E-356A-4BD7-9CEE-3BEC668A21CA}"/>
                      </a:ext>
                    </a:extLst>
                  </p:cNvPr>
                  <p:cNvSpPr txBox="1"/>
                  <p:nvPr/>
                </p:nvSpPr>
                <p:spPr>
                  <a:xfrm>
                    <a:off x="8299376" y="5265158"/>
                    <a:ext cx="241339"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172</a:t>
                    </a:r>
                  </a:p>
                  <a:p>
                    <a:pPr algn="ctr">
                      <a:lnSpc>
                        <a:spcPct val="90000"/>
                      </a:lnSpc>
                    </a:pPr>
                    <a:r>
                      <a:rPr lang="en-GB" sz="900" spc="-20" dirty="0">
                        <a:solidFill>
                          <a:srgbClr val="000000"/>
                        </a:solidFill>
                      </a:rPr>
                      <a:t>106</a:t>
                    </a:r>
                  </a:p>
                </p:txBody>
              </p:sp>
              <p:sp>
                <p:nvSpPr>
                  <p:cNvPr id="573" name="TextBox 572">
                    <a:extLst>
                      <a:ext uri="{FF2B5EF4-FFF2-40B4-BE49-F238E27FC236}">
                        <a16:creationId xmlns:a16="http://schemas.microsoft.com/office/drawing/2014/main" id="{EF25228B-D28C-4CDD-9F9E-34129672EC53}"/>
                      </a:ext>
                    </a:extLst>
                  </p:cNvPr>
                  <p:cNvSpPr txBox="1"/>
                  <p:nvPr/>
                </p:nvSpPr>
                <p:spPr>
                  <a:xfrm>
                    <a:off x="8502826" y="5265158"/>
                    <a:ext cx="239736" cy="250453"/>
                  </a:xfrm>
                  <a:prstGeom prst="rect">
                    <a:avLst/>
                  </a:prstGeom>
                  <a:noFill/>
                </p:spPr>
                <p:txBody>
                  <a:bodyPr wrap="none" lIns="36000" tIns="0" rIns="36000" bIns="0" rtlCol="0">
                    <a:spAutoFit/>
                  </a:bodyPr>
                  <a:lstStyle/>
                  <a:p>
                    <a:pPr algn="ctr">
                      <a:lnSpc>
                        <a:spcPct val="90000"/>
                      </a:lnSpc>
                    </a:pPr>
                    <a:r>
                      <a:rPr lang="en-GB" sz="900" spc="-20" dirty="0">
                        <a:solidFill>
                          <a:srgbClr val="000000"/>
                        </a:solidFill>
                      </a:rPr>
                      <a:t>150</a:t>
                    </a:r>
                  </a:p>
                  <a:p>
                    <a:pPr algn="ctr">
                      <a:lnSpc>
                        <a:spcPct val="90000"/>
                      </a:lnSpc>
                    </a:pPr>
                    <a:r>
                      <a:rPr lang="en-GB" sz="900" spc="-20" dirty="0">
                        <a:solidFill>
                          <a:srgbClr val="000000"/>
                        </a:solidFill>
                      </a:rPr>
                      <a:t>80</a:t>
                    </a:r>
                  </a:p>
                </p:txBody>
              </p:sp>
            </p:grpSp>
            <p:grpSp>
              <p:nvGrpSpPr>
                <p:cNvPr id="558" name="Group 557">
                  <a:extLst>
                    <a:ext uri="{FF2B5EF4-FFF2-40B4-BE49-F238E27FC236}">
                      <a16:creationId xmlns:a16="http://schemas.microsoft.com/office/drawing/2014/main" id="{662315FD-8ECA-4B5C-B988-759A40B60033}"/>
                    </a:ext>
                  </a:extLst>
                </p:cNvPr>
                <p:cNvGrpSpPr/>
                <p:nvPr/>
              </p:nvGrpSpPr>
              <p:grpSpPr>
                <a:xfrm>
                  <a:off x="6800913" y="5517630"/>
                  <a:ext cx="2036253" cy="125804"/>
                  <a:chOff x="1276349" y="5495326"/>
                  <a:chExt cx="1852355" cy="125804"/>
                </a:xfrm>
              </p:grpSpPr>
              <p:sp>
                <p:nvSpPr>
                  <p:cNvPr id="559" name="TextBox 558">
                    <a:extLst>
                      <a:ext uri="{FF2B5EF4-FFF2-40B4-BE49-F238E27FC236}">
                        <a16:creationId xmlns:a16="http://schemas.microsoft.com/office/drawing/2014/main" id="{88189C83-CE72-43AC-B5D4-8AE40C2B839E}"/>
                      </a:ext>
                    </a:extLst>
                  </p:cNvPr>
                  <p:cNvSpPr txBox="1"/>
                  <p:nvPr/>
                </p:nvSpPr>
                <p:spPr>
                  <a:xfrm>
                    <a:off x="1990066" y="5495326"/>
                    <a:ext cx="424863" cy="125804"/>
                  </a:xfrm>
                  <a:prstGeom prst="rect">
                    <a:avLst/>
                  </a:prstGeom>
                  <a:solidFill>
                    <a:schemeClr val="bg1"/>
                  </a:solidFill>
                </p:spPr>
                <p:txBody>
                  <a:bodyPr wrap="none" lIns="36000" tIns="0" rIns="36000" bIns="0" rtlCol="0">
                    <a:spAutoFit/>
                  </a:bodyPr>
                  <a:lstStyle/>
                  <a:p>
                    <a:pPr algn="ctr">
                      <a:lnSpc>
                        <a:spcPct val="90000"/>
                      </a:lnSpc>
                    </a:pPr>
                    <a:r>
                      <a:rPr lang="en-GB" sz="900" dirty="0">
                        <a:solidFill>
                          <a:srgbClr val="000000"/>
                        </a:solidFill>
                      </a:rPr>
                      <a:t>&lt;0.0001</a:t>
                    </a:r>
                  </a:p>
                </p:txBody>
              </p:sp>
              <p:sp>
                <p:nvSpPr>
                  <p:cNvPr id="560" name="Freeform: Shape 120">
                    <a:extLst>
                      <a:ext uri="{FF2B5EF4-FFF2-40B4-BE49-F238E27FC236}">
                        <a16:creationId xmlns:a16="http://schemas.microsoft.com/office/drawing/2014/main" id="{BCCB46D7-FEF2-4681-BA73-13B5DC4F9176}"/>
                      </a:ext>
                    </a:extLst>
                  </p:cNvPr>
                  <p:cNvSpPr/>
                  <p:nvPr/>
                </p:nvSpPr>
                <p:spPr>
                  <a:xfrm>
                    <a:off x="1276349" y="5499723"/>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61" name="Freeform: Shape 121">
                    <a:extLst>
                      <a:ext uri="{FF2B5EF4-FFF2-40B4-BE49-F238E27FC236}">
                        <a16:creationId xmlns:a16="http://schemas.microsoft.com/office/drawing/2014/main" id="{367A4CE8-ADBE-4757-B692-19BD79F07D29}"/>
                      </a:ext>
                    </a:extLst>
                  </p:cNvPr>
                  <p:cNvSpPr/>
                  <p:nvPr/>
                </p:nvSpPr>
                <p:spPr>
                  <a:xfrm flipH="1">
                    <a:off x="2423104" y="5499723"/>
                    <a:ext cx="705600" cy="57150"/>
                  </a:xfrm>
                  <a:custGeom>
                    <a:avLst/>
                    <a:gdLst>
                      <a:gd name="connsiteX0" fmla="*/ 0 w 212725"/>
                      <a:gd name="connsiteY0" fmla="*/ 0 h 57150"/>
                      <a:gd name="connsiteX1" fmla="*/ 0 w 212725"/>
                      <a:gd name="connsiteY1" fmla="*/ 57150 h 57150"/>
                      <a:gd name="connsiteX2" fmla="*/ 212725 w 212725"/>
                      <a:gd name="connsiteY2" fmla="*/ 57150 h 57150"/>
                    </a:gdLst>
                    <a:ahLst/>
                    <a:cxnLst>
                      <a:cxn ang="0">
                        <a:pos x="connsiteX0" y="connsiteY0"/>
                      </a:cxn>
                      <a:cxn ang="0">
                        <a:pos x="connsiteX1" y="connsiteY1"/>
                      </a:cxn>
                      <a:cxn ang="0">
                        <a:pos x="connsiteX2" y="connsiteY2"/>
                      </a:cxn>
                    </a:cxnLst>
                    <a:rect l="l" t="t" r="r" b="b"/>
                    <a:pathLst>
                      <a:path w="212725" h="57150">
                        <a:moveTo>
                          <a:pt x="0" y="0"/>
                        </a:moveTo>
                        <a:lnTo>
                          <a:pt x="0" y="57150"/>
                        </a:lnTo>
                        <a:lnTo>
                          <a:pt x="212725" y="57150"/>
                        </a:lnTo>
                      </a:path>
                    </a:pathLst>
                  </a:cu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545" name="Group 544">
              <a:extLst>
                <a:ext uri="{FF2B5EF4-FFF2-40B4-BE49-F238E27FC236}">
                  <a16:creationId xmlns:a16="http://schemas.microsoft.com/office/drawing/2014/main" id="{0E489EE6-E9A7-4E63-8EB4-E4EDD0874FF1}"/>
                </a:ext>
              </a:extLst>
            </p:cNvPr>
            <p:cNvGrpSpPr/>
            <p:nvPr/>
          </p:nvGrpSpPr>
          <p:grpSpPr>
            <a:xfrm>
              <a:off x="1110119" y="4962408"/>
              <a:ext cx="7715288" cy="169277"/>
              <a:chOff x="1110119" y="5049496"/>
              <a:chExt cx="7715288" cy="169277"/>
            </a:xfrm>
          </p:grpSpPr>
          <p:sp>
            <p:nvSpPr>
              <p:cNvPr id="551" name="TextBox 550">
                <a:extLst>
                  <a:ext uri="{FF2B5EF4-FFF2-40B4-BE49-F238E27FC236}">
                    <a16:creationId xmlns:a16="http://schemas.microsoft.com/office/drawing/2014/main" id="{B1AD13BD-E90D-4F30-959B-AA6D1C787FE0}"/>
                  </a:ext>
                </a:extLst>
              </p:cNvPr>
              <p:cNvSpPr txBox="1"/>
              <p:nvPr/>
            </p:nvSpPr>
            <p:spPr>
              <a:xfrm>
                <a:off x="1110119"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sp>
            <p:nvSpPr>
              <p:cNvPr id="552" name="TextBox 551">
                <a:extLst>
                  <a:ext uri="{FF2B5EF4-FFF2-40B4-BE49-F238E27FC236}">
                    <a16:creationId xmlns:a16="http://schemas.microsoft.com/office/drawing/2014/main" id="{4ECA6E5D-1D8A-4616-92E8-F3C9F11610B6}"/>
                  </a:ext>
                </a:extLst>
              </p:cNvPr>
              <p:cNvSpPr txBox="1"/>
              <p:nvPr/>
            </p:nvSpPr>
            <p:spPr>
              <a:xfrm>
                <a:off x="3838618"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sp>
            <p:nvSpPr>
              <p:cNvPr id="553" name="TextBox 552">
                <a:extLst>
                  <a:ext uri="{FF2B5EF4-FFF2-40B4-BE49-F238E27FC236}">
                    <a16:creationId xmlns:a16="http://schemas.microsoft.com/office/drawing/2014/main" id="{3295430E-1501-4D87-AB69-86015F0F1E98}"/>
                  </a:ext>
                </a:extLst>
              </p:cNvPr>
              <p:cNvSpPr txBox="1"/>
              <p:nvPr/>
            </p:nvSpPr>
            <p:spPr>
              <a:xfrm>
                <a:off x="6593578" y="5049496"/>
                <a:ext cx="2231829" cy="169277"/>
              </a:xfrm>
              <a:prstGeom prst="rect">
                <a:avLst/>
              </a:prstGeom>
              <a:noFill/>
            </p:spPr>
            <p:txBody>
              <a:bodyPr wrap="square" lIns="36000" tIns="0" rIns="36000" bIns="0" rtlCol="0">
                <a:spAutoFit/>
              </a:bodyPr>
              <a:lstStyle/>
              <a:p>
                <a:pPr algn="ctr"/>
                <a:r>
                  <a:rPr lang="en-GB" sz="1100" b="1" dirty="0">
                    <a:solidFill>
                      <a:srgbClr val="000000"/>
                    </a:solidFill>
                  </a:rPr>
                  <a:t>Year</a:t>
                </a:r>
              </a:p>
            </p:txBody>
          </p:sp>
        </p:grpSp>
        <p:grpSp>
          <p:nvGrpSpPr>
            <p:cNvPr id="9" name="Group 8"/>
            <p:cNvGrpSpPr/>
            <p:nvPr/>
          </p:nvGrpSpPr>
          <p:grpSpPr>
            <a:xfrm>
              <a:off x="268626" y="3053257"/>
              <a:ext cx="3300519" cy="2377317"/>
              <a:chOff x="268626" y="3053257"/>
              <a:chExt cx="3300519" cy="2377317"/>
            </a:xfrm>
          </p:grpSpPr>
          <p:sp>
            <p:nvSpPr>
              <p:cNvPr id="680" name="Normal Control">
                <a:extLst>
                  <a:ext uri="{FF2B5EF4-FFF2-40B4-BE49-F238E27FC236}">
                    <a16:creationId xmlns:a16="http://schemas.microsoft.com/office/drawing/2014/main" id="{20E88D87-C100-4415-8D9E-F7E9849C0F3E}"/>
                  </a:ext>
                </a:extLst>
              </p:cNvPr>
              <p:cNvSpPr/>
              <p:nvPr/>
            </p:nvSpPr>
            <p:spPr>
              <a:xfrm>
                <a:off x="1112371" y="3353475"/>
                <a:ext cx="2265575" cy="829243"/>
              </a:xfrm>
              <a:custGeom>
                <a:avLst/>
                <a:gdLst>
                  <a:gd name="connsiteX0" fmla="*/ 0 w 6921500"/>
                  <a:gd name="connsiteY0" fmla="*/ 1657350 h 1847850"/>
                  <a:gd name="connsiteX1" fmla="*/ 628650 w 6921500"/>
                  <a:gd name="connsiteY1" fmla="*/ 1435100 h 1847850"/>
                  <a:gd name="connsiteX2" fmla="*/ 1250950 w 6921500"/>
                  <a:gd name="connsiteY2" fmla="*/ 1403350 h 1847850"/>
                  <a:gd name="connsiteX3" fmla="*/ 1885950 w 6921500"/>
                  <a:gd name="connsiteY3" fmla="*/ 1320800 h 1847850"/>
                  <a:gd name="connsiteX4" fmla="*/ 2508250 w 6921500"/>
                  <a:gd name="connsiteY4" fmla="*/ 1320800 h 1847850"/>
                  <a:gd name="connsiteX5" fmla="*/ 3124200 w 6921500"/>
                  <a:gd name="connsiteY5" fmla="*/ 1181100 h 1847850"/>
                  <a:gd name="connsiteX6" fmla="*/ 3733800 w 6921500"/>
                  <a:gd name="connsiteY6" fmla="*/ 1193800 h 1847850"/>
                  <a:gd name="connsiteX7" fmla="*/ 4362450 w 6921500"/>
                  <a:gd name="connsiteY7" fmla="*/ 1003300 h 1847850"/>
                  <a:gd name="connsiteX8" fmla="*/ 4991100 w 6921500"/>
                  <a:gd name="connsiteY8" fmla="*/ 730250 h 1847850"/>
                  <a:gd name="connsiteX9" fmla="*/ 5613400 w 6921500"/>
                  <a:gd name="connsiteY9" fmla="*/ 476250 h 1847850"/>
                  <a:gd name="connsiteX10" fmla="*/ 6235700 w 6921500"/>
                  <a:gd name="connsiteY10" fmla="*/ 209550 h 1847850"/>
                  <a:gd name="connsiteX11" fmla="*/ 6921500 w 6921500"/>
                  <a:gd name="connsiteY11" fmla="*/ 0 h 1847850"/>
                  <a:gd name="connsiteX12" fmla="*/ 6921500 w 6921500"/>
                  <a:gd name="connsiteY12" fmla="*/ 482600 h 1847850"/>
                  <a:gd name="connsiteX13" fmla="*/ 6235700 w 6921500"/>
                  <a:gd name="connsiteY13" fmla="*/ 635000 h 1847850"/>
                  <a:gd name="connsiteX14" fmla="*/ 5607050 w 6921500"/>
                  <a:gd name="connsiteY14" fmla="*/ 895350 h 1847850"/>
                  <a:gd name="connsiteX15" fmla="*/ 4978400 w 6921500"/>
                  <a:gd name="connsiteY15" fmla="*/ 1149350 h 1847850"/>
                  <a:gd name="connsiteX16" fmla="*/ 4362450 w 6921500"/>
                  <a:gd name="connsiteY16" fmla="*/ 1416050 h 1847850"/>
                  <a:gd name="connsiteX17" fmla="*/ 3746500 w 6921500"/>
                  <a:gd name="connsiteY17" fmla="*/ 1606550 h 1847850"/>
                  <a:gd name="connsiteX18" fmla="*/ 3117850 w 6921500"/>
                  <a:gd name="connsiteY18" fmla="*/ 1600200 h 1847850"/>
                  <a:gd name="connsiteX19" fmla="*/ 2489200 w 6921500"/>
                  <a:gd name="connsiteY19" fmla="*/ 1727200 h 1847850"/>
                  <a:gd name="connsiteX20" fmla="*/ 1879600 w 6921500"/>
                  <a:gd name="connsiteY20" fmla="*/ 1727200 h 1847850"/>
                  <a:gd name="connsiteX21" fmla="*/ 1244600 w 6921500"/>
                  <a:gd name="connsiteY21" fmla="*/ 1816100 h 1847850"/>
                  <a:gd name="connsiteX22" fmla="*/ 628650 w 6921500"/>
                  <a:gd name="connsiteY22" fmla="*/ 1847850 h 1847850"/>
                  <a:gd name="connsiteX23" fmla="*/ 0 w 6921500"/>
                  <a:gd name="connsiteY23" fmla="*/ 165735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21500" h="1847850">
                    <a:moveTo>
                      <a:pt x="0" y="1657350"/>
                    </a:moveTo>
                    <a:lnTo>
                      <a:pt x="628650" y="1435100"/>
                    </a:lnTo>
                    <a:lnTo>
                      <a:pt x="1250950" y="1403350"/>
                    </a:lnTo>
                    <a:lnTo>
                      <a:pt x="1885950" y="1320800"/>
                    </a:lnTo>
                    <a:lnTo>
                      <a:pt x="2508250" y="1320800"/>
                    </a:lnTo>
                    <a:lnTo>
                      <a:pt x="3124200" y="1181100"/>
                    </a:lnTo>
                    <a:lnTo>
                      <a:pt x="3733800" y="1193800"/>
                    </a:lnTo>
                    <a:lnTo>
                      <a:pt x="4362450" y="1003300"/>
                    </a:lnTo>
                    <a:lnTo>
                      <a:pt x="4991100" y="730250"/>
                    </a:lnTo>
                    <a:lnTo>
                      <a:pt x="5613400" y="476250"/>
                    </a:lnTo>
                    <a:lnTo>
                      <a:pt x="6235700" y="209550"/>
                    </a:lnTo>
                    <a:lnTo>
                      <a:pt x="6921500" y="0"/>
                    </a:lnTo>
                    <a:lnTo>
                      <a:pt x="6921500" y="482600"/>
                    </a:lnTo>
                    <a:lnTo>
                      <a:pt x="6235700" y="635000"/>
                    </a:lnTo>
                    <a:lnTo>
                      <a:pt x="5607050" y="895350"/>
                    </a:lnTo>
                    <a:lnTo>
                      <a:pt x="4978400" y="1149350"/>
                    </a:lnTo>
                    <a:lnTo>
                      <a:pt x="4362450" y="1416050"/>
                    </a:lnTo>
                    <a:lnTo>
                      <a:pt x="3746500" y="1606550"/>
                    </a:lnTo>
                    <a:lnTo>
                      <a:pt x="3117850" y="1600200"/>
                    </a:lnTo>
                    <a:lnTo>
                      <a:pt x="2489200" y="1727200"/>
                    </a:lnTo>
                    <a:lnTo>
                      <a:pt x="1879600" y="1727200"/>
                    </a:lnTo>
                    <a:lnTo>
                      <a:pt x="1244600" y="1816100"/>
                    </a:lnTo>
                    <a:lnTo>
                      <a:pt x="628650" y="1847850"/>
                    </a:lnTo>
                    <a:lnTo>
                      <a:pt x="0" y="1657350"/>
                    </a:ln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1" name="Normal Testosterone">
                <a:extLst>
                  <a:ext uri="{FF2B5EF4-FFF2-40B4-BE49-F238E27FC236}">
                    <a16:creationId xmlns:a16="http://schemas.microsoft.com/office/drawing/2014/main" id="{A217CF76-0B7C-47C6-BE03-10FED66D2D5F}"/>
                  </a:ext>
                </a:extLst>
              </p:cNvPr>
              <p:cNvSpPr/>
              <p:nvPr/>
            </p:nvSpPr>
            <p:spPr>
              <a:xfrm>
                <a:off x="1114547" y="3993218"/>
                <a:ext cx="2265575" cy="689347"/>
              </a:xfrm>
              <a:custGeom>
                <a:avLst/>
                <a:gdLst>
                  <a:gd name="connsiteX0" fmla="*/ 0 w 6921500"/>
                  <a:gd name="connsiteY0" fmla="*/ 285750 h 1549400"/>
                  <a:gd name="connsiteX1" fmla="*/ 622300 w 6921500"/>
                  <a:gd name="connsiteY1" fmla="*/ 0 h 1549400"/>
                  <a:gd name="connsiteX2" fmla="*/ 1238250 w 6921500"/>
                  <a:gd name="connsiteY2" fmla="*/ 57150 h 1549400"/>
                  <a:gd name="connsiteX3" fmla="*/ 1860550 w 6921500"/>
                  <a:gd name="connsiteY3" fmla="*/ 215900 h 1549400"/>
                  <a:gd name="connsiteX4" fmla="*/ 2495550 w 6921500"/>
                  <a:gd name="connsiteY4" fmla="*/ 241300 h 1549400"/>
                  <a:gd name="connsiteX5" fmla="*/ 3111500 w 6921500"/>
                  <a:gd name="connsiteY5" fmla="*/ 311150 h 1549400"/>
                  <a:gd name="connsiteX6" fmla="*/ 3727450 w 6921500"/>
                  <a:gd name="connsiteY6" fmla="*/ 279400 h 1549400"/>
                  <a:gd name="connsiteX7" fmla="*/ 4362450 w 6921500"/>
                  <a:gd name="connsiteY7" fmla="*/ 298450 h 1549400"/>
                  <a:gd name="connsiteX8" fmla="*/ 4972050 w 6921500"/>
                  <a:gd name="connsiteY8" fmla="*/ 463550 h 1549400"/>
                  <a:gd name="connsiteX9" fmla="*/ 5607050 w 6921500"/>
                  <a:gd name="connsiteY9" fmla="*/ 673100 h 1549400"/>
                  <a:gd name="connsiteX10" fmla="*/ 6223000 w 6921500"/>
                  <a:gd name="connsiteY10" fmla="*/ 692150 h 1549400"/>
                  <a:gd name="connsiteX11" fmla="*/ 6921500 w 6921500"/>
                  <a:gd name="connsiteY11" fmla="*/ 730250 h 1549400"/>
                  <a:gd name="connsiteX12" fmla="*/ 6921500 w 6921500"/>
                  <a:gd name="connsiteY12" fmla="*/ 1549400 h 1549400"/>
                  <a:gd name="connsiteX13" fmla="*/ 6223000 w 6921500"/>
                  <a:gd name="connsiteY13" fmla="*/ 1498600 h 1549400"/>
                  <a:gd name="connsiteX14" fmla="*/ 5600700 w 6921500"/>
                  <a:gd name="connsiteY14" fmla="*/ 1473200 h 1549400"/>
                  <a:gd name="connsiteX15" fmla="*/ 4978400 w 6921500"/>
                  <a:gd name="connsiteY15" fmla="*/ 1231900 h 1549400"/>
                  <a:gd name="connsiteX16" fmla="*/ 4356100 w 6921500"/>
                  <a:gd name="connsiteY16" fmla="*/ 1041400 h 1549400"/>
                  <a:gd name="connsiteX17" fmla="*/ 3740150 w 6921500"/>
                  <a:gd name="connsiteY17" fmla="*/ 1003300 h 1549400"/>
                  <a:gd name="connsiteX18" fmla="*/ 3117850 w 6921500"/>
                  <a:gd name="connsiteY18" fmla="*/ 1028700 h 1549400"/>
                  <a:gd name="connsiteX19" fmla="*/ 2495550 w 6921500"/>
                  <a:gd name="connsiteY19" fmla="*/ 965200 h 1549400"/>
                  <a:gd name="connsiteX20" fmla="*/ 1866900 w 6921500"/>
                  <a:gd name="connsiteY20" fmla="*/ 933450 h 1549400"/>
                  <a:gd name="connsiteX21" fmla="*/ 1244600 w 6921500"/>
                  <a:gd name="connsiteY21" fmla="*/ 768350 h 1549400"/>
                  <a:gd name="connsiteX22" fmla="*/ 622300 w 6921500"/>
                  <a:gd name="connsiteY22" fmla="*/ 711200 h 1549400"/>
                  <a:gd name="connsiteX23" fmla="*/ 0 w 6921500"/>
                  <a:gd name="connsiteY23" fmla="*/ 28575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21500" h="1549400">
                    <a:moveTo>
                      <a:pt x="0" y="285750"/>
                    </a:moveTo>
                    <a:lnTo>
                      <a:pt x="622300" y="0"/>
                    </a:lnTo>
                    <a:lnTo>
                      <a:pt x="1238250" y="57150"/>
                    </a:lnTo>
                    <a:lnTo>
                      <a:pt x="1860550" y="215900"/>
                    </a:lnTo>
                    <a:lnTo>
                      <a:pt x="2495550" y="241300"/>
                    </a:lnTo>
                    <a:lnTo>
                      <a:pt x="3111500" y="311150"/>
                    </a:lnTo>
                    <a:lnTo>
                      <a:pt x="3727450" y="279400"/>
                    </a:lnTo>
                    <a:lnTo>
                      <a:pt x="4362450" y="298450"/>
                    </a:lnTo>
                    <a:lnTo>
                      <a:pt x="4972050" y="463550"/>
                    </a:lnTo>
                    <a:lnTo>
                      <a:pt x="5607050" y="673100"/>
                    </a:lnTo>
                    <a:lnTo>
                      <a:pt x="6223000" y="692150"/>
                    </a:lnTo>
                    <a:lnTo>
                      <a:pt x="6921500" y="730250"/>
                    </a:lnTo>
                    <a:lnTo>
                      <a:pt x="6921500" y="1549400"/>
                    </a:lnTo>
                    <a:lnTo>
                      <a:pt x="6223000" y="1498600"/>
                    </a:lnTo>
                    <a:lnTo>
                      <a:pt x="5600700" y="1473200"/>
                    </a:lnTo>
                    <a:lnTo>
                      <a:pt x="4978400" y="1231900"/>
                    </a:lnTo>
                    <a:lnTo>
                      <a:pt x="4356100" y="1041400"/>
                    </a:lnTo>
                    <a:lnTo>
                      <a:pt x="3740150" y="1003300"/>
                    </a:lnTo>
                    <a:lnTo>
                      <a:pt x="3117850" y="1028700"/>
                    </a:lnTo>
                    <a:lnTo>
                      <a:pt x="2495550" y="965200"/>
                    </a:lnTo>
                    <a:lnTo>
                      <a:pt x="1866900" y="933450"/>
                    </a:lnTo>
                    <a:lnTo>
                      <a:pt x="1244600" y="768350"/>
                    </a:lnTo>
                    <a:lnTo>
                      <a:pt x="622300" y="711200"/>
                    </a:lnTo>
                    <a:lnTo>
                      <a:pt x="0" y="285750"/>
                    </a:lnTo>
                    <a:close/>
                  </a:path>
                </a:pathLst>
              </a:custGeom>
              <a:solidFill>
                <a:schemeClr val="accent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679" name="Group 678">
                <a:extLst>
                  <a:ext uri="{FF2B5EF4-FFF2-40B4-BE49-F238E27FC236}">
                    <a16:creationId xmlns:a16="http://schemas.microsoft.com/office/drawing/2014/main" id="{D556D42A-2C42-4220-B63E-06AF879E49B2}"/>
                  </a:ext>
                </a:extLst>
              </p:cNvPr>
              <p:cNvGrpSpPr/>
              <p:nvPr/>
            </p:nvGrpSpPr>
            <p:grpSpPr>
              <a:xfrm>
                <a:off x="715000" y="4107670"/>
                <a:ext cx="2686512" cy="883968"/>
                <a:chOff x="629800" y="4194758"/>
                <a:chExt cx="2686512" cy="883968"/>
              </a:xfrm>
            </p:grpSpPr>
            <p:grpSp>
              <p:nvGrpSpPr>
                <p:cNvPr id="684" name="Group 558 | X-axis tick marks">
                  <a:extLst>
                    <a:ext uri="{FF2B5EF4-FFF2-40B4-BE49-F238E27FC236}">
                      <a16:creationId xmlns:a16="http://schemas.microsoft.com/office/drawing/2014/main" id="{EFAC52F2-D593-4FDA-8042-0EA478D45C44}"/>
                    </a:ext>
                  </a:extLst>
                </p:cNvPr>
                <p:cNvGrpSpPr/>
                <p:nvPr/>
              </p:nvGrpSpPr>
              <p:grpSpPr>
                <a:xfrm>
                  <a:off x="1021091" y="4194758"/>
                  <a:ext cx="2224800" cy="57030"/>
                  <a:chOff x="1037603" y="4398767"/>
                  <a:chExt cx="2318957" cy="57030"/>
                </a:xfrm>
              </p:grpSpPr>
              <p:cxnSp>
                <p:nvCxnSpPr>
                  <p:cNvPr id="698" name="Straight Connector 697">
                    <a:extLst>
                      <a:ext uri="{FF2B5EF4-FFF2-40B4-BE49-F238E27FC236}">
                        <a16:creationId xmlns:a16="http://schemas.microsoft.com/office/drawing/2014/main" id="{1A19BCFC-E057-421A-B131-4E3590E49A11}"/>
                      </a:ext>
                    </a:extLst>
                  </p:cNvPr>
                  <p:cNvCxnSpPr/>
                  <p:nvPr/>
                </p:nvCxnSpPr>
                <p:spPr>
                  <a:xfrm rot="5400000">
                    <a:off x="227397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99" name="Straight Connector 698">
                    <a:extLst>
                      <a:ext uri="{FF2B5EF4-FFF2-40B4-BE49-F238E27FC236}">
                        <a16:creationId xmlns:a16="http://schemas.microsoft.com/office/drawing/2014/main" id="{EFB1869E-A3CF-4877-A8BB-47D1A924CA75}"/>
                      </a:ext>
                    </a:extLst>
                  </p:cNvPr>
                  <p:cNvCxnSpPr/>
                  <p:nvPr/>
                </p:nvCxnSpPr>
                <p:spPr>
                  <a:xfrm rot="5400000">
                    <a:off x="185234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0" name="Straight Connector 699">
                    <a:extLst>
                      <a:ext uri="{FF2B5EF4-FFF2-40B4-BE49-F238E27FC236}">
                        <a16:creationId xmlns:a16="http://schemas.microsoft.com/office/drawing/2014/main" id="{80CC716C-6F60-4926-87D0-84BEAAE6E407}"/>
                      </a:ext>
                    </a:extLst>
                  </p:cNvPr>
                  <p:cNvCxnSpPr/>
                  <p:nvPr/>
                </p:nvCxnSpPr>
                <p:spPr>
                  <a:xfrm rot="5400000">
                    <a:off x="143071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1" name="Straight Connector 700">
                    <a:extLst>
                      <a:ext uri="{FF2B5EF4-FFF2-40B4-BE49-F238E27FC236}">
                        <a16:creationId xmlns:a16="http://schemas.microsoft.com/office/drawing/2014/main" id="{2CFE08F7-4ADC-4AB6-9B73-0934FA611FD8}"/>
                      </a:ext>
                    </a:extLst>
                  </p:cNvPr>
                  <p:cNvCxnSpPr/>
                  <p:nvPr/>
                </p:nvCxnSpPr>
                <p:spPr>
                  <a:xfrm rot="5400000">
                    <a:off x="100908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2" name="Straight Connector 701">
                    <a:extLst>
                      <a:ext uri="{FF2B5EF4-FFF2-40B4-BE49-F238E27FC236}">
                        <a16:creationId xmlns:a16="http://schemas.microsoft.com/office/drawing/2014/main" id="{EA3FB141-391E-4D0E-A192-4FF5A6624555}"/>
                      </a:ext>
                    </a:extLst>
                  </p:cNvPr>
                  <p:cNvCxnSpPr/>
                  <p:nvPr/>
                </p:nvCxnSpPr>
                <p:spPr>
                  <a:xfrm rot="5400000">
                    <a:off x="3328045"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3" name="Straight Connector 702">
                    <a:extLst>
                      <a:ext uri="{FF2B5EF4-FFF2-40B4-BE49-F238E27FC236}">
                        <a16:creationId xmlns:a16="http://schemas.microsoft.com/office/drawing/2014/main" id="{2F124C94-8AAD-4BD0-B9B5-0D557DE9DDBA}"/>
                      </a:ext>
                    </a:extLst>
                  </p:cNvPr>
                  <p:cNvCxnSpPr/>
                  <p:nvPr/>
                </p:nvCxnSpPr>
                <p:spPr>
                  <a:xfrm rot="5400000">
                    <a:off x="2484786"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4" name="Straight Connector 703">
                    <a:extLst>
                      <a:ext uri="{FF2B5EF4-FFF2-40B4-BE49-F238E27FC236}">
                        <a16:creationId xmlns:a16="http://schemas.microsoft.com/office/drawing/2014/main" id="{14D4D52A-A10E-4669-A0E4-8BD64D073C02}"/>
                      </a:ext>
                    </a:extLst>
                  </p:cNvPr>
                  <p:cNvCxnSpPr/>
                  <p:nvPr/>
                </p:nvCxnSpPr>
                <p:spPr>
                  <a:xfrm rot="5400000">
                    <a:off x="206315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5" name="Straight Connector 704">
                    <a:extLst>
                      <a:ext uri="{FF2B5EF4-FFF2-40B4-BE49-F238E27FC236}">
                        <a16:creationId xmlns:a16="http://schemas.microsoft.com/office/drawing/2014/main" id="{DCF2F46B-354A-416F-A38B-323B97AE08D7}"/>
                      </a:ext>
                    </a:extLst>
                  </p:cNvPr>
                  <p:cNvCxnSpPr/>
                  <p:nvPr/>
                </p:nvCxnSpPr>
                <p:spPr>
                  <a:xfrm rot="5400000">
                    <a:off x="164153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6" name="Straight Connector 705">
                    <a:extLst>
                      <a:ext uri="{FF2B5EF4-FFF2-40B4-BE49-F238E27FC236}">
                        <a16:creationId xmlns:a16="http://schemas.microsoft.com/office/drawing/2014/main" id="{6D3B165F-33FF-41F6-92F8-A79994F29C11}"/>
                      </a:ext>
                    </a:extLst>
                  </p:cNvPr>
                  <p:cNvCxnSpPr/>
                  <p:nvPr/>
                </p:nvCxnSpPr>
                <p:spPr>
                  <a:xfrm rot="5400000">
                    <a:off x="1219902"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7" name="Straight Connector 706">
                    <a:extLst>
                      <a:ext uri="{FF2B5EF4-FFF2-40B4-BE49-F238E27FC236}">
                        <a16:creationId xmlns:a16="http://schemas.microsoft.com/office/drawing/2014/main" id="{2EC0C587-9F92-4ACE-B9A3-FFFCC551ACE4}"/>
                      </a:ext>
                    </a:extLst>
                  </p:cNvPr>
                  <p:cNvCxnSpPr/>
                  <p:nvPr/>
                </p:nvCxnSpPr>
                <p:spPr>
                  <a:xfrm rot="5400000">
                    <a:off x="3117228"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8" name="Straight Connector 707">
                    <a:extLst>
                      <a:ext uri="{FF2B5EF4-FFF2-40B4-BE49-F238E27FC236}">
                        <a16:creationId xmlns:a16="http://schemas.microsoft.com/office/drawing/2014/main" id="{9CEF9288-3A6D-4185-908B-E1952635466D}"/>
                      </a:ext>
                    </a:extLst>
                  </p:cNvPr>
                  <p:cNvCxnSpPr/>
                  <p:nvPr/>
                </p:nvCxnSpPr>
                <p:spPr>
                  <a:xfrm rot="5400000">
                    <a:off x="2906414"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9" name="Straight Connector 708">
                    <a:extLst>
                      <a:ext uri="{FF2B5EF4-FFF2-40B4-BE49-F238E27FC236}">
                        <a16:creationId xmlns:a16="http://schemas.microsoft.com/office/drawing/2014/main" id="{93244D8B-345B-4B29-9CDF-28DDC4C9A8B0}"/>
                      </a:ext>
                    </a:extLst>
                  </p:cNvPr>
                  <p:cNvCxnSpPr/>
                  <p:nvPr/>
                </p:nvCxnSpPr>
                <p:spPr>
                  <a:xfrm rot="5400000">
                    <a:off x="2695600" y="4427282"/>
                    <a:ext cx="5703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85" name="Group 684">
                  <a:extLst>
                    <a:ext uri="{FF2B5EF4-FFF2-40B4-BE49-F238E27FC236}">
                      <a16:creationId xmlns:a16="http://schemas.microsoft.com/office/drawing/2014/main" id="{4ECE9A6D-529B-417B-90E3-DD64057E2BD3}"/>
                    </a:ext>
                  </a:extLst>
                </p:cNvPr>
                <p:cNvGrpSpPr/>
                <p:nvPr/>
              </p:nvGrpSpPr>
              <p:grpSpPr>
                <a:xfrm>
                  <a:off x="629800" y="4924838"/>
                  <a:ext cx="2686512" cy="153888"/>
                  <a:chOff x="632548" y="4283988"/>
                  <a:chExt cx="2686512" cy="153888"/>
                </a:xfrm>
              </p:grpSpPr>
              <p:sp>
                <p:nvSpPr>
                  <p:cNvPr id="686" name="TextBox 685">
                    <a:extLst>
                      <a:ext uri="{FF2B5EF4-FFF2-40B4-BE49-F238E27FC236}">
                        <a16:creationId xmlns:a16="http://schemas.microsoft.com/office/drawing/2014/main" id="{D65A271E-A31B-435C-81D9-5525A65A552A}"/>
                      </a:ext>
                    </a:extLst>
                  </p:cNvPr>
                  <p:cNvSpPr txBox="1"/>
                  <p:nvPr/>
                </p:nvSpPr>
                <p:spPr>
                  <a:xfrm>
                    <a:off x="3172619" y="4283988"/>
                    <a:ext cx="146441" cy="153888"/>
                  </a:xfrm>
                  <a:prstGeom prst="rect">
                    <a:avLst/>
                  </a:prstGeom>
                  <a:noFill/>
                </p:spPr>
                <p:txBody>
                  <a:bodyPr wrap="none" lIns="36000" tIns="0" rIns="36000" bIns="0" rtlCol="0">
                    <a:spAutoFit/>
                  </a:bodyPr>
                  <a:lstStyle/>
                  <a:p>
                    <a:pPr algn="ctr"/>
                    <a:r>
                      <a:rPr lang="en-GB" sz="1000" dirty="0">
                        <a:solidFill>
                          <a:srgbClr val="000000"/>
                        </a:solidFill>
                      </a:rPr>
                      <a:t>11</a:t>
                    </a:r>
                  </a:p>
                </p:txBody>
              </p:sp>
              <p:sp>
                <p:nvSpPr>
                  <p:cNvPr id="687" name="TextBox 686">
                    <a:extLst>
                      <a:ext uri="{FF2B5EF4-FFF2-40B4-BE49-F238E27FC236}">
                        <a16:creationId xmlns:a16="http://schemas.microsoft.com/office/drawing/2014/main" id="{983DA4CA-DC5A-41A2-BA70-A09DAA1E3583}"/>
                      </a:ext>
                    </a:extLst>
                  </p:cNvPr>
                  <p:cNvSpPr txBox="1"/>
                  <p:nvPr/>
                </p:nvSpPr>
                <p:spPr>
                  <a:xfrm>
                    <a:off x="1755871" y="4283988"/>
                    <a:ext cx="151251" cy="153888"/>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688" name="TextBox 687">
                    <a:extLst>
                      <a:ext uri="{FF2B5EF4-FFF2-40B4-BE49-F238E27FC236}">
                        <a16:creationId xmlns:a16="http://schemas.microsoft.com/office/drawing/2014/main" id="{D3831C8B-70A1-457A-9C9A-FE1CD5A34CAA}"/>
                      </a:ext>
                    </a:extLst>
                  </p:cNvPr>
                  <p:cNvSpPr txBox="1"/>
                  <p:nvPr/>
                </p:nvSpPr>
                <p:spPr>
                  <a:xfrm>
                    <a:off x="2367250" y="4283988"/>
                    <a:ext cx="141633" cy="153888"/>
                  </a:xfrm>
                  <a:prstGeom prst="rect">
                    <a:avLst/>
                  </a:prstGeom>
                  <a:noFill/>
                </p:spPr>
                <p:txBody>
                  <a:bodyPr wrap="none" lIns="36000" tIns="0" rIns="36000" bIns="0" rtlCol="0">
                    <a:spAutoFit/>
                  </a:bodyPr>
                  <a:lstStyle/>
                  <a:p>
                    <a:pPr algn="ctr"/>
                    <a:r>
                      <a:rPr lang="en-GB" sz="1000" dirty="0">
                        <a:solidFill>
                          <a:srgbClr val="000000"/>
                        </a:solidFill>
                      </a:rPr>
                      <a:t>7</a:t>
                    </a:r>
                  </a:p>
                </p:txBody>
              </p:sp>
              <p:sp>
                <p:nvSpPr>
                  <p:cNvPr id="689" name="TextBox 688">
                    <a:extLst>
                      <a:ext uri="{FF2B5EF4-FFF2-40B4-BE49-F238E27FC236}">
                        <a16:creationId xmlns:a16="http://schemas.microsoft.com/office/drawing/2014/main" id="{F89B0A15-B751-42CE-B2D9-357260FBF4B0}"/>
                      </a:ext>
                    </a:extLst>
                  </p:cNvPr>
                  <p:cNvSpPr txBox="1"/>
                  <p:nvPr/>
                </p:nvSpPr>
                <p:spPr>
                  <a:xfrm>
                    <a:off x="2563830" y="4283988"/>
                    <a:ext cx="152853" cy="153888"/>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690" name="TextBox 689">
                    <a:extLst>
                      <a:ext uri="{FF2B5EF4-FFF2-40B4-BE49-F238E27FC236}">
                        <a16:creationId xmlns:a16="http://schemas.microsoft.com/office/drawing/2014/main" id="{3A6AB153-6DD3-4FDF-B8CC-8C6FD6849637}"/>
                      </a:ext>
                    </a:extLst>
                  </p:cNvPr>
                  <p:cNvSpPr txBox="1"/>
                  <p:nvPr/>
                </p:nvSpPr>
                <p:spPr>
                  <a:xfrm>
                    <a:off x="1170140" y="4283988"/>
                    <a:ext cx="109572" cy="153888"/>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691" name="TextBox 690">
                    <a:extLst>
                      <a:ext uri="{FF2B5EF4-FFF2-40B4-BE49-F238E27FC236}">
                        <a16:creationId xmlns:a16="http://schemas.microsoft.com/office/drawing/2014/main" id="{08E100A3-E082-47F2-AE4E-1F8096C4187E}"/>
                      </a:ext>
                    </a:extLst>
                  </p:cNvPr>
                  <p:cNvSpPr txBox="1"/>
                  <p:nvPr/>
                </p:nvSpPr>
                <p:spPr>
                  <a:xfrm>
                    <a:off x="1555284" y="4283988"/>
                    <a:ext cx="148045" cy="153888"/>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692" name="TextBox 691">
                    <a:extLst>
                      <a:ext uri="{FF2B5EF4-FFF2-40B4-BE49-F238E27FC236}">
                        <a16:creationId xmlns:a16="http://schemas.microsoft.com/office/drawing/2014/main" id="{C5C10DD7-2761-4F91-B378-2D6E8FC92ECC}"/>
                      </a:ext>
                    </a:extLst>
                  </p:cNvPr>
                  <p:cNvSpPr txBox="1"/>
                  <p:nvPr/>
                </p:nvSpPr>
                <p:spPr>
                  <a:xfrm>
                    <a:off x="1958061" y="4283988"/>
                    <a:ext cx="151251" cy="153888"/>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693" name="TextBox 692">
                    <a:extLst>
                      <a:ext uri="{FF2B5EF4-FFF2-40B4-BE49-F238E27FC236}">
                        <a16:creationId xmlns:a16="http://schemas.microsoft.com/office/drawing/2014/main" id="{20E84C76-72DA-4868-872D-6A44BDA5557D}"/>
                      </a:ext>
                    </a:extLst>
                  </p:cNvPr>
                  <p:cNvSpPr txBox="1"/>
                  <p:nvPr/>
                </p:nvSpPr>
                <p:spPr>
                  <a:xfrm>
                    <a:off x="2159450" y="4283988"/>
                    <a:ext cx="152853" cy="153888"/>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694" name="TextBox 693">
                    <a:extLst>
                      <a:ext uri="{FF2B5EF4-FFF2-40B4-BE49-F238E27FC236}">
                        <a16:creationId xmlns:a16="http://schemas.microsoft.com/office/drawing/2014/main" id="{24FADFD5-E54E-42D0-8F88-5AD31AD9DB9E}"/>
                      </a:ext>
                    </a:extLst>
                  </p:cNvPr>
                  <p:cNvSpPr txBox="1"/>
                  <p:nvPr/>
                </p:nvSpPr>
                <p:spPr>
                  <a:xfrm>
                    <a:off x="1353896" y="4283988"/>
                    <a:ext cx="146441" cy="153888"/>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695" name="TextBox 694">
                    <a:extLst>
                      <a:ext uri="{FF2B5EF4-FFF2-40B4-BE49-F238E27FC236}">
                        <a16:creationId xmlns:a16="http://schemas.microsoft.com/office/drawing/2014/main" id="{1B8757A2-3EEC-4091-808B-D85F4366A165}"/>
                      </a:ext>
                    </a:extLst>
                  </p:cNvPr>
                  <p:cNvSpPr txBox="1"/>
                  <p:nvPr/>
                </p:nvSpPr>
                <p:spPr>
                  <a:xfrm>
                    <a:off x="2766021" y="4283988"/>
                    <a:ext cx="152853" cy="153888"/>
                  </a:xfrm>
                  <a:prstGeom prst="rect">
                    <a:avLst/>
                  </a:prstGeom>
                  <a:noFill/>
                </p:spPr>
                <p:txBody>
                  <a:bodyPr wrap="none" lIns="36000" tIns="0" rIns="36000" bIns="0" rtlCol="0">
                    <a:spAutoFit/>
                  </a:bodyPr>
                  <a:lstStyle/>
                  <a:p>
                    <a:pPr algn="ctr"/>
                    <a:r>
                      <a:rPr lang="en-GB" sz="1000" dirty="0">
                        <a:solidFill>
                          <a:srgbClr val="000000"/>
                        </a:solidFill>
                      </a:rPr>
                      <a:t>9</a:t>
                    </a:r>
                  </a:p>
                </p:txBody>
              </p:sp>
              <p:sp>
                <p:nvSpPr>
                  <p:cNvPr id="696" name="TextBox 695">
                    <a:extLst>
                      <a:ext uri="{FF2B5EF4-FFF2-40B4-BE49-F238E27FC236}">
                        <a16:creationId xmlns:a16="http://schemas.microsoft.com/office/drawing/2014/main" id="{D1C36F9C-0017-4389-A9AE-C3E65AABF85D}"/>
                      </a:ext>
                    </a:extLst>
                  </p:cNvPr>
                  <p:cNvSpPr txBox="1"/>
                  <p:nvPr/>
                </p:nvSpPr>
                <p:spPr>
                  <a:xfrm>
                    <a:off x="2951645" y="4283988"/>
                    <a:ext cx="188119" cy="153888"/>
                  </a:xfrm>
                  <a:prstGeom prst="rect">
                    <a:avLst/>
                  </a:prstGeom>
                  <a:noFill/>
                </p:spPr>
                <p:txBody>
                  <a:bodyPr wrap="none" lIns="36000" tIns="0" rIns="36000" bIns="0" rtlCol="0">
                    <a:spAutoFit/>
                  </a:bodyPr>
                  <a:lstStyle/>
                  <a:p>
                    <a:pPr algn="ctr"/>
                    <a:r>
                      <a:rPr lang="en-GB" sz="1000" dirty="0">
                        <a:solidFill>
                          <a:srgbClr val="000000"/>
                        </a:solidFill>
                      </a:rPr>
                      <a:t>10</a:t>
                    </a:r>
                  </a:p>
                </p:txBody>
              </p:sp>
              <p:sp>
                <p:nvSpPr>
                  <p:cNvPr id="697" name="TextBox 696">
                    <a:extLst>
                      <a:ext uri="{FF2B5EF4-FFF2-40B4-BE49-F238E27FC236}">
                        <a16:creationId xmlns:a16="http://schemas.microsoft.com/office/drawing/2014/main" id="{C8C87210-7320-4035-A22F-836A6D31AE87}"/>
                      </a:ext>
                    </a:extLst>
                  </p:cNvPr>
                  <p:cNvSpPr txBox="1"/>
                  <p:nvPr/>
                </p:nvSpPr>
                <p:spPr>
                  <a:xfrm>
                    <a:off x="632548" y="4283988"/>
                    <a:ext cx="581176" cy="153888"/>
                  </a:xfrm>
                  <a:prstGeom prst="rect">
                    <a:avLst/>
                  </a:prstGeom>
                  <a:noFill/>
                </p:spPr>
                <p:txBody>
                  <a:bodyPr wrap="none" lIns="36000" tIns="0" rIns="36000" bIns="0" rtlCol="0">
                    <a:spAutoFit/>
                  </a:bodyPr>
                  <a:lstStyle/>
                  <a:p>
                    <a:pPr algn="ctr"/>
                    <a:r>
                      <a:rPr lang="en-GB" sz="1000" spc="-20" dirty="0">
                        <a:solidFill>
                          <a:srgbClr val="000000"/>
                        </a:solidFill>
                      </a:rPr>
                      <a:t>Baseline</a:t>
                    </a:r>
                  </a:p>
                </p:txBody>
              </p:sp>
            </p:grpSp>
          </p:grpSp>
          <p:graphicFrame>
            <p:nvGraphicFramePr>
              <p:cNvPr id="682" name="Chart 31 | Normal">
                <a:extLst>
                  <a:ext uri="{FF2B5EF4-FFF2-40B4-BE49-F238E27FC236}">
                    <a16:creationId xmlns:a16="http://schemas.microsoft.com/office/drawing/2014/main" id="{2FD74A79-CBB1-4A64-93A5-0F72BD1499DC}"/>
                  </a:ext>
                </a:extLst>
              </p:cNvPr>
              <p:cNvGraphicFramePr/>
              <p:nvPr>
                <p:extLst>
                  <p:ext uri="{D42A27DB-BD31-4B8C-83A1-F6EECF244321}">
                    <p14:modId xmlns:p14="http://schemas.microsoft.com/office/powerpoint/2010/main" val="3341218553"/>
                  </p:ext>
                </p:extLst>
              </p:nvPr>
            </p:nvGraphicFramePr>
            <p:xfrm>
              <a:off x="664063" y="3053257"/>
              <a:ext cx="2905082" cy="2377317"/>
            </p:xfrm>
            <a:graphic>
              <a:graphicData uri="http://schemas.openxmlformats.org/drawingml/2006/chart">
                <c:chart xmlns:c="http://schemas.openxmlformats.org/drawingml/2006/chart" xmlns:r="http://schemas.openxmlformats.org/officeDocument/2006/relationships" r:id="rId6"/>
              </a:graphicData>
            </a:graphic>
          </p:graphicFrame>
          <p:sp>
            <p:nvSpPr>
              <p:cNvPr id="683" name="Rectangle 682">
                <a:extLst>
                  <a:ext uri="{FF2B5EF4-FFF2-40B4-BE49-F238E27FC236}">
                    <a16:creationId xmlns:a16="http://schemas.microsoft.com/office/drawing/2014/main" id="{708920C7-3F18-406B-BFC0-9DDD4E3B64C1}"/>
                  </a:ext>
                </a:extLst>
              </p:cNvPr>
              <p:cNvSpPr/>
              <p:nvPr/>
            </p:nvSpPr>
            <p:spPr>
              <a:xfrm>
                <a:off x="3345050" y="4049640"/>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73" name="TextBox 372">
                <a:extLst>
                  <a:ext uri="{FF2B5EF4-FFF2-40B4-BE49-F238E27FC236}">
                    <a16:creationId xmlns:a16="http://schemas.microsoft.com/office/drawing/2014/main" id="{E18DE085-8814-498D-83A2-0836376F5C28}"/>
                  </a:ext>
                </a:extLst>
              </p:cNvPr>
              <p:cNvSpPr txBox="1"/>
              <p:nvPr/>
            </p:nvSpPr>
            <p:spPr>
              <a:xfrm rot="16200000">
                <a:off x="-406919" y="3768280"/>
                <a:ext cx="1808138" cy="457048"/>
              </a:xfrm>
              <a:prstGeom prst="rect">
                <a:avLst/>
              </a:prstGeom>
              <a:noFill/>
            </p:spPr>
            <p:txBody>
              <a:bodyPr wrap="square" lIns="0" tIns="0" rIns="0" bIns="0" rtlCol="0">
                <a:spAutoFit/>
              </a:bodyPr>
              <a:lstStyle/>
              <a:p>
                <a:pPr algn="ctr">
                  <a:lnSpc>
                    <a:spcPct val="90000"/>
                  </a:lnSpc>
                </a:pPr>
                <a:r>
                  <a:rPr lang="en-GB" sz="1100" b="1" dirty="0">
                    <a:solidFill>
                      <a:srgbClr val="000000"/>
                    </a:solidFill>
                  </a:rPr>
                  <a:t>LS mean (SE) change</a:t>
                </a:r>
                <a:br>
                  <a:rPr lang="en-GB" sz="1100" b="1" dirty="0">
                    <a:solidFill>
                      <a:srgbClr val="000000"/>
                    </a:solidFill>
                  </a:rPr>
                </a:br>
                <a:r>
                  <a:rPr lang="en-GB" sz="1100" b="1" dirty="0">
                    <a:solidFill>
                      <a:srgbClr val="000000"/>
                    </a:solidFill>
                  </a:rPr>
                  <a:t>from baseline in waist</a:t>
                </a:r>
                <a:br>
                  <a:rPr lang="en-GB" sz="1100" b="1" dirty="0">
                    <a:solidFill>
                      <a:srgbClr val="000000"/>
                    </a:solidFill>
                  </a:rPr>
                </a:br>
                <a:r>
                  <a:rPr lang="en-GB" sz="1100" b="1" dirty="0">
                    <a:solidFill>
                      <a:srgbClr val="000000"/>
                    </a:solidFill>
                  </a:rPr>
                  <a:t>circumference (cm)</a:t>
                </a:r>
              </a:p>
            </p:txBody>
          </p:sp>
          <p:grpSp>
            <p:nvGrpSpPr>
              <p:cNvPr id="546" name="Group 545">
                <a:extLst>
                  <a:ext uri="{FF2B5EF4-FFF2-40B4-BE49-F238E27FC236}">
                    <a16:creationId xmlns:a16="http://schemas.microsoft.com/office/drawing/2014/main" id="{ABA7A211-58A0-4B42-86B9-F4EA6E2659EE}"/>
                  </a:ext>
                </a:extLst>
              </p:cNvPr>
              <p:cNvGrpSpPr/>
              <p:nvPr/>
            </p:nvGrpSpPr>
            <p:grpSpPr>
              <a:xfrm>
                <a:off x="1103961" y="3237349"/>
                <a:ext cx="1217735" cy="333938"/>
                <a:chOff x="1840742" y="3284538"/>
                <a:chExt cx="1217735" cy="333938"/>
              </a:xfrm>
            </p:grpSpPr>
            <p:sp>
              <p:nvSpPr>
                <p:cNvPr id="548" name="TextBox 547">
                  <a:extLst>
                    <a:ext uri="{FF2B5EF4-FFF2-40B4-BE49-F238E27FC236}">
                      <a16:creationId xmlns:a16="http://schemas.microsoft.com/office/drawing/2014/main" id="{E3E2CDC6-60FF-4A37-B99E-6F40110F6733}"/>
                    </a:ext>
                  </a:extLst>
                </p:cNvPr>
                <p:cNvSpPr txBox="1"/>
                <p:nvPr/>
              </p:nvSpPr>
              <p:spPr>
                <a:xfrm>
                  <a:off x="1886361" y="3284538"/>
                  <a:ext cx="1172116" cy="333938"/>
                </a:xfrm>
                <a:prstGeom prst="rect">
                  <a:avLst/>
                </a:prstGeom>
                <a:noFill/>
              </p:spPr>
              <p:txBody>
                <a:bodyPr wrap="none" tIns="0" bIns="0" rtlCol="0">
                  <a:spAutoFit/>
                </a:bodyPr>
                <a:lstStyle/>
                <a:p>
                  <a:pPr>
                    <a:lnSpc>
                      <a:spcPct val="90000"/>
                    </a:lnSpc>
                  </a:pPr>
                  <a:r>
                    <a:rPr lang="en-GB" sz="1200" dirty="0">
                      <a:solidFill>
                        <a:srgbClr val="000000"/>
                      </a:solidFill>
                    </a:rPr>
                    <a:t>Testosterone</a:t>
                  </a:r>
                </a:p>
                <a:p>
                  <a:pPr>
                    <a:lnSpc>
                      <a:spcPct val="90000"/>
                    </a:lnSpc>
                  </a:pPr>
                  <a:r>
                    <a:rPr lang="en-GB" sz="1200" dirty="0">
                      <a:solidFill>
                        <a:srgbClr val="000000"/>
                      </a:solidFill>
                    </a:rPr>
                    <a:t>Placebo</a:t>
                  </a:r>
                </a:p>
              </p:txBody>
            </p:sp>
            <p:sp>
              <p:nvSpPr>
                <p:cNvPr id="549" name="Oval 548">
                  <a:extLst>
                    <a:ext uri="{FF2B5EF4-FFF2-40B4-BE49-F238E27FC236}">
                      <a16:creationId xmlns:a16="http://schemas.microsoft.com/office/drawing/2014/main" id="{B173EA57-000C-4A80-B46F-A339B355BFEB}"/>
                    </a:ext>
                  </a:extLst>
                </p:cNvPr>
                <p:cNvSpPr/>
                <p:nvPr/>
              </p:nvSpPr>
              <p:spPr>
                <a:xfrm>
                  <a:off x="1840742" y="3333251"/>
                  <a:ext cx="64800" cy="6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50" name="Oval 549">
                  <a:extLst>
                    <a:ext uri="{FF2B5EF4-FFF2-40B4-BE49-F238E27FC236}">
                      <a16:creationId xmlns:a16="http://schemas.microsoft.com/office/drawing/2014/main" id="{A7E7AD42-AC8A-4B30-AC02-3B7597B983DF}"/>
                    </a:ext>
                  </a:extLst>
                </p:cNvPr>
                <p:cNvSpPr/>
                <p:nvPr/>
              </p:nvSpPr>
              <p:spPr>
                <a:xfrm>
                  <a:off x="1840742" y="3489606"/>
                  <a:ext cx="64800" cy="6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spTree>
    <p:extLst>
      <p:ext uri="{BB962C8B-B14F-4D97-AF65-F5344CB8AC3E}">
        <p14:creationId xmlns:p14="http://schemas.microsoft.com/office/powerpoint/2010/main" val="42377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76201"/>
            <a:ext cx="11443063" cy="954411"/>
          </a:xfrm>
        </p:spPr>
        <p:txBody>
          <a:bodyPr>
            <a:normAutofit/>
          </a:bodyPr>
          <a:lstStyle/>
          <a:p>
            <a:r>
              <a:rPr lang="en-GB" sz="2900" dirty="0">
                <a:solidFill>
                  <a:schemeClr val="tx2"/>
                </a:solidFill>
              </a:rPr>
              <a:t>Long-term </a:t>
            </a:r>
            <a:r>
              <a:rPr lang="en-GB" sz="2900" dirty="0" err="1">
                <a:solidFill>
                  <a:schemeClr val="tx2"/>
                </a:solidFill>
              </a:rPr>
              <a:t>TTh</a:t>
            </a:r>
            <a:r>
              <a:rPr lang="en-GB" sz="2900" dirty="0">
                <a:solidFill>
                  <a:schemeClr val="tx2"/>
                </a:solidFill>
              </a:rPr>
              <a:t> in men with low testosterone and obesity produces significant and sustained weight loss</a:t>
            </a:r>
          </a:p>
        </p:txBody>
      </p:sp>
      <p:sp>
        <p:nvSpPr>
          <p:cNvPr id="5" name="TextBox 4"/>
          <p:cNvSpPr txBox="1"/>
          <p:nvPr/>
        </p:nvSpPr>
        <p:spPr>
          <a:xfrm>
            <a:off x="1523999" y="5885514"/>
            <a:ext cx="9144001" cy="400110"/>
          </a:xfrm>
          <a:prstGeom prst="rect">
            <a:avLst/>
          </a:prstGeom>
          <a:noFill/>
        </p:spPr>
        <p:txBody>
          <a:bodyPr wrap="square" rtlCol="0" anchor="b">
            <a:spAutoFit/>
          </a:bodyPr>
          <a:lstStyle/>
          <a:p>
            <a:pPr defTabSz="457200">
              <a:defRPr/>
            </a:pPr>
            <a:r>
              <a:rPr lang="en-GB" sz="1000" dirty="0">
                <a:solidFill>
                  <a:srgbClr val="005294"/>
                </a:solidFill>
              </a:rPr>
              <a:t>BMI, body mass index; </a:t>
            </a: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en-US" sz="1000" dirty="0">
                <a:solidFill>
                  <a:srgbClr val="005294"/>
                </a:solidFill>
              </a:rPr>
              <a:t>Saad F </a:t>
            </a:r>
            <a:r>
              <a:rPr lang="en-US" sz="1000" i="1" dirty="0">
                <a:solidFill>
                  <a:srgbClr val="005294"/>
                </a:solidFill>
              </a:rPr>
              <a:t>et al. </a:t>
            </a:r>
            <a:r>
              <a:rPr lang="en-GB" sz="1000" i="1" dirty="0">
                <a:solidFill>
                  <a:srgbClr val="005294"/>
                </a:solidFill>
              </a:rPr>
              <a:t>Int J </a:t>
            </a:r>
            <a:r>
              <a:rPr lang="en-GB" sz="1000" i="1" dirty="0" err="1">
                <a:solidFill>
                  <a:srgbClr val="005294"/>
                </a:solidFill>
              </a:rPr>
              <a:t>Obes</a:t>
            </a:r>
            <a:r>
              <a:rPr lang="en-GB" sz="1000" i="1" dirty="0">
                <a:solidFill>
                  <a:srgbClr val="005294"/>
                </a:solidFill>
              </a:rPr>
              <a:t> (</a:t>
            </a:r>
            <a:r>
              <a:rPr lang="en-GB" sz="1000" i="1" dirty="0" err="1">
                <a:solidFill>
                  <a:srgbClr val="005294"/>
                </a:solidFill>
              </a:rPr>
              <a:t>Lond</a:t>
            </a:r>
            <a:r>
              <a:rPr lang="en-GB" sz="1000" i="1" dirty="0">
                <a:solidFill>
                  <a:srgbClr val="005294"/>
                </a:solidFill>
              </a:rPr>
              <a:t>) </a:t>
            </a:r>
            <a:r>
              <a:rPr lang="en-GB" sz="1000" dirty="0">
                <a:solidFill>
                  <a:srgbClr val="005294"/>
                </a:solidFill>
              </a:rPr>
              <a:t>2016;40:162–70</a:t>
            </a:r>
            <a:r>
              <a:rPr lang="en-US" sz="1000" dirty="0">
                <a:solidFill>
                  <a:srgbClr val="005294"/>
                </a:solidFill>
              </a:rPr>
              <a:t>.</a:t>
            </a:r>
            <a:endParaRPr lang="en-GB" sz="1000" dirty="0">
              <a:solidFill>
                <a:srgbClr val="005294"/>
              </a:solidFill>
            </a:endParaRPr>
          </a:p>
        </p:txBody>
      </p:sp>
      <p:grpSp>
        <p:nvGrpSpPr>
          <p:cNvPr id="4" name="ORIGINAL" hidden="1"/>
          <p:cNvGrpSpPr/>
          <p:nvPr/>
        </p:nvGrpSpPr>
        <p:grpSpPr>
          <a:xfrm>
            <a:off x="1684933" y="-777919"/>
            <a:ext cx="8822137" cy="6513725"/>
            <a:chOff x="160932" y="3051544"/>
            <a:chExt cx="8822137" cy="651372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32" y="6914707"/>
              <a:ext cx="8822137" cy="265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2651" y="3051544"/>
              <a:ext cx="255182" cy="233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3" name="Content Placeholder 2"/>
          <p:cNvSpPr>
            <a:spLocks noGrp="1"/>
          </p:cNvSpPr>
          <p:nvPr>
            <p:ph idx="1"/>
          </p:nvPr>
        </p:nvSpPr>
        <p:spPr>
          <a:xfrm>
            <a:off x="304799" y="1238407"/>
            <a:ext cx="6080533" cy="2865762"/>
          </a:xfrm>
          <a:noFill/>
        </p:spPr>
        <p:txBody>
          <a:bodyPr>
            <a:noAutofit/>
          </a:bodyPr>
          <a:lstStyle/>
          <a:p>
            <a:r>
              <a:rPr lang="en-GB" sz="1800" dirty="0"/>
              <a:t>Analysis of 411 men with hypogonadism and different classes of obesity who received </a:t>
            </a:r>
            <a:r>
              <a:rPr lang="en-GB" sz="1800" dirty="0" err="1"/>
              <a:t>TTh</a:t>
            </a:r>
            <a:r>
              <a:rPr lang="en-GB" sz="1800" dirty="0"/>
              <a:t> for up to 8 years in 2 observational registries</a:t>
            </a:r>
          </a:p>
          <a:p>
            <a:pPr marL="533400" lvl="1" indent="-184150"/>
            <a:r>
              <a:rPr lang="en-GB" sz="1400" b="1" spc="-30" dirty="0"/>
              <a:t>Class 1 weight loss from baseline:</a:t>
            </a:r>
            <a:r>
              <a:rPr lang="en-GB" sz="1400" spc="-30" dirty="0"/>
              <a:t> 16.8%  (17.4 kg)</a:t>
            </a:r>
            <a:endParaRPr lang="en-GB" sz="1200" spc="-30" dirty="0"/>
          </a:p>
          <a:p>
            <a:pPr marL="533400" lvl="1" indent="-184150"/>
            <a:r>
              <a:rPr lang="en-GB" sz="1400" b="1" spc="-20" dirty="0"/>
              <a:t>Class 2 weight loss from baseline:</a:t>
            </a:r>
            <a:r>
              <a:rPr lang="en-GB" sz="1400" spc="-20" dirty="0"/>
              <a:t> 21.6% (25.3 kg)</a:t>
            </a:r>
          </a:p>
          <a:p>
            <a:pPr marL="533400" lvl="1" indent="-184150"/>
            <a:r>
              <a:rPr lang="en-GB" sz="1400" b="1" spc="-20" dirty="0"/>
              <a:t>Class 3 weight loss from baseline:</a:t>
            </a:r>
            <a:r>
              <a:rPr lang="en-GB" sz="1400" spc="-20" dirty="0"/>
              <a:t> 23.6% (30.5 kg)</a:t>
            </a:r>
          </a:p>
          <a:p>
            <a:r>
              <a:rPr lang="en-GB" sz="1800" dirty="0"/>
              <a:t>In all classes, changes in weight were statistically significant for all 8 years versus the previous year</a:t>
            </a:r>
          </a:p>
        </p:txBody>
      </p:sp>
      <p:graphicFrame>
        <p:nvGraphicFramePr>
          <p:cNvPr id="10" name="Table 9"/>
          <p:cNvGraphicFramePr>
            <a:graphicFrameLocks noGrp="1"/>
          </p:cNvGraphicFramePr>
          <p:nvPr>
            <p:extLst>
              <p:ext uri="{D42A27DB-BD31-4B8C-83A1-F6EECF244321}">
                <p14:modId xmlns:p14="http://schemas.microsoft.com/office/powerpoint/2010/main" val="1058660332"/>
              </p:ext>
            </p:extLst>
          </p:nvPr>
        </p:nvGraphicFramePr>
        <p:xfrm>
          <a:off x="418011" y="3489076"/>
          <a:ext cx="5781238" cy="2181876"/>
        </p:xfrm>
        <a:graphic>
          <a:graphicData uri="http://schemas.openxmlformats.org/drawingml/2006/table">
            <a:tbl>
              <a:tblPr firstRow="1" bandRow="1">
                <a:tableStyleId>{5C22544A-7EE6-4342-B048-85BDC9FD1C3A}</a:tableStyleId>
              </a:tblPr>
              <a:tblGrid>
                <a:gridCol w="1489645">
                  <a:extLst>
                    <a:ext uri="{9D8B030D-6E8A-4147-A177-3AD203B41FA5}">
                      <a16:colId xmlns:a16="http://schemas.microsoft.com/office/drawing/2014/main" val="20000"/>
                    </a:ext>
                  </a:extLst>
                </a:gridCol>
                <a:gridCol w="1430531">
                  <a:extLst>
                    <a:ext uri="{9D8B030D-6E8A-4147-A177-3AD203B41FA5}">
                      <a16:colId xmlns:a16="http://schemas.microsoft.com/office/drawing/2014/main" val="20001"/>
                    </a:ext>
                  </a:extLst>
                </a:gridCol>
                <a:gridCol w="1430531">
                  <a:extLst>
                    <a:ext uri="{9D8B030D-6E8A-4147-A177-3AD203B41FA5}">
                      <a16:colId xmlns:a16="http://schemas.microsoft.com/office/drawing/2014/main" val="20002"/>
                    </a:ext>
                  </a:extLst>
                </a:gridCol>
                <a:gridCol w="1430531">
                  <a:extLst>
                    <a:ext uri="{9D8B030D-6E8A-4147-A177-3AD203B41FA5}">
                      <a16:colId xmlns:a16="http://schemas.microsoft.com/office/drawing/2014/main" val="20003"/>
                    </a:ext>
                  </a:extLst>
                </a:gridCol>
              </a:tblGrid>
              <a:tr h="363646">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lt1"/>
                          </a:solidFill>
                          <a:latin typeface="+mn-lt"/>
                          <a:ea typeface="+mn-ea"/>
                          <a:cs typeface="+mn-cs"/>
                        </a:rPr>
                        <a:t>Men achieving w</a:t>
                      </a:r>
                      <a:r>
                        <a:rPr lang="en-GB" sz="1200" b="1" kern="1200" dirty="0">
                          <a:solidFill>
                            <a:schemeClr val="lt1"/>
                          </a:solidFill>
                          <a:latin typeface="+mn-lt"/>
                          <a:ea typeface="+mn-ea"/>
                          <a:cs typeface="+mn-cs"/>
                        </a:rPr>
                        <a:t>eight loss category, by class:</a:t>
                      </a:r>
                    </a:p>
                  </a:txBody>
                  <a:tcPr anchor="ctr">
                    <a:lnB w="12700" cap="flat" cmpd="sng" algn="ctr">
                      <a:noFill/>
                      <a:prstDash val="solid"/>
                      <a:round/>
                      <a:headEnd type="none" w="med" len="med"/>
                      <a:tailEnd type="none" w="med" len="med"/>
                    </a:lnB>
                    <a:solidFill>
                      <a:schemeClr val="accent2"/>
                    </a:solidFill>
                  </a:tcPr>
                </a:tc>
                <a:tc hMerge="1">
                  <a:txBody>
                    <a:bodyPr/>
                    <a:lstStyle/>
                    <a:p>
                      <a:endParaRPr lang="en-GB" sz="1200" dirty="0">
                        <a:latin typeface="+mj-lt"/>
                      </a:endParaRPr>
                    </a:p>
                  </a:txBody>
                  <a:tcPr/>
                </a:tc>
                <a:tc hMerge="1">
                  <a:txBody>
                    <a:bodyPr/>
                    <a:lstStyle/>
                    <a:p>
                      <a:endParaRPr lang="en-GB" sz="1200" dirty="0">
                        <a:latin typeface="+mj-lt"/>
                      </a:endParaRPr>
                    </a:p>
                  </a:txBody>
                  <a:tcPr/>
                </a:tc>
                <a:tc hMerge="1">
                  <a:txBody>
                    <a:bodyPr/>
                    <a:lstStyle/>
                    <a:p>
                      <a:endParaRPr lang="en-GB" sz="1200" dirty="0">
                        <a:latin typeface="+mj-lt"/>
                      </a:endParaRPr>
                    </a:p>
                  </a:txBody>
                  <a:tcPr/>
                </a:tc>
                <a:extLst>
                  <a:ext uri="{0D108BD9-81ED-4DB2-BD59-A6C34878D82A}">
                    <a16:rowId xmlns:a16="http://schemas.microsoft.com/office/drawing/2014/main" val="10000"/>
                  </a:ext>
                </a:extLst>
              </a:tr>
              <a:tr h="363646">
                <a:tc>
                  <a:txBody>
                    <a:bodyPr/>
                    <a:lstStyle/>
                    <a:p>
                      <a:endParaRPr lang="en-GB" sz="1200" b="1" dirty="0">
                        <a:solidFill>
                          <a:schemeClr val="bg1"/>
                        </a:solidFill>
                        <a:latin typeface="+mj-lt"/>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GB" sz="1200" b="1" dirty="0">
                          <a:solidFill>
                            <a:schemeClr val="bg1"/>
                          </a:solidFill>
                          <a:latin typeface="+mj-lt"/>
                        </a:rPr>
                        <a:t>Class 1</a:t>
                      </a:r>
                    </a:p>
                  </a:txBody>
                  <a:tcPr anchor="ctr">
                    <a:lnT w="12700" cap="flat" cmpd="sng" algn="ctr">
                      <a:noFill/>
                      <a:prstDash val="solid"/>
                      <a:round/>
                      <a:headEnd type="none" w="med" len="med"/>
                      <a:tailEnd type="none" w="med" len="med"/>
                    </a:lnT>
                    <a:solidFill>
                      <a:schemeClr val="accent2"/>
                    </a:solidFill>
                  </a:tcPr>
                </a:tc>
                <a:tc>
                  <a:txBody>
                    <a:bodyPr/>
                    <a:lstStyle/>
                    <a:p>
                      <a:pPr algn="ctr"/>
                      <a:r>
                        <a:rPr lang="en-GB" sz="1200" b="1" dirty="0">
                          <a:solidFill>
                            <a:schemeClr val="bg1"/>
                          </a:solidFill>
                          <a:latin typeface="+mj-lt"/>
                        </a:rPr>
                        <a:t>Class 2</a:t>
                      </a:r>
                    </a:p>
                  </a:txBody>
                  <a:tcPr anchor="ctr">
                    <a:lnT w="12700" cap="flat" cmpd="sng" algn="ctr">
                      <a:noFill/>
                      <a:prstDash val="solid"/>
                      <a:round/>
                      <a:headEnd type="none" w="med" len="med"/>
                      <a:tailEnd type="none" w="med" len="med"/>
                    </a:lnT>
                    <a:solidFill>
                      <a:schemeClr val="accent2"/>
                    </a:solidFill>
                  </a:tcPr>
                </a:tc>
                <a:tc>
                  <a:txBody>
                    <a:bodyPr/>
                    <a:lstStyle/>
                    <a:p>
                      <a:pPr algn="ctr"/>
                      <a:r>
                        <a:rPr lang="en-GB" sz="1200" b="1" dirty="0">
                          <a:solidFill>
                            <a:schemeClr val="bg1"/>
                          </a:solidFill>
                          <a:latin typeface="+mj-lt"/>
                        </a:rPr>
                        <a:t>Class 3</a:t>
                      </a:r>
                    </a:p>
                  </a:txBody>
                  <a:tcPr anchor="ctr">
                    <a:lnT w="127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0001"/>
                  </a:ext>
                </a:extLst>
              </a:tr>
              <a:tr h="363646">
                <a:tc>
                  <a:txBody>
                    <a:bodyPr/>
                    <a:lstStyle/>
                    <a:p>
                      <a:r>
                        <a:rPr lang="en-GB" sz="1200" b="1" dirty="0">
                          <a:solidFill>
                            <a:schemeClr val="bg1"/>
                          </a:solidFill>
                          <a:latin typeface="Calibri"/>
                          <a:cs typeface="Calibri"/>
                        </a:rPr>
                        <a:t>≥5% loss</a:t>
                      </a:r>
                      <a:endParaRPr lang="en-GB" sz="1200" b="1" dirty="0">
                        <a:solidFill>
                          <a:schemeClr val="bg1"/>
                        </a:solidFill>
                        <a:latin typeface="+mj-lt"/>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GB" sz="1200" dirty="0">
                          <a:latin typeface="+mj-lt"/>
                        </a:rPr>
                        <a:t>93.5%</a:t>
                      </a:r>
                    </a:p>
                  </a:txBody>
                  <a:tcPr anchor="ctr">
                    <a:solidFill>
                      <a:srgbClr val="EBEFF7"/>
                    </a:solidFill>
                  </a:tcPr>
                </a:tc>
                <a:tc>
                  <a:txBody>
                    <a:bodyPr/>
                    <a:lstStyle/>
                    <a:p>
                      <a:pPr algn="ctr"/>
                      <a:r>
                        <a:rPr lang="en-GB" sz="1200" dirty="0">
                          <a:latin typeface="+mj-lt"/>
                        </a:rPr>
                        <a:t>98.0%</a:t>
                      </a:r>
                    </a:p>
                  </a:txBody>
                  <a:tcPr anchor="ctr">
                    <a:solidFill>
                      <a:srgbClr val="EBEFF7"/>
                    </a:solidFill>
                  </a:tcPr>
                </a:tc>
                <a:tc>
                  <a:txBody>
                    <a:bodyPr/>
                    <a:lstStyle/>
                    <a:p>
                      <a:pPr algn="ctr"/>
                      <a:r>
                        <a:rPr lang="en-GB" sz="1200" dirty="0">
                          <a:latin typeface="+mj-lt"/>
                        </a:rPr>
                        <a:t>100.0%</a:t>
                      </a:r>
                    </a:p>
                  </a:txBody>
                  <a:tcPr anchor="ctr">
                    <a:solidFill>
                      <a:srgbClr val="EBEFF7"/>
                    </a:solidFill>
                  </a:tcPr>
                </a:tc>
                <a:extLst>
                  <a:ext uri="{0D108BD9-81ED-4DB2-BD59-A6C34878D82A}">
                    <a16:rowId xmlns:a16="http://schemas.microsoft.com/office/drawing/2014/main" val="10002"/>
                  </a:ext>
                </a:extLst>
              </a:tr>
              <a:tr h="363646">
                <a:tc>
                  <a:txBody>
                    <a:bodyPr/>
                    <a:lstStyle/>
                    <a:p>
                      <a:r>
                        <a:rPr lang="en-GB" sz="1200" b="1" dirty="0">
                          <a:solidFill>
                            <a:schemeClr val="bg1"/>
                          </a:solidFill>
                          <a:latin typeface="+mn-lt"/>
                          <a:cs typeface="Calibri"/>
                        </a:rPr>
                        <a:t>≥10% loss</a:t>
                      </a:r>
                      <a:endParaRPr lang="en-GB" sz="1200" b="1" dirty="0">
                        <a:solidFill>
                          <a:schemeClr val="bg1"/>
                        </a:solidFill>
                        <a:latin typeface="+mj-lt"/>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GB" sz="1200" dirty="0">
                          <a:latin typeface="+mj-lt"/>
                        </a:rPr>
                        <a:t>67.3%</a:t>
                      </a:r>
                    </a:p>
                  </a:txBody>
                  <a:tcPr anchor="ctr">
                    <a:solidFill>
                      <a:srgbClr val="D5DEEF"/>
                    </a:solidFill>
                  </a:tcPr>
                </a:tc>
                <a:tc>
                  <a:txBody>
                    <a:bodyPr/>
                    <a:lstStyle/>
                    <a:p>
                      <a:pPr algn="ctr"/>
                      <a:r>
                        <a:rPr lang="en-GB" sz="1200" dirty="0">
                          <a:latin typeface="+mj-lt"/>
                        </a:rPr>
                        <a:t>89.3%</a:t>
                      </a:r>
                    </a:p>
                  </a:txBody>
                  <a:tcPr anchor="ctr">
                    <a:solidFill>
                      <a:srgbClr val="D5DEEF"/>
                    </a:solidFill>
                  </a:tcPr>
                </a:tc>
                <a:tc>
                  <a:txBody>
                    <a:bodyPr/>
                    <a:lstStyle/>
                    <a:p>
                      <a:pPr algn="ctr"/>
                      <a:r>
                        <a:rPr lang="en-GB" sz="1200" dirty="0">
                          <a:latin typeface="+mj-lt"/>
                        </a:rPr>
                        <a:t>95.7%</a:t>
                      </a:r>
                    </a:p>
                  </a:txBody>
                  <a:tcPr anchor="ctr">
                    <a:solidFill>
                      <a:srgbClr val="D5DEEF"/>
                    </a:solidFill>
                  </a:tcPr>
                </a:tc>
                <a:extLst>
                  <a:ext uri="{0D108BD9-81ED-4DB2-BD59-A6C34878D82A}">
                    <a16:rowId xmlns:a16="http://schemas.microsoft.com/office/drawing/2014/main" val="10003"/>
                  </a:ext>
                </a:extLst>
              </a:tr>
              <a:tr h="363646">
                <a:tc>
                  <a:txBody>
                    <a:bodyPr/>
                    <a:lstStyle/>
                    <a:p>
                      <a:r>
                        <a:rPr lang="en-GB" sz="1200" b="1" dirty="0">
                          <a:solidFill>
                            <a:schemeClr val="bg1"/>
                          </a:solidFill>
                          <a:latin typeface="+mn-lt"/>
                          <a:cs typeface="Calibri"/>
                        </a:rPr>
                        <a:t>≥15% loss</a:t>
                      </a:r>
                      <a:endParaRPr lang="en-GB" sz="1200" b="1" dirty="0">
                        <a:solidFill>
                          <a:schemeClr val="bg1"/>
                        </a:solidFill>
                        <a:latin typeface="+mj-lt"/>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GB" sz="1200" dirty="0">
                          <a:latin typeface="+mj-lt"/>
                        </a:rPr>
                        <a:t>39.7%</a:t>
                      </a:r>
                    </a:p>
                  </a:txBody>
                  <a:tcPr anchor="ctr">
                    <a:solidFill>
                      <a:srgbClr val="EBEFF7"/>
                    </a:solidFill>
                  </a:tcPr>
                </a:tc>
                <a:tc>
                  <a:txBody>
                    <a:bodyPr/>
                    <a:lstStyle/>
                    <a:p>
                      <a:pPr algn="ctr"/>
                      <a:r>
                        <a:rPr lang="en-GB" sz="1200" dirty="0">
                          <a:latin typeface="+mj-lt"/>
                        </a:rPr>
                        <a:t>72.0%</a:t>
                      </a:r>
                    </a:p>
                  </a:txBody>
                  <a:tcPr anchor="ctr">
                    <a:solidFill>
                      <a:srgbClr val="EBEFF7"/>
                    </a:solidFill>
                  </a:tcPr>
                </a:tc>
                <a:tc>
                  <a:txBody>
                    <a:bodyPr/>
                    <a:lstStyle/>
                    <a:p>
                      <a:pPr algn="ctr"/>
                      <a:r>
                        <a:rPr lang="en-GB" sz="1200" dirty="0">
                          <a:latin typeface="+mj-lt"/>
                        </a:rPr>
                        <a:t>89.4%</a:t>
                      </a:r>
                    </a:p>
                  </a:txBody>
                  <a:tcPr anchor="ctr">
                    <a:solidFill>
                      <a:srgbClr val="EBEFF7"/>
                    </a:solidFill>
                  </a:tcPr>
                </a:tc>
                <a:extLst>
                  <a:ext uri="{0D108BD9-81ED-4DB2-BD59-A6C34878D82A}">
                    <a16:rowId xmlns:a16="http://schemas.microsoft.com/office/drawing/2014/main" val="10004"/>
                  </a:ext>
                </a:extLst>
              </a:tr>
              <a:tr h="363646">
                <a:tc>
                  <a:txBody>
                    <a:bodyPr/>
                    <a:lstStyle/>
                    <a:p>
                      <a:r>
                        <a:rPr lang="en-GB" sz="1200" b="1" dirty="0">
                          <a:solidFill>
                            <a:schemeClr val="bg1"/>
                          </a:solidFill>
                          <a:latin typeface="+mn-lt"/>
                          <a:cs typeface="Calibri"/>
                        </a:rPr>
                        <a:t>≥20% loss</a:t>
                      </a:r>
                      <a:endParaRPr lang="en-GB" sz="1200" b="1" dirty="0">
                        <a:solidFill>
                          <a:schemeClr val="bg1"/>
                        </a:solidFill>
                        <a:latin typeface="+mj-lt"/>
                      </a:endParaRPr>
                    </a:p>
                  </a:txBody>
                  <a:tcPr anchor="ctr">
                    <a:lnT w="12700" cap="flat" cmpd="sng" algn="ctr">
                      <a:noFill/>
                      <a:prstDash val="solid"/>
                      <a:round/>
                      <a:headEnd type="none" w="med" len="med"/>
                      <a:tailEnd type="none" w="med" len="med"/>
                    </a:lnT>
                    <a:solidFill>
                      <a:schemeClr val="accent2"/>
                    </a:solidFill>
                  </a:tcPr>
                </a:tc>
                <a:tc>
                  <a:txBody>
                    <a:bodyPr/>
                    <a:lstStyle/>
                    <a:p>
                      <a:pPr algn="ctr"/>
                      <a:r>
                        <a:rPr lang="en-GB" sz="1200" dirty="0">
                          <a:latin typeface="+mj-lt"/>
                        </a:rPr>
                        <a:t>16.4%</a:t>
                      </a:r>
                    </a:p>
                  </a:txBody>
                  <a:tcPr anchor="ctr">
                    <a:solidFill>
                      <a:srgbClr val="D5DEEF"/>
                    </a:solidFill>
                  </a:tcPr>
                </a:tc>
                <a:tc>
                  <a:txBody>
                    <a:bodyPr/>
                    <a:lstStyle/>
                    <a:p>
                      <a:pPr algn="ctr"/>
                      <a:r>
                        <a:rPr lang="en-GB" sz="1200" dirty="0">
                          <a:latin typeface="+mj-lt"/>
                        </a:rPr>
                        <a:t>43.3%</a:t>
                      </a:r>
                    </a:p>
                  </a:txBody>
                  <a:tcPr anchor="ctr">
                    <a:solidFill>
                      <a:srgbClr val="D5DEEF"/>
                    </a:solidFill>
                  </a:tcPr>
                </a:tc>
                <a:tc>
                  <a:txBody>
                    <a:bodyPr/>
                    <a:lstStyle/>
                    <a:p>
                      <a:pPr algn="ctr"/>
                      <a:r>
                        <a:rPr lang="en-GB" sz="1200" dirty="0">
                          <a:latin typeface="+mj-lt"/>
                        </a:rPr>
                        <a:t>59.6%</a:t>
                      </a:r>
                    </a:p>
                  </a:txBody>
                  <a:tcPr anchor="ctr">
                    <a:solidFill>
                      <a:srgbClr val="D5DEEF"/>
                    </a:solidFill>
                  </a:tcP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E5578F11-9306-473C-A0D4-E65B25572333}"/>
              </a:ext>
            </a:extLst>
          </p:cNvPr>
          <p:cNvSpPr txBox="1"/>
          <p:nvPr/>
        </p:nvSpPr>
        <p:spPr>
          <a:xfrm>
            <a:off x="5779414" y="6155262"/>
            <a:ext cx="6527241" cy="261610"/>
          </a:xfrm>
          <a:prstGeom prst="rect">
            <a:avLst/>
          </a:prstGeom>
          <a:noFill/>
        </p:spPr>
        <p:txBody>
          <a:bodyPr wrap="square" rtlCol="0">
            <a:spAutoFit/>
          </a:bodyPr>
          <a:lstStyle/>
          <a:p>
            <a:pPr algn="ctr"/>
            <a:r>
              <a:rPr lang="en-GB" sz="1100" dirty="0"/>
              <a:t>Graph adapted from </a:t>
            </a:r>
            <a:r>
              <a:rPr lang="fr-FR" sz="1100" dirty="0"/>
              <a:t>Saad F et al. Int J </a:t>
            </a:r>
            <a:r>
              <a:rPr lang="fr-FR" sz="1100" dirty="0" err="1"/>
              <a:t>Obes</a:t>
            </a:r>
            <a:r>
              <a:rPr lang="fr-FR" sz="1100" dirty="0"/>
              <a:t> (</a:t>
            </a:r>
            <a:r>
              <a:rPr lang="fr-FR" sz="1100" dirty="0" err="1"/>
              <a:t>Lond</a:t>
            </a:r>
            <a:r>
              <a:rPr lang="fr-FR" sz="1100" dirty="0"/>
              <a:t>) 2016;40:162–70</a:t>
            </a:r>
            <a:r>
              <a:rPr lang="en-GB" sz="1100" dirty="0"/>
              <a:t> </a:t>
            </a:r>
          </a:p>
        </p:txBody>
      </p:sp>
      <p:grpSp>
        <p:nvGrpSpPr>
          <p:cNvPr id="253" name="Group 252">
            <a:extLst>
              <a:ext uri="{FF2B5EF4-FFF2-40B4-BE49-F238E27FC236}">
                <a16:creationId xmlns:a16="http://schemas.microsoft.com/office/drawing/2014/main" id="{A70F60AF-166A-4465-8DF3-0DBD477221BB}"/>
              </a:ext>
            </a:extLst>
          </p:cNvPr>
          <p:cNvGrpSpPr/>
          <p:nvPr/>
        </p:nvGrpSpPr>
        <p:grpSpPr>
          <a:xfrm>
            <a:off x="6474089" y="1122194"/>
            <a:ext cx="4791673" cy="4763320"/>
            <a:chOff x="4837263" y="1346127"/>
            <a:chExt cx="3944222" cy="4334544"/>
          </a:xfrm>
        </p:grpSpPr>
        <p:grpSp>
          <p:nvGrpSpPr>
            <p:cNvPr id="254" name="Group 253">
              <a:extLst>
                <a:ext uri="{FF2B5EF4-FFF2-40B4-BE49-F238E27FC236}">
                  <a16:creationId xmlns:a16="http://schemas.microsoft.com/office/drawing/2014/main" id="{2086F42A-6993-4169-9F9B-03BC80BF7B6B}"/>
                </a:ext>
              </a:extLst>
            </p:cNvPr>
            <p:cNvGrpSpPr/>
            <p:nvPr/>
          </p:nvGrpSpPr>
          <p:grpSpPr>
            <a:xfrm>
              <a:off x="4837263" y="1346127"/>
              <a:ext cx="3944222" cy="4334544"/>
              <a:chOff x="4837263" y="1346127"/>
              <a:chExt cx="3944222" cy="4334544"/>
            </a:xfrm>
          </p:grpSpPr>
          <p:grpSp>
            <p:nvGrpSpPr>
              <p:cNvPr id="373" name="Group 372">
                <a:extLst>
                  <a:ext uri="{FF2B5EF4-FFF2-40B4-BE49-F238E27FC236}">
                    <a16:creationId xmlns:a16="http://schemas.microsoft.com/office/drawing/2014/main" id="{036B9F0F-0F8B-4976-BFD6-9181128142BC}"/>
                  </a:ext>
                </a:extLst>
              </p:cNvPr>
              <p:cNvGrpSpPr/>
              <p:nvPr/>
            </p:nvGrpSpPr>
            <p:grpSpPr>
              <a:xfrm>
                <a:off x="4837263" y="1346127"/>
                <a:ext cx="3944222" cy="4334544"/>
                <a:chOff x="4981632" y="992499"/>
                <a:chExt cx="3671886" cy="4497885"/>
              </a:xfrm>
            </p:grpSpPr>
            <p:sp>
              <p:nvSpPr>
                <p:cNvPr id="584" name="Rounded Rectangle 57">
                  <a:extLst>
                    <a:ext uri="{FF2B5EF4-FFF2-40B4-BE49-F238E27FC236}">
                      <a16:creationId xmlns:a16="http://schemas.microsoft.com/office/drawing/2014/main" id="{31B5BAED-A62A-484D-8D22-DEB26A37CE60}"/>
                    </a:ext>
                  </a:extLst>
                </p:cNvPr>
                <p:cNvSpPr/>
                <p:nvPr/>
              </p:nvSpPr>
              <p:spPr>
                <a:xfrm>
                  <a:off x="4981632" y="992499"/>
                  <a:ext cx="3671886" cy="4497885"/>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85" name="Round Same Side Corner Rectangle 58">
                  <a:extLst>
                    <a:ext uri="{FF2B5EF4-FFF2-40B4-BE49-F238E27FC236}">
                      <a16:creationId xmlns:a16="http://schemas.microsoft.com/office/drawing/2014/main" id="{07EEAF32-7E3F-4EAF-BF72-33225B2E9496}"/>
                    </a:ext>
                  </a:extLst>
                </p:cNvPr>
                <p:cNvSpPr/>
                <p:nvPr/>
              </p:nvSpPr>
              <p:spPr>
                <a:xfrm>
                  <a:off x="4981632" y="992499"/>
                  <a:ext cx="3671886" cy="345533"/>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86" name="TextBox 585">
                  <a:extLst>
                    <a:ext uri="{FF2B5EF4-FFF2-40B4-BE49-F238E27FC236}">
                      <a16:creationId xmlns:a16="http://schemas.microsoft.com/office/drawing/2014/main" id="{838A577D-A5A0-4E49-AEA6-D68F22ADD1AB}"/>
                    </a:ext>
                  </a:extLst>
                </p:cNvPr>
                <p:cNvSpPr txBox="1"/>
                <p:nvPr/>
              </p:nvSpPr>
              <p:spPr>
                <a:xfrm>
                  <a:off x="4981632" y="1027404"/>
                  <a:ext cx="3671886" cy="285840"/>
                </a:xfrm>
                <a:prstGeom prst="rect">
                  <a:avLst/>
                </a:prstGeom>
                <a:noFill/>
              </p:spPr>
              <p:txBody>
                <a:bodyPr wrap="square" rtlCol="0" anchor="b">
                  <a:spAutoFit/>
                </a:bodyPr>
                <a:lstStyle/>
                <a:p>
                  <a:pPr algn="ctr">
                    <a:lnSpc>
                      <a:spcPct val="85000"/>
                    </a:lnSpc>
                  </a:pPr>
                  <a:r>
                    <a:rPr lang="en-GB" sz="1400" b="1" spc="-40" dirty="0">
                      <a:solidFill>
                        <a:srgbClr val="FFFFFF"/>
                      </a:solidFill>
                    </a:rPr>
                    <a:t>Weight change in </a:t>
                  </a:r>
                  <a:r>
                    <a:rPr lang="en-GB" sz="1400" b="1" spc="-40" dirty="0" err="1">
                      <a:solidFill>
                        <a:srgbClr val="FFFFFF"/>
                      </a:solidFill>
                    </a:rPr>
                    <a:t>hypogonadal</a:t>
                  </a:r>
                  <a:r>
                    <a:rPr lang="en-GB" sz="1400" b="1" spc="-40" dirty="0">
                      <a:solidFill>
                        <a:srgbClr val="FFFFFF"/>
                      </a:solidFill>
                    </a:rPr>
                    <a:t> men on long-term </a:t>
                  </a:r>
                  <a:r>
                    <a:rPr lang="en-GB" sz="1400" b="1" spc="-40" dirty="0" err="1">
                      <a:solidFill>
                        <a:srgbClr val="FFFFFF"/>
                      </a:solidFill>
                    </a:rPr>
                    <a:t>TTh</a:t>
                  </a:r>
                  <a:endParaRPr lang="en-GB" sz="1400" spc="-40" dirty="0">
                    <a:solidFill>
                      <a:srgbClr val="FFFFFF"/>
                    </a:solidFill>
                  </a:endParaRPr>
                </a:p>
              </p:txBody>
            </p:sp>
          </p:grpSp>
          <p:grpSp>
            <p:nvGrpSpPr>
              <p:cNvPr id="391" name="Group 390">
                <a:extLst>
                  <a:ext uri="{FF2B5EF4-FFF2-40B4-BE49-F238E27FC236}">
                    <a16:creationId xmlns:a16="http://schemas.microsoft.com/office/drawing/2014/main" id="{FCABF873-6293-459F-886B-C2271B984450}"/>
                  </a:ext>
                </a:extLst>
              </p:cNvPr>
              <p:cNvGrpSpPr/>
              <p:nvPr/>
            </p:nvGrpSpPr>
            <p:grpSpPr>
              <a:xfrm>
                <a:off x="4890542" y="1818592"/>
                <a:ext cx="3794026" cy="3747985"/>
                <a:chOff x="4890542" y="1879107"/>
                <a:chExt cx="3794026" cy="3747985"/>
              </a:xfrm>
            </p:grpSpPr>
            <p:sp>
              <p:nvSpPr>
                <p:cNvPr id="396" name="Freeform: Shape 183">
                  <a:extLst>
                    <a:ext uri="{FF2B5EF4-FFF2-40B4-BE49-F238E27FC236}">
                      <a16:creationId xmlns:a16="http://schemas.microsoft.com/office/drawing/2014/main" id="{708FF7C2-943B-4EB4-B9A5-C7A2A8E24575}"/>
                    </a:ext>
                  </a:extLst>
                </p:cNvPr>
                <p:cNvSpPr/>
                <p:nvPr/>
              </p:nvSpPr>
              <p:spPr>
                <a:xfrm>
                  <a:off x="7936553" y="4218728"/>
                  <a:ext cx="594473" cy="263202"/>
                </a:xfrm>
                <a:custGeom>
                  <a:avLst/>
                  <a:gdLst>
                    <a:gd name="connsiteX0" fmla="*/ 0 w 585397"/>
                    <a:gd name="connsiteY0" fmla="*/ 0 h 165636"/>
                    <a:gd name="connsiteX1" fmla="*/ 231436 w 585397"/>
                    <a:gd name="connsiteY1" fmla="*/ 106643 h 165636"/>
                    <a:gd name="connsiteX2" fmla="*/ 585397 w 585397"/>
                    <a:gd name="connsiteY2" fmla="*/ 165636 h 165636"/>
                    <a:gd name="connsiteX3" fmla="*/ 585397 w 585397"/>
                    <a:gd name="connsiteY3" fmla="*/ 165636 h 165636"/>
                    <a:gd name="connsiteX4" fmla="*/ 585397 w 585397"/>
                    <a:gd name="connsiteY4" fmla="*/ 165636 h 165636"/>
                    <a:gd name="connsiteX0" fmla="*/ 0 w 585397"/>
                    <a:gd name="connsiteY0" fmla="*/ 0 h 235974"/>
                    <a:gd name="connsiteX1" fmla="*/ 231436 w 585397"/>
                    <a:gd name="connsiteY1" fmla="*/ 106643 h 235974"/>
                    <a:gd name="connsiteX2" fmla="*/ 585397 w 585397"/>
                    <a:gd name="connsiteY2" fmla="*/ 165636 h 235974"/>
                    <a:gd name="connsiteX3" fmla="*/ 585397 w 585397"/>
                    <a:gd name="connsiteY3" fmla="*/ 165636 h 235974"/>
                    <a:gd name="connsiteX4" fmla="*/ 585397 w 585397"/>
                    <a:gd name="connsiteY4" fmla="*/ 235974 h 235974"/>
                    <a:gd name="connsiteX0" fmla="*/ 0 w 782799"/>
                    <a:gd name="connsiteY0" fmla="*/ 0 h 251857"/>
                    <a:gd name="connsiteX1" fmla="*/ 231436 w 782799"/>
                    <a:gd name="connsiteY1" fmla="*/ 106643 h 251857"/>
                    <a:gd name="connsiteX2" fmla="*/ 585397 w 782799"/>
                    <a:gd name="connsiteY2" fmla="*/ 165636 h 251857"/>
                    <a:gd name="connsiteX3" fmla="*/ 782799 w 782799"/>
                    <a:gd name="connsiteY3" fmla="*/ 251857 h 251857"/>
                    <a:gd name="connsiteX4" fmla="*/ 585397 w 782799"/>
                    <a:gd name="connsiteY4" fmla="*/ 235974 h 251857"/>
                    <a:gd name="connsiteX0" fmla="*/ 0 w 782799"/>
                    <a:gd name="connsiteY0" fmla="*/ 0 h 251857"/>
                    <a:gd name="connsiteX1" fmla="*/ 231436 w 782799"/>
                    <a:gd name="connsiteY1" fmla="*/ 106643 h 251857"/>
                    <a:gd name="connsiteX2" fmla="*/ 782799 w 782799"/>
                    <a:gd name="connsiteY2" fmla="*/ 251857 h 251857"/>
                    <a:gd name="connsiteX3" fmla="*/ 585397 w 782799"/>
                    <a:gd name="connsiteY3" fmla="*/ 235974 h 251857"/>
                    <a:gd name="connsiteX0" fmla="*/ 0 w 585397"/>
                    <a:gd name="connsiteY0" fmla="*/ 0 h 235974"/>
                    <a:gd name="connsiteX1" fmla="*/ 231436 w 585397"/>
                    <a:gd name="connsiteY1" fmla="*/ 106643 h 235974"/>
                    <a:gd name="connsiteX2" fmla="*/ 585397 w 585397"/>
                    <a:gd name="connsiteY2" fmla="*/ 235974 h 235974"/>
                    <a:gd name="connsiteX0" fmla="*/ 0 w 594473"/>
                    <a:gd name="connsiteY0" fmla="*/ 0 h 263202"/>
                    <a:gd name="connsiteX1" fmla="*/ 231436 w 594473"/>
                    <a:gd name="connsiteY1" fmla="*/ 106643 h 263202"/>
                    <a:gd name="connsiteX2" fmla="*/ 594473 w 594473"/>
                    <a:gd name="connsiteY2" fmla="*/ 263202 h 263202"/>
                  </a:gdLst>
                  <a:ahLst/>
                  <a:cxnLst>
                    <a:cxn ang="0">
                      <a:pos x="connsiteX0" y="connsiteY0"/>
                    </a:cxn>
                    <a:cxn ang="0">
                      <a:pos x="connsiteX1" y="connsiteY1"/>
                    </a:cxn>
                    <a:cxn ang="0">
                      <a:pos x="connsiteX2" y="connsiteY2"/>
                    </a:cxn>
                  </a:cxnLst>
                  <a:rect l="l" t="t" r="r" b="b"/>
                  <a:pathLst>
                    <a:path w="594473" h="263202">
                      <a:moveTo>
                        <a:pt x="0" y="0"/>
                      </a:moveTo>
                      <a:lnTo>
                        <a:pt x="231436" y="106643"/>
                      </a:lnTo>
                      <a:cubicBezTo>
                        <a:pt x="329002" y="145972"/>
                        <a:pt x="520731" y="236258"/>
                        <a:pt x="594473" y="263202"/>
                      </a:cubicBezTo>
                    </a:path>
                  </a:pathLst>
                </a:cu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97" name="Freeform: Shape 184">
                  <a:extLst>
                    <a:ext uri="{FF2B5EF4-FFF2-40B4-BE49-F238E27FC236}">
                      <a16:creationId xmlns:a16="http://schemas.microsoft.com/office/drawing/2014/main" id="{403E4AE6-DD44-4FFE-8223-41D4849DECF6}"/>
                    </a:ext>
                  </a:extLst>
                </p:cNvPr>
                <p:cNvSpPr/>
                <p:nvPr/>
              </p:nvSpPr>
              <p:spPr>
                <a:xfrm>
                  <a:off x="7909326" y="4007713"/>
                  <a:ext cx="585397" cy="235974"/>
                </a:xfrm>
                <a:custGeom>
                  <a:avLst/>
                  <a:gdLst>
                    <a:gd name="connsiteX0" fmla="*/ 0 w 585397"/>
                    <a:gd name="connsiteY0" fmla="*/ 0 h 165636"/>
                    <a:gd name="connsiteX1" fmla="*/ 231436 w 585397"/>
                    <a:gd name="connsiteY1" fmla="*/ 106643 h 165636"/>
                    <a:gd name="connsiteX2" fmla="*/ 585397 w 585397"/>
                    <a:gd name="connsiteY2" fmla="*/ 165636 h 165636"/>
                    <a:gd name="connsiteX3" fmla="*/ 585397 w 585397"/>
                    <a:gd name="connsiteY3" fmla="*/ 165636 h 165636"/>
                    <a:gd name="connsiteX4" fmla="*/ 585397 w 585397"/>
                    <a:gd name="connsiteY4" fmla="*/ 165636 h 165636"/>
                    <a:gd name="connsiteX0" fmla="*/ 0 w 585397"/>
                    <a:gd name="connsiteY0" fmla="*/ 0 h 235974"/>
                    <a:gd name="connsiteX1" fmla="*/ 231436 w 585397"/>
                    <a:gd name="connsiteY1" fmla="*/ 106643 h 235974"/>
                    <a:gd name="connsiteX2" fmla="*/ 585397 w 585397"/>
                    <a:gd name="connsiteY2" fmla="*/ 165636 h 235974"/>
                    <a:gd name="connsiteX3" fmla="*/ 585397 w 585397"/>
                    <a:gd name="connsiteY3" fmla="*/ 165636 h 235974"/>
                    <a:gd name="connsiteX4" fmla="*/ 585397 w 585397"/>
                    <a:gd name="connsiteY4" fmla="*/ 235974 h 235974"/>
                    <a:gd name="connsiteX0" fmla="*/ 0 w 782799"/>
                    <a:gd name="connsiteY0" fmla="*/ 0 h 251857"/>
                    <a:gd name="connsiteX1" fmla="*/ 231436 w 782799"/>
                    <a:gd name="connsiteY1" fmla="*/ 106643 h 251857"/>
                    <a:gd name="connsiteX2" fmla="*/ 585397 w 782799"/>
                    <a:gd name="connsiteY2" fmla="*/ 165636 h 251857"/>
                    <a:gd name="connsiteX3" fmla="*/ 782799 w 782799"/>
                    <a:gd name="connsiteY3" fmla="*/ 251857 h 251857"/>
                    <a:gd name="connsiteX4" fmla="*/ 585397 w 782799"/>
                    <a:gd name="connsiteY4" fmla="*/ 235974 h 251857"/>
                    <a:gd name="connsiteX0" fmla="*/ 0 w 782799"/>
                    <a:gd name="connsiteY0" fmla="*/ 0 h 251857"/>
                    <a:gd name="connsiteX1" fmla="*/ 231436 w 782799"/>
                    <a:gd name="connsiteY1" fmla="*/ 106643 h 251857"/>
                    <a:gd name="connsiteX2" fmla="*/ 782799 w 782799"/>
                    <a:gd name="connsiteY2" fmla="*/ 251857 h 251857"/>
                    <a:gd name="connsiteX3" fmla="*/ 585397 w 782799"/>
                    <a:gd name="connsiteY3" fmla="*/ 235974 h 251857"/>
                    <a:gd name="connsiteX0" fmla="*/ 0 w 585397"/>
                    <a:gd name="connsiteY0" fmla="*/ 0 h 235974"/>
                    <a:gd name="connsiteX1" fmla="*/ 231436 w 585397"/>
                    <a:gd name="connsiteY1" fmla="*/ 106643 h 235974"/>
                    <a:gd name="connsiteX2" fmla="*/ 585397 w 585397"/>
                    <a:gd name="connsiteY2" fmla="*/ 235974 h 235974"/>
                  </a:gdLst>
                  <a:ahLst/>
                  <a:cxnLst>
                    <a:cxn ang="0">
                      <a:pos x="connsiteX0" y="connsiteY0"/>
                    </a:cxn>
                    <a:cxn ang="0">
                      <a:pos x="connsiteX1" y="connsiteY1"/>
                    </a:cxn>
                    <a:cxn ang="0">
                      <a:pos x="connsiteX2" y="connsiteY2"/>
                    </a:cxn>
                  </a:cxnLst>
                  <a:rect l="l" t="t" r="r" b="b"/>
                  <a:pathLst>
                    <a:path w="585397" h="235974">
                      <a:moveTo>
                        <a:pt x="0" y="0"/>
                      </a:moveTo>
                      <a:lnTo>
                        <a:pt x="231436" y="106643"/>
                      </a:lnTo>
                      <a:cubicBezTo>
                        <a:pt x="329002" y="145972"/>
                        <a:pt x="511655" y="209030"/>
                        <a:pt x="585397" y="235974"/>
                      </a:cubicBez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98" name="Freeform: Shape 185">
                  <a:extLst>
                    <a:ext uri="{FF2B5EF4-FFF2-40B4-BE49-F238E27FC236}">
                      <a16:creationId xmlns:a16="http://schemas.microsoft.com/office/drawing/2014/main" id="{3E1A5DDB-A00D-4303-A566-8199753DBCD0}"/>
                    </a:ext>
                  </a:extLst>
                </p:cNvPr>
                <p:cNvSpPr/>
                <p:nvPr/>
              </p:nvSpPr>
              <p:spPr>
                <a:xfrm>
                  <a:off x="5791982" y="1956622"/>
                  <a:ext cx="2335521" cy="2280241"/>
                </a:xfrm>
                <a:custGeom>
                  <a:avLst/>
                  <a:gdLst>
                    <a:gd name="connsiteX0" fmla="*/ 0 w 2335521"/>
                    <a:gd name="connsiteY0" fmla="*/ 0 h 2280241"/>
                    <a:gd name="connsiteX1" fmla="*/ 354704 w 2335521"/>
                    <a:gd name="connsiteY1" fmla="*/ 287909 h 2280241"/>
                    <a:gd name="connsiteX2" fmla="*/ 720925 w 2335521"/>
                    <a:gd name="connsiteY2" fmla="*/ 766990 h 2280241"/>
                    <a:gd name="connsiteX3" fmla="*/ 1066416 w 2335521"/>
                    <a:gd name="connsiteY3" fmla="*/ 1172366 h 2280241"/>
                    <a:gd name="connsiteX4" fmla="*/ 1437243 w 2335521"/>
                    <a:gd name="connsiteY4" fmla="*/ 1527071 h 2280241"/>
                    <a:gd name="connsiteX5" fmla="*/ 1801161 w 2335521"/>
                    <a:gd name="connsiteY5" fmla="*/ 1874865 h 2280241"/>
                    <a:gd name="connsiteX6" fmla="*/ 2158168 w 2335521"/>
                    <a:gd name="connsiteY6" fmla="*/ 2211143 h 2280241"/>
                    <a:gd name="connsiteX7" fmla="*/ 2335521 w 2335521"/>
                    <a:gd name="connsiteY7" fmla="*/ 2280241 h 2280241"/>
                    <a:gd name="connsiteX0" fmla="*/ 0 w 2335521"/>
                    <a:gd name="connsiteY0" fmla="*/ 0 h 2280241"/>
                    <a:gd name="connsiteX1" fmla="*/ 347897 w 2335521"/>
                    <a:gd name="connsiteY1" fmla="*/ 287909 h 2280241"/>
                    <a:gd name="connsiteX2" fmla="*/ 720925 w 2335521"/>
                    <a:gd name="connsiteY2" fmla="*/ 766990 h 2280241"/>
                    <a:gd name="connsiteX3" fmla="*/ 1066416 w 2335521"/>
                    <a:gd name="connsiteY3" fmla="*/ 1172366 h 2280241"/>
                    <a:gd name="connsiteX4" fmla="*/ 1437243 w 2335521"/>
                    <a:gd name="connsiteY4" fmla="*/ 1527071 h 2280241"/>
                    <a:gd name="connsiteX5" fmla="*/ 1801161 w 2335521"/>
                    <a:gd name="connsiteY5" fmla="*/ 1874865 h 2280241"/>
                    <a:gd name="connsiteX6" fmla="*/ 2158168 w 2335521"/>
                    <a:gd name="connsiteY6" fmla="*/ 2211143 h 2280241"/>
                    <a:gd name="connsiteX7" fmla="*/ 2335521 w 2335521"/>
                    <a:gd name="connsiteY7" fmla="*/ 2280241 h 228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5521" h="2280241">
                      <a:moveTo>
                        <a:pt x="0" y="0"/>
                      </a:moveTo>
                      <a:lnTo>
                        <a:pt x="347897" y="287909"/>
                      </a:lnTo>
                      <a:lnTo>
                        <a:pt x="720925" y="766990"/>
                      </a:lnTo>
                      <a:lnTo>
                        <a:pt x="1066416" y="1172366"/>
                      </a:lnTo>
                      <a:lnTo>
                        <a:pt x="1437243" y="1527071"/>
                      </a:lnTo>
                      <a:lnTo>
                        <a:pt x="1801161" y="1874865"/>
                      </a:lnTo>
                      <a:lnTo>
                        <a:pt x="2158168" y="2211143"/>
                      </a:lnTo>
                      <a:lnTo>
                        <a:pt x="2335521" y="2280241"/>
                      </a:lnTo>
                    </a:path>
                  </a:pathLst>
                </a:cu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99" name="Freeform: Shape 186">
                  <a:extLst>
                    <a:ext uri="{FF2B5EF4-FFF2-40B4-BE49-F238E27FC236}">
                      <a16:creationId xmlns:a16="http://schemas.microsoft.com/office/drawing/2014/main" id="{C09ECF67-C75A-43BA-82B9-FDB6966A0E2D}"/>
                    </a:ext>
                  </a:extLst>
                </p:cNvPr>
                <p:cNvSpPr/>
                <p:nvPr/>
              </p:nvSpPr>
              <p:spPr>
                <a:xfrm>
                  <a:off x="5749254" y="1956553"/>
                  <a:ext cx="2380163" cy="2071581"/>
                </a:xfrm>
                <a:custGeom>
                  <a:avLst/>
                  <a:gdLst>
                    <a:gd name="connsiteX0" fmla="*/ 0 w 2380163"/>
                    <a:gd name="connsiteY0" fmla="*/ 0 h 2071581"/>
                    <a:gd name="connsiteX1" fmla="*/ 367576 w 2380163"/>
                    <a:gd name="connsiteY1" fmla="*/ 342616 h 2071581"/>
                    <a:gd name="connsiteX2" fmla="*/ 728344 w 2380163"/>
                    <a:gd name="connsiteY2" fmla="*/ 814565 h 2071581"/>
                    <a:gd name="connsiteX3" fmla="*/ 1077767 w 2380163"/>
                    <a:gd name="connsiteY3" fmla="*/ 1152643 h 2071581"/>
                    <a:gd name="connsiteX4" fmla="*/ 1452149 w 2380163"/>
                    <a:gd name="connsiteY4" fmla="*/ 1502066 h 2071581"/>
                    <a:gd name="connsiteX5" fmla="*/ 1801573 w 2380163"/>
                    <a:gd name="connsiteY5" fmla="*/ 1742579 h 2071581"/>
                    <a:gd name="connsiteX6" fmla="*/ 2162341 w 2380163"/>
                    <a:gd name="connsiteY6" fmla="*/ 1962670 h 2071581"/>
                    <a:gd name="connsiteX7" fmla="*/ 2380163 w 2380163"/>
                    <a:gd name="connsiteY7" fmla="*/ 2071581 h 207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0163" h="2071581">
                      <a:moveTo>
                        <a:pt x="0" y="0"/>
                      </a:moveTo>
                      <a:lnTo>
                        <a:pt x="367576" y="342616"/>
                      </a:lnTo>
                      <a:lnTo>
                        <a:pt x="728344" y="814565"/>
                      </a:lnTo>
                      <a:lnTo>
                        <a:pt x="1077767" y="1152643"/>
                      </a:lnTo>
                      <a:lnTo>
                        <a:pt x="1452149" y="1502066"/>
                      </a:lnTo>
                      <a:lnTo>
                        <a:pt x="1801573" y="1742579"/>
                      </a:lnTo>
                      <a:lnTo>
                        <a:pt x="2162341" y="1962670"/>
                      </a:lnTo>
                      <a:lnTo>
                        <a:pt x="2380163" y="2071581"/>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00" name="Freeform: Shape 187">
                  <a:extLst>
                    <a:ext uri="{FF2B5EF4-FFF2-40B4-BE49-F238E27FC236}">
                      <a16:creationId xmlns:a16="http://schemas.microsoft.com/office/drawing/2014/main" id="{33854048-BF05-4D57-B195-A2DB5FCC3CB8}"/>
                    </a:ext>
                  </a:extLst>
                </p:cNvPr>
                <p:cNvSpPr/>
                <p:nvPr/>
              </p:nvSpPr>
              <p:spPr>
                <a:xfrm>
                  <a:off x="5718260" y="1962607"/>
                  <a:ext cx="2460759" cy="1634622"/>
                </a:xfrm>
                <a:custGeom>
                  <a:avLst/>
                  <a:gdLst>
                    <a:gd name="connsiteX0" fmla="*/ 0 w 2460759"/>
                    <a:gd name="connsiteY0" fmla="*/ 0 h 1634622"/>
                    <a:gd name="connsiteX1" fmla="*/ 351284 w 2460759"/>
                    <a:gd name="connsiteY1" fmla="*/ 294796 h 1634622"/>
                    <a:gd name="connsiteX2" fmla="*/ 716691 w 2460759"/>
                    <a:gd name="connsiteY2" fmla="*/ 709630 h 1634622"/>
                    <a:gd name="connsiteX3" fmla="*/ 1076803 w 2460759"/>
                    <a:gd name="connsiteY3" fmla="*/ 910869 h 1634622"/>
                    <a:gd name="connsiteX4" fmla="*/ 1436914 w 2460759"/>
                    <a:gd name="connsiteY4" fmla="*/ 1080333 h 1634622"/>
                    <a:gd name="connsiteX5" fmla="*/ 1789964 w 2460759"/>
                    <a:gd name="connsiteY5" fmla="*/ 1221553 h 1634622"/>
                    <a:gd name="connsiteX6" fmla="*/ 2150075 w 2460759"/>
                    <a:gd name="connsiteY6" fmla="*/ 1431618 h 1634622"/>
                    <a:gd name="connsiteX7" fmla="*/ 2460759 w 2460759"/>
                    <a:gd name="connsiteY7" fmla="*/ 1634622 h 16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759" h="1634622">
                      <a:moveTo>
                        <a:pt x="0" y="0"/>
                      </a:moveTo>
                      <a:lnTo>
                        <a:pt x="351284" y="294796"/>
                      </a:lnTo>
                      <a:lnTo>
                        <a:pt x="716691" y="709630"/>
                      </a:lnTo>
                      <a:lnTo>
                        <a:pt x="1076803" y="910869"/>
                      </a:lnTo>
                      <a:lnTo>
                        <a:pt x="1436914" y="1080333"/>
                      </a:lnTo>
                      <a:lnTo>
                        <a:pt x="1789964" y="1221553"/>
                      </a:lnTo>
                      <a:lnTo>
                        <a:pt x="2150075" y="1431618"/>
                      </a:lnTo>
                      <a:lnTo>
                        <a:pt x="2460759" y="1634622"/>
                      </a:lnTo>
                    </a:path>
                  </a:pathLst>
                </a:cu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401" name="TextBox 400">
                  <a:extLst>
                    <a:ext uri="{FF2B5EF4-FFF2-40B4-BE49-F238E27FC236}">
                      <a16:creationId xmlns:a16="http://schemas.microsoft.com/office/drawing/2014/main" id="{E288E0C5-0798-46F0-B21F-349A2B5C460D}"/>
                    </a:ext>
                  </a:extLst>
                </p:cNvPr>
                <p:cNvSpPr txBox="1"/>
                <p:nvPr/>
              </p:nvSpPr>
              <p:spPr>
                <a:xfrm>
                  <a:off x="4890542" y="5066167"/>
                  <a:ext cx="713904" cy="553998"/>
                </a:xfrm>
                <a:prstGeom prst="rect">
                  <a:avLst/>
                </a:prstGeom>
                <a:noFill/>
              </p:spPr>
              <p:txBody>
                <a:bodyPr wrap="none" lIns="36000" tIns="0" rIns="36000" bIns="0" rtlCol="0">
                  <a:spAutoFit/>
                </a:bodyPr>
                <a:lstStyle/>
                <a:p>
                  <a:pPr>
                    <a:lnSpc>
                      <a:spcPct val="90000"/>
                    </a:lnSpc>
                  </a:pPr>
                  <a:endParaRPr lang="en-GB" sz="1000" b="1" dirty="0">
                    <a:solidFill>
                      <a:srgbClr val="000000"/>
                    </a:solidFill>
                  </a:endParaRPr>
                </a:p>
                <a:p>
                  <a:pPr>
                    <a:lnSpc>
                      <a:spcPct val="90000"/>
                    </a:lnSpc>
                  </a:pPr>
                  <a:r>
                    <a:rPr lang="en-GB" sz="1000" b="1" dirty="0">
                      <a:solidFill>
                        <a:srgbClr val="005294"/>
                      </a:solidFill>
                    </a:rPr>
                    <a:t>Class 1:</a:t>
                  </a:r>
                  <a:r>
                    <a:rPr lang="en-GB" sz="1000" dirty="0">
                      <a:solidFill>
                        <a:srgbClr val="000000"/>
                      </a:solidFill>
                    </a:rPr>
                    <a:t>  n=</a:t>
                  </a:r>
                </a:p>
                <a:p>
                  <a:pPr>
                    <a:lnSpc>
                      <a:spcPct val="90000"/>
                    </a:lnSpc>
                  </a:pPr>
                  <a:r>
                    <a:rPr lang="en-GB" sz="1000" b="1" dirty="0">
                      <a:solidFill>
                        <a:srgbClr val="005294"/>
                      </a:solidFill>
                    </a:rPr>
                    <a:t>Class 2:</a:t>
                  </a:r>
                  <a:r>
                    <a:rPr lang="en-GB" sz="1000" dirty="0">
                      <a:solidFill>
                        <a:srgbClr val="000000"/>
                      </a:solidFill>
                    </a:rPr>
                    <a:t>  n=  </a:t>
                  </a:r>
                </a:p>
                <a:p>
                  <a:pPr>
                    <a:lnSpc>
                      <a:spcPct val="90000"/>
                    </a:lnSpc>
                  </a:pPr>
                  <a:r>
                    <a:rPr lang="en-GB" sz="1000" b="1" dirty="0">
                      <a:solidFill>
                        <a:srgbClr val="005294"/>
                      </a:solidFill>
                    </a:rPr>
                    <a:t>Class 3:</a:t>
                  </a:r>
                  <a:r>
                    <a:rPr lang="en-GB" sz="1000" dirty="0">
                      <a:solidFill>
                        <a:srgbClr val="000000"/>
                      </a:solidFill>
                    </a:rPr>
                    <a:t>  n=</a:t>
                  </a:r>
                </a:p>
              </p:txBody>
            </p:sp>
            <p:sp>
              <p:nvSpPr>
                <p:cNvPr id="402" name="Freeform: Shape 189">
                  <a:extLst>
                    <a:ext uri="{FF2B5EF4-FFF2-40B4-BE49-F238E27FC236}">
                      <a16:creationId xmlns:a16="http://schemas.microsoft.com/office/drawing/2014/main" id="{D1C609A1-3C2D-46C2-9F6B-F0238EF19AD4}"/>
                    </a:ext>
                  </a:extLst>
                </p:cNvPr>
                <p:cNvSpPr/>
                <p:nvPr/>
              </p:nvSpPr>
              <p:spPr>
                <a:xfrm>
                  <a:off x="5549777" y="1959593"/>
                  <a:ext cx="3029313" cy="2783776"/>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403" name="Group 402">
                  <a:extLst>
                    <a:ext uri="{FF2B5EF4-FFF2-40B4-BE49-F238E27FC236}">
                      <a16:creationId xmlns:a16="http://schemas.microsoft.com/office/drawing/2014/main" id="{99B39124-FF79-41BE-A4F5-993C3FCE544C}"/>
                    </a:ext>
                  </a:extLst>
                </p:cNvPr>
                <p:cNvGrpSpPr/>
                <p:nvPr/>
              </p:nvGrpSpPr>
              <p:grpSpPr>
                <a:xfrm>
                  <a:off x="5486313" y="1959503"/>
                  <a:ext cx="68400" cy="2659750"/>
                  <a:chOff x="5296951" y="1828710"/>
                  <a:chExt cx="68400" cy="2659750"/>
                </a:xfrm>
              </p:grpSpPr>
              <p:cxnSp>
                <p:nvCxnSpPr>
                  <p:cNvPr id="578" name="Straight Connector 577">
                    <a:extLst>
                      <a:ext uri="{FF2B5EF4-FFF2-40B4-BE49-F238E27FC236}">
                        <a16:creationId xmlns:a16="http://schemas.microsoft.com/office/drawing/2014/main" id="{514FF174-3F1D-4CCF-9BEA-7AEE865EF3C2}"/>
                      </a:ext>
                    </a:extLst>
                  </p:cNvPr>
                  <p:cNvCxnSpPr/>
                  <p:nvPr/>
                </p:nvCxnSpPr>
                <p:spPr>
                  <a:xfrm>
                    <a:off x="5296951" y="289261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a:extLst>
                      <a:ext uri="{FF2B5EF4-FFF2-40B4-BE49-F238E27FC236}">
                        <a16:creationId xmlns:a16="http://schemas.microsoft.com/office/drawing/2014/main" id="{5FBAB15F-D7B7-43E8-AC1D-D22B053C9FA8}"/>
                      </a:ext>
                    </a:extLst>
                  </p:cNvPr>
                  <p:cNvCxnSpPr/>
                  <p:nvPr/>
                </p:nvCxnSpPr>
                <p:spPr>
                  <a:xfrm>
                    <a:off x="5296951" y="342456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0" name="Straight Connector 579">
                    <a:extLst>
                      <a:ext uri="{FF2B5EF4-FFF2-40B4-BE49-F238E27FC236}">
                        <a16:creationId xmlns:a16="http://schemas.microsoft.com/office/drawing/2014/main" id="{BE2BEAD8-3F75-4735-9521-EAB9DB6D5B31}"/>
                      </a:ext>
                    </a:extLst>
                  </p:cNvPr>
                  <p:cNvCxnSpPr/>
                  <p:nvPr/>
                </p:nvCxnSpPr>
                <p:spPr>
                  <a:xfrm>
                    <a:off x="5296951" y="395651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1" name="Straight Connector 580">
                    <a:extLst>
                      <a:ext uri="{FF2B5EF4-FFF2-40B4-BE49-F238E27FC236}">
                        <a16:creationId xmlns:a16="http://schemas.microsoft.com/office/drawing/2014/main" id="{7A42FF22-4AF9-43A9-A04A-C44D8229AF5F}"/>
                      </a:ext>
                    </a:extLst>
                  </p:cNvPr>
                  <p:cNvCxnSpPr/>
                  <p:nvPr/>
                </p:nvCxnSpPr>
                <p:spPr>
                  <a:xfrm>
                    <a:off x="5296951" y="448846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a:extLst>
                      <a:ext uri="{FF2B5EF4-FFF2-40B4-BE49-F238E27FC236}">
                        <a16:creationId xmlns:a16="http://schemas.microsoft.com/office/drawing/2014/main" id="{6F408F31-0DEA-4C87-800B-5863DE8418EC}"/>
                      </a:ext>
                    </a:extLst>
                  </p:cNvPr>
                  <p:cNvCxnSpPr/>
                  <p:nvPr/>
                </p:nvCxnSpPr>
                <p:spPr>
                  <a:xfrm>
                    <a:off x="5296951" y="182871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a:extLst>
                      <a:ext uri="{FF2B5EF4-FFF2-40B4-BE49-F238E27FC236}">
                        <a16:creationId xmlns:a16="http://schemas.microsoft.com/office/drawing/2014/main" id="{340852DF-3111-421D-8BE6-D3FB9A480C35}"/>
                      </a:ext>
                    </a:extLst>
                  </p:cNvPr>
                  <p:cNvCxnSpPr/>
                  <p:nvPr/>
                </p:nvCxnSpPr>
                <p:spPr>
                  <a:xfrm>
                    <a:off x="5296951" y="236066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04" name="Group 403">
                  <a:extLst>
                    <a:ext uri="{FF2B5EF4-FFF2-40B4-BE49-F238E27FC236}">
                      <a16:creationId xmlns:a16="http://schemas.microsoft.com/office/drawing/2014/main" id="{8AD936E2-3879-468F-96C6-87BD432520C2}"/>
                    </a:ext>
                  </a:extLst>
                </p:cNvPr>
                <p:cNvGrpSpPr/>
                <p:nvPr/>
              </p:nvGrpSpPr>
              <p:grpSpPr>
                <a:xfrm>
                  <a:off x="5458006" y="4839746"/>
                  <a:ext cx="3195306" cy="330840"/>
                  <a:chOff x="1806642" y="5079386"/>
                  <a:chExt cx="2616167" cy="289180"/>
                </a:xfrm>
              </p:grpSpPr>
              <p:sp>
                <p:nvSpPr>
                  <p:cNvPr id="568" name="TextBox 567">
                    <a:extLst>
                      <a:ext uri="{FF2B5EF4-FFF2-40B4-BE49-F238E27FC236}">
                        <a16:creationId xmlns:a16="http://schemas.microsoft.com/office/drawing/2014/main" id="{2364D49E-269B-49E1-B52D-AEC90DD817D9}"/>
                      </a:ext>
                    </a:extLst>
                  </p:cNvPr>
                  <p:cNvSpPr txBox="1"/>
                  <p:nvPr/>
                </p:nvSpPr>
                <p:spPr>
                  <a:xfrm>
                    <a:off x="4306847" y="5079386"/>
                    <a:ext cx="115962" cy="141236"/>
                  </a:xfrm>
                  <a:prstGeom prst="rect">
                    <a:avLst/>
                  </a:prstGeom>
                  <a:noFill/>
                </p:spPr>
                <p:txBody>
                  <a:bodyPr wrap="none" lIns="36000" tIns="0" rIns="36000" bIns="0" rtlCol="0">
                    <a:spAutoFit/>
                  </a:bodyPr>
                  <a:lstStyle/>
                  <a:p>
                    <a:pPr algn="ctr"/>
                    <a:r>
                      <a:rPr lang="en-GB" sz="1050" dirty="0">
                        <a:solidFill>
                          <a:srgbClr val="000000"/>
                        </a:solidFill>
                      </a:rPr>
                      <a:t>8</a:t>
                    </a:r>
                  </a:p>
                </p:txBody>
              </p:sp>
              <p:sp>
                <p:nvSpPr>
                  <p:cNvPr id="569" name="TextBox 568">
                    <a:extLst>
                      <a:ext uri="{FF2B5EF4-FFF2-40B4-BE49-F238E27FC236}">
                        <a16:creationId xmlns:a16="http://schemas.microsoft.com/office/drawing/2014/main" id="{C3A74D37-CC1A-4E97-8D4C-39C586CD369F}"/>
                      </a:ext>
                    </a:extLst>
                  </p:cNvPr>
                  <p:cNvSpPr txBox="1"/>
                  <p:nvPr/>
                </p:nvSpPr>
                <p:spPr>
                  <a:xfrm>
                    <a:off x="3716598" y="5079386"/>
                    <a:ext cx="115962" cy="141236"/>
                  </a:xfrm>
                  <a:prstGeom prst="rect">
                    <a:avLst/>
                  </a:prstGeom>
                  <a:noFill/>
                </p:spPr>
                <p:txBody>
                  <a:bodyPr wrap="none" lIns="36000" tIns="0" rIns="36000" bIns="0" rtlCol="0">
                    <a:spAutoFit/>
                  </a:bodyPr>
                  <a:lstStyle/>
                  <a:p>
                    <a:pPr algn="ctr"/>
                    <a:r>
                      <a:rPr lang="en-GB" sz="1050" dirty="0">
                        <a:solidFill>
                          <a:srgbClr val="000000"/>
                        </a:solidFill>
                      </a:rPr>
                      <a:t>6</a:t>
                    </a:r>
                  </a:p>
                </p:txBody>
              </p:sp>
              <p:sp>
                <p:nvSpPr>
                  <p:cNvPr id="570" name="TextBox 569">
                    <a:extLst>
                      <a:ext uri="{FF2B5EF4-FFF2-40B4-BE49-F238E27FC236}">
                        <a16:creationId xmlns:a16="http://schemas.microsoft.com/office/drawing/2014/main" id="{18535374-523D-4A06-8EC2-945916D0DE44}"/>
                      </a:ext>
                    </a:extLst>
                  </p:cNvPr>
                  <p:cNvSpPr txBox="1"/>
                  <p:nvPr/>
                </p:nvSpPr>
                <p:spPr>
                  <a:xfrm>
                    <a:off x="3132883" y="5079386"/>
                    <a:ext cx="115962" cy="141236"/>
                  </a:xfrm>
                  <a:prstGeom prst="rect">
                    <a:avLst/>
                  </a:prstGeom>
                  <a:noFill/>
                </p:spPr>
                <p:txBody>
                  <a:bodyPr wrap="none" lIns="36000" tIns="0" rIns="36000" bIns="0" rtlCol="0">
                    <a:spAutoFit/>
                  </a:bodyPr>
                  <a:lstStyle/>
                  <a:p>
                    <a:pPr algn="ctr"/>
                    <a:r>
                      <a:rPr lang="en-GB" sz="1050" dirty="0">
                        <a:solidFill>
                          <a:srgbClr val="000000"/>
                        </a:solidFill>
                      </a:rPr>
                      <a:t>4</a:t>
                    </a:r>
                  </a:p>
                </p:txBody>
              </p:sp>
              <p:sp>
                <p:nvSpPr>
                  <p:cNvPr id="571" name="TextBox 570">
                    <a:extLst>
                      <a:ext uri="{FF2B5EF4-FFF2-40B4-BE49-F238E27FC236}">
                        <a16:creationId xmlns:a16="http://schemas.microsoft.com/office/drawing/2014/main" id="{491594A0-2775-4BCD-9C71-039498309B5F}"/>
                      </a:ext>
                    </a:extLst>
                  </p:cNvPr>
                  <p:cNvSpPr txBox="1"/>
                  <p:nvPr/>
                </p:nvSpPr>
                <p:spPr>
                  <a:xfrm>
                    <a:off x="2549166" y="5079386"/>
                    <a:ext cx="115962" cy="141236"/>
                  </a:xfrm>
                  <a:prstGeom prst="rect">
                    <a:avLst/>
                  </a:prstGeom>
                  <a:noFill/>
                </p:spPr>
                <p:txBody>
                  <a:bodyPr wrap="none" lIns="36000" tIns="0" rIns="36000" bIns="0" rtlCol="0">
                    <a:spAutoFit/>
                  </a:bodyPr>
                  <a:lstStyle/>
                  <a:p>
                    <a:pPr algn="ctr"/>
                    <a:r>
                      <a:rPr lang="en-GB" sz="1050" dirty="0">
                        <a:solidFill>
                          <a:srgbClr val="000000"/>
                        </a:solidFill>
                      </a:rPr>
                      <a:t>2</a:t>
                    </a:r>
                  </a:p>
                </p:txBody>
              </p:sp>
              <p:sp>
                <p:nvSpPr>
                  <p:cNvPr id="572" name="TextBox 571">
                    <a:extLst>
                      <a:ext uri="{FF2B5EF4-FFF2-40B4-BE49-F238E27FC236}">
                        <a16:creationId xmlns:a16="http://schemas.microsoft.com/office/drawing/2014/main" id="{503B51BB-05DA-4BE4-B496-2E3F926F0245}"/>
                      </a:ext>
                    </a:extLst>
                  </p:cNvPr>
                  <p:cNvSpPr txBox="1"/>
                  <p:nvPr/>
                </p:nvSpPr>
                <p:spPr>
                  <a:xfrm>
                    <a:off x="1806642" y="5079386"/>
                    <a:ext cx="433578" cy="141236"/>
                  </a:xfrm>
                  <a:prstGeom prst="rect">
                    <a:avLst/>
                  </a:prstGeom>
                  <a:noFill/>
                </p:spPr>
                <p:txBody>
                  <a:bodyPr wrap="none" lIns="36000" tIns="0" rIns="36000" bIns="0" rtlCol="0">
                    <a:spAutoFit/>
                  </a:bodyPr>
                  <a:lstStyle/>
                  <a:p>
                    <a:pPr algn="ctr"/>
                    <a:r>
                      <a:rPr lang="en-GB" sz="1050" dirty="0">
                        <a:solidFill>
                          <a:srgbClr val="000000"/>
                        </a:solidFill>
                      </a:rPr>
                      <a:t>Baseline</a:t>
                    </a:r>
                  </a:p>
                </p:txBody>
              </p:sp>
              <p:sp>
                <p:nvSpPr>
                  <p:cNvPr id="573" name="TextBox 572">
                    <a:extLst>
                      <a:ext uri="{FF2B5EF4-FFF2-40B4-BE49-F238E27FC236}">
                        <a16:creationId xmlns:a16="http://schemas.microsoft.com/office/drawing/2014/main" id="{C38ADD63-D7BB-4174-A269-23498C0405EB}"/>
                      </a:ext>
                    </a:extLst>
                  </p:cNvPr>
                  <p:cNvSpPr txBox="1"/>
                  <p:nvPr/>
                </p:nvSpPr>
                <p:spPr>
                  <a:xfrm>
                    <a:off x="2021689" y="5207154"/>
                    <a:ext cx="2336607" cy="161412"/>
                  </a:xfrm>
                  <a:prstGeom prst="rect">
                    <a:avLst/>
                  </a:prstGeom>
                  <a:noFill/>
                </p:spPr>
                <p:txBody>
                  <a:bodyPr wrap="square" lIns="36000" tIns="0" rIns="36000" bIns="0" rtlCol="0">
                    <a:spAutoFit/>
                  </a:bodyPr>
                  <a:lstStyle/>
                  <a:p>
                    <a:pPr algn="ctr"/>
                    <a:r>
                      <a:rPr lang="en-GB" sz="1200" b="1" dirty="0">
                        <a:solidFill>
                          <a:srgbClr val="000000"/>
                        </a:solidFill>
                      </a:rPr>
                      <a:t>Year</a:t>
                    </a:r>
                  </a:p>
                </p:txBody>
              </p:sp>
              <p:sp>
                <p:nvSpPr>
                  <p:cNvPr id="574" name="TextBox 573">
                    <a:extLst>
                      <a:ext uri="{FF2B5EF4-FFF2-40B4-BE49-F238E27FC236}">
                        <a16:creationId xmlns:a16="http://schemas.microsoft.com/office/drawing/2014/main" id="{BCF574A7-93AF-4F85-A9E3-D3D1E6FBB923}"/>
                      </a:ext>
                    </a:extLst>
                  </p:cNvPr>
                  <p:cNvSpPr txBox="1"/>
                  <p:nvPr/>
                </p:nvSpPr>
                <p:spPr>
                  <a:xfrm>
                    <a:off x="2257216" y="5079386"/>
                    <a:ext cx="115962" cy="141236"/>
                  </a:xfrm>
                  <a:prstGeom prst="rect">
                    <a:avLst/>
                  </a:prstGeom>
                  <a:noFill/>
                </p:spPr>
                <p:txBody>
                  <a:bodyPr wrap="none" lIns="36000" tIns="0" rIns="36000" bIns="0" rtlCol="0">
                    <a:spAutoFit/>
                  </a:bodyPr>
                  <a:lstStyle/>
                  <a:p>
                    <a:pPr algn="ctr"/>
                    <a:r>
                      <a:rPr lang="en-GB" sz="1050" dirty="0">
                        <a:solidFill>
                          <a:srgbClr val="000000"/>
                        </a:solidFill>
                      </a:rPr>
                      <a:t>1</a:t>
                    </a:r>
                  </a:p>
                </p:txBody>
              </p:sp>
              <p:sp>
                <p:nvSpPr>
                  <p:cNvPr id="575" name="TextBox 574">
                    <a:extLst>
                      <a:ext uri="{FF2B5EF4-FFF2-40B4-BE49-F238E27FC236}">
                        <a16:creationId xmlns:a16="http://schemas.microsoft.com/office/drawing/2014/main" id="{14259875-6594-49FD-B011-9AE5D557006D}"/>
                      </a:ext>
                    </a:extLst>
                  </p:cNvPr>
                  <p:cNvSpPr txBox="1"/>
                  <p:nvPr/>
                </p:nvSpPr>
                <p:spPr>
                  <a:xfrm>
                    <a:off x="2841117" y="5079386"/>
                    <a:ext cx="115962" cy="141236"/>
                  </a:xfrm>
                  <a:prstGeom prst="rect">
                    <a:avLst/>
                  </a:prstGeom>
                  <a:noFill/>
                </p:spPr>
                <p:txBody>
                  <a:bodyPr wrap="none" lIns="36000" tIns="0" rIns="36000" bIns="0" rtlCol="0">
                    <a:spAutoFit/>
                  </a:bodyPr>
                  <a:lstStyle/>
                  <a:p>
                    <a:pPr algn="ctr"/>
                    <a:r>
                      <a:rPr lang="en-GB" sz="1050" dirty="0">
                        <a:solidFill>
                          <a:srgbClr val="000000"/>
                        </a:solidFill>
                      </a:rPr>
                      <a:t>3</a:t>
                    </a:r>
                  </a:p>
                </p:txBody>
              </p:sp>
              <p:sp>
                <p:nvSpPr>
                  <p:cNvPr id="576" name="TextBox 575">
                    <a:extLst>
                      <a:ext uri="{FF2B5EF4-FFF2-40B4-BE49-F238E27FC236}">
                        <a16:creationId xmlns:a16="http://schemas.microsoft.com/office/drawing/2014/main" id="{F15F68F6-EB07-42C3-846D-140C4BE4D133}"/>
                      </a:ext>
                    </a:extLst>
                  </p:cNvPr>
                  <p:cNvSpPr txBox="1"/>
                  <p:nvPr/>
                </p:nvSpPr>
                <p:spPr>
                  <a:xfrm>
                    <a:off x="3427728" y="5079386"/>
                    <a:ext cx="115962" cy="141236"/>
                  </a:xfrm>
                  <a:prstGeom prst="rect">
                    <a:avLst/>
                  </a:prstGeom>
                  <a:noFill/>
                </p:spPr>
                <p:txBody>
                  <a:bodyPr wrap="none" lIns="36000" tIns="0" rIns="36000" bIns="0" rtlCol="0">
                    <a:spAutoFit/>
                  </a:bodyPr>
                  <a:lstStyle/>
                  <a:p>
                    <a:pPr algn="ctr"/>
                    <a:r>
                      <a:rPr lang="en-GB" sz="1050" dirty="0">
                        <a:solidFill>
                          <a:srgbClr val="000000"/>
                        </a:solidFill>
                      </a:rPr>
                      <a:t>5</a:t>
                    </a:r>
                  </a:p>
                </p:txBody>
              </p:sp>
              <p:sp>
                <p:nvSpPr>
                  <p:cNvPr id="577" name="TextBox 576">
                    <a:extLst>
                      <a:ext uri="{FF2B5EF4-FFF2-40B4-BE49-F238E27FC236}">
                        <a16:creationId xmlns:a16="http://schemas.microsoft.com/office/drawing/2014/main" id="{25771CD5-3DE1-4400-85A8-D7AD4424D1A2}"/>
                      </a:ext>
                    </a:extLst>
                  </p:cNvPr>
                  <p:cNvSpPr txBox="1"/>
                  <p:nvPr/>
                </p:nvSpPr>
                <p:spPr>
                  <a:xfrm>
                    <a:off x="4020675" y="5079386"/>
                    <a:ext cx="115962" cy="141236"/>
                  </a:xfrm>
                  <a:prstGeom prst="rect">
                    <a:avLst/>
                  </a:prstGeom>
                  <a:noFill/>
                </p:spPr>
                <p:txBody>
                  <a:bodyPr wrap="none" lIns="36000" tIns="0" rIns="36000" bIns="0" rtlCol="0">
                    <a:spAutoFit/>
                  </a:bodyPr>
                  <a:lstStyle/>
                  <a:p>
                    <a:pPr algn="ctr"/>
                    <a:r>
                      <a:rPr lang="en-GB" sz="1050" dirty="0">
                        <a:solidFill>
                          <a:srgbClr val="000000"/>
                        </a:solidFill>
                      </a:rPr>
                      <a:t>7</a:t>
                    </a:r>
                  </a:p>
                </p:txBody>
              </p:sp>
            </p:grpSp>
            <p:grpSp>
              <p:nvGrpSpPr>
                <p:cNvPr id="405" name="Group 404">
                  <a:extLst>
                    <a:ext uri="{FF2B5EF4-FFF2-40B4-BE49-F238E27FC236}">
                      <a16:creationId xmlns:a16="http://schemas.microsoft.com/office/drawing/2014/main" id="{FDEA8479-75E4-45B2-9E54-AA80D3E5A8ED}"/>
                    </a:ext>
                  </a:extLst>
                </p:cNvPr>
                <p:cNvGrpSpPr/>
                <p:nvPr/>
              </p:nvGrpSpPr>
              <p:grpSpPr>
                <a:xfrm>
                  <a:off x="5189597" y="1879107"/>
                  <a:ext cx="288000" cy="2825502"/>
                  <a:chOff x="5010695" y="1755892"/>
                  <a:chExt cx="288000" cy="2825502"/>
                </a:xfrm>
              </p:grpSpPr>
              <p:sp>
                <p:nvSpPr>
                  <p:cNvPr id="562" name="TextBox 561">
                    <a:extLst>
                      <a:ext uri="{FF2B5EF4-FFF2-40B4-BE49-F238E27FC236}">
                        <a16:creationId xmlns:a16="http://schemas.microsoft.com/office/drawing/2014/main" id="{87F92CBB-BCEC-44F8-9089-924D8E613AFF}"/>
                      </a:ext>
                    </a:extLst>
                  </p:cNvPr>
                  <p:cNvSpPr txBox="1"/>
                  <p:nvPr/>
                </p:nvSpPr>
                <p:spPr>
                  <a:xfrm>
                    <a:off x="5010695" y="4419811"/>
                    <a:ext cx="288000" cy="161583"/>
                  </a:xfrm>
                  <a:prstGeom prst="rect">
                    <a:avLst/>
                  </a:prstGeom>
                  <a:noFill/>
                </p:spPr>
                <p:txBody>
                  <a:bodyPr wrap="square" lIns="0" tIns="0" rIns="36000" bIns="0" rtlCol="0" anchor="ctr">
                    <a:spAutoFit/>
                  </a:bodyPr>
                  <a:lstStyle/>
                  <a:p>
                    <a:pPr algn="r"/>
                    <a:r>
                      <a:rPr lang="en-GB" sz="1050" dirty="0">
                        <a:solidFill>
                          <a:srgbClr val="000000"/>
                        </a:solidFill>
                      </a:rPr>
                      <a:t>-25</a:t>
                    </a:r>
                  </a:p>
                </p:txBody>
              </p:sp>
              <p:sp>
                <p:nvSpPr>
                  <p:cNvPr id="563" name="TextBox 562">
                    <a:extLst>
                      <a:ext uri="{FF2B5EF4-FFF2-40B4-BE49-F238E27FC236}">
                        <a16:creationId xmlns:a16="http://schemas.microsoft.com/office/drawing/2014/main" id="{360D42DB-4977-41E6-B5DA-033D0AD21314}"/>
                      </a:ext>
                    </a:extLst>
                  </p:cNvPr>
                  <p:cNvSpPr txBox="1"/>
                  <p:nvPr/>
                </p:nvSpPr>
                <p:spPr>
                  <a:xfrm>
                    <a:off x="5010695" y="3887028"/>
                    <a:ext cx="288000" cy="161583"/>
                  </a:xfrm>
                  <a:prstGeom prst="rect">
                    <a:avLst/>
                  </a:prstGeom>
                  <a:noFill/>
                </p:spPr>
                <p:txBody>
                  <a:bodyPr wrap="square" lIns="0" tIns="0" rIns="36000" bIns="0" rtlCol="0" anchor="ctr">
                    <a:spAutoFit/>
                  </a:bodyPr>
                  <a:lstStyle/>
                  <a:p>
                    <a:pPr algn="r"/>
                    <a:r>
                      <a:rPr lang="en-GB" sz="1050" dirty="0">
                        <a:solidFill>
                          <a:srgbClr val="000000"/>
                        </a:solidFill>
                      </a:rPr>
                      <a:t>-20</a:t>
                    </a:r>
                  </a:p>
                </p:txBody>
              </p:sp>
              <p:sp>
                <p:nvSpPr>
                  <p:cNvPr id="564" name="TextBox 563">
                    <a:extLst>
                      <a:ext uri="{FF2B5EF4-FFF2-40B4-BE49-F238E27FC236}">
                        <a16:creationId xmlns:a16="http://schemas.microsoft.com/office/drawing/2014/main" id="{61832B39-B0FC-49C6-8F26-EE651819C333}"/>
                      </a:ext>
                    </a:extLst>
                  </p:cNvPr>
                  <p:cNvSpPr txBox="1"/>
                  <p:nvPr/>
                </p:nvSpPr>
                <p:spPr>
                  <a:xfrm>
                    <a:off x="5010695" y="2821460"/>
                    <a:ext cx="288000" cy="161583"/>
                  </a:xfrm>
                  <a:prstGeom prst="rect">
                    <a:avLst/>
                  </a:prstGeom>
                  <a:noFill/>
                </p:spPr>
                <p:txBody>
                  <a:bodyPr wrap="square" lIns="0" tIns="0" rIns="36000" bIns="0" rtlCol="0" anchor="ctr">
                    <a:spAutoFit/>
                  </a:bodyPr>
                  <a:lstStyle/>
                  <a:p>
                    <a:pPr algn="r"/>
                    <a:r>
                      <a:rPr lang="en-GB" sz="1050" dirty="0">
                        <a:solidFill>
                          <a:srgbClr val="000000"/>
                        </a:solidFill>
                      </a:rPr>
                      <a:t>-10</a:t>
                    </a:r>
                  </a:p>
                </p:txBody>
              </p:sp>
              <p:sp>
                <p:nvSpPr>
                  <p:cNvPr id="565" name="TextBox 564">
                    <a:extLst>
                      <a:ext uri="{FF2B5EF4-FFF2-40B4-BE49-F238E27FC236}">
                        <a16:creationId xmlns:a16="http://schemas.microsoft.com/office/drawing/2014/main" id="{70776691-CD41-42F6-B835-63CD1F956542}"/>
                      </a:ext>
                    </a:extLst>
                  </p:cNvPr>
                  <p:cNvSpPr txBox="1"/>
                  <p:nvPr/>
                </p:nvSpPr>
                <p:spPr>
                  <a:xfrm>
                    <a:off x="5010695" y="2288676"/>
                    <a:ext cx="288000" cy="161583"/>
                  </a:xfrm>
                  <a:prstGeom prst="rect">
                    <a:avLst/>
                  </a:prstGeom>
                  <a:noFill/>
                </p:spPr>
                <p:txBody>
                  <a:bodyPr wrap="square" lIns="0" tIns="0" rIns="36000" bIns="0" rtlCol="0" anchor="ctr">
                    <a:spAutoFit/>
                  </a:bodyPr>
                  <a:lstStyle/>
                  <a:p>
                    <a:pPr algn="r"/>
                    <a:r>
                      <a:rPr lang="en-GB" sz="1050" dirty="0">
                        <a:solidFill>
                          <a:srgbClr val="000000"/>
                        </a:solidFill>
                      </a:rPr>
                      <a:t>-5</a:t>
                    </a:r>
                  </a:p>
                </p:txBody>
              </p:sp>
              <p:sp>
                <p:nvSpPr>
                  <p:cNvPr id="566" name="TextBox 565">
                    <a:extLst>
                      <a:ext uri="{FF2B5EF4-FFF2-40B4-BE49-F238E27FC236}">
                        <a16:creationId xmlns:a16="http://schemas.microsoft.com/office/drawing/2014/main" id="{44E90F58-9E9C-42E2-8DED-2C49F7218792}"/>
                      </a:ext>
                    </a:extLst>
                  </p:cNvPr>
                  <p:cNvSpPr txBox="1"/>
                  <p:nvPr/>
                </p:nvSpPr>
                <p:spPr>
                  <a:xfrm>
                    <a:off x="5010695" y="1755892"/>
                    <a:ext cx="288000" cy="161583"/>
                  </a:xfrm>
                  <a:prstGeom prst="rect">
                    <a:avLst/>
                  </a:prstGeom>
                  <a:noFill/>
                </p:spPr>
                <p:txBody>
                  <a:bodyPr wrap="square" lIns="0" tIns="0" rIns="36000" bIns="0" rtlCol="0" anchor="ctr">
                    <a:spAutoFit/>
                  </a:bodyPr>
                  <a:lstStyle/>
                  <a:p>
                    <a:pPr algn="r"/>
                    <a:r>
                      <a:rPr lang="en-GB" sz="1050" dirty="0">
                        <a:solidFill>
                          <a:srgbClr val="000000"/>
                        </a:solidFill>
                      </a:rPr>
                      <a:t>0</a:t>
                    </a:r>
                  </a:p>
                </p:txBody>
              </p:sp>
              <p:sp>
                <p:nvSpPr>
                  <p:cNvPr id="567" name="TextBox 566">
                    <a:extLst>
                      <a:ext uri="{FF2B5EF4-FFF2-40B4-BE49-F238E27FC236}">
                        <a16:creationId xmlns:a16="http://schemas.microsoft.com/office/drawing/2014/main" id="{194B9EBC-9509-4F28-A097-586990BFEC16}"/>
                      </a:ext>
                    </a:extLst>
                  </p:cNvPr>
                  <p:cNvSpPr txBox="1"/>
                  <p:nvPr/>
                </p:nvSpPr>
                <p:spPr>
                  <a:xfrm>
                    <a:off x="5010695" y="3354244"/>
                    <a:ext cx="288000" cy="161583"/>
                  </a:xfrm>
                  <a:prstGeom prst="rect">
                    <a:avLst/>
                  </a:prstGeom>
                  <a:noFill/>
                </p:spPr>
                <p:txBody>
                  <a:bodyPr wrap="square" lIns="0" tIns="0" rIns="36000" bIns="0" rtlCol="0" anchor="ctr">
                    <a:spAutoFit/>
                  </a:bodyPr>
                  <a:lstStyle/>
                  <a:p>
                    <a:pPr algn="r"/>
                    <a:r>
                      <a:rPr lang="en-GB" sz="1050" dirty="0">
                        <a:solidFill>
                          <a:srgbClr val="000000"/>
                        </a:solidFill>
                      </a:rPr>
                      <a:t>-15</a:t>
                    </a:r>
                  </a:p>
                </p:txBody>
              </p:sp>
            </p:grpSp>
            <p:sp>
              <p:nvSpPr>
                <p:cNvPr id="406" name="TextBox 405">
                  <a:extLst>
                    <a:ext uri="{FF2B5EF4-FFF2-40B4-BE49-F238E27FC236}">
                      <a16:creationId xmlns:a16="http://schemas.microsoft.com/office/drawing/2014/main" id="{113BC6A5-EA63-484E-9F72-883DBD5C616F}"/>
                    </a:ext>
                  </a:extLst>
                </p:cNvPr>
                <p:cNvSpPr txBox="1"/>
                <p:nvPr/>
              </p:nvSpPr>
              <p:spPr>
                <a:xfrm rot="16200000">
                  <a:off x="3737764" y="3204939"/>
                  <a:ext cx="2657072" cy="166199"/>
                </a:xfrm>
                <a:prstGeom prst="rect">
                  <a:avLst/>
                </a:prstGeom>
                <a:noFill/>
              </p:spPr>
              <p:txBody>
                <a:bodyPr wrap="square" lIns="0" tIns="0" rIns="0" bIns="0" rtlCol="0">
                  <a:spAutoFit/>
                </a:bodyPr>
                <a:lstStyle/>
                <a:p>
                  <a:pPr algn="ctr">
                    <a:lnSpc>
                      <a:spcPct val="90000"/>
                    </a:lnSpc>
                  </a:pPr>
                  <a:r>
                    <a:rPr lang="en-GB" sz="1200" b="1" dirty="0">
                      <a:solidFill>
                        <a:srgbClr val="000000"/>
                      </a:solidFill>
                    </a:rPr>
                    <a:t>Change in weight from baseline (%)</a:t>
                  </a:r>
                </a:p>
              </p:txBody>
            </p:sp>
            <p:sp>
              <p:nvSpPr>
                <p:cNvPr id="407" name="TextBox 406">
                  <a:extLst>
                    <a:ext uri="{FF2B5EF4-FFF2-40B4-BE49-F238E27FC236}">
                      <a16:creationId xmlns:a16="http://schemas.microsoft.com/office/drawing/2014/main" id="{E99B9DC7-1209-4778-8E11-A81F7AE7C80B}"/>
                    </a:ext>
                  </a:extLst>
                </p:cNvPr>
                <p:cNvSpPr txBox="1"/>
                <p:nvPr/>
              </p:nvSpPr>
              <p:spPr>
                <a:xfrm>
                  <a:off x="5548562" y="4430977"/>
                  <a:ext cx="2226892" cy="253916"/>
                </a:xfrm>
                <a:prstGeom prst="rect">
                  <a:avLst/>
                </a:prstGeom>
                <a:noFill/>
              </p:spPr>
              <p:txBody>
                <a:bodyPr wrap="none" rtlCol="0">
                  <a:spAutoFit/>
                </a:bodyPr>
                <a:lstStyle/>
                <a:p>
                  <a:r>
                    <a:rPr lang="en-GB" sz="1050" dirty="0">
                      <a:solidFill>
                        <a:srgbClr val="000000"/>
                      </a:solidFill>
                    </a:rPr>
                    <a:t>*p&lt;0.0001 </a:t>
                  </a:r>
                  <a:r>
                    <a:rPr lang="en-GB" sz="1050" i="1" dirty="0">
                      <a:solidFill>
                        <a:srgbClr val="000000"/>
                      </a:solidFill>
                    </a:rPr>
                    <a:t>vs</a:t>
                  </a:r>
                  <a:r>
                    <a:rPr lang="en-GB" sz="1050" dirty="0">
                      <a:solidFill>
                        <a:srgbClr val="000000"/>
                      </a:solidFill>
                    </a:rPr>
                    <a:t> baseline (for all groups)</a:t>
                  </a:r>
                </a:p>
              </p:txBody>
            </p:sp>
            <p:grpSp>
              <p:nvGrpSpPr>
                <p:cNvPr id="408" name="Group 407">
                  <a:extLst>
                    <a:ext uri="{FF2B5EF4-FFF2-40B4-BE49-F238E27FC236}">
                      <a16:creationId xmlns:a16="http://schemas.microsoft.com/office/drawing/2014/main" id="{4D514170-E31D-477F-8D30-6F3A7E930089}"/>
                    </a:ext>
                  </a:extLst>
                </p:cNvPr>
                <p:cNvGrpSpPr/>
                <p:nvPr/>
              </p:nvGrpSpPr>
              <p:grpSpPr>
                <a:xfrm>
                  <a:off x="6098992" y="2195609"/>
                  <a:ext cx="98391" cy="78669"/>
                  <a:chOff x="3743571" y="3308401"/>
                  <a:chExt cx="80558" cy="722480"/>
                </a:xfrm>
              </p:grpSpPr>
              <p:cxnSp>
                <p:nvCxnSpPr>
                  <p:cNvPr id="559" name="Straight Connector 558">
                    <a:extLst>
                      <a:ext uri="{FF2B5EF4-FFF2-40B4-BE49-F238E27FC236}">
                        <a16:creationId xmlns:a16="http://schemas.microsoft.com/office/drawing/2014/main" id="{16961449-F83B-45C3-805E-B06431AFF31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a:extLst>
                      <a:ext uri="{FF2B5EF4-FFF2-40B4-BE49-F238E27FC236}">
                        <a16:creationId xmlns:a16="http://schemas.microsoft.com/office/drawing/2014/main" id="{8829C8B6-4690-48CA-A712-9B6967BF0FED}"/>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a:extLst>
                      <a:ext uri="{FF2B5EF4-FFF2-40B4-BE49-F238E27FC236}">
                        <a16:creationId xmlns:a16="http://schemas.microsoft.com/office/drawing/2014/main" id="{01B67A31-632C-414C-8807-4A6900DBB284}"/>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09" name="Group 408">
                  <a:extLst>
                    <a:ext uri="{FF2B5EF4-FFF2-40B4-BE49-F238E27FC236}">
                      <a16:creationId xmlns:a16="http://schemas.microsoft.com/office/drawing/2014/main" id="{2C5D54C3-ED8D-436C-9B63-065E4E004654}"/>
                    </a:ext>
                  </a:extLst>
                </p:cNvPr>
                <p:cNvGrpSpPr/>
                <p:nvPr/>
              </p:nvGrpSpPr>
              <p:grpSpPr>
                <a:xfrm>
                  <a:off x="6062993" y="2260439"/>
                  <a:ext cx="98391" cy="72994"/>
                  <a:chOff x="3743571" y="3308401"/>
                  <a:chExt cx="80558" cy="722480"/>
                </a:xfrm>
              </p:grpSpPr>
              <p:cxnSp>
                <p:nvCxnSpPr>
                  <p:cNvPr id="556" name="Straight Connector 555">
                    <a:extLst>
                      <a:ext uri="{FF2B5EF4-FFF2-40B4-BE49-F238E27FC236}">
                        <a16:creationId xmlns:a16="http://schemas.microsoft.com/office/drawing/2014/main" id="{A445B67C-D12C-4249-83F3-1E73F4DB339B}"/>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a:extLst>
                      <a:ext uri="{FF2B5EF4-FFF2-40B4-BE49-F238E27FC236}">
                        <a16:creationId xmlns:a16="http://schemas.microsoft.com/office/drawing/2014/main" id="{3E9C99F3-5F21-4B46-99F6-7E7CEC4EC69C}"/>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a:extLst>
                      <a:ext uri="{FF2B5EF4-FFF2-40B4-BE49-F238E27FC236}">
                        <a16:creationId xmlns:a16="http://schemas.microsoft.com/office/drawing/2014/main" id="{D1A23342-200C-4366-B8B7-2770A028BC0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0" name="Group 409">
                  <a:extLst>
                    <a:ext uri="{FF2B5EF4-FFF2-40B4-BE49-F238E27FC236}">
                      <a16:creationId xmlns:a16="http://schemas.microsoft.com/office/drawing/2014/main" id="{8BFF5F83-3B2E-4876-8297-9E43A21755F9}"/>
                    </a:ext>
                  </a:extLst>
                </p:cNvPr>
                <p:cNvGrpSpPr/>
                <p:nvPr/>
              </p:nvGrpSpPr>
              <p:grpSpPr>
                <a:xfrm>
                  <a:off x="6018227" y="2237255"/>
                  <a:ext cx="98391" cy="59829"/>
                  <a:chOff x="3743571" y="3308401"/>
                  <a:chExt cx="80558" cy="722480"/>
                </a:xfrm>
              </p:grpSpPr>
              <p:cxnSp>
                <p:nvCxnSpPr>
                  <p:cNvPr id="553" name="Straight Connector 552">
                    <a:extLst>
                      <a:ext uri="{FF2B5EF4-FFF2-40B4-BE49-F238E27FC236}">
                        <a16:creationId xmlns:a16="http://schemas.microsoft.com/office/drawing/2014/main" id="{9D9A6DED-2A61-424E-AF56-7DE00575189F}"/>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a:extLst>
                      <a:ext uri="{FF2B5EF4-FFF2-40B4-BE49-F238E27FC236}">
                        <a16:creationId xmlns:a16="http://schemas.microsoft.com/office/drawing/2014/main" id="{598C9786-4AB7-424E-8A4D-01703AFA7FA0}"/>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a:extLst>
                      <a:ext uri="{FF2B5EF4-FFF2-40B4-BE49-F238E27FC236}">
                        <a16:creationId xmlns:a16="http://schemas.microsoft.com/office/drawing/2014/main" id="{3579374C-A1A8-4568-805F-C43B8EBFC3F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1" name="Group 410">
                  <a:extLst>
                    <a:ext uri="{FF2B5EF4-FFF2-40B4-BE49-F238E27FC236}">
                      <a16:creationId xmlns:a16="http://schemas.microsoft.com/office/drawing/2014/main" id="{341FDDA2-669D-4512-B4DF-89E5671B9ECC}"/>
                    </a:ext>
                  </a:extLst>
                </p:cNvPr>
                <p:cNvGrpSpPr/>
                <p:nvPr/>
              </p:nvGrpSpPr>
              <p:grpSpPr>
                <a:xfrm>
                  <a:off x="6464117" y="2633566"/>
                  <a:ext cx="98391" cy="182129"/>
                  <a:chOff x="3743571" y="3308401"/>
                  <a:chExt cx="80558" cy="722480"/>
                </a:xfrm>
              </p:grpSpPr>
              <p:cxnSp>
                <p:nvCxnSpPr>
                  <p:cNvPr id="550" name="Straight Connector 549">
                    <a:extLst>
                      <a:ext uri="{FF2B5EF4-FFF2-40B4-BE49-F238E27FC236}">
                        <a16:creationId xmlns:a16="http://schemas.microsoft.com/office/drawing/2014/main" id="{CACF1394-D681-452E-9A0E-BDF5C275615B}"/>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a:extLst>
                      <a:ext uri="{FF2B5EF4-FFF2-40B4-BE49-F238E27FC236}">
                        <a16:creationId xmlns:a16="http://schemas.microsoft.com/office/drawing/2014/main" id="{DED9867C-7136-4550-828F-7BEDEE6E468B}"/>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a:extLst>
                      <a:ext uri="{FF2B5EF4-FFF2-40B4-BE49-F238E27FC236}">
                        <a16:creationId xmlns:a16="http://schemas.microsoft.com/office/drawing/2014/main" id="{266F2BE2-6628-412A-BAB6-ACDA00CD6AD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2" name="Group 411">
                  <a:extLst>
                    <a:ext uri="{FF2B5EF4-FFF2-40B4-BE49-F238E27FC236}">
                      <a16:creationId xmlns:a16="http://schemas.microsoft.com/office/drawing/2014/main" id="{EAD1D87B-F7CD-4842-B809-316890272642}"/>
                    </a:ext>
                  </a:extLst>
                </p:cNvPr>
                <p:cNvGrpSpPr/>
                <p:nvPr/>
              </p:nvGrpSpPr>
              <p:grpSpPr>
                <a:xfrm>
                  <a:off x="6428118" y="2711454"/>
                  <a:ext cx="98391" cy="104241"/>
                  <a:chOff x="3743571" y="3308401"/>
                  <a:chExt cx="80558" cy="722480"/>
                </a:xfrm>
              </p:grpSpPr>
              <p:cxnSp>
                <p:nvCxnSpPr>
                  <p:cNvPr id="547" name="Straight Connector 546">
                    <a:extLst>
                      <a:ext uri="{FF2B5EF4-FFF2-40B4-BE49-F238E27FC236}">
                        <a16:creationId xmlns:a16="http://schemas.microsoft.com/office/drawing/2014/main" id="{45D676BF-2F8C-465C-A1E0-F0169D8C534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a:extLst>
                      <a:ext uri="{FF2B5EF4-FFF2-40B4-BE49-F238E27FC236}">
                        <a16:creationId xmlns:a16="http://schemas.microsoft.com/office/drawing/2014/main" id="{367725A5-8B4A-4BF6-895E-3283FB7040D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a:extLst>
                      <a:ext uri="{FF2B5EF4-FFF2-40B4-BE49-F238E27FC236}">
                        <a16:creationId xmlns:a16="http://schemas.microsoft.com/office/drawing/2014/main" id="{D93D4020-F6EB-4F81-B915-8EA135D34B6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3" name="Group 412">
                  <a:extLst>
                    <a:ext uri="{FF2B5EF4-FFF2-40B4-BE49-F238E27FC236}">
                      <a16:creationId xmlns:a16="http://schemas.microsoft.com/office/drawing/2014/main" id="{3DEF70BB-235E-4623-998E-BA4A72E8774E}"/>
                    </a:ext>
                  </a:extLst>
                </p:cNvPr>
                <p:cNvGrpSpPr/>
                <p:nvPr/>
              </p:nvGrpSpPr>
              <p:grpSpPr>
                <a:xfrm>
                  <a:off x="6383352" y="2611460"/>
                  <a:ext cx="98391" cy="112080"/>
                  <a:chOff x="3743571" y="3308401"/>
                  <a:chExt cx="80558" cy="722480"/>
                </a:xfrm>
              </p:grpSpPr>
              <p:cxnSp>
                <p:nvCxnSpPr>
                  <p:cNvPr id="544" name="Straight Connector 543">
                    <a:extLst>
                      <a:ext uri="{FF2B5EF4-FFF2-40B4-BE49-F238E27FC236}">
                        <a16:creationId xmlns:a16="http://schemas.microsoft.com/office/drawing/2014/main" id="{B50A97F7-1B86-476A-AB15-C1839FDF531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a:extLst>
                      <a:ext uri="{FF2B5EF4-FFF2-40B4-BE49-F238E27FC236}">
                        <a16:creationId xmlns:a16="http://schemas.microsoft.com/office/drawing/2014/main" id="{F9F4C3C1-FE80-48EC-99F1-F047E428F38A}"/>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a:extLst>
                      <a:ext uri="{FF2B5EF4-FFF2-40B4-BE49-F238E27FC236}">
                        <a16:creationId xmlns:a16="http://schemas.microsoft.com/office/drawing/2014/main" id="{D18C291E-4B31-4CD1-B5AB-B4C73615F57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4" name="Group 413">
                  <a:extLst>
                    <a:ext uri="{FF2B5EF4-FFF2-40B4-BE49-F238E27FC236}">
                      <a16:creationId xmlns:a16="http://schemas.microsoft.com/office/drawing/2014/main" id="{3B0172FC-A27F-4CBA-B2DF-9767E15413A0}"/>
                    </a:ext>
                  </a:extLst>
                </p:cNvPr>
                <p:cNvGrpSpPr/>
                <p:nvPr/>
              </p:nvGrpSpPr>
              <p:grpSpPr>
                <a:xfrm>
                  <a:off x="6741458" y="2817513"/>
                  <a:ext cx="98391" cy="123508"/>
                  <a:chOff x="3743571" y="3308401"/>
                  <a:chExt cx="80558" cy="722480"/>
                </a:xfrm>
              </p:grpSpPr>
              <p:cxnSp>
                <p:nvCxnSpPr>
                  <p:cNvPr id="541" name="Straight Connector 540">
                    <a:extLst>
                      <a:ext uri="{FF2B5EF4-FFF2-40B4-BE49-F238E27FC236}">
                        <a16:creationId xmlns:a16="http://schemas.microsoft.com/office/drawing/2014/main" id="{89B1B746-9AD8-481E-B13B-3D6E5E6F562D}"/>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a:extLst>
                      <a:ext uri="{FF2B5EF4-FFF2-40B4-BE49-F238E27FC236}">
                        <a16:creationId xmlns:a16="http://schemas.microsoft.com/office/drawing/2014/main" id="{3F05F793-9EFC-41BE-B690-9C244D908410}"/>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a:extLst>
                      <a:ext uri="{FF2B5EF4-FFF2-40B4-BE49-F238E27FC236}">
                        <a16:creationId xmlns:a16="http://schemas.microsoft.com/office/drawing/2014/main" id="{42E06083-3B90-46E9-B0AF-8F5F66E50153}"/>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5" name="Group 414">
                  <a:extLst>
                    <a:ext uri="{FF2B5EF4-FFF2-40B4-BE49-F238E27FC236}">
                      <a16:creationId xmlns:a16="http://schemas.microsoft.com/office/drawing/2014/main" id="{7976AB47-8ABB-4CD6-A0F2-5FD73CC8CC7A}"/>
                    </a:ext>
                  </a:extLst>
                </p:cNvPr>
                <p:cNvGrpSpPr/>
                <p:nvPr/>
              </p:nvGrpSpPr>
              <p:grpSpPr>
                <a:xfrm>
                  <a:off x="6775458" y="3043708"/>
                  <a:ext cx="98391" cy="130682"/>
                  <a:chOff x="3743571" y="3308401"/>
                  <a:chExt cx="80558" cy="722480"/>
                </a:xfrm>
              </p:grpSpPr>
              <p:cxnSp>
                <p:nvCxnSpPr>
                  <p:cNvPr id="538" name="Straight Connector 537">
                    <a:extLst>
                      <a:ext uri="{FF2B5EF4-FFF2-40B4-BE49-F238E27FC236}">
                        <a16:creationId xmlns:a16="http://schemas.microsoft.com/office/drawing/2014/main" id="{0918B808-65B0-4B5A-A642-18DF4A0667D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9" name="Straight Connector 538">
                    <a:extLst>
                      <a:ext uri="{FF2B5EF4-FFF2-40B4-BE49-F238E27FC236}">
                        <a16:creationId xmlns:a16="http://schemas.microsoft.com/office/drawing/2014/main" id="{19AC879B-E95A-441A-990C-1C620C5CA736}"/>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a:extLst>
                      <a:ext uri="{FF2B5EF4-FFF2-40B4-BE49-F238E27FC236}">
                        <a16:creationId xmlns:a16="http://schemas.microsoft.com/office/drawing/2014/main" id="{5CEE6783-893C-476A-9AFE-C3D99C631187}"/>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6" name="Group 415">
                  <a:extLst>
                    <a:ext uri="{FF2B5EF4-FFF2-40B4-BE49-F238E27FC236}">
                      <a16:creationId xmlns:a16="http://schemas.microsoft.com/office/drawing/2014/main" id="{6F4C9A32-50AB-4B03-A28E-AA6FE082C567}"/>
                    </a:ext>
                  </a:extLst>
                </p:cNvPr>
                <p:cNvGrpSpPr/>
                <p:nvPr/>
              </p:nvGrpSpPr>
              <p:grpSpPr>
                <a:xfrm>
                  <a:off x="6809615" y="3016187"/>
                  <a:ext cx="98391" cy="210591"/>
                  <a:chOff x="3743571" y="3308401"/>
                  <a:chExt cx="80558" cy="722480"/>
                </a:xfrm>
              </p:grpSpPr>
              <p:cxnSp>
                <p:nvCxnSpPr>
                  <p:cNvPr id="535" name="Straight Connector 534">
                    <a:extLst>
                      <a:ext uri="{FF2B5EF4-FFF2-40B4-BE49-F238E27FC236}">
                        <a16:creationId xmlns:a16="http://schemas.microsoft.com/office/drawing/2014/main" id="{C6884577-572F-4165-AC85-9CBA48D650B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a:extLst>
                      <a:ext uri="{FF2B5EF4-FFF2-40B4-BE49-F238E27FC236}">
                        <a16:creationId xmlns:a16="http://schemas.microsoft.com/office/drawing/2014/main" id="{180B4CBC-963D-422E-AF60-E89C406450E7}"/>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a:extLst>
                      <a:ext uri="{FF2B5EF4-FFF2-40B4-BE49-F238E27FC236}">
                        <a16:creationId xmlns:a16="http://schemas.microsoft.com/office/drawing/2014/main" id="{52F265EE-1C76-404B-90F5-6270905B45C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7" name="Group 416">
                  <a:extLst>
                    <a:ext uri="{FF2B5EF4-FFF2-40B4-BE49-F238E27FC236}">
                      <a16:creationId xmlns:a16="http://schemas.microsoft.com/office/drawing/2014/main" id="{88F1D3BE-47BF-4864-B0FE-8A9D211BDA5F}"/>
                    </a:ext>
                  </a:extLst>
                </p:cNvPr>
                <p:cNvGrpSpPr/>
                <p:nvPr/>
              </p:nvGrpSpPr>
              <p:grpSpPr>
                <a:xfrm>
                  <a:off x="7183254" y="3380765"/>
                  <a:ext cx="98391" cy="201613"/>
                  <a:chOff x="3743571" y="3308401"/>
                  <a:chExt cx="80558" cy="722480"/>
                </a:xfrm>
              </p:grpSpPr>
              <p:cxnSp>
                <p:nvCxnSpPr>
                  <p:cNvPr id="532" name="Straight Connector 531">
                    <a:extLst>
                      <a:ext uri="{FF2B5EF4-FFF2-40B4-BE49-F238E27FC236}">
                        <a16:creationId xmlns:a16="http://schemas.microsoft.com/office/drawing/2014/main" id="{09D5A2AB-45F7-4569-BD61-CCD8C7D8208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a:extLst>
                      <a:ext uri="{FF2B5EF4-FFF2-40B4-BE49-F238E27FC236}">
                        <a16:creationId xmlns:a16="http://schemas.microsoft.com/office/drawing/2014/main" id="{9C0E9D7F-A87E-49A6-9669-8134F68CDDC0}"/>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a:extLst>
                      <a:ext uri="{FF2B5EF4-FFF2-40B4-BE49-F238E27FC236}">
                        <a16:creationId xmlns:a16="http://schemas.microsoft.com/office/drawing/2014/main" id="{38D6210A-54C7-4C10-8B7A-D67381185F8B}"/>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8" name="Group 417">
                  <a:extLst>
                    <a:ext uri="{FF2B5EF4-FFF2-40B4-BE49-F238E27FC236}">
                      <a16:creationId xmlns:a16="http://schemas.microsoft.com/office/drawing/2014/main" id="{ED60C96A-6841-4AE3-A32F-18C0F5457EEB}"/>
                    </a:ext>
                  </a:extLst>
                </p:cNvPr>
                <p:cNvGrpSpPr/>
                <p:nvPr/>
              </p:nvGrpSpPr>
              <p:grpSpPr>
                <a:xfrm>
                  <a:off x="7147255" y="3367801"/>
                  <a:ext cx="98391" cy="175599"/>
                  <a:chOff x="3743571" y="3308401"/>
                  <a:chExt cx="80558" cy="722480"/>
                </a:xfrm>
              </p:grpSpPr>
              <p:cxnSp>
                <p:nvCxnSpPr>
                  <p:cNvPr id="529" name="Straight Connector 528">
                    <a:extLst>
                      <a:ext uri="{FF2B5EF4-FFF2-40B4-BE49-F238E27FC236}">
                        <a16:creationId xmlns:a16="http://schemas.microsoft.com/office/drawing/2014/main" id="{4C0FC3E3-EFC9-4F77-802C-3824BD0F04C1}"/>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a:extLst>
                      <a:ext uri="{FF2B5EF4-FFF2-40B4-BE49-F238E27FC236}">
                        <a16:creationId xmlns:a16="http://schemas.microsoft.com/office/drawing/2014/main" id="{08812D37-45B1-46AF-ACF1-9F06A697BE21}"/>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a:extLst>
                      <a:ext uri="{FF2B5EF4-FFF2-40B4-BE49-F238E27FC236}">
                        <a16:creationId xmlns:a16="http://schemas.microsoft.com/office/drawing/2014/main" id="{2F14E611-97CE-4B13-B904-11896FB79C53}"/>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9" name="Group 418">
                  <a:extLst>
                    <a:ext uri="{FF2B5EF4-FFF2-40B4-BE49-F238E27FC236}">
                      <a16:creationId xmlns:a16="http://schemas.microsoft.com/office/drawing/2014/main" id="{7CDF78D8-24EB-480C-8E77-9748D83E4DD6}"/>
                    </a:ext>
                  </a:extLst>
                </p:cNvPr>
                <p:cNvGrpSpPr/>
                <p:nvPr/>
              </p:nvGrpSpPr>
              <p:grpSpPr>
                <a:xfrm>
                  <a:off x="7102489" y="2950553"/>
                  <a:ext cx="98391" cy="174625"/>
                  <a:chOff x="3743571" y="3308401"/>
                  <a:chExt cx="80558" cy="722480"/>
                </a:xfrm>
              </p:grpSpPr>
              <p:cxnSp>
                <p:nvCxnSpPr>
                  <p:cNvPr id="526" name="Straight Connector 525">
                    <a:extLst>
                      <a:ext uri="{FF2B5EF4-FFF2-40B4-BE49-F238E27FC236}">
                        <a16:creationId xmlns:a16="http://schemas.microsoft.com/office/drawing/2014/main" id="{4D71A275-F30E-467A-A537-71B6C33FC67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a:extLst>
                      <a:ext uri="{FF2B5EF4-FFF2-40B4-BE49-F238E27FC236}">
                        <a16:creationId xmlns:a16="http://schemas.microsoft.com/office/drawing/2014/main" id="{E7A5A21A-96D0-4F95-BB02-C8B98EB3BB0F}"/>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8" name="Straight Connector 527">
                    <a:extLst>
                      <a:ext uri="{FF2B5EF4-FFF2-40B4-BE49-F238E27FC236}">
                        <a16:creationId xmlns:a16="http://schemas.microsoft.com/office/drawing/2014/main" id="{C4E5571D-A885-43DB-9907-56FB48E10E1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0" name="Group 419">
                  <a:extLst>
                    <a:ext uri="{FF2B5EF4-FFF2-40B4-BE49-F238E27FC236}">
                      <a16:creationId xmlns:a16="http://schemas.microsoft.com/office/drawing/2014/main" id="{33794D94-C247-4ADA-91D9-8EA341649F17}"/>
                    </a:ext>
                  </a:extLst>
                </p:cNvPr>
                <p:cNvGrpSpPr/>
                <p:nvPr/>
              </p:nvGrpSpPr>
              <p:grpSpPr>
                <a:xfrm>
                  <a:off x="7538854" y="3723665"/>
                  <a:ext cx="98391" cy="182563"/>
                  <a:chOff x="7359952" y="3600450"/>
                  <a:chExt cx="98391" cy="182563"/>
                </a:xfrm>
              </p:grpSpPr>
              <p:cxnSp>
                <p:nvCxnSpPr>
                  <p:cNvPr id="523" name="Straight Connector 522">
                    <a:extLst>
                      <a:ext uri="{FF2B5EF4-FFF2-40B4-BE49-F238E27FC236}">
                        <a16:creationId xmlns:a16="http://schemas.microsoft.com/office/drawing/2014/main" id="{73C016D9-49F9-43C3-AC80-74146CDA87B5}"/>
                      </a:ext>
                    </a:extLst>
                  </p:cNvPr>
                  <p:cNvCxnSpPr>
                    <a:cxnSpLocks/>
                  </p:cNvCxnSpPr>
                  <p:nvPr/>
                </p:nvCxnSpPr>
                <p:spPr>
                  <a:xfrm>
                    <a:off x="7409148" y="3600450"/>
                    <a:ext cx="0" cy="18256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a:extLst>
                      <a:ext uri="{FF2B5EF4-FFF2-40B4-BE49-F238E27FC236}">
                        <a16:creationId xmlns:a16="http://schemas.microsoft.com/office/drawing/2014/main" id="{CC6875B1-EECD-4C32-A184-E69D726BCB29}"/>
                      </a:ext>
                    </a:extLst>
                  </p:cNvPr>
                  <p:cNvCxnSpPr/>
                  <p:nvPr/>
                </p:nvCxnSpPr>
                <p:spPr>
                  <a:xfrm>
                    <a:off x="7359952" y="3783013"/>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5" name="Straight Connector 524">
                    <a:extLst>
                      <a:ext uri="{FF2B5EF4-FFF2-40B4-BE49-F238E27FC236}">
                        <a16:creationId xmlns:a16="http://schemas.microsoft.com/office/drawing/2014/main" id="{15A653EE-6D7D-4746-B34C-1E5A6872E64A}"/>
                      </a:ext>
                    </a:extLst>
                  </p:cNvPr>
                  <p:cNvCxnSpPr>
                    <a:cxnSpLocks/>
                  </p:cNvCxnSpPr>
                  <p:nvPr/>
                </p:nvCxnSpPr>
                <p:spPr>
                  <a:xfrm>
                    <a:off x="7359952" y="360045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1" name="Group 420">
                  <a:extLst>
                    <a:ext uri="{FF2B5EF4-FFF2-40B4-BE49-F238E27FC236}">
                      <a16:creationId xmlns:a16="http://schemas.microsoft.com/office/drawing/2014/main" id="{03587123-697E-41E6-8C96-D94131007BB7}"/>
                    </a:ext>
                  </a:extLst>
                </p:cNvPr>
                <p:cNvGrpSpPr/>
                <p:nvPr/>
              </p:nvGrpSpPr>
              <p:grpSpPr>
                <a:xfrm>
                  <a:off x="7502855" y="3605926"/>
                  <a:ext cx="98391" cy="175599"/>
                  <a:chOff x="3743571" y="3308401"/>
                  <a:chExt cx="80558" cy="722480"/>
                </a:xfrm>
              </p:grpSpPr>
              <p:cxnSp>
                <p:nvCxnSpPr>
                  <p:cNvPr id="520" name="Straight Connector 519">
                    <a:extLst>
                      <a:ext uri="{FF2B5EF4-FFF2-40B4-BE49-F238E27FC236}">
                        <a16:creationId xmlns:a16="http://schemas.microsoft.com/office/drawing/2014/main" id="{9DB2A6E2-D1EF-4CCC-8C2A-513174B89A21}"/>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a:extLst>
                      <a:ext uri="{FF2B5EF4-FFF2-40B4-BE49-F238E27FC236}">
                        <a16:creationId xmlns:a16="http://schemas.microsoft.com/office/drawing/2014/main" id="{0CE06F3C-3D1B-46A2-9651-AE6FC4982765}"/>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a:extLst>
                      <a:ext uri="{FF2B5EF4-FFF2-40B4-BE49-F238E27FC236}">
                        <a16:creationId xmlns:a16="http://schemas.microsoft.com/office/drawing/2014/main" id="{7EB3A0BB-42F2-4A46-8C01-C7A26F28F69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2" name="Group 421">
                  <a:extLst>
                    <a:ext uri="{FF2B5EF4-FFF2-40B4-BE49-F238E27FC236}">
                      <a16:creationId xmlns:a16="http://schemas.microsoft.com/office/drawing/2014/main" id="{DBA045A5-96BF-4C2C-8EBA-91165B6993FF}"/>
                    </a:ext>
                  </a:extLst>
                </p:cNvPr>
                <p:cNvGrpSpPr/>
                <p:nvPr/>
              </p:nvGrpSpPr>
              <p:grpSpPr>
                <a:xfrm>
                  <a:off x="7458089" y="3083903"/>
                  <a:ext cx="98391" cy="195262"/>
                  <a:chOff x="7279187" y="2960688"/>
                  <a:chExt cx="98391" cy="195262"/>
                </a:xfrm>
              </p:grpSpPr>
              <p:cxnSp>
                <p:nvCxnSpPr>
                  <p:cNvPr id="517" name="Straight Connector 516">
                    <a:extLst>
                      <a:ext uri="{FF2B5EF4-FFF2-40B4-BE49-F238E27FC236}">
                        <a16:creationId xmlns:a16="http://schemas.microsoft.com/office/drawing/2014/main" id="{60D1D61A-99B1-4D2D-8FA8-1EB22FA510FC}"/>
                      </a:ext>
                    </a:extLst>
                  </p:cNvPr>
                  <p:cNvCxnSpPr>
                    <a:cxnSpLocks/>
                  </p:cNvCxnSpPr>
                  <p:nvPr/>
                </p:nvCxnSpPr>
                <p:spPr>
                  <a:xfrm>
                    <a:off x="7328383" y="2960688"/>
                    <a:ext cx="0" cy="19526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a:extLst>
                      <a:ext uri="{FF2B5EF4-FFF2-40B4-BE49-F238E27FC236}">
                        <a16:creationId xmlns:a16="http://schemas.microsoft.com/office/drawing/2014/main" id="{205B64BA-C985-4BD2-B001-B3A3B6301AA9}"/>
                      </a:ext>
                    </a:extLst>
                  </p:cNvPr>
                  <p:cNvCxnSpPr/>
                  <p:nvPr/>
                </p:nvCxnSpPr>
                <p:spPr>
                  <a:xfrm>
                    <a:off x="7279187" y="315595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a:extLst>
                      <a:ext uri="{FF2B5EF4-FFF2-40B4-BE49-F238E27FC236}">
                        <a16:creationId xmlns:a16="http://schemas.microsoft.com/office/drawing/2014/main" id="{D9ECBB74-8837-4A8B-8BB4-141EC2684B8C}"/>
                      </a:ext>
                    </a:extLst>
                  </p:cNvPr>
                  <p:cNvCxnSpPr>
                    <a:cxnSpLocks/>
                  </p:cNvCxnSpPr>
                  <p:nvPr/>
                </p:nvCxnSpPr>
                <p:spPr>
                  <a:xfrm>
                    <a:off x="7279187" y="2960688"/>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3" name="Group 422">
                  <a:extLst>
                    <a:ext uri="{FF2B5EF4-FFF2-40B4-BE49-F238E27FC236}">
                      <a16:creationId xmlns:a16="http://schemas.microsoft.com/office/drawing/2014/main" id="{6C344A20-9196-4778-BD2B-52C5692B74F6}"/>
                    </a:ext>
                  </a:extLst>
                </p:cNvPr>
                <p:cNvGrpSpPr/>
                <p:nvPr/>
              </p:nvGrpSpPr>
              <p:grpSpPr>
                <a:xfrm>
                  <a:off x="7896041" y="4042622"/>
                  <a:ext cx="98391" cy="250825"/>
                  <a:chOff x="7717139" y="3919407"/>
                  <a:chExt cx="98391" cy="250825"/>
                </a:xfrm>
              </p:grpSpPr>
              <p:cxnSp>
                <p:nvCxnSpPr>
                  <p:cNvPr id="514" name="Straight Connector 513">
                    <a:extLst>
                      <a:ext uri="{FF2B5EF4-FFF2-40B4-BE49-F238E27FC236}">
                        <a16:creationId xmlns:a16="http://schemas.microsoft.com/office/drawing/2014/main" id="{290ED362-D1F9-4FB6-B88A-39B8EA0BBDE2}"/>
                      </a:ext>
                    </a:extLst>
                  </p:cNvPr>
                  <p:cNvCxnSpPr>
                    <a:cxnSpLocks/>
                  </p:cNvCxnSpPr>
                  <p:nvPr/>
                </p:nvCxnSpPr>
                <p:spPr>
                  <a:xfrm>
                    <a:off x="7766335" y="3919407"/>
                    <a:ext cx="0" cy="250825"/>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5" name="Straight Connector 514">
                    <a:extLst>
                      <a:ext uri="{FF2B5EF4-FFF2-40B4-BE49-F238E27FC236}">
                        <a16:creationId xmlns:a16="http://schemas.microsoft.com/office/drawing/2014/main" id="{9330C712-5E8E-4546-8BFB-15BFB06B8BD2}"/>
                      </a:ext>
                    </a:extLst>
                  </p:cNvPr>
                  <p:cNvCxnSpPr/>
                  <p:nvPr/>
                </p:nvCxnSpPr>
                <p:spPr>
                  <a:xfrm>
                    <a:off x="7717139" y="4170232"/>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6" name="Straight Connector 515">
                    <a:extLst>
                      <a:ext uri="{FF2B5EF4-FFF2-40B4-BE49-F238E27FC236}">
                        <a16:creationId xmlns:a16="http://schemas.microsoft.com/office/drawing/2014/main" id="{311CEF96-4AB5-4EB3-8E9D-51A6C7B2ECE2}"/>
                      </a:ext>
                    </a:extLst>
                  </p:cNvPr>
                  <p:cNvCxnSpPr>
                    <a:cxnSpLocks/>
                  </p:cNvCxnSpPr>
                  <p:nvPr/>
                </p:nvCxnSpPr>
                <p:spPr>
                  <a:xfrm>
                    <a:off x="7717139" y="391940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4" name="Group 423">
                  <a:extLst>
                    <a:ext uri="{FF2B5EF4-FFF2-40B4-BE49-F238E27FC236}">
                      <a16:creationId xmlns:a16="http://schemas.microsoft.com/office/drawing/2014/main" id="{E949C1ED-DD47-4C67-AF45-DEA6E85E0908}"/>
                    </a:ext>
                  </a:extLst>
                </p:cNvPr>
                <p:cNvGrpSpPr/>
                <p:nvPr/>
              </p:nvGrpSpPr>
              <p:grpSpPr>
                <a:xfrm>
                  <a:off x="7860042" y="3807538"/>
                  <a:ext cx="98391" cy="209815"/>
                  <a:chOff x="3743571" y="3308401"/>
                  <a:chExt cx="80558" cy="722480"/>
                </a:xfrm>
              </p:grpSpPr>
              <p:cxnSp>
                <p:nvCxnSpPr>
                  <p:cNvPr id="511" name="Straight Connector 510">
                    <a:extLst>
                      <a:ext uri="{FF2B5EF4-FFF2-40B4-BE49-F238E27FC236}">
                        <a16:creationId xmlns:a16="http://schemas.microsoft.com/office/drawing/2014/main" id="{0B664E33-6FE6-4995-A4E2-0DEC3018773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a:extLst>
                      <a:ext uri="{FF2B5EF4-FFF2-40B4-BE49-F238E27FC236}">
                        <a16:creationId xmlns:a16="http://schemas.microsoft.com/office/drawing/2014/main" id="{885DF339-A7D1-4B71-946D-CDDEBD85CFAC}"/>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a:extLst>
                      <a:ext uri="{FF2B5EF4-FFF2-40B4-BE49-F238E27FC236}">
                        <a16:creationId xmlns:a16="http://schemas.microsoft.com/office/drawing/2014/main" id="{B1A216B8-63CC-4DB8-B922-E00840146929}"/>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5" name="Group 424">
                  <a:extLst>
                    <a:ext uri="{FF2B5EF4-FFF2-40B4-BE49-F238E27FC236}">
                      <a16:creationId xmlns:a16="http://schemas.microsoft.com/office/drawing/2014/main" id="{13BABC9E-BA32-465A-BEFF-8D0C8E44B2F1}"/>
                    </a:ext>
                  </a:extLst>
                </p:cNvPr>
                <p:cNvGrpSpPr/>
                <p:nvPr/>
              </p:nvGrpSpPr>
              <p:grpSpPr>
                <a:xfrm>
                  <a:off x="7815276" y="3293455"/>
                  <a:ext cx="98391" cy="195262"/>
                  <a:chOff x="7636374" y="3170240"/>
                  <a:chExt cx="98391" cy="195262"/>
                </a:xfrm>
              </p:grpSpPr>
              <p:cxnSp>
                <p:nvCxnSpPr>
                  <p:cNvPr id="508" name="Straight Connector 507">
                    <a:extLst>
                      <a:ext uri="{FF2B5EF4-FFF2-40B4-BE49-F238E27FC236}">
                        <a16:creationId xmlns:a16="http://schemas.microsoft.com/office/drawing/2014/main" id="{0A3A3BAF-1360-4BA2-811E-EB342AE5AB64}"/>
                      </a:ext>
                    </a:extLst>
                  </p:cNvPr>
                  <p:cNvCxnSpPr>
                    <a:cxnSpLocks/>
                  </p:cNvCxnSpPr>
                  <p:nvPr/>
                </p:nvCxnSpPr>
                <p:spPr>
                  <a:xfrm>
                    <a:off x="7685570" y="3170240"/>
                    <a:ext cx="0" cy="19526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a:extLst>
                      <a:ext uri="{FF2B5EF4-FFF2-40B4-BE49-F238E27FC236}">
                        <a16:creationId xmlns:a16="http://schemas.microsoft.com/office/drawing/2014/main" id="{D66645D9-FB70-4A0A-B3F0-6E90206EEE93}"/>
                      </a:ext>
                    </a:extLst>
                  </p:cNvPr>
                  <p:cNvCxnSpPr/>
                  <p:nvPr/>
                </p:nvCxnSpPr>
                <p:spPr>
                  <a:xfrm>
                    <a:off x="7636374" y="3365502"/>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a:extLst>
                      <a:ext uri="{FF2B5EF4-FFF2-40B4-BE49-F238E27FC236}">
                        <a16:creationId xmlns:a16="http://schemas.microsoft.com/office/drawing/2014/main" id="{9813E83A-9B22-480E-80B4-7AB8A2D4EEC9}"/>
                      </a:ext>
                    </a:extLst>
                  </p:cNvPr>
                  <p:cNvCxnSpPr>
                    <a:cxnSpLocks/>
                  </p:cNvCxnSpPr>
                  <p:nvPr/>
                </p:nvCxnSpPr>
                <p:spPr>
                  <a:xfrm>
                    <a:off x="7636374" y="317024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6" name="Group 425">
                  <a:extLst>
                    <a:ext uri="{FF2B5EF4-FFF2-40B4-BE49-F238E27FC236}">
                      <a16:creationId xmlns:a16="http://schemas.microsoft.com/office/drawing/2014/main" id="{D493FA88-1A66-4B1C-841F-FF67387A2F33}"/>
                    </a:ext>
                  </a:extLst>
                </p:cNvPr>
                <p:cNvGrpSpPr/>
                <p:nvPr/>
              </p:nvGrpSpPr>
              <p:grpSpPr>
                <a:xfrm>
                  <a:off x="8115116" y="4190732"/>
                  <a:ext cx="98391" cy="254131"/>
                  <a:chOff x="7936214" y="4067517"/>
                  <a:chExt cx="98391" cy="254131"/>
                </a:xfrm>
              </p:grpSpPr>
              <p:cxnSp>
                <p:nvCxnSpPr>
                  <p:cNvPr id="505" name="Straight Connector 504">
                    <a:extLst>
                      <a:ext uri="{FF2B5EF4-FFF2-40B4-BE49-F238E27FC236}">
                        <a16:creationId xmlns:a16="http://schemas.microsoft.com/office/drawing/2014/main" id="{23FDE9C1-2EEB-4833-8646-8485BF2DC93D}"/>
                      </a:ext>
                    </a:extLst>
                  </p:cNvPr>
                  <p:cNvCxnSpPr>
                    <a:cxnSpLocks/>
                  </p:cNvCxnSpPr>
                  <p:nvPr/>
                </p:nvCxnSpPr>
                <p:spPr>
                  <a:xfrm>
                    <a:off x="7985410" y="4067517"/>
                    <a:ext cx="0" cy="2541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a:extLst>
                      <a:ext uri="{FF2B5EF4-FFF2-40B4-BE49-F238E27FC236}">
                        <a16:creationId xmlns:a16="http://schemas.microsoft.com/office/drawing/2014/main" id="{6DE37A7A-7E96-4BF8-926A-2F914C384DF4}"/>
                      </a:ext>
                    </a:extLst>
                  </p:cNvPr>
                  <p:cNvCxnSpPr/>
                  <p:nvPr/>
                </p:nvCxnSpPr>
                <p:spPr>
                  <a:xfrm>
                    <a:off x="7936214" y="4321648"/>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a:extLst>
                      <a:ext uri="{FF2B5EF4-FFF2-40B4-BE49-F238E27FC236}">
                        <a16:creationId xmlns:a16="http://schemas.microsoft.com/office/drawing/2014/main" id="{A8B3DE91-C643-47BF-85E9-095E1CC67515}"/>
                      </a:ext>
                    </a:extLst>
                  </p:cNvPr>
                  <p:cNvCxnSpPr>
                    <a:cxnSpLocks/>
                  </p:cNvCxnSpPr>
                  <p:nvPr/>
                </p:nvCxnSpPr>
                <p:spPr>
                  <a:xfrm>
                    <a:off x="7936214" y="406751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7" name="Group 426">
                  <a:extLst>
                    <a:ext uri="{FF2B5EF4-FFF2-40B4-BE49-F238E27FC236}">
                      <a16:creationId xmlns:a16="http://schemas.microsoft.com/office/drawing/2014/main" id="{D41072B5-B74C-4A9E-9E35-9A840D58DF3E}"/>
                    </a:ext>
                  </a:extLst>
                </p:cNvPr>
                <p:cNvGrpSpPr/>
                <p:nvPr/>
              </p:nvGrpSpPr>
              <p:grpSpPr>
                <a:xfrm>
                  <a:off x="8079117" y="3993276"/>
                  <a:ext cx="98391" cy="238389"/>
                  <a:chOff x="7900215" y="3870061"/>
                  <a:chExt cx="98391" cy="238389"/>
                </a:xfrm>
              </p:grpSpPr>
              <p:cxnSp>
                <p:nvCxnSpPr>
                  <p:cNvPr id="502" name="Straight Connector 501">
                    <a:extLst>
                      <a:ext uri="{FF2B5EF4-FFF2-40B4-BE49-F238E27FC236}">
                        <a16:creationId xmlns:a16="http://schemas.microsoft.com/office/drawing/2014/main" id="{EB8B2387-D6CC-46F6-94AA-2C0EEA33EC76}"/>
                      </a:ext>
                    </a:extLst>
                  </p:cNvPr>
                  <p:cNvCxnSpPr>
                    <a:cxnSpLocks/>
                  </p:cNvCxnSpPr>
                  <p:nvPr/>
                </p:nvCxnSpPr>
                <p:spPr>
                  <a:xfrm>
                    <a:off x="7949411" y="3870061"/>
                    <a:ext cx="0" cy="238389"/>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a:extLst>
                      <a:ext uri="{FF2B5EF4-FFF2-40B4-BE49-F238E27FC236}">
                        <a16:creationId xmlns:a16="http://schemas.microsoft.com/office/drawing/2014/main" id="{C57835C6-E070-442A-AF74-19A422217DBF}"/>
                      </a:ext>
                    </a:extLst>
                  </p:cNvPr>
                  <p:cNvCxnSpPr/>
                  <p:nvPr/>
                </p:nvCxnSpPr>
                <p:spPr>
                  <a:xfrm>
                    <a:off x="7900215" y="410845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a:extLst>
                      <a:ext uri="{FF2B5EF4-FFF2-40B4-BE49-F238E27FC236}">
                        <a16:creationId xmlns:a16="http://schemas.microsoft.com/office/drawing/2014/main" id="{617F867B-977F-4E16-B276-92B7F4C31555}"/>
                      </a:ext>
                    </a:extLst>
                  </p:cNvPr>
                  <p:cNvCxnSpPr>
                    <a:cxnSpLocks/>
                  </p:cNvCxnSpPr>
                  <p:nvPr/>
                </p:nvCxnSpPr>
                <p:spPr>
                  <a:xfrm>
                    <a:off x="7900215" y="3870061"/>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8" name="Group 427">
                  <a:extLst>
                    <a:ext uri="{FF2B5EF4-FFF2-40B4-BE49-F238E27FC236}">
                      <a16:creationId xmlns:a16="http://schemas.microsoft.com/office/drawing/2014/main" id="{86B6C9EC-DCB8-4536-905A-1B398EB3EC05}"/>
                    </a:ext>
                  </a:extLst>
                </p:cNvPr>
                <p:cNvGrpSpPr/>
                <p:nvPr/>
              </p:nvGrpSpPr>
              <p:grpSpPr>
                <a:xfrm>
                  <a:off x="8034351" y="3514115"/>
                  <a:ext cx="98391" cy="227013"/>
                  <a:chOff x="7855449" y="3390900"/>
                  <a:chExt cx="98391" cy="227013"/>
                </a:xfrm>
              </p:grpSpPr>
              <p:cxnSp>
                <p:nvCxnSpPr>
                  <p:cNvPr id="499" name="Straight Connector 498">
                    <a:extLst>
                      <a:ext uri="{FF2B5EF4-FFF2-40B4-BE49-F238E27FC236}">
                        <a16:creationId xmlns:a16="http://schemas.microsoft.com/office/drawing/2014/main" id="{9F4A4B0A-A80A-4309-92A0-C0A26698B2B9}"/>
                      </a:ext>
                    </a:extLst>
                  </p:cNvPr>
                  <p:cNvCxnSpPr>
                    <a:cxnSpLocks/>
                  </p:cNvCxnSpPr>
                  <p:nvPr/>
                </p:nvCxnSpPr>
                <p:spPr>
                  <a:xfrm>
                    <a:off x="7904645" y="3390900"/>
                    <a:ext cx="0" cy="22701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a:extLst>
                      <a:ext uri="{FF2B5EF4-FFF2-40B4-BE49-F238E27FC236}">
                        <a16:creationId xmlns:a16="http://schemas.microsoft.com/office/drawing/2014/main" id="{0723A65B-DB23-4F33-A881-DF134BCCC53D}"/>
                      </a:ext>
                    </a:extLst>
                  </p:cNvPr>
                  <p:cNvCxnSpPr/>
                  <p:nvPr/>
                </p:nvCxnSpPr>
                <p:spPr>
                  <a:xfrm>
                    <a:off x="7855449" y="3617913"/>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a:extLst>
                      <a:ext uri="{FF2B5EF4-FFF2-40B4-BE49-F238E27FC236}">
                        <a16:creationId xmlns:a16="http://schemas.microsoft.com/office/drawing/2014/main" id="{5897B0D9-0CEA-4F34-979B-287F8B3BD58A}"/>
                      </a:ext>
                    </a:extLst>
                  </p:cNvPr>
                  <p:cNvCxnSpPr>
                    <a:cxnSpLocks/>
                  </p:cNvCxnSpPr>
                  <p:nvPr/>
                </p:nvCxnSpPr>
                <p:spPr>
                  <a:xfrm>
                    <a:off x="7855449" y="339090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29" name="Group 428">
                  <a:extLst>
                    <a:ext uri="{FF2B5EF4-FFF2-40B4-BE49-F238E27FC236}">
                      <a16:creationId xmlns:a16="http://schemas.microsoft.com/office/drawing/2014/main" id="{72C13980-BA40-4723-B4B6-46A6EE5E726C}"/>
                    </a:ext>
                  </a:extLst>
                </p:cNvPr>
                <p:cNvGrpSpPr/>
                <p:nvPr/>
              </p:nvGrpSpPr>
              <p:grpSpPr>
                <a:xfrm>
                  <a:off x="8475479" y="4343131"/>
                  <a:ext cx="98391" cy="266359"/>
                  <a:chOff x="8296577" y="4219916"/>
                  <a:chExt cx="98391" cy="266359"/>
                </a:xfrm>
              </p:grpSpPr>
              <p:cxnSp>
                <p:nvCxnSpPr>
                  <p:cNvPr id="496" name="Straight Connector 495">
                    <a:extLst>
                      <a:ext uri="{FF2B5EF4-FFF2-40B4-BE49-F238E27FC236}">
                        <a16:creationId xmlns:a16="http://schemas.microsoft.com/office/drawing/2014/main" id="{2BF4DB3D-21F5-4F17-BCF1-22087B39C133}"/>
                      </a:ext>
                    </a:extLst>
                  </p:cNvPr>
                  <p:cNvCxnSpPr>
                    <a:cxnSpLocks/>
                  </p:cNvCxnSpPr>
                  <p:nvPr/>
                </p:nvCxnSpPr>
                <p:spPr>
                  <a:xfrm>
                    <a:off x="8345773" y="4219916"/>
                    <a:ext cx="0" cy="266359"/>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a:extLst>
                      <a:ext uri="{FF2B5EF4-FFF2-40B4-BE49-F238E27FC236}">
                        <a16:creationId xmlns:a16="http://schemas.microsoft.com/office/drawing/2014/main" id="{49E6294A-4C25-49D7-9550-30C9B5EBAD29}"/>
                      </a:ext>
                    </a:extLst>
                  </p:cNvPr>
                  <p:cNvCxnSpPr/>
                  <p:nvPr/>
                </p:nvCxnSpPr>
                <p:spPr>
                  <a:xfrm>
                    <a:off x="8296577" y="4486275"/>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a:extLst>
                      <a:ext uri="{FF2B5EF4-FFF2-40B4-BE49-F238E27FC236}">
                        <a16:creationId xmlns:a16="http://schemas.microsoft.com/office/drawing/2014/main" id="{C0C213A2-3724-4D02-8FF6-C67CF38496DC}"/>
                      </a:ext>
                    </a:extLst>
                  </p:cNvPr>
                  <p:cNvCxnSpPr>
                    <a:cxnSpLocks/>
                  </p:cNvCxnSpPr>
                  <p:nvPr/>
                </p:nvCxnSpPr>
                <p:spPr>
                  <a:xfrm>
                    <a:off x="8296577" y="4219916"/>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30" name="Group 429">
                  <a:extLst>
                    <a:ext uri="{FF2B5EF4-FFF2-40B4-BE49-F238E27FC236}">
                      <a16:creationId xmlns:a16="http://schemas.microsoft.com/office/drawing/2014/main" id="{76369BFC-19B6-4B43-BA5D-FE6A8BD857F8}"/>
                    </a:ext>
                  </a:extLst>
                </p:cNvPr>
                <p:cNvGrpSpPr/>
                <p:nvPr/>
              </p:nvGrpSpPr>
              <p:grpSpPr>
                <a:xfrm>
                  <a:off x="8439480" y="4112337"/>
                  <a:ext cx="98391" cy="263791"/>
                  <a:chOff x="8260578" y="3989122"/>
                  <a:chExt cx="98391" cy="263791"/>
                </a:xfrm>
              </p:grpSpPr>
              <p:cxnSp>
                <p:nvCxnSpPr>
                  <p:cNvPr id="493" name="Straight Connector 492">
                    <a:extLst>
                      <a:ext uri="{FF2B5EF4-FFF2-40B4-BE49-F238E27FC236}">
                        <a16:creationId xmlns:a16="http://schemas.microsoft.com/office/drawing/2014/main" id="{A6167DA2-93C2-4F0C-A611-0D2EF7243D76}"/>
                      </a:ext>
                    </a:extLst>
                  </p:cNvPr>
                  <p:cNvCxnSpPr>
                    <a:cxnSpLocks/>
                  </p:cNvCxnSpPr>
                  <p:nvPr/>
                </p:nvCxnSpPr>
                <p:spPr>
                  <a:xfrm>
                    <a:off x="8309774" y="3989122"/>
                    <a:ext cx="0" cy="26379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a:extLst>
                      <a:ext uri="{FF2B5EF4-FFF2-40B4-BE49-F238E27FC236}">
                        <a16:creationId xmlns:a16="http://schemas.microsoft.com/office/drawing/2014/main" id="{5F08B76B-2FF6-4390-9F21-BF2637245303}"/>
                      </a:ext>
                    </a:extLst>
                  </p:cNvPr>
                  <p:cNvCxnSpPr/>
                  <p:nvPr/>
                </p:nvCxnSpPr>
                <p:spPr>
                  <a:xfrm>
                    <a:off x="8260578" y="4252913"/>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a:extLst>
                      <a:ext uri="{FF2B5EF4-FFF2-40B4-BE49-F238E27FC236}">
                        <a16:creationId xmlns:a16="http://schemas.microsoft.com/office/drawing/2014/main" id="{9AA4F294-405A-4ACD-A211-473AE4DBAD9B}"/>
                      </a:ext>
                    </a:extLst>
                  </p:cNvPr>
                  <p:cNvCxnSpPr>
                    <a:cxnSpLocks/>
                  </p:cNvCxnSpPr>
                  <p:nvPr/>
                </p:nvCxnSpPr>
                <p:spPr>
                  <a:xfrm>
                    <a:off x="8260578" y="3989122"/>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31" name="Group 430">
                  <a:extLst>
                    <a:ext uri="{FF2B5EF4-FFF2-40B4-BE49-F238E27FC236}">
                      <a16:creationId xmlns:a16="http://schemas.microsoft.com/office/drawing/2014/main" id="{F4853AC8-3633-432C-BD9A-FC66B0B1E215}"/>
                    </a:ext>
                  </a:extLst>
                </p:cNvPr>
                <p:cNvGrpSpPr/>
                <p:nvPr/>
              </p:nvGrpSpPr>
              <p:grpSpPr>
                <a:xfrm>
                  <a:off x="8394714" y="3653815"/>
                  <a:ext cx="98391" cy="250825"/>
                  <a:chOff x="8215812" y="3530600"/>
                  <a:chExt cx="98391" cy="250825"/>
                </a:xfrm>
              </p:grpSpPr>
              <p:cxnSp>
                <p:nvCxnSpPr>
                  <p:cNvPr id="490" name="Straight Connector 489">
                    <a:extLst>
                      <a:ext uri="{FF2B5EF4-FFF2-40B4-BE49-F238E27FC236}">
                        <a16:creationId xmlns:a16="http://schemas.microsoft.com/office/drawing/2014/main" id="{ACC9105D-DB95-4AFC-959C-C915680FFEC7}"/>
                      </a:ext>
                    </a:extLst>
                  </p:cNvPr>
                  <p:cNvCxnSpPr>
                    <a:cxnSpLocks/>
                  </p:cNvCxnSpPr>
                  <p:nvPr/>
                </p:nvCxnSpPr>
                <p:spPr>
                  <a:xfrm>
                    <a:off x="8265008" y="3530600"/>
                    <a:ext cx="0" cy="250825"/>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a:extLst>
                      <a:ext uri="{FF2B5EF4-FFF2-40B4-BE49-F238E27FC236}">
                        <a16:creationId xmlns:a16="http://schemas.microsoft.com/office/drawing/2014/main" id="{53861DC3-11C1-4730-80EB-DA0010EB00DC}"/>
                      </a:ext>
                    </a:extLst>
                  </p:cNvPr>
                  <p:cNvCxnSpPr/>
                  <p:nvPr/>
                </p:nvCxnSpPr>
                <p:spPr>
                  <a:xfrm>
                    <a:off x="8215812" y="3781425"/>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a:extLst>
                      <a:ext uri="{FF2B5EF4-FFF2-40B4-BE49-F238E27FC236}">
                        <a16:creationId xmlns:a16="http://schemas.microsoft.com/office/drawing/2014/main" id="{7C064F46-1105-48B5-B230-D9E3E3204C40}"/>
                      </a:ext>
                    </a:extLst>
                  </p:cNvPr>
                  <p:cNvCxnSpPr>
                    <a:cxnSpLocks/>
                  </p:cNvCxnSpPr>
                  <p:nvPr/>
                </p:nvCxnSpPr>
                <p:spPr>
                  <a:xfrm>
                    <a:off x="8215812" y="353060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32" name="Group 431">
                  <a:extLst>
                    <a:ext uri="{FF2B5EF4-FFF2-40B4-BE49-F238E27FC236}">
                      <a16:creationId xmlns:a16="http://schemas.microsoft.com/office/drawing/2014/main" id="{330559F9-2999-4721-8DBF-3F2C531DD7B7}"/>
                    </a:ext>
                  </a:extLst>
                </p:cNvPr>
                <p:cNvGrpSpPr/>
                <p:nvPr/>
              </p:nvGrpSpPr>
              <p:grpSpPr>
                <a:xfrm>
                  <a:off x="5720658" y="4743219"/>
                  <a:ext cx="2859800" cy="70017"/>
                  <a:chOff x="5541756" y="4620004"/>
                  <a:chExt cx="2859800" cy="70017"/>
                </a:xfrm>
              </p:grpSpPr>
              <p:cxnSp>
                <p:nvCxnSpPr>
                  <p:cNvPr id="481" name="Straight Connector 480">
                    <a:extLst>
                      <a:ext uri="{FF2B5EF4-FFF2-40B4-BE49-F238E27FC236}">
                        <a16:creationId xmlns:a16="http://schemas.microsoft.com/office/drawing/2014/main" id="{702D8012-E562-4DE8-B70D-C9D0E56EE2B9}"/>
                      </a:ext>
                    </a:extLst>
                  </p:cNvPr>
                  <p:cNvCxnSpPr/>
                  <p:nvPr/>
                </p:nvCxnSpPr>
                <p:spPr>
                  <a:xfrm rot="5400000">
                    <a:off x="550674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a:extLst>
                      <a:ext uri="{FF2B5EF4-FFF2-40B4-BE49-F238E27FC236}">
                        <a16:creationId xmlns:a16="http://schemas.microsoft.com/office/drawing/2014/main" id="{CA94DB35-7B7D-4BDE-8AC7-0B826F9783BA}"/>
                      </a:ext>
                    </a:extLst>
                  </p:cNvPr>
                  <p:cNvCxnSpPr/>
                  <p:nvPr/>
                </p:nvCxnSpPr>
                <p:spPr>
                  <a:xfrm rot="5400000">
                    <a:off x="765159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a:extLst>
                      <a:ext uri="{FF2B5EF4-FFF2-40B4-BE49-F238E27FC236}">
                        <a16:creationId xmlns:a16="http://schemas.microsoft.com/office/drawing/2014/main" id="{73D37C73-9557-4B04-859C-0BACA953DAA9}"/>
                      </a:ext>
                    </a:extLst>
                  </p:cNvPr>
                  <p:cNvCxnSpPr/>
                  <p:nvPr/>
                </p:nvCxnSpPr>
                <p:spPr>
                  <a:xfrm rot="5400000">
                    <a:off x="693664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a:extLst>
                      <a:ext uri="{FF2B5EF4-FFF2-40B4-BE49-F238E27FC236}">
                        <a16:creationId xmlns:a16="http://schemas.microsoft.com/office/drawing/2014/main" id="{364026A0-2AE0-4A0B-BE4D-0EEBD5BA7243}"/>
                      </a:ext>
                    </a:extLst>
                  </p:cNvPr>
                  <p:cNvCxnSpPr/>
                  <p:nvPr/>
                </p:nvCxnSpPr>
                <p:spPr>
                  <a:xfrm rot="5400000">
                    <a:off x="622169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a:extLst>
                      <a:ext uri="{FF2B5EF4-FFF2-40B4-BE49-F238E27FC236}">
                        <a16:creationId xmlns:a16="http://schemas.microsoft.com/office/drawing/2014/main" id="{2122A1A8-9BC7-49C9-BB66-41CB1FAD21EB}"/>
                      </a:ext>
                    </a:extLst>
                  </p:cNvPr>
                  <p:cNvCxnSpPr/>
                  <p:nvPr/>
                </p:nvCxnSpPr>
                <p:spPr>
                  <a:xfrm rot="5400000">
                    <a:off x="836654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6" name="Straight Connector 485">
                    <a:extLst>
                      <a:ext uri="{FF2B5EF4-FFF2-40B4-BE49-F238E27FC236}">
                        <a16:creationId xmlns:a16="http://schemas.microsoft.com/office/drawing/2014/main" id="{5A228FA3-5832-478A-B72F-8FFC16EA8BCC}"/>
                      </a:ext>
                    </a:extLst>
                  </p:cNvPr>
                  <p:cNvCxnSpPr/>
                  <p:nvPr/>
                </p:nvCxnSpPr>
                <p:spPr>
                  <a:xfrm rot="5400000">
                    <a:off x="729412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7" name="Straight Connector 486">
                    <a:extLst>
                      <a:ext uri="{FF2B5EF4-FFF2-40B4-BE49-F238E27FC236}">
                        <a16:creationId xmlns:a16="http://schemas.microsoft.com/office/drawing/2014/main" id="{D0B992C3-21D3-4BF0-87B4-EC70DBF2AF3F}"/>
                      </a:ext>
                    </a:extLst>
                  </p:cNvPr>
                  <p:cNvCxnSpPr/>
                  <p:nvPr/>
                </p:nvCxnSpPr>
                <p:spPr>
                  <a:xfrm rot="5400000">
                    <a:off x="657917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a:extLst>
                      <a:ext uri="{FF2B5EF4-FFF2-40B4-BE49-F238E27FC236}">
                        <a16:creationId xmlns:a16="http://schemas.microsoft.com/office/drawing/2014/main" id="{D2B78444-AA26-41C4-A458-BEAA77EC4D76}"/>
                      </a:ext>
                    </a:extLst>
                  </p:cNvPr>
                  <p:cNvCxnSpPr/>
                  <p:nvPr/>
                </p:nvCxnSpPr>
                <p:spPr>
                  <a:xfrm rot="5400000">
                    <a:off x="586422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a:extLst>
                      <a:ext uri="{FF2B5EF4-FFF2-40B4-BE49-F238E27FC236}">
                        <a16:creationId xmlns:a16="http://schemas.microsoft.com/office/drawing/2014/main" id="{1B988B50-5241-4403-947F-D7381F3B4018}"/>
                      </a:ext>
                    </a:extLst>
                  </p:cNvPr>
                  <p:cNvCxnSpPr/>
                  <p:nvPr/>
                </p:nvCxnSpPr>
                <p:spPr>
                  <a:xfrm rot="5400000">
                    <a:off x="800907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33" name="TextBox 432">
                  <a:extLst>
                    <a:ext uri="{FF2B5EF4-FFF2-40B4-BE49-F238E27FC236}">
                      <a16:creationId xmlns:a16="http://schemas.microsoft.com/office/drawing/2014/main" id="{09EC0502-ECE8-4B85-AA9F-1DCBC8A50A34}"/>
                    </a:ext>
                  </a:extLst>
                </p:cNvPr>
                <p:cNvSpPr txBox="1"/>
                <p:nvPr/>
              </p:nvSpPr>
              <p:spPr>
                <a:xfrm>
                  <a:off x="7123245" y="3616877"/>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sp>
              <p:nvSpPr>
                <p:cNvPr id="434" name="TextBox 433">
                  <a:extLst>
                    <a:ext uri="{FF2B5EF4-FFF2-40B4-BE49-F238E27FC236}">
                      <a16:creationId xmlns:a16="http://schemas.microsoft.com/office/drawing/2014/main" id="{13F28C46-CCF5-4EE8-AF49-86479EFDA252}"/>
                    </a:ext>
                  </a:extLst>
                </p:cNvPr>
                <p:cNvSpPr txBox="1"/>
                <p:nvPr/>
              </p:nvSpPr>
              <p:spPr>
                <a:xfrm>
                  <a:off x="6757838" y="3258531"/>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sp>
              <p:nvSpPr>
                <p:cNvPr id="435" name="TextBox 434">
                  <a:extLst>
                    <a:ext uri="{FF2B5EF4-FFF2-40B4-BE49-F238E27FC236}">
                      <a16:creationId xmlns:a16="http://schemas.microsoft.com/office/drawing/2014/main" id="{89EC25D7-BDCA-4F3F-AE8E-A7A15AE38074}"/>
                    </a:ext>
                  </a:extLst>
                </p:cNvPr>
                <p:cNvSpPr txBox="1"/>
                <p:nvPr/>
              </p:nvSpPr>
              <p:spPr>
                <a:xfrm>
                  <a:off x="6399492" y="2850758"/>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sp>
              <p:nvSpPr>
                <p:cNvPr id="436" name="TextBox 435">
                  <a:extLst>
                    <a:ext uri="{FF2B5EF4-FFF2-40B4-BE49-F238E27FC236}">
                      <a16:creationId xmlns:a16="http://schemas.microsoft.com/office/drawing/2014/main" id="{58283761-8CE7-4AF1-9E87-B02E4F1359DE}"/>
                    </a:ext>
                  </a:extLst>
                </p:cNvPr>
                <p:cNvSpPr txBox="1"/>
                <p:nvPr/>
              </p:nvSpPr>
              <p:spPr>
                <a:xfrm>
                  <a:off x="7471000" y="3938153"/>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sp>
              <p:nvSpPr>
                <p:cNvPr id="437" name="TextBox 436">
                  <a:extLst>
                    <a:ext uri="{FF2B5EF4-FFF2-40B4-BE49-F238E27FC236}">
                      <a16:creationId xmlns:a16="http://schemas.microsoft.com/office/drawing/2014/main" id="{EC9E0988-E6F8-43D0-88A1-F23A7D4F0578}"/>
                    </a:ext>
                  </a:extLst>
                </p:cNvPr>
                <p:cNvSpPr txBox="1"/>
                <p:nvPr/>
              </p:nvSpPr>
              <p:spPr>
                <a:xfrm>
                  <a:off x="7829346" y="4317682"/>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sp>
              <p:nvSpPr>
                <p:cNvPr id="438" name="TextBox 437">
                  <a:extLst>
                    <a:ext uri="{FF2B5EF4-FFF2-40B4-BE49-F238E27FC236}">
                      <a16:creationId xmlns:a16="http://schemas.microsoft.com/office/drawing/2014/main" id="{2A3A7C33-87C4-4515-A879-930E0EED8029}"/>
                    </a:ext>
                  </a:extLst>
                </p:cNvPr>
                <p:cNvSpPr txBox="1"/>
                <p:nvPr/>
              </p:nvSpPr>
              <p:spPr>
                <a:xfrm>
                  <a:off x="8044706" y="4474789"/>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sp>
              <p:nvSpPr>
                <p:cNvPr id="439" name="TextBox 438">
                  <a:extLst>
                    <a:ext uri="{FF2B5EF4-FFF2-40B4-BE49-F238E27FC236}">
                      <a16:creationId xmlns:a16="http://schemas.microsoft.com/office/drawing/2014/main" id="{DEB4C644-196C-499A-8A77-49471CE9503D}"/>
                    </a:ext>
                  </a:extLst>
                </p:cNvPr>
                <p:cNvSpPr txBox="1"/>
                <p:nvPr/>
              </p:nvSpPr>
              <p:spPr>
                <a:xfrm>
                  <a:off x="8406582" y="4646018"/>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sp>
              <p:nvSpPr>
                <p:cNvPr id="440" name="TextBox 439">
                  <a:extLst>
                    <a:ext uri="{FF2B5EF4-FFF2-40B4-BE49-F238E27FC236}">
                      <a16:creationId xmlns:a16="http://schemas.microsoft.com/office/drawing/2014/main" id="{659B244F-22DD-4DB5-9857-7C4BA566BF8C}"/>
                    </a:ext>
                  </a:extLst>
                </p:cNvPr>
                <p:cNvSpPr txBox="1"/>
                <p:nvPr/>
              </p:nvSpPr>
              <p:spPr>
                <a:xfrm>
                  <a:off x="6041146" y="2365314"/>
                  <a:ext cx="143235" cy="152349"/>
                </a:xfrm>
                <a:prstGeom prst="rect">
                  <a:avLst/>
                </a:prstGeom>
                <a:noFill/>
              </p:spPr>
              <p:txBody>
                <a:bodyPr wrap="none" lIns="36000" tIns="0" rIns="36000" bIns="0" rtlCol="0">
                  <a:spAutoFit/>
                </a:bodyPr>
                <a:lstStyle/>
                <a:p>
                  <a:pPr algn="ctr">
                    <a:lnSpc>
                      <a:spcPct val="90000"/>
                    </a:lnSpc>
                  </a:pPr>
                  <a:r>
                    <a:rPr lang="en-GB" sz="1100" dirty="0">
                      <a:solidFill>
                        <a:srgbClr val="000000"/>
                      </a:solidFill>
                    </a:rPr>
                    <a:t>*</a:t>
                  </a:r>
                </a:p>
              </p:txBody>
            </p:sp>
            <p:grpSp>
              <p:nvGrpSpPr>
                <p:cNvPr id="441" name="Group 440">
                  <a:extLst>
                    <a:ext uri="{FF2B5EF4-FFF2-40B4-BE49-F238E27FC236}">
                      <a16:creationId xmlns:a16="http://schemas.microsoft.com/office/drawing/2014/main" id="{E313318D-9B0E-4EBA-B0E2-FAC6A4A8D649}"/>
                    </a:ext>
                  </a:extLst>
                </p:cNvPr>
                <p:cNvGrpSpPr/>
                <p:nvPr/>
              </p:nvGrpSpPr>
              <p:grpSpPr>
                <a:xfrm>
                  <a:off x="5749732" y="1925330"/>
                  <a:ext cx="2810942" cy="2586980"/>
                  <a:chOff x="5570830" y="1802115"/>
                  <a:chExt cx="2810942" cy="2586980"/>
                </a:xfrm>
              </p:grpSpPr>
              <p:sp>
                <p:nvSpPr>
                  <p:cNvPr id="472" name="Oval 471">
                    <a:extLst>
                      <a:ext uri="{FF2B5EF4-FFF2-40B4-BE49-F238E27FC236}">
                        <a16:creationId xmlns:a16="http://schemas.microsoft.com/office/drawing/2014/main" id="{31816E6D-59EE-4A9D-B6B2-8325AFBCC9FB}"/>
                      </a:ext>
                    </a:extLst>
                  </p:cNvPr>
                  <p:cNvSpPr/>
                  <p:nvPr/>
                </p:nvSpPr>
                <p:spPr>
                  <a:xfrm>
                    <a:off x="5933285" y="2075728"/>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3" name="Oval 472">
                    <a:extLst>
                      <a:ext uri="{FF2B5EF4-FFF2-40B4-BE49-F238E27FC236}">
                        <a16:creationId xmlns:a16="http://schemas.microsoft.com/office/drawing/2014/main" id="{2F5627FC-3986-4EF3-9B4F-2981D402585F}"/>
                      </a:ext>
                    </a:extLst>
                  </p:cNvPr>
                  <p:cNvSpPr/>
                  <p:nvPr/>
                </p:nvSpPr>
                <p:spPr>
                  <a:xfrm>
                    <a:off x="6298410" y="2565415"/>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4" name="Oval 473">
                    <a:extLst>
                      <a:ext uri="{FF2B5EF4-FFF2-40B4-BE49-F238E27FC236}">
                        <a16:creationId xmlns:a16="http://schemas.microsoft.com/office/drawing/2014/main" id="{A9F8075B-5306-4161-A078-0FB2846E68DA}"/>
                      </a:ext>
                    </a:extLst>
                  </p:cNvPr>
                  <p:cNvSpPr/>
                  <p:nvPr/>
                </p:nvSpPr>
                <p:spPr>
                  <a:xfrm>
                    <a:off x="6643908" y="2962267"/>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5" name="Oval 474">
                    <a:extLst>
                      <a:ext uri="{FF2B5EF4-FFF2-40B4-BE49-F238E27FC236}">
                        <a16:creationId xmlns:a16="http://schemas.microsoft.com/office/drawing/2014/main" id="{EA32694C-EF2C-4AA9-B8D8-84C654F092F3}"/>
                      </a:ext>
                    </a:extLst>
                  </p:cNvPr>
                  <p:cNvSpPr/>
                  <p:nvPr/>
                </p:nvSpPr>
                <p:spPr>
                  <a:xfrm>
                    <a:off x="7017547" y="3322356"/>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6" name="Oval 475">
                    <a:extLst>
                      <a:ext uri="{FF2B5EF4-FFF2-40B4-BE49-F238E27FC236}">
                        <a16:creationId xmlns:a16="http://schemas.microsoft.com/office/drawing/2014/main" id="{9FC0C9B0-53FC-4F2A-8C91-44A92D192E04}"/>
                      </a:ext>
                    </a:extLst>
                  </p:cNvPr>
                  <p:cNvSpPr/>
                  <p:nvPr/>
                </p:nvSpPr>
                <p:spPr>
                  <a:xfrm>
                    <a:off x="7373147" y="3666847"/>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7" name="Oval 476">
                    <a:extLst>
                      <a:ext uri="{FF2B5EF4-FFF2-40B4-BE49-F238E27FC236}">
                        <a16:creationId xmlns:a16="http://schemas.microsoft.com/office/drawing/2014/main" id="{2816DEB4-ACD1-464D-B49E-F3B842B41FF8}"/>
                      </a:ext>
                    </a:extLst>
                  </p:cNvPr>
                  <p:cNvSpPr/>
                  <p:nvPr/>
                </p:nvSpPr>
                <p:spPr>
                  <a:xfrm>
                    <a:off x="7730334" y="4008819"/>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8" name="Oval 477">
                    <a:extLst>
                      <a:ext uri="{FF2B5EF4-FFF2-40B4-BE49-F238E27FC236}">
                        <a16:creationId xmlns:a16="http://schemas.microsoft.com/office/drawing/2014/main" id="{662E13A3-F6E0-4B8E-866C-55D72175B79D}"/>
                      </a:ext>
                    </a:extLst>
                  </p:cNvPr>
                  <p:cNvSpPr/>
                  <p:nvPr/>
                </p:nvSpPr>
                <p:spPr>
                  <a:xfrm>
                    <a:off x="7949409" y="4158582"/>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9" name="Oval 478">
                    <a:extLst>
                      <a:ext uri="{FF2B5EF4-FFF2-40B4-BE49-F238E27FC236}">
                        <a16:creationId xmlns:a16="http://schemas.microsoft.com/office/drawing/2014/main" id="{9CB9E50B-84A7-4945-A77B-C1601C6F4D78}"/>
                      </a:ext>
                    </a:extLst>
                  </p:cNvPr>
                  <p:cNvSpPr/>
                  <p:nvPr/>
                </p:nvSpPr>
                <p:spPr>
                  <a:xfrm>
                    <a:off x="8309772" y="4317095"/>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80" name="Oval 479">
                    <a:extLst>
                      <a:ext uri="{FF2B5EF4-FFF2-40B4-BE49-F238E27FC236}">
                        <a16:creationId xmlns:a16="http://schemas.microsoft.com/office/drawing/2014/main" id="{A5FCB800-9844-4C5D-B649-9B596E9349C1}"/>
                      </a:ext>
                    </a:extLst>
                  </p:cNvPr>
                  <p:cNvSpPr/>
                  <p:nvPr/>
                </p:nvSpPr>
                <p:spPr>
                  <a:xfrm>
                    <a:off x="5570830" y="1802115"/>
                    <a:ext cx="72000" cy="72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cxnSp>
              <p:nvCxnSpPr>
                <p:cNvPr id="442" name="Straight Connector 441">
                  <a:extLst>
                    <a:ext uri="{FF2B5EF4-FFF2-40B4-BE49-F238E27FC236}">
                      <a16:creationId xmlns:a16="http://schemas.microsoft.com/office/drawing/2014/main" id="{401F2569-D43B-403A-AF15-CFD21E635382}"/>
                    </a:ext>
                  </a:extLst>
                </p:cNvPr>
                <p:cNvCxnSpPr>
                  <a:cxnSpLocks/>
                </p:cNvCxnSpPr>
                <p:nvPr/>
              </p:nvCxnSpPr>
              <p:spPr>
                <a:xfrm flipH="1" flipV="1">
                  <a:off x="8078898" y="3627229"/>
                  <a:ext cx="373777" cy="151507"/>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443" name="Group 442">
                  <a:extLst>
                    <a:ext uri="{FF2B5EF4-FFF2-40B4-BE49-F238E27FC236}">
                      <a16:creationId xmlns:a16="http://schemas.microsoft.com/office/drawing/2014/main" id="{6FDB8E1E-6C9B-4862-AE31-C0BE5122F97B}"/>
                    </a:ext>
                  </a:extLst>
                </p:cNvPr>
                <p:cNvGrpSpPr/>
                <p:nvPr/>
              </p:nvGrpSpPr>
              <p:grpSpPr>
                <a:xfrm>
                  <a:off x="5713731" y="1925330"/>
                  <a:ext cx="2810944" cy="2354898"/>
                  <a:chOff x="5534829" y="1802115"/>
                  <a:chExt cx="2810944" cy="2354898"/>
                </a:xfrm>
              </p:grpSpPr>
              <p:sp>
                <p:nvSpPr>
                  <p:cNvPr id="463" name="Oval 462">
                    <a:extLst>
                      <a:ext uri="{FF2B5EF4-FFF2-40B4-BE49-F238E27FC236}">
                        <a16:creationId xmlns:a16="http://schemas.microsoft.com/office/drawing/2014/main" id="{8BCA2AED-59BB-4E6E-A536-10AC7977F11F}"/>
                      </a:ext>
                    </a:extLst>
                  </p:cNvPr>
                  <p:cNvSpPr/>
                  <p:nvPr/>
                </p:nvSpPr>
                <p:spPr>
                  <a:xfrm>
                    <a:off x="5897286" y="2137721"/>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64" name="Oval 463">
                    <a:extLst>
                      <a:ext uri="{FF2B5EF4-FFF2-40B4-BE49-F238E27FC236}">
                        <a16:creationId xmlns:a16="http://schemas.microsoft.com/office/drawing/2014/main" id="{70F87AC9-8903-483D-8BC0-6050AB4E5EBF}"/>
                      </a:ext>
                    </a:extLst>
                  </p:cNvPr>
                  <p:cNvSpPr/>
                  <p:nvPr/>
                </p:nvSpPr>
                <p:spPr>
                  <a:xfrm>
                    <a:off x="6262411" y="2604359"/>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65" name="Oval 464">
                    <a:extLst>
                      <a:ext uri="{FF2B5EF4-FFF2-40B4-BE49-F238E27FC236}">
                        <a16:creationId xmlns:a16="http://schemas.microsoft.com/office/drawing/2014/main" id="{1F8AF3E1-7EC9-4B66-A842-5C13E8BF0DB6}"/>
                      </a:ext>
                    </a:extLst>
                  </p:cNvPr>
                  <p:cNvSpPr/>
                  <p:nvPr/>
                </p:nvSpPr>
                <p:spPr>
                  <a:xfrm>
                    <a:off x="6609751" y="2949834"/>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66" name="Oval 465">
                    <a:extLst>
                      <a:ext uri="{FF2B5EF4-FFF2-40B4-BE49-F238E27FC236}">
                        <a16:creationId xmlns:a16="http://schemas.microsoft.com/office/drawing/2014/main" id="{C4543765-67EB-4ADD-9DE7-1F331827DA69}"/>
                      </a:ext>
                    </a:extLst>
                  </p:cNvPr>
                  <p:cNvSpPr/>
                  <p:nvPr/>
                </p:nvSpPr>
                <p:spPr>
                  <a:xfrm>
                    <a:off x="6981548" y="3296385"/>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67" name="Oval 466">
                    <a:extLst>
                      <a:ext uri="{FF2B5EF4-FFF2-40B4-BE49-F238E27FC236}">
                        <a16:creationId xmlns:a16="http://schemas.microsoft.com/office/drawing/2014/main" id="{FD3002AE-9E68-4A67-AFF3-318369C5B468}"/>
                      </a:ext>
                    </a:extLst>
                  </p:cNvPr>
                  <p:cNvSpPr/>
                  <p:nvPr/>
                </p:nvSpPr>
                <p:spPr>
                  <a:xfrm>
                    <a:off x="7337148" y="3534510"/>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68" name="Oval 467">
                    <a:extLst>
                      <a:ext uri="{FF2B5EF4-FFF2-40B4-BE49-F238E27FC236}">
                        <a16:creationId xmlns:a16="http://schemas.microsoft.com/office/drawing/2014/main" id="{8575DD6C-5764-4CC2-A5E1-2439BCCD1EFE}"/>
                      </a:ext>
                    </a:extLst>
                  </p:cNvPr>
                  <p:cNvSpPr/>
                  <p:nvPr/>
                </p:nvSpPr>
                <p:spPr>
                  <a:xfrm>
                    <a:off x="7694335" y="3753230"/>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69" name="Oval 468">
                    <a:extLst>
                      <a:ext uri="{FF2B5EF4-FFF2-40B4-BE49-F238E27FC236}">
                        <a16:creationId xmlns:a16="http://schemas.microsoft.com/office/drawing/2014/main" id="{B16DBFAF-256B-4067-9EF3-FE87AB92D919}"/>
                      </a:ext>
                    </a:extLst>
                  </p:cNvPr>
                  <p:cNvSpPr/>
                  <p:nvPr/>
                </p:nvSpPr>
                <p:spPr>
                  <a:xfrm>
                    <a:off x="7913410" y="3953255"/>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0" name="Oval 469">
                    <a:extLst>
                      <a:ext uri="{FF2B5EF4-FFF2-40B4-BE49-F238E27FC236}">
                        <a16:creationId xmlns:a16="http://schemas.microsoft.com/office/drawing/2014/main" id="{68FE9F60-051C-4705-A3BE-36F981EC57E4}"/>
                      </a:ext>
                    </a:extLst>
                  </p:cNvPr>
                  <p:cNvSpPr/>
                  <p:nvPr/>
                </p:nvSpPr>
                <p:spPr>
                  <a:xfrm>
                    <a:off x="8273773" y="4085013"/>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1" name="Oval 470">
                    <a:extLst>
                      <a:ext uri="{FF2B5EF4-FFF2-40B4-BE49-F238E27FC236}">
                        <a16:creationId xmlns:a16="http://schemas.microsoft.com/office/drawing/2014/main" id="{422F974E-E53A-443C-8865-6D5F47625CC4}"/>
                      </a:ext>
                    </a:extLst>
                  </p:cNvPr>
                  <p:cNvSpPr/>
                  <p:nvPr/>
                </p:nvSpPr>
                <p:spPr>
                  <a:xfrm>
                    <a:off x="5534829" y="1802115"/>
                    <a:ext cx="72000" cy="72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444" name="Oval 443">
                  <a:extLst>
                    <a:ext uri="{FF2B5EF4-FFF2-40B4-BE49-F238E27FC236}">
                      <a16:creationId xmlns:a16="http://schemas.microsoft.com/office/drawing/2014/main" id="{92AD1101-F1BA-49C4-B0B0-917C7E101E20}"/>
                    </a:ext>
                  </a:extLst>
                </p:cNvPr>
                <p:cNvSpPr/>
                <p:nvPr/>
              </p:nvSpPr>
              <p:spPr>
                <a:xfrm>
                  <a:off x="6031422" y="2231169"/>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45" name="Oval 444">
                  <a:extLst>
                    <a:ext uri="{FF2B5EF4-FFF2-40B4-BE49-F238E27FC236}">
                      <a16:creationId xmlns:a16="http://schemas.microsoft.com/office/drawing/2014/main" id="{A3B33EF0-437D-47E7-958B-25E0C6873749}"/>
                    </a:ext>
                  </a:extLst>
                </p:cNvPr>
                <p:cNvSpPr/>
                <p:nvPr/>
              </p:nvSpPr>
              <p:spPr>
                <a:xfrm>
                  <a:off x="6396547" y="2631500"/>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46" name="Oval 445">
                  <a:extLst>
                    <a:ext uri="{FF2B5EF4-FFF2-40B4-BE49-F238E27FC236}">
                      <a16:creationId xmlns:a16="http://schemas.microsoft.com/office/drawing/2014/main" id="{A1DE97F4-6EE5-4C63-B934-B7C4E3924789}"/>
                    </a:ext>
                  </a:extLst>
                </p:cNvPr>
                <p:cNvSpPr/>
                <p:nvPr/>
              </p:nvSpPr>
              <p:spPr>
                <a:xfrm>
                  <a:off x="6754653" y="2837553"/>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47" name="Oval 446">
                  <a:extLst>
                    <a:ext uri="{FF2B5EF4-FFF2-40B4-BE49-F238E27FC236}">
                      <a16:creationId xmlns:a16="http://schemas.microsoft.com/office/drawing/2014/main" id="{84E6D22E-D8CF-49E4-8448-6FC3C1F5CE2F}"/>
                    </a:ext>
                  </a:extLst>
                </p:cNvPr>
                <p:cNvSpPr/>
                <p:nvPr/>
              </p:nvSpPr>
              <p:spPr>
                <a:xfrm>
                  <a:off x="7115684" y="3006150"/>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48" name="Oval 447">
                  <a:extLst>
                    <a:ext uri="{FF2B5EF4-FFF2-40B4-BE49-F238E27FC236}">
                      <a16:creationId xmlns:a16="http://schemas.microsoft.com/office/drawing/2014/main" id="{8690EAD5-43A9-49A7-8825-774331A050A0}"/>
                    </a:ext>
                  </a:extLst>
                </p:cNvPr>
                <p:cNvSpPr/>
                <p:nvPr/>
              </p:nvSpPr>
              <p:spPr>
                <a:xfrm>
                  <a:off x="7471284" y="3147438"/>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49" name="Oval 448">
                  <a:extLst>
                    <a:ext uri="{FF2B5EF4-FFF2-40B4-BE49-F238E27FC236}">
                      <a16:creationId xmlns:a16="http://schemas.microsoft.com/office/drawing/2014/main" id="{55EEE203-401F-4F42-8F9F-C31554D382E1}"/>
                    </a:ext>
                  </a:extLst>
                </p:cNvPr>
                <p:cNvSpPr/>
                <p:nvPr/>
              </p:nvSpPr>
              <p:spPr>
                <a:xfrm>
                  <a:off x="7828471" y="3352226"/>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50" name="Oval 449">
                  <a:extLst>
                    <a:ext uri="{FF2B5EF4-FFF2-40B4-BE49-F238E27FC236}">
                      <a16:creationId xmlns:a16="http://schemas.microsoft.com/office/drawing/2014/main" id="{780A778C-12B5-4DAD-A66F-2EF5BBDE82B4}"/>
                    </a:ext>
                  </a:extLst>
                </p:cNvPr>
                <p:cNvSpPr/>
                <p:nvPr/>
              </p:nvSpPr>
              <p:spPr>
                <a:xfrm>
                  <a:off x="8047546" y="3591229"/>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51" name="Oval 450">
                  <a:extLst>
                    <a:ext uri="{FF2B5EF4-FFF2-40B4-BE49-F238E27FC236}">
                      <a16:creationId xmlns:a16="http://schemas.microsoft.com/office/drawing/2014/main" id="{9EC0F110-8010-48DD-978D-675B52B1324C}"/>
                    </a:ext>
                  </a:extLst>
                </p:cNvPr>
                <p:cNvSpPr/>
                <p:nvPr/>
              </p:nvSpPr>
              <p:spPr>
                <a:xfrm>
                  <a:off x="8407909" y="3742751"/>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52" name="Oval 451">
                  <a:extLst>
                    <a:ext uri="{FF2B5EF4-FFF2-40B4-BE49-F238E27FC236}">
                      <a16:creationId xmlns:a16="http://schemas.microsoft.com/office/drawing/2014/main" id="{810CB95A-F2B1-46E2-92FD-334A8963AE1F}"/>
                    </a:ext>
                  </a:extLst>
                </p:cNvPr>
                <p:cNvSpPr/>
                <p:nvPr/>
              </p:nvSpPr>
              <p:spPr>
                <a:xfrm>
                  <a:off x="5683087" y="1925330"/>
                  <a:ext cx="72000" cy="72000"/>
                </a:xfrm>
                <a:prstGeom prst="ellipse">
                  <a:avLst/>
                </a:prstGeom>
                <a:solidFill>
                  <a:srgbClr val="00A8E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453" name="Group 452">
                  <a:extLst>
                    <a:ext uri="{FF2B5EF4-FFF2-40B4-BE49-F238E27FC236}">
                      <a16:creationId xmlns:a16="http://schemas.microsoft.com/office/drawing/2014/main" id="{4E87598B-F396-4F36-B637-6A1753C1A3F5}"/>
                    </a:ext>
                  </a:extLst>
                </p:cNvPr>
                <p:cNvGrpSpPr/>
                <p:nvPr/>
              </p:nvGrpSpPr>
              <p:grpSpPr>
                <a:xfrm>
                  <a:off x="5587846" y="5211594"/>
                  <a:ext cx="3096722" cy="415498"/>
                  <a:chOff x="1912951" y="5079386"/>
                  <a:chExt cx="2535452" cy="363176"/>
                </a:xfrm>
              </p:grpSpPr>
              <p:sp>
                <p:nvSpPr>
                  <p:cNvPr id="454" name="TextBox 453">
                    <a:extLst>
                      <a:ext uri="{FF2B5EF4-FFF2-40B4-BE49-F238E27FC236}">
                        <a16:creationId xmlns:a16="http://schemas.microsoft.com/office/drawing/2014/main" id="{10750CEC-A705-4DF7-A5C3-AC16400302AA}"/>
                      </a:ext>
                    </a:extLst>
                  </p:cNvPr>
                  <p:cNvSpPr txBox="1"/>
                  <p:nvPr/>
                </p:nvSpPr>
                <p:spPr>
                  <a:xfrm>
                    <a:off x="4281255" y="5079386"/>
                    <a:ext cx="167148"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70</a:t>
                    </a:r>
                  </a:p>
                  <a:p>
                    <a:pPr algn="ctr">
                      <a:lnSpc>
                        <a:spcPct val="90000"/>
                      </a:lnSpc>
                    </a:pPr>
                    <a:r>
                      <a:rPr lang="en-GB" sz="1000" dirty="0">
                        <a:solidFill>
                          <a:srgbClr val="000000"/>
                        </a:solidFill>
                      </a:rPr>
                      <a:t>56</a:t>
                    </a:r>
                  </a:p>
                  <a:p>
                    <a:pPr algn="ctr">
                      <a:lnSpc>
                        <a:spcPct val="90000"/>
                      </a:lnSpc>
                    </a:pPr>
                    <a:r>
                      <a:rPr lang="en-GB" sz="1000" dirty="0">
                        <a:solidFill>
                          <a:srgbClr val="000000"/>
                        </a:solidFill>
                      </a:rPr>
                      <a:t>24</a:t>
                    </a:r>
                  </a:p>
                </p:txBody>
              </p:sp>
              <p:sp>
                <p:nvSpPr>
                  <p:cNvPr id="455" name="TextBox 454">
                    <a:extLst>
                      <a:ext uri="{FF2B5EF4-FFF2-40B4-BE49-F238E27FC236}">
                        <a16:creationId xmlns:a16="http://schemas.microsoft.com/office/drawing/2014/main" id="{D8F994C0-15CB-47B1-B29A-F34E773F00A8}"/>
                      </a:ext>
                    </a:extLst>
                  </p:cNvPr>
                  <p:cNvSpPr txBox="1"/>
                  <p:nvPr/>
                </p:nvSpPr>
                <p:spPr>
                  <a:xfrm>
                    <a:off x="3664099" y="5079386"/>
                    <a:ext cx="220959"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139</a:t>
                    </a:r>
                  </a:p>
                  <a:p>
                    <a:pPr algn="ctr">
                      <a:lnSpc>
                        <a:spcPct val="90000"/>
                      </a:lnSpc>
                    </a:pPr>
                    <a:r>
                      <a:rPr lang="en-GB" sz="1000" dirty="0">
                        <a:solidFill>
                          <a:srgbClr val="000000"/>
                        </a:solidFill>
                      </a:rPr>
                      <a:t>100</a:t>
                    </a:r>
                  </a:p>
                  <a:p>
                    <a:pPr algn="ctr">
                      <a:lnSpc>
                        <a:spcPct val="90000"/>
                      </a:lnSpc>
                    </a:pPr>
                    <a:r>
                      <a:rPr lang="en-GB" sz="1000" dirty="0">
                        <a:solidFill>
                          <a:srgbClr val="000000"/>
                        </a:solidFill>
                      </a:rPr>
                      <a:t>34</a:t>
                    </a:r>
                  </a:p>
                </p:txBody>
              </p:sp>
              <p:sp>
                <p:nvSpPr>
                  <p:cNvPr id="456" name="TextBox 455">
                    <a:extLst>
                      <a:ext uri="{FF2B5EF4-FFF2-40B4-BE49-F238E27FC236}">
                        <a16:creationId xmlns:a16="http://schemas.microsoft.com/office/drawing/2014/main" id="{0161C3A6-3095-4BE7-95AE-3265B9D336CF}"/>
                      </a:ext>
                    </a:extLst>
                  </p:cNvPr>
                  <p:cNvSpPr txBox="1"/>
                  <p:nvPr/>
                </p:nvSpPr>
                <p:spPr>
                  <a:xfrm>
                    <a:off x="3080385" y="5079386"/>
                    <a:ext cx="220959"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174</a:t>
                    </a:r>
                  </a:p>
                  <a:p>
                    <a:pPr algn="ctr">
                      <a:lnSpc>
                        <a:spcPct val="90000"/>
                      </a:lnSpc>
                    </a:pPr>
                    <a:r>
                      <a:rPr lang="en-GB" sz="1000" dirty="0">
                        <a:solidFill>
                          <a:srgbClr val="000000"/>
                        </a:solidFill>
                      </a:rPr>
                      <a:t>125</a:t>
                    </a:r>
                  </a:p>
                  <a:p>
                    <a:pPr algn="ctr">
                      <a:lnSpc>
                        <a:spcPct val="90000"/>
                      </a:lnSpc>
                    </a:pPr>
                    <a:r>
                      <a:rPr lang="en-GB" sz="1000" dirty="0">
                        <a:solidFill>
                          <a:srgbClr val="000000"/>
                        </a:solidFill>
                      </a:rPr>
                      <a:t>45</a:t>
                    </a:r>
                  </a:p>
                </p:txBody>
              </p:sp>
              <p:sp>
                <p:nvSpPr>
                  <p:cNvPr id="457" name="TextBox 456">
                    <a:extLst>
                      <a:ext uri="{FF2B5EF4-FFF2-40B4-BE49-F238E27FC236}">
                        <a16:creationId xmlns:a16="http://schemas.microsoft.com/office/drawing/2014/main" id="{9F3DA868-1D38-4D07-8324-B0852C7A655E}"/>
                      </a:ext>
                    </a:extLst>
                  </p:cNvPr>
                  <p:cNvSpPr txBox="1"/>
                  <p:nvPr/>
                </p:nvSpPr>
                <p:spPr>
                  <a:xfrm>
                    <a:off x="2496669" y="5079386"/>
                    <a:ext cx="220959"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213</a:t>
                    </a:r>
                  </a:p>
                  <a:p>
                    <a:pPr algn="ctr">
                      <a:lnSpc>
                        <a:spcPct val="90000"/>
                      </a:lnSpc>
                    </a:pPr>
                    <a:r>
                      <a:rPr lang="en-GB" sz="1000" dirty="0">
                        <a:solidFill>
                          <a:srgbClr val="000000"/>
                        </a:solidFill>
                      </a:rPr>
                      <a:t>146</a:t>
                    </a:r>
                  </a:p>
                  <a:p>
                    <a:pPr algn="ctr">
                      <a:lnSpc>
                        <a:spcPct val="90000"/>
                      </a:lnSpc>
                    </a:pPr>
                    <a:r>
                      <a:rPr lang="en-GB" sz="1000" dirty="0">
                        <a:solidFill>
                          <a:srgbClr val="000000"/>
                        </a:solidFill>
                      </a:rPr>
                      <a:t>47</a:t>
                    </a:r>
                  </a:p>
                </p:txBody>
              </p:sp>
              <p:sp>
                <p:nvSpPr>
                  <p:cNvPr id="458" name="TextBox 457">
                    <a:extLst>
                      <a:ext uri="{FF2B5EF4-FFF2-40B4-BE49-F238E27FC236}">
                        <a16:creationId xmlns:a16="http://schemas.microsoft.com/office/drawing/2014/main" id="{B2CE761C-168D-4F94-9FD1-39467393AEF3}"/>
                      </a:ext>
                    </a:extLst>
                  </p:cNvPr>
                  <p:cNvSpPr txBox="1"/>
                  <p:nvPr/>
                </p:nvSpPr>
                <p:spPr>
                  <a:xfrm>
                    <a:off x="1912951" y="5079386"/>
                    <a:ext cx="220959"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214</a:t>
                    </a:r>
                  </a:p>
                  <a:p>
                    <a:pPr algn="ctr">
                      <a:lnSpc>
                        <a:spcPct val="90000"/>
                      </a:lnSpc>
                    </a:pPr>
                    <a:r>
                      <a:rPr lang="en-GB" sz="1000" dirty="0">
                        <a:solidFill>
                          <a:srgbClr val="000000"/>
                        </a:solidFill>
                      </a:rPr>
                      <a:t>150</a:t>
                    </a:r>
                  </a:p>
                  <a:p>
                    <a:pPr algn="ctr">
                      <a:lnSpc>
                        <a:spcPct val="90000"/>
                      </a:lnSpc>
                    </a:pPr>
                    <a:r>
                      <a:rPr lang="en-GB" sz="1000" dirty="0">
                        <a:solidFill>
                          <a:srgbClr val="000000"/>
                        </a:solidFill>
                      </a:rPr>
                      <a:t>47</a:t>
                    </a:r>
                  </a:p>
                </p:txBody>
              </p:sp>
              <p:sp>
                <p:nvSpPr>
                  <p:cNvPr id="459" name="TextBox 458">
                    <a:extLst>
                      <a:ext uri="{FF2B5EF4-FFF2-40B4-BE49-F238E27FC236}">
                        <a16:creationId xmlns:a16="http://schemas.microsoft.com/office/drawing/2014/main" id="{5B1C0179-5741-4353-9BA7-4129E31E3E9B}"/>
                      </a:ext>
                    </a:extLst>
                  </p:cNvPr>
                  <p:cNvSpPr txBox="1"/>
                  <p:nvPr/>
                </p:nvSpPr>
                <p:spPr>
                  <a:xfrm>
                    <a:off x="2204717" y="5079386"/>
                    <a:ext cx="220959"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214</a:t>
                    </a:r>
                  </a:p>
                  <a:p>
                    <a:pPr algn="ctr">
                      <a:lnSpc>
                        <a:spcPct val="90000"/>
                      </a:lnSpc>
                    </a:pPr>
                    <a:r>
                      <a:rPr lang="en-GB" sz="1000" dirty="0">
                        <a:solidFill>
                          <a:srgbClr val="000000"/>
                        </a:solidFill>
                      </a:rPr>
                      <a:t>150</a:t>
                    </a:r>
                  </a:p>
                  <a:p>
                    <a:pPr algn="ctr">
                      <a:lnSpc>
                        <a:spcPct val="90000"/>
                      </a:lnSpc>
                    </a:pPr>
                    <a:r>
                      <a:rPr lang="en-GB" sz="1000" dirty="0">
                        <a:solidFill>
                          <a:srgbClr val="000000"/>
                        </a:solidFill>
                      </a:rPr>
                      <a:t>46</a:t>
                    </a:r>
                  </a:p>
                </p:txBody>
              </p:sp>
              <p:sp>
                <p:nvSpPr>
                  <p:cNvPr id="460" name="TextBox 459">
                    <a:extLst>
                      <a:ext uri="{FF2B5EF4-FFF2-40B4-BE49-F238E27FC236}">
                        <a16:creationId xmlns:a16="http://schemas.microsoft.com/office/drawing/2014/main" id="{2520EA2C-72F2-45F2-857E-4000A936E6C6}"/>
                      </a:ext>
                    </a:extLst>
                  </p:cNvPr>
                  <p:cNvSpPr txBox="1"/>
                  <p:nvPr/>
                </p:nvSpPr>
                <p:spPr>
                  <a:xfrm>
                    <a:off x="2788620" y="5079386"/>
                    <a:ext cx="220959"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207</a:t>
                    </a:r>
                  </a:p>
                  <a:p>
                    <a:pPr algn="ctr">
                      <a:lnSpc>
                        <a:spcPct val="90000"/>
                      </a:lnSpc>
                    </a:pPr>
                    <a:r>
                      <a:rPr lang="en-GB" sz="1000" dirty="0">
                        <a:solidFill>
                          <a:srgbClr val="000000"/>
                        </a:solidFill>
                      </a:rPr>
                      <a:t>144</a:t>
                    </a:r>
                  </a:p>
                  <a:p>
                    <a:pPr algn="ctr">
                      <a:lnSpc>
                        <a:spcPct val="90000"/>
                      </a:lnSpc>
                    </a:pPr>
                    <a:r>
                      <a:rPr lang="en-GB" sz="1000" dirty="0">
                        <a:solidFill>
                          <a:srgbClr val="000000"/>
                        </a:solidFill>
                      </a:rPr>
                      <a:t>45</a:t>
                    </a:r>
                  </a:p>
                </p:txBody>
              </p:sp>
              <p:sp>
                <p:nvSpPr>
                  <p:cNvPr id="461" name="TextBox 460">
                    <a:extLst>
                      <a:ext uri="{FF2B5EF4-FFF2-40B4-BE49-F238E27FC236}">
                        <a16:creationId xmlns:a16="http://schemas.microsoft.com/office/drawing/2014/main" id="{C89A53F3-45A1-4AD9-81ED-EB2D02800015}"/>
                      </a:ext>
                    </a:extLst>
                  </p:cNvPr>
                  <p:cNvSpPr txBox="1"/>
                  <p:nvPr/>
                </p:nvSpPr>
                <p:spPr>
                  <a:xfrm>
                    <a:off x="3375228" y="5079386"/>
                    <a:ext cx="220959"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161</a:t>
                    </a:r>
                  </a:p>
                  <a:p>
                    <a:pPr algn="ctr">
                      <a:lnSpc>
                        <a:spcPct val="90000"/>
                      </a:lnSpc>
                    </a:pPr>
                    <a:r>
                      <a:rPr lang="en-GB" sz="1000" dirty="0">
                        <a:solidFill>
                          <a:srgbClr val="000000"/>
                        </a:solidFill>
                      </a:rPr>
                      <a:t>124</a:t>
                    </a:r>
                  </a:p>
                  <a:p>
                    <a:pPr algn="ctr">
                      <a:lnSpc>
                        <a:spcPct val="90000"/>
                      </a:lnSpc>
                    </a:pPr>
                    <a:r>
                      <a:rPr lang="en-GB" sz="1000" dirty="0">
                        <a:solidFill>
                          <a:srgbClr val="000000"/>
                        </a:solidFill>
                      </a:rPr>
                      <a:t>43</a:t>
                    </a:r>
                  </a:p>
                </p:txBody>
              </p:sp>
              <p:sp>
                <p:nvSpPr>
                  <p:cNvPr id="462" name="TextBox 461">
                    <a:extLst>
                      <a:ext uri="{FF2B5EF4-FFF2-40B4-BE49-F238E27FC236}">
                        <a16:creationId xmlns:a16="http://schemas.microsoft.com/office/drawing/2014/main" id="{10F48935-9B08-44B0-B239-BDA23AF1AF35}"/>
                      </a:ext>
                    </a:extLst>
                  </p:cNvPr>
                  <p:cNvSpPr txBox="1"/>
                  <p:nvPr/>
                </p:nvSpPr>
                <p:spPr>
                  <a:xfrm>
                    <a:off x="3995084" y="5079386"/>
                    <a:ext cx="167148" cy="363176"/>
                  </a:xfrm>
                  <a:prstGeom prst="rect">
                    <a:avLst/>
                  </a:prstGeom>
                  <a:noFill/>
                </p:spPr>
                <p:txBody>
                  <a:bodyPr wrap="none" lIns="36000" tIns="0" rIns="36000" bIns="0" rtlCol="0">
                    <a:spAutoFit/>
                  </a:bodyPr>
                  <a:lstStyle/>
                  <a:p>
                    <a:pPr algn="ctr">
                      <a:lnSpc>
                        <a:spcPct val="90000"/>
                      </a:lnSpc>
                    </a:pPr>
                    <a:r>
                      <a:rPr lang="en-GB" sz="1000" dirty="0">
                        <a:solidFill>
                          <a:srgbClr val="000000"/>
                        </a:solidFill>
                      </a:rPr>
                      <a:t>86</a:t>
                    </a:r>
                  </a:p>
                  <a:p>
                    <a:pPr algn="ctr">
                      <a:lnSpc>
                        <a:spcPct val="90000"/>
                      </a:lnSpc>
                    </a:pPr>
                    <a:r>
                      <a:rPr lang="en-GB" sz="1000" dirty="0">
                        <a:solidFill>
                          <a:srgbClr val="000000"/>
                        </a:solidFill>
                      </a:rPr>
                      <a:t>67</a:t>
                    </a:r>
                  </a:p>
                  <a:p>
                    <a:pPr algn="ctr">
                      <a:lnSpc>
                        <a:spcPct val="90000"/>
                      </a:lnSpc>
                    </a:pPr>
                    <a:r>
                      <a:rPr lang="en-GB" sz="1000" dirty="0">
                        <a:solidFill>
                          <a:srgbClr val="000000"/>
                        </a:solidFill>
                      </a:rPr>
                      <a:t>28</a:t>
                    </a:r>
                  </a:p>
                </p:txBody>
              </p:sp>
            </p:grpSp>
          </p:grpSp>
        </p:grpSp>
        <p:grpSp>
          <p:nvGrpSpPr>
            <p:cNvPr id="255" name="Group 254">
              <a:extLst>
                <a:ext uri="{FF2B5EF4-FFF2-40B4-BE49-F238E27FC236}">
                  <a16:creationId xmlns:a16="http://schemas.microsoft.com/office/drawing/2014/main" id="{E9D7A262-5323-4E25-9F5C-5F5195EBF990}"/>
                </a:ext>
              </a:extLst>
            </p:cNvPr>
            <p:cNvGrpSpPr/>
            <p:nvPr/>
          </p:nvGrpSpPr>
          <p:grpSpPr>
            <a:xfrm>
              <a:off x="7023169" y="1859240"/>
              <a:ext cx="1674953" cy="416085"/>
              <a:chOff x="6914309" y="1946328"/>
              <a:chExt cx="1674953" cy="416085"/>
            </a:xfrm>
          </p:grpSpPr>
          <p:sp>
            <p:nvSpPr>
              <p:cNvPr id="256" name="TextBox 255">
                <a:extLst>
                  <a:ext uri="{FF2B5EF4-FFF2-40B4-BE49-F238E27FC236}">
                    <a16:creationId xmlns:a16="http://schemas.microsoft.com/office/drawing/2014/main" id="{2521330D-07E0-4E8A-B810-C63F172DC732}"/>
                  </a:ext>
                </a:extLst>
              </p:cNvPr>
              <p:cNvSpPr txBox="1"/>
              <p:nvPr/>
            </p:nvSpPr>
            <p:spPr>
              <a:xfrm>
                <a:off x="6967567" y="1946915"/>
                <a:ext cx="1621695" cy="415498"/>
              </a:xfrm>
              <a:prstGeom prst="rect">
                <a:avLst/>
              </a:prstGeom>
              <a:noFill/>
            </p:spPr>
            <p:txBody>
              <a:bodyPr wrap="square" tIns="0" bIns="0" rtlCol="0">
                <a:spAutoFit/>
              </a:bodyPr>
              <a:lstStyle/>
              <a:p>
                <a:pPr>
                  <a:lnSpc>
                    <a:spcPct val="90000"/>
                  </a:lnSpc>
                </a:pPr>
                <a:r>
                  <a:rPr lang="en-GB" sz="1000" b="1" dirty="0">
                    <a:solidFill>
                      <a:srgbClr val="000000"/>
                    </a:solidFill>
                  </a:rPr>
                  <a:t>Class 1:</a:t>
                </a:r>
                <a:r>
                  <a:rPr lang="en-GB" sz="1000" dirty="0">
                    <a:solidFill>
                      <a:srgbClr val="000000"/>
                    </a:solidFill>
                  </a:rPr>
                  <a:t> BMI 30–34.9 kg/m</a:t>
                </a:r>
                <a:r>
                  <a:rPr lang="en-GB" sz="1000" baseline="30000" dirty="0">
                    <a:solidFill>
                      <a:srgbClr val="000000"/>
                    </a:solidFill>
                  </a:rPr>
                  <a:t>2</a:t>
                </a:r>
              </a:p>
              <a:p>
                <a:pPr>
                  <a:lnSpc>
                    <a:spcPct val="90000"/>
                  </a:lnSpc>
                </a:pPr>
                <a:r>
                  <a:rPr lang="en-GB" sz="1000" b="1" dirty="0">
                    <a:solidFill>
                      <a:srgbClr val="000000"/>
                    </a:solidFill>
                  </a:rPr>
                  <a:t>Class 2:</a:t>
                </a:r>
                <a:r>
                  <a:rPr lang="en-GB" sz="1000" dirty="0">
                    <a:solidFill>
                      <a:srgbClr val="000000"/>
                    </a:solidFill>
                  </a:rPr>
                  <a:t> BMI 35–39.9 kg/m</a:t>
                </a:r>
                <a:r>
                  <a:rPr lang="en-GB" sz="1000" baseline="30000" dirty="0">
                    <a:solidFill>
                      <a:srgbClr val="000000"/>
                    </a:solidFill>
                  </a:rPr>
                  <a:t>2</a:t>
                </a:r>
                <a:endParaRPr lang="en-GB" sz="1000" dirty="0">
                  <a:solidFill>
                    <a:srgbClr val="000000"/>
                  </a:solidFill>
                </a:endParaRPr>
              </a:p>
              <a:p>
                <a:pPr>
                  <a:lnSpc>
                    <a:spcPct val="90000"/>
                  </a:lnSpc>
                </a:pPr>
                <a:r>
                  <a:rPr lang="en-GB" sz="1000" b="1" dirty="0">
                    <a:solidFill>
                      <a:srgbClr val="000000"/>
                    </a:solidFill>
                  </a:rPr>
                  <a:t>Class 3:</a:t>
                </a:r>
                <a:r>
                  <a:rPr lang="en-GB" sz="1000" dirty="0">
                    <a:solidFill>
                      <a:srgbClr val="000000"/>
                    </a:solidFill>
                  </a:rPr>
                  <a:t> BMI &gt;40 kg/m</a:t>
                </a:r>
                <a:r>
                  <a:rPr lang="en-GB" sz="1000" baseline="30000" dirty="0">
                    <a:solidFill>
                      <a:srgbClr val="000000"/>
                    </a:solidFill>
                  </a:rPr>
                  <a:t>2</a:t>
                </a:r>
                <a:endParaRPr lang="en-GB" sz="1000" dirty="0">
                  <a:solidFill>
                    <a:srgbClr val="000000"/>
                  </a:solidFill>
                </a:endParaRPr>
              </a:p>
            </p:txBody>
          </p:sp>
          <p:sp>
            <p:nvSpPr>
              <p:cNvPr id="257" name="Oval 256">
                <a:extLst>
                  <a:ext uri="{FF2B5EF4-FFF2-40B4-BE49-F238E27FC236}">
                    <a16:creationId xmlns:a16="http://schemas.microsoft.com/office/drawing/2014/main" id="{4D0C6638-7EC8-49F9-889E-8BBCB89DA275}"/>
                  </a:ext>
                </a:extLst>
              </p:cNvPr>
              <p:cNvSpPr/>
              <p:nvPr/>
            </p:nvSpPr>
            <p:spPr>
              <a:xfrm>
                <a:off x="6914309" y="1946328"/>
                <a:ext cx="71957" cy="72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8" name="Oval 257">
                <a:extLst>
                  <a:ext uri="{FF2B5EF4-FFF2-40B4-BE49-F238E27FC236}">
                    <a16:creationId xmlns:a16="http://schemas.microsoft.com/office/drawing/2014/main" id="{D7A9056D-5089-4A77-8DA2-EFB09A6E27BD}"/>
                  </a:ext>
                </a:extLst>
              </p:cNvPr>
              <p:cNvSpPr/>
              <p:nvPr/>
            </p:nvSpPr>
            <p:spPr>
              <a:xfrm>
                <a:off x="6914309" y="2085906"/>
                <a:ext cx="71957" cy="7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71" name="Oval 370">
                <a:extLst>
                  <a:ext uri="{FF2B5EF4-FFF2-40B4-BE49-F238E27FC236}">
                    <a16:creationId xmlns:a16="http://schemas.microsoft.com/office/drawing/2014/main" id="{16DDC2DA-718F-4B2D-92F9-6295668A2B95}"/>
                  </a:ext>
                </a:extLst>
              </p:cNvPr>
              <p:cNvSpPr/>
              <p:nvPr/>
            </p:nvSpPr>
            <p:spPr>
              <a:xfrm>
                <a:off x="6914309" y="2225484"/>
                <a:ext cx="71957" cy="72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spTree>
    <p:extLst>
      <p:ext uri="{BB962C8B-B14F-4D97-AF65-F5344CB8AC3E}">
        <p14:creationId xmlns:p14="http://schemas.microsoft.com/office/powerpoint/2010/main" val="2147864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31" y="5417"/>
            <a:ext cx="12005569" cy="1139888"/>
          </a:xfrm>
        </p:spPr>
        <p:txBody>
          <a:bodyPr>
            <a:normAutofit fontScale="90000"/>
          </a:bodyPr>
          <a:lstStyle/>
          <a:p>
            <a:r>
              <a:rPr lang="en-GB" sz="2750" dirty="0">
                <a:solidFill>
                  <a:schemeClr val="tx2"/>
                </a:solidFill>
              </a:rPr>
              <a:t>Long-term </a:t>
            </a:r>
            <a:r>
              <a:rPr lang="en-GB" sz="2750" dirty="0" err="1">
                <a:solidFill>
                  <a:schemeClr val="tx2"/>
                </a:solidFill>
              </a:rPr>
              <a:t>TTh</a:t>
            </a:r>
            <a:r>
              <a:rPr lang="en-GB" sz="2750" dirty="0">
                <a:solidFill>
                  <a:schemeClr val="tx2"/>
                </a:solidFill>
              </a:rPr>
              <a:t> in men with low testosterone and obesity  produces significant and sustained decreases in BMI and waist circumference</a:t>
            </a:r>
          </a:p>
        </p:txBody>
      </p:sp>
      <p:sp>
        <p:nvSpPr>
          <p:cNvPr id="5" name="TextBox 4"/>
          <p:cNvSpPr txBox="1"/>
          <p:nvPr/>
        </p:nvSpPr>
        <p:spPr>
          <a:xfrm>
            <a:off x="1523999" y="5940153"/>
            <a:ext cx="9144001" cy="400110"/>
          </a:xfrm>
          <a:prstGeom prst="rect">
            <a:avLst/>
          </a:prstGeom>
          <a:noFill/>
        </p:spPr>
        <p:txBody>
          <a:bodyPr wrap="square" rtlCol="0" anchor="b">
            <a:spAutoFit/>
          </a:bodyPr>
          <a:lstStyle/>
          <a:p>
            <a:pPr defTabSz="457200">
              <a:defRPr/>
            </a:pPr>
            <a:r>
              <a:rPr lang="en-GB" sz="1000" dirty="0">
                <a:solidFill>
                  <a:srgbClr val="005294"/>
                </a:solidFill>
              </a:rPr>
              <a:t>BMI, body mass index; NS, not significant; SE, standard error; </a:t>
            </a: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GB" sz="1000" i="1" dirty="0" err="1">
                <a:solidFill>
                  <a:srgbClr val="005294"/>
                </a:solidFill>
              </a:rPr>
              <a:t>Int</a:t>
            </a:r>
            <a:r>
              <a:rPr lang="en-GB" sz="1000" i="1" dirty="0">
                <a:solidFill>
                  <a:srgbClr val="005294"/>
                </a:solidFill>
              </a:rPr>
              <a:t> J </a:t>
            </a:r>
            <a:r>
              <a:rPr lang="en-GB" sz="1000" i="1" dirty="0" err="1">
                <a:solidFill>
                  <a:srgbClr val="005294"/>
                </a:solidFill>
              </a:rPr>
              <a:t>Obes</a:t>
            </a:r>
            <a:r>
              <a:rPr lang="en-GB" sz="1000" i="1" dirty="0">
                <a:solidFill>
                  <a:srgbClr val="005294"/>
                </a:solidFill>
              </a:rPr>
              <a:t> (</a:t>
            </a:r>
            <a:r>
              <a:rPr lang="en-GB" sz="1000" i="1" dirty="0" err="1">
                <a:solidFill>
                  <a:srgbClr val="005294"/>
                </a:solidFill>
              </a:rPr>
              <a:t>Lond</a:t>
            </a:r>
            <a:r>
              <a:rPr lang="en-GB" sz="1000" i="1" dirty="0">
                <a:solidFill>
                  <a:srgbClr val="005294"/>
                </a:solidFill>
              </a:rPr>
              <a:t>) </a:t>
            </a:r>
            <a:r>
              <a:rPr lang="en-GB" sz="1000" dirty="0">
                <a:solidFill>
                  <a:srgbClr val="005294"/>
                </a:solidFill>
              </a:rPr>
              <a:t>2016;40:162–70</a:t>
            </a:r>
            <a:r>
              <a:rPr lang="en-US" sz="1000" dirty="0">
                <a:solidFill>
                  <a:srgbClr val="005294"/>
                </a:solidFill>
              </a:rPr>
              <a:t>.</a:t>
            </a:r>
            <a:endParaRPr lang="en-GB" sz="1000" dirty="0">
              <a:solidFill>
                <a:srgbClr val="005294"/>
              </a:solidFill>
            </a:endParaRPr>
          </a:p>
        </p:txBody>
      </p:sp>
      <p:grpSp>
        <p:nvGrpSpPr>
          <p:cNvPr id="4" name="ORIGINAL" hidden="1"/>
          <p:cNvGrpSpPr/>
          <p:nvPr/>
        </p:nvGrpSpPr>
        <p:grpSpPr>
          <a:xfrm>
            <a:off x="1684933" y="-777919"/>
            <a:ext cx="8822137" cy="6513725"/>
            <a:chOff x="160932" y="3051544"/>
            <a:chExt cx="8822137" cy="651372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32" y="6914707"/>
              <a:ext cx="8822137" cy="265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2651" y="3051544"/>
              <a:ext cx="255182" cy="233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371" name="Content Placeholder 2"/>
          <p:cNvSpPr txBox="1">
            <a:spLocks/>
          </p:cNvSpPr>
          <p:nvPr/>
        </p:nvSpPr>
        <p:spPr>
          <a:xfrm>
            <a:off x="133125" y="4870667"/>
            <a:ext cx="11492818" cy="1160344"/>
          </a:xfrm>
          <a:prstGeom prst="rect">
            <a:avLst/>
          </a:prstGeom>
        </p:spPr>
        <p:txBody>
          <a:bodyPr vert="horz" lIns="91440" tIns="45720" rIns="91440" bIns="45720" rtlCol="0">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latin typeface="+mn-lt"/>
              </a:rPr>
              <a:t>Changes in waist circumference versus the previous year were significant for the first 6 years</a:t>
            </a:r>
          </a:p>
          <a:p>
            <a:r>
              <a:rPr lang="en-GB" sz="1600" dirty="0">
                <a:latin typeface="+mn-lt"/>
              </a:rPr>
              <a:t>Improvement in metabolic function was reflected by a decrease in inflammatory biomarkers and improved liver function</a:t>
            </a:r>
          </a:p>
        </p:txBody>
      </p:sp>
      <p:grpSp>
        <p:nvGrpSpPr>
          <p:cNvPr id="8" name="Group 7"/>
          <p:cNvGrpSpPr/>
          <p:nvPr/>
        </p:nvGrpSpPr>
        <p:grpSpPr>
          <a:xfrm>
            <a:off x="399495" y="1056443"/>
            <a:ext cx="10857390" cy="3709941"/>
            <a:chOff x="520342" y="1353829"/>
            <a:chExt cx="8103316" cy="3207673"/>
          </a:xfrm>
        </p:grpSpPr>
        <p:grpSp>
          <p:nvGrpSpPr>
            <p:cNvPr id="373" name="Group 372"/>
            <p:cNvGrpSpPr/>
            <p:nvPr/>
          </p:nvGrpSpPr>
          <p:grpSpPr>
            <a:xfrm>
              <a:off x="4663658" y="1353829"/>
              <a:ext cx="3960000" cy="3207673"/>
              <a:chOff x="4705720" y="1342943"/>
              <a:chExt cx="3960000" cy="3207673"/>
            </a:xfrm>
          </p:grpSpPr>
          <p:sp>
            <p:nvSpPr>
              <p:cNvPr id="392" name="Rounded Rectangle 57">
                <a:extLst>
                  <a:ext uri="{FF2B5EF4-FFF2-40B4-BE49-F238E27FC236}">
                    <a16:creationId xmlns:a16="http://schemas.microsoft.com/office/drawing/2014/main" id="{85D0C9BB-F685-4216-8884-59FB010E6913}"/>
                  </a:ext>
                </a:extLst>
              </p:cNvPr>
              <p:cNvSpPr/>
              <p:nvPr/>
            </p:nvSpPr>
            <p:spPr>
              <a:xfrm>
                <a:off x="4705720" y="1346296"/>
                <a:ext cx="3960000" cy="3204320"/>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93" name="Round Same Side Corner Rectangle 58">
                <a:extLst>
                  <a:ext uri="{FF2B5EF4-FFF2-40B4-BE49-F238E27FC236}">
                    <a16:creationId xmlns:a16="http://schemas.microsoft.com/office/drawing/2014/main" id="{EF18BEF2-FC37-4C9D-B004-27F2EF61938D}"/>
                  </a:ext>
                </a:extLst>
              </p:cNvPr>
              <p:cNvSpPr/>
              <p:nvPr/>
            </p:nvSpPr>
            <p:spPr>
              <a:xfrm>
                <a:off x="4705720" y="1346296"/>
                <a:ext cx="3960000" cy="260796"/>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94" name="TextBox 393">
                <a:extLst>
                  <a:ext uri="{FF2B5EF4-FFF2-40B4-BE49-F238E27FC236}">
                    <a16:creationId xmlns:a16="http://schemas.microsoft.com/office/drawing/2014/main" id="{9A974134-17E2-4BD5-A344-0FCE0DA8565F}"/>
                  </a:ext>
                </a:extLst>
              </p:cNvPr>
              <p:cNvSpPr txBox="1"/>
              <p:nvPr/>
            </p:nvSpPr>
            <p:spPr>
              <a:xfrm>
                <a:off x="4866829" y="1342943"/>
                <a:ext cx="3669875" cy="279948"/>
              </a:xfrm>
              <a:prstGeom prst="rect">
                <a:avLst/>
              </a:prstGeom>
              <a:noFill/>
            </p:spPr>
            <p:txBody>
              <a:bodyPr wrap="square" rtlCol="0" anchor="b">
                <a:spAutoFit/>
              </a:bodyPr>
              <a:lstStyle/>
              <a:p>
                <a:pPr algn="ctr">
                  <a:lnSpc>
                    <a:spcPct val="85000"/>
                  </a:lnSpc>
                </a:pPr>
                <a:r>
                  <a:rPr lang="en-GB" sz="1400" b="1" dirty="0">
                    <a:solidFill>
                      <a:srgbClr val="FFFFFF"/>
                    </a:solidFill>
                  </a:rPr>
                  <a:t>Reduction of BMI</a:t>
                </a:r>
                <a:endParaRPr lang="en-GB" sz="1400" dirty="0">
                  <a:solidFill>
                    <a:srgbClr val="FFFFFF"/>
                  </a:solidFill>
                </a:endParaRPr>
              </a:p>
            </p:txBody>
          </p:sp>
          <p:grpSp>
            <p:nvGrpSpPr>
              <p:cNvPr id="395" name="Group 394">
                <a:extLst>
                  <a:ext uri="{FF2B5EF4-FFF2-40B4-BE49-F238E27FC236}">
                    <a16:creationId xmlns:a16="http://schemas.microsoft.com/office/drawing/2014/main" id="{D02B68FF-9C04-4CD6-AACA-E60C87BA6A0A}"/>
                  </a:ext>
                </a:extLst>
              </p:cNvPr>
              <p:cNvGrpSpPr/>
              <p:nvPr/>
            </p:nvGrpSpPr>
            <p:grpSpPr>
              <a:xfrm>
                <a:off x="4796182" y="1624524"/>
                <a:ext cx="3832988" cy="2896853"/>
                <a:chOff x="5062830" y="1624524"/>
                <a:chExt cx="3832988" cy="2896853"/>
              </a:xfrm>
            </p:grpSpPr>
            <p:sp>
              <p:nvSpPr>
                <p:cNvPr id="396" name="TextBox 395">
                  <a:extLst>
                    <a:ext uri="{FF2B5EF4-FFF2-40B4-BE49-F238E27FC236}">
                      <a16:creationId xmlns:a16="http://schemas.microsoft.com/office/drawing/2014/main" id="{ACD05E29-7569-4B9D-9F0E-0F1AD96916E8}"/>
                    </a:ext>
                  </a:extLst>
                </p:cNvPr>
                <p:cNvSpPr txBox="1"/>
                <p:nvPr/>
              </p:nvSpPr>
              <p:spPr>
                <a:xfrm>
                  <a:off x="5062830" y="4123319"/>
                  <a:ext cx="715508" cy="398058"/>
                </a:xfrm>
                <a:prstGeom prst="rect">
                  <a:avLst/>
                </a:prstGeom>
                <a:noFill/>
              </p:spPr>
              <p:txBody>
                <a:bodyPr wrap="none" lIns="36000" tIns="0" rIns="36000" bIns="0" rtlCol="0">
                  <a:spAutoFit/>
                </a:bodyPr>
                <a:lstStyle/>
                <a:p>
                  <a:pPr>
                    <a:lnSpc>
                      <a:spcPct val="80000"/>
                    </a:lnSpc>
                  </a:pPr>
                  <a:endParaRPr lang="en-GB" sz="800" b="1" dirty="0">
                    <a:solidFill>
                      <a:srgbClr val="000000"/>
                    </a:solidFill>
                  </a:endParaRPr>
                </a:p>
                <a:p>
                  <a:pPr>
                    <a:lnSpc>
                      <a:spcPct val="80000"/>
                    </a:lnSpc>
                  </a:pPr>
                  <a:r>
                    <a:rPr lang="en-GB" sz="800" b="1" dirty="0">
                      <a:solidFill>
                        <a:srgbClr val="005294"/>
                      </a:solidFill>
                    </a:rPr>
                    <a:t>Class 1:</a:t>
                  </a:r>
                  <a:r>
                    <a:rPr lang="en-GB" sz="800" dirty="0">
                      <a:solidFill>
                        <a:srgbClr val="000000"/>
                      </a:solidFill>
                    </a:rPr>
                    <a:t>  n=</a:t>
                  </a:r>
                </a:p>
                <a:p>
                  <a:pPr>
                    <a:lnSpc>
                      <a:spcPct val="80000"/>
                    </a:lnSpc>
                  </a:pPr>
                  <a:r>
                    <a:rPr lang="en-GB" sz="800" b="1" dirty="0">
                      <a:solidFill>
                        <a:srgbClr val="005294"/>
                      </a:solidFill>
                    </a:rPr>
                    <a:t>Class 2:</a:t>
                  </a:r>
                  <a:r>
                    <a:rPr lang="en-GB" sz="800" dirty="0">
                      <a:solidFill>
                        <a:srgbClr val="000000"/>
                      </a:solidFill>
                    </a:rPr>
                    <a:t>  n=  </a:t>
                  </a:r>
                </a:p>
                <a:p>
                  <a:pPr>
                    <a:lnSpc>
                      <a:spcPct val="80000"/>
                    </a:lnSpc>
                  </a:pPr>
                  <a:r>
                    <a:rPr lang="en-GB" sz="800" b="1" dirty="0">
                      <a:solidFill>
                        <a:srgbClr val="005294"/>
                      </a:solidFill>
                    </a:rPr>
                    <a:t>Class 3: </a:t>
                  </a:r>
                  <a:r>
                    <a:rPr lang="en-GB" sz="800" dirty="0">
                      <a:solidFill>
                        <a:srgbClr val="000000"/>
                      </a:solidFill>
                    </a:rPr>
                    <a:t> n=</a:t>
                  </a:r>
                </a:p>
              </p:txBody>
            </p:sp>
            <p:sp>
              <p:nvSpPr>
                <p:cNvPr id="397" name="Freeform: Shape 15">
                  <a:extLst>
                    <a:ext uri="{FF2B5EF4-FFF2-40B4-BE49-F238E27FC236}">
                      <a16:creationId xmlns:a16="http://schemas.microsoft.com/office/drawing/2014/main" id="{0C49F358-1801-470D-898E-FEF34EC26F53}"/>
                    </a:ext>
                  </a:extLst>
                </p:cNvPr>
                <p:cNvSpPr/>
                <p:nvPr/>
              </p:nvSpPr>
              <p:spPr>
                <a:xfrm>
                  <a:off x="5549777" y="1710939"/>
                  <a:ext cx="3029313" cy="2194560"/>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398" name="Group 397">
                  <a:extLst>
                    <a:ext uri="{FF2B5EF4-FFF2-40B4-BE49-F238E27FC236}">
                      <a16:creationId xmlns:a16="http://schemas.microsoft.com/office/drawing/2014/main" id="{4911B4B9-E844-4121-ABE5-A859D9D5CBDD}"/>
                    </a:ext>
                  </a:extLst>
                </p:cNvPr>
                <p:cNvGrpSpPr/>
                <p:nvPr/>
              </p:nvGrpSpPr>
              <p:grpSpPr>
                <a:xfrm>
                  <a:off x="5500945" y="1710880"/>
                  <a:ext cx="54000" cy="1756781"/>
                  <a:chOff x="5296951" y="1828710"/>
                  <a:chExt cx="68400" cy="2659750"/>
                </a:xfrm>
              </p:grpSpPr>
              <p:cxnSp>
                <p:nvCxnSpPr>
                  <p:cNvPr id="636" name="Straight Connector 635">
                    <a:extLst>
                      <a:ext uri="{FF2B5EF4-FFF2-40B4-BE49-F238E27FC236}">
                        <a16:creationId xmlns:a16="http://schemas.microsoft.com/office/drawing/2014/main" id="{DF73FCFA-1394-4862-8FA3-499D3AEF781C}"/>
                      </a:ext>
                    </a:extLst>
                  </p:cNvPr>
                  <p:cNvCxnSpPr/>
                  <p:nvPr/>
                </p:nvCxnSpPr>
                <p:spPr>
                  <a:xfrm>
                    <a:off x="5296951" y="2706899"/>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7" name="Straight Connector 636">
                    <a:extLst>
                      <a:ext uri="{FF2B5EF4-FFF2-40B4-BE49-F238E27FC236}">
                        <a16:creationId xmlns:a16="http://schemas.microsoft.com/office/drawing/2014/main" id="{BEE72C8E-891E-4286-BA95-B23F1B5CD4AD}"/>
                      </a:ext>
                    </a:extLst>
                  </p:cNvPr>
                  <p:cNvCxnSpPr/>
                  <p:nvPr/>
                </p:nvCxnSpPr>
                <p:spPr>
                  <a:xfrm>
                    <a:off x="5296951" y="3606052"/>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8" name="Straight Connector 637">
                    <a:extLst>
                      <a:ext uri="{FF2B5EF4-FFF2-40B4-BE49-F238E27FC236}">
                        <a16:creationId xmlns:a16="http://schemas.microsoft.com/office/drawing/2014/main" id="{9761CA0E-BD32-4166-B9D1-01B9857FF4A5}"/>
                      </a:ext>
                    </a:extLst>
                  </p:cNvPr>
                  <p:cNvCxnSpPr/>
                  <p:nvPr/>
                </p:nvCxnSpPr>
                <p:spPr>
                  <a:xfrm>
                    <a:off x="5296951" y="448846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9" name="Straight Connector 638">
                    <a:extLst>
                      <a:ext uri="{FF2B5EF4-FFF2-40B4-BE49-F238E27FC236}">
                        <a16:creationId xmlns:a16="http://schemas.microsoft.com/office/drawing/2014/main" id="{87994F42-5F48-47E7-A5B3-0749B0245ABD}"/>
                      </a:ext>
                    </a:extLst>
                  </p:cNvPr>
                  <p:cNvCxnSpPr/>
                  <p:nvPr/>
                </p:nvCxnSpPr>
                <p:spPr>
                  <a:xfrm>
                    <a:off x="5296951" y="182871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99" name="Group 398">
                  <a:extLst>
                    <a:ext uri="{FF2B5EF4-FFF2-40B4-BE49-F238E27FC236}">
                      <a16:creationId xmlns:a16="http://schemas.microsoft.com/office/drawing/2014/main" id="{3E03664C-91FD-40A3-AD92-A28BD2FC9FE3}"/>
                    </a:ext>
                  </a:extLst>
                </p:cNvPr>
                <p:cNvGrpSpPr/>
                <p:nvPr/>
              </p:nvGrpSpPr>
              <p:grpSpPr>
                <a:xfrm>
                  <a:off x="5421939" y="3947001"/>
                  <a:ext cx="3240041" cy="258138"/>
                  <a:chOff x="1777112" y="5079386"/>
                  <a:chExt cx="2652794" cy="341606"/>
                </a:xfrm>
              </p:grpSpPr>
              <p:sp>
                <p:nvSpPr>
                  <p:cNvPr id="626" name="TextBox 625">
                    <a:extLst>
                      <a:ext uri="{FF2B5EF4-FFF2-40B4-BE49-F238E27FC236}">
                        <a16:creationId xmlns:a16="http://schemas.microsoft.com/office/drawing/2014/main" id="{46DCEC44-43FF-496C-9032-7D4BE9029E90}"/>
                      </a:ext>
                    </a:extLst>
                  </p:cNvPr>
                  <p:cNvSpPr txBox="1"/>
                  <p:nvPr/>
                </p:nvSpPr>
                <p:spPr>
                  <a:xfrm>
                    <a:off x="4302253" y="5079386"/>
                    <a:ext cx="125149" cy="203647"/>
                  </a:xfrm>
                  <a:prstGeom prst="rect">
                    <a:avLst/>
                  </a:prstGeom>
                  <a:noFill/>
                </p:spPr>
                <p:txBody>
                  <a:bodyPr wrap="none" lIns="36000" tIns="0" rIns="36000" bIns="0" rtlCol="0">
                    <a:spAutoFit/>
                  </a:bodyPr>
                  <a:lstStyle/>
                  <a:p>
                    <a:pPr algn="ctr"/>
                    <a:r>
                      <a:rPr lang="en-GB" sz="1000" dirty="0">
                        <a:solidFill>
                          <a:srgbClr val="000000"/>
                        </a:solidFill>
                      </a:rPr>
                      <a:t>8</a:t>
                    </a:r>
                  </a:p>
                </p:txBody>
              </p:sp>
              <p:sp>
                <p:nvSpPr>
                  <p:cNvPr id="627" name="TextBox 626">
                    <a:extLst>
                      <a:ext uri="{FF2B5EF4-FFF2-40B4-BE49-F238E27FC236}">
                        <a16:creationId xmlns:a16="http://schemas.microsoft.com/office/drawing/2014/main" id="{C027BC5E-04A1-49DE-9A6D-9E589591EB8F}"/>
                      </a:ext>
                    </a:extLst>
                  </p:cNvPr>
                  <p:cNvSpPr txBox="1"/>
                  <p:nvPr/>
                </p:nvSpPr>
                <p:spPr>
                  <a:xfrm>
                    <a:off x="3712003" y="5079386"/>
                    <a:ext cx="125149" cy="203647"/>
                  </a:xfrm>
                  <a:prstGeom prst="rect">
                    <a:avLst/>
                  </a:prstGeom>
                  <a:noFill/>
                </p:spPr>
                <p:txBody>
                  <a:bodyPr wrap="none" lIns="36000" tIns="0" rIns="36000" bIns="0" rtlCol="0">
                    <a:spAutoFit/>
                  </a:bodyPr>
                  <a:lstStyle/>
                  <a:p>
                    <a:pPr algn="ctr"/>
                    <a:r>
                      <a:rPr lang="en-GB" sz="1000" dirty="0">
                        <a:solidFill>
                          <a:srgbClr val="000000"/>
                        </a:solidFill>
                      </a:rPr>
                      <a:t>6</a:t>
                    </a:r>
                  </a:p>
                </p:txBody>
              </p:sp>
              <p:sp>
                <p:nvSpPr>
                  <p:cNvPr id="628" name="TextBox 627">
                    <a:extLst>
                      <a:ext uri="{FF2B5EF4-FFF2-40B4-BE49-F238E27FC236}">
                        <a16:creationId xmlns:a16="http://schemas.microsoft.com/office/drawing/2014/main" id="{097370C8-63F6-48CA-AF54-24610415C31F}"/>
                      </a:ext>
                    </a:extLst>
                  </p:cNvPr>
                  <p:cNvSpPr txBox="1"/>
                  <p:nvPr/>
                </p:nvSpPr>
                <p:spPr>
                  <a:xfrm>
                    <a:off x="3128946" y="5079386"/>
                    <a:ext cx="123837" cy="203647"/>
                  </a:xfrm>
                  <a:prstGeom prst="rect">
                    <a:avLst/>
                  </a:prstGeom>
                  <a:noFill/>
                </p:spPr>
                <p:txBody>
                  <a:bodyPr wrap="none" lIns="36000" tIns="0" rIns="36000" bIns="0" rtlCol="0">
                    <a:spAutoFit/>
                  </a:bodyPr>
                  <a:lstStyle/>
                  <a:p>
                    <a:pPr algn="ctr"/>
                    <a:r>
                      <a:rPr lang="en-GB" sz="1000" dirty="0">
                        <a:solidFill>
                          <a:srgbClr val="000000"/>
                        </a:solidFill>
                      </a:rPr>
                      <a:t>4</a:t>
                    </a:r>
                  </a:p>
                </p:txBody>
              </p:sp>
              <p:sp>
                <p:nvSpPr>
                  <p:cNvPr id="629" name="TextBox 628">
                    <a:extLst>
                      <a:ext uri="{FF2B5EF4-FFF2-40B4-BE49-F238E27FC236}">
                        <a16:creationId xmlns:a16="http://schemas.microsoft.com/office/drawing/2014/main" id="{90AACFEB-421A-4D17-B9FD-5F4D96D169E9}"/>
                      </a:ext>
                    </a:extLst>
                  </p:cNvPr>
                  <p:cNvSpPr txBox="1"/>
                  <p:nvPr/>
                </p:nvSpPr>
                <p:spPr>
                  <a:xfrm>
                    <a:off x="2547198" y="5079386"/>
                    <a:ext cx="119899" cy="203647"/>
                  </a:xfrm>
                  <a:prstGeom prst="rect">
                    <a:avLst/>
                  </a:prstGeom>
                  <a:noFill/>
                </p:spPr>
                <p:txBody>
                  <a:bodyPr wrap="none" lIns="36000" tIns="0" rIns="36000" bIns="0" rtlCol="0">
                    <a:spAutoFit/>
                  </a:bodyPr>
                  <a:lstStyle/>
                  <a:p>
                    <a:pPr algn="ctr"/>
                    <a:r>
                      <a:rPr lang="en-GB" sz="1000" dirty="0">
                        <a:solidFill>
                          <a:srgbClr val="000000"/>
                        </a:solidFill>
                      </a:rPr>
                      <a:t>2</a:t>
                    </a:r>
                  </a:p>
                </p:txBody>
              </p:sp>
              <p:sp>
                <p:nvSpPr>
                  <p:cNvPr id="630" name="TextBox 629">
                    <a:extLst>
                      <a:ext uri="{FF2B5EF4-FFF2-40B4-BE49-F238E27FC236}">
                        <a16:creationId xmlns:a16="http://schemas.microsoft.com/office/drawing/2014/main" id="{6D35D5D7-50CD-4093-B98C-CB33F1FB51C1}"/>
                      </a:ext>
                    </a:extLst>
                  </p:cNvPr>
                  <p:cNvSpPr txBox="1"/>
                  <p:nvPr/>
                </p:nvSpPr>
                <p:spPr>
                  <a:xfrm>
                    <a:off x="1777112" y="5079386"/>
                    <a:ext cx="492639" cy="203647"/>
                  </a:xfrm>
                  <a:prstGeom prst="rect">
                    <a:avLst/>
                  </a:prstGeom>
                  <a:noFill/>
                </p:spPr>
                <p:txBody>
                  <a:bodyPr wrap="none" lIns="36000" tIns="0" rIns="36000" bIns="0" rtlCol="0">
                    <a:spAutoFit/>
                  </a:bodyPr>
                  <a:lstStyle/>
                  <a:p>
                    <a:pPr algn="ctr"/>
                    <a:r>
                      <a:rPr lang="en-GB" sz="1000" dirty="0">
                        <a:solidFill>
                          <a:srgbClr val="000000"/>
                        </a:solidFill>
                      </a:rPr>
                      <a:t>Baseline</a:t>
                    </a:r>
                  </a:p>
                </p:txBody>
              </p:sp>
              <p:sp>
                <p:nvSpPr>
                  <p:cNvPr id="631" name="TextBox 630">
                    <a:extLst>
                      <a:ext uri="{FF2B5EF4-FFF2-40B4-BE49-F238E27FC236}">
                        <a16:creationId xmlns:a16="http://schemas.microsoft.com/office/drawing/2014/main" id="{EC7763D8-F716-450F-8103-CF26223D329F}"/>
                      </a:ext>
                    </a:extLst>
                  </p:cNvPr>
                  <p:cNvSpPr txBox="1"/>
                  <p:nvPr/>
                </p:nvSpPr>
                <p:spPr>
                  <a:xfrm>
                    <a:off x="1949646" y="5207162"/>
                    <a:ext cx="2480260" cy="213830"/>
                  </a:xfrm>
                  <a:prstGeom prst="rect">
                    <a:avLst/>
                  </a:prstGeom>
                  <a:noFill/>
                </p:spPr>
                <p:txBody>
                  <a:bodyPr wrap="square" lIns="36000" tIns="0" rIns="36000" bIns="0" rtlCol="0">
                    <a:spAutoFit/>
                  </a:bodyPr>
                  <a:lstStyle/>
                  <a:p>
                    <a:pPr algn="ctr"/>
                    <a:r>
                      <a:rPr lang="en-GB" sz="1050" b="1" dirty="0">
                        <a:solidFill>
                          <a:srgbClr val="000000"/>
                        </a:solidFill>
                      </a:rPr>
                      <a:t>Year</a:t>
                    </a:r>
                  </a:p>
                </p:txBody>
              </p:sp>
              <p:sp>
                <p:nvSpPr>
                  <p:cNvPr id="632" name="TextBox 631">
                    <a:extLst>
                      <a:ext uri="{FF2B5EF4-FFF2-40B4-BE49-F238E27FC236}">
                        <a16:creationId xmlns:a16="http://schemas.microsoft.com/office/drawing/2014/main" id="{48A3450F-36EA-4643-9892-8192DDAF86DE}"/>
                      </a:ext>
                    </a:extLst>
                  </p:cNvPr>
                  <p:cNvSpPr txBox="1"/>
                  <p:nvPr/>
                </p:nvSpPr>
                <p:spPr>
                  <a:xfrm>
                    <a:off x="2270339" y="5079386"/>
                    <a:ext cx="89712" cy="203647"/>
                  </a:xfrm>
                  <a:prstGeom prst="rect">
                    <a:avLst/>
                  </a:prstGeom>
                  <a:noFill/>
                </p:spPr>
                <p:txBody>
                  <a:bodyPr wrap="none" lIns="36000" tIns="0" rIns="36000" bIns="0" rtlCol="0">
                    <a:spAutoFit/>
                  </a:bodyPr>
                  <a:lstStyle/>
                  <a:p>
                    <a:pPr algn="ctr"/>
                    <a:r>
                      <a:rPr lang="en-GB" sz="1000" dirty="0">
                        <a:solidFill>
                          <a:srgbClr val="000000"/>
                        </a:solidFill>
                      </a:rPr>
                      <a:t>1</a:t>
                    </a:r>
                  </a:p>
                </p:txBody>
              </p:sp>
              <p:sp>
                <p:nvSpPr>
                  <p:cNvPr id="633" name="TextBox 632">
                    <a:extLst>
                      <a:ext uri="{FF2B5EF4-FFF2-40B4-BE49-F238E27FC236}">
                        <a16:creationId xmlns:a16="http://schemas.microsoft.com/office/drawing/2014/main" id="{04A85419-DB83-4530-B66F-51CE5D7DF810}"/>
                      </a:ext>
                    </a:extLst>
                  </p:cNvPr>
                  <p:cNvSpPr txBox="1"/>
                  <p:nvPr/>
                </p:nvSpPr>
                <p:spPr>
                  <a:xfrm>
                    <a:off x="2838491" y="5079386"/>
                    <a:ext cx="121212" cy="203647"/>
                  </a:xfrm>
                  <a:prstGeom prst="rect">
                    <a:avLst/>
                  </a:prstGeom>
                  <a:noFill/>
                </p:spPr>
                <p:txBody>
                  <a:bodyPr wrap="none" lIns="36000" tIns="0" rIns="36000" bIns="0" rtlCol="0">
                    <a:spAutoFit/>
                  </a:bodyPr>
                  <a:lstStyle/>
                  <a:p>
                    <a:pPr algn="ctr"/>
                    <a:r>
                      <a:rPr lang="en-GB" sz="1000" dirty="0">
                        <a:solidFill>
                          <a:srgbClr val="000000"/>
                        </a:solidFill>
                      </a:rPr>
                      <a:t>3</a:t>
                    </a:r>
                  </a:p>
                </p:txBody>
              </p:sp>
              <p:sp>
                <p:nvSpPr>
                  <p:cNvPr id="634" name="TextBox 633">
                    <a:extLst>
                      <a:ext uri="{FF2B5EF4-FFF2-40B4-BE49-F238E27FC236}">
                        <a16:creationId xmlns:a16="http://schemas.microsoft.com/office/drawing/2014/main" id="{E4FD6618-2BFC-4883-BE14-01B2F3FA2723}"/>
                      </a:ext>
                    </a:extLst>
                  </p:cNvPr>
                  <p:cNvSpPr txBox="1"/>
                  <p:nvPr/>
                </p:nvSpPr>
                <p:spPr>
                  <a:xfrm>
                    <a:off x="3423788" y="5079386"/>
                    <a:ext cx="123837" cy="203647"/>
                  </a:xfrm>
                  <a:prstGeom prst="rect">
                    <a:avLst/>
                  </a:prstGeom>
                  <a:noFill/>
                </p:spPr>
                <p:txBody>
                  <a:bodyPr wrap="none" lIns="36000" tIns="0" rIns="36000" bIns="0" rtlCol="0">
                    <a:spAutoFit/>
                  </a:bodyPr>
                  <a:lstStyle/>
                  <a:p>
                    <a:pPr algn="ctr"/>
                    <a:r>
                      <a:rPr lang="en-GB" sz="1000" dirty="0">
                        <a:solidFill>
                          <a:srgbClr val="000000"/>
                        </a:solidFill>
                      </a:rPr>
                      <a:t>5</a:t>
                    </a:r>
                  </a:p>
                </p:txBody>
              </p:sp>
              <p:sp>
                <p:nvSpPr>
                  <p:cNvPr id="635" name="TextBox 634">
                    <a:extLst>
                      <a:ext uri="{FF2B5EF4-FFF2-40B4-BE49-F238E27FC236}">
                        <a16:creationId xmlns:a16="http://schemas.microsoft.com/office/drawing/2014/main" id="{C9F2D9B1-F61B-43CF-9130-37A0F4ACB7B4}"/>
                      </a:ext>
                    </a:extLst>
                  </p:cNvPr>
                  <p:cNvSpPr txBox="1"/>
                  <p:nvPr/>
                </p:nvSpPr>
                <p:spPr>
                  <a:xfrm>
                    <a:off x="4020676" y="5079386"/>
                    <a:ext cx="115962" cy="203647"/>
                  </a:xfrm>
                  <a:prstGeom prst="rect">
                    <a:avLst/>
                  </a:prstGeom>
                  <a:noFill/>
                </p:spPr>
                <p:txBody>
                  <a:bodyPr wrap="none" lIns="36000" tIns="0" rIns="36000" bIns="0" rtlCol="0">
                    <a:spAutoFit/>
                  </a:bodyPr>
                  <a:lstStyle/>
                  <a:p>
                    <a:pPr algn="ctr"/>
                    <a:r>
                      <a:rPr lang="en-GB" sz="1000" dirty="0">
                        <a:solidFill>
                          <a:srgbClr val="000000"/>
                        </a:solidFill>
                      </a:rPr>
                      <a:t>7</a:t>
                    </a:r>
                  </a:p>
                </p:txBody>
              </p:sp>
            </p:grpSp>
            <p:grpSp>
              <p:nvGrpSpPr>
                <p:cNvPr id="400" name="Group 399">
                  <a:extLst>
                    <a:ext uri="{FF2B5EF4-FFF2-40B4-BE49-F238E27FC236}">
                      <a16:creationId xmlns:a16="http://schemas.microsoft.com/office/drawing/2014/main" id="{A319B2D2-6C71-42D7-907F-98AB7CCBDF3A}"/>
                    </a:ext>
                  </a:extLst>
                </p:cNvPr>
                <p:cNvGrpSpPr/>
                <p:nvPr/>
              </p:nvGrpSpPr>
              <p:grpSpPr>
                <a:xfrm>
                  <a:off x="5219214" y="1624524"/>
                  <a:ext cx="288000" cy="1913425"/>
                  <a:chOff x="5189597" y="1624524"/>
                  <a:chExt cx="288000" cy="1913425"/>
                </a:xfrm>
              </p:grpSpPr>
              <p:sp>
                <p:nvSpPr>
                  <p:cNvPr id="622" name="TextBox 621">
                    <a:extLst>
                      <a:ext uri="{FF2B5EF4-FFF2-40B4-BE49-F238E27FC236}">
                        <a16:creationId xmlns:a16="http://schemas.microsoft.com/office/drawing/2014/main" id="{5A25FD3B-8251-40FE-B84C-9E9AB6C05786}"/>
                      </a:ext>
                    </a:extLst>
                  </p:cNvPr>
                  <p:cNvSpPr txBox="1"/>
                  <p:nvPr/>
                </p:nvSpPr>
                <p:spPr>
                  <a:xfrm>
                    <a:off x="5189597" y="3384061"/>
                    <a:ext cx="288000" cy="153888"/>
                  </a:xfrm>
                  <a:prstGeom prst="rect">
                    <a:avLst/>
                  </a:prstGeom>
                  <a:noFill/>
                </p:spPr>
                <p:txBody>
                  <a:bodyPr wrap="square" lIns="0" tIns="0" rIns="36000" bIns="0" rtlCol="0" anchor="ctr">
                    <a:spAutoFit/>
                  </a:bodyPr>
                  <a:lstStyle/>
                  <a:p>
                    <a:pPr algn="r"/>
                    <a:r>
                      <a:rPr lang="en-GB" sz="1000" dirty="0">
                        <a:solidFill>
                          <a:srgbClr val="000000"/>
                        </a:solidFill>
                      </a:rPr>
                      <a:t>30</a:t>
                    </a:r>
                  </a:p>
                </p:txBody>
              </p:sp>
              <p:sp>
                <p:nvSpPr>
                  <p:cNvPr id="623" name="TextBox 622">
                    <a:extLst>
                      <a:ext uri="{FF2B5EF4-FFF2-40B4-BE49-F238E27FC236}">
                        <a16:creationId xmlns:a16="http://schemas.microsoft.com/office/drawing/2014/main" id="{B527963D-C089-4033-A6B1-C86EDCEB2FD7}"/>
                      </a:ext>
                    </a:extLst>
                  </p:cNvPr>
                  <p:cNvSpPr txBox="1"/>
                  <p:nvPr/>
                </p:nvSpPr>
                <p:spPr>
                  <a:xfrm>
                    <a:off x="5189597" y="2797548"/>
                    <a:ext cx="288000" cy="153888"/>
                  </a:xfrm>
                  <a:prstGeom prst="rect">
                    <a:avLst/>
                  </a:prstGeom>
                  <a:noFill/>
                </p:spPr>
                <p:txBody>
                  <a:bodyPr wrap="square" lIns="0" tIns="0" rIns="36000" bIns="0" rtlCol="0" anchor="ctr">
                    <a:spAutoFit/>
                  </a:bodyPr>
                  <a:lstStyle/>
                  <a:p>
                    <a:pPr algn="r"/>
                    <a:r>
                      <a:rPr lang="en-GB" sz="1000" dirty="0">
                        <a:solidFill>
                          <a:srgbClr val="000000"/>
                        </a:solidFill>
                      </a:rPr>
                      <a:t>35</a:t>
                    </a:r>
                  </a:p>
                </p:txBody>
              </p:sp>
              <p:sp>
                <p:nvSpPr>
                  <p:cNvPr id="624" name="TextBox 623">
                    <a:extLst>
                      <a:ext uri="{FF2B5EF4-FFF2-40B4-BE49-F238E27FC236}">
                        <a16:creationId xmlns:a16="http://schemas.microsoft.com/office/drawing/2014/main" id="{D5B33E6A-5412-4FC7-B8EF-4CBDAE4A4008}"/>
                      </a:ext>
                    </a:extLst>
                  </p:cNvPr>
                  <p:cNvSpPr txBox="1"/>
                  <p:nvPr/>
                </p:nvSpPr>
                <p:spPr>
                  <a:xfrm>
                    <a:off x="5189597" y="1624524"/>
                    <a:ext cx="288000" cy="153888"/>
                  </a:xfrm>
                  <a:prstGeom prst="rect">
                    <a:avLst/>
                  </a:prstGeom>
                  <a:noFill/>
                </p:spPr>
                <p:txBody>
                  <a:bodyPr wrap="square" lIns="0" tIns="0" rIns="36000" bIns="0" rtlCol="0" anchor="ctr">
                    <a:spAutoFit/>
                  </a:bodyPr>
                  <a:lstStyle/>
                  <a:p>
                    <a:pPr algn="r"/>
                    <a:r>
                      <a:rPr lang="en-GB" sz="1000" dirty="0">
                        <a:solidFill>
                          <a:srgbClr val="000000"/>
                        </a:solidFill>
                      </a:rPr>
                      <a:t>45</a:t>
                    </a:r>
                  </a:p>
                </p:txBody>
              </p:sp>
              <p:sp>
                <p:nvSpPr>
                  <p:cNvPr id="625" name="TextBox 624">
                    <a:extLst>
                      <a:ext uri="{FF2B5EF4-FFF2-40B4-BE49-F238E27FC236}">
                        <a16:creationId xmlns:a16="http://schemas.microsoft.com/office/drawing/2014/main" id="{7FC762F0-56DE-4CAC-9EB9-94C493D8E20B}"/>
                      </a:ext>
                    </a:extLst>
                  </p:cNvPr>
                  <p:cNvSpPr txBox="1"/>
                  <p:nvPr/>
                </p:nvSpPr>
                <p:spPr>
                  <a:xfrm>
                    <a:off x="5189597" y="2211036"/>
                    <a:ext cx="288000" cy="153888"/>
                  </a:xfrm>
                  <a:prstGeom prst="rect">
                    <a:avLst/>
                  </a:prstGeom>
                  <a:noFill/>
                </p:spPr>
                <p:txBody>
                  <a:bodyPr wrap="square" lIns="0" tIns="0" rIns="36000" bIns="0" rtlCol="0" anchor="ctr">
                    <a:spAutoFit/>
                  </a:bodyPr>
                  <a:lstStyle/>
                  <a:p>
                    <a:pPr algn="r"/>
                    <a:r>
                      <a:rPr lang="en-GB" sz="1000" dirty="0">
                        <a:solidFill>
                          <a:srgbClr val="000000"/>
                        </a:solidFill>
                      </a:rPr>
                      <a:t>40</a:t>
                    </a:r>
                  </a:p>
                </p:txBody>
              </p:sp>
            </p:grpSp>
            <p:sp>
              <p:nvSpPr>
                <p:cNvPr id="401" name="TextBox 400">
                  <a:extLst>
                    <a:ext uri="{FF2B5EF4-FFF2-40B4-BE49-F238E27FC236}">
                      <a16:creationId xmlns:a16="http://schemas.microsoft.com/office/drawing/2014/main" id="{F184F3E2-997A-422B-A37F-4D34347EC06C}"/>
                    </a:ext>
                  </a:extLst>
                </p:cNvPr>
                <p:cNvSpPr txBox="1"/>
                <p:nvPr/>
              </p:nvSpPr>
              <p:spPr>
                <a:xfrm rot="16200000">
                  <a:off x="4084891" y="2733338"/>
                  <a:ext cx="2190343" cy="145424"/>
                </a:xfrm>
                <a:prstGeom prst="rect">
                  <a:avLst/>
                </a:prstGeom>
                <a:noFill/>
              </p:spPr>
              <p:txBody>
                <a:bodyPr wrap="square" lIns="0" tIns="0" rIns="0" bIns="0" rtlCol="0">
                  <a:spAutoFit/>
                </a:bodyPr>
                <a:lstStyle/>
                <a:p>
                  <a:pPr algn="ctr">
                    <a:lnSpc>
                      <a:spcPct val="90000"/>
                    </a:lnSpc>
                  </a:pPr>
                  <a:r>
                    <a:rPr lang="en-GB" sz="1050" b="1" dirty="0">
                      <a:solidFill>
                        <a:srgbClr val="000000"/>
                      </a:solidFill>
                    </a:rPr>
                    <a:t>Mean (SE) BMI (kg/m</a:t>
                  </a:r>
                  <a:r>
                    <a:rPr lang="en-GB" sz="1050" b="1" baseline="30000" dirty="0">
                      <a:solidFill>
                        <a:srgbClr val="000000"/>
                      </a:solidFill>
                    </a:rPr>
                    <a:t>2</a:t>
                  </a:r>
                  <a:r>
                    <a:rPr lang="en-GB" sz="1050" b="1" dirty="0">
                      <a:solidFill>
                        <a:srgbClr val="000000"/>
                      </a:solidFill>
                    </a:rPr>
                    <a:t>)</a:t>
                  </a:r>
                </a:p>
              </p:txBody>
            </p:sp>
            <p:sp>
              <p:nvSpPr>
                <p:cNvPr id="402" name="TextBox 401">
                  <a:extLst>
                    <a:ext uri="{FF2B5EF4-FFF2-40B4-BE49-F238E27FC236}">
                      <a16:creationId xmlns:a16="http://schemas.microsoft.com/office/drawing/2014/main" id="{A4648B6A-2185-4E22-BA3E-12727A4D8CD7}"/>
                    </a:ext>
                  </a:extLst>
                </p:cNvPr>
                <p:cNvSpPr txBox="1"/>
                <p:nvPr/>
              </p:nvSpPr>
              <p:spPr>
                <a:xfrm>
                  <a:off x="5566545" y="3694196"/>
                  <a:ext cx="2646878" cy="215444"/>
                </a:xfrm>
                <a:prstGeom prst="rect">
                  <a:avLst/>
                </a:prstGeom>
                <a:noFill/>
              </p:spPr>
              <p:txBody>
                <a:bodyPr wrap="none" rtlCol="0">
                  <a:spAutoFit/>
                </a:bodyPr>
                <a:lstStyle/>
                <a:p>
                  <a:r>
                    <a:rPr lang="en-GB" sz="800" dirty="0">
                      <a:solidFill>
                        <a:srgbClr val="000000"/>
                      </a:solidFill>
                    </a:rPr>
                    <a:t>*p&lt;0.0001 </a:t>
                  </a:r>
                  <a:r>
                    <a:rPr lang="en-GB" sz="800" i="1" dirty="0">
                      <a:solidFill>
                        <a:srgbClr val="000000"/>
                      </a:solidFill>
                    </a:rPr>
                    <a:t>vs</a:t>
                  </a:r>
                  <a:r>
                    <a:rPr lang="en-GB" sz="800" dirty="0">
                      <a:solidFill>
                        <a:srgbClr val="000000"/>
                      </a:solidFill>
                    </a:rPr>
                    <a:t> baseline; </a:t>
                  </a:r>
                  <a:r>
                    <a:rPr lang="en-GB" sz="800" baseline="30000" dirty="0">
                      <a:solidFill>
                        <a:srgbClr val="000000"/>
                      </a:solidFill>
                    </a:rPr>
                    <a:t>#</a:t>
                  </a:r>
                  <a:r>
                    <a:rPr lang="en-GB" sz="800" dirty="0">
                      <a:solidFill>
                        <a:srgbClr val="000000"/>
                      </a:solidFill>
                    </a:rPr>
                    <a:t>p&lt;0.0001 </a:t>
                  </a:r>
                  <a:r>
                    <a:rPr lang="en-GB" sz="800" i="1" dirty="0">
                      <a:solidFill>
                        <a:srgbClr val="000000"/>
                      </a:solidFill>
                    </a:rPr>
                    <a:t>vs</a:t>
                  </a:r>
                  <a:r>
                    <a:rPr lang="en-GB" sz="800" dirty="0">
                      <a:solidFill>
                        <a:srgbClr val="000000"/>
                      </a:solidFill>
                    </a:rPr>
                    <a:t> previous year</a:t>
                  </a:r>
                </a:p>
              </p:txBody>
            </p:sp>
            <p:grpSp>
              <p:nvGrpSpPr>
                <p:cNvPr id="403" name="Group 402">
                  <a:extLst>
                    <a:ext uri="{FF2B5EF4-FFF2-40B4-BE49-F238E27FC236}">
                      <a16:creationId xmlns:a16="http://schemas.microsoft.com/office/drawing/2014/main" id="{644EE007-C1A5-4320-9728-D805A36B8700}"/>
                    </a:ext>
                  </a:extLst>
                </p:cNvPr>
                <p:cNvGrpSpPr/>
                <p:nvPr/>
              </p:nvGrpSpPr>
              <p:grpSpPr>
                <a:xfrm>
                  <a:off x="5720658" y="3909167"/>
                  <a:ext cx="2859800" cy="46247"/>
                  <a:chOff x="5541756" y="4620004"/>
                  <a:chExt cx="2859800" cy="70017"/>
                </a:xfrm>
              </p:grpSpPr>
              <p:cxnSp>
                <p:nvCxnSpPr>
                  <p:cNvPr id="613" name="Straight Connector 612">
                    <a:extLst>
                      <a:ext uri="{FF2B5EF4-FFF2-40B4-BE49-F238E27FC236}">
                        <a16:creationId xmlns:a16="http://schemas.microsoft.com/office/drawing/2014/main" id="{E50363F2-21BA-4C6A-AFAD-4A63409E04A9}"/>
                      </a:ext>
                    </a:extLst>
                  </p:cNvPr>
                  <p:cNvCxnSpPr/>
                  <p:nvPr/>
                </p:nvCxnSpPr>
                <p:spPr>
                  <a:xfrm rot="5400000">
                    <a:off x="550674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4" name="Straight Connector 613">
                    <a:extLst>
                      <a:ext uri="{FF2B5EF4-FFF2-40B4-BE49-F238E27FC236}">
                        <a16:creationId xmlns:a16="http://schemas.microsoft.com/office/drawing/2014/main" id="{518B53EC-8D23-479F-82D7-EB0074C3BAD6}"/>
                      </a:ext>
                    </a:extLst>
                  </p:cNvPr>
                  <p:cNvCxnSpPr/>
                  <p:nvPr/>
                </p:nvCxnSpPr>
                <p:spPr>
                  <a:xfrm rot="5400000">
                    <a:off x="765159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5" name="Straight Connector 614">
                    <a:extLst>
                      <a:ext uri="{FF2B5EF4-FFF2-40B4-BE49-F238E27FC236}">
                        <a16:creationId xmlns:a16="http://schemas.microsoft.com/office/drawing/2014/main" id="{4AABDFFB-3928-4985-89D1-FBD2CB9AA078}"/>
                      </a:ext>
                    </a:extLst>
                  </p:cNvPr>
                  <p:cNvCxnSpPr/>
                  <p:nvPr/>
                </p:nvCxnSpPr>
                <p:spPr>
                  <a:xfrm rot="5400000">
                    <a:off x="693664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6" name="Straight Connector 615">
                    <a:extLst>
                      <a:ext uri="{FF2B5EF4-FFF2-40B4-BE49-F238E27FC236}">
                        <a16:creationId xmlns:a16="http://schemas.microsoft.com/office/drawing/2014/main" id="{BE04467B-667E-4E94-9459-91E04902A00D}"/>
                      </a:ext>
                    </a:extLst>
                  </p:cNvPr>
                  <p:cNvCxnSpPr/>
                  <p:nvPr/>
                </p:nvCxnSpPr>
                <p:spPr>
                  <a:xfrm rot="5400000">
                    <a:off x="622169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a:extLst>
                      <a:ext uri="{FF2B5EF4-FFF2-40B4-BE49-F238E27FC236}">
                        <a16:creationId xmlns:a16="http://schemas.microsoft.com/office/drawing/2014/main" id="{6CCA2C1C-F521-4585-B570-8505D882410A}"/>
                      </a:ext>
                    </a:extLst>
                  </p:cNvPr>
                  <p:cNvCxnSpPr/>
                  <p:nvPr/>
                </p:nvCxnSpPr>
                <p:spPr>
                  <a:xfrm rot="5400000">
                    <a:off x="8366547"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8" name="Straight Connector 617">
                    <a:extLst>
                      <a:ext uri="{FF2B5EF4-FFF2-40B4-BE49-F238E27FC236}">
                        <a16:creationId xmlns:a16="http://schemas.microsoft.com/office/drawing/2014/main" id="{70044F96-E7E7-4C88-9707-D5CB1BF70C7A}"/>
                      </a:ext>
                    </a:extLst>
                  </p:cNvPr>
                  <p:cNvCxnSpPr/>
                  <p:nvPr/>
                </p:nvCxnSpPr>
                <p:spPr>
                  <a:xfrm rot="5400000">
                    <a:off x="729412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9" name="Straight Connector 618">
                    <a:extLst>
                      <a:ext uri="{FF2B5EF4-FFF2-40B4-BE49-F238E27FC236}">
                        <a16:creationId xmlns:a16="http://schemas.microsoft.com/office/drawing/2014/main" id="{A7735250-0B87-443C-816C-47D8E57C109D}"/>
                      </a:ext>
                    </a:extLst>
                  </p:cNvPr>
                  <p:cNvCxnSpPr/>
                  <p:nvPr/>
                </p:nvCxnSpPr>
                <p:spPr>
                  <a:xfrm rot="5400000">
                    <a:off x="657917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0" name="Straight Connector 619">
                    <a:extLst>
                      <a:ext uri="{FF2B5EF4-FFF2-40B4-BE49-F238E27FC236}">
                        <a16:creationId xmlns:a16="http://schemas.microsoft.com/office/drawing/2014/main" id="{8C3ACFE6-5264-4774-846D-0D5885A7210F}"/>
                      </a:ext>
                    </a:extLst>
                  </p:cNvPr>
                  <p:cNvCxnSpPr/>
                  <p:nvPr/>
                </p:nvCxnSpPr>
                <p:spPr>
                  <a:xfrm rot="5400000">
                    <a:off x="586422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1" name="Straight Connector 620">
                    <a:extLst>
                      <a:ext uri="{FF2B5EF4-FFF2-40B4-BE49-F238E27FC236}">
                        <a16:creationId xmlns:a16="http://schemas.microsoft.com/office/drawing/2014/main" id="{60B03378-5900-470E-B199-A7A6577665E2}"/>
                      </a:ext>
                    </a:extLst>
                  </p:cNvPr>
                  <p:cNvCxnSpPr/>
                  <p:nvPr/>
                </p:nvCxnSpPr>
                <p:spPr>
                  <a:xfrm rot="5400000">
                    <a:off x="8009072" y="4655013"/>
                    <a:ext cx="70017"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04" name="TextBox 403">
                  <a:extLst>
                    <a:ext uri="{FF2B5EF4-FFF2-40B4-BE49-F238E27FC236}">
                      <a16:creationId xmlns:a16="http://schemas.microsoft.com/office/drawing/2014/main" id="{96604013-328A-4575-8D71-B86D47D42A9E}"/>
                    </a:ext>
                  </a:extLst>
                </p:cNvPr>
                <p:cNvSpPr txBox="1"/>
                <p:nvPr/>
              </p:nvSpPr>
              <p:spPr>
                <a:xfrm>
                  <a:off x="7464588" y="3089757"/>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05" name="TextBox 404">
                  <a:extLst>
                    <a:ext uri="{FF2B5EF4-FFF2-40B4-BE49-F238E27FC236}">
                      <a16:creationId xmlns:a16="http://schemas.microsoft.com/office/drawing/2014/main" id="{5DB60A18-12E7-4977-A74D-E46F03F5B022}"/>
                    </a:ext>
                  </a:extLst>
                </p:cNvPr>
                <p:cNvSpPr txBox="1"/>
                <p:nvPr/>
              </p:nvSpPr>
              <p:spPr>
                <a:xfrm>
                  <a:off x="7822934" y="3186101"/>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p>
                <a:p>
                  <a:pPr algn="ctr">
                    <a:lnSpc>
                      <a:spcPct val="80000"/>
                    </a:lnSpc>
                  </a:pPr>
                  <a:r>
                    <a:rPr lang="en-GB" sz="800" dirty="0">
                      <a:solidFill>
                        <a:srgbClr val="000000"/>
                      </a:solidFill>
                    </a:rPr>
                    <a:t>*</a:t>
                  </a:r>
                </a:p>
              </p:txBody>
            </p:sp>
            <p:grpSp>
              <p:nvGrpSpPr>
                <p:cNvPr id="406" name="Group 405">
                  <a:extLst>
                    <a:ext uri="{FF2B5EF4-FFF2-40B4-BE49-F238E27FC236}">
                      <a16:creationId xmlns:a16="http://schemas.microsoft.com/office/drawing/2014/main" id="{F9CCCEB3-00A4-4B22-8551-3CF96622490B}"/>
                    </a:ext>
                  </a:extLst>
                </p:cNvPr>
                <p:cNvGrpSpPr/>
                <p:nvPr/>
              </p:nvGrpSpPr>
              <p:grpSpPr>
                <a:xfrm>
                  <a:off x="5609488" y="4221807"/>
                  <a:ext cx="3072677" cy="299569"/>
                  <a:chOff x="1930670" y="5079386"/>
                  <a:chExt cx="2515765" cy="396432"/>
                </a:xfrm>
              </p:grpSpPr>
              <p:sp>
                <p:nvSpPr>
                  <p:cNvPr id="604" name="TextBox 603">
                    <a:extLst>
                      <a:ext uri="{FF2B5EF4-FFF2-40B4-BE49-F238E27FC236}">
                        <a16:creationId xmlns:a16="http://schemas.microsoft.com/office/drawing/2014/main" id="{CBE87D8F-B259-48AE-A9A2-E865789071F4}"/>
                      </a:ext>
                    </a:extLst>
                  </p:cNvPr>
                  <p:cNvSpPr txBox="1"/>
                  <p:nvPr/>
                </p:nvSpPr>
                <p:spPr>
                  <a:xfrm>
                    <a:off x="4283224" y="5079386"/>
                    <a:ext cx="163211" cy="39643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70</a:t>
                    </a:r>
                  </a:p>
                  <a:p>
                    <a:pPr algn="ctr">
                      <a:lnSpc>
                        <a:spcPct val="80000"/>
                      </a:lnSpc>
                    </a:pPr>
                    <a:r>
                      <a:rPr lang="en-GB" sz="800" dirty="0">
                        <a:solidFill>
                          <a:srgbClr val="000000"/>
                        </a:solidFill>
                      </a:rPr>
                      <a:t>56</a:t>
                    </a:r>
                  </a:p>
                  <a:p>
                    <a:pPr algn="ctr">
                      <a:lnSpc>
                        <a:spcPct val="80000"/>
                      </a:lnSpc>
                    </a:pPr>
                    <a:r>
                      <a:rPr lang="en-GB" sz="800" dirty="0">
                        <a:solidFill>
                          <a:srgbClr val="000000"/>
                        </a:solidFill>
                      </a:rPr>
                      <a:t>24</a:t>
                    </a:r>
                  </a:p>
                </p:txBody>
              </p:sp>
              <p:sp>
                <p:nvSpPr>
                  <p:cNvPr id="605" name="TextBox 604">
                    <a:extLst>
                      <a:ext uri="{FF2B5EF4-FFF2-40B4-BE49-F238E27FC236}">
                        <a16:creationId xmlns:a16="http://schemas.microsoft.com/office/drawing/2014/main" id="{3ED3F4D6-B333-4EED-A939-9D88FC99823D}"/>
                      </a:ext>
                    </a:extLst>
                  </p:cNvPr>
                  <p:cNvSpPr txBox="1"/>
                  <p:nvPr/>
                </p:nvSpPr>
                <p:spPr>
                  <a:xfrm>
                    <a:off x="3681818" y="5079386"/>
                    <a:ext cx="185522" cy="39431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139</a:t>
                    </a:r>
                  </a:p>
                  <a:p>
                    <a:pPr algn="ctr">
                      <a:lnSpc>
                        <a:spcPct val="80000"/>
                      </a:lnSpc>
                    </a:pPr>
                    <a:r>
                      <a:rPr lang="en-GB" sz="800" dirty="0">
                        <a:solidFill>
                          <a:srgbClr val="000000"/>
                        </a:solidFill>
                      </a:rPr>
                      <a:t>100</a:t>
                    </a:r>
                  </a:p>
                  <a:p>
                    <a:pPr algn="ctr">
                      <a:lnSpc>
                        <a:spcPct val="80000"/>
                      </a:lnSpc>
                    </a:pPr>
                    <a:r>
                      <a:rPr lang="en-GB" sz="800" dirty="0">
                        <a:solidFill>
                          <a:srgbClr val="000000"/>
                        </a:solidFill>
                      </a:rPr>
                      <a:t>34</a:t>
                    </a:r>
                  </a:p>
                </p:txBody>
              </p:sp>
              <p:sp>
                <p:nvSpPr>
                  <p:cNvPr id="606" name="TextBox 605">
                    <a:extLst>
                      <a:ext uri="{FF2B5EF4-FFF2-40B4-BE49-F238E27FC236}">
                        <a16:creationId xmlns:a16="http://schemas.microsoft.com/office/drawing/2014/main" id="{0C26B667-7D0E-4C46-8935-1CAC56DD34C2}"/>
                      </a:ext>
                    </a:extLst>
                  </p:cNvPr>
                  <p:cNvSpPr txBox="1"/>
                  <p:nvPr/>
                </p:nvSpPr>
                <p:spPr>
                  <a:xfrm>
                    <a:off x="3098103" y="5079386"/>
                    <a:ext cx="185522" cy="39431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174</a:t>
                    </a:r>
                  </a:p>
                  <a:p>
                    <a:pPr algn="ctr">
                      <a:lnSpc>
                        <a:spcPct val="80000"/>
                      </a:lnSpc>
                    </a:pPr>
                    <a:r>
                      <a:rPr lang="en-GB" sz="800" dirty="0">
                        <a:solidFill>
                          <a:srgbClr val="000000"/>
                        </a:solidFill>
                      </a:rPr>
                      <a:t>126</a:t>
                    </a:r>
                  </a:p>
                  <a:p>
                    <a:pPr algn="ctr">
                      <a:lnSpc>
                        <a:spcPct val="80000"/>
                      </a:lnSpc>
                    </a:pPr>
                    <a:r>
                      <a:rPr lang="en-GB" sz="800" dirty="0">
                        <a:solidFill>
                          <a:srgbClr val="000000"/>
                        </a:solidFill>
                      </a:rPr>
                      <a:t>45</a:t>
                    </a:r>
                  </a:p>
                </p:txBody>
              </p:sp>
              <p:sp>
                <p:nvSpPr>
                  <p:cNvPr id="607" name="TextBox 606">
                    <a:extLst>
                      <a:ext uri="{FF2B5EF4-FFF2-40B4-BE49-F238E27FC236}">
                        <a16:creationId xmlns:a16="http://schemas.microsoft.com/office/drawing/2014/main" id="{9951DDF6-DED0-4545-A077-22BC386F9326}"/>
                      </a:ext>
                    </a:extLst>
                  </p:cNvPr>
                  <p:cNvSpPr txBox="1"/>
                  <p:nvPr/>
                </p:nvSpPr>
                <p:spPr>
                  <a:xfrm>
                    <a:off x="2513075" y="5079386"/>
                    <a:ext cx="188147" cy="39643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213</a:t>
                    </a:r>
                  </a:p>
                  <a:p>
                    <a:pPr algn="ctr">
                      <a:lnSpc>
                        <a:spcPct val="80000"/>
                      </a:lnSpc>
                    </a:pPr>
                    <a:r>
                      <a:rPr lang="en-GB" sz="800" dirty="0">
                        <a:solidFill>
                          <a:srgbClr val="000000"/>
                        </a:solidFill>
                      </a:rPr>
                      <a:t>146</a:t>
                    </a:r>
                  </a:p>
                  <a:p>
                    <a:pPr algn="ctr">
                      <a:lnSpc>
                        <a:spcPct val="80000"/>
                      </a:lnSpc>
                    </a:pPr>
                    <a:r>
                      <a:rPr lang="en-GB" sz="800" dirty="0">
                        <a:solidFill>
                          <a:srgbClr val="000000"/>
                        </a:solidFill>
                      </a:rPr>
                      <a:t>47</a:t>
                    </a:r>
                  </a:p>
                </p:txBody>
              </p:sp>
              <p:sp>
                <p:nvSpPr>
                  <p:cNvPr id="608" name="TextBox 607">
                    <a:extLst>
                      <a:ext uri="{FF2B5EF4-FFF2-40B4-BE49-F238E27FC236}">
                        <a16:creationId xmlns:a16="http://schemas.microsoft.com/office/drawing/2014/main" id="{5D50B37A-9190-4CBD-B836-6999FAE88E06}"/>
                      </a:ext>
                    </a:extLst>
                  </p:cNvPr>
                  <p:cNvSpPr txBox="1"/>
                  <p:nvPr/>
                </p:nvSpPr>
                <p:spPr>
                  <a:xfrm>
                    <a:off x="1930670" y="5079386"/>
                    <a:ext cx="185522" cy="39431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214</a:t>
                    </a:r>
                  </a:p>
                  <a:p>
                    <a:pPr algn="ctr">
                      <a:lnSpc>
                        <a:spcPct val="80000"/>
                      </a:lnSpc>
                    </a:pPr>
                    <a:r>
                      <a:rPr lang="en-GB" sz="800" dirty="0">
                        <a:solidFill>
                          <a:srgbClr val="000000"/>
                        </a:solidFill>
                      </a:rPr>
                      <a:t>150</a:t>
                    </a:r>
                  </a:p>
                  <a:p>
                    <a:pPr algn="ctr">
                      <a:lnSpc>
                        <a:spcPct val="80000"/>
                      </a:lnSpc>
                    </a:pPr>
                    <a:r>
                      <a:rPr lang="en-GB" sz="800" dirty="0">
                        <a:solidFill>
                          <a:srgbClr val="000000"/>
                        </a:solidFill>
                      </a:rPr>
                      <a:t>47</a:t>
                    </a:r>
                  </a:p>
                </p:txBody>
              </p:sp>
              <p:sp>
                <p:nvSpPr>
                  <p:cNvPr id="609" name="TextBox 608">
                    <a:extLst>
                      <a:ext uri="{FF2B5EF4-FFF2-40B4-BE49-F238E27FC236}">
                        <a16:creationId xmlns:a16="http://schemas.microsoft.com/office/drawing/2014/main" id="{B8A3B81A-AAED-4752-81FC-99647E1B2ACF}"/>
                      </a:ext>
                    </a:extLst>
                  </p:cNvPr>
                  <p:cNvSpPr txBox="1"/>
                  <p:nvPr/>
                </p:nvSpPr>
                <p:spPr>
                  <a:xfrm>
                    <a:off x="2222436" y="5079386"/>
                    <a:ext cx="185522" cy="39431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214</a:t>
                    </a:r>
                  </a:p>
                  <a:p>
                    <a:pPr algn="ctr">
                      <a:lnSpc>
                        <a:spcPct val="80000"/>
                      </a:lnSpc>
                    </a:pPr>
                    <a:r>
                      <a:rPr lang="en-GB" sz="800" dirty="0">
                        <a:solidFill>
                          <a:srgbClr val="000000"/>
                        </a:solidFill>
                      </a:rPr>
                      <a:t>150</a:t>
                    </a:r>
                  </a:p>
                  <a:p>
                    <a:pPr algn="ctr">
                      <a:lnSpc>
                        <a:spcPct val="80000"/>
                      </a:lnSpc>
                    </a:pPr>
                    <a:r>
                      <a:rPr lang="en-GB" sz="800" dirty="0">
                        <a:solidFill>
                          <a:srgbClr val="000000"/>
                        </a:solidFill>
                      </a:rPr>
                      <a:t>46</a:t>
                    </a:r>
                  </a:p>
                </p:txBody>
              </p:sp>
              <p:sp>
                <p:nvSpPr>
                  <p:cNvPr id="610" name="TextBox 609">
                    <a:extLst>
                      <a:ext uri="{FF2B5EF4-FFF2-40B4-BE49-F238E27FC236}">
                        <a16:creationId xmlns:a16="http://schemas.microsoft.com/office/drawing/2014/main" id="{F311D879-B514-4BB1-96B3-19F96B223137}"/>
                      </a:ext>
                    </a:extLst>
                  </p:cNvPr>
                  <p:cNvSpPr txBox="1"/>
                  <p:nvPr/>
                </p:nvSpPr>
                <p:spPr>
                  <a:xfrm>
                    <a:off x="2797149" y="5079386"/>
                    <a:ext cx="203897" cy="39643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207</a:t>
                    </a:r>
                  </a:p>
                  <a:p>
                    <a:pPr algn="ctr">
                      <a:lnSpc>
                        <a:spcPct val="80000"/>
                      </a:lnSpc>
                    </a:pPr>
                    <a:r>
                      <a:rPr lang="en-GB" sz="800" dirty="0">
                        <a:solidFill>
                          <a:srgbClr val="000000"/>
                        </a:solidFill>
                      </a:rPr>
                      <a:t>144</a:t>
                    </a:r>
                  </a:p>
                  <a:p>
                    <a:pPr algn="ctr">
                      <a:lnSpc>
                        <a:spcPct val="80000"/>
                      </a:lnSpc>
                    </a:pPr>
                    <a:r>
                      <a:rPr lang="en-GB" sz="800" dirty="0">
                        <a:solidFill>
                          <a:srgbClr val="000000"/>
                        </a:solidFill>
                      </a:rPr>
                      <a:t>45</a:t>
                    </a:r>
                  </a:p>
                </p:txBody>
              </p:sp>
              <p:sp>
                <p:nvSpPr>
                  <p:cNvPr id="611" name="TextBox 610">
                    <a:extLst>
                      <a:ext uri="{FF2B5EF4-FFF2-40B4-BE49-F238E27FC236}">
                        <a16:creationId xmlns:a16="http://schemas.microsoft.com/office/drawing/2014/main" id="{7B9E2232-E91A-41F5-9CAC-B5BD978F847C}"/>
                      </a:ext>
                    </a:extLst>
                  </p:cNvPr>
                  <p:cNvSpPr txBox="1"/>
                  <p:nvPr/>
                </p:nvSpPr>
                <p:spPr>
                  <a:xfrm>
                    <a:off x="3392946" y="5079386"/>
                    <a:ext cx="185522" cy="39431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161</a:t>
                    </a:r>
                  </a:p>
                  <a:p>
                    <a:pPr algn="ctr">
                      <a:lnSpc>
                        <a:spcPct val="80000"/>
                      </a:lnSpc>
                    </a:pPr>
                    <a:r>
                      <a:rPr lang="en-GB" sz="800" dirty="0">
                        <a:solidFill>
                          <a:srgbClr val="000000"/>
                        </a:solidFill>
                      </a:rPr>
                      <a:t>124</a:t>
                    </a:r>
                  </a:p>
                  <a:p>
                    <a:pPr algn="ctr">
                      <a:lnSpc>
                        <a:spcPct val="80000"/>
                      </a:lnSpc>
                    </a:pPr>
                    <a:r>
                      <a:rPr lang="en-GB" sz="800" dirty="0">
                        <a:solidFill>
                          <a:srgbClr val="000000"/>
                        </a:solidFill>
                      </a:rPr>
                      <a:t>43</a:t>
                    </a:r>
                  </a:p>
                </p:txBody>
              </p:sp>
              <p:sp>
                <p:nvSpPr>
                  <p:cNvPr id="612" name="TextBox 611">
                    <a:extLst>
                      <a:ext uri="{FF2B5EF4-FFF2-40B4-BE49-F238E27FC236}">
                        <a16:creationId xmlns:a16="http://schemas.microsoft.com/office/drawing/2014/main" id="{F9BACE8D-4FE3-469B-B650-2F5DF6E2F111}"/>
                      </a:ext>
                    </a:extLst>
                  </p:cNvPr>
                  <p:cNvSpPr txBox="1"/>
                  <p:nvPr/>
                </p:nvSpPr>
                <p:spPr>
                  <a:xfrm>
                    <a:off x="3996397" y="5079386"/>
                    <a:ext cx="164524" cy="396432"/>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86</a:t>
                    </a:r>
                  </a:p>
                  <a:p>
                    <a:pPr algn="ctr">
                      <a:lnSpc>
                        <a:spcPct val="80000"/>
                      </a:lnSpc>
                    </a:pPr>
                    <a:r>
                      <a:rPr lang="en-GB" sz="800" dirty="0">
                        <a:solidFill>
                          <a:srgbClr val="000000"/>
                        </a:solidFill>
                      </a:rPr>
                      <a:t>67</a:t>
                    </a:r>
                  </a:p>
                  <a:p>
                    <a:pPr algn="ctr">
                      <a:lnSpc>
                        <a:spcPct val="80000"/>
                      </a:lnSpc>
                    </a:pPr>
                    <a:r>
                      <a:rPr lang="en-GB" sz="800" dirty="0">
                        <a:solidFill>
                          <a:srgbClr val="000000"/>
                        </a:solidFill>
                      </a:rPr>
                      <a:t>28</a:t>
                    </a:r>
                  </a:p>
                </p:txBody>
              </p:sp>
            </p:grpSp>
            <p:grpSp>
              <p:nvGrpSpPr>
                <p:cNvPr id="407" name="Group 406">
                  <a:extLst>
                    <a:ext uri="{FF2B5EF4-FFF2-40B4-BE49-F238E27FC236}">
                      <a16:creationId xmlns:a16="http://schemas.microsoft.com/office/drawing/2014/main" id="{CAA7A1AD-D1B4-4D8F-B040-BE0654E06E15}"/>
                    </a:ext>
                  </a:extLst>
                </p:cNvPr>
                <p:cNvGrpSpPr/>
                <p:nvPr/>
              </p:nvGrpSpPr>
              <p:grpSpPr>
                <a:xfrm>
                  <a:off x="7223019" y="1709136"/>
                  <a:ext cx="1672799" cy="695606"/>
                  <a:chOff x="4719293" y="3178909"/>
                  <a:chExt cx="1672799" cy="695606"/>
                </a:xfrm>
              </p:grpSpPr>
              <p:sp>
                <p:nvSpPr>
                  <p:cNvPr id="600" name="TextBox 599">
                    <a:extLst>
                      <a:ext uri="{FF2B5EF4-FFF2-40B4-BE49-F238E27FC236}">
                        <a16:creationId xmlns:a16="http://schemas.microsoft.com/office/drawing/2014/main" id="{05608279-B9F5-42FA-AD08-74411F401ACF}"/>
                      </a:ext>
                    </a:extLst>
                  </p:cNvPr>
                  <p:cNvSpPr txBox="1"/>
                  <p:nvPr/>
                </p:nvSpPr>
                <p:spPr>
                  <a:xfrm>
                    <a:off x="4770397" y="3180735"/>
                    <a:ext cx="1621695" cy="693780"/>
                  </a:xfrm>
                  <a:prstGeom prst="rect">
                    <a:avLst/>
                  </a:prstGeom>
                  <a:noFill/>
                </p:spPr>
                <p:txBody>
                  <a:bodyPr wrap="square" tIns="0" bIns="0" rtlCol="0">
                    <a:spAutoFit/>
                  </a:bodyPr>
                  <a:lstStyle/>
                  <a:p>
                    <a:pPr>
                      <a:lnSpc>
                        <a:spcPct val="90000"/>
                      </a:lnSpc>
                    </a:pPr>
                    <a:r>
                      <a:rPr lang="en-GB" sz="1000" b="1" dirty="0">
                        <a:solidFill>
                          <a:srgbClr val="000000"/>
                        </a:solidFill>
                      </a:rPr>
                      <a:t>Class 1:</a:t>
                    </a:r>
                    <a:r>
                      <a:rPr lang="en-GB" sz="1000" dirty="0">
                        <a:solidFill>
                          <a:srgbClr val="000000"/>
                        </a:solidFill>
                      </a:rPr>
                      <a:t> BMI 30–34.9 kg/m</a:t>
                    </a:r>
                    <a:r>
                      <a:rPr lang="en-GB" sz="1000" baseline="30000" dirty="0">
                        <a:solidFill>
                          <a:srgbClr val="000000"/>
                        </a:solidFill>
                      </a:rPr>
                      <a:t>2</a:t>
                    </a:r>
                  </a:p>
                  <a:p>
                    <a:pPr>
                      <a:lnSpc>
                        <a:spcPct val="90000"/>
                      </a:lnSpc>
                    </a:pPr>
                    <a:r>
                      <a:rPr lang="en-GB" sz="1000" b="1" dirty="0">
                        <a:solidFill>
                          <a:srgbClr val="000000"/>
                        </a:solidFill>
                      </a:rPr>
                      <a:t>Class 2:</a:t>
                    </a:r>
                    <a:r>
                      <a:rPr lang="en-GB" sz="1000" dirty="0">
                        <a:solidFill>
                          <a:srgbClr val="000000"/>
                        </a:solidFill>
                      </a:rPr>
                      <a:t> BMI 35–39.9 kg/m</a:t>
                    </a:r>
                    <a:r>
                      <a:rPr lang="en-GB" sz="1000" baseline="30000" dirty="0">
                        <a:solidFill>
                          <a:srgbClr val="000000"/>
                        </a:solidFill>
                      </a:rPr>
                      <a:t>2</a:t>
                    </a:r>
                    <a:endParaRPr lang="en-GB" sz="1000" dirty="0">
                      <a:solidFill>
                        <a:srgbClr val="000000"/>
                      </a:solidFill>
                    </a:endParaRPr>
                  </a:p>
                  <a:p>
                    <a:pPr>
                      <a:lnSpc>
                        <a:spcPct val="90000"/>
                      </a:lnSpc>
                    </a:pPr>
                    <a:r>
                      <a:rPr lang="en-GB" sz="1000" b="1" dirty="0">
                        <a:solidFill>
                          <a:srgbClr val="000000"/>
                        </a:solidFill>
                      </a:rPr>
                      <a:t>Class 3:</a:t>
                    </a:r>
                    <a:r>
                      <a:rPr lang="en-GB" sz="1000" dirty="0">
                        <a:solidFill>
                          <a:srgbClr val="000000"/>
                        </a:solidFill>
                      </a:rPr>
                      <a:t> BMI &gt;40 kg/m</a:t>
                    </a:r>
                    <a:r>
                      <a:rPr lang="en-GB" sz="1000" baseline="30000" dirty="0">
                        <a:solidFill>
                          <a:srgbClr val="000000"/>
                        </a:solidFill>
                      </a:rPr>
                      <a:t>2</a:t>
                    </a:r>
                    <a:endParaRPr lang="en-GB" sz="1000" dirty="0">
                      <a:solidFill>
                        <a:srgbClr val="000000"/>
                      </a:solidFill>
                    </a:endParaRPr>
                  </a:p>
                </p:txBody>
              </p:sp>
              <p:sp>
                <p:nvSpPr>
                  <p:cNvPr id="601" name="Oval 600">
                    <a:extLst>
                      <a:ext uri="{FF2B5EF4-FFF2-40B4-BE49-F238E27FC236}">
                        <a16:creationId xmlns:a16="http://schemas.microsoft.com/office/drawing/2014/main" id="{498C4356-F5CB-412A-8A03-77BFBF680D5E}"/>
                      </a:ext>
                    </a:extLst>
                  </p:cNvPr>
                  <p:cNvSpPr/>
                  <p:nvPr/>
                </p:nvSpPr>
                <p:spPr>
                  <a:xfrm>
                    <a:off x="4719293" y="3178909"/>
                    <a:ext cx="71957" cy="72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02" name="Oval 601">
                    <a:extLst>
                      <a:ext uri="{FF2B5EF4-FFF2-40B4-BE49-F238E27FC236}">
                        <a16:creationId xmlns:a16="http://schemas.microsoft.com/office/drawing/2014/main" id="{047B83F7-79D6-4C96-8477-C6A00BCF4EDE}"/>
                      </a:ext>
                    </a:extLst>
                  </p:cNvPr>
                  <p:cNvSpPr/>
                  <p:nvPr/>
                </p:nvSpPr>
                <p:spPr>
                  <a:xfrm>
                    <a:off x="4719293" y="3318487"/>
                    <a:ext cx="71957" cy="7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03" name="Oval 602">
                    <a:extLst>
                      <a:ext uri="{FF2B5EF4-FFF2-40B4-BE49-F238E27FC236}">
                        <a16:creationId xmlns:a16="http://schemas.microsoft.com/office/drawing/2014/main" id="{F93FD89C-CEBA-4238-8F6D-C5723C63583A}"/>
                      </a:ext>
                    </a:extLst>
                  </p:cNvPr>
                  <p:cNvSpPr/>
                  <p:nvPr/>
                </p:nvSpPr>
                <p:spPr>
                  <a:xfrm>
                    <a:off x="4719293" y="3458065"/>
                    <a:ext cx="71957" cy="72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408" name="TextBox 407">
                  <a:extLst>
                    <a:ext uri="{FF2B5EF4-FFF2-40B4-BE49-F238E27FC236}">
                      <a16:creationId xmlns:a16="http://schemas.microsoft.com/office/drawing/2014/main" id="{32F3C0BB-7528-4B93-980D-BB35F70E83B6}"/>
                    </a:ext>
                  </a:extLst>
                </p:cNvPr>
                <p:cNvSpPr txBox="1"/>
                <p:nvPr/>
              </p:nvSpPr>
              <p:spPr>
                <a:xfrm>
                  <a:off x="7104603" y="3001205"/>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09" name="TextBox 408">
                  <a:extLst>
                    <a:ext uri="{FF2B5EF4-FFF2-40B4-BE49-F238E27FC236}">
                      <a16:creationId xmlns:a16="http://schemas.microsoft.com/office/drawing/2014/main" id="{B77FB339-4271-4008-A4B8-A385F3A9EFD9}"/>
                    </a:ext>
                  </a:extLst>
                </p:cNvPr>
                <p:cNvSpPr txBox="1"/>
                <p:nvPr/>
              </p:nvSpPr>
              <p:spPr>
                <a:xfrm>
                  <a:off x="6744618" y="2876076"/>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10" name="TextBox 409">
                  <a:extLst>
                    <a:ext uri="{FF2B5EF4-FFF2-40B4-BE49-F238E27FC236}">
                      <a16:creationId xmlns:a16="http://schemas.microsoft.com/office/drawing/2014/main" id="{BE85FDCF-6A7D-4706-843B-522FB07B9A81}"/>
                    </a:ext>
                  </a:extLst>
                </p:cNvPr>
                <p:cNvSpPr txBox="1"/>
                <p:nvPr/>
              </p:nvSpPr>
              <p:spPr>
                <a:xfrm>
                  <a:off x="6392333" y="2725922"/>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11" name="TextBox 410">
                  <a:extLst>
                    <a:ext uri="{FF2B5EF4-FFF2-40B4-BE49-F238E27FC236}">
                      <a16:creationId xmlns:a16="http://schemas.microsoft.com/office/drawing/2014/main" id="{98CA024F-2063-4908-BF37-0A1414FA6B14}"/>
                    </a:ext>
                  </a:extLst>
                </p:cNvPr>
                <p:cNvSpPr txBox="1"/>
                <p:nvPr/>
              </p:nvSpPr>
              <p:spPr>
                <a:xfrm>
                  <a:off x="6026573" y="2543042"/>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12" name="TextBox 411">
                  <a:extLst>
                    <a:ext uri="{FF2B5EF4-FFF2-40B4-BE49-F238E27FC236}">
                      <a16:creationId xmlns:a16="http://schemas.microsoft.com/office/drawing/2014/main" id="{C88DB25E-A69E-4109-B425-6D277C5A9742}"/>
                    </a:ext>
                  </a:extLst>
                </p:cNvPr>
                <p:cNvSpPr txBox="1"/>
                <p:nvPr/>
              </p:nvSpPr>
              <p:spPr>
                <a:xfrm>
                  <a:off x="8052913" y="3281005"/>
                  <a:ext cx="404525" cy="176459"/>
                </a:xfrm>
                <a:prstGeom prst="rect">
                  <a:avLst/>
                </a:prstGeom>
                <a:noFill/>
              </p:spPr>
              <p:txBody>
                <a:bodyPr wrap="none" lIns="36000" tIns="0" rIns="36000" bIns="0" rtlCol="0">
                  <a:spAutoFit/>
                </a:bodyPr>
                <a:lstStyle/>
                <a:p>
                  <a:pPr algn="ctr">
                    <a:lnSpc>
                      <a:spcPct val="80000"/>
                    </a:lnSpc>
                  </a:pPr>
                  <a:r>
                    <a:rPr lang="en-GB" sz="600" dirty="0">
                      <a:solidFill>
                        <a:srgbClr val="000000"/>
                      </a:solidFill>
                    </a:rPr>
                    <a:t>p=0.0001</a:t>
                  </a:r>
                </a:p>
                <a:p>
                  <a:pPr algn="ctr">
                    <a:lnSpc>
                      <a:spcPct val="80000"/>
                    </a:lnSpc>
                  </a:pPr>
                  <a:r>
                    <a:rPr lang="en-GB" sz="800" dirty="0">
                      <a:solidFill>
                        <a:srgbClr val="000000"/>
                      </a:solidFill>
                    </a:rPr>
                    <a:t>*</a:t>
                  </a:r>
                </a:p>
              </p:txBody>
            </p:sp>
            <p:sp>
              <p:nvSpPr>
                <p:cNvPr id="413" name="TextBox 412">
                  <a:extLst>
                    <a:ext uri="{FF2B5EF4-FFF2-40B4-BE49-F238E27FC236}">
                      <a16:creationId xmlns:a16="http://schemas.microsoft.com/office/drawing/2014/main" id="{358DDFCF-F3E1-4BCC-9E9F-7068D29E5ECE}"/>
                    </a:ext>
                  </a:extLst>
                </p:cNvPr>
                <p:cNvSpPr txBox="1"/>
                <p:nvPr/>
              </p:nvSpPr>
              <p:spPr>
                <a:xfrm>
                  <a:off x="8403279" y="3322468"/>
                  <a:ext cx="423761" cy="176459"/>
                </a:xfrm>
                <a:prstGeom prst="rect">
                  <a:avLst/>
                </a:prstGeom>
                <a:noFill/>
              </p:spPr>
              <p:txBody>
                <a:bodyPr wrap="none" lIns="36000" tIns="0" rIns="36000" bIns="0" rtlCol="0">
                  <a:spAutoFit/>
                </a:bodyPr>
                <a:lstStyle/>
                <a:p>
                  <a:pPr algn="ctr">
                    <a:lnSpc>
                      <a:spcPct val="80000"/>
                    </a:lnSpc>
                  </a:pPr>
                  <a:r>
                    <a:rPr lang="en-GB" sz="600" dirty="0">
                      <a:solidFill>
                        <a:srgbClr val="000000"/>
                      </a:solidFill>
                    </a:rPr>
                    <a:t>p=0.0097</a:t>
                  </a:r>
                </a:p>
                <a:p>
                  <a:pPr algn="ctr">
                    <a:lnSpc>
                      <a:spcPct val="80000"/>
                    </a:lnSpc>
                  </a:pPr>
                  <a:r>
                    <a:rPr lang="en-GB" sz="800" dirty="0">
                      <a:solidFill>
                        <a:srgbClr val="000000"/>
                      </a:solidFill>
                    </a:rPr>
                    <a:t>*</a:t>
                  </a:r>
                </a:p>
              </p:txBody>
            </p:sp>
            <p:sp>
              <p:nvSpPr>
                <p:cNvPr id="414" name="TextBox 413">
                  <a:extLst>
                    <a:ext uri="{FF2B5EF4-FFF2-40B4-BE49-F238E27FC236}">
                      <a16:creationId xmlns:a16="http://schemas.microsoft.com/office/drawing/2014/main" id="{3184209C-DDF8-4D90-8B4D-6C441542F0A9}"/>
                    </a:ext>
                  </a:extLst>
                </p:cNvPr>
                <p:cNvSpPr txBox="1"/>
                <p:nvPr/>
              </p:nvSpPr>
              <p:spPr>
                <a:xfrm>
                  <a:off x="8363497" y="3637342"/>
                  <a:ext cx="430173" cy="176459"/>
                </a:xfrm>
                <a:prstGeom prst="rect">
                  <a:avLst/>
                </a:prstGeom>
                <a:noFill/>
              </p:spPr>
              <p:txBody>
                <a:bodyPr wrap="none" lIns="36000" tIns="0" rIns="36000" bIns="0" rtlCol="0">
                  <a:spAutoFit/>
                </a:bodyPr>
                <a:lstStyle/>
                <a:p>
                  <a:pPr algn="ctr">
                    <a:lnSpc>
                      <a:spcPct val="80000"/>
                    </a:lnSpc>
                  </a:pPr>
                  <a:r>
                    <a:rPr lang="en-GB" sz="600" dirty="0">
                      <a:solidFill>
                        <a:srgbClr val="000000"/>
                      </a:solidFill>
                    </a:rPr>
                    <a:t>p=0.0068</a:t>
                  </a:r>
                </a:p>
                <a:p>
                  <a:pPr algn="ctr">
                    <a:lnSpc>
                      <a:spcPct val="80000"/>
                    </a:lnSpc>
                  </a:pPr>
                  <a:r>
                    <a:rPr lang="en-GB" sz="800" dirty="0">
                      <a:solidFill>
                        <a:srgbClr val="000000"/>
                      </a:solidFill>
                    </a:rPr>
                    <a:t>*</a:t>
                  </a:r>
                </a:p>
              </p:txBody>
            </p:sp>
            <p:sp>
              <p:nvSpPr>
                <p:cNvPr id="415" name="TextBox 414">
                  <a:extLst>
                    <a:ext uri="{FF2B5EF4-FFF2-40B4-BE49-F238E27FC236}">
                      <a16:creationId xmlns:a16="http://schemas.microsoft.com/office/drawing/2014/main" id="{6BA7682C-B930-4A59-AF15-A7020231B4AE}"/>
                    </a:ext>
                  </a:extLst>
                </p:cNvPr>
                <p:cNvSpPr txBox="1"/>
                <p:nvPr/>
              </p:nvSpPr>
              <p:spPr>
                <a:xfrm>
                  <a:off x="7305993" y="3426623"/>
                  <a:ext cx="404525" cy="176459"/>
                </a:xfrm>
                <a:prstGeom prst="rect">
                  <a:avLst/>
                </a:prstGeom>
                <a:noFill/>
              </p:spPr>
              <p:txBody>
                <a:bodyPr wrap="none" lIns="36000" tIns="0" rIns="36000" bIns="0" rtlCol="0">
                  <a:spAutoFit/>
                </a:bodyPr>
                <a:lstStyle/>
                <a:p>
                  <a:pPr algn="ctr">
                    <a:lnSpc>
                      <a:spcPct val="80000"/>
                    </a:lnSpc>
                  </a:pPr>
                  <a:r>
                    <a:rPr lang="en-GB" sz="600" dirty="0">
                      <a:solidFill>
                        <a:srgbClr val="000000"/>
                      </a:solidFill>
                    </a:rPr>
                    <a:t>p=0.0001</a:t>
                  </a:r>
                </a:p>
                <a:p>
                  <a:pPr algn="ctr">
                    <a:lnSpc>
                      <a:spcPct val="80000"/>
                    </a:lnSpc>
                  </a:pPr>
                  <a:r>
                    <a:rPr lang="en-GB" sz="800" dirty="0">
                      <a:solidFill>
                        <a:srgbClr val="000000"/>
                      </a:solidFill>
                    </a:rPr>
                    <a:t>*</a:t>
                  </a:r>
                </a:p>
              </p:txBody>
            </p:sp>
            <p:sp>
              <p:nvSpPr>
                <p:cNvPr id="416" name="TextBox 415">
                  <a:extLst>
                    <a:ext uri="{FF2B5EF4-FFF2-40B4-BE49-F238E27FC236}">
                      <a16:creationId xmlns:a16="http://schemas.microsoft.com/office/drawing/2014/main" id="{54152124-4862-4A9B-AF46-82D8864F71A2}"/>
                    </a:ext>
                  </a:extLst>
                </p:cNvPr>
                <p:cNvSpPr txBox="1"/>
                <p:nvPr/>
              </p:nvSpPr>
              <p:spPr>
                <a:xfrm>
                  <a:off x="7780583" y="3477266"/>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p>
                <a:p>
                  <a:pPr algn="ctr">
                    <a:lnSpc>
                      <a:spcPct val="80000"/>
                    </a:lnSpc>
                  </a:pPr>
                  <a:r>
                    <a:rPr lang="en-GB" sz="800" dirty="0">
                      <a:solidFill>
                        <a:srgbClr val="000000"/>
                      </a:solidFill>
                    </a:rPr>
                    <a:t>*</a:t>
                  </a:r>
                </a:p>
              </p:txBody>
            </p:sp>
            <p:sp>
              <p:nvSpPr>
                <p:cNvPr id="417" name="TextBox 416">
                  <a:extLst>
                    <a:ext uri="{FF2B5EF4-FFF2-40B4-BE49-F238E27FC236}">
                      <a16:creationId xmlns:a16="http://schemas.microsoft.com/office/drawing/2014/main" id="{097D16F4-3826-4315-B4E2-C6DE70EB6E2C}"/>
                    </a:ext>
                  </a:extLst>
                </p:cNvPr>
                <p:cNvSpPr txBox="1"/>
                <p:nvPr/>
              </p:nvSpPr>
              <p:spPr>
                <a:xfrm>
                  <a:off x="7069952" y="3342384"/>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18" name="TextBox 417">
                  <a:extLst>
                    <a:ext uri="{FF2B5EF4-FFF2-40B4-BE49-F238E27FC236}">
                      <a16:creationId xmlns:a16="http://schemas.microsoft.com/office/drawing/2014/main" id="{47C4968F-9A9D-4F0A-A60B-1685CB8E868B}"/>
                    </a:ext>
                  </a:extLst>
                </p:cNvPr>
                <p:cNvSpPr txBox="1"/>
                <p:nvPr/>
              </p:nvSpPr>
              <p:spPr>
                <a:xfrm>
                  <a:off x="6709967" y="3288037"/>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19" name="TextBox 418">
                  <a:extLst>
                    <a:ext uri="{FF2B5EF4-FFF2-40B4-BE49-F238E27FC236}">
                      <a16:creationId xmlns:a16="http://schemas.microsoft.com/office/drawing/2014/main" id="{C284036B-F1E8-4629-AEEF-6FD0F6A4B919}"/>
                    </a:ext>
                  </a:extLst>
                </p:cNvPr>
                <p:cNvSpPr txBox="1"/>
                <p:nvPr/>
              </p:nvSpPr>
              <p:spPr>
                <a:xfrm>
                  <a:off x="6357682" y="3212960"/>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20" name="TextBox 419">
                  <a:extLst>
                    <a:ext uri="{FF2B5EF4-FFF2-40B4-BE49-F238E27FC236}">
                      <a16:creationId xmlns:a16="http://schemas.microsoft.com/office/drawing/2014/main" id="{95DD78EE-CE5E-4525-9C10-6605A0F1472C}"/>
                    </a:ext>
                  </a:extLst>
                </p:cNvPr>
                <p:cNvSpPr txBox="1"/>
                <p:nvPr/>
              </p:nvSpPr>
              <p:spPr>
                <a:xfrm>
                  <a:off x="5991922" y="3070507"/>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21" name="TextBox 420">
                  <a:extLst>
                    <a:ext uri="{FF2B5EF4-FFF2-40B4-BE49-F238E27FC236}">
                      <a16:creationId xmlns:a16="http://schemas.microsoft.com/office/drawing/2014/main" id="{EF6D43F7-B1A4-4595-9986-9182FF6E3C0D}"/>
                    </a:ext>
                  </a:extLst>
                </p:cNvPr>
                <p:cNvSpPr txBox="1"/>
                <p:nvPr/>
              </p:nvSpPr>
              <p:spPr>
                <a:xfrm>
                  <a:off x="8152913" y="3571445"/>
                  <a:ext cx="135221" cy="176459"/>
                </a:xfrm>
                <a:prstGeom prst="rect">
                  <a:avLst/>
                </a:prstGeom>
                <a:noFill/>
              </p:spPr>
              <p:txBody>
                <a:bodyPr wrap="none" lIns="36000" tIns="0" rIns="36000" bIns="0" rtlCol="0">
                  <a:spAutoFit/>
                </a:bodyPr>
                <a:lstStyle/>
                <a:p>
                  <a:pPr algn="ctr">
                    <a:lnSpc>
                      <a:spcPct val="80000"/>
                    </a:lnSpc>
                  </a:pPr>
                  <a:r>
                    <a:rPr lang="en-GB" sz="600" dirty="0">
                      <a:solidFill>
                        <a:srgbClr val="000000"/>
                      </a:solidFill>
                    </a:rPr>
                    <a:t>#</a:t>
                  </a:r>
                </a:p>
                <a:p>
                  <a:pPr algn="ctr">
                    <a:lnSpc>
                      <a:spcPct val="80000"/>
                    </a:lnSpc>
                  </a:pPr>
                  <a:r>
                    <a:rPr lang="en-GB" sz="800" dirty="0">
                      <a:solidFill>
                        <a:srgbClr val="000000"/>
                      </a:solidFill>
                    </a:rPr>
                    <a:t>*</a:t>
                  </a:r>
                </a:p>
              </p:txBody>
            </p:sp>
            <p:sp>
              <p:nvSpPr>
                <p:cNvPr id="422" name="TextBox 421">
                  <a:extLst>
                    <a:ext uri="{FF2B5EF4-FFF2-40B4-BE49-F238E27FC236}">
                      <a16:creationId xmlns:a16="http://schemas.microsoft.com/office/drawing/2014/main" id="{CA9C5973-D77B-443B-BA4A-6D1BBEFC6315}"/>
                    </a:ext>
                  </a:extLst>
                </p:cNvPr>
                <p:cNvSpPr txBox="1"/>
                <p:nvPr/>
              </p:nvSpPr>
              <p:spPr>
                <a:xfrm>
                  <a:off x="7501163" y="2699860"/>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23" name="TextBox 422">
                  <a:extLst>
                    <a:ext uri="{FF2B5EF4-FFF2-40B4-BE49-F238E27FC236}">
                      <a16:creationId xmlns:a16="http://schemas.microsoft.com/office/drawing/2014/main" id="{05F89D66-26EA-4B51-8144-836576FC794B}"/>
                    </a:ext>
                  </a:extLst>
                </p:cNvPr>
                <p:cNvSpPr txBox="1"/>
                <p:nvPr/>
              </p:nvSpPr>
              <p:spPr>
                <a:xfrm>
                  <a:off x="7859509" y="2822600"/>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p>
                <a:p>
                  <a:pPr algn="ctr">
                    <a:lnSpc>
                      <a:spcPct val="80000"/>
                    </a:lnSpc>
                  </a:pPr>
                  <a:r>
                    <a:rPr lang="en-GB" sz="800" dirty="0">
                      <a:solidFill>
                        <a:srgbClr val="000000"/>
                      </a:solidFill>
                    </a:rPr>
                    <a:t>*</a:t>
                  </a:r>
                </a:p>
              </p:txBody>
            </p:sp>
            <p:sp>
              <p:nvSpPr>
                <p:cNvPr id="424" name="TextBox 423">
                  <a:extLst>
                    <a:ext uri="{FF2B5EF4-FFF2-40B4-BE49-F238E27FC236}">
                      <a16:creationId xmlns:a16="http://schemas.microsoft.com/office/drawing/2014/main" id="{C1356708-FA62-4DD9-86F2-87B07ABF16ED}"/>
                    </a:ext>
                  </a:extLst>
                </p:cNvPr>
                <p:cNvSpPr txBox="1"/>
                <p:nvPr/>
              </p:nvSpPr>
              <p:spPr>
                <a:xfrm>
                  <a:off x="7141178" y="2535342"/>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25" name="TextBox 424">
                  <a:extLst>
                    <a:ext uri="{FF2B5EF4-FFF2-40B4-BE49-F238E27FC236}">
                      <a16:creationId xmlns:a16="http://schemas.microsoft.com/office/drawing/2014/main" id="{82CE363A-6A0E-45AA-B61C-8480A8C8C6DD}"/>
                    </a:ext>
                  </a:extLst>
                </p:cNvPr>
                <p:cNvSpPr txBox="1"/>
                <p:nvPr/>
              </p:nvSpPr>
              <p:spPr>
                <a:xfrm>
                  <a:off x="6781193" y="2342836"/>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26" name="TextBox 425">
                  <a:extLst>
                    <a:ext uri="{FF2B5EF4-FFF2-40B4-BE49-F238E27FC236}">
                      <a16:creationId xmlns:a16="http://schemas.microsoft.com/office/drawing/2014/main" id="{32C969B2-A595-44E2-92E0-CF55867B9341}"/>
                    </a:ext>
                  </a:extLst>
                </p:cNvPr>
                <p:cNvSpPr txBox="1"/>
                <p:nvPr/>
              </p:nvSpPr>
              <p:spPr>
                <a:xfrm>
                  <a:off x="6428908" y="2173432"/>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27" name="TextBox 426">
                  <a:extLst>
                    <a:ext uri="{FF2B5EF4-FFF2-40B4-BE49-F238E27FC236}">
                      <a16:creationId xmlns:a16="http://schemas.microsoft.com/office/drawing/2014/main" id="{4353FBA9-E6F2-45E1-92A4-891445E457C3}"/>
                    </a:ext>
                  </a:extLst>
                </p:cNvPr>
                <p:cNvSpPr txBox="1"/>
                <p:nvPr/>
              </p:nvSpPr>
              <p:spPr>
                <a:xfrm>
                  <a:off x="6063148" y="1963601"/>
                  <a:ext cx="156059" cy="201081"/>
                </a:xfrm>
                <a:prstGeom prst="rect">
                  <a:avLst/>
                </a:prstGeom>
                <a:noFill/>
              </p:spPr>
              <p:txBody>
                <a:bodyPr wrap="none" lIns="36000" tIns="0" rIns="36000" bIns="0" rtlCol="0">
                  <a:spAutoFit/>
                </a:bodyPr>
                <a:lstStyle/>
                <a:p>
                  <a:pPr algn="ctr">
                    <a:lnSpc>
                      <a:spcPct val="80000"/>
                    </a:lnSpc>
                  </a:pPr>
                  <a:r>
                    <a:rPr lang="en-GB" sz="800" dirty="0">
                      <a:solidFill>
                        <a:srgbClr val="000000"/>
                      </a:solidFill>
                    </a:rPr>
                    <a:t>#</a:t>
                  </a:r>
                  <a:br>
                    <a:rPr lang="en-GB" sz="800" dirty="0">
                      <a:solidFill>
                        <a:srgbClr val="000000"/>
                      </a:solidFill>
                    </a:rPr>
                  </a:br>
                  <a:r>
                    <a:rPr lang="en-GB" sz="800" dirty="0">
                      <a:solidFill>
                        <a:srgbClr val="000000"/>
                      </a:solidFill>
                    </a:rPr>
                    <a:t>*</a:t>
                  </a:r>
                </a:p>
              </p:txBody>
            </p:sp>
            <p:sp>
              <p:nvSpPr>
                <p:cNvPr id="428" name="TextBox 427">
                  <a:extLst>
                    <a:ext uri="{FF2B5EF4-FFF2-40B4-BE49-F238E27FC236}">
                      <a16:creationId xmlns:a16="http://schemas.microsoft.com/office/drawing/2014/main" id="{81167764-EBBA-443E-8500-867E7F385939}"/>
                    </a:ext>
                  </a:extLst>
                </p:cNvPr>
                <p:cNvSpPr txBox="1"/>
                <p:nvPr/>
              </p:nvSpPr>
              <p:spPr>
                <a:xfrm>
                  <a:off x="8156012" y="2902860"/>
                  <a:ext cx="271475" cy="176459"/>
                </a:xfrm>
                <a:prstGeom prst="rect">
                  <a:avLst/>
                </a:prstGeom>
                <a:noFill/>
              </p:spPr>
              <p:txBody>
                <a:bodyPr wrap="none" lIns="36000" tIns="0" rIns="36000" bIns="0" rtlCol="0">
                  <a:spAutoFit/>
                </a:bodyPr>
                <a:lstStyle/>
                <a:p>
                  <a:pPr algn="ctr">
                    <a:lnSpc>
                      <a:spcPct val="80000"/>
                    </a:lnSpc>
                  </a:pPr>
                  <a:r>
                    <a:rPr lang="en-GB" sz="600" dirty="0">
                      <a:solidFill>
                        <a:srgbClr val="000000"/>
                      </a:solidFill>
                    </a:rPr>
                    <a:t>p=NS</a:t>
                  </a:r>
                </a:p>
                <a:p>
                  <a:pPr algn="ctr">
                    <a:lnSpc>
                      <a:spcPct val="80000"/>
                    </a:lnSpc>
                  </a:pPr>
                  <a:r>
                    <a:rPr lang="en-GB" sz="800" dirty="0">
                      <a:solidFill>
                        <a:srgbClr val="000000"/>
                      </a:solidFill>
                    </a:rPr>
                    <a:t>*</a:t>
                  </a:r>
                </a:p>
              </p:txBody>
            </p:sp>
            <p:sp>
              <p:nvSpPr>
                <p:cNvPr id="429" name="TextBox 428">
                  <a:extLst>
                    <a:ext uri="{FF2B5EF4-FFF2-40B4-BE49-F238E27FC236}">
                      <a16:creationId xmlns:a16="http://schemas.microsoft.com/office/drawing/2014/main" id="{A138FB0C-468D-431E-A114-4094DE1E4B66}"/>
                    </a:ext>
                  </a:extLst>
                </p:cNvPr>
                <p:cNvSpPr txBox="1"/>
                <p:nvPr/>
              </p:nvSpPr>
              <p:spPr>
                <a:xfrm>
                  <a:off x="8515997" y="2940474"/>
                  <a:ext cx="271475" cy="176459"/>
                </a:xfrm>
                <a:prstGeom prst="rect">
                  <a:avLst/>
                </a:prstGeom>
                <a:noFill/>
              </p:spPr>
              <p:txBody>
                <a:bodyPr wrap="none" lIns="36000" tIns="0" rIns="36000" bIns="0" rtlCol="0">
                  <a:spAutoFit/>
                </a:bodyPr>
                <a:lstStyle/>
                <a:p>
                  <a:pPr algn="ctr">
                    <a:lnSpc>
                      <a:spcPct val="80000"/>
                    </a:lnSpc>
                  </a:pPr>
                  <a:r>
                    <a:rPr lang="en-GB" sz="600" dirty="0">
                      <a:solidFill>
                        <a:srgbClr val="000000"/>
                      </a:solidFill>
                    </a:rPr>
                    <a:t>p=NS</a:t>
                  </a:r>
                </a:p>
                <a:p>
                  <a:pPr algn="ctr">
                    <a:lnSpc>
                      <a:spcPct val="80000"/>
                    </a:lnSpc>
                  </a:pPr>
                  <a:r>
                    <a:rPr lang="en-GB" sz="800" dirty="0">
                      <a:solidFill>
                        <a:srgbClr val="000000"/>
                      </a:solidFill>
                    </a:rPr>
                    <a:t>*</a:t>
                  </a:r>
                </a:p>
              </p:txBody>
            </p:sp>
            <p:grpSp>
              <p:nvGrpSpPr>
                <p:cNvPr id="430" name="Group 429">
                  <a:extLst>
                    <a:ext uri="{FF2B5EF4-FFF2-40B4-BE49-F238E27FC236}">
                      <a16:creationId xmlns:a16="http://schemas.microsoft.com/office/drawing/2014/main" id="{142F0BB1-97C9-4679-A448-C5326BA70F75}"/>
                    </a:ext>
                  </a:extLst>
                </p:cNvPr>
                <p:cNvGrpSpPr/>
                <p:nvPr/>
              </p:nvGrpSpPr>
              <p:grpSpPr>
                <a:xfrm>
                  <a:off x="5737685" y="2019590"/>
                  <a:ext cx="2962694" cy="1229960"/>
                  <a:chOff x="5737685" y="2019590"/>
                  <a:chExt cx="2962694" cy="1229960"/>
                </a:xfrm>
              </p:grpSpPr>
              <p:grpSp>
                <p:nvGrpSpPr>
                  <p:cNvPr id="545" name="Group 544">
                    <a:extLst>
                      <a:ext uri="{FF2B5EF4-FFF2-40B4-BE49-F238E27FC236}">
                        <a16:creationId xmlns:a16="http://schemas.microsoft.com/office/drawing/2014/main" id="{79C2E635-7FFB-4031-B151-04B5A7D3E251}"/>
                      </a:ext>
                    </a:extLst>
                  </p:cNvPr>
                  <p:cNvGrpSpPr/>
                  <p:nvPr/>
                </p:nvGrpSpPr>
                <p:grpSpPr>
                  <a:xfrm>
                    <a:off x="6095723" y="2156124"/>
                    <a:ext cx="98391" cy="177100"/>
                    <a:chOff x="6095723" y="2156124"/>
                    <a:chExt cx="98391" cy="177100"/>
                  </a:xfrm>
                </p:grpSpPr>
                <p:grpSp>
                  <p:nvGrpSpPr>
                    <p:cNvPr id="595" name="Group 594">
                      <a:extLst>
                        <a:ext uri="{FF2B5EF4-FFF2-40B4-BE49-F238E27FC236}">
                          <a16:creationId xmlns:a16="http://schemas.microsoft.com/office/drawing/2014/main" id="{54EA5584-F65B-4777-99AB-24F73DA441F4}"/>
                        </a:ext>
                      </a:extLst>
                    </p:cNvPr>
                    <p:cNvGrpSpPr/>
                    <p:nvPr/>
                  </p:nvGrpSpPr>
                  <p:grpSpPr>
                    <a:xfrm>
                      <a:off x="6095723" y="2156124"/>
                      <a:ext cx="98391" cy="177100"/>
                      <a:chOff x="3743571" y="3308401"/>
                      <a:chExt cx="80558" cy="722480"/>
                    </a:xfrm>
                  </p:grpSpPr>
                  <p:cxnSp>
                    <p:nvCxnSpPr>
                      <p:cNvPr id="597" name="Straight Connector 596">
                        <a:extLst>
                          <a:ext uri="{FF2B5EF4-FFF2-40B4-BE49-F238E27FC236}">
                            <a16:creationId xmlns:a16="http://schemas.microsoft.com/office/drawing/2014/main" id="{F18B27AE-0EFA-46DE-B7FC-03B94347D40D}"/>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8" name="Straight Connector 597">
                        <a:extLst>
                          <a:ext uri="{FF2B5EF4-FFF2-40B4-BE49-F238E27FC236}">
                            <a16:creationId xmlns:a16="http://schemas.microsoft.com/office/drawing/2014/main" id="{72827D32-3CFD-4729-98CC-9A56ADE75AB3}"/>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a:extLst>
                          <a:ext uri="{FF2B5EF4-FFF2-40B4-BE49-F238E27FC236}">
                            <a16:creationId xmlns:a16="http://schemas.microsoft.com/office/drawing/2014/main" id="{0E15C985-CBA8-4DF4-95B8-EF0DEB133CC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96" name="Oval 595">
                      <a:extLst>
                        <a:ext uri="{FF2B5EF4-FFF2-40B4-BE49-F238E27FC236}">
                          <a16:creationId xmlns:a16="http://schemas.microsoft.com/office/drawing/2014/main" id="{F6F92A0F-F2A6-4568-9936-2DC6FAD9E96F}"/>
                        </a:ext>
                      </a:extLst>
                    </p:cNvPr>
                    <p:cNvSpPr/>
                    <p:nvPr/>
                  </p:nvSpPr>
                  <p:spPr>
                    <a:xfrm>
                      <a:off x="6117918" y="2217674"/>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46" name="Group 545">
                    <a:extLst>
                      <a:ext uri="{FF2B5EF4-FFF2-40B4-BE49-F238E27FC236}">
                        <a16:creationId xmlns:a16="http://schemas.microsoft.com/office/drawing/2014/main" id="{A46FC3D9-3C94-48F5-84EF-DFC52DB8CA94}"/>
                      </a:ext>
                    </a:extLst>
                  </p:cNvPr>
                  <p:cNvGrpSpPr/>
                  <p:nvPr/>
                </p:nvGrpSpPr>
                <p:grpSpPr>
                  <a:xfrm>
                    <a:off x="6453761" y="2367875"/>
                    <a:ext cx="98391" cy="117428"/>
                    <a:chOff x="6453761" y="2367875"/>
                    <a:chExt cx="98391" cy="117428"/>
                  </a:xfrm>
                </p:grpSpPr>
                <p:grpSp>
                  <p:nvGrpSpPr>
                    <p:cNvPr id="590" name="Group 589">
                      <a:extLst>
                        <a:ext uri="{FF2B5EF4-FFF2-40B4-BE49-F238E27FC236}">
                          <a16:creationId xmlns:a16="http://schemas.microsoft.com/office/drawing/2014/main" id="{CC2041F8-A36C-46AC-B17E-B88A7793268A}"/>
                        </a:ext>
                      </a:extLst>
                    </p:cNvPr>
                    <p:cNvGrpSpPr/>
                    <p:nvPr/>
                  </p:nvGrpSpPr>
                  <p:grpSpPr>
                    <a:xfrm>
                      <a:off x="6453761" y="2367875"/>
                      <a:ext cx="98391" cy="117428"/>
                      <a:chOff x="3743571" y="3308401"/>
                      <a:chExt cx="80558" cy="722480"/>
                    </a:xfrm>
                  </p:grpSpPr>
                  <p:cxnSp>
                    <p:nvCxnSpPr>
                      <p:cNvPr id="592" name="Straight Connector 591">
                        <a:extLst>
                          <a:ext uri="{FF2B5EF4-FFF2-40B4-BE49-F238E27FC236}">
                            <a16:creationId xmlns:a16="http://schemas.microsoft.com/office/drawing/2014/main" id="{EEFCBE11-8A0B-4678-9CE4-CE6BF4C910EF}"/>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3" name="Straight Connector 592">
                        <a:extLst>
                          <a:ext uri="{FF2B5EF4-FFF2-40B4-BE49-F238E27FC236}">
                            <a16:creationId xmlns:a16="http://schemas.microsoft.com/office/drawing/2014/main" id="{6807F76E-E317-43A4-BA3B-CE85F14228B3}"/>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a:extLst>
                          <a:ext uri="{FF2B5EF4-FFF2-40B4-BE49-F238E27FC236}">
                            <a16:creationId xmlns:a16="http://schemas.microsoft.com/office/drawing/2014/main" id="{9F6BDC5E-9375-4116-98E1-39F05A4432D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91" name="Oval 590">
                      <a:extLst>
                        <a:ext uri="{FF2B5EF4-FFF2-40B4-BE49-F238E27FC236}">
                          <a16:creationId xmlns:a16="http://schemas.microsoft.com/office/drawing/2014/main" id="{8F64D4F3-59EF-4264-9E7B-972F06087FB2}"/>
                        </a:ext>
                      </a:extLst>
                    </p:cNvPr>
                    <p:cNvSpPr/>
                    <p:nvPr/>
                  </p:nvSpPr>
                  <p:spPr>
                    <a:xfrm>
                      <a:off x="6475956" y="2393816"/>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47" name="Group 546">
                    <a:extLst>
                      <a:ext uri="{FF2B5EF4-FFF2-40B4-BE49-F238E27FC236}">
                        <a16:creationId xmlns:a16="http://schemas.microsoft.com/office/drawing/2014/main" id="{657649AF-F544-4A0C-9F06-01C255517C54}"/>
                      </a:ext>
                    </a:extLst>
                  </p:cNvPr>
                  <p:cNvGrpSpPr/>
                  <p:nvPr/>
                </p:nvGrpSpPr>
                <p:grpSpPr>
                  <a:xfrm>
                    <a:off x="6811799" y="2540994"/>
                    <a:ext cx="98391" cy="123204"/>
                    <a:chOff x="6811799" y="2540994"/>
                    <a:chExt cx="98391" cy="123204"/>
                  </a:xfrm>
                </p:grpSpPr>
                <p:grpSp>
                  <p:nvGrpSpPr>
                    <p:cNvPr id="585" name="Group 584">
                      <a:extLst>
                        <a:ext uri="{FF2B5EF4-FFF2-40B4-BE49-F238E27FC236}">
                          <a16:creationId xmlns:a16="http://schemas.microsoft.com/office/drawing/2014/main" id="{77025346-E0E3-41D9-8BF0-8AE657D33BBE}"/>
                        </a:ext>
                      </a:extLst>
                    </p:cNvPr>
                    <p:cNvGrpSpPr/>
                    <p:nvPr/>
                  </p:nvGrpSpPr>
                  <p:grpSpPr>
                    <a:xfrm>
                      <a:off x="6811799" y="2540994"/>
                      <a:ext cx="98391" cy="123204"/>
                      <a:chOff x="3743571" y="3308401"/>
                      <a:chExt cx="80558" cy="722480"/>
                    </a:xfrm>
                  </p:grpSpPr>
                  <p:cxnSp>
                    <p:nvCxnSpPr>
                      <p:cNvPr id="587" name="Straight Connector 586">
                        <a:extLst>
                          <a:ext uri="{FF2B5EF4-FFF2-40B4-BE49-F238E27FC236}">
                            <a16:creationId xmlns:a16="http://schemas.microsoft.com/office/drawing/2014/main" id="{432F89BD-421B-49A8-BBCA-8FE50A20117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a:extLst>
                          <a:ext uri="{FF2B5EF4-FFF2-40B4-BE49-F238E27FC236}">
                            <a16:creationId xmlns:a16="http://schemas.microsoft.com/office/drawing/2014/main" id="{DD6C7BE7-9C80-422B-8779-EF3026DFF6A6}"/>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a:extLst>
                          <a:ext uri="{FF2B5EF4-FFF2-40B4-BE49-F238E27FC236}">
                            <a16:creationId xmlns:a16="http://schemas.microsoft.com/office/drawing/2014/main" id="{FD190918-D199-4BB8-82C0-52682DEDBA93}"/>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86" name="Oval 585">
                      <a:extLst>
                        <a:ext uri="{FF2B5EF4-FFF2-40B4-BE49-F238E27FC236}">
                          <a16:creationId xmlns:a16="http://schemas.microsoft.com/office/drawing/2014/main" id="{AA6CD42B-EBB0-4AD3-8844-B0B5F20C596A}"/>
                        </a:ext>
                      </a:extLst>
                    </p:cNvPr>
                    <p:cNvSpPr/>
                    <p:nvPr/>
                  </p:nvSpPr>
                  <p:spPr>
                    <a:xfrm>
                      <a:off x="6833994" y="2575596"/>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48" name="Group 547">
                    <a:extLst>
                      <a:ext uri="{FF2B5EF4-FFF2-40B4-BE49-F238E27FC236}">
                        <a16:creationId xmlns:a16="http://schemas.microsoft.com/office/drawing/2014/main" id="{42A91AD5-8FAD-412D-B019-39B853C385F1}"/>
                      </a:ext>
                    </a:extLst>
                  </p:cNvPr>
                  <p:cNvGrpSpPr/>
                  <p:nvPr/>
                </p:nvGrpSpPr>
                <p:grpSpPr>
                  <a:xfrm>
                    <a:off x="7169837" y="2706684"/>
                    <a:ext cx="98391" cy="128977"/>
                    <a:chOff x="7169837" y="2706684"/>
                    <a:chExt cx="98391" cy="128977"/>
                  </a:xfrm>
                </p:grpSpPr>
                <p:grpSp>
                  <p:nvGrpSpPr>
                    <p:cNvPr id="580" name="Group 579">
                      <a:extLst>
                        <a:ext uri="{FF2B5EF4-FFF2-40B4-BE49-F238E27FC236}">
                          <a16:creationId xmlns:a16="http://schemas.microsoft.com/office/drawing/2014/main" id="{4ECA91EF-FEF5-47F7-A3D7-13778090D8BB}"/>
                        </a:ext>
                      </a:extLst>
                    </p:cNvPr>
                    <p:cNvGrpSpPr/>
                    <p:nvPr/>
                  </p:nvGrpSpPr>
                  <p:grpSpPr>
                    <a:xfrm>
                      <a:off x="7169837" y="2706684"/>
                      <a:ext cx="98391" cy="128977"/>
                      <a:chOff x="3743571" y="3308401"/>
                      <a:chExt cx="80558" cy="722480"/>
                    </a:xfrm>
                  </p:grpSpPr>
                  <p:cxnSp>
                    <p:nvCxnSpPr>
                      <p:cNvPr id="582" name="Straight Connector 581">
                        <a:extLst>
                          <a:ext uri="{FF2B5EF4-FFF2-40B4-BE49-F238E27FC236}">
                            <a16:creationId xmlns:a16="http://schemas.microsoft.com/office/drawing/2014/main" id="{C178BC41-CF2B-4CEA-9533-994F514E1DC1}"/>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a:extLst>
                          <a:ext uri="{FF2B5EF4-FFF2-40B4-BE49-F238E27FC236}">
                            <a16:creationId xmlns:a16="http://schemas.microsoft.com/office/drawing/2014/main" id="{A7BC2CD0-E4B7-4985-99B1-5F9AB6DC8EFD}"/>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a:extLst>
                          <a:ext uri="{FF2B5EF4-FFF2-40B4-BE49-F238E27FC236}">
                            <a16:creationId xmlns:a16="http://schemas.microsoft.com/office/drawing/2014/main" id="{44E2F067-88BF-47E4-A1AD-2C794EE79800}"/>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81" name="Oval 580">
                      <a:extLst>
                        <a:ext uri="{FF2B5EF4-FFF2-40B4-BE49-F238E27FC236}">
                          <a16:creationId xmlns:a16="http://schemas.microsoft.com/office/drawing/2014/main" id="{993C71E0-DB0D-43B8-9756-222C32478DEB}"/>
                        </a:ext>
                      </a:extLst>
                    </p:cNvPr>
                    <p:cNvSpPr/>
                    <p:nvPr/>
                  </p:nvSpPr>
                  <p:spPr>
                    <a:xfrm>
                      <a:off x="7192032" y="2744172"/>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49" name="Group 548">
                    <a:extLst>
                      <a:ext uri="{FF2B5EF4-FFF2-40B4-BE49-F238E27FC236}">
                        <a16:creationId xmlns:a16="http://schemas.microsoft.com/office/drawing/2014/main" id="{1A28B58F-4B4E-45FD-8513-05F3C6F52498}"/>
                      </a:ext>
                    </a:extLst>
                  </p:cNvPr>
                  <p:cNvGrpSpPr/>
                  <p:nvPr/>
                </p:nvGrpSpPr>
                <p:grpSpPr>
                  <a:xfrm>
                    <a:off x="7527875" y="2878015"/>
                    <a:ext cx="98391" cy="103952"/>
                    <a:chOff x="7527875" y="2878015"/>
                    <a:chExt cx="98391" cy="103952"/>
                  </a:xfrm>
                </p:grpSpPr>
                <p:grpSp>
                  <p:nvGrpSpPr>
                    <p:cNvPr id="575" name="Group 574">
                      <a:extLst>
                        <a:ext uri="{FF2B5EF4-FFF2-40B4-BE49-F238E27FC236}">
                          <a16:creationId xmlns:a16="http://schemas.microsoft.com/office/drawing/2014/main" id="{570D84D3-89BF-4036-A63E-24ADFB9B4E4F}"/>
                        </a:ext>
                      </a:extLst>
                    </p:cNvPr>
                    <p:cNvGrpSpPr/>
                    <p:nvPr/>
                  </p:nvGrpSpPr>
                  <p:grpSpPr>
                    <a:xfrm>
                      <a:off x="7527875" y="2878015"/>
                      <a:ext cx="98391" cy="103952"/>
                      <a:chOff x="7359952" y="3600450"/>
                      <a:chExt cx="98391" cy="182563"/>
                    </a:xfrm>
                  </p:grpSpPr>
                  <p:cxnSp>
                    <p:nvCxnSpPr>
                      <p:cNvPr id="577" name="Straight Connector 576">
                        <a:extLst>
                          <a:ext uri="{FF2B5EF4-FFF2-40B4-BE49-F238E27FC236}">
                            <a16:creationId xmlns:a16="http://schemas.microsoft.com/office/drawing/2014/main" id="{92E5F915-DD30-49D2-92CF-A48B4D3D99FB}"/>
                          </a:ext>
                        </a:extLst>
                      </p:cNvPr>
                      <p:cNvCxnSpPr>
                        <a:cxnSpLocks/>
                      </p:cNvCxnSpPr>
                      <p:nvPr/>
                    </p:nvCxnSpPr>
                    <p:spPr>
                      <a:xfrm>
                        <a:off x="7409148" y="3600450"/>
                        <a:ext cx="0" cy="18256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a:extLst>
                          <a:ext uri="{FF2B5EF4-FFF2-40B4-BE49-F238E27FC236}">
                            <a16:creationId xmlns:a16="http://schemas.microsoft.com/office/drawing/2014/main" id="{5497690D-E9A6-4029-A222-12E2ED4E8178}"/>
                          </a:ext>
                        </a:extLst>
                      </p:cNvPr>
                      <p:cNvCxnSpPr/>
                      <p:nvPr/>
                    </p:nvCxnSpPr>
                    <p:spPr>
                      <a:xfrm>
                        <a:off x="7359952" y="3783013"/>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a:extLst>
                          <a:ext uri="{FF2B5EF4-FFF2-40B4-BE49-F238E27FC236}">
                            <a16:creationId xmlns:a16="http://schemas.microsoft.com/office/drawing/2014/main" id="{3E7043AF-E5A5-44F9-8617-DEC2074233E7}"/>
                          </a:ext>
                        </a:extLst>
                      </p:cNvPr>
                      <p:cNvCxnSpPr>
                        <a:cxnSpLocks/>
                      </p:cNvCxnSpPr>
                      <p:nvPr/>
                    </p:nvCxnSpPr>
                    <p:spPr>
                      <a:xfrm>
                        <a:off x="7359952" y="360045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76" name="Oval 575">
                      <a:extLst>
                        <a:ext uri="{FF2B5EF4-FFF2-40B4-BE49-F238E27FC236}">
                          <a16:creationId xmlns:a16="http://schemas.microsoft.com/office/drawing/2014/main" id="{DF18AB5E-C3B2-4E8E-B8CB-AC44E5D47177}"/>
                        </a:ext>
                      </a:extLst>
                    </p:cNvPr>
                    <p:cNvSpPr/>
                    <p:nvPr/>
                  </p:nvSpPr>
                  <p:spPr>
                    <a:xfrm>
                      <a:off x="7550070" y="2902991"/>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50" name="Group 549">
                    <a:extLst>
                      <a:ext uri="{FF2B5EF4-FFF2-40B4-BE49-F238E27FC236}">
                        <a16:creationId xmlns:a16="http://schemas.microsoft.com/office/drawing/2014/main" id="{52898EAF-D308-4FD2-96D8-B162178A5777}"/>
                      </a:ext>
                    </a:extLst>
                  </p:cNvPr>
                  <p:cNvGrpSpPr/>
                  <p:nvPr/>
                </p:nvGrpSpPr>
                <p:grpSpPr>
                  <a:xfrm>
                    <a:off x="7885913" y="3010842"/>
                    <a:ext cx="98391" cy="123203"/>
                    <a:chOff x="7885913" y="3010842"/>
                    <a:chExt cx="98391" cy="123203"/>
                  </a:xfrm>
                </p:grpSpPr>
                <p:grpSp>
                  <p:nvGrpSpPr>
                    <p:cNvPr id="570" name="Group 569">
                      <a:extLst>
                        <a:ext uri="{FF2B5EF4-FFF2-40B4-BE49-F238E27FC236}">
                          <a16:creationId xmlns:a16="http://schemas.microsoft.com/office/drawing/2014/main" id="{78330FCD-D20F-4D18-9A48-0E43DED332C9}"/>
                        </a:ext>
                      </a:extLst>
                    </p:cNvPr>
                    <p:cNvGrpSpPr/>
                    <p:nvPr/>
                  </p:nvGrpSpPr>
                  <p:grpSpPr>
                    <a:xfrm>
                      <a:off x="7885913" y="3010842"/>
                      <a:ext cx="98391" cy="123203"/>
                      <a:chOff x="7717139" y="3919407"/>
                      <a:chExt cx="98391" cy="250825"/>
                    </a:xfrm>
                  </p:grpSpPr>
                  <p:cxnSp>
                    <p:nvCxnSpPr>
                      <p:cNvPr id="572" name="Straight Connector 571">
                        <a:extLst>
                          <a:ext uri="{FF2B5EF4-FFF2-40B4-BE49-F238E27FC236}">
                            <a16:creationId xmlns:a16="http://schemas.microsoft.com/office/drawing/2014/main" id="{83F1176A-02EB-4B31-921F-D425E6DB9457}"/>
                          </a:ext>
                        </a:extLst>
                      </p:cNvPr>
                      <p:cNvCxnSpPr>
                        <a:cxnSpLocks/>
                      </p:cNvCxnSpPr>
                      <p:nvPr/>
                    </p:nvCxnSpPr>
                    <p:spPr>
                      <a:xfrm>
                        <a:off x="7766335" y="3919407"/>
                        <a:ext cx="0" cy="250825"/>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a:extLst>
                          <a:ext uri="{FF2B5EF4-FFF2-40B4-BE49-F238E27FC236}">
                            <a16:creationId xmlns:a16="http://schemas.microsoft.com/office/drawing/2014/main" id="{AB7CE274-9033-4663-A374-A8643499A776}"/>
                          </a:ext>
                        </a:extLst>
                      </p:cNvPr>
                      <p:cNvCxnSpPr/>
                      <p:nvPr/>
                    </p:nvCxnSpPr>
                    <p:spPr>
                      <a:xfrm>
                        <a:off x="7717139" y="4170232"/>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a:extLst>
                          <a:ext uri="{FF2B5EF4-FFF2-40B4-BE49-F238E27FC236}">
                            <a16:creationId xmlns:a16="http://schemas.microsoft.com/office/drawing/2014/main" id="{D6D43C0B-EFDF-47CF-AEEE-5F4693D938A0}"/>
                          </a:ext>
                        </a:extLst>
                      </p:cNvPr>
                      <p:cNvCxnSpPr>
                        <a:cxnSpLocks/>
                      </p:cNvCxnSpPr>
                      <p:nvPr/>
                    </p:nvCxnSpPr>
                    <p:spPr>
                      <a:xfrm>
                        <a:off x="7717139" y="391940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71" name="Oval 570">
                      <a:extLst>
                        <a:ext uri="{FF2B5EF4-FFF2-40B4-BE49-F238E27FC236}">
                          <a16:creationId xmlns:a16="http://schemas.microsoft.com/office/drawing/2014/main" id="{19A494A0-8457-4680-932B-1F7FA04EF1C7}"/>
                        </a:ext>
                      </a:extLst>
                    </p:cNvPr>
                    <p:cNvSpPr/>
                    <p:nvPr/>
                  </p:nvSpPr>
                  <p:spPr>
                    <a:xfrm>
                      <a:off x="7908108" y="3045443"/>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51" name="Group 550">
                    <a:extLst>
                      <a:ext uri="{FF2B5EF4-FFF2-40B4-BE49-F238E27FC236}">
                        <a16:creationId xmlns:a16="http://schemas.microsoft.com/office/drawing/2014/main" id="{CD88E55C-8E4A-40A3-ACA5-5D2D3918E081}"/>
                      </a:ext>
                    </a:extLst>
                  </p:cNvPr>
                  <p:cNvGrpSpPr/>
                  <p:nvPr/>
                </p:nvGrpSpPr>
                <p:grpSpPr>
                  <a:xfrm>
                    <a:off x="8243951" y="3066669"/>
                    <a:ext cx="98391" cy="127053"/>
                    <a:chOff x="8243951" y="3066669"/>
                    <a:chExt cx="98391" cy="127053"/>
                  </a:xfrm>
                </p:grpSpPr>
                <p:grpSp>
                  <p:nvGrpSpPr>
                    <p:cNvPr id="565" name="Group 564">
                      <a:extLst>
                        <a:ext uri="{FF2B5EF4-FFF2-40B4-BE49-F238E27FC236}">
                          <a16:creationId xmlns:a16="http://schemas.microsoft.com/office/drawing/2014/main" id="{7633D165-0E9C-4352-BD07-1C221C87B4A8}"/>
                        </a:ext>
                      </a:extLst>
                    </p:cNvPr>
                    <p:cNvGrpSpPr/>
                    <p:nvPr/>
                  </p:nvGrpSpPr>
                  <p:grpSpPr>
                    <a:xfrm>
                      <a:off x="8243951" y="3066669"/>
                      <a:ext cx="98391" cy="127053"/>
                      <a:chOff x="7936214" y="4067517"/>
                      <a:chExt cx="98391" cy="254131"/>
                    </a:xfrm>
                  </p:grpSpPr>
                  <p:cxnSp>
                    <p:nvCxnSpPr>
                      <p:cNvPr id="567" name="Straight Connector 566">
                        <a:extLst>
                          <a:ext uri="{FF2B5EF4-FFF2-40B4-BE49-F238E27FC236}">
                            <a16:creationId xmlns:a16="http://schemas.microsoft.com/office/drawing/2014/main" id="{572FBE2C-E91C-438E-85E2-A2669D0B3AE7}"/>
                          </a:ext>
                        </a:extLst>
                      </p:cNvPr>
                      <p:cNvCxnSpPr>
                        <a:cxnSpLocks/>
                      </p:cNvCxnSpPr>
                      <p:nvPr/>
                    </p:nvCxnSpPr>
                    <p:spPr>
                      <a:xfrm>
                        <a:off x="7985410" y="4067517"/>
                        <a:ext cx="0" cy="2541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a:extLst>
                          <a:ext uri="{FF2B5EF4-FFF2-40B4-BE49-F238E27FC236}">
                            <a16:creationId xmlns:a16="http://schemas.microsoft.com/office/drawing/2014/main" id="{46554AAA-883D-4CB7-967F-D52A63B32BBE}"/>
                          </a:ext>
                        </a:extLst>
                      </p:cNvPr>
                      <p:cNvCxnSpPr/>
                      <p:nvPr/>
                    </p:nvCxnSpPr>
                    <p:spPr>
                      <a:xfrm>
                        <a:off x="7936214" y="4321648"/>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a:extLst>
                          <a:ext uri="{FF2B5EF4-FFF2-40B4-BE49-F238E27FC236}">
                            <a16:creationId xmlns:a16="http://schemas.microsoft.com/office/drawing/2014/main" id="{88E9D03C-16CA-4BB7-BBA5-BA557DA3AE47}"/>
                          </a:ext>
                        </a:extLst>
                      </p:cNvPr>
                      <p:cNvCxnSpPr>
                        <a:cxnSpLocks/>
                      </p:cNvCxnSpPr>
                      <p:nvPr/>
                    </p:nvCxnSpPr>
                    <p:spPr>
                      <a:xfrm>
                        <a:off x="7936214" y="406751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66" name="Oval 565">
                      <a:extLst>
                        <a:ext uri="{FF2B5EF4-FFF2-40B4-BE49-F238E27FC236}">
                          <a16:creationId xmlns:a16="http://schemas.microsoft.com/office/drawing/2014/main" id="{405E3812-832A-40C9-9086-40AADD1A599A}"/>
                        </a:ext>
                      </a:extLst>
                    </p:cNvPr>
                    <p:cNvSpPr/>
                    <p:nvPr/>
                  </p:nvSpPr>
                  <p:spPr>
                    <a:xfrm>
                      <a:off x="8266146" y="3103195"/>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52" name="Group 551">
                    <a:extLst>
                      <a:ext uri="{FF2B5EF4-FFF2-40B4-BE49-F238E27FC236}">
                        <a16:creationId xmlns:a16="http://schemas.microsoft.com/office/drawing/2014/main" id="{2A920020-A4F1-4014-AAEF-C066F15FA9D6}"/>
                      </a:ext>
                    </a:extLst>
                  </p:cNvPr>
                  <p:cNvGrpSpPr/>
                  <p:nvPr/>
                </p:nvGrpSpPr>
                <p:grpSpPr>
                  <a:xfrm>
                    <a:off x="5737685" y="2019590"/>
                    <a:ext cx="98391" cy="103803"/>
                    <a:chOff x="5737685" y="2019590"/>
                    <a:chExt cx="98391" cy="103803"/>
                  </a:xfrm>
                </p:grpSpPr>
                <p:grpSp>
                  <p:nvGrpSpPr>
                    <p:cNvPr id="560" name="Group 559">
                      <a:extLst>
                        <a:ext uri="{FF2B5EF4-FFF2-40B4-BE49-F238E27FC236}">
                          <a16:creationId xmlns:a16="http://schemas.microsoft.com/office/drawing/2014/main" id="{AF6ECDB0-C022-4E5B-8BC5-AD3F1EA175E9}"/>
                        </a:ext>
                      </a:extLst>
                    </p:cNvPr>
                    <p:cNvGrpSpPr/>
                    <p:nvPr/>
                  </p:nvGrpSpPr>
                  <p:grpSpPr>
                    <a:xfrm>
                      <a:off x="5737685" y="2019590"/>
                      <a:ext cx="98391" cy="103803"/>
                      <a:chOff x="3743571" y="3308401"/>
                      <a:chExt cx="80558" cy="722480"/>
                    </a:xfrm>
                  </p:grpSpPr>
                  <p:cxnSp>
                    <p:nvCxnSpPr>
                      <p:cNvPr id="562" name="Straight Connector 561">
                        <a:extLst>
                          <a:ext uri="{FF2B5EF4-FFF2-40B4-BE49-F238E27FC236}">
                            <a16:creationId xmlns:a16="http://schemas.microsoft.com/office/drawing/2014/main" id="{DA64B8DE-1EFF-465A-90D9-4B03504CD59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a:extLst>
                          <a:ext uri="{FF2B5EF4-FFF2-40B4-BE49-F238E27FC236}">
                            <a16:creationId xmlns:a16="http://schemas.microsoft.com/office/drawing/2014/main" id="{1FBDC637-70D2-4228-83A9-75DF7B230A9E}"/>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a:extLst>
                          <a:ext uri="{FF2B5EF4-FFF2-40B4-BE49-F238E27FC236}">
                            <a16:creationId xmlns:a16="http://schemas.microsoft.com/office/drawing/2014/main" id="{8C7A3581-398E-48E2-B9B9-71FCD11EA61F}"/>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61" name="Oval 560">
                      <a:extLst>
                        <a:ext uri="{FF2B5EF4-FFF2-40B4-BE49-F238E27FC236}">
                          <a16:creationId xmlns:a16="http://schemas.microsoft.com/office/drawing/2014/main" id="{C3CEEBC6-4F5C-4367-BB2F-3350BB5C44CB}"/>
                        </a:ext>
                      </a:extLst>
                    </p:cNvPr>
                    <p:cNvSpPr/>
                    <p:nvPr/>
                  </p:nvSpPr>
                  <p:spPr>
                    <a:xfrm>
                      <a:off x="5759880" y="2044491"/>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553" name="Group 552">
                    <a:extLst>
                      <a:ext uri="{FF2B5EF4-FFF2-40B4-BE49-F238E27FC236}">
                        <a16:creationId xmlns:a16="http://schemas.microsoft.com/office/drawing/2014/main" id="{2B89A69D-3875-4879-8F01-402E744ED3AC}"/>
                      </a:ext>
                    </a:extLst>
                  </p:cNvPr>
                  <p:cNvGrpSpPr/>
                  <p:nvPr/>
                </p:nvGrpSpPr>
                <p:grpSpPr>
                  <a:xfrm>
                    <a:off x="8601988" y="3107096"/>
                    <a:ext cx="98391" cy="142454"/>
                    <a:chOff x="8601988" y="3107096"/>
                    <a:chExt cx="98391" cy="142454"/>
                  </a:xfrm>
                </p:grpSpPr>
                <p:grpSp>
                  <p:nvGrpSpPr>
                    <p:cNvPr id="555" name="Group 554">
                      <a:extLst>
                        <a:ext uri="{FF2B5EF4-FFF2-40B4-BE49-F238E27FC236}">
                          <a16:creationId xmlns:a16="http://schemas.microsoft.com/office/drawing/2014/main" id="{9F62107B-71F7-4E67-B21B-1494A99F01AA}"/>
                        </a:ext>
                      </a:extLst>
                    </p:cNvPr>
                    <p:cNvGrpSpPr/>
                    <p:nvPr/>
                  </p:nvGrpSpPr>
                  <p:grpSpPr>
                    <a:xfrm>
                      <a:off x="8601988" y="3107096"/>
                      <a:ext cx="98391" cy="142454"/>
                      <a:chOff x="8296577" y="4219916"/>
                      <a:chExt cx="98391" cy="266359"/>
                    </a:xfrm>
                  </p:grpSpPr>
                  <p:cxnSp>
                    <p:nvCxnSpPr>
                      <p:cNvPr id="557" name="Straight Connector 556">
                        <a:extLst>
                          <a:ext uri="{FF2B5EF4-FFF2-40B4-BE49-F238E27FC236}">
                            <a16:creationId xmlns:a16="http://schemas.microsoft.com/office/drawing/2014/main" id="{960E2CF8-59DB-4910-A4A0-6A2071281C05}"/>
                          </a:ext>
                        </a:extLst>
                      </p:cNvPr>
                      <p:cNvCxnSpPr>
                        <a:cxnSpLocks/>
                      </p:cNvCxnSpPr>
                      <p:nvPr/>
                    </p:nvCxnSpPr>
                    <p:spPr>
                      <a:xfrm>
                        <a:off x="8345773" y="4219916"/>
                        <a:ext cx="0" cy="266359"/>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a:extLst>
                          <a:ext uri="{FF2B5EF4-FFF2-40B4-BE49-F238E27FC236}">
                            <a16:creationId xmlns:a16="http://schemas.microsoft.com/office/drawing/2014/main" id="{91BFDBC3-00D1-48FF-A8BC-203ED986297F}"/>
                          </a:ext>
                        </a:extLst>
                      </p:cNvPr>
                      <p:cNvCxnSpPr/>
                      <p:nvPr/>
                    </p:nvCxnSpPr>
                    <p:spPr>
                      <a:xfrm>
                        <a:off x="8296577" y="4486275"/>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a:extLst>
                          <a:ext uri="{FF2B5EF4-FFF2-40B4-BE49-F238E27FC236}">
                            <a16:creationId xmlns:a16="http://schemas.microsoft.com/office/drawing/2014/main" id="{0274C6B4-499B-4B0F-8159-8B4F3AD11F86}"/>
                          </a:ext>
                        </a:extLst>
                      </p:cNvPr>
                      <p:cNvCxnSpPr>
                        <a:cxnSpLocks/>
                      </p:cNvCxnSpPr>
                      <p:nvPr/>
                    </p:nvCxnSpPr>
                    <p:spPr>
                      <a:xfrm>
                        <a:off x="8296577" y="4219916"/>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56" name="Oval 555">
                      <a:extLst>
                        <a:ext uri="{FF2B5EF4-FFF2-40B4-BE49-F238E27FC236}">
                          <a16:creationId xmlns:a16="http://schemas.microsoft.com/office/drawing/2014/main" id="{738095EE-7891-4E23-B7D5-CE97861CC6F2}"/>
                        </a:ext>
                      </a:extLst>
                    </p:cNvPr>
                    <p:cNvSpPr/>
                    <p:nvPr/>
                  </p:nvSpPr>
                  <p:spPr>
                    <a:xfrm>
                      <a:off x="8624183" y="3148961"/>
                      <a:ext cx="54000" cy="54000"/>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554" name="Freeform: Shape 172">
                    <a:extLst>
                      <a:ext uri="{FF2B5EF4-FFF2-40B4-BE49-F238E27FC236}">
                        <a16:creationId xmlns:a16="http://schemas.microsoft.com/office/drawing/2014/main" id="{45D06832-E7BB-4D12-AC7E-20E6C5A2DD45}"/>
                      </a:ext>
                    </a:extLst>
                  </p:cNvPr>
                  <p:cNvSpPr/>
                  <p:nvPr/>
                </p:nvSpPr>
                <p:spPr>
                  <a:xfrm>
                    <a:off x="5790558" y="2071417"/>
                    <a:ext cx="2864479" cy="1106905"/>
                  </a:xfrm>
                  <a:custGeom>
                    <a:avLst/>
                    <a:gdLst>
                      <a:gd name="connsiteX0" fmla="*/ 0 w 2864479"/>
                      <a:gd name="connsiteY0" fmla="*/ 0 h 1106905"/>
                      <a:gd name="connsiteX1" fmla="*/ 0 w 2864479"/>
                      <a:gd name="connsiteY1" fmla="*/ 0 h 1106905"/>
                      <a:gd name="connsiteX2" fmla="*/ 356135 w 2864479"/>
                      <a:gd name="connsiteY2" fmla="*/ 171329 h 1106905"/>
                      <a:gd name="connsiteX3" fmla="*/ 716120 w 2864479"/>
                      <a:gd name="connsiteY3" fmla="*/ 350359 h 1106905"/>
                      <a:gd name="connsiteX4" fmla="*/ 1072255 w 2864479"/>
                      <a:gd name="connsiteY4" fmla="*/ 533239 h 1106905"/>
                      <a:gd name="connsiteX5" fmla="*/ 1432239 w 2864479"/>
                      <a:gd name="connsiteY5" fmla="*/ 704569 h 1106905"/>
                      <a:gd name="connsiteX6" fmla="*/ 1786449 w 2864479"/>
                      <a:gd name="connsiteY6" fmla="*/ 862423 h 1106905"/>
                      <a:gd name="connsiteX7" fmla="*/ 2146434 w 2864479"/>
                      <a:gd name="connsiteY7" fmla="*/ 999102 h 1106905"/>
                      <a:gd name="connsiteX8" fmla="*/ 2500644 w 2864479"/>
                      <a:gd name="connsiteY8" fmla="*/ 1058778 h 1106905"/>
                      <a:gd name="connsiteX9" fmla="*/ 2864479 w 2864479"/>
                      <a:gd name="connsiteY9" fmla="*/ 1106905 h 1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479" h="1106905">
                        <a:moveTo>
                          <a:pt x="0" y="0"/>
                        </a:moveTo>
                        <a:lnTo>
                          <a:pt x="0" y="0"/>
                        </a:lnTo>
                        <a:lnTo>
                          <a:pt x="356135" y="171329"/>
                        </a:lnTo>
                        <a:lnTo>
                          <a:pt x="716120" y="350359"/>
                        </a:lnTo>
                        <a:lnTo>
                          <a:pt x="1072255" y="533239"/>
                        </a:lnTo>
                        <a:lnTo>
                          <a:pt x="1432239" y="704569"/>
                        </a:lnTo>
                        <a:lnTo>
                          <a:pt x="1786449" y="862423"/>
                        </a:lnTo>
                        <a:lnTo>
                          <a:pt x="2146434" y="999102"/>
                        </a:lnTo>
                        <a:lnTo>
                          <a:pt x="2500644" y="1058778"/>
                        </a:lnTo>
                        <a:lnTo>
                          <a:pt x="2864479" y="1106905"/>
                        </a:lnTo>
                      </a:path>
                    </a:pathLst>
                  </a:cu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31" name="Group 430">
                  <a:extLst>
                    <a:ext uri="{FF2B5EF4-FFF2-40B4-BE49-F238E27FC236}">
                      <a16:creationId xmlns:a16="http://schemas.microsoft.com/office/drawing/2014/main" id="{E24029F9-210A-4421-BCB1-EC34980436A3}"/>
                    </a:ext>
                  </a:extLst>
                </p:cNvPr>
                <p:cNvGrpSpPr/>
                <p:nvPr/>
              </p:nvGrpSpPr>
              <p:grpSpPr>
                <a:xfrm>
                  <a:off x="5701110" y="2579775"/>
                  <a:ext cx="2962694" cy="1037460"/>
                  <a:chOff x="5701110" y="2579775"/>
                  <a:chExt cx="2962694" cy="1037460"/>
                </a:xfrm>
              </p:grpSpPr>
              <p:grpSp>
                <p:nvGrpSpPr>
                  <p:cNvPr id="489" name="Group 488">
                    <a:extLst>
                      <a:ext uri="{FF2B5EF4-FFF2-40B4-BE49-F238E27FC236}">
                        <a16:creationId xmlns:a16="http://schemas.microsoft.com/office/drawing/2014/main" id="{6CDF1742-9F47-4463-81C3-3428BCE305AE}"/>
                      </a:ext>
                    </a:extLst>
                  </p:cNvPr>
                  <p:cNvGrpSpPr/>
                  <p:nvPr/>
                </p:nvGrpSpPr>
                <p:grpSpPr>
                  <a:xfrm>
                    <a:off x="5701110" y="2579775"/>
                    <a:ext cx="2962694" cy="1037460"/>
                    <a:chOff x="5701110" y="2579775"/>
                    <a:chExt cx="2962694" cy="1037460"/>
                  </a:xfrm>
                </p:grpSpPr>
                <p:grpSp>
                  <p:nvGrpSpPr>
                    <p:cNvPr id="491" name="Group 490">
                      <a:extLst>
                        <a:ext uri="{FF2B5EF4-FFF2-40B4-BE49-F238E27FC236}">
                          <a16:creationId xmlns:a16="http://schemas.microsoft.com/office/drawing/2014/main" id="{00C6CF90-9DDF-494A-AF1D-1A3032E5A92A}"/>
                        </a:ext>
                      </a:extLst>
                    </p:cNvPr>
                    <p:cNvGrpSpPr/>
                    <p:nvPr/>
                  </p:nvGrpSpPr>
                  <p:grpSpPr>
                    <a:xfrm>
                      <a:off x="6059148" y="2727859"/>
                      <a:ext cx="98391" cy="66849"/>
                      <a:chOff x="6059148" y="2727859"/>
                      <a:chExt cx="98391" cy="66849"/>
                    </a:xfrm>
                  </p:grpSpPr>
                  <p:grpSp>
                    <p:nvGrpSpPr>
                      <p:cNvPr id="540" name="Group 539">
                        <a:extLst>
                          <a:ext uri="{FF2B5EF4-FFF2-40B4-BE49-F238E27FC236}">
                            <a16:creationId xmlns:a16="http://schemas.microsoft.com/office/drawing/2014/main" id="{8135A3DC-8535-4646-9DF5-0132112156D7}"/>
                          </a:ext>
                        </a:extLst>
                      </p:cNvPr>
                      <p:cNvGrpSpPr/>
                      <p:nvPr/>
                    </p:nvGrpSpPr>
                    <p:grpSpPr>
                      <a:xfrm>
                        <a:off x="6059148" y="2727859"/>
                        <a:ext cx="98391" cy="66849"/>
                        <a:chOff x="3743571" y="3308401"/>
                        <a:chExt cx="80558" cy="722480"/>
                      </a:xfrm>
                    </p:grpSpPr>
                    <p:cxnSp>
                      <p:nvCxnSpPr>
                        <p:cNvPr id="542" name="Straight Connector 541">
                          <a:extLst>
                            <a:ext uri="{FF2B5EF4-FFF2-40B4-BE49-F238E27FC236}">
                              <a16:creationId xmlns:a16="http://schemas.microsoft.com/office/drawing/2014/main" id="{0E031130-3D78-4477-95C4-69E8D7CF919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a:extLst>
                            <a:ext uri="{FF2B5EF4-FFF2-40B4-BE49-F238E27FC236}">
                              <a16:creationId xmlns:a16="http://schemas.microsoft.com/office/drawing/2014/main" id="{10B621AF-08A5-4596-83B0-CDE9D68C430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a:extLst>
                            <a:ext uri="{FF2B5EF4-FFF2-40B4-BE49-F238E27FC236}">
                              <a16:creationId xmlns:a16="http://schemas.microsoft.com/office/drawing/2014/main" id="{DFBDB8E3-95C5-48CC-8DED-FDCE842551A8}"/>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41" name="Oval 540">
                        <a:extLst>
                          <a:ext uri="{FF2B5EF4-FFF2-40B4-BE49-F238E27FC236}">
                            <a16:creationId xmlns:a16="http://schemas.microsoft.com/office/drawing/2014/main" id="{A14730F0-AC50-4170-ABD7-D4164F6E2BA5}"/>
                          </a:ext>
                        </a:extLst>
                      </p:cNvPr>
                      <p:cNvSpPr/>
                      <p:nvPr/>
                    </p:nvSpPr>
                    <p:spPr>
                      <a:xfrm>
                        <a:off x="6081343" y="2734283"/>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2" name="Group 491">
                      <a:extLst>
                        <a:ext uri="{FF2B5EF4-FFF2-40B4-BE49-F238E27FC236}">
                          <a16:creationId xmlns:a16="http://schemas.microsoft.com/office/drawing/2014/main" id="{253F106A-3383-4205-8C8C-BC9A67408E17}"/>
                        </a:ext>
                      </a:extLst>
                    </p:cNvPr>
                    <p:cNvGrpSpPr/>
                    <p:nvPr/>
                  </p:nvGrpSpPr>
                  <p:grpSpPr>
                    <a:xfrm>
                      <a:off x="6417186" y="2910739"/>
                      <a:ext cx="98391" cy="74951"/>
                      <a:chOff x="6417186" y="2910739"/>
                      <a:chExt cx="98391" cy="74951"/>
                    </a:xfrm>
                  </p:grpSpPr>
                  <p:grpSp>
                    <p:nvGrpSpPr>
                      <p:cNvPr id="535" name="Group 534">
                        <a:extLst>
                          <a:ext uri="{FF2B5EF4-FFF2-40B4-BE49-F238E27FC236}">
                            <a16:creationId xmlns:a16="http://schemas.microsoft.com/office/drawing/2014/main" id="{42708BE5-54D3-484C-AE4D-A78F6F32A062}"/>
                          </a:ext>
                        </a:extLst>
                      </p:cNvPr>
                      <p:cNvGrpSpPr/>
                      <p:nvPr/>
                    </p:nvGrpSpPr>
                    <p:grpSpPr>
                      <a:xfrm>
                        <a:off x="6417186" y="2910739"/>
                        <a:ext cx="98391" cy="74951"/>
                        <a:chOff x="3743571" y="3308401"/>
                        <a:chExt cx="80558" cy="722480"/>
                      </a:xfrm>
                    </p:grpSpPr>
                    <p:cxnSp>
                      <p:nvCxnSpPr>
                        <p:cNvPr id="537" name="Straight Connector 536">
                          <a:extLst>
                            <a:ext uri="{FF2B5EF4-FFF2-40B4-BE49-F238E27FC236}">
                              <a16:creationId xmlns:a16="http://schemas.microsoft.com/office/drawing/2014/main" id="{A21FE18C-DBC1-4037-8BD6-D512973CE19C}"/>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8" name="Straight Connector 537">
                          <a:extLst>
                            <a:ext uri="{FF2B5EF4-FFF2-40B4-BE49-F238E27FC236}">
                              <a16:creationId xmlns:a16="http://schemas.microsoft.com/office/drawing/2014/main" id="{B5AFF946-A0A4-4053-8354-C0EA15303C6C}"/>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9" name="Straight Connector 538">
                          <a:extLst>
                            <a:ext uri="{FF2B5EF4-FFF2-40B4-BE49-F238E27FC236}">
                              <a16:creationId xmlns:a16="http://schemas.microsoft.com/office/drawing/2014/main" id="{C2CD5F37-EF2F-4184-A5CB-B1B04B25EB1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36" name="Oval 535">
                        <a:extLst>
                          <a:ext uri="{FF2B5EF4-FFF2-40B4-BE49-F238E27FC236}">
                            <a16:creationId xmlns:a16="http://schemas.microsoft.com/office/drawing/2014/main" id="{746087F3-1717-4366-A155-0DC43C7121D6}"/>
                          </a:ext>
                        </a:extLst>
                      </p:cNvPr>
                      <p:cNvSpPr/>
                      <p:nvPr/>
                    </p:nvSpPr>
                    <p:spPr>
                      <a:xfrm>
                        <a:off x="6439381" y="2921214"/>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3" name="Group 492">
                      <a:extLst>
                        <a:ext uri="{FF2B5EF4-FFF2-40B4-BE49-F238E27FC236}">
                          <a16:creationId xmlns:a16="http://schemas.microsoft.com/office/drawing/2014/main" id="{AD070A39-E69C-4DBC-B1C3-ADC7A396EAD5}"/>
                        </a:ext>
                      </a:extLst>
                    </p:cNvPr>
                    <p:cNvGrpSpPr/>
                    <p:nvPr/>
                  </p:nvGrpSpPr>
                  <p:grpSpPr>
                    <a:xfrm>
                      <a:off x="6775224" y="3049343"/>
                      <a:ext cx="98391" cy="84061"/>
                      <a:chOff x="6775224" y="3049343"/>
                      <a:chExt cx="98391" cy="84061"/>
                    </a:xfrm>
                  </p:grpSpPr>
                  <p:grpSp>
                    <p:nvGrpSpPr>
                      <p:cNvPr id="530" name="Group 529">
                        <a:extLst>
                          <a:ext uri="{FF2B5EF4-FFF2-40B4-BE49-F238E27FC236}">
                            <a16:creationId xmlns:a16="http://schemas.microsoft.com/office/drawing/2014/main" id="{FC5846EF-F9E6-43FF-9005-38764786C0EA}"/>
                          </a:ext>
                        </a:extLst>
                      </p:cNvPr>
                      <p:cNvGrpSpPr/>
                      <p:nvPr/>
                    </p:nvGrpSpPr>
                    <p:grpSpPr>
                      <a:xfrm>
                        <a:off x="6775224" y="3049343"/>
                        <a:ext cx="98391" cy="84061"/>
                        <a:chOff x="3743571" y="3308401"/>
                        <a:chExt cx="80558" cy="722480"/>
                      </a:xfrm>
                    </p:grpSpPr>
                    <p:cxnSp>
                      <p:nvCxnSpPr>
                        <p:cNvPr id="532" name="Straight Connector 531">
                          <a:extLst>
                            <a:ext uri="{FF2B5EF4-FFF2-40B4-BE49-F238E27FC236}">
                              <a16:creationId xmlns:a16="http://schemas.microsoft.com/office/drawing/2014/main" id="{6F2324AA-7F98-4FF4-A665-EF7D9D3221F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a:extLst>
                            <a:ext uri="{FF2B5EF4-FFF2-40B4-BE49-F238E27FC236}">
                              <a16:creationId xmlns:a16="http://schemas.microsoft.com/office/drawing/2014/main" id="{948405AB-C713-4142-BAB2-0B5FD8BA8EAA}"/>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a:extLst>
                            <a:ext uri="{FF2B5EF4-FFF2-40B4-BE49-F238E27FC236}">
                              <a16:creationId xmlns:a16="http://schemas.microsoft.com/office/drawing/2014/main" id="{C271A040-9E0B-4FD6-AC5B-F7833B82B84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31" name="Oval 530">
                        <a:extLst>
                          <a:ext uri="{FF2B5EF4-FFF2-40B4-BE49-F238E27FC236}">
                            <a16:creationId xmlns:a16="http://schemas.microsoft.com/office/drawing/2014/main" id="{06695F1D-A32C-4264-9AD1-C9B304BB6D98}"/>
                          </a:ext>
                        </a:extLst>
                      </p:cNvPr>
                      <p:cNvSpPr/>
                      <p:nvPr/>
                    </p:nvSpPr>
                    <p:spPr>
                      <a:xfrm>
                        <a:off x="6797419" y="3064373"/>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4" name="Group 493">
                      <a:extLst>
                        <a:ext uri="{FF2B5EF4-FFF2-40B4-BE49-F238E27FC236}">
                          <a16:creationId xmlns:a16="http://schemas.microsoft.com/office/drawing/2014/main" id="{DA1185A7-BD97-4F72-957C-5FDFD00A8C74}"/>
                        </a:ext>
                      </a:extLst>
                    </p:cNvPr>
                    <p:cNvGrpSpPr/>
                    <p:nvPr/>
                  </p:nvGrpSpPr>
                  <p:grpSpPr>
                    <a:xfrm>
                      <a:off x="7133262" y="3178323"/>
                      <a:ext cx="98391" cy="78284"/>
                      <a:chOff x="7133262" y="3178323"/>
                      <a:chExt cx="98391" cy="78284"/>
                    </a:xfrm>
                  </p:grpSpPr>
                  <p:grpSp>
                    <p:nvGrpSpPr>
                      <p:cNvPr id="525" name="Group 524">
                        <a:extLst>
                          <a:ext uri="{FF2B5EF4-FFF2-40B4-BE49-F238E27FC236}">
                            <a16:creationId xmlns:a16="http://schemas.microsoft.com/office/drawing/2014/main" id="{F3C37AEE-A1A1-4897-8E17-9825DD2D4016}"/>
                          </a:ext>
                        </a:extLst>
                      </p:cNvPr>
                      <p:cNvGrpSpPr/>
                      <p:nvPr/>
                    </p:nvGrpSpPr>
                    <p:grpSpPr>
                      <a:xfrm>
                        <a:off x="7133262" y="3178323"/>
                        <a:ext cx="98391" cy="78284"/>
                        <a:chOff x="3743571" y="3308401"/>
                        <a:chExt cx="80558" cy="722480"/>
                      </a:xfrm>
                    </p:grpSpPr>
                    <p:cxnSp>
                      <p:nvCxnSpPr>
                        <p:cNvPr id="527" name="Straight Connector 526">
                          <a:extLst>
                            <a:ext uri="{FF2B5EF4-FFF2-40B4-BE49-F238E27FC236}">
                              <a16:creationId xmlns:a16="http://schemas.microsoft.com/office/drawing/2014/main" id="{084AAAB8-0B2F-4FE1-9F35-1A5AFB6F3B2A}"/>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8" name="Straight Connector 527">
                          <a:extLst>
                            <a:ext uri="{FF2B5EF4-FFF2-40B4-BE49-F238E27FC236}">
                              <a16:creationId xmlns:a16="http://schemas.microsoft.com/office/drawing/2014/main" id="{011A9359-F368-4E31-83D6-06CD938F5850}"/>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a:extLst>
                            <a:ext uri="{FF2B5EF4-FFF2-40B4-BE49-F238E27FC236}">
                              <a16:creationId xmlns:a16="http://schemas.microsoft.com/office/drawing/2014/main" id="{FB5E3096-2A7E-4961-9D21-A07BA7C8EA0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26" name="Oval 525">
                        <a:extLst>
                          <a:ext uri="{FF2B5EF4-FFF2-40B4-BE49-F238E27FC236}">
                            <a16:creationId xmlns:a16="http://schemas.microsoft.com/office/drawing/2014/main" id="{CC764971-779B-447C-A43F-52ABA1B180D1}"/>
                          </a:ext>
                        </a:extLst>
                      </p:cNvPr>
                      <p:cNvSpPr/>
                      <p:nvPr/>
                    </p:nvSpPr>
                    <p:spPr>
                      <a:xfrm>
                        <a:off x="7155457" y="3190465"/>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5" name="Group 494">
                      <a:extLst>
                        <a:ext uri="{FF2B5EF4-FFF2-40B4-BE49-F238E27FC236}">
                          <a16:creationId xmlns:a16="http://schemas.microsoft.com/office/drawing/2014/main" id="{57C3E6FC-5441-4F21-A32D-019F8542B539}"/>
                        </a:ext>
                      </a:extLst>
                    </p:cNvPr>
                    <p:cNvGrpSpPr/>
                    <p:nvPr/>
                  </p:nvGrpSpPr>
                  <p:grpSpPr>
                    <a:xfrm>
                      <a:off x="7491300" y="3276500"/>
                      <a:ext cx="98391" cy="82582"/>
                      <a:chOff x="7491300" y="3276500"/>
                      <a:chExt cx="98391" cy="82582"/>
                    </a:xfrm>
                  </p:grpSpPr>
                  <p:grpSp>
                    <p:nvGrpSpPr>
                      <p:cNvPr id="520" name="Group 519">
                        <a:extLst>
                          <a:ext uri="{FF2B5EF4-FFF2-40B4-BE49-F238E27FC236}">
                            <a16:creationId xmlns:a16="http://schemas.microsoft.com/office/drawing/2014/main" id="{ED867F50-D8C1-4F32-8E26-4F9F750CA883}"/>
                          </a:ext>
                        </a:extLst>
                      </p:cNvPr>
                      <p:cNvGrpSpPr/>
                      <p:nvPr/>
                    </p:nvGrpSpPr>
                    <p:grpSpPr>
                      <a:xfrm>
                        <a:off x="7491300" y="3276500"/>
                        <a:ext cx="98391" cy="82582"/>
                        <a:chOff x="7359952" y="3600450"/>
                        <a:chExt cx="98391" cy="182563"/>
                      </a:xfrm>
                    </p:grpSpPr>
                    <p:cxnSp>
                      <p:nvCxnSpPr>
                        <p:cNvPr id="522" name="Straight Connector 521">
                          <a:extLst>
                            <a:ext uri="{FF2B5EF4-FFF2-40B4-BE49-F238E27FC236}">
                              <a16:creationId xmlns:a16="http://schemas.microsoft.com/office/drawing/2014/main" id="{84FB3A4E-8C38-4B01-A940-8EA6FD892C87}"/>
                            </a:ext>
                          </a:extLst>
                        </p:cNvPr>
                        <p:cNvCxnSpPr>
                          <a:cxnSpLocks/>
                        </p:cNvCxnSpPr>
                        <p:nvPr/>
                      </p:nvCxnSpPr>
                      <p:spPr>
                        <a:xfrm>
                          <a:off x="7409148" y="3600450"/>
                          <a:ext cx="0" cy="18256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a:extLst>
                            <a:ext uri="{FF2B5EF4-FFF2-40B4-BE49-F238E27FC236}">
                              <a16:creationId xmlns:a16="http://schemas.microsoft.com/office/drawing/2014/main" id="{13905004-5C01-4601-8255-D72B4550F410}"/>
                            </a:ext>
                          </a:extLst>
                        </p:cNvPr>
                        <p:cNvCxnSpPr/>
                        <p:nvPr/>
                      </p:nvCxnSpPr>
                      <p:spPr>
                        <a:xfrm>
                          <a:off x="7359952" y="3783013"/>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a:extLst>
                            <a:ext uri="{FF2B5EF4-FFF2-40B4-BE49-F238E27FC236}">
                              <a16:creationId xmlns:a16="http://schemas.microsoft.com/office/drawing/2014/main" id="{F915CED4-5F68-4937-8A41-EF45705559E0}"/>
                            </a:ext>
                          </a:extLst>
                        </p:cNvPr>
                        <p:cNvCxnSpPr>
                          <a:cxnSpLocks/>
                        </p:cNvCxnSpPr>
                        <p:nvPr/>
                      </p:nvCxnSpPr>
                      <p:spPr>
                        <a:xfrm>
                          <a:off x="7359952" y="360045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21" name="Oval 520">
                        <a:extLst>
                          <a:ext uri="{FF2B5EF4-FFF2-40B4-BE49-F238E27FC236}">
                            <a16:creationId xmlns:a16="http://schemas.microsoft.com/office/drawing/2014/main" id="{AE37B78C-AA42-4693-B84A-29AF5633F66F}"/>
                          </a:ext>
                        </a:extLst>
                      </p:cNvPr>
                      <p:cNvSpPr/>
                      <p:nvPr/>
                    </p:nvSpPr>
                    <p:spPr>
                      <a:xfrm>
                        <a:off x="7513495" y="3290791"/>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6" name="Group 495">
                      <a:extLst>
                        <a:ext uri="{FF2B5EF4-FFF2-40B4-BE49-F238E27FC236}">
                          <a16:creationId xmlns:a16="http://schemas.microsoft.com/office/drawing/2014/main" id="{CE395049-DEEB-400F-8276-D3DB2A2B0C61}"/>
                        </a:ext>
                      </a:extLst>
                    </p:cNvPr>
                    <p:cNvGrpSpPr/>
                    <p:nvPr/>
                  </p:nvGrpSpPr>
                  <p:grpSpPr>
                    <a:xfrm>
                      <a:off x="7849338" y="3361203"/>
                      <a:ext cx="98391" cy="93092"/>
                      <a:chOff x="7849338" y="3361203"/>
                      <a:chExt cx="98391" cy="93092"/>
                    </a:xfrm>
                  </p:grpSpPr>
                  <p:grpSp>
                    <p:nvGrpSpPr>
                      <p:cNvPr id="515" name="Group 514">
                        <a:extLst>
                          <a:ext uri="{FF2B5EF4-FFF2-40B4-BE49-F238E27FC236}">
                            <a16:creationId xmlns:a16="http://schemas.microsoft.com/office/drawing/2014/main" id="{5FD91724-2D2D-4245-BC6F-5BBEF7BF6F4E}"/>
                          </a:ext>
                        </a:extLst>
                      </p:cNvPr>
                      <p:cNvGrpSpPr/>
                      <p:nvPr/>
                    </p:nvGrpSpPr>
                    <p:grpSpPr>
                      <a:xfrm>
                        <a:off x="7849338" y="3361203"/>
                        <a:ext cx="98391" cy="93092"/>
                        <a:chOff x="7717139" y="3919407"/>
                        <a:chExt cx="98391" cy="250825"/>
                      </a:xfrm>
                    </p:grpSpPr>
                    <p:cxnSp>
                      <p:nvCxnSpPr>
                        <p:cNvPr id="517" name="Straight Connector 516">
                          <a:extLst>
                            <a:ext uri="{FF2B5EF4-FFF2-40B4-BE49-F238E27FC236}">
                              <a16:creationId xmlns:a16="http://schemas.microsoft.com/office/drawing/2014/main" id="{35C463D0-2DEB-4ADA-9B90-7D61AF39E531}"/>
                            </a:ext>
                          </a:extLst>
                        </p:cNvPr>
                        <p:cNvCxnSpPr>
                          <a:cxnSpLocks/>
                        </p:cNvCxnSpPr>
                        <p:nvPr/>
                      </p:nvCxnSpPr>
                      <p:spPr>
                        <a:xfrm>
                          <a:off x="7766335" y="3919407"/>
                          <a:ext cx="0" cy="250825"/>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a:extLst>
                            <a:ext uri="{FF2B5EF4-FFF2-40B4-BE49-F238E27FC236}">
                              <a16:creationId xmlns:a16="http://schemas.microsoft.com/office/drawing/2014/main" id="{E34DF2F1-5F50-4182-A7F4-CAFC9244B44D}"/>
                            </a:ext>
                          </a:extLst>
                        </p:cNvPr>
                        <p:cNvCxnSpPr/>
                        <p:nvPr/>
                      </p:nvCxnSpPr>
                      <p:spPr>
                        <a:xfrm>
                          <a:off x="7717139" y="4170232"/>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a:extLst>
                            <a:ext uri="{FF2B5EF4-FFF2-40B4-BE49-F238E27FC236}">
                              <a16:creationId xmlns:a16="http://schemas.microsoft.com/office/drawing/2014/main" id="{A5C78D96-2F80-4605-961E-74C91D94ADBF}"/>
                            </a:ext>
                          </a:extLst>
                        </p:cNvPr>
                        <p:cNvCxnSpPr>
                          <a:cxnSpLocks/>
                        </p:cNvCxnSpPr>
                        <p:nvPr/>
                      </p:nvCxnSpPr>
                      <p:spPr>
                        <a:xfrm>
                          <a:off x="7717139" y="391940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16" name="Oval 515">
                        <a:extLst>
                          <a:ext uri="{FF2B5EF4-FFF2-40B4-BE49-F238E27FC236}">
                            <a16:creationId xmlns:a16="http://schemas.microsoft.com/office/drawing/2014/main" id="{AFA781FC-A6D1-4CAC-9A75-FABA8F0F899D}"/>
                          </a:ext>
                        </a:extLst>
                      </p:cNvPr>
                      <p:cNvSpPr/>
                      <p:nvPr/>
                    </p:nvSpPr>
                    <p:spPr>
                      <a:xfrm>
                        <a:off x="7871533" y="3380749"/>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7" name="Group 496">
                      <a:extLst>
                        <a:ext uri="{FF2B5EF4-FFF2-40B4-BE49-F238E27FC236}">
                          <a16:creationId xmlns:a16="http://schemas.microsoft.com/office/drawing/2014/main" id="{60FB2406-7DBF-41CB-ACAD-F14452508286}"/>
                        </a:ext>
                      </a:extLst>
                    </p:cNvPr>
                    <p:cNvGrpSpPr/>
                    <p:nvPr/>
                  </p:nvGrpSpPr>
                  <p:grpSpPr>
                    <a:xfrm>
                      <a:off x="8207376" y="3424729"/>
                      <a:ext cx="98391" cy="105605"/>
                      <a:chOff x="8207376" y="3424729"/>
                      <a:chExt cx="98391" cy="105605"/>
                    </a:xfrm>
                  </p:grpSpPr>
                  <p:grpSp>
                    <p:nvGrpSpPr>
                      <p:cNvPr id="510" name="Group 509">
                        <a:extLst>
                          <a:ext uri="{FF2B5EF4-FFF2-40B4-BE49-F238E27FC236}">
                            <a16:creationId xmlns:a16="http://schemas.microsoft.com/office/drawing/2014/main" id="{35D34A14-67DF-49A8-9B7B-BCA3A4AC5191}"/>
                          </a:ext>
                        </a:extLst>
                      </p:cNvPr>
                      <p:cNvGrpSpPr/>
                      <p:nvPr/>
                    </p:nvGrpSpPr>
                    <p:grpSpPr>
                      <a:xfrm>
                        <a:off x="8207376" y="3424729"/>
                        <a:ext cx="98391" cy="105605"/>
                        <a:chOff x="7936214" y="4067517"/>
                        <a:chExt cx="98391" cy="254131"/>
                      </a:xfrm>
                    </p:grpSpPr>
                    <p:cxnSp>
                      <p:nvCxnSpPr>
                        <p:cNvPr id="512" name="Straight Connector 511">
                          <a:extLst>
                            <a:ext uri="{FF2B5EF4-FFF2-40B4-BE49-F238E27FC236}">
                              <a16:creationId xmlns:a16="http://schemas.microsoft.com/office/drawing/2014/main" id="{160F4968-BA71-45AF-B585-A86326B63A17}"/>
                            </a:ext>
                          </a:extLst>
                        </p:cNvPr>
                        <p:cNvCxnSpPr>
                          <a:cxnSpLocks/>
                        </p:cNvCxnSpPr>
                        <p:nvPr/>
                      </p:nvCxnSpPr>
                      <p:spPr>
                        <a:xfrm>
                          <a:off x="7985410" y="4067517"/>
                          <a:ext cx="0" cy="2541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a:extLst>
                            <a:ext uri="{FF2B5EF4-FFF2-40B4-BE49-F238E27FC236}">
                              <a16:creationId xmlns:a16="http://schemas.microsoft.com/office/drawing/2014/main" id="{7F088F48-F6EA-48DE-8EC3-BB2270CDD63E}"/>
                            </a:ext>
                          </a:extLst>
                        </p:cNvPr>
                        <p:cNvCxnSpPr/>
                        <p:nvPr/>
                      </p:nvCxnSpPr>
                      <p:spPr>
                        <a:xfrm>
                          <a:off x="7936214" y="4321648"/>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a:extLst>
                            <a:ext uri="{FF2B5EF4-FFF2-40B4-BE49-F238E27FC236}">
                              <a16:creationId xmlns:a16="http://schemas.microsoft.com/office/drawing/2014/main" id="{695FC309-E683-4F7C-AC23-11A9A9815815}"/>
                            </a:ext>
                          </a:extLst>
                        </p:cNvPr>
                        <p:cNvCxnSpPr>
                          <a:cxnSpLocks/>
                        </p:cNvCxnSpPr>
                        <p:nvPr/>
                      </p:nvCxnSpPr>
                      <p:spPr>
                        <a:xfrm>
                          <a:off x="7936214" y="406751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11" name="Oval 510">
                        <a:extLst>
                          <a:ext uri="{FF2B5EF4-FFF2-40B4-BE49-F238E27FC236}">
                            <a16:creationId xmlns:a16="http://schemas.microsoft.com/office/drawing/2014/main" id="{EEF50965-689D-45D7-9EA3-1ADA2080B3A0}"/>
                          </a:ext>
                        </a:extLst>
                      </p:cNvPr>
                      <p:cNvSpPr/>
                      <p:nvPr/>
                    </p:nvSpPr>
                    <p:spPr>
                      <a:xfrm>
                        <a:off x="8229571" y="3450531"/>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8" name="Group 497">
                      <a:extLst>
                        <a:ext uri="{FF2B5EF4-FFF2-40B4-BE49-F238E27FC236}">
                          <a16:creationId xmlns:a16="http://schemas.microsoft.com/office/drawing/2014/main" id="{AEB91EF7-AA33-4043-B288-D359FB2E055A}"/>
                        </a:ext>
                      </a:extLst>
                    </p:cNvPr>
                    <p:cNvGrpSpPr/>
                    <p:nvPr/>
                  </p:nvGrpSpPr>
                  <p:grpSpPr>
                    <a:xfrm>
                      <a:off x="5701110" y="2579775"/>
                      <a:ext cx="98391" cy="67917"/>
                      <a:chOff x="5701110" y="2579775"/>
                      <a:chExt cx="98391" cy="67917"/>
                    </a:xfrm>
                  </p:grpSpPr>
                  <p:grpSp>
                    <p:nvGrpSpPr>
                      <p:cNvPr id="505" name="Group 504">
                        <a:extLst>
                          <a:ext uri="{FF2B5EF4-FFF2-40B4-BE49-F238E27FC236}">
                            <a16:creationId xmlns:a16="http://schemas.microsoft.com/office/drawing/2014/main" id="{BCEEE44F-55E6-48B3-A25B-A98C06E536D0}"/>
                          </a:ext>
                        </a:extLst>
                      </p:cNvPr>
                      <p:cNvGrpSpPr/>
                      <p:nvPr/>
                    </p:nvGrpSpPr>
                    <p:grpSpPr>
                      <a:xfrm>
                        <a:off x="5701110" y="2579775"/>
                        <a:ext cx="98391" cy="67917"/>
                        <a:chOff x="3743571" y="3308401"/>
                        <a:chExt cx="80558" cy="722480"/>
                      </a:xfrm>
                    </p:grpSpPr>
                    <p:cxnSp>
                      <p:nvCxnSpPr>
                        <p:cNvPr id="507" name="Straight Connector 506">
                          <a:extLst>
                            <a:ext uri="{FF2B5EF4-FFF2-40B4-BE49-F238E27FC236}">
                              <a16:creationId xmlns:a16="http://schemas.microsoft.com/office/drawing/2014/main" id="{4A920FC5-BC3E-47BF-81D2-F90B23B67F7C}"/>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a:extLst>
                            <a:ext uri="{FF2B5EF4-FFF2-40B4-BE49-F238E27FC236}">
                              <a16:creationId xmlns:a16="http://schemas.microsoft.com/office/drawing/2014/main" id="{82FAF171-2150-4537-98BC-6B20A19F55F4}"/>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a:extLst>
                            <a:ext uri="{FF2B5EF4-FFF2-40B4-BE49-F238E27FC236}">
                              <a16:creationId xmlns:a16="http://schemas.microsoft.com/office/drawing/2014/main" id="{10267478-5A69-4A5C-AB41-E15AE2212C1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6" name="Oval 505">
                        <a:extLst>
                          <a:ext uri="{FF2B5EF4-FFF2-40B4-BE49-F238E27FC236}">
                            <a16:creationId xmlns:a16="http://schemas.microsoft.com/office/drawing/2014/main" id="{E1B40158-B366-45E9-8DFC-3A0413C5536B}"/>
                          </a:ext>
                        </a:extLst>
                      </p:cNvPr>
                      <p:cNvSpPr/>
                      <p:nvPr/>
                    </p:nvSpPr>
                    <p:spPr>
                      <a:xfrm>
                        <a:off x="5723305" y="2586733"/>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99" name="Group 498">
                      <a:extLst>
                        <a:ext uri="{FF2B5EF4-FFF2-40B4-BE49-F238E27FC236}">
                          <a16:creationId xmlns:a16="http://schemas.microsoft.com/office/drawing/2014/main" id="{C55C60AC-3BD5-468F-8195-5D6CF9269CFB}"/>
                        </a:ext>
                      </a:extLst>
                    </p:cNvPr>
                    <p:cNvGrpSpPr/>
                    <p:nvPr/>
                  </p:nvGrpSpPr>
                  <p:grpSpPr>
                    <a:xfrm>
                      <a:off x="8565413" y="3474781"/>
                      <a:ext cx="98391" cy="142454"/>
                      <a:chOff x="8565413" y="3474781"/>
                      <a:chExt cx="98391" cy="142454"/>
                    </a:xfrm>
                  </p:grpSpPr>
                  <p:grpSp>
                    <p:nvGrpSpPr>
                      <p:cNvPr id="500" name="Group 499">
                        <a:extLst>
                          <a:ext uri="{FF2B5EF4-FFF2-40B4-BE49-F238E27FC236}">
                            <a16:creationId xmlns:a16="http://schemas.microsoft.com/office/drawing/2014/main" id="{754F2A80-E7E1-4A0C-ACA0-35D0E6E07378}"/>
                          </a:ext>
                        </a:extLst>
                      </p:cNvPr>
                      <p:cNvGrpSpPr/>
                      <p:nvPr/>
                    </p:nvGrpSpPr>
                    <p:grpSpPr>
                      <a:xfrm>
                        <a:off x="8565413" y="3474781"/>
                        <a:ext cx="98391" cy="142454"/>
                        <a:chOff x="8296577" y="4219916"/>
                        <a:chExt cx="98391" cy="266359"/>
                      </a:xfrm>
                    </p:grpSpPr>
                    <p:cxnSp>
                      <p:nvCxnSpPr>
                        <p:cNvPr id="502" name="Straight Connector 501">
                          <a:extLst>
                            <a:ext uri="{FF2B5EF4-FFF2-40B4-BE49-F238E27FC236}">
                              <a16:creationId xmlns:a16="http://schemas.microsoft.com/office/drawing/2014/main" id="{B83BFF55-65F2-4B5C-85EE-85640EE29E88}"/>
                            </a:ext>
                          </a:extLst>
                        </p:cNvPr>
                        <p:cNvCxnSpPr>
                          <a:cxnSpLocks/>
                        </p:cNvCxnSpPr>
                        <p:nvPr/>
                      </p:nvCxnSpPr>
                      <p:spPr>
                        <a:xfrm>
                          <a:off x="8345773" y="4219916"/>
                          <a:ext cx="0" cy="266359"/>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a:extLst>
                            <a:ext uri="{FF2B5EF4-FFF2-40B4-BE49-F238E27FC236}">
                              <a16:creationId xmlns:a16="http://schemas.microsoft.com/office/drawing/2014/main" id="{F51FB2DC-970D-4C24-9EEC-155B29329A0B}"/>
                            </a:ext>
                          </a:extLst>
                        </p:cNvPr>
                        <p:cNvCxnSpPr/>
                        <p:nvPr/>
                      </p:nvCxnSpPr>
                      <p:spPr>
                        <a:xfrm>
                          <a:off x="8296577" y="4486275"/>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a:extLst>
                            <a:ext uri="{FF2B5EF4-FFF2-40B4-BE49-F238E27FC236}">
                              <a16:creationId xmlns:a16="http://schemas.microsoft.com/office/drawing/2014/main" id="{2AE6B1A8-7AB8-4908-82DA-577F130BF8AA}"/>
                            </a:ext>
                          </a:extLst>
                        </p:cNvPr>
                        <p:cNvCxnSpPr>
                          <a:cxnSpLocks/>
                        </p:cNvCxnSpPr>
                        <p:nvPr/>
                      </p:nvCxnSpPr>
                      <p:spPr>
                        <a:xfrm>
                          <a:off x="8296577" y="4219916"/>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1" name="Oval 500">
                        <a:extLst>
                          <a:ext uri="{FF2B5EF4-FFF2-40B4-BE49-F238E27FC236}">
                            <a16:creationId xmlns:a16="http://schemas.microsoft.com/office/drawing/2014/main" id="{3E29B52E-8EC9-428D-9AED-F9744C3E85B4}"/>
                          </a:ext>
                        </a:extLst>
                      </p:cNvPr>
                      <p:cNvSpPr/>
                      <p:nvPr/>
                    </p:nvSpPr>
                    <p:spPr>
                      <a:xfrm>
                        <a:off x="8587608" y="3507021"/>
                        <a:ext cx="54000" cy="540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sp>
                <p:nvSpPr>
                  <p:cNvPr id="490" name="Freeform: Shape 108">
                    <a:extLst>
                      <a:ext uri="{FF2B5EF4-FFF2-40B4-BE49-F238E27FC236}">
                        <a16:creationId xmlns:a16="http://schemas.microsoft.com/office/drawing/2014/main" id="{FCD206CE-7D5E-4CD0-AE56-72EB179BED27}"/>
                      </a:ext>
                    </a:extLst>
                  </p:cNvPr>
                  <p:cNvSpPr/>
                  <p:nvPr/>
                </p:nvSpPr>
                <p:spPr>
                  <a:xfrm>
                    <a:off x="5748207" y="2612356"/>
                    <a:ext cx="2870254" cy="918250"/>
                  </a:xfrm>
                  <a:custGeom>
                    <a:avLst/>
                    <a:gdLst>
                      <a:gd name="connsiteX0" fmla="*/ 0 w 2870254"/>
                      <a:gd name="connsiteY0" fmla="*/ 0 h 916325"/>
                      <a:gd name="connsiteX1" fmla="*/ 359985 w 2870254"/>
                      <a:gd name="connsiteY1" fmla="*/ 144379 h 916325"/>
                      <a:gd name="connsiteX2" fmla="*/ 723820 w 2870254"/>
                      <a:gd name="connsiteY2" fmla="*/ 334960 h 916325"/>
                      <a:gd name="connsiteX3" fmla="*/ 1074180 w 2870254"/>
                      <a:gd name="connsiteY3" fmla="*/ 477413 h 916325"/>
                      <a:gd name="connsiteX4" fmla="*/ 1432239 w 2870254"/>
                      <a:gd name="connsiteY4" fmla="*/ 596767 h 916325"/>
                      <a:gd name="connsiteX5" fmla="*/ 1797999 w 2870254"/>
                      <a:gd name="connsiteY5" fmla="*/ 698794 h 916325"/>
                      <a:gd name="connsiteX6" fmla="*/ 2154134 w 2870254"/>
                      <a:gd name="connsiteY6" fmla="*/ 793122 h 916325"/>
                      <a:gd name="connsiteX7" fmla="*/ 2510269 w 2870254"/>
                      <a:gd name="connsiteY7" fmla="*/ 860499 h 916325"/>
                      <a:gd name="connsiteX8" fmla="*/ 2870254 w 2870254"/>
                      <a:gd name="connsiteY8" fmla="*/ 916325 h 916325"/>
                      <a:gd name="connsiteX0" fmla="*/ 0 w 2870254"/>
                      <a:gd name="connsiteY0" fmla="*/ 0 h 918250"/>
                      <a:gd name="connsiteX1" fmla="*/ 359985 w 2870254"/>
                      <a:gd name="connsiteY1" fmla="*/ 146304 h 918250"/>
                      <a:gd name="connsiteX2" fmla="*/ 723820 w 2870254"/>
                      <a:gd name="connsiteY2" fmla="*/ 336885 h 918250"/>
                      <a:gd name="connsiteX3" fmla="*/ 1074180 w 2870254"/>
                      <a:gd name="connsiteY3" fmla="*/ 479338 h 918250"/>
                      <a:gd name="connsiteX4" fmla="*/ 1432239 w 2870254"/>
                      <a:gd name="connsiteY4" fmla="*/ 598692 h 918250"/>
                      <a:gd name="connsiteX5" fmla="*/ 1797999 w 2870254"/>
                      <a:gd name="connsiteY5" fmla="*/ 700719 h 918250"/>
                      <a:gd name="connsiteX6" fmla="*/ 2154134 w 2870254"/>
                      <a:gd name="connsiteY6" fmla="*/ 795047 h 918250"/>
                      <a:gd name="connsiteX7" fmla="*/ 2510269 w 2870254"/>
                      <a:gd name="connsiteY7" fmla="*/ 862424 h 918250"/>
                      <a:gd name="connsiteX8" fmla="*/ 2870254 w 2870254"/>
                      <a:gd name="connsiteY8" fmla="*/ 918250 h 918250"/>
                      <a:gd name="connsiteX0" fmla="*/ 0 w 2870254"/>
                      <a:gd name="connsiteY0" fmla="*/ 0 h 918250"/>
                      <a:gd name="connsiteX1" fmla="*/ 359985 w 2870254"/>
                      <a:gd name="connsiteY1" fmla="*/ 146304 h 918250"/>
                      <a:gd name="connsiteX2" fmla="*/ 723820 w 2870254"/>
                      <a:gd name="connsiteY2" fmla="*/ 336885 h 918250"/>
                      <a:gd name="connsiteX3" fmla="*/ 1070330 w 2870254"/>
                      <a:gd name="connsiteY3" fmla="*/ 471637 h 918250"/>
                      <a:gd name="connsiteX4" fmla="*/ 1432239 w 2870254"/>
                      <a:gd name="connsiteY4" fmla="*/ 598692 h 918250"/>
                      <a:gd name="connsiteX5" fmla="*/ 1797999 w 2870254"/>
                      <a:gd name="connsiteY5" fmla="*/ 700719 h 918250"/>
                      <a:gd name="connsiteX6" fmla="*/ 2154134 w 2870254"/>
                      <a:gd name="connsiteY6" fmla="*/ 795047 h 918250"/>
                      <a:gd name="connsiteX7" fmla="*/ 2510269 w 2870254"/>
                      <a:gd name="connsiteY7" fmla="*/ 862424 h 918250"/>
                      <a:gd name="connsiteX8" fmla="*/ 2870254 w 2870254"/>
                      <a:gd name="connsiteY8" fmla="*/ 918250 h 9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0254" h="918250">
                        <a:moveTo>
                          <a:pt x="0" y="0"/>
                        </a:moveTo>
                        <a:lnTo>
                          <a:pt x="359985" y="146304"/>
                        </a:lnTo>
                        <a:lnTo>
                          <a:pt x="723820" y="336885"/>
                        </a:lnTo>
                        <a:lnTo>
                          <a:pt x="1070330" y="471637"/>
                        </a:lnTo>
                        <a:lnTo>
                          <a:pt x="1432239" y="598692"/>
                        </a:lnTo>
                        <a:lnTo>
                          <a:pt x="1797999" y="700719"/>
                        </a:lnTo>
                        <a:lnTo>
                          <a:pt x="2154134" y="795047"/>
                        </a:lnTo>
                        <a:lnTo>
                          <a:pt x="2510269" y="862424"/>
                        </a:lnTo>
                        <a:lnTo>
                          <a:pt x="2870254" y="918250"/>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32" name="Group 431">
                  <a:extLst>
                    <a:ext uri="{FF2B5EF4-FFF2-40B4-BE49-F238E27FC236}">
                      <a16:creationId xmlns:a16="http://schemas.microsoft.com/office/drawing/2014/main" id="{8B11F0DB-238F-403E-85F4-3300B18139F7}"/>
                    </a:ext>
                  </a:extLst>
                </p:cNvPr>
                <p:cNvGrpSpPr/>
                <p:nvPr/>
              </p:nvGrpSpPr>
              <p:grpSpPr>
                <a:xfrm>
                  <a:off x="5664535" y="3129644"/>
                  <a:ext cx="2962694" cy="726068"/>
                  <a:chOff x="5664535" y="3129644"/>
                  <a:chExt cx="2962694" cy="726068"/>
                </a:xfrm>
              </p:grpSpPr>
              <p:grpSp>
                <p:nvGrpSpPr>
                  <p:cNvPr id="433" name="Group 432">
                    <a:extLst>
                      <a:ext uri="{FF2B5EF4-FFF2-40B4-BE49-F238E27FC236}">
                        <a16:creationId xmlns:a16="http://schemas.microsoft.com/office/drawing/2014/main" id="{CF0E4078-FBC0-4A3B-98E1-31BBF088D49D}"/>
                      </a:ext>
                    </a:extLst>
                  </p:cNvPr>
                  <p:cNvGrpSpPr/>
                  <p:nvPr/>
                </p:nvGrpSpPr>
                <p:grpSpPr>
                  <a:xfrm>
                    <a:off x="5664535" y="3129644"/>
                    <a:ext cx="2962694" cy="726068"/>
                    <a:chOff x="5664535" y="3272038"/>
                    <a:chExt cx="2962694" cy="726068"/>
                  </a:xfrm>
                </p:grpSpPr>
                <p:grpSp>
                  <p:nvGrpSpPr>
                    <p:cNvPr id="435" name="Group 434">
                      <a:extLst>
                        <a:ext uri="{FF2B5EF4-FFF2-40B4-BE49-F238E27FC236}">
                          <a16:creationId xmlns:a16="http://schemas.microsoft.com/office/drawing/2014/main" id="{35FE5789-10AD-4E93-A310-AB383C364CF2}"/>
                        </a:ext>
                      </a:extLst>
                    </p:cNvPr>
                    <p:cNvGrpSpPr/>
                    <p:nvPr/>
                  </p:nvGrpSpPr>
                  <p:grpSpPr>
                    <a:xfrm>
                      <a:off x="6022573" y="3385428"/>
                      <a:ext cx="98391" cy="54755"/>
                      <a:chOff x="6002516" y="3385428"/>
                      <a:chExt cx="98391" cy="54755"/>
                    </a:xfrm>
                  </p:grpSpPr>
                  <p:grpSp>
                    <p:nvGrpSpPr>
                      <p:cNvPr id="484" name="Group 483">
                        <a:extLst>
                          <a:ext uri="{FF2B5EF4-FFF2-40B4-BE49-F238E27FC236}">
                            <a16:creationId xmlns:a16="http://schemas.microsoft.com/office/drawing/2014/main" id="{5DCD69DF-865F-4498-A8DA-DD022A68DD27}"/>
                          </a:ext>
                        </a:extLst>
                      </p:cNvPr>
                      <p:cNvGrpSpPr/>
                      <p:nvPr/>
                    </p:nvGrpSpPr>
                    <p:grpSpPr>
                      <a:xfrm>
                        <a:off x="6002516" y="3385428"/>
                        <a:ext cx="98391" cy="54755"/>
                        <a:chOff x="3743571" y="3308401"/>
                        <a:chExt cx="80558" cy="722480"/>
                      </a:xfrm>
                    </p:grpSpPr>
                    <p:cxnSp>
                      <p:nvCxnSpPr>
                        <p:cNvPr id="486" name="Straight Connector 485">
                          <a:extLst>
                            <a:ext uri="{FF2B5EF4-FFF2-40B4-BE49-F238E27FC236}">
                              <a16:creationId xmlns:a16="http://schemas.microsoft.com/office/drawing/2014/main" id="{9061185E-E2D0-471B-8EDB-3DA8A9745A51}"/>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7" name="Straight Connector 486">
                          <a:extLst>
                            <a:ext uri="{FF2B5EF4-FFF2-40B4-BE49-F238E27FC236}">
                              <a16:creationId xmlns:a16="http://schemas.microsoft.com/office/drawing/2014/main" id="{FB998682-9284-43D9-A3D7-674DFE156B7B}"/>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a:extLst>
                            <a:ext uri="{FF2B5EF4-FFF2-40B4-BE49-F238E27FC236}">
                              <a16:creationId xmlns:a16="http://schemas.microsoft.com/office/drawing/2014/main" id="{673F0D24-C7A4-47F6-B371-616552991419}"/>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85" name="Oval 484">
                        <a:extLst>
                          <a:ext uri="{FF2B5EF4-FFF2-40B4-BE49-F238E27FC236}">
                            <a16:creationId xmlns:a16="http://schemas.microsoft.com/office/drawing/2014/main" id="{BFDCC648-F6C9-4AA0-A04A-BB9E565AFEFC}"/>
                          </a:ext>
                        </a:extLst>
                      </p:cNvPr>
                      <p:cNvSpPr/>
                      <p:nvPr/>
                    </p:nvSpPr>
                    <p:spPr>
                      <a:xfrm>
                        <a:off x="6024711" y="3385805"/>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36" name="Group 435">
                      <a:extLst>
                        <a:ext uri="{FF2B5EF4-FFF2-40B4-BE49-F238E27FC236}">
                          <a16:creationId xmlns:a16="http://schemas.microsoft.com/office/drawing/2014/main" id="{372386DC-749D-4BFA-B401-6950A9D93172}"/>
                        </a:ext>
                      </a:extLst>
                    </p:cNvPr>
                    <p:cNvGrpSpPr/>
                    <p:nvPr/>
                  </p:nvGrpSpPr>
                  <p:grpSpPr>
                    <a:xfrm>
                      <a:off x="6380611" y="3532672"/>
                      <a:ext cx="98391" cy="59992"/>
                      <a:chOff x="6352337" y="3532672"/>
                      <a:chExt cx="98391" cy="59992"/>
                    </a:xfrm>
                  </p:grpSpPr>
                  <p:grpSp>
                    <p:nvGrpSpPr>
                      <p:cNvPr id="479" name="Group 478">
                        <a:extLst>
                          <a:ext uri="{FF2B5EF4-FFF2-40B4-BE49-F238E27FC236}">
                            <a16:creationId xmlns:a16="http://schemas.microsoft.com/office/drawing/2014/main" id="{A4EABEC1-4E56-4D92-AE82-51587FC1C345}"/>
                          </a:ext>
                        </a:extLst>
                      </p:cNvPr>
                      <p:cNvGrpSpPr/>
                      <p:nvPr/>
                    </p:nvGrpSpPr>
                    <p:grpSpPr>
                      <a:xfrm>
                        <a:off x="6352337" y="3532672"/>
                        <a:ext cx="98391" cy="59992"/>
                        <a:chOff x="3743571" y="3308401"/>
                        <a:chExt cx="80558" cy="722480"/>
                      </a:xfrm>
                    </p:grpSpPr>
                    <p:cxnSp>
                      <p:nvCxnSpPr>
                        <p:cNvPr id="481" name="Straight Connector 480">
                          <a:extLst>
                            <a:ext uri="{FF2B5EF4-FFF2-40B4-BE49-F238E27FC236}">
                              <a16:creationId xmlns:a16="http://schemas.microsoft.com/office/drawing/2014/main" id="{A06B9C87-45B9-4D1A-973D-4E00821E69F2}"/>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a:extLst>
                            <a:ext uri="{FF2B5EF4-FFF2-40B4-BE49-F238E27FC236}">
                              <a16:creationId xmlns:a16="http://schemas.microsoft.com/office/drawing/2014/main" id="{FEF0CF2A-1A12-4972-BBF9-727DE26AAC6C}"/>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a:extLst>
                            <a:ext uri="{FF2B5EF4-FFF2-40B4-BE49-F238E27FC236}">
                              <a16:creationId xmlns:a16="http://schemas.microsoft.com/office/drawing/2014/main" id="{55C9127A-604D-413C-A2AD-D63674EB767F}"/>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80" name="Oval 479">
                        <a:extLst>
                          <a:ext uri="{FF2B5EF4-FFF2-40B4-BE49-F238E27FC236}">
                            <a16:creationId xmlns:a16="http://schemas.microsoft.com/office/drawing/2014/main" id="{F03E00DC-3FFD-4B54-AA46-7115466A59B8}"/>
                          </a:ext>
                        </a:extLst>
                      </p:cNvPr>
                      <p:cNvSpPr/>
                      <p:nvPr/>
                    </p:nvSpPr>
                    <p:spPr>
                      <a:xfrm>
                        <a:off x="6374532" y="3535668"/>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37" name="Group 436">
                      <a:extLst>
                        <a:ext uri="{FF2B5EF4-FFF2-40B4-BE49-F238E27FC236}">
                          <a16:creationId xmlns:a16="http://schemas.microsoft.com/office/drawing/2014/main" id="{C6D10A24-5036-43AE-B9FC-98EF8FD7A2F5}"/>
                        </a:ext>
                      </a:extLst>
                    </p:cNvPr>
                    <p:cNvGrpSpPr/>
                    <p:nvPr/>
                  </p:nvGrpSpPr>
                  <p:grpSpPr>
                    <a:xfrm>
                      <a:off x="6738649" y="3603357"/>
                      <a:ext cx="98391" cy="61943"/>
                      <a:chOff x="6716525" y="3603357"/>
                      <a:chExt cx="98391" cy="61943"/>
                    </a:xfrm>
                  </p:grpSpPr>
                  <p:grpSp>
                    <p:nvGrpSpPr>
                      <p:cNvPr id="474" name="Group 473">
                        <a:extLst>
                          <a:ext uri="{FF2B5EF4-FFF2-40B4-BE49-F238E27FC236}">
                            <a16:creationId xmlns:a16="http://schemas.microsoft.com/office/drawing/2014/main" id="{1B8A11A8-5198-4B85-9779-92A95BE460E0}"/>
                          </a:ext>
                        </a:extLst>
                      </p:cNvPr>
                      <p:cNvGrpSpPr/>
                      <p:nvPr/>
                    </p:nvGrpSpPr>
                    <p:grpSpPr>
                      <a:xfrm>
                        <a:off x="6716525" y="3603357"/>
                        <a:ext cx="98391" cy="61943"/>
                        <a:chOff x="3743571" y="3308401"/>
                        <a:chExt cx="80558" cy="722480"/>
                      </a:xfrm>
                    </p:grpSpPr>
                    <p:cxnSp>
                      <p:nvCxnSpPr>
                        <p:cNvPr id="476" name="Straight Connector 475">
                          <a:extLst>
                            <a:ext uri="{FF2B5EF4-FFF2-40B4-BE49-F238E27FC236}">
                              <a16:creationId xmlns:a16="http://schemas.microsoft.com/office/drawing/2014/main" id="{163B958B-1548-49A2-8303-5BD40F03B53B}"/>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a:extLst>
                            <a:ext uri="{FF2B5EF4-FFF2-40B4-BE49-F238E27FC236}">
                              <a16:creationId xmlns:a16="http://schemas.microsoft.com/office/drawing/2014/main" id="{3FC9F019-DB86-47C3-86F8-CD89AC77BFAA}"/>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a:extLst>
                            <a:ext uri="{FF2B5EF4-FFF2-40B4-BE49-F238E27FC236}">
                              <a16:creationId xmlns:a16="http://schemas.microsoft.com/office/drawing/2014/main" id="{467114BA-6389-4837-8A1D-7A390507A427}"/>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75" name="Oval 474">
                        <a:extLst>
                          <a:ext uri="{FF2B5EF4-FFF2-40B4-BE49-F238E27FC236}">
                            <a16:creationId xmlns:a16="http://schemas.microsoft.com/office/drawing/2014/main" id="{2BC4F31D-10BA-48E1-BEEA-D0E4499D9FC0}"/>
                          </a:ext>
                        </a:extLst>
                      </p:cNvPr>
                      <p:cNvSpPr/>
                      <p:nvPr/>
                    </p:nvSpPr>
                    <p:spPr>
                      <a:xfrm>
                        <a:off x="6738720" y="3607328"/>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38" name="Group 437">
                      <a:extLst>
                        <a:ext uri="{FF2B5EF4-FFF2-40B4-BE49-F238E27FC236}">
                          <a16:creationId xmlns:a16="http://schemas.microsoft.com/office/drawing/2014/main" id="{F78EEBA6-3F8C-48AD-B4CE-311D66E8CDBB}"/>
                        </a:ext>
                      </a:extLst>
                    </p:cNvPr>
                    <p:cNvGrpSpPr/>
                    <p:nvPr/>
                  </p:nvGrpSpPr>
                  <p:grpSpPr>
                    <a:xfrm>
                      <a:off x="7096687" y="3662034"/>
                      <a:ext cx="98391" cy="70643"/>
                      <a:chOff x="7069644" y="3662034"/>
                      <a:chExt cx="98391" cy="70643"/>
                    </a:xfrm>
                  </p:grpSpPr>
                  <p:grpSp>
                    <p:nvGrpSpPr>
                      <p:cNvPr id="469" name="Group 468">
                        <a:extLst>
                          <a:ext uri="{FF2B5EF4-FFF2-40B4-BE49-F238E27FC236}">
                            <a16:creationId xmlns:a16="http://schemas.microsoft.com/office/drawing/2014/main" id="{8C4B7730-9CEE-4674-B825-992599A5512E}"/>
                          </a:ext>
                        </a:extLst>
                      </p:cNvPr>
                      <p:cNvGrpSpPr/>
                      <p:nvPr/>
                    </p:nvGrpSpPr>
                    <p:grpSpPr>
                      <a:xfrm>
                        <a:off x="7069644" y="3662034"/>
                        <a:ext cx="98391" cy="70643"/>
                        <a:chOff x="3743571" y="3308401"/>
                        <a:chExt cx="80558" cy="722480"/>
                      </a:xfrm>
                    </p:grpSpPr>
                    <p:cxnSp>
                      <p:nvCxnSpPr>
                        <p:cNvPr id="471" name="Straight Connector 470">
                          <a:extLst>
                            <a:ext uri="{FF2B5EF4-FFF2-40B4-BE49-F238E27FC236}">
                              <a16:creationId xmlns:a16="http://schemas.microsoft.com/office/drawing/2014/main" id="{58D67786-C6D4-414F-A012-6F56BB64F692}"/>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a:extLst>
                            <a:ext uri="{FF2B5EF4-FFF2-40B4-BE49-F238E27FC236}">
                              <a16:creationId xmlns:a16="http://schemas.microsoft.com/office/drawing/2014/main" id="{45FFA702-585C-4EDE-8AAE-037A353A9DD6}"/>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a:extLst>
                            <a:ext uri="{FF2B5EF4-FFF2-40B4-BE49-F238E27FC236}">
                              <a16:creationId xmlns:a16="http://schemas.microsoft.com/office/drawing/2014/main" id="{EBEF5C5A-EDB8-4E56-B2B1-0F8C8B37A925}"/>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70" name="Oval 469">
                        <a:extLst>
                          <a:ext uri="{FF2B5EF4-FFF2-40B4-BE49-F238E27FC236}">
                            <a16:creationId xmlns:a16="http://schemas.microsoft.com/office/drawing/2014/main" id="{9B37EE11-C1D4-4AEA-A6DA-12B047FBA04B}"/>
                          </a:ext>
                        </a:extLst>
                      </p:cNvPr>
                      <p:cNvSpPr/>
                      <p:nvPr/>
                    </p:nvSpPr>
                    <p:spPr>
                      <a:xfrm>
                        <a:off x="7091839" y="3670355"/>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39" name="Group 438">
                      <a:extLst>
                        <a:ext uri="{FF2B5EF4-FFF2-40B4-BE49-F238E27FC236}">
                          <a16:creationId xmlns:a16="http://schemas.microsoft.com/office/drawing/2014/main" id="{6D5CE7B8-D959-4891-AFFB-9E2E150B04C8}"/>
                        </a:ext>
                      </a:extLst>
                    </p:cNvPr>
                    <p:cNvGrpSpPr/>
                    <p:nvPr/>
                  </p:nvGrpSpPr>
                  <p:grpSpPr>
                    <a:xfrm>
                      <a:off x="7454725" y="3718101"/>
                      <a:ext cx="98391" cy="74253"/>
                      <a:chOff x="7423468" y="3718101"/>
                      <a:chExt cx="98391" cy="74253"/>
                    </a:xfrm>
                  </p:grpSpPr>
                  <p:grpSp>
                    <p:nvGrpSpPr>
                      <p:cNvPr id="464" name="Group 463">
                        <a:extLst>
                          <a:ext uri="{FF2B5EF4-FFF2-40B4-BE49-F238E27FC236}">
                            <a16:creationId xmlns:a16="http://schemas.microsoft.com/office/drawing/2014/main" id="{74E41B0E-6CDE-471F-85EA-A38693CDA363}"/>
                          </a:ext>
                        </a:extLst>
                      </p:cNvPr>
                      <p:cNvGrpSpPr/>
                      <p:nvPr/>
                    </p:nvGrpSpPr>
                    <p:grpSpPr>
                      <a:xfrm>
                        <a:off x="7423468" y="3718101"/>
                        <a:ext cx="98391" cy="74253"/>
                        <a:chOff x="7359952" y="3600450"/>
                        <a:chExt cx="98391" cy="182563"/>
                      </a:xfrm>
                    </p:grpSpPr>
                    <p:cxnSp>
                      <p:nvCxnSpPr>
                        <p:cNvPr id="466" name="Straight Connector 465">
                          <a:extLst>
                            <a:ext uri="{FF2B5EF4-FFF2-40B4-BE49-F238E27FC236}">
                              <a16:creationId xmlns:a16="http://schemas.microsoft.com/office/drawing/2014/main" id="{59BFDCF8-864A-4033-9211-135E233E7CAA}"/>
                            </a:ext>
                          </a:extLst>
                        </p:cNvPr>
                        <p:cNvCxnSpPr>
                          <a:cxnSpLocks/>
                        </p:cNvCxnSpPr>
                        <p:nvPr/>
                      </p:nvCxnSpPr>
                      <p:spPr>
                        <a:xfrm>
                          <a:off x="7409148" y="3600450"/>
                          <a:ext cx="0" cy="18256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a:extLst>
                            <a:ext uri="{FF2B5EF4-FFF2-40B4-BE49-F238E27FC236}">
                              <a16:creationId xmlns:a16="http://schemas.microsoft.com/office/drawing/2014/main" id="{75DD8DED-992A-45B1-9509-01E0524CFDE4}"/>
                            </a:ext>
                          </a:extLst>
                        </p:cNvPr>
                        <p:cNvCxnSpPr/>
                        <p:nvPr/>
                      </p:nvCxnSpPr>
                      <p:spPr>
                        <a:xfrm>
                          <a:off x="7359952" y="3783013"/>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a:extLst>
                            <a:ext uri="{FF2B5EF4-FFF2-40B4-BE49-F238E27FC236}">
                              <a16:creationId xmlns:a16="http://schemas.microsoft.com/office/drawing/2014/main" id="{7C947562-6B09-4979-8A99-268FA19360BB}"/>
                            </a:ext>
                          </a:extLst>
                        </p:cNvPr>
                        <p:cNvCxnSpPr>
                          <a:cxnSpLocks/>
                        </p:cNvCxnSpPr>
                        <p:nvPr/>
                      </p:nvCxnSpPr>
                      <p:spPr>
                        <a:xfrm>
                          <a:off x="7359952" y="3600450"/>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65" name="Oval 464">
                        <a:extLst>
                          <a:ext uri="{FF2B5EF4-FFF2-40B4-BE49-F238E27FC236}">
                            <a16:creationId xmlns:a16="http://schemas.microsoft.com/office/drawing/2014/main" id="{EA1193BD-9E62-4197-9CC5-7DC25CDE8C0A}"/>
                          </a:ext>
                        </a:extLst>
                      </p:cNvPr>
                      <p:cNvSpPr/>
                      <p:nvPr/>
                    </p:nvSpPr>
                    <p:spPr>
                      <a:xfrm>
                        <a:off x="7445663" y="3728227"/>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40" name="Group 439">
                      <a:extLst>
                        <a:ext uri="{FF2B5EF4-FFF2-40B4-BE49-F238E27FC236}">
                          <a16:creationId xmlns:a16="http://schemas.microsoft.com/office/drawing/2014/main" id="{F3F6BC40-7C57-4A3C-A40B-29B575D35114}"/>
                        </a:ext>
                      </a:extLst>
                    </p:cNvPr>
                    <p:cNvGrpSpPr/>
                    <p:nvPr/>
                  </p:nvGrpSpPr>
                  <p:grpSpPr>
                    <a:xfrm>
                      <a:off x="7812763" y="3782409"/>
                      <a:ext cx="98391" cy="79937"/>
                      <a:chOff x="7791936" y="3782409"/>
                      <a:chExt cx="98391" cy="79937"/>
                    </a:xfrm>
                  </p:grpSpPr>
                  <p:grpSp>
                    <p:nvGrpSpPr>
                      <p:cNvPr id="459" name="Group 458">
                        <a:extLst>
                          <a:ext uri="{FF2B5EF4-FFF2-40B4-BE49-F238E27FC236}">
                            <a16:creationId xmlns:a16="http://schemas.microsoft.com/office/drawing/2014/main" id="{E5D5C7FF-5F1F-469D-8BBA-64306B6EC93B}"/>
                          </a:ext>
                        </a:extLst>
                      </p:cNvPr>
                      <p:cNvGrpSpPr/>
                      <p:nvPr/>
                    </p:nvGrpSpPr>
                    <p:grpSpPr>
                      <a:xfrm>
                        <a:off x="7791936" y="3782409"/>
                        <a:ext cx="98391" cy="79937"/>
                        <a:chOff x="7717139" y="3919407"/>
                        <a:chExt cx="98391" cy="250825"/>
                      </a:xfrm>
                    </p:grpSpPr>
                    <p:cxnSp>
                      <p:nvCxnSpPr>
                        <p:cNvPr id="461" name="Straight Connector 460">
                          <a:extLst>
                            <a:ext uri="{FF2B5EF4-FFF2-40B4-BE49-F238E27FC236}">
                              <a16:creationId xmlns:a16="http://schemas.microsoft.com/office/drawing/2014/main" id="{71ED55F6-54FF-4560-9627-10E691B104C3}"/>
                            </a:ext>
                          </a:extLst>
                        </p:cNvPr>
                        <p:cNvCxnSpPr>
                          <a:cxnSpLocks/>
                        </p:cNvCxnSpPr>
                        <p:nvPr/>
                      </p:nvCxnSpPr>
                      <p:spPr>
                        <a:xfrm>
                          <a:off x="7766335" y="3919407"/>
                          <a:ext cx="0" cy="250825"/>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a:extLst>
                            <a:ext uri="{FF2B5EF4-FFF2-40B4-BE49-F238E27FC236}">
                              <a16:creationId xmlns:a16="http://schemas.microsoft.com/office/drawing/2014/main" id="{B83C8CA9-EC6A-4620-94DA-46ACF16B35F5}"/>
                            </a:ext>
                          </a:extLst>
                        </p:cNvPr>
                        <p:cNvCxnSpPr/>
                        <p:nvPr/>
                      </p:nvCxnSpPr>
                      <p:spPr>
                        <a:xfrm>
                          <a:off x="7717139" y="4170232"/>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a:extLst>
                            <a:ext uri="{FF2B5EF4-FFF2-40B4-BE49-F238E27FC236}">
                              <a16:creationId xmlns:a16="http://schemas.microsoft.com/office/drawing/2014/main" id="{F5418443-577E-4060-9192-664856B26F0C}"/>
                            </a:ext>
                          </a:extLst>
                        </p:cNvPr>
                        <p:cNvCxnSpPr>
                          <a:cxnSpLocks/>
                        </p:cNvCxnSpPr>
                        <p:nvPr/>
                      </p:nvCxnSpPr>
                      <p:spPr>
                        <a:xfrm>
                          <a:off x="7717139" y="391940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60" name="Oval 459">
                        <a:extLst>
                          <a:ext uri="{FF2B5EF4-FFF2-40B4-BE49-F238E27FC236}">
                            <a16:creationId xmlns:a16="http://schemas.microsoft.com/office/drawing/2014/main" id="{619D36BA-77DC-49FB-A8E0-17AE694517FA}"/>
                          </a:ext>
                        </a:extLst>
                      </p:cNvPr>
                      <p:cNvSpPr/>
                      <p:nvPr/>
                    </p:nvSpPr>
                    <p:spPr>
                      <a:xfrm>
                        <a:off x="7814131" y="3795377"/>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41" name="Group 440">
                      <a:extLst>
                        <a:ext uri="{FF2B5EF4-FFF2-40B4-BE49-F238E27FC236}">
                          <a16:creationId xmlns:a16="http://schemas.microsoft.com/office/drawing/2014/main" id="{B8ED64FE-14E2-49B3-9C0D-6C2F97A6501F}"/>
                        </a:ext>
                      </a:extLst>
                    </p:cNvPr>
                    <p:cNvGrpSpPr/>
                    <p:nvPr/>
                  </p:nvGrpSpPr>
                  <p:grpSpPr>
                    <a:xfrm>
                      <a:off x="8170801" y="3873667"/>
                      <a:ext cx="98391" cy="80119"/>
                      <a:chOff x="8134616" y="3873667"/>
                      <a:chExt cx="98391" cy="80119"/>
                    </a:xfrm>
                  </p:grpSpPr>
                  <p:grpSp>
                    <p:nvGrpSpPr>
                      <p:cNvPr id="454" name="Group 453">
                        <a:extLst>
                          <a:ext uri="{FF2B5EF4-FFF2-40B4-BE49-F238E27FC236}">
                            <a16:creationId xmlns:a16="http://schemas.microsoft.com/office/drawing/2014/main" id="{09A19760-84EE-496F-B4D3-56016F540D6A}"/>
                          </a:ext>
                        </a:extLst>
                      </p:cNvPr>
                      <p:cNvGrpSpPr/>
                      <p:nvPr/>
                    </p:nvGrpSpPr>
                    <p:grpSpPr>
                      <a:xfrm>
                        <a:off x="8134616" y="3873667"/>
                        <a:ext cx="98391" cy="80119"/>
                        <a:chOff x="7936214" y="4067517"/>
                        <a:chExt cx="98391" cy="254131"/>
                      </a:xfrm>
                    </p:grpSpPr>
                    <p:cxnSp>
                      <p:nvCxnSpPr>
                        <p:cNvPr id="456" name="Straight Connector 455">
                          <a:extLst>
                            <a:ext uri="{FF2B5EF4-FFF2-40B4-BE49-F238E27FC236}">
                              <a16:creationId xmlns:a16="http://schemas.microsoft.com/office/drawing/2014/main" id="{4D887019-4A1B-4478-A901-9A00ED34D2C8}"/>
                            </a:ext>
                          </a:extLst>
                        </p:cNvPr>
                        <p:cNvCxnSpPr>
                          <a:cxnSpLocks/>
                        </p:cNvCxnSpPr>
                        <p:nvPr/>
                      </p:nvCxnSpPr>
                      <p:spPr>
                        <a:xfrm>
                          <a:off x="7985410" y="4067517"/>
                          <a:ext cx="0" cy="2541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a:extLst>
                            <a:ext uri="{FF2B5EF4-FFF2-40B4-BE49-F238E27FC236}">
                              <a16:creationId xmlns:a16="http://schemas.microsoft.com/office/drawing/2014/main" id="{DEA74369-FBC5-4456-A700-61C2E8FD9C3A}"/>
                            </a:ext>
                          </a:extLst>
                        </p:cNvPr>
                        <p:cNvCxnSpPr/>
                        <p:nvPr/>
                      </p:nvCxnSpPr>
                      <p:spPr>
                        <a:xfrm>
                          <a:off x="7936214" y="4321648"/>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a:extLst>
                            <a:ext uri="{FF2B5EF4-FFF2-40B4-BE49-F238E27FC236}">
                              <a16:creationId xmlns:a16="http://schemas.microsoft.com/office/drawing/2014/main" id="{63777453-FBF9-4B94-BDEF-9F6C0957D1FB}"/>
                            </a:ext>
                          </a:extLst>
                        </p:cNvPr>
                        <p:cNvCxnSpPr>
                          <a:cxnSpLocks/>
                        </p:cNvCxnSpPr>
                        <p:nvPr/>
                      </p:nvCxnSpPr>
                      <p:spPr>
                        <a:xfrm>
                          <a:off x="7936214" y="4067517"/>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55" name="Oval 454">
                        <a:extLst>
                          <a:ext uri="{FF2B5EF4-FFF2-40B4-BE49-F238E27FC236}">
                            <a16:creationId xmlns:a16="http://schemas.microsoft.com/office/drawing/2014/main" id="{B4785FFC-87DE-4128-A3E5-DBA3C5962C2A}"/>
                          </a:ext>
                        </a:extLst>
                      </p:cNvPr>
                      <p:cNvSpPr/>
                      <p:nvPr/>
                    </p:nvSpPr>
                    <p:spPr>
                      <a:xfrm>
                        <a:off x="8156811" y="3886726"/>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42" name="Group 441">
                      <a:extLst>
                        <a:ext uri="{FF2B5EF4-FFF2-40B4-BE49-F238E27FC236}">
                          <a16:creationId xmlns:a16="http://schemas.microsoft.com/office/drawing/2014/main" id="{4E378A25-59F8-408E-BAB3-DA7FBD46E3F6}"/>
                        </a:ext>
                      </a:extLst>
                    </p:cNvPr>
                    <p:cNvGrpSpPr/>
                    <p:nvPr/>
                  </p:nvGrpSpPr>
                  <p:grpSpPr>
                    <a:xfrm>
                      <a:off x="5664535" y="3272038"/>
                      <a:ext cx="98391" cy="54000"/>
                      <a:chOff x="5664535" y="3272038"/>
                      <a:chExt cx="98391" cy="54000"/>
                    </a:xfrm>
                  </p:grpSpPr>
                  <p:grpSp>
                    <p:nvGrpSpPr>
                      <p:cNvPr id="449" name="Group 448">
                        <a:extLst>
                          <a:ext uri="{FF2B5EF4-FFF2-40B4-BE49-F238E27FC236}">
                            <a16:creationId xmlns:a16="http://schemas.microsoft.com/office/drawing/2014/main" id="{69F76E76-7EB3-4317-9057-5732D24D1D32}"/>
                          </a:ext>
                        </a:extLst>
                      </p:cNvPr>
                      <p:cNvGrpSpPr/>
                      <p:nvPr/>
                    </p:nvGrpSpPr>
                    <p:grpSpPr>
                      <a:xfrm>
                        <a:off x="5664535" y="3276179"/>
                        <a:ext cx="98391" cy="45719"/>
                        <a:chOff x="3743571" y="3308401"/>
                        <a:chExt cx="80558" cy="722480"/>
                      </a:xfrm>
                    </p:grpSpPr>
                    <p:cxnSp>
                      <p:nvCxnSpPr>
                        <p:cNvPr id="451" name="Straight Connector 450">
                          <a:extLst>
                            <a:ext uri="{FF2B5EF4-FFF2-40B4-BE49-F238E27FC236}">
                              <a16:creationId xmlns:a16="http://schemas.microsoft.com/office/drawing/2014/main" id="{EFE4BFB1-E2C0-46D5-A2F9-5A1A29636CB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a:extLst>
                            <a:ext uri="{FF2B5EF4-FFF2-40B4-BE49-F238E27FC236}">
                              <a16:creationId xmlns:a16="http://schemas.microsoft.com/office/drawing/2014/main" id="{98D70234-3D3D-4D21-BCDB-753C4F1B8EF5}"/>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a:extLst>
                            <a:ext uri="{FF2B5EF4-FFF2-40B4-BE49-F238E27FC236}">
                              <a16:creationId xmlns:a16="http://schemas.microsoft.com/office/drawing/2014/main" id="{7BC545B1-BB1D-4004-9942-C71C5CE9967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50" name="Oval 449">
                        <a:extLst>
                          <a:ext uri="{FF2B5EF4-FFF2-40B4-BE49-F238E27FC236}">
                            <a16:creationId xmlns:a16="http://schemas.microsoft.com/office/drawing/2014/main" id="{D1087EF2-18DF-4792-BA30-1FFB04AD42F3}"/>
                          </a:ext>
                        </a:extLst>
                      </p:cNvPr>
                      <p:cNvSpPr/>
                      <p:nvPr/>
                    </p:nvSpPr>
                    <p:spPr>
                      <a:xfrm>
                        <a:off x="5686730" y="3272038"/>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443" name="Group 442">
                      <a:extLst>
                        <a:ext uri="{FF2B5EF4-FFF2-40B4-BE49-F238E27FC236}">
                          <a16:creationId xmlns:a16="http://schemas.microsoft.com/office/drawing/2014/main" id="{75323D02-DD62-4410-B781-7C380EB7393F}"/>
                        </a:ext>
                      </a:extLst>
                    </p:cNvPr>
                    <p:cNvGrpSpPr/>
                    <p:nvPr/>
                  </p:nvGrpSpPr>
                  <p:grpSpPr>
                    <a:xfrm>
                      <a:off x="8528838" y="3913571"/>
                      <a:ext cx="98391" cy="84535"/>
                      <a:chOff x="8474938" y="3848121"/>
                      <a:chExt cx="98391" cy="84535"/>
                    </a:xfrm>
                  </p:grpSpPr>
                  <p:grpSp>
                    <p:nvGrpSpPr>
                      <p:cNvPr id="444" name="Group 443">
                        <a:extLst>
                          <a:ext uri="{FF2B5EF4-FFF2-40B4-BE49-F238E27FC236}">
                            <a16:creationId xmlns:a16="http://schemas.microsoft.com/office/drawing/2014/main" id="{6D33CA34-A3E9-4C59-BFB6-041EAAAAC0B3}"/>
                          </a:ext>
                        </a:extLst>
                      </p:cNvPr>
                      <p:cNvGrpSpPr/>
                      <p:nvPr/>
                    </p:nvGrpSpPr>
                    <p:grpSpPr>
                      <a:xfrm>
                        <a:off x="8474938" y="3848121"/>
                        <a:ext cx="98391" cy="84535"/>
                        <a:chOff x="8296577" y="4219916"/>
                        <a:chExt cx="98391" cy="266359"/>
                      </a:xfrm>
                    </p:grpSpPr>
                    <p:cxnSp>
                      <p:nvCxnSpPr>
                        <p:cNvPr id="446" name="Straight Connector 445">
                          <a:extLst>
                            <a:ext uri="{FF2B5EF4-FFF2-40B4-BE49-F238E27FC236}">
                              <a16:creationId xmlns:a16="http://schemas.microsoft.com/office/drawing/2014/main" id="{EBB7FC4B-7274-45AF-9AE2-62974DE6C539}"/>
                            </a:ext>
                          </a:extLst>
                        </p:cNvPr>
                        <p:cNvCxnSpPr>
                          <a:cxnSpLocks/>
                        </p:cNvCxnSpPr>
                        <p:nvPr/>
                      </p:nvCxnSpPr>
                      <p:spPr>
                        <a:xfrm>
                          <a:off x="8345773" y="4219916"/>
                          <a:ext cx="0" cy="266359"/>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a:extLst>
                            <a:ext uri="{FF2B5EF4-FFF2-40B4-BE49-F238E27FC236}">
                              <a16:creationId xmlns:a16="http://schemas.microsoft.com/office/drawing/2014/main" id="{F790FA61-70DA-43FE-9A06-D9060B72A272}"/>
                            </a:ext>
                          </a:extLst>
                        </p:cNvPr>
                        <p:cNvCxnSpPr/>
                        <p:nvPr/>
                      </p:nvCxnSpPr>
                      <p:spPr>
                        <a:xfrm>
                          <a:off x="8296577" y="4486275"/>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8" name="Straight Connector 447">
                          <a:extLst>
                            <a:ext uri="{FF2B5EF4-FFF2-40B4-BE49-F238E27FC236}">
                              <a16:creationId xmlns:a16="http://schemas.microsoft.com/office/drawing/2014/main" id="{A660934C-7897-43B0-8CEE-2C9AFC7E18DB}"/>
                            </a:ext>
                          </a:extLst>
                        </p:cNvPr>
                        <p:cNvCxnSpPr>
                          <a:cxnSpLocks/>
                        </p:cNvCxnSpPr>
                        <p:nvPr/>
                      </p:nvCxnSpPr>
                      <p:spPr>
                        <a:xfrm>
                          <a:off x="8296577" y="4219916"/>
                          <a:ext cx="9839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45" name="Oval 444">
                        <a:extLst>
                          <a:ext uri="{FF2B5EF4-FFF2-40B4-BE49-F238E27FC236}">
                            <a16:creationId xmlns:a16="http://schemas.microsoft.com/office/drawing/2014/main" id="{B312349C-4275-43D3-896F-12C5FBDD796D}"/>
                          </a:ext>
                        </a:extLst>
                      </p:cNvPr>
                      <p:cNvSpPr/>
                      <p:nvPr/>
                    </p:nvSpPr>
                    <p:spPr>
                      <a:xfrm>
                        <a:off x="8497133" y="3863388"/>
                        <a:ext cx="54000" cy="54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sp>
                <p:nvSpPr>
                  <p:cNvPr id="434" name="Freeform: Shape 52">
                    <a:extLst>
                      <a:ext uri="{FF2B5EF4-FFF2-40B4-BE49-F238E27FC236}">
                        <a16:creationId xmlns:a16="http://schemas.microsoft.com/office/drawing/2014/main" id="{A9476971-491E-4326-8387-D85A7F314F86}"/>
                      </a:ext>
                    </a:extLst>
                  </p:cNvPr>
                  <p:cNvSpPr/>
                  <p:nvPr/>
                </p:nvSpPr>
                <p:spPr>
                  <a:xfrm>
                    <a:off x="5715481" y="3157146"/>
                    <a:ext cx="2862554" cy="650668"/>
                  </a:xfrm>
                  <a:custGeom>
                    <a:avLst/>
                    <a:gdLst>
                      <a:gd name="connsiteX0" fmla="*/ 0 w 2862554"/>
                      <a:gd name="connsiteY0" fmla="*/ 0 h 650668"/>
                      <a:gd name="connsiteX1" fmla="*/ 359985 w 2862554"/>
                      <a:gd name="connsiteY1" fmla="*/ 109728 h 650668"/>
                      <a:gd name="connsiteX2" fmla="*/ 719970 w 2862554"/>
                      <a:gd name="connsiteY2" fmla="*/ 261807 h 650668"/>
                      <a:gd name="connsiteX3" fmla="*/ 1079955 w 2862554"/>
                      <a:gd name="connsiteY3" fmla="*/ 333034 h 650668"/>
                      <a:gd name="connsiteX4" fmla="*/ 1432239 w 2862554"/>
                      <a:gd name="connsiteY4" fmla="*/ 398486 h 650668"/>
                      <a:gd name="connsiteX5" fmla="*/ 1790299 w 2862554"/>
                      <a:gd name="connsiteY5" fmla="*/ 454313 h 650668"/>
                      <a:gd name="connsiteX6" fmla="*/ 2148359 w 2862554"/>
                      <a:gd name="connsiteY6" fmla="*/ 521689 h 650668"/>
                      <a:gd name="connsiteX7" fmla="*/ 2504494 w 2862554"/>
                      <a:gd name="connsiteY7" fmla="*/ 610242 h 650668"/>
                      <a:gd name="connsiteX8" fmla="*/ 2862554 w 2862554"/>
                      <a:gd name="connsiteY8" fmla="*/ 650668 h 65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554" h="650668">
                        <a:moveTo>
                          <a:pt x="0" y="0"/>
                        </a:moveTo>
                        <a:lnTo>
                          <a:pt x="359985" y="109728"/>
                        </a:lnTo>
                        <a:lnTo>
                          <a:pt x="719970" y="261807"/>
                        </a:lnTo>
                        <a:lnTo>
                          <a:pt x="1079955" y="333034"/>
                        </a:lnTo>
                        <a:lnTo>
                          <a:pt x="1432239" y="398486"/>
                        </a:lnTo>
                        <a:lnTo>
                          <a:pt x="1790299" y="454313"/>
                        </a:lnTo>
                        <a:lnTo>
                          <a:pt x="2148359" y="521689"/>
                        </a:lnTo>
                        <a:lnTo>
                          <a:pt x="2504494" y="610242"/>
                        </a:lnTo>
                        <a:lnTo>
                          <a:pt x="2862554" y="650668"/>
                        </a:lnTo>
                      </a:path>
                    </a:pathLst>
                  </a:custGeom>
                  <a:noFill/>
                  <a:ln w="1905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grpSp>
          </p:grpSp>
        </p:grpSp>
        <p:grpSp>
          <p:nvGrpSpPr>
            <p:cNvPr id="640" name="Group 639"/>
            <p:cNvGrpSpPr/>
            <p:nvPr/>
          </p:nvGrpSpPr>
          <p:grpSpPr>
            <a:xfrm>
              <a:off x="520342" y="1353829"/>
              <a:ext cx="3960000" cy="3207673"/>
              <a:chOff x="562404" y="1342943"/>
              <a:chExt cx="3960000" cy="3207673"/>
            </a:xfrm>
          </p:grpSpPr>
          <p:grpSp>
            <p:nvGrpSpPr>
              <p:cNvPr id="641" name="Group 640">
                <a:extLst>
                  <a:ext uri="{FF2B5EF4-FFF2-40B4-BE49-F238E27FC236}">
                    <a16:creationId xmlns:a16="http://schemas.microsoft.com/office/drawing/2014/main" id="{DD49048B-64AE-4F64-AD55-40ACABE5A970}"/>
                  </a:ext>
                </a:extLst>
              </p:cNvPr>
              <p:cNvGrpSpPr/>
              <p:nvPr/>
            </p:nvGrpSpPr>
            <p:grpSpPr>
              <a:xfrm>
                <a:off x="562404" y="1342943"/>
                <a:ext cx="3960000" cy="3207673"/>
                <a:chOff x="562404" y="1342943"/>
                <a:chExt cx="3960000" cy="3207673"/>
              </a:xfrm>
            </p:grpSpPr>
            <p:sp>
              <p:nvSpPr>
                <p:cNvPr id="854" name="Rounded Rectangle 57">
                  <a:extLst>
                    <a:ext uri="{FF2B5EF4-FFF2-40B4-BE49-F238E27FC236}">
                      <a16:creationId xmlns:a16="http://schemas.microsoft.com/office/drawing/2014/main" id="{8FE38026-E55C-47D0-9F8B-5518EBAF718E}"/>
                    </a:ext>
                  </a:extLst>
                </p:cNvPr>
                <p:cNvSpPr/>
                <p:nvPr/>
              </p:nvSpPr>
              <p:spPr>
                <a:xfrm>
                  <a:off x="562404" y="1346296"/>
                  <a:ext cx="3960000" cy="3204320"/>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855" name="Round Same Side Corner Rectangle 58">
                  <a:extLst>
                    <a:ext uri="{FF2B5EF4-FFF2-40B4-BE49-F238E27FC236}">
                      <a16:creationId xmlns:a16="http://schemas.microsoft.com/office/drawing/2014/main" id="{9F535445-1DDE-416C-948B-307DEDBA4F48}"/>
                    </a:ext>
                  </a:extLst>
                </p:cNvPr>
                <p:cNvSpPr/>
                <p:nvPr/>
              </p:nvSpPr>
              <p:spPr>
                <a:xfrm>
                  <a:off x="562404" y="1346295"/>
                  <a:ext cx="3960000" cy="2592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856" name="TextBox 855">
                  <a:extLst>
                    <a:ext uri="{FF2B5EF4-FFF2-40B4-BE49-F238E27FC236}">
                      <a16:creationId xmlns:a16="http://schemas.microsoft.com/office/drawing/2014/main" id="{4DE2A3C3-B8BA-4921-8532-ABE6E85892FF}"/>
                    </a:ext>
                  </a:extLst>
                </p:cNvPr>
                <p:cNvSpPr txBox="1"/>
                <p:nvPr/>
              </p:nvSpPr>
              <p:spPr>
                <a:xfrm>
                  <a:off x="707467" y="1342943"/>
                  <a:ext cx="3669875" cy="279948"/>
                </a:xfrm>
                <a:prstGeom prst="rect">
                  <a:avLst/>
                </a:prstGeom>
                <a:noFill/>
              </p:spPr>
              <p:txBody>
                <a:bodyPr wrap="square" rtlCol="0" anchor="b">
                  <a:spAutoFit/>
                </a:bodyPr>
                <a:lstStyle/>
                <a:p>
                  <a:pPr algn="ctr">
                    <a:lnSpc>
                      <a:spcPct val="85000"/>
                    </a:lnSpc>
                  </a:pPr>
                  <a:r>
                    <a:rPr lang="en-GB" sz="1400" b="1" dirty="0">
                      <a:solidFill>
                        <a:srgbClr val="FFFFFF"/>
                      </a:solidFill>
                    </a:rPr>
                    <a:t>Reduction of waist circumference</a:t>
                  </a:r>
                  <a:endParaRPr lang="en-GB" sz="1400" dirty="0">
                    <a:solidFill>
                      <a:srgbClr val="FFFFFF"/>
                    </a:solidFill>
                  </a:endParaRPr>
                </a:p>
              </p:txBody>
            </p:sp>
          </p:grpSp>
          <p:grpSp>
            <p:nvGrpSpPr>
              <p:cNvPr id="642" name="Group 641">
                <a:extLst>
                  <a:ext uri="{FF2B5EF4-FFF2-40B4-BE49-F238E27FC236}">
                    <a16:creationId xmlns:a16="http://schemas.microsoft.com/office/drawing/2014/main" id="{E30F48F3-F896-4A7A-9683-ABE467772BC5}"/>
                  </a:ext>
                </a:extLst>
              </p:cNvPr>
              <p:cNvGrpSpPr/>
              <p:nvPr/>
            </p:nvGrpSpPr>
            <p:grpSpPr>
              <a:xfrm>
                <a:off x="628204" y="1624524"/>
                <a:ext cx="3793095" cy="2855965"/>
                <a:chOff x="628204" y="1624524"/>
                <a:chExt cx="3793095" cy="2855965"/>
              </a:xfrm>
            </p:grpSpPr>
            <p:sp>
              <p:nvSpPr>
                <p:cNvPr id="643" name="TextBox 642">
                  <a:extLst>
                    <a:ext uri="{FF2B5EF4-FFF2-40B4-BE49-F238E27FC236}">
                      <a16:creationId xmlns:a16="http://schemas.microsoft.com/office/drawing/2014/main" id="{63B23F29-D8FC-4355-B7EA-90FD7B43220F}"/>
                    </a:ext>
                  </a:extLst>
                </p:cNvPr>
                <p:cNvSpPr txBox="1"/>
                <p:nvPr/>
              </p:nvSpPr>
              <p:spPr>
                <a:xfrm>
                  <a:off x="882687" y="4141935"/>
                  <a:ext cx="3009157" cy="338554"/>
                </a:xfrm>
                <a:prstGeom prst="rect">
                  <a:avLst/>
                </a:prstGeom>
                <a:noFill/>
              </p:spPr>
              <p:txBody>
                <a:bodyPr wrap="none" rtlCol="0">
                  <a:spAutoFit/>
                </a:bodyPr>
                <a:lstStyle/>
                <a:p>
                  <a:r>
                    <a:rPr lang="en-GB" sz="800" dirty="0">
                      <a:solidFill>
                        <a:srgbClr val="000000"/>
                      </a:solidFill>
                    </a:rPr>
                    <a:t>*p&lt;0.0001 </a:t>
                  </a:r>
                  <a:r>
                    <a:rPr lang="en-GB" sz="800" i="1" dirty="0">
                      <a:solidFill>
                        <a:srgbClr val="000000"/>
                      </a:solidFill>
                    </a:rPr>
                    <a:t>vs</a:t>
                  </a:r>
                  <a:r>
                    <a:rPr lang="en-GB" sz="800" dirty="0">
                      <a:solidFill>
                        <a:srgbClr val="000000"/>
                      </a:solidFill>
                    </a:rPr>
                    <a:t> baseline; </a:t>
                  </a:r>
                  <a:r>
                    <a:rPr lang="en-GB" sz="800" baseline="30000" dirty="0">
                      <a:solidFill>
                        <a:srgbClr val="000000"/>
                      </a:solidFill>
                    </a:rPr>
                    <a:t>#</a:t>
                  </a:r>
                  <a:r>
                    <a:rPr lang="en-GB" sz="800" dirty="0">
                      <a:solidFill>
                        <a:srgbClr val="000000"/>
                      </a:solidFill>
                    </a:rPr>
                    <a:t>p&lt;0.0001 </a:t>
                  </a:r>
                  <a:r>
                    <a:rPr lang="en-GB" sz="800" i="1" dirty="0">
                      <a:solidFill>
                        <a:srgbClr val="000000"/>
                      </a:solidFill>
                    </a:rPr>
                    <a:t>vs</a:t>
                  </a:r>
                  <a:r>
                    <a:rPr lang="en-GB" sz="800" dirty="0">
                      <a:solidFill>
                        <a:srgbClr val="000000"/>
                      </a:solidFill>
                    </a:rPr>
                    <a:t> previous year; </a:t>
                  </a:r>
                </a:p>
                <a:p>
                  <a:r>
                    <a:rPr lang="en-GB" sz="800" dirty="0">
                      <a:solidFill>
                        <a:srgbClr val="000000"/>
                      </a:solidFill>
                    </a:rPr>
                    <a:t>all other p values indicate comparison to previous year</a:t>
                  </a:r>
                </a:p>
              </p:txBody>
            </p:sp>
            <p:grpSp>
              <p:nvGrpSpPr>
                <p:cNvPr id="644" name="Group 643">
                  <a:extLst>
                    <a:ext uri="{FF2B5EF4-FFF2-40B4-BE49-F238E27FC236}">
                      <a16:creationId xmlns:a16="http://schemas.microsoft.com/office/drawing/2014/main" id="{BB5BF8CA-FC96-490B-A9C1-AA054F24B2D3}"/>
                    </a:ext>
                  </a:extLst>
                </p:cNvPr>
                <p:cNvGrpSpPr/>
                <p:nvPr/>
              </p:nvGrpSpPr>
              <p:grpSpPr>
                <a:xfrm>
                  <a:off x="628204" y="1624524"/>
                  <a:ext cx="3793095" cy="2476368"/>
                  <a:chOff x="628204" y="1624524"/>
                  <a:chExt cx="3793095" cy="2476368"/>
                </a:xfrm>
              </p:grpSpPr>
              <p:grpSp>
                <p:nvGrpSpPr>
                  <p:cNvPr id="645" name="Group 644">
                    <a:extLst>
                      <a:ext uri="{FF2B5EF4-FFF2-40B4-BE49-F238E27FC236}">
                        <a16:creationId xmlns:a16="http://schemas.microsoft.com/office/drawing/2014/main" id="{E767F265-07A8-4751-BDF0-7037259DD5D8}"/>
                      </a:ext>
                    </a:extLst>
                  </p:cNvPr>
                  <p:cNvGrpSpPr/>
                  <p:nvPr/>
                </p:nvGrpSpPr>
                <p:grpSpPr>
                  <a:xfrm>
                    <a:off x="3834785" y="2527112"/>
                    <a:ext cx="315226" cy="549764"/>
                    <a:chOff x="1676947" y="2886520"/>
                    <a:chExt cx="315226" cy="549764"/>
                  </a:xfrm>
                </p:grpSpPr>
                <p:sp>
                  <p:nvSpPr>
                    <p:cNvPr id="851" name="TextBox 850">
                      <a:extLst>
                        <a:ext uri="{FF2B5EF4-FFF2-40B4-BE49-F238E27FC236}">
                          <a16:creationId xmlns:a16="http://schemas.microsoft.com/office/drawing/2014/main" id="{648C84E9-94A0-4F81-8F5D-0911D1E840B2}"/>
                        </a:ext>
                      </a:extLst>
                    </p:cNvPr>
                    <p:cNvSpPr txBox="1"/>
                    <p:nvPr/>
                  </p:nvSpPr>
                  <p:spPr>
                    <a:xfrm rot="16200000">
                      <a:off x="1488470" y="3074997"/>
                      <a:ext cx="484675" cy="107722"/>
                    </a:xfrm>
                    <a:prstGeom prst="rect">
                      <a:avLst/>
                    </a:prstGeom>
                    <a:noFill/>
                  </p:spPr>
                  <p:txBody>
                    <a:bodyPr wrap="none" lIns="36000" tIns="0" rIns="36000" bIns="0" rtlCol="0">
                      <a:spAutoFit/>
                    </a:bodyPr>
                    <a:lstStyle/>
                    <a:p>
                      <a:pPr algn="ctr"/>
                      <a:r>
                        <a:rPr lang="en-GB" sz="700" dirty="0">
                          <a:solidFill>
                            <a:srgbClr val="000000"/>
                          </a:solidFill>
                        </a:rPr>
                        <a:t>p=0.0009</a:t>
                      </a:r>
                    </a:p>
                  </p:txBody>
                </p:sp>
                <p:sp>
                  <p:nvSpPr>
                    <p:cNvPr id="852" name="TextBox 851">
                      <a:extLst>
                        <a:ext uri="{FF2B5EF4-FFF2-40B4-BE49-F238E27FC236}">
                          <a16:creationId xmlns:a16="http://schemas.microsoft.com/office/drawing/2014/main" id="{2D04A213-3C32-412D-BF22-E1DF5640B254}"/>
                        </a:ext>
                      </a:extLst>
                    </p:cNvPr>
                    <p:cNvSpPr txBox="1"/>
                    <p:nvPr/>
                  </p:nvSpPr>
                  <p:spPr>
                    <a:xfrm rot="16200000">
                      <a:off x="1681188" y="3128482"/>
                      <a:ext cx="306743" cy="107722"/>
                    </a:xfrm>
                    <a:prstGeom prst="rect">
                      <a:avLst/>
                    </a:prstGeom>
                    <a:noFill/>
                  </p:spPr>
                  <p:txBody>
                    <a:bodyPr wrap="none" lIns="36000" tIns="0" rIns="36000" bIns="0" rtlCol="0">
                      <a:spAutoFit/>
                    </a:bodyPr>
                    <a:lstStyle/>
                    <a:p>
                      <a:pPr algn="ctr"/>
                      <a:r>
                        <a:rPr lang="en-GB" sz="700" dirty="0">
                          <a:solidFill>
                            <a:srgbClr val="000000"/>
                          </a:solidFill>
                        </a:rPr>
                        <a:t>p=NS</a:t>
                      </a:r>
                    </a:p>
                  </p:txBody>
                </p:sp>
                <p:sp>
                  <p:nvSpPr>
                    <p:cNvPr id="853" name="TextBox 852">
                      <a:extLst>
                        <a:ext uri="{FF2B5EF4-FFF2-40B4-BE49-F238E27FC236}">
                          <a16:creationId xmlns:a16="http://schemas.microsoft.com/office/drawing/2014/main" id="{CAFE1624-E272-4B55-A10F-5D033EE5A2A0}"/>
                        </a:ext>
                      </a:extLst>
                    </p:cNvPr>
                    <p:cNvSpPr txBox="1"/>
                    <p:nvPr/>
                  </p:nvSpPr>
                  <p:spPr>
                    <a:xfrm rot="16200000">
                      <a:off x="1697577" y="3141689"/>
                      <a:ext cx="481469" cy="107722"/>
                    </a:xfrm>
                    <a:prstGeom prst="rect">
                      <a:avLst/>
                    </a:prstGeom>
                    <a:noFill/>
                  </p:spPr>
                  <p:txBody>
                    <a:bodyPr wrap="none" lIns="36000" tIns="0" rIns="36000" bIns="0" rtlCol="0">
                      <a:spAutoFit/>
                    </a:bodyPr>
                    <a:lstStyle/>
                    <a:p>
                      <a:pPr algn="ctr"/>
                      <a:r>
                        <a:rPr lang="en-GB" sz="700" dirty="0">
                          <a:solidFill>
                            <a:srgbClr val="000000"/>
                          </a:solidFill>
                        </a:rPr>
                        <a:t>p=0.0043</a:t>
                      </a:r>
                    </a:p>
                  </p:txBody>
                </p:sp>
              </p:grpSp>
              <p:sp>
                <p:nvSpPr>
                  <p:cNvPr id="646" name="Freeform: Shape 263">
                    <a:extLst>
                      <a:ext uri="{FF2B5EF4-FFF2-40B4-BE49-F238E27FC236}">
                        <a16:creationId xmlns:a16="http://schemas.microsoft.com/office/drawing/2014/main" id="{05449D33-0471-4675-A29C-4D8910AD7307}"/>
                      </a:ext>
                    </a:extLst>
                  </p:cNvPr>
                  <p:cNvSpPr/>
                  <p:nvPr/>
                </p:nvSpPr>
                <p:spPr>
                  <a:xfrm>
                    <a:off x="1184133" y="1710939"/>
                    <a:ext cx="3029313" cy="2194560"/>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647" name="Group 646">
                    <a:extLst>
                      <a:ext uri="{FF2B5EF4-FFF2-40B4-BE49-F238E27FC236}">
                        <a16:creationId xmlns:a16="http://schemas.microsoft.com/office/drawing/2014/main" id="{B8835C5D-863A-4718-A8D4-3C9EE8C57980}"/>
                      </a:ext>
                    </a:extLst>
                  </p:cNvPr>
                  <p:cNvGrpSpPr/>
                  <p:nvPr/>
                </p:nvGrpSpPr>
                <p:grpSpPr>
                  <a:xfrm>
                    <a:off x="1135301" y="1710880"/>
                    <a:ext cx="54000" cy="2194619"/>
                    <a:chOff x="5296951" y="1828710"/>
                    <a:chExt cx="68400" cy="3322632"/>
                  </a:xfrm>
                </p:grpSpPr>
                <p:cxnSp>
                  <p:nvCxnSpPr>
                    <p:cNvPr id="844" name="Straight Connector 843">
                      <a:extLst>
                        <a:ext uri="{FF2B5EF4-FFF2-40B4-BE49-F238E27FC236}">
                          <a16:creationId xmlns:a16="http://schemas.microsoft.com/office/drawing/2014/main" id="{A9846F24-43D9-4514-BD6F-962B7EEF9F98}"/>
                        </a:ext>
                      </a:extLst>
                    </p:cNvPr>
                    <p:cNvCxnSpPr/>
                    <p:nvPr/>
                  </p:nvCxnSpPr>
                  <p:spPr>
                    <a:xfrm>
                      <a:off x="5296951" y="2936255"/>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5" name="Straight Connector 844">
                      <a:extLst>
                        <a:ext uri="{FF2B5EF4-FFF2-40B4-BE49-F238E27FC236}">
                          <a16:creationId xmlns:a16="http://schemas.microsoft.com/office/drawing/2014/main" id="{5C5D841D-EC83-46A9-9662-FEAAFCD72D11}"/>
                        </a:ext>
                      </a:extLst>
                    </p:cNvPr>
                    <p:cNvCxnSpPr/>
                    <p:nvPr/>
                  </p:nvCxnSpPr>
                  <p:spPr>
                    <a:xfrm>
                      <a:off x="5296951" y="3490027"/>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a:extLst>
                        <a:ext uri="{FF2B5EF4-FFF2-40B4-BE49-F238E27FC236}">
                          <a16:creationId xmlns:a16="http://schemas.microsoft.com/office/drawing/2014/main" id="{10692082-B68A-4B2F-80D6-AD22393B97D9}"/>
                        </a:ext>
                      </a:extLst>
                    </p:cNvPr>
                    <p:cNvCxnSpPr/>
                    <p:nvPr/>
                  </p:nvCxnSpPr>
                  <p:spPr>
                    <a:xfrm>
                      <a:off x="5296951" y="4597571"/>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a:extLst>
                        <a:ext uri="{FF2B5EF4-FFF2-40B4-BE49-F238E27FC236}">
                          <a16:creationId xmlns:a16="http://schemas.microsoft.com/office/drawing/2014/main" id="{4F0BE08A-2A6A-47BA-8977-4B5928B5734A}"/>
                        </a:ext>
                      </a:extLst>
                    </p:cNvPr>
                    <p:cNvCxnSpPr/>
                    <p:nvPr/>
                  </p:nvCxnSpPr>
                  <p:spPr>
                    <a:xfrm>
                      <a:off x="5296951" y="1828710"/>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a:extLst>
                        <a:ext uri="{FF2B5EF4-FFF2-40B4-BE49-F238E27FC236}">
                          <a16:creationId xmlns:a16="http://schemas.microsoft.com/office/drawing/2014/main" id="{CD16E205-2F8C-4EFF-B07F-6E9FEAD36B79}"/>
                        </a:ext>
                      </a:extLst>
                    </p:cNvPr>
                    <p:cNvCxnSpPr/>
                    <p:nvPr/>
                  </p:nvCxnSpPr>
                  <p:spPr>
                    <a:xfrm>
                      <a:off x="5296951" y="2382482"/>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a:extLst>
                        <a:ext uri="{FF2B5EF4-FFF2-40B4-BE49-F238E27FC236}">
                          <a16:creationId xmlns:a16="http://schemas.microsoft.com/office/drawing/2014/main" id="{EFFEBBB2-1BB8-4809-AAAC-AD6B6236B67D}"/>
                        </a:ext>
                      </a:extLst>
                    </p:cNvPr>
                    <p:cNvCxnSpPr/>
                    <p:nvPr/>
                  </p:nvCxnSpPr>
                  <p:spPr>
                    <a:xfrm>
                      <a:off x="5296951" y="4043799"/>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0" name="Straight Connector 849">
                      <a:extLst>
                        <a:ext uri="{FF2B5EF4-FFF2-40B4-BE49-F238E27FC236}">
                          <a16:creationId xmlns:a16="http://schemas.microsoft.com/office/drawing/2014/main" id="{78866079-9E5C-4DBF-868D-E83D421B7215}"/>
                        </a:ext>
                      </a:extLst>
                    </p:cNvPr>
                    <p:cNvCxnSpPr/>
                    <p:nvPr/>
                  </p:nvCxnSpPr>
                  <p:spPr>
                    <a:xfrm>
                      <a:off x="5296951" y="5151342"/>
                      <a:ext cx="684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48" name="Group 647">
                    <a:extLst>
                      <a:ext uri="{FF2B5EF4-FFF2-40B4-BE49-F238E27FC236}">
                        <a16:creationId xmlns:a16="http://schemas.microsoft.com/office/drawing/2014/main" id="{7F9F7FD8-17BD-430D-8390-DDB41D2932E0}"/>
                      </a:ext>
                    </a:extLst>
                  </p:cNvPr>
                  <p:cNvGrpSpPr/>
                  <p:nvPr/>
                </p:nvGrpSpPr>
                <p:grpSpPr>
                  <a:xfrm>
                    <a:off x="1263342" y="3947004"/>
                    <a:ext cx="2894772" cy="153888"/>
                    <a:chOff x="1946628" y="5079386"/>
                    <a:chExt cx="2370099" cy="203647"/>
                  </a:xfrm>
                </p:grpSpPr>
                <p:sp>
                  <p:nvSpPr>
                    <p:cNvPr id="841" name="TextBox 840">
                      <a:extLst>
                        <a:ext uri="{FF2B5EF4-FFF2-40B4-BE49-F238E27FC236}">
                          <a16:creationId xmlns:a16="http://schemas.microsoft.com/office/drawing/2014/main" id="{87DF8C02-FDCE-4AA0-88B0-61B96E0DF16C}"/>
                        </a:ext>
                      </a:extLst>
                    </p:cNvPr>
                    <p:cNvSpPr txBox="1"/>
                    <p:nvPr/>
                  </p:nvSpPr>
                  <p:spPr>
                    <a:xfrm>
                      <a:off x="2753784" y="5079386"/>
                      <a:ext cx="755786" cy="203647"/>
                    </a:xfrm>
                    <a:prstGeom prst="rect">
                      <a:avLst/>
                    </a:prstGeom>
                    <a:noFill/>
                  </p:spPr>
                  <p:txBody>
                    <a:bodyPr wrap="square" lIns="36000" tIns="0" rIns="36000" bIns="0" rtlCol="0">
                      <a:spAutoFit/>
                    </a:bodyPr>
                    <a:lstStyle/>
                    <a:p>
                      <a:pPr algn="ctr"/>
                      <a:r>
                        <a:rPr lang="en-GB" sz="1000" b="1" dirty="0">
                          <a:solidFill>
                            <a:srgbClr val="000000"/>
                          </a:solidFill>
                        </a:rPr>
                        <a:t>Class 2</a:t>
                      </a:r>
                    </a:p>
                  </p:txBody>
                </p:sp>
                <p:sp>
                  <p:nvSpPr>
                    <p:cNvPr id="842" name="TextBox 841">
                      <a:extLst>
                        <a:ext uri="{FF2B5EF4-FFF2-40B4-BE49-F238E27FC236}">
                          <a16:creationId xmlns:a16="http://schemas.microsoft.com/office/drawing/2014/main" id="{2C5308F0-8644-4DFF-8013-10ACB0689179}"/>
                        </a:ext>
                      </a:extLst>
                    </p:cNvPr>
                    <p:cNvSpPr txBox="1"/>
                    <p:nvPr/>
                  </p:nvSpPr>
                  <p:spPr>
                    <a:xfrm>
                      <a:off x="1946628" y="5079386"/>
                      <a:ext cx="748819" cy="203647"/>
                    </a:xfrm>
                    <a:prstGeom prst="rect">
                      <a:avLst/>
                    </a:prstGeom>
                    <a:noFill/>
                  </p:spPr>
                  <p:txBody>
                    <a:bodyPr wrap="square" lIns="36000" tIns="0" rIns="36000" bIns="0" rtlCol="0">
                      <a:spAutoFit/>
                    </a:bodyPr>
                    <a:lstStyle/>
                    <a:p>
                      <a:pPr algn="ctr"/>
                      <a:r>
                        <a:rPr lang="en-GB" sz="1000" b="1" dirty="0">
                          <a:solidFill>
                            <a:srgbClr val="000000"/>
                          </a:solidFill>
                        </a:rPr>
                        <a:t>Class 1</a:t>
                      </a:r>
                    </a:p>
                  </p:txBody>
                </p:sp>
                <p:sp>
                  <p:nvSpPr>
                    <p:cNvPr id="843" name="TextBox 842">
                      <a:extLst>
                        <a:ext uri="{FF2B5EF4-FFF2-40B4-BE49-F238E27FC236}">
                          <a16:creationId xmlns:a16="http://schemas.microsoft.com/office/drawing/2014/main" id="{E52D2481-35FE-476E-95EA-F246F49D43E0}"/>
                        </a:ext>
                      </a:extLst>
                    </p:cNvPr>
                    <p:cNvSpPr txBox="1"/>
                    <p:nvPr/>
                  </p:nvSpPr>
                  <p:spPr>
                    <a:xfrm>
                      <a:off x="3560941" y="5079386"/>
                      <a:ext cx="755786" cy="203647"/>
                    </a:xfrm>
                    <a:prstGeom prst="rect">
                      <a:avLst/>
                    </a:prstGeom>
                    <a:noFill/>
                  </p:spPr>
                  <p:txBody>
                    <a:bodyPr wrap="square" lIns="36000" tIns="0" rIns="36000" bIns="0" rtlCol="0">
                      <a:spAutoFit/>
                    </a:bodyPr>
                    <a:lstStyle/>
                    <a:p>
                      <a:pPr algn="ctr"/>
                      <a:r>
                        <a:rPr lang="en-GB" sz="1000" b="1" dirty="0">
                          <a:solidFill>
                            <a:srgbClr val="000000"/>
                          </a:solidFill>
                        </a:rPr>
                        <a:t>Class 3</a:t>
                      </a:r>
                    </a:p>
                  </p:txBody>
                </p:sp>
              </p:grpSp>
              <p:grpSp>
                <p:nvGrpSpPr>
                  <p:cNvPr id="649" name="Group 648">
                    <a:extLst>
                      <a:ext uri="{FF2B5EF4-FFF2-40B4-BE49-F238E27FC236}">
                        <a16:creationId xmlns:a16="http://schemas.microsoft.com/office/drawing/2014/main" id="{1C282D2F-4911-407D-A02C-9A03063A1453}"/>
                      </a:ext>
                    </a:extLst>
                  </p:cNvPr>
                  <p:cNvGrpSpPr/>
                  <p:nvPr/>
                </p:nvGrpSpPr>
                <p:grpSpPr>
                  <a:xfrm>
                    <a:off x="853570" y="1624524"/>
                    <a:ext cx="288000" cy="2361544"/>
                    <a:chOff x="5189597" y="1624524"/>
                    <a:chExt cx="288000" cy="2361544"/>
                  </a:xfrm>
                </p:grpSpPr>
                <p:sp>
                  <p:nvSpPr>
                    <p:cNvPr id="834" name="TextBox 833">
                      <a:extLst>
                        <a:ext uri="{FF2B5EF4-FFF2-40B4-BE49-F238E27FC236}">
                          <a16:creationId xmlns:a16="http://schemas.microsoft.com/office/drawing/2014/main" id="{071E2D75-F69B-4561-A160-9D57F7857D7D}"/>
                        </a:ext>
                      </a:extLst>
                    </p:cNvPr>
                    <p:cNvSpPr txBox="1"/>
                    <p:nvPr/>
                  </p:nvSpPr>
                  <p:spPr>
                    <a:xfrm>
                      <a:off x="5189597" y="1624524"/>
                      <a:ext cx="288000" cy="153888"/>
                    </a:xfrm>
                    <a:prstGeom prst="rect">
                      <a:avLst/>
                    </a:prstGeom>
                    <a:noFill/>
                  </p:spPr>
                  <p:txBody>
                    <a:bodyPr wrap="square" lIns="0" tIns="0" rIns="36000" bIns="0" rtlCol="0" anchor="ctr">
                      <a:spAutoFit/>
                    </a:bodyPr>
                    <a:lstStyle/>
                    <a:p>
                      <a:pPr algn="r"/>
                      <a:r>
                        <a:rPr lang="en-GB" sz="1000" dirty="0">
                          <a:solidFill>
                            <a:srgbClr val="000000"/>
                          </a:solidFill>
                        </a:rPr>
                        <a:t>150</a:t>
                      </a:r>
                    </a:p>
                  </p:txBody>
                </p:sp>
                <p:sp>
                  <p:nvSpPr>
                    <p:cNvPr id="835" name="TextBox 834">
                      <a:extLst>
                        <a:ext uri="{FF2B5EF4-FFF2-40B4-BE49-F238E27FC236}">
                          <a16:creationId xmlns:a16="http://schemas.microsoft.com/office/drawing/2014/main" id="{B5B9AAEF-8AE3-43F6-B90B-1D3028E991C4}"/>
                        </a:ext>
                      </a:extLst>
                    </p:cNvPr>
                    <p:cNvSpPr txBox="1"/>
                    <p:nvPr/>
                  </p:nvSpPr>
                  <p:spPr>
                    <a:xfrm>
                      <a:off x="5189597" y="1994026"/>
                      <a:ext cx="288000" cy="153888"/>
                    </a:xfrm>
                    <a:prstGeom prst="rect">
                      <a:avLst/>
                    </a:prstGeom>
                    <a:noFill/>
                  </p:spPr>
                  <p:txBody>
                    <a:bodyPr wrap="square" lIns="0" tIns="0" rIns="36000" bIns="0" rtlCol="0" anchor="ctr">
                      <a:spAutoFit/>
                    </a:bodyPr>
                    <a:lstStyle/>
                    <a:p>
                      <a:pPr algn="r"/>
                      <a:r>
                        <a:rPr lang="en-GB" sz="1000" dirty="0">
                          <a:solidFill>
                            <a:srgbClr val="000000"/>
                          </a:solidFill>
                        </a:rPr>
                        <a:t>140</a:t>
                      </a:r>
                    </a:p>
                  </p:txBody>
                </p:sp>
                <p:sp>
                  <p:nvSpPr>
                    <p:cNvPr id="836" name="TextBox 835">
                      <a:extLst>
                        <a:ext uri="{FF2B5EF4-FFF2-40B4-BE49-F238E27FC236}">
                          <a16:creationId xmlns:a16="http://schemas.microsoft.com/office/drawing/2014/main" id="{1F6FEC5F-3494-4B5E-BC3C-F5CF7BFDBC95}"/>
                        </a:ext>
                      </a:extLst>
                    </p:cNvPr>
                    <p:cNvSpPr txBox="1"/>
                    <p:nvPr/>
                  </p:nvSpPr>
                  <p:spPr>
                    <a:xfrm>
                      <a:off x="5189597" y="2363528"/>
                      <a:ext cx="288000" cy="153888"/>
                    </a:xfrm>
                    <a:prstGeom prst="rect">
                      <a:avLst/>
                    </a:prstGeom>
                    <a:noFill/>
                  </p:spPr>
                  <p:txBody>
                    <a:bodyPr wrap="square" lIns="0" tIns="0" rIns="36000" bIns="0" rtlCol="0" anchor="ctr">
                      <a:spAutoFit/>
                    </a:bodyPr>
                    <a:lstStyle/>
                    <a:p>
                      <a:pPr algn="r"/>
                      <a:r>
                        <a:rPr lang="en-GB" sz="1000" dirty="0">
                          <a:solidFill>
                            <a:srgbClr val="000000"/>
                          </a:solidFill>
                        </a:rPr>
                        <a:t>130</a:t>
                      </a:r>
                    </a:p>
                  </p:txBody>
                </p:sp>
                <p:sp>
                  <p:nvSpPr>
                    <p:cNvPr id="837" name="TextBox 836">
                      <a:extLst>
                        <a:ext uri="{FF2B5EF4-FFF2-40B4-BE49-F238E27FC236}">
                          <a16:creationId xmlns:a16="http://schemas.microsoft.com/office/drawing/2014/main" id="{B9BB197C-2F67-4E83-ADA1-A8D435EEF34C}"/>
                        </a:ext>
                      </a:extLst>
                    </p:cNvPr>
                    <p:cNvSpPr txBox="1"/>
                    <p:nvPr/>
                  </p:nvSpPr>
                  <p:spPr>
                    <a:xfrm>
                      <a:off x="5189597" y="2733030"/>
                      <a:ext cx="288000" cy="153888"/>
                    </a:xfrm>
                    <a:prstGeom prst="rect">
                      <a:avLst/>
                    </a:prstGeom>
                    <a:noFill/>
                  </p:spPr>
                  <p:txBody>
                    <a:bodyPr wrap="square" lIns="0" tIns="0" rIns="36000" bIns="0" rtlCol="0" anchor="ctr">
                      <a:spAutoFit/>
                    </a:bodyPr>
                    <a:lstStyle/>
                    <a:p>
                      <a:pPr algn="r"/>
                      <a:r>
                        <a:rPr lang="en-GB" sz="1000" dirty="0">
                          <a:solidFill>
                            <a:srgbClr val="000000"/>
                          </a:solidFill>
                        </a:rPr>
                        <a:t>120</a:t>
                      </a:r>
                    </a:p>
                  </p:txBody>
                </p:sp>
                <p:sp>
                  <p:nvSpPr>
                    <p:cNvPr id="838" name="TextBox 837">
                      <a:extLst>
                        <a:ext uri="{FF2B5EF4-FFF2-40B4-BE49-F238E27FC236}">
                          <a16:creationId xmlns:a16="http://schemas.microsoft.com/office/drawing/2014/main" id="{2E1E20B5-DFBC-44B5-BF39-71DC6CFA9DD7}"/>
                        </a:ext>
                      </a:extLst>
                    </p:cNvPr>
                    <p:cNvSpPr txBox="1"/>
                    <p:nvPr/>
                  </p:nvSpPr>
                  <p:spPr>
                    <a:xfrm>
                      <a:off x="5189597" y="3102532"/>
                      <a:ext cx="288000" cy="153888"/>
                    </a:xfrm>
                    <a:prstGeom prst="rect">
                      <a:avLst/>
                    </a:prstGeom>
                    <a:noFill/>
                  </p:spPr>
                  <p:txBody>
                    <a:bodyPr wrap="square" lIns="0" tIns="0" rIns="36000" bIns="0" rtlCol="0" anchor="ctr">
                      <a:spAutoFit/>
                    </a:bodyPr>
                    <a:lstStyle/>
                    <a:p>
                      <a:pPr algn="r"/>
                      <a:r>
                        <a:rPr lang="en-GB" sz="1000" dirty="0">
                          <a:solidFill>
                            <a:srgbClr val="000000"/>
                          </a:solidFill>
                        </a:rPr>
                        <a:t>110</a:t>
                      </a:r>
                    </a:p>
                  </p:txBody>
                </p:sp>
                <p:sp>
                  <p:nvSpPr>
                    <p:cNvPr id="839" name="TextBox 838">
                      <a:extLst>
                        <a:ext uri="{FF2B5EF4-FFF2-40B4-BE49-F238E27FC236}">
                          <a16:creationId xmlns:a16="http://schemas.microsoft.com/office/drawing/2014/main" id="{31765360-D9D8-422F-B70C-F167D3B5609E}"/>
                        </a:ext>
                      </a:extLst>
                    </p:cNvPr>
                    <p:cNvSpPr txBox="1"/>
                    <p:nvPr/>
                  </p:nvSpPr>
                  <p:spPr>
                    <a:xfrm>
                      <a:off x="5189597" y="3472034"/>
                      <a:ext cx="288000" cy="153888"/>
                    </a:xfrm>
                    <a:prstGeom prst="rect">
                      <a:avLst/>
                    </a:prstGeom>
                    <a:noFill/>
                  </p:spPr>
                  <p:txBody>
                    <a:bodyPr wrap="square" lIns="0" tIns="0" rIns="36000" bIns="0" rtlCol="0" anchor="ctr">
                      <a:spAutoFit/>
                    </a:bodyPr>
                    <a:lstStyle/>
                    <a:p>
                      <a:pPr algn="r"/>
                      <a:r>
                        <a:rPr lang="en-GB" sz="1000" dirty="0">
                          <a:solidFill>
                            <a:srgbClr val="000000"/>
                          </a:solidFill>
                        </a:rPr>
                        <a:t>100</a:t>
                      </a:r>
                    </a:p>
                  </p:txBody>
                </p:sp>
                <p:sp>
                  <p:nvSpPr>
                    <p:cNvPr id="840" name="TextBox 839">
                      <a:extLst>
                        <a:ext uri="{FF2B5EF4-FFF2-40B4-BE49-F238E27FC236}">
                          <a16:creationId xmlns:a16="http://schemas.microsoft.com/office/drawing/2014/main" id="{A3D28802-07F8-49EE-8968-F789FC1BD7D8}"/>
                        </a:ext>
                      </a:extLst>
                    </p:cNvPr>
                    <p:cNvSpPr txBox="1"/>
                    <p:nvPr/>
                  </p:nvSpPr>
                  <p:spPr>
                    <a:xfrm>
                      <a:off x="5189597" y="3832180"/>
                      <a:ext cx="288000" cy="153888"/>
                    </a:xfrm>
                    <a:prstGeom prst="rect">
                      <a:avLst/>
                    </a:prstGeom>
                    <a:noFill/>
                  </p:spPr>
                  <p:txBody>
                    <a:bodyPr wrap="square" lIns="0" tIns="0" rIns="36000" bIns="0" rtlCol="0" anchor="ctr">
                      <a:spAutoFit/>
                    </a:bodyPr>
                    <a:lstStyle/>
                    <a:p>
                      <a:pPr algn="r"/>
                      <a:r>
                        <a:rPr lang="en-GB" sz="1000" dirty="0">
                          <a:solidFill>
                            <a:srgbClr val="000000"/>
                          </a:solidFill>
                        </a:rPr>
                        <a:t>90</a:t>
                      </a:r>
                    </a:p>
                  </p:txBody>
                </p:sp>
              </p:grpSp>
              <p:sp>
                <p:nvSpPr>
                  <p:cNvPr id="650" name="TextBox 649">
                    <a:extLst>
                      <a:ext uri="{FF2B5EF4-FFF2-40B4-BE49-F238E27FC236}">
                        <a16:creationId xmlns:a16="http://schemas.microsoft.com/office/drawing/2014/main" id="{4524CE11-F861-4FD0-A92F-597A5C0DCAA1}"/>
                      </a:ext>
                    </a:extLst>
                  </p:cNvPr>
                  <p:cNvSpPr txBox="1"/>
                  <p:nvPr/>
                </p:nvSpPr>
                <p:spPr>
                  <a:xfrm rot="16200000">
                    <a:off x="-324843" y="2663924"/>
                    <a:ext cx="2198290" cy="292196"/>
                  </a:xfrm>
                  <a:prstGeom prst="rect">
                    <a:avLst/>
                  </a:prstGeom>
                  <a:noFill/>
                </p:spPr>
                <p:txBody>
                  <a:bodyPr wrap="square" lIns="0" tIns="0" rIns="0" bIns="0" rtlCol="0">
                    <a:spAutoFit/>
                  </a:bodyPr>
                  <a:lstStyle/>
                  <a:p>
                    <a:pPr algn="ctr">
                      <a:lnSpc>
                        <a:spcPct val="90000"/>
                      </a:lnSpc>
                    </a:pPr>
                    <a:r>
                      <a:rPr lang="en-GB" sz="1050" b="1" dirty="0">
                        <a:solidFill>
                          <a:srgbClr val="000000"/>
                        </a:solidFill>
                      </a:rPr>
                      <a:t>Mean (SE) waist circumference (cm)</a:t>
                    </a:r>
                  </a:p>
                </p:txBody>
              </p:sp>
              <p:sp>
                <p:nvSpPr>
                  <p:cNvPr id="651" name="TextBox 650">
                    <a:extLst>
                      <a:ext uri="{FF2B5EF4-FFF2-40B4-BE49-F238E27FC236}">
                        <a16:creationId xmlns:a16="http://schemas.microsoft.com/office/drawing/2014/main" id="{503EBD3F-ADC5-4367-859B-E8C6EC035349}"/>
                      </a:ext>
                    </a:extLst>
                  </p:cNvPr>
                  <p:cNvSpPr txBox="1"/>
                  <p:nvPr/>
                </p:nvSpPr>
                <p:spPr>
                  <a:xfrm>
                    <a:off x="1271185" y="1721547"/>
                    <a:ext cx="3150114" cy="374461"/>
                  </a:xfrm>
                  <a:prstGeom prst="rect">
                    <a:avLst/>
                  </a:prstGeom>
                  <a:noFill/>
                </p:spPr>
                <p:txBody>
                  <a:bodyPr wrap="square" tIns="0" bIns="0" rtlCol="0">
                    <a:spAutoFit/>
                  </a:bodyPr>
                  <a:lstStyle/>
                  <a:p>
                    <a:pPr>
                      <a:lnSpc>
                        <a:spcPct val="80000"/>
                      </a:lnSpc>
                      <a:tabLst>
                        <a:tab pos="717550" algn="l"/>
                        <a:tab pos="1344613" algn="l"/>
                        <a:tab pos="1974850" algn="l"/>
                        <a:tab pos="2600325" algn="l"/>
                      </a:tabLst>
                    </a:pPr>
                    <a:r>
                      <a:rPr lang="en-GB" sz="1000" dirty="0">
                        <a:solidFill>
                          <a:srgbClr val="000000"/>
                        </a:solidFill>
                      </a:rPr>
                      <a:t>Baseline	Year 1	Year 2	Year 3	Year 4</a:t>
                    </a:r>
                  </a:p>
                  <a:p>
                    <a:pPr>
                      <a:lnSpc>
                        <a:spcPct val="80000"/>
                      </a:lnSpc>
                      <a:tabLst>
                        <a:tab pos="717550" algn="l"/>
                        <a:tab pos="1344613" algn="l"/>
                        <a:tab pos="1974850" algn="l"/>
                        <a:tab pos="2600325" algn="l"/>
                      </a:tabLst>
                    </a:pPr>
                    <a:r>
                      <a:rPr lang="en-GB" sz="1000" dirty="0">
                        <a:solidFill>
                          <a:srgbClr val="000000"/>
                        </a:solidFill>
                      </a:rPr>
                      <a:t>Year 5	Year 6	Year 7	Year 8</a:t>
                    </a:r>
                  </a:p>
                </p:txBody>
              </p:sp>
              <p:grpSp>
                <p:nvGrpSpPr>
                  <p:cNvPr id="652" name="Group 651">
                    <a:extLst>
                      <a:ext uri="{FF2B5EF4-FFF2-40B4-BE49-F238E27FC236}">
                        <a16:creationId xmlns:a16="http://schemas.microsoft.com/office/drawing/2014/main" id="{5365A53C-AB13-4B67-B79D-A6E93F9DA75A}"/>
                      </a:ext>
                    </a:extLst>
                  </p:cNvPr>
                  <p:cNvGrpSpPr/>
                  <p:nvPr/>
                </p:nvGrpSpPr>
                <p:grpSpPr>
                  <a:xfrm>
                    <a:off x="1263342" y="3074987"/>
                    <a:ext cx="923096" cy="826233"/>
                    <a:chOff x="1077180" y="3074987"/>
                    <a:chExt cx="923096" cy="826233"/>
                  </a:xfrm>
                </p:grpSpPr>
                <p:grpSp>
                  <p:nvGrpSpPr>
                    <p:cNvPr id="789" name="Group 788">
                      <a:extLst>
                        <a:ext uri="{FF2B5EF4-FFF2-40B4-BE49-F238E27FC236}">
                          <a16:creationId xmlns:a16="http://schemas.microsoft.com/office/drawing/2014/main" id="{019A50B8-A36C-4015-8139-3F4A34E485F4}"/>
                        </a:ext>
                      </a:extLst>
                    </p:cNvPr>
                    <p:cNvGrpSpPr/>
                    <p:nvPr/>
                  </p:nvGrpSpPr>
                  <p:grpSpPr>
                    <a:xfrm>
                      <a:off x="1077180" y="3074987"/>
                      <a:ext cx="102900" cy="826233"/>
                      <a:chOff x="1085120" y="3074987"/>
                      <a:chExt cx="102900" cy="826233"/>
                    </a:xfrm>
                  </p:grpSpPr>
                  <p:grpSp>
                    <p:nvGrpSpPr>
                      <p:cNvPr id="830" name="Group 829">
                        <a:extLst>
                          <a:ext uri="{FF2B5EF4-FFF2-40B4-BE49-F238E27FC236}">
                            <a16:creationId xmlns:a16="http://schemas.microsoft.com/office/drawing/2014/main" id="{A08B632F-5486-4091-BF70-B2161921C9C2}"/>
                          </a:ext>
                        </a:extLst>
                      </p:cNvPr>
                      <p:cNvGrpSpPr/>
                      <p:nvPr/>
                    </p:nvGrpSpPr>
                    <p:grpSpPr>
                      <a:xfrm>
                        <a:off x="1100570" y="3074987"/>
                        <a:ext cx="72000" cy="826231"/>
                        <a:chOff x="3743571" y="3308401"/>
                        <a:chExt cx="80558" cy="722480"/>
                      </a:xfrm>
                    </p:grpSpPr>
                    <p:cxnSp>
                      <p:nvCxnSpPr>
                        <p:cNvPr id="832" name="Straight Connector 831">
                          <a:extLst>
                            <a:ext uri="{FF2B5EF4-FFF2-40B4-BE49-F238E27FC236}">
                              <a16:creationId xmlns:a16="http://schemas.microsoft.com/office/drawing/2014/main" id="{72136624-836E-4D31-9D94-F1B1532B819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3" name="Straight Connector 832">
                          <a:extLst>
                            <a:ext uri="{FF2B5EF4-FFF2-40B4-BE49-F238E27FC236}">
                              <a16:creationId xmlns:a16="http://schemas.microsoft.com/office/drawing/2014/main" id="{7007EE9E-BAE1-4E5B-A082-581866B2ABE9}"/>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31" name="Rectangle 830">
                        <a:extLst>
                          <a:ext uri="{FF2B5EF4-FFF2-40B4-BE49-F238E27FC236}">
                            <a16:creationId xmlns:a16="http://schemas.microsoft.com/office/drawing/2014/main" id="{711BFF7A-E2FA-430D-BFC7-57CF6F6A0438}"/>
                          </a:ext>
                        </a:extLst>
                      </p:cNvPr>
                      <p:cNvSpPr/>
                      <p:nvPr/>
                    </p:nvSpPr>
                    <p:spPr>
                      <a:xfrm>
                        <a:off x="1085120" y="3107076"/>
                        <a:ext cx="102900" cy="794144"/>
                      </a:xfrm>
                      <a:prstGeom prst="rect">
                        <a:avLst/>
                      </a:prstGeom>
                      <a:solidFill>
                        <a:schemeClr val="tx2"/>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214</a:t>
                        </a:r>
                      </a:p>
                    </p:txBody>
                  </p:sp>
                </p:grpSp>
                <p:grpSp>
                  <p:nvGrpSpPr>
                    <p:cNvPr id="790" name="Group 789">
                      <a:extLst>
                        <a:ext uri="{FF2B5EF4-FFF2-40B4-BE49-F238E27FC236}">
                          <a16:creationId xmlns:a16="http://schemas.microsoft.com/office/drawing/2014/main" id="{BECA4463-2F12-47F4-8EDA-CA1F167B5C3F}"/>
                        </a:ext>
                      </a:extLst>
                    </p:cNvPr>
                    <p:cNvGrpSpPr/>
                    <p:nvPr/>
                  </p:nvGrpSpPr>
                  <p:grpSpPr>
                    <a:xfrm>
                      <a:off x="1179705" y="3154363"/>
                      <a:ext cx="102900" cy="746856"/>
                      <a:chOff x="1186850" y="3154363"/>
                      <a:chExt cx="102900" cy="746856"/>
                    </a:xfrm>
                  </p:grpSpPr>
                  <p:grpSp>
                    <p:nvGrpSpPr>
                      <p:cNvPr id="826" name="Group 825">
                        <a:extLst>
                          <a:ext uri="{FF2B5EF4-FFF2-40B4-BE49-F238E27FC236}">
                            <a16:creationId xmlns:a16="http://schemas.microsoft.com/office/drawing/2014/main" id="{7D8568E8-8C47-4E6E-8D1F-E19CFBDB173D}"/>
                          </a:ext>
                        </a:extLst>
                      </p:cNvPr>
                      <p:cNvGrpSpPr/>
                      <p:nvPr/>
                    </p:nvGrpSpPr>
                    <p:grpSpPr>
                      <a:xfrm>
                        <a:off x="1202300" y="3154363"/>
                        <a:ext cx="72000" cy="746855"/>
                        <a:chOff x="3743571" y="3308401"/>
                        <a:chExt cx="80558" cy="722480"/>
                      </a:xfrm>
                    </p:grpSpPr>
                    <p:cxnSp>
                      <p:nvCxnSpPr>
                        <p:cNvPr id="828" name="Straight Connector 827">
                          <a:extLst>
                            <a:ext uri="{FF2B5EF4-FFF2-40B4-BE49-F238E27FC236}">
                              <a16:creationId xmlns:a16="http://schemas.microsoft.com/office/drawing/2014/main" id="{7DFA1725-C418-4B0A-A17F-DD12FA1667B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a:extLst>
                            <a:ext uri="{FF2B5EF4-FFF2-40B4-BE49-F238E27FC236}">
                              <a16:creationId xmlns:a16="http://schemas.microsoft.com/office/drawing/2014/main" id="{AADAFD49-0A5A-4344-8639-1C9EB6E4A13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27" name="Rectangle 826">
                        <a:extLst>
                          <a:ext uri="{FF2B5EF4-FFF2-40B4-BE49-F238E27FC236}">
                            <a16:creationId xmlns:a16="http://schemas.microsoft.com/office/drawing/2014/main" id="{B30C6069-C1F9-4152-B5AB-F792C4FA72CA}"/>
                          </a:ext>
                        </a:extLst>
                      </p:cNvPr>
                      <p:cNvSpPr/>
                      <p:nvPr/>
                    </p:nvSpPr>
                    <p:spPr>
                      <a:xfrm>
                        <a:off x="1186850" y="3187700"/>
                        <a:ext cx="102900" cy="713519"/>
                      </a:xfrm>
                      <a:prstGeom prst="rect">
                        <a:avLst/>
                      </a:prstGeom>
                      <a:solidFill>
                        <a:schemeClr val="accent1"/>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214</a:t>
                        </a:r>
                      </a:p>
                    </p:txBody>
                  </p:sp>
                </p:grpSp>
                <p:grpSp>
                  <p:nvGrpSpPr>
                    <p:cNvPr id="791" name="Group 790">
                      <a:extLst>
                        <a:ext uri="{FF2B5EF4-FFF2-40B4-BE49-F238E27FC236}">
                          <a16:creationId xmlns:a16="http://schemas.microsoft.com/office/drawing/2014/main" id="{3366012F-41C2-4372-B3E6-6568E4E0DD9E}"/>
                        </a:ext>
                      </a:extLst>
                    </p:cNvPr>
                    <p:cNvGrpSpPr/>
                    <p:nvPr/>
                  </p:nvGrpSpPr>
                  <p:grpSpPr>
                    <a:xfrm>
                      <a:off x="1282230" y="3254375"/>
                      <a:ext cx="102900" cy="646844"/>
                      <a:chOff x="1288580" y="3254375"/>
                      <a:chExt cx="102900" cy="646844"/>
                    </a:xfrm>
                  </p:grpSpPr>
                  <p:grpSp>
                    <p:nvGrpSpPr>
                      <p:cNvPr id="822" name="Group 821">
                        <a:extLst>
                          <a:ext uri="{FF2B5EF4-FFF2-40B4-BE49-F238E27FC236}">
                            <a16:creationId xmlns:a16="http://schemas.microsoft.com/office/drawing/2014/main" id="{8AE5295D-0345-4B7B-8175-A81604AC7215}"/>
                          </a:ext>
                        </a:extLst>
                      </p:cNvPr>
                      <p:cNvGrpSpPr/>
                      <p:nvPr/>
                    </p:nvGrpSpPr>
                    <p:grpSpPr>
                      <a:xfrm>
                        <a:off x="1304030" y="3254375"/>
                        <a:ext cx="72000" cy="646843"/>
                        <a:chOff x="3743571" y="3308401"/>
                        <a:chExt cx="80558" cy="722480"/>
                      </a:xfrm>
                    </p:grpSpPr>
                    <p:cxnSp>
                      <p:nvCxnSpPr>
                        <p:cNvPr id="824" name="Straight Connector 823">
                          <a:extLst>
                            <a:ext uri="{FF2B5EF4-FFF2-40B4-BE49-F238E27FC236}">
                              <a16:creationId xmlns:a16="http://schemas.microsoft.com/office/drawing/2014/main" id="{889ECB5A-E6DE-405D-86FC-94F169CDD7C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a:extLst>
                            <a:ext uri="{FF2B5EF4-FFF2-40B4-BE49-F238E27FC236}">
                              <a16:creationId xmlns:a16="http://schemas.microsoft.com/office/drawing/2014/main" id="{1A1A766F-B3CD-4E0B-94B7-AB97EC0CD1F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23" name="Rectangle 822">
                        <a:extLst>
                          <a:ext uri="{FF2B5EF4-FFF2-40B4-BE49-F238E27FC236}">
                            <a16:creationId xmlns:a16="http://schemas.microsoft.com/office/drawing/2014/main" id="{E6012525-E401-4D84-8A49-F2A8044E0FC3}"/>
                          </a:ext>
                        </a:extLst>
                      </p:cNvPr>
                      <p:cNvSpPr/>
                      <p:nvPr/>
                    </p:nvSpPr>
                    <p:spPr>
                      <a:xfrm>
                        <a:off x="1288580" y="3281363"/>
                        <a:ext cx="102900" cy="619856"/>
                      </a:xfrm>
                      <a:prstGeom prst="rect">
                        <a:avLst/>
                      </a:prstGeom>
                      <a:solidFill>
                        <a:schemeClr val="accent3"/>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213</a:t>
                        </a:r>
                      </a:p>
                    </p:txBody>
                  </p:sp>
                </p:grpSp>
                <p:grpSp>
                  <p:nvGrpSpPr>
                    <p:cNvPr id="792" name="Group 791">
                      <a:extLst>
                        <a:ext uri="{FF2B5EF4-FFF2-40B4-BE49-F238E27FC236}">
                          <a16:creationId xmlns:a16="http://schemas.microsoft.com/office/drawing/2014/main" id="{58A5DA20-5213-43F5-A8A5-7601D285D008}"/>
                        </a:ext>
                      </a:extLst>
                    </p:cNvPr>
                    <p:cNvGrpSpPr/>
                    <p:nvPr/>
                  </p:nvGrpSpPr>
                  <p:grpSpPr>
                    <a:xfrm>
                      <a:off x="1384755" y="3313113"/>
                      <a:ext cx="102900" cy="588106"/>
                      <a:chOff x="1390310" y="3313113"/>
                      <a:chExt cx="102900" cy="588106"/>
                    </a:xfrm>
                  </p:grpSpPr>
                  <p:grpSp>
                    <p:nvGrpSpPr>
                      <p:cNvPr id="818" name="Group 817">
                        <a:extLst>
                          <a:ext uri="{FF2B5EF4-FFF2-40B4-BE49-F238E27FC236}">
                            <a16:creationId xmlns:a16="http://schemas.microsoft.com/office/drawing/2014/main" id="{BEAAE521-3DA2-429F-85E1-034785AB961D}"/>
                          </a:ext>
                        </a:extLst>
                      </p:cNvPr>
                      <p:cNvGrpSpPr/>
                      <p:nvPr/>
                    </p:nvGrpSpPr>
                    <p:grpSpPr>
                      <a:xfrm>
                        <a:off x="1405760" y="3313113"/>
                        <a:ext cx="72000" cy="588105"/>
                        <a:chOff x="3743571" y="3308401"/>
                        <a:chExt cx="80558" cy="722480"/>
                      </a:xfrm>
                    </p:grpSpPr>
                    <p:cxnSp>
                      <p:nvCxnSpPr>
                        <p:cNvPr id="820" name="Straight Connector 819">
                          <a:extLst>
                            <a:ext uri="{FF2B5EF4-FFF2-40B4-BE49-F238E27FC236}">
                              <a16:creationId xmlns:a16="http://schemas.microsoft.com/office/drawing/2014/main" id="{23D05B5E-5A4E-4B23-AA29-FD536D1DF8FF}"/>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1" name="Straight Connector 820">
                          <a:extLst>
                            <a:ext uri="{FF2B5EF4-FFF2-40B4-BE49-F238E27FC236}">
                              <a16:creationId xmlns:a16="http://schemas.microsoft.com/office/drawing/2014/main" id="{5943C727-F83E-47A6-B3CE-4F23452BFB3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19" name="Rectangle 818">
                        <a:extLst>
                          <a:ext uri="{FF2B5EF4-FFF2-40B4-BE49-F238E27FC236}">
                            <a16:creationId xmlns:a16="http://schemas.microsoft.com/office/drawing/2014/main" id="{1D8B93FE-FFA3-450B-AA1F-9BDBA9484A1C}"/>
                          </a:ext>
                        </a:extLst>
                      </p:cNvPr>
                      <p:cNvSpPr/>
                      <p:nvPr/>
                    </p:nvSpPr>
                    <p:spPr>
                      <a:xfrm>
                        <a:off x="1390310" y="3349625"/>
                        <a:ext cx="102900" cy="551594"/>
                      </a:xfrm>
                      <a:prstGeom prst="rect">
                        <a:avLst/>
                      </a:prstGeom>
                      <a:solidFill>
                        <a:schemeClr val="accent4"/>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207</a:t>
                        </a:r>
                      </a:p>
                    </p:txBody>
                  </p:sp>
                </p:grpSp>
                <p:grpSp>
                  <p:nvGrpSpPr>
                    <p:cNvPr id="793" name="Group 792">
                      <a:extLst>
                        <a:ext uri="{FF2B5EF4-FFF2-40B4-BE49-F238E27FC236}">
                          <a16:creationId xmlns:a16="http://schemas.microsoft.com/office/drawing/2014/main" id="{AC115CFF-5695-41E5-A822-30BFB58781A8}"/>
                        </a:ext>
                      </a:extLst>
                    </p:cNvPr>
                    <p:cNvGrpSpPr/>
                    <p:nvPr/>
                  </p:nvGrpSpPr>
                  <p:grpSpPr>
                    <a:xfrm>
                      <a:off x="1487280" y="3354388"/>
                      <a:ext cx="102900" cy="546830"/>
                      <a:chOff x="1492040" y="3354388"/>
                      <a:chExt cx="102900" cy="546830"/>
                    </a:xfrm>
                  </p:grpSpPr>
                  <p:grpSp>
                    <p:nvGrpSpPr>
                      <p:cNvPr id="814" name="Group 813">
                        <a:extLst>
                          <a:ext uri="{FF2B5EF4-FFF2-40B4-BE49-F238E27FC236}">
                            <a16:creationId xmlns:a16="http://schemas.microsoft.com/office/drawing/2014/main" id="{6FB5CB4F-0813-4012-AE5E-851A6FC1A992}"/>
                          </a:ext>
                        </a:extLst>
                      </p:cNvPr>
                      <p:cNvGrpSpPr/>
                      <p:nvPr/>
                    </p:nvGrpSpPr>
                    <p:grpSpPr>
                      <a:xfrm>
                        <a:off x="1507490" y="3354388"/>
                        <a:ext cx="72000" cy="546830"/>
                        <a:chOff x="3743571" y="3308401"/>
                        <a:chExt cx="80558" cy="722480"/>
                      </a:xfrm>
                    </p:grpSpPr>
                    <p:cxnSp>
                      <p:nvCxnSpPr>
                        <p:cNvPr id="816" name="Straight Connector 815">
                          <a:extLst>
                            <a:ext uri="{FF2B5EF4-FFF2-40B4-BE49-F238E27FC236}">
                              <a16:creationId xmlns:a16="http://schemas.microsoft.com/office/drawing/2014/main" id="{A4FE863C-FC5D-4414-B584-99CE303D4C6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a:extLst>
                            <a:ext uri="{FF2B5EF4-FFF2-40B4-BE49-F238E27FC236}">
                              <a16:creationId xmlns:a16="http://schemas.microsoft.com/office/drawing/2014/main" id="{F28CA2E0-4764-4293-A107-22340E14EEE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15" name="Rectangle 814">
                        <a:extLst>
                          <a:ext uri="{FF2B5EF4-FFF2-40B4-BE49-F238E27FC236}">
                            <a16:creationId xmlns:a16="http://schemas.microsoft.com/office/drawing/2014/main" id="{4C286CA3-3EF3-4F8D-B111-21F184359392}"/>
                          </a:ext>
                        </a:extLst>
                      </p:cNvPr>
                      <p:cNvSpPr/>
                      <p:nvPr/>
                    </p:nvSpPr>
                    <p:spPr>
                      <a:xfrm>
                        <a:off x="1492040" y="3393273"/>
                        <a:ext cx="102900" cy="507945"/>
                      </a:xfrm>
                      <a:prstGeom prst="rect">
                        <a:avLst/>
                      </a:prstGeom>
                      <a:solidFill>
                        <a:schemeClr val="accent5"/>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174</a:t>
                        </a:r>
                      </a:p>
                    </p:txBody>
                  </p:sp>
                </p:grpSp>
                <p:grpSp>
                  <p:nvGrpSpPr>
                    <p:cNvPr id="794" name="Group 793">
                      <a:extLst>
                        <a:ext uri="{FF2B5EF4-FFF2-40B4-BE49-F238E27FC236}">
                          <a16:creationId xmlns:a16="http://schemas.microsoft.com/office/drawing/2014/main" id="{9F37F64A-034C-4EE1-819A-65FA97A8ED66}"/>
                        </a:ext>
                      </a:extLst>
                    </p:cNvPr>
                    <p:cNvGrpSpPr/>
                    <p:nvPr/>
                  </p:nvGrpSpPr>
                  <p:grpSpPr>
                    <a:xfrm>
                      <a:off x="1589805" y="3395662"/>
                      <a:ext cx="102900" cy="505556"/>
                      <a:chOff x="1593770" y="3395662"/>
                      <a:chExt cx="102900" cy="505556"/>
                    </a:xfrm>
                  </p:grpSpPr>
                  <p:grpSp>
                    <p:nvGrpSpPr>
                      <p:cNvPr id="810" name="Group 809">
                        <a:extLst>
                          <a:ext uri="{FF2B5EF4-FFF2-40B4-BE49-F238E27FC236}">
                            <a16:creationId xmlns:a16="http://schemas.microsoft.com/office/drawing/2014/main" id="{655BE312-8EE1-4268-BD6E-B81F3BCBDA6E}"/>
                          </a:ext>
                        </a:extLst>
                      </p:cNvPr>
                      <p:cNvGrpSpPr/>
                      <p:nvPr/>
                    </p:nvGrpSpPr>
                    <p:grpSpPr>
                      <a:xfrm>
                        <a:off x="1609220" y="3395662"/>
                        <a:ext cx="72000" cy="505555"/>
                        <a:chOff x="3743571" y="3308401"/>
                        <a:chExt cx="80558" cy="722480"/>
                      </a:xfrm>
                    </p:grpSpPr>
                    <p:cxnSp>
                      <p:nvCxnSpPr>
                        <p:cNvPr id="812" name="Straight Connector 811">
                          <a:extLst>
                            <a:ext uri="{FF2B5EF4-FFF2-40B4-BE49-F238E27FC236}">
                              <a16:creationId xmlns:a16="http://schemas.microsoft.com/office/drawing/2014/main" id="{55079F10-4B9A-4E00-974D-58D67AFEF20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3" name="Straight Connector 812">
                          <a:extLst>
                            <a:ext uri="{FF2B5EF4-FFF2-40B4-BE49-F238E27FC236}">
                              <a16:creationId xmlns:a16="http://schemas.microsoft.com/office/drawing/2014/main" id="{21A4F9B9-3305-4C34-B370-821EF0038B2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11" name="Rectangle 810">
                        <a:extLst>
                          <a:ext uri="{FF2B5EF4-FFF2-40B4-BE49-F238E27FC236}">
                            <a16:creationId xmlns:a16="http://schemas.microsoft.com/office/drawing/2014/main" id="{961A2464-2EBF-41E0-82BD-8CDD76DC2EF4}"/>
                          </a:ext>
                        </a:extLst>
                      </p:cNvPr>
                      <p:cNvSpPr/>
                      <p:nvPr/>
                    </p:nvSpPr>
                    <p:spPr>
                      <a:xfrm>
                        <a:off x="1593770" y="3434749"/>
                        <a:ext cx="102900" cy="466469"/>
                      </a:xfrm>
                      <a:prstGeom prst="rect">
                        <a:avLst/>
                      </a:prstGeom>
                      <a:solidFill>
                        <a:schemeClr val="accent6"/>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srgbClr val="272727"/>
                            </a:solidFill>
                          </a:rPr>
                          <a:t>161</a:t>
                        </a:r>
                      </a:p>
                    </p:txBody>
                  </p:sp>
                </p:grpSp>
                <p:grpSp>
                  <p:nvGrpSpPr>
                    <p:cNvPr id="795" name="Group 794">
                      <a:extLst>
                        <a:ext uri="{FF2B5EF4-FFF2-40B4-BE49-F238E27FC236}">
                          <a16:creationId xmlns:a16="http://schemas.microsoft.com/office/drawing/2014/main" id="{3C2A6033-8638-4D3D-BBE8-7D5326BDF3AC}"/>
                        </a:ext>
                      </a:extLst>
                    </p:cNvPr>
                    <p:cNvGrpSpPr/>
                    <p:nvPr/>
                  </p:nvGrpSpPr>
                  <p:grpSpPr>
                    <a:xfrm>
                      <a:off x="1692330" y="3436938"/>
                      <a:ext cx="102900" cy="464280"/>
                      <a:chOff x="1695500" y="3436938"/>
                      <a:chExt cx="102900" cy="464280"/>
                    </a:xfrm>
                  </p:grpSpPr>
                  <p:grpSp>
                    <p:nvGrpSpPr>
                      <p:cNvPr id="806" name="Group 805">
                        <a:extLst>
                          <a:ext uri="{FF2B5EF4-FFF2-40B4-BE49-F238E27FC236}">
                            <a16:creationId xmlns:a16="http://schemas.microsoft.com/office/drawing/2014/main" id="{712ED18C-3858-4F5B-BCA3-17AE1B567E10}"/>
                          </a:ext>
                        </a:extLst>
                      </p:cNvPr>
                      <p:cNvGrpSpPr/>
                      <p:nvPr/>
                    </p:nvGrpSpPr>
                    <p:grpSpPr>
                      <a:xfrm>
                        <a:off x="1710950" y="3436938"/>
                        <a:ext cx="72000" cy="464279"/>
                        <a:chOff x="3743571" y="3308401"/>
                        <a:chExt cx="80558" cy="722480"/>
                      </a:xfrm>
                    </p:grpSpPr>
                    <p:cxnSp>
                      <p:nvCxnSpPr>
                        <p:cNvPr id="808" name="Straight Connector 807">
                          <a:extLst>
                            <a:ext uri="{FF2B5EF4-FFF2-40B4-BE49-F238E27FC236}">
                              <a16:creationId xmlns:a16="http://schemas.microsoft.com/office/drawing/2014/main" id="{A7094337-1B88-453E-BA92-B94508B3977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9" name="Straight Connector 808">
                          <a:extLst>
                            <a:ext uri="{FF2B5EF4-FFF2-40B4-BE49-F238E27FC236}">
                              <a16:creationId xmlns:a16="http://schemas.microsoft.com/office/drawing/2014/main" id="{3FDCFE5F-DAA7-48FF-B300-0058DB722329}"/>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07" name="Rectangle 806">
                        <a:extLst>
                          <a:ext uri="{FF2B5EF4-FFF2-40B4-BE49-F238E27FC236}">
                            <a16:creationId xmlns:a16="http://schemas.microsoft.com/office/drawing/2014/main" id="{4DBACA64-6159-4793-98F6-8A28544B2FA7}"/>
                          </a:ext>
                        </a:extLst>
                      </p:cNvPr>
                      <p:cNvSpPr/>
                      <p:nvPr/>
                    </p:nvSpPr>
                    <p:spPr>
                      <a:xfrm>
                        <a:off x="1695500" y="3474781"/>
                        <a:ext cx="102900" cy="426437"/>
                      </a:xfrm>
                      <a:prstGeom prst="rect">
                        <a:avLst/>
                      </a:prstGeom>
                      <a:solidFill>
                        <a:schemeClr val="bg1">
                          <a:lumMod val="5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139</a:t>
                        </a:r>
                      </a:p>
                    </p:txBody>
                  </p:sp>
                </p:grpSp>
                <p:grpSp>
                  <p:nvGrpSpPr>
                    <p:cNvPr id="796" name="Group 795">
                      <a:extLst>
                        <a:ext uri="{FF2B5EF4-FFF2-40B4-BE49-F238E27FC236}">
                          <a16:creationId xmlns:a16="http://schemas.microsoft.com/office/drawing/2014/main" id="{1B614299-93E0-4229-BB3F-7E455385B961}"/>
                        </a:ext>
                      </a:extLst>
                    </p:cNvPr>
                    <p:cNvGrpSpPr/>
                    <p:nvPr/>
                  </p:nvGrpSpPr>
                  <p:grpSpPr>
                    <a:xfrm>
                      <a:off x="1794855" y="3449638"/>
                      <a:ext cx="102900" cy="451580"/>
                      <a:chOff x="1797230" y="3449638"/>
                      <a:chExt cx="102900" cy="451580"/>
                    </a:xfrm>
                  </p:grpSpPr>
                  <p:grpSp>
                    <p:nvGrpSpPr>
                      <p:cNvPr id="802" name="Group 801">
                        <a:extLst>
                          <a:ext uri="{FF2B5EF4-FFF2-40B4-BE49-F238E27FC236}">
                            <a16:creationId xmlns:a16="http://schemas.microsoft.com/office/drawing/2014/main" id="{D4DE356C-2B9A-4E02-A261-093E9A2E9F5E}"/>
                          </a:ext>
                        </a:extLst>
                      </p:cNvPr>
                      <p:cNvGrpSpPr/>
                      <p:nvPr/>
                    </p:nvGrpSpPr>
                    <p:grpSpPr>
                      <a:xfrm>
                        <a:off x="1812680" y="3449638"/>
                        <a:ext cx="72000" cy="451579"/>
                        <a:chOff x="3743571" y="3308401"/>
                        <a:chExt cx="80558" cy="722480"/>
                      </a:xfrm>
                    </p:grpSpPr>
                    <p:cxnSp>
                      <p:nvCxnSpPr>
                        <p:cNvPr id="804" name="Straight Connector 803">
                          <a:extLst>
                            <a:ext uri="{FF2B5EF4-FFF2-40B4-BE49-F238E27FC236}">
                              <a16:creationId xmlns:a16="http://schemas.microsoft.com/office/drawing/2014/main" id="{1A8D6BB5-E789-4EE5-A041-5300AB84E7C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5" name="Straight Connector 804">
                          <a:extLst>
                            <a:ext uri="{FF2B5EF4-FFF2-40B4-BE49-F238E27FC236}">
                              <a16:creationId xmlns:a16="http://schemas.microsoft.com/office/drawing/2014/main" id="{4D7921C2-BCD4-4834-BDAE-AE9B2613D1D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803" name="Rectangle 802">
                        <a:extLst>
                          <a:ext uri="{FF2B5EF4-FFF2-40B4-BE49-F238E27FC236}">
                            <a16:creationId xmlns:a16="http://schemas.microsoft.com/office/drawing/2014/main" id="{34058127-2FE7-4192-B9EE-6ABA9D239A93}"/>
                          </a:ext>
                        </a:extLst>
                      </p:cNvPr>
                      <p:cNvSpPr/>
                      <p:nvPr/>
                    </p:nvSpPr>
                    <p:spPr>
                      <a:xfrm>
                        <a:off x="1797230" y="3497324"/>
                        <a:ext cx="102900" cy="403894"/>
                      </a:xfrm>
                      <a:prstGeom prst="rect">
                        <a:avLst/>
                      </a:prstGeom>
                      <a:solidFill>
                        <a:srgbClr val="54D4FF"/>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86</a:t>
                        </a:r>
                      </a:p>
                    </p:txBody>
                  </p:sp>
                </p:grpSp>
                <p:grpSp>
                  <p:nvGrpSpPr>
                    <p:cNvPr id="797" name="Group 796">
                      <a:extLst>
                        <a:ext uri="{FF2B5EF4-FFF2-40B4-BE49-F238E27FC236}">
                          <a16:creationId xmlns:a16="http://schemas.microsoft.com/office/drawing/2014/main" id="{52DD5844-E6A9-4714-8396-9801EBA85013}"/>
                        </a:ext>
                      </a:extLst>
                    </p:cNvPr>
                    <p:cNvGrpSpPr/>
                    <p:nvPr/>
                  </p:nvGrpSpPr>
                  <p:grpSpPr>
                    <a:xfrm>
                      <a:off x="1897376" y="3490913"/>
                      <a:ext cx="102900" cy="410305"/>
                      <a:chOff x="1898964" y="3490913"/>
                      <a:chExt cx="102900" cy="410305"/>
                    </a:xfrm>
                  </p:grpSpPr>
                  <p:grpSp>
                    <p:nvGrpSpPr>
                      <p:cNvPr id="798" name="Group 797">
                        <a:extLst>
                          <a:ext uri="{FF2B5EF4-FFF2-40B4-BE49-F238E27FC236}">
                            <a16:creationId xmlns:a16="http://schemas.microsoft.com/office/drawing/2014/main" id="{FEFC2625-7E3F-4212-961C-6999806C8196}"/>
                          </a:ext>
                        </a:extLst>
                      </p:cNvPr>
                      <p:cNvGrpSpPr/>
                      <p:nvPr/>
                    </p:nvGrpSpPr>
                    <p:grpSpPr>
                      <a:xfrm>
                        <a:off x="1914414" y="3490913"/>
                        <a:ext cx="72000" cy="410304"/>
                        <a:chOff x="3743571" y="3308401"/>
                        <a:chExt cx="80558" cy="722480"/>
                      </a:xfrm>
                    </p:grpSpPr>
                    <p:cxnSp>
                      <p:nvCxnSpPr>
                        <p:cNvPr id="800" name="Straight Connector 799">
                          <a:extLst>
                            <a:ext uri="{FF2B5EF4-FFF2-40B4-BE49-F238E27FC236}">
                              <a16:creationId xmlns:a16="http://schemas.microsoft.com/office/drawing/2014/main" id="{6E3AD670-B461-4744-B74C-00C046901253}"/>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1" name="Straight Connector 800">
                          <a:extLst>
                            <a:ext uri="{FF2B5EF4-FFF2-40B4-BE49-F238E27FC236}">
                              <a16:creationId xmlns:a16="http://schemas.microsoft.com/office/drawing/2014/main" id="{6260DBC5-117F-4D01-9FED-134CA9393488}"/>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99" name="Rectangle 798">
                        <a:extLst>
                          <a:ext uri="{FF2B5EF4-FFF2-40B4-BE49-F238E27FC236}">
                            <a16:creationId xmlns:a16="http://schemas.microsoft.com/office/drawing/2014/main" id="{B64FB7A5-5E06-4901-BDDD-26BD2AD4660A}"/>
                          </a:ext>
                        </a:extLst>
                      </p:cNvPr>
                      <p:cNvSpPr/>
                      <p:nvPr/>
                    </p:nvSpPr>
                    <p:spPr>
                      <a:xfrm>
                        <a:off x="1898964" y="3533776"/>
                        <a:ext cx="102900" cy="367442"/>
                      </a:xfrm>
                      <a:prstGeom prst="rect">
                        <a:avLst/>
                      </a:prstGeom>
                      <a:solidFill>
                        <a:schemeClr val="accent3">
                          <a:lumMod val="40000"/>
                          <a:lumOff val="6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lIns="90000" tIns="46800" bIns="46800" rtlCol="0" anchor="ctr"/>
                      <a:lstStyle/>
                      <a:p>
                        <a:r>
                          <a:rPr lang="en-GB" sz="700" dirty="0">
                            <a:solidFill>
                              <a:srgbClr val="272727"/>
                            </a:solidFill>
                          </a:rPr>
                          <a:t>70</a:t>
                        </a:r>
                      </a:p>
                    </p:txBody>
                  </p:sp>
                </p:grpSp>
              </p:grpSp>
              <p:grpSp>
                <p:nvGrpSpPr>
                  <p:cNvPr id="653" name="Group 652">
                    <a:extLst>
                      <a:ext uri="{FF2B5EF4-FFF2-40B4-BE49-F238E27FC236}">
                        <a16:creationId xmlns:a16="http://schemas.microsoft.com/office/drawing/2014/main" id="{31421C6A-137F-4973-85ED-18CFC773E11B}"/>
                      </a:ext>
                    </a:extLst>
                  </p:cNvPr>
                  <p:cNvGrpSpPr/>
                  <p:nvPr/>
                </p:nvGrpSpPr>
                <p:grpSpPr>
                  <a:xfrm>
                    <a:off x="1370922" y="2973302"/>
                    <a:ext cx="810874" cy="524921"/>
                    <a:chOff x="1184760" y="2973302"/>
                    <a:chExt cx="810874" cy="524921"/>
                  </a:xfrm>
                </p:grpSpPr>
                <p:sp>
                  <p:nvSpPr>
                    <p:cNvPr id="781" name="TextBox 780">
                      <a:extLst>
                        <a:ext uri="{FF2B5EF4-FFF2-40B4-BE49-F238E27FC236}">
                          <a16:creationId xmlns:a16="http://schemas.microsoft.com/office/drawing/2014/main" id="{4503EFD0-478E-47E6-BAF9-423F88496486}"/>
                        </a:ext>
                      </a:extLst>
                    </p:cNvPr>
                    <p:cNvSpPr txBox="1"/>
                    <p:nvPr/>
                  </p:nvSpPr>
                  <p:spPr>
                    <a:xfrm>
                      <a:off x="1184760" y="2973302"/>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82" name="TextBox 781">
                      <a:extLst>
                        <a:ext uri="{FF2B5EF4-FFF2-40B4-BE49-F238E27FC236}">
                          <a16:creationId xmlns:a16="http://schemas.microsoft.com/office/drawing/2014/main" id="{48EBB046-4D35-45AD-96D8-CFCC4132DB56}"/>
                        </a:ext>
                      </a:extLst>
                    </p:cNvPr>
                    <p:cNvSpPr txBox="1"/>
                    <p:nvPr/>
                  </p:nvSpPr>
                  <p:spPr>
                    <a:xfrm>
                      <a:off x="1287494" y="3071727"/>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783" name="TextBox 782">
                      <a:extLst>
                        <a:ext uri="{FF2B5EF4-FFF2-40B4-BE49-F238E27FC236}">
                          <a16:creationId xmlns:a16="http://schemas.microsoft.com/office/drawing/2014/main" id="{E71EFA9B-ACC2-47D0-A838-0ABBC67533AF}"/>
                        </a:ext>
                      </a:extLst>
                    </p:cNvPr>
                    <p:cNvSpPr txBox="1"/>
                    <p:nvPr/>
                  </p:nvSpPr>
                  <p:spPr>
                    <a:xfrm>
                      <a:off x="1390228" y="3128877"/>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784" name="TextBox 783">
                      <a:extLst>
                        <a:ext uri="{FF2B5EF4-FFF2-40B4-BE49-F238E27FC236}">
                          <a16:creationId xmlns:a16="http://schemas.microsoft.com/office/drawing/2014/main" id="{E6FA6141-8B7A-4563-A90C-C76F449933A6}"/>
                        </a:ext>
                      </a:extLst>
                    </p:cNvPr>
                    <p:cNvSpPr txBox="1"/>
                    <p:nvPr/>
                  </p:nvSpPr>
                  <p:spPr>
                    <a:xfrm>
                      <a:off x="1492962" y="3170152"/>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785" name="TextBox 784">
                      <a:extLst>
                        <a:ext uri="{FF2B5EF4-FFF2-40B4-BE49-F238E27FC236}">
                          <a16:creationId xmlns:a16="http://schemas.microsoft.com/office/drawing/2014/main" id="{066FA1F3-DFD3-4109-A486-FA37687A1FC8}"/>
                        </a:ext>
                      </a:extLst>
                    </p:cNvPr>
                    <p:cNvSpPr txBox="1"/>
                    <p:nvPr/>
                  </p:nvSpPr>
                  <p:spPr>
                    <a:xfrm>
                      <a:off x="1595696" y="3220952"/>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86" name="TextBox 785">
                      <a:extLst>
                        <a:ext uri="{FF2B5EF4-FFF2-40B4-BE49-F238E27FC236}">
                          <a16:creationId xmlns:a16="http://schemas.microsoft.com/office/drawing/2014/main" id="{9B8AFF3B-D573-4C9B-BF3B-35BF8C8317BF}"/>
                        </a:ext>
                      </a:extLst>
                    </p:cNvPr>
                    <p:cNvSpPr txBox="1"/>
                    <p:nvPr/>
                  </p:nvSpPr>
                  <p:spPr>
                    <a:xfrm>
                      <a:off x="1698430" y="3259052"/>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87" name="TextBox 786">
                      <a:extLst>
                        <a:ext uri="{FF2B5EF4-FFF2-40B4-BE49-F238E27FC236}">
                          <a16:creationId xmlns:a16="http://schemas.microsoft.com/office/drawing/2014/main" id="{B227F0BA-D10F-4CE7-8622-38D77F92DD5C}"/>
                        </a:ext>
                      </a:extLst>
                    </p:cNvPr>
                    <p:cNvSpPr txBox="1"/>
                    <p:nvPr/>
                  </p:nvSpPr>
                  <p:spPr>
                    <a:xfrm>
                      <a:off x="1801164" y="3279690"/>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88" name="TextBox 787">
                      <a:extLst>
                        <a:ext uri="{FF2B5EF4-FFF2-40B4-BE49-F238E27FC236}">
                          <a16:creationId xmlns:a16="http://schemas.microsoft.com/office/drawing/2014/main" id="{E7F58FAA-343E-4606-B78C-C89CFCB2E8C3}"/>
                        </a:ext>
                      </a:extLst>
                    </p:cNvPr>
                    <p:cNvSpPr txBox="1"/>
                    <p:nvPr/>
                  </p:nvSpPr>
                  <p:spPr>
                    <a:xfrm>
                      <a:off x="1903900" y="3408455"/>
                      <a:ext cx="91734" cy="89768"/>
                    </a:xfrm>
                    <a:prstGeom prst="rect">
                      <a:avLst/>
                    </a:prstGeom>
                    <a:noFill/>
                  </p:spPr>
                  <p:txBody>
                    <a:bodyPr wrap="square" tIns="0" bIns="0" rtlCol="0" anchor="b">
                      <a:spAutoFit/>
                    </a:bodyPr>
                    <a:lstStyle/>
                    <a:p>
                      <a:pPr algn="ctr">
                        <a:lnSpc>
                          <a:spcPct val="80000"/>
                        </a:lnSpc>
                      </a:pPr>
                      <a:r>
                        <a:rPr lang="en-GB" sz="700" dirty="0">
                          <a:solidFill>
                            <a:srgbClr val="272727"/>
                          </a:solidFill>
                        </a:rPr>
                        <a:t>*</a:t>
                      </a:r>
                    </a:p>
                  </p:txBody>
                </p:sp>
              </p:grpSp>
              <p:grpSp>
                <p:nvGrpSpPr>
                  <p:cNvPr id="654" name="Group 653">
                    <a:extLst>
                      <a:ext uri="{FF2B5EF4-FFF2-40B4-BE49-F238E27FC236}">
                        <a16:creationId xmlns:a16="http://schemas.microsoft.com/office/drawing/2014/main" id="{0E66C975-C71E-4995-897B-748FE801E08B}"/>
                      </a:ext>
                    </a:extLst>
                  </p:cNvPr>
                  <p:cNvGrpSpPr/>
                  <p:nvPr/>
                </p:nvGrpSpPr>
                <p:grpSpPr>
                  <a:xfrm>
                    <a:off x="1759356" y="2877936"/>
                    <a:ext cx="418979" cy="487649"/>
                    <a:chOff x="1573194" y="2877936"/>
                    <a:chExt cx="418979" cy="487649"/>
                  </a:xfrm>
                </p:grpSpPr>
                <p:sp>
                  <p:nvSpPr>
                    <p:cNvPr id="777" name="TextBox 776">
                      <a:extLst>
                        <a:ext uri="{FF2B5EF4-FFF2-40B4-BE49-F238E27FC236}">
                          <a16:creationId xmlns:a16="http://schemas.microsoft.com/office/drawing/2014/main" id="{B1046F91-CDE0-41C8-AFE0-1657FC69088F}"/>
                        </a:ext>
                      </a:extLst>
                    </p:cNvPr>
                    <p:cNvSpPr txBox="1"/>
                    <p:nvPr/>
                  </p:nvSpPr>
                  <p:spPr>
                    <a:xfrm rot="16200000">
                      <a:off x="1399946" y="3051184"/>
                      <a:ext cx="454218" cy="107722"/>
                    </a:xfrm>
                    <a:prstGeom prst="rect">
                      <a:avLst/>
                    </a:prstGeom>
                    <a:noFill/>
                  </p:spPr>
                  <p:txBody>
                    <a:bodyPr wrap="none" lIns="36000" tIns="0" rIns="36000" bIns="0" rtlCol="0">
                      <a:spAutoFit/>
                    </a:bodyPr>
                    <a:lstStyle/>
                    <a:p>
                      <a:pPr algn="ctr"/>
                      <a:r>
                        <a:rPr lang="en-GB" sz="700" dirty="0">
                          <a:solidFill>
                            <a:srgbClr val="000000"/>
                          </a:solidFill>
                        </a:rPr>
                        <a:t>p=0.0001</a:t>
                      </a:r>
                    </a:p>
                  </p:txBody>
                </p:sp>
                <p:sp>
                  <p:nvSpPr>
                    <p:cNvPr id="778" name="TextBox 777">
                      <a:extLst>
                        <a:ext uri="{FF2B5EF4-FFF2-40B4-BE49-F238E27FC236}">
                          <a16:creationId xmlns:a16="http://schemas.microsoft.com/office/drawing/2014/main" id="{4307A34E-47ED-4D81-922B-C00B8E989EA4}"/>
                        </a:ext>
                      </a:extLst>
                    </p:cNvPr>
                    <p:cNvSpPr txBox="1"/>
                    <p:nvPr/>
                  </p:nvSpPr>
                  <p:spPr>
                    <a:xfrm rot="16200000">
                      <a:off x="1494080" y="3074997"/>
                      <a:ext cx="473454" cy="107722"/>
                    </a:xfrm>
                    <a:prstGeom prst="rect">
                      <a:avLst/>
                    </a:prstGeom>
                    <a:noFill/>
                  </p:spPr>
                  <p:txBody>
                    <a:bodyPr wrap="none" lIns="36000" tIns="0" rIns="36000" bIns="0" rtlCol="0">
                      <a:spAutoFit/>
                    </a:bodyPr>
                    <a:lstStyle/>
                    <a:p>
                      <a:pPr algn="ctr"/>
                      <a:r>
                        <a:rPr lang="en-GB" sz="700" dirty="0">
                          <a:solidFill>
                            <a:srgbClr val="000000"/>
                          </a:solidFill>
                        </a:rPr>
                        <a:t>p=0.0027</a:t>
                      </a:r>
                    </a:p>
                  </p:txBody>
                </p:sp>
                <p:sp>
                  <p:nvSpPr>
                    <p:cNvPr id="779" name="TextBox 778">
                      <a:extLst>
                        <a:ext uri="{FF2B5EF4-FFF2-40B4-BE49-F238E27FC236}">
                          <a16:creationId xmlns:a16="http://schemas.microsoft.com/office/drawing/2014/main" id="{E844C841-9A50-4625-AC4A-93DFCD1FB65A}"/>
                        </a:ext>
                      </a:extLst>
                    </p:cNvPr>
                    <p:cNvSpPr txBox="1"/>
                    <p:nvPr/>
                  </p:nvSpPr>
                  <p:spPr>
                    <a:xfrm rot="16200000">
                      <a:off x="1681188" y="3106746"/>
                      <a:ext cx="306743" cy="107722"/>
                    </a:xfrm>
                    <a:prstGeom prst="rect">
                      <a:avLst/>
                    </a:prstGeom>
                    <a:noFill/>
                  </p:spPr>
                  <p:txBody>
                    <a:bodyPr wrap="none" lIns="36000" tIns="0" rIns="36000" bIns="0" rtlCol="0">
                      <a:spAutoFit/>
                    </a:bodyPr>
                    <a:lstStyle/>
                    <a:p>
                      <a:pPr algn="ctr"/>
                      <a:r>
                        <a:rPr lang="en-GB" sz="700" dirty="0">
                          <a:solidFill>
                            <a:srgbClr val="000000"/>
                          </a:solidFill>
                        </a:rPr>
                        <a:t>p=NS</a:t>
                      </a:r>
                    </a:p>
                  </p:txBody>
                </p:sp>
                <p:sp>
                  <p:nvSpPr>
                    <p:cNvPr id="780" name="TextBox 779">
                      <a:extLst>
                        <a:ext uri="{FF2B5EF4-FFF2-40B4-BE49-F238E27FC236}">
                          <a16:creationId xmlns:a16="http://schemas.microsoft.com/office/drawing/2014/main" id="{E6F885E0-E0BD-4832-9777-B1CB842D48F6}"/>
                        </a:ext>
                      </a:extLst>
                    </p:cNvPr>
                    <p:cNvSpPr txBox="1"/>
                    <p:nvPr/>
                  </p:nvSpPr>
                  <p:spPr>
                    <a:xfrm rot="16200000">
                      <a:off x="1784940" y="3141689"/>
                      <a:ext cx="306743" cy="107722"/>
                    </a:xfrm>
                    <a:prstGeom prst="rect">
                      <a:avLst/>
                    </a:prstGeom>
                    <a:noFill/>
                  </p:spPr>
                  <p:txBody>
                    <a:bodyPr wrap="none" lIns="36000" tIns="0" rIns="36000" bIns="0" rtlCol="0">
                      <a:spAutoFit/>
                    </a:bodyPr>
                    <a:lstStyle/>
                    <a:p>
                      <a:pPr algn="ctr"/>
                      <a:r>
                        <a:rPr lang="en-GB" sz="700" dirty="0">
                          <a:solidFill>
                            <a:srgbClr val="000000"/>
                          </a:solidFill>
                        </a:rPr>
                        <a:t>p=NS</a:t>
                      </a:r>
                    </a:p>
                  </p:txBody>
                </p:sp>
              </p:grpSp>
              <p:grpSp>
                <p:nvGrpSpPr>
                  <p:cNvPr id="655" name="Group 654">
                    <a:extLst>
                      <a:ext uri="{FF2B5EF4-FFF2-40B4-BE49-F238E27FC236}">
                        <a16:creationId xmlns:a16="http://schemas.microsoft.com/office/drawing/2014/main" id="{02911460-D319-4A01-AA50-6885BD08A14C}"/>
                      </a:ext>
                    </a:extLst>
                  </p:cNvPr>
                  <p:cNvGrpSpPr/>
                  <p:nvPr/>
                </p:nvGrpSpPr>
                <p:grpSpPr>
                  <a:xfrm>
                    <a:off x="2249180" y="2815083"/>
                    <a:ext cx="923096" cy="1086138"/>
                    <a:chOff x="2063018" y="2815083"/>
                    <a:chExt cx="923096" cy="1086138"/>
                  </a:xfrm>
                </p:grpSpPr>
                <p:grpSp>
                  <p:nvGrpSpPr>
                    <p:cNvPr id="732" name="Group 731">
                      <a:extLst>
                        <a:ext uri="{FF2B5EF4-FFF2-40B4-BE49-F238E27FC236}">
                          <a16:creationId xmlns:a16="http://schemas.microsoft.com/office/drawing/2014/main" id="{08DEB61A-7FE4-4A23-843C-A160BD7A8EE4}"/>
                        </a:ext>
                      </a:extLst>
                    </p:cNvPr>
                    <p:cNvGrpSpPr/>
                    <p:nvPr/>
                  </p:nvGrpSpPr>
                  <p:grpSpPr>
                    <a:xfrm>
                      <a:off x="2063018" y="2815083"/>
                      <a:ext cx="102900" cy="1086138"/>
                      <a:chOff x="1085120" y="3074987"/>
                      <a:chExt cx="102900" cy="826233"/>
                    </a:xfrm>
                  </p:grpSpPr>
                  <p:grpSp>
                    <p:nvGrpSpPr>
                      <p:cNvPr id="773" name="Group 772">
                        <a:extLst>
                          <a:ext uri="{FF2B5EF4-FFF2-40B4-BE49-F238E27FC236}">
                            <a16:creationId xmlns:a16="http://schemas.microsoft.com/office/drawing/2014/main" id="{BCBC6E64-9602-4B73-965D-2F33B731F21B}"/>
                          </a:ext>
                        </a:extLst>
                      </p:cNvPr>
                      <p:cNvGrpSpPr/>
                      <p:nvPr/>
                    </p:nvGrpSpPr>
                    <p:grpSpPr>
                      <a:xfrm>
                        <a:off x="1100570" y="3074987"/>
                        <a:ext cx="72000" cy="826231"/>
                        <a:chOff x="3743571" y="3308401"/>
                        <a:chExt cx="80558" cy="722480"/>
                      </a:xfrm>
                    </p:grpSpPr>
                    <p:cxnSp>
                      <p:nvCxnSpPr>
                        <p:cNvPr id="775" name="Straight Connector 774">
                          <a:extLst>
                            <a:ext uri="{FF2B5EF4-FFF2-40B4-BE49-F238E27FC236}">
                              <a16:creationId xmlns:a16="http://schemas.microsoft.com/office/drawing/2014/main" id="{EC0F4AD7-2B21-435E-B795-84FB67CDF883}"/>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a:extLst>
                            <a:ext uri="{FF2B5EF4-FFF2-40B4-BE49-F238E27FC236}">
                              <a16:creationId xmlns:a16="http://schemas.microsoft.com/office/drawing/2014/main" id="{96C86E2C-B1DE-4961-9CC5-E8584426B86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74" name="Rectangle 773">
                        <a:extLst>
                          <a:ext uri="{FF2B5EF4-FFF2-40B4-BE49-F238E27FC236}">
                            <a16:creationId xmlns:a16="http://schemas.microsoft.com/office/drawing/2014/main" id="{7FA5921D-3C81-4D9F-A2E2-469F0FB43820}"/>
                          </a:ext>
                        </a:extLst>
                      </p:cNvPr>
                      <p:cNvSpPr/>
                      <p:nvPr/>
                    </p:nvSpPr>
                    <p:spPr>
                      <a:xfrm>
                        <a:off x="1085120" y="3107076"/>
                        <a:ext cx="102900" cy="794144"/>
                      </a:xfrm>
                      <a:prstGeom prst="rect">
                        <a:avLst/>
                      </a:prstGeom>
                      <a:solidFill>
                        <a:schemeClr val="tx2"/>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150</a:t>
                        </a:r>
                      </a:p>
                    </p:txBody>
                  </p:sp>
                </p:grpSp>
                <p:grpSp>
                  <p:nvGrpSpPr>
                    <p:cNvPr id="733" name="Group 732">
                      <a:extLst>
                        <a:ext uri="{FF2B5EF4-FFF2-40B4-BE49-F238E27FC236}">
                          <a16:creationId xmlns:a16="http://schemas.microsoft.com/office/drawing/2014/main" id="{535CEC63-441C-41ED-8633-0753215DB78F}"/>
                        </a:ext>
                      </a:extLst>
                    </p:cNvPr>
                    <p:cNvGrpSpPr/>
                    <p:nvPr/>
                  </p:nvGrpSpPr>
                  <p:grpSpPr>
                    <a:xfrm>
                      <a:off x="2165543" y="2903680"/>
                      <a:ext cx="102900" cy="997539"/>
                      <a:chOff x="1186850" y="3154363"/>
                      <a:chExt cx="102900" cy="746856"/>
                    </a:xfrm>
                  </p:grpSpPr>
                  <p:grpSp>
                    <p:nvGrpSpPr>
                      <p:cNvPr id="769" name="Group 768">
                        <a:extLst>
                          <a:ext uri="{FF2B5EF4-FFF2-40B4-BE49-F238E27FC236}">
                            <a16:creationId xmlns:a16="http://schemas.microsoft.com/office/drawing/2014/main" id="{FE802F4B-8231-4E2D-A8F3-5701A3FEB034}"/>
                          </a:ext>
                        </a:extLst>
                      </p:cNvPr>
                      <p:cNvGrpSpPr/>
                      <p:nvPr/>
                    </p:nvGrpSpPr>
                    <p:grpSpPr>
                      <a:xfrm>
                        <a:off x="1202300" y="3154363"/>
                        <a:ext cx="72000" cy="746855"/>
                        <a:chOff x="3743571" y="3308401"/>
                        <a:chExt cx="80558" cy="722480"/>
                      </a:xfrm>
                    </p:grpSpPr>
                    <p:cxnSp>
                      <p:nvCxnSpPr>
                        <p:cNvPr id="771" name="Straight Connector 770">
                          <a:extLst>
                            <a:ext uri="{FF2B5EF4-FFF2-40B4-BE49-F238E27FC236}">
                              <a16:creationId xmlns:a16="http://schemas.microsoft.com/office/drawing/2014/main" id="{D5C43154-6DC0-4A55-B3EB-4FC30B44BB72}"/>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a:extLst>
                            <a:ext uri="{FF2B5EF4-FFF2-40B4-BE49-F238E27FC236}">
                              <a16:creationId xmlns:a16="http://schemas.microsoft.com/office/drawing/2014/main" id="{041714AE-1877-4903-B91D-7518607D26B7}"/>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70" name="Rectangle 769">
                        <a:extLst>
                          <a:ext uri="{FF2B5EF4-FFF2-40B4-BE49-F238E27FC236}">
                            <a16:creationId xmlns:a16="http://schemas.microsoft.com/office/drawing/2014/main" id="{2AAB243E-DBA2-407C-A2E9-C8158AE0C6B1}"/>
                          </a:ext>
                        </a:extLst>
                      </p:cNvPr>
                      <p:cNvSpPr/>
                      <p:nvPr/>
                    </p:nvSpPr>
                    <p:spPr>
                      <a:xfrm>
                        <a:off x="1186850" y="3187700"/>
                        <a:ext cx="102900" cy="713519"/>
                      </a:xfrm>
                      <a:prstGeom prst="rect">
                        <a:avLst/>
                      </a:prstGeom>
                      <a:solidFill>
                        <a:schemeClr val="accent1"/>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150</a:t>
                        </a:r>
                      </a:p>
                    </p:txBody>
                  </p:sp>
                </p:grpSp>
                <p:grpSp>
                  <p:nvGrpSpPr>
                    <p:cNvPr id="734" name="Group 733">
                      <a:extLst>
                        <a:ext uri="{FF2B5EF4-FFF2-40B4-BE49-F238E27FC236}">
                          <a16:creationId xmlns:a16="http://schemas.microsoft.com/office/drawing/2014/main" id="{3D96AD5F-3DFF-4F79-876F-56E603EE0FEA}"/>
                        </a:ext>
                      </a:extLst>
                    </p:cNvPr>
                    <p:cNvGrpSpPr/>
                    <p:nvPr/>
                  </p:nvGrpSpPr>
                  <p:grpSpPr>
                    <a:xfrm>
                      <a:off x="2268068" y="3020068"/>
                      <a:ext cx="102900" cy="881151"/>
                      <a:chOff x="1288580" y="3254375"/>
                      <a:chExt cx="102900" cy="646844"/>
                    </a:xfrm>
                  </p:grpSpPr>
                  <p:grpSp>
                    <p:nvGrpSpPr>
                      <p:cNvPr id="765" name="Group 764">
                        <a:extLst>
                          <a:ext uri="{FF2B5EF4-FFF2-40B4-BE49-F238E27FC236}">
                            <a16:creationId xmlns:a16="http://schemas.microsoft.com/office/drawing/2014/main" id="{5333A3E7-9C0C-4CA5-AC1F-EE90EB18AE04}"/>
                          </a:ext>
                        </a:extLst>
                      </p:cNvPr>
                      <p:cNvGrpSpPr/>
                      <p:nvPr/>
                    </p:nvGrpSpPr>
                    <p:grpSpPr>
                      <a:xfrm>
                        <a:off x="1304030" y="3254375"/>
                        <a:ext cx="72000" cy="646843"/>
                        <a:chOff x="3743571" y="3308401"/>
                        <a:chExt cx="80558" cy="722480"/>
                      </a:xfrm>
                    </p:grpSpPr>
                    <p:cxnSp>
                      <p:nvCxnSpPr>
                        <p:cNvPr id="767" name="Straight Connector 766">
                          <a:extLst>
                            <a:ext uri="{FF2B5EF4-FFF2-40B4-BE49-F238E27FC236}">
                              <a16:creationId xmlns:a16="http://schemas.microsoft.com/office/drawing/2014/main" id="{00C13015-5B8A-4BDF-A7E2-DC066EC5178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8" name="Straight Connector 767">
                          <a:extLst>
                            <a:ext uri="{FF2B5EF4-FFF2-40B4-BE49-F238E27FC236}">
                              <a16:creationId xmlns:a16="http://schemas.microsoft.com/office/drawing/2014/main" id="{0B9F7B0B-4CD9-4F1B-8653-85D9AA6C58A4}"/>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66" name="Rectangle 765">
                        <a:extLst>
                          <a:ext uri="{FF2B5EF4-FFF2-40B4-BE49-F238E27FC236}">
                            <a16:creationId xmlns:a16="http://schemas.microsoft.com/office/drawing/2014/main" id="{C48EC419-9DC8-456B-8F00-73DC8861B86F}"/>
                          </a:ext>
                        </a:extLst>
                      </p:cNvPr>
                      <p:cNvSpPr/>
                      <p:nvPr/>
                    </p:nvSpPr>
                    <p:spPr>
                      <a:xfrm>
                        <a:off x="1288580" y="3281363"/>
                        <a:ext cx="102900" cy="619856"/>
                      </a:xfrm>
                      <a:prstGeom prst="rect">
                        <a:avLst/>
                      </a:prstGeom>
                      <a:solidFill>
                        <a:schemeClr val="accent3"/>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146</a:t>
                        </a:r>
                      </a:p>
                    </p:txBody>
                  </p:sp>
                </p:grpSp>
                <p:grpSp>
                  <p:nvGrpSpPr>
                    <p:cNvPr id="735" name="Group 734">
                      <a:extLst>
                        <a:ext uri="{FF2B5EF4-FFF2-40B4-BE49-F238E27FC236}">
                          <a16:creationId xmlns:a16="http://schemas.microsoft.com/office/drawing/2014/main" id="{D3DC31C3-544E-4F10-9DFA-9A1D80D12EE6}"/>
                        </a:ext>
                      </a:extLst>
                    </p:cNvPr>
                    <p:cNvGrpSpPr/>
                    <p:nvPr/>
                  </p:nvGrpSpPr>
                  <p:grpSpPr>
                    <a:xfrm>
                      <a:off x="2370593" y="3095606"/>
                      <a:ext cx="102900" cy="805613"/>
                      <a:chOff x="1390310" y="3313113"/>
                      <a:chExt cx="102900" cy="588106"/>
                    </a:xfrm>
                  </p:grpSpPr>
                  <p:grpSp>
                    <p:nvGrpSpPr>
                      <p:cNvPr id="761" name="Group 760">
                        <a:extLst>
                          <a:ext uri="{FF2B5EF4-FFF2-40B4-BE49-F238E27FC236}">
                            <a16:creationId xmlns:a16="http://schemas.microsoft.com/office/drawing/2014/main" id="{4790742D-6E28-4F4C-948B-84D8910AD773}"/>
                          </a:ext>
                        </a:extLst>
                      </p:cNvPr>
                      <p:cNvGrpSpPr/>
                      <p:nvPr/>
                    </p:nvGrpSpPr>
                    <p:grpSpPr>
                      <a:xfrm>
                        <a:off x="1405760" y="3313113"/>
                        <a:ext cx="72000" cy="588105"/>
                        <a:chOff x="3743571" y="3308401"/>
                        <a:chExt cx="80558" cy="722480"/>
                      </a:xfrm>
                    </p:grpSpPr>
                    <p:cxnSp>
                      <p:nvCxnSpPr>
                        <p:cNvPr id="763" name="Straight Connector 762">
                          <a:extLst>
                            <a:ext uri="{FF2B5EF4-FFF2-40B4-BE49-F238E27FC236}">
                              <a16:creationId xmlns:a16="http://schemas.microsoft.com/office/drawing/2014/main" id="{926F41DB-63CA-4255-9902-043AF4958F2B}"/>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a:extLst>
                            <a:ext uri="{FF2B5EF4-FFF2-40B4-BE49-F238E27FC236}">
                              <a16:creationId xmlns:a16="http://schemas.microsoft.com/office/drawing/2014/main" id="{DA50350C-3436-4ABA-BDA3-48F58B0FD5DE}"/>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62" name="Rectangle 761">
                        <a:extLst>
                          <a:ext uri="{FF2B5EF4-FFF2-40B4-BE49-F238E27FC236}">
                            <a16:creationId xmlns:a16="http://schemas.microsoft.com/office/drawing/2014/main" id="{AAD7B712-0129-4211-9614-F485AB95FA77}"/>
                          </a:ext>
                        </a:extLst>
                      </p:cNvPr>
                      <p:cNvSpPr/>
                      <p:nvPr/>
                    </p:nvSpPr>
                    <p:spPr>
                      <a:xfrm>
                        <a:off x="1390310" y="3349625"/>
                        <a:ext cx="102900" cy="551594"/>
                      </a:xfrm>
                      <a:prstGeom prst="rect">
                        <a:avLst/>
                      </a:prstGeom>
                      <a:solidFill>
                        <a:schemeClr val="accent4"/>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144</a:t>
                        </a:r>
                      </a:p>
                    </p:txBody>
                  </p:sp>
                </p:grpSp>
                <p:grpSp>
                  <p:nvGrpSpPr>
                    <p:cNvPr id="736" name="Group 735">
                      <a:extLst>
                        <a:ext uri="{FF2B5EF4-FFF2-40B4-BE49-F238E27FC236}">
                          <a16:creationId xmlns:a16="http://schemas.microsoft.com/office/drawing/2014/main" id="{F59F5E3B-CB27-41CF-8CF5-DF2D50514010}"/>
                        </a:ext>
                      </a:extLst>
                    </p:cNvPr>
                    <p:cNvGrpSpPr/>
                    <p:nvPr/>
                  </p:nvGrpSpPr>
                  <p:grpSpPr>
                    <a:xfrm>
                      <a:off x="2473118" y="3133786"/>
                      <a:ext cx="102900" cy="767432"/>
                      <a:chOff x="1492040" y="3354388"/>
                      <a:chExt cx="102900" cy="546830"/>
                    </a:xfrm>
                  </p:grpSpPr>
                  <p:grpSp>
                    <p:nvGrpSpPr>
                      <p:cNvPr id="757" name="Group 756">
                        <a:extLst>
                          <a:ext uri="{FF2B5EF4-FFF2-40B4-BE49-F238E27FC236}">
                            <a16:creationId xmlns:a16="http://schemas.microsoft.com/office/drawing/2014/main" id="{1FD1B41C-6726-4EDF-86D1-0FC859AC7593}"/>
                          </a:ext>
                        </a:extLst>
                      </p:cNvPr>
                      <p:cNvGrpSpPr/>
                      <p:nvPr/>
                    </p:nvGrpSpPr>
                    <p:grpSpPr>
                      <a:xfrm>
                        <a:off x="1507490" y="3354388"/>
                        <a:ext cx="72000" cy="546830"/>
                        <a:chOff x="3743571" y="3308401"/>
                        <a:chExt cx="80558" cy="722480"/>
                      </a:xfrm>
                    </p:grpSpPr>
                    <p:cxnSp>
                      <p:nvCxnSpPr>
                        <p:cNvPr id="759" name="Straight Connector 758">
                          <a:extLst>
                            <a:ext uri="{FF2B5EF4-FFF2-40B4-BE49-F238E27FC236}">
                              <a16:creationId xmlns:a16="http://schemas.microsoft.com/office/drawing/2014/main" id="{63AAAF07-3587-43F1-B72F-1CE358A1F84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0" name="Straight Connector 759">
                          <a:extLst>
                            <a:ext uri="{FF2B5EF4-FFF2-40B4-BE49-F238E27FC236}">
                              <a16:creationId xmlns:a16="http://schemas.microsoft.com/office/drawing/2014/main" id="{F01ED268-AA24-4D20-A533-21873342E257}"/>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58" name="Rectangle 757">
                        <a:extLst>
                          <a:ext uri="{FF2B5EF4-FFF2-40B4-BE49-F238E27FC236}">
                            <a16:creationId xmlns:a16="http://schemas.microsoft.com/office/drawing/2014/main" id="{F2BA1096-D2C7-4979-9830-7A36D4DF277A}"/>
                          </a:ext>
                        </a:extLst>
                      </p:cNvPr>
                      <p:cNvSpPr/>
                      <p:nvPr/>
                    </p:nvSpPr>
                    <p:spPr>
                      <a:xfrm>
                        <a:off x="1492040" y="3393273"/>
                        <a:ext cx="102900" cy="507945"/>
                      </a:xfrm>
                      <a:prstGeom prst="rect">
                        <a:avLst/>
                      </a:prstGeom>
                      <a:solidFill>
                        <a:schemeClr val="accent5"/>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126</a:t>
                        </a:r>
                      </a:p>
                    </p:txBody>
                  </p:sp>
                </p:grpSp>
                <p:grpSp>
                  <p:nvGrpSpPr>
                    <p:cNvPr id="737" name="Group 736">
                      <a:extLst>
                        <a:ext uri="{FF2B5EF4-FFF2-40B4-BE49-F238E27FC236}">
                          <a16:creationId xmlns:a16="http://schemas.microsoft.com/office/drawing/2014/main" id="{D4D2D84B-9FE6-44CF-8476-675A1018CA3D}"/>
                        </a:ext>
                      </a:extLst>
                    </p:cNvPr>
                    <p:cNvGrpSpPr/>
                    <p:nvPr/>
                  </p:nvGrpSpPr>
                  <p:grpSpPr>
                    <a:xfrm>
                      <a:off x="2575643" y="3190465"/>
                      <a:ext cx="102900" cy="710752"/>
                      <a:chOff x="1593770" y="3395662"/>
                      <a:chExt cx="102900" cy="505556"/>
                    </a:xfrm>
                  </p:grpSpPr>
                  <p:grpSp>
                    <p:nvGrpSpPr>
                      <p:cNvPr id="753" name="Group 752">
                        <a:extLst>
                          <a:ext uri="{FF2B5EF4-FFF2-40B4-BE49-F238E27FC236}">
                            <a16:creationId xmlns:a16="http://schemas.microsoft.com/office/drawing/2014/main" id="{67466CF3-C2C5-44AA-8393-03ABA9C0D19C}"/>
                          </a:ext>
                        </a:extLst>
                      </p:cNvPr>
                      <p:cNvGrpSpPr/>
                      <p:nvPr/>
                    </p:nvGrpSpPr>
                    <p:grpSpPr>
                      <a:xfrm>
                        <a:off x="1609220" y="3395662"/>
                        <a:ext cx="72000" cy="505555"/>
                        <a:chOff x="3743571" y="3308401"/>
                        <a:chExt cx="80558" cy="722480"/>
                      </a:xfrm>
                    </p:grpSpPr>
                    <p:cxnSp>
                      <p:nvCxnSpPr>
                        <p:cNvPr id="755" name="Straight Connector 754">
                          <a:extLst>
                            <a:ext uri="{FF2B5EF4-FFF2-40B4-BE49-F238E27FC236}">
                              <a16:creationId xmlns:a16="http://schemas.microsoft.com/office/drawing/2014/main" id="{778F7136-3245-4927-8229-B9749D819DB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a:extLst>
                            <a:ext uri="{FF2B5EF4-FFF2-40B4-BE49-F238E27FC236}">
                              <a16:creationId xmlns:a16="http://schemas.microsoft.com/office/drawing/2014/main" id="{E9D22C0F-0C64-4113-8D8F-A210199F36CE}"/>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54" name="Rectangle 753">
                        <a:extLst>
                          <a:ext uri="{FF2B5EF4-FFF2-40B4-BE49-F238E27FC236}">
                            <a16:creationId xmlns:a16="http://schemas.microsoft.com/office/drawing/2014/main" id="{987CFD07-32B1-4B03-8CC5-B4501C41ACAB}"/>
                          </a:ext>
                        </a:extLst>
                      </p:cNvPr>
                      <p:cNvSpPr/>
                      <p:nvPr/>
                    </p:nvSpPr>
                    <p:spPr>
                      <a:xfrm>
                        <a:off x="1593770" y="3428293"/>
                        <a:ext cx="102900" cy="472925"/>
                      </a:xfrm>
                      <a:prstGeom prst="rect">
                        <a:avLst/>
                      </a:prstGeom>
                      <a:solidFill>
                        <a:schemeClr val="accent6"/>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srgbClr val="272727"/>
                            </a:solidFill>
                          </a:rPr>
                          <a:t>124</a:t>
                        </a:r>
                      </a:p>
                    </p:txBody>
                  </p:sp>
                </p:grpSp>
                <p:grpSp>
                  <p:nvGrpSpPr>
                    <p:cNvPr id="738" name="Group 737">
                      <a:extLst>
                        <a:ext uri="{FF2B5EF4-FFF2-40B4-BE49-F238E27FC236}">
                          <a16:creationId xmlns:a16="http://schemas.microsoft.com/office/drawing/2014/main" id="{4F693EC7-3E8B-4FEC-88BC-96C38DBF622E}"/>
                        </a:ext>
                      </a:extLst>
                    </p:cNvPr>
                    <p:cNvGrpSpPr/>
                    <p:nvPr/>
                  </p:nvGrpSpPr>
                  <p:grpSpPr>
                    <a:xfrm>
                      <a:off x="2678168" y="3256421"/>
                      <a:ext cx="102900" cy="644798"/>
                      <a:chOff x="1695500" y="3436938"/>
                      <a:chExt cx="102900" cy="464280"/>
                    </a:xfrm>
                  </p:grpSpPr>
                  <p:grpSp>
                    <p:nvGrpSpPr>
                      <p:cNvPr id="749" name="Group 748">
                        <a:extLst>
                          <a:ext uri="{FF2B5EF4-FFF2-40B4-BE49-F238E27FC236}">
                            <a16:creationId xmlns:a16="http://schemas.microsoft.com/office/drawing/2014/main" id="{C5527733-CB80-4BBE-A468-5F3309BAE76F}"/>
                          </a:ext>
                        </a:extLst>
                      </p:cNvPr>
                      <p:cNvGrpSpPr/>
                      <p:nvPr/>
                    </p:nvGrpSpPr>
                    <p:grpSpPr>
                      <a:xfrm>
                        <a:off x="1710950" y="3436938"/>
                        <a:ext cx="72000" cy="464279"/>
                        <a:chOff x="3743571" y="3308401"/>
                        <a:chExt cx="80558" cy="722480"/>
                      </a:xfrm>
                    </p:grpSpPr>
                    <p:cxnSp>
                      <p:nvCxnSpPr>
                        <p:cNvPr id="751" name="Straight Connector 750">
                          <a:extLst>
                            <a:ext uri="{FF2B5EF4-FFF2-40B4-BE49-F238E27FC236}">
                              <a16:creationId xmlns:a16="http://schemas.microsoft.com/office/drawing/2014/main" id="{5256BBC9-FC5F-4CD8-885A-0A9D301D944D}"/>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2" name="Straight Connector 751">
                          <a:extLst>
                            <a:ext uri="{FF2B5EF4-FFF2-40B4-BE49-F238E27FC236}">
                              <a16:creationId xmlns:a16="http://schemas.microsoft.com/office/drawing/2014/main" id="{9434B22D-10C0-401C-B6DD-36487E38E3D4}"/>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50" name="Rectangle 749">
                        <a:extLst>
                          <a:ext uri="{FF2B5EF4-FFF2-40B4-BE49-F238E27FC236}">
                            <a16:creationId xmlns:a16="http://schemas.microsoft.com/office/drawing/2014/main" id="{031D0322-341C-4DFE-A841-6C831EC7F32F}"/>
                          </a:ext>
                        </a:extLst>
                      </p:cNvPr>
                      <p:cNvSpPr/>
                      <p:nvPr/>
                    </p:nvSpPr>
                    <p:spPr>
                      <a:xfrm>
                        <a:off x="1695500" y="3464608"/>
                        <a:ext cx="102900" cy="436610"/>
                      </a:xfrm>
                      <a:prstGeom prst="rect">
                        <a:avLst/>
                      </a:prstGeom>
                      <a:solidFill>
                        <a:schemeClr val="bg2">
                          <a:lumMod val="5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100</a:t>
                        </a:r>
                      </a:p>
                    </p:txBody>
                  </p:sp>
                </p:grpSp>
                <p:grpSp>
                  <p:nvGrpSpPr>
                    <p:cNvPr id="739" name="Group 738">
                      <a:extLst>
                        <a:ext uri="{FF2B5EF4-FFF2-40B4-BE49-F238E27FC236}">
                          <a16:creationId xmlns:a16="http://schemas.microsoft.com/office/drawing/2014/main" id="{90C4F3B1-7071-44CB-B0FA-181846FE97DC}"/>
                        </a:ext>
                      </a:extLst>
                    </p:cNvPr>
                    <p:cNvGrpSpPr/>
                    <p:nvPr/>
                  </p:nvGrpSpPr>
                  <p:grpSpPr>
                    <a:xfrm>
                      <a:off x="2780693" y="3281002"/>
                      <a:ext cx="102900" cy="620213"/>
                      <a:chOff x="1797230" y="3449638"/>
                      <a:chExt cx="102900" cy="451581"/>
                    </a:xfrm>
                  </p:grpSpPr>
                  <p:grpSp>
                    <p:nvGrpSpPr>
                      <p:cNvPr id="745" name="Group 744">
                        <a:extLst>
                          <a:ext uri="{FF2B5EF4-FFF2-40B4-BE49-F238E27FC236}">
                            <a16:creationId xmlns:a16="http://schemas.microsoft.com/office/drawing/2014/main" id="{A5DE65AB-9CEF-4135-A4E5-10EC4EF2AD20}"/>
                          </a:ext>
                        </a:extLst>
                      </p:cNvPr>
                      <p:cNvGrpSpPr/>
                      <p:nvPr/>
                    </p:nvGrpSpPr>
                    <p:grpSpPr>
                      <a:xfrm>
                        <a:off x="1812680" y="3449638"/>
                        <a:ext cx="72000" cy="451579"/>
                        <a:chOff x="3743571" y="3308401"/>
                        <a:chExt cx="80558" cy="722480"/>
                      </a:xfrm>
                    </p:grpSpPr>
                    <p:cxnSp>
                      <p:nvCxnSpPr>
                        <p:cNvPr id="747" name="Straight Connector 746">
                          <a:extLst>
                            <a:ext uri="{FF2B5EF4-FFF2-40B4-BE49-F238E27FC236}">
                              <a16:creationId xmlns:a16="http://schemas.microsoft.com/office/drawing/2014/main" id="{E4C0638A-DF9D-44EF-84D9-02DC966331E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48" name="Straight Connector 747">
                          <a:extLst>
                            <a:ext uri="{FF2B5EF4-FFF2-40B4-BE49-F238E27FC236}">
                              <a16:creationId xmlns:a16="http://schemas.microsoft.com/office/drawing/2014/main" id="{6B292FA3-5E70-4FCE-A39D-A9E5EDF84FE3}"/>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46" name="Rectangle 745">
                        <a:extLst>
                          <a:ext uri="{FF2B5EF4-FFF2-40B4-BE49-F238E27FC236}">
                            <a16:creationId xmlns:a16="http://schemas.microsoft.com/office/drawing/2014/main" id="{F9B049CA-6150-4D26-B59E-33E74A13838A}"/>
                          </a:ext>
                        </a:extLst>
                      </p:cNvPr>
                      <p:cNvSpPr/>
                      <p:nvPr/>
                    </p:nvSpPr>
                    <p:spPr>
                      <a:xfrm>
                        <a:off x="1797230" y="3487713"/>
                        <a:ext cx="102900" cy="413506"/>
                      </a:xfrm>
                      <a:prstGeom prst="rect">
                        <a:avLst/>
                      </a:prstGeom>
                      <a:solidFill>
                        <a:schemeClr val="accent2">
                          <a:lumMod val="60000"/>
                          <a:lumOff val="4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67</a:t>
                        </a:r>
                      </a:p>
                    </p:txBody>
                  </p:sp>
                </p:grpSp>
                <p:grpSp>
                  <p:nvGrpSpPr>
                    <p:cNvPr id="740" name="Group 739">
                      <a:extLst>
                        <a:ext uri="{FF2B5EF4-FFF2-40B4-BE49-F238E27FC236}">
                          <a16:creationId xmlns:a16="http://schemas.microsoft.com/office/drawing/2014/main" id="{C4639618-5BB5-4B3E-9AD7-664B65A6020C}"/>
                        </a:ext>
                      </a:extLst>
                    </p:cNvPr>
                    <p:cNvGrpSpPr/>
                    <p:nvPr/>
                  </p:nvGrpSpPr>
                  <p:grpSpPr>
                    <a:xfrm>
                      <a:off x="2883214" y="3303207"/>
                      <a:ext cx="102900" cy="598011"/>
                      <a:chOff x="1898964" y="3490913"/>
                      <a:chExt cx="102900" cy="410305"/>
                    </a:xfrm>
                  </p:grpSpPr>
                  <p:grpSp>
                    <p:nvGrpSpPr>
                      <p:cNvPr id="741" name="Group 740">
                        <a:extLst>
                          <a:ext uri="{FF2B5EF4-FFF2-40B4-BE49-F238E27FC236}">
                            <a16:creationId xmlns:a16="http://schemas.microsoft.com/office/drawing/2014/main" id="{D3DC3DB5-41EE-4B4B-9500-8E56E3949B05}"/>
                          </a:ext>
                        </a:extLst>
                      </p:cNvPr>
                      <p:cNvGrpSpPr/>
                      <p:nvPr/>
                    </p:nvGrpSpPr>
                    <p:grpSpPr>
                      <a:xfrm>
                        <a:off x="1914414" y="3490913"/>
                        <a:ext cx="72000" cy="410304"/>
                        <a:chOff x="3743571" y="3308401"/>
                        <a:chExt cx="80558" cy="722480"/>
                      </a:xfrm>
                    </p:grpSpPr>
                    <p:cxnSp>
                      <p:nvCxnSpPr>
                        <p:cNvPr id="743" name="Straight Connector 742">
                          <a:extLst>
                            <a:ext uri="{FF2B5EF4-FFF2-40B4-BE49-F238E27FC236}">
                              <a16:creationId xmlns:a16="http://schemas.microsoft.com/office/drawing/2014/main" id="{12E0ECE7-1766-4969-A5F6-33F5F3A232C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44" name="Straight Connector 743">
                          <a:extLst>
                            <a:ext uri="{FF2B5EF4-FFF2-40B4-BE49-F238E27FC236}">
                              <a16:creationId xmlns:a16="http://schemas.microsoft.com/office/drawing/2014/main" id="{A4A33D32-80AE-4EF7-AB40-7970BAFB803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42" name="Rectangle 741">
                        <a:extLst>
                          <a:ext uri="{FF2B5EF4-FFF2-40B4-BE49-F238E27FC236}">
                            <a16:creationId xmlns:a16="http://schemas.microsoft.com/office/drawing/2014/main" id="{09E4BDF8-90F4-4ADB-90DF-2AAC663F6325}"/>
                          </a:ext>
                        </a:extLst>
                      </p:cNvPr>
                      <p:cNvSpPr/>
                      <p:nvPr/>
                    </p:nvSpPr>
                    <p:spPr>
                      <a:xfrm>
                        <a:off x="1898964" y="3525322"/>
                        <a:ext cx="102900" cy="375896"/>
                      </a:xfrm>
                      <a:prstGeom prst="rect">
                        <a:avLst/>
                      </a:prstGeom>
                      <a:solidFill>
                        <a:schemeClr val="accent3">
                          <a:lumMod val="40000"/>
                          <a:lumOff val="6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lIns="90000" tIns="46800" bIns="46800" rtlCol="0" anchor="ctr"/>
                      <a:lstStyle/>
                      <a:p>
                        <a:r>
                          <a:rPr lang="en-GB" sz="700" dirty="0">
                            <a:solidFill>
                              <a:srgbClr val="272727"/>
                            </a:solidFill>
                          </a:rPr>
                          <a:t>56</a:t>
                        </a:r>
                      </a:p>
                    </p:txBody>
                  </p:sp>
                </p:grpSp>
              </p:grpSp>
              <p:grpSp>
                <p:nvGrpSpPr>
                  <p:cNvPr id="656" name="Group 655">
                    <a:extLst>
                      <a:ext uri="{FF2B5EF4-FFF2-40B4-BE49-F238E27FC236}">
                        <a16:creationId xmlns:a16="http://schemas.microsoft.com/office/drawing/2014/main" id="{03A6C013-119E-4F40-9555-474627CB1792}"/>
                      </a:ext>
                    </a:extLst>
                  </p:cNvPr>
                  <p:cNvGrpSpPr/>
                  <p:nvPr/>
                </p:nvGrpSpPr>
                <p:grpSpPr>
                  <a:xfrm>
                    <a:off x="2356760" y="2733735"/>
                    <a:ext cx="810874" cy="585100"/>
                    <a:chOff x="1184760" y="2733735"/>
                    <a:chExt cx="810874" cy="585100"/>
                  </a:xfrm>
                </p:grpSpPr>
                <p:sp>
                  <p:nvSpPr>
                    <p:cNvPr id="724" name="TextBox 723">
                      <a:extLst>
                        <a:ext uri="{FF2B5EF4-FFF2-40B4-BE49-F238E27FC236}">
                          <a16:creationId xmlns:a16="http://schemas.microsoft.com/office/drawing/2014/main" id="{F26EC9A8-B94A-4F2D-8FD0-72A3126C83A6}"/>
                        </a:ext>
                      </a:extLst>
                    </p:cNvPr>
                    <p:cNvSpPr txBox="1"/>
                    <p:nvPr/>
                  </p:nvSpPr>
                  <p:spPr>
                    <a:xfrm>
                      <a:off x="1184760" y="2733735"/>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25" name="TextBox 724">
                      <a:extLst>
                        <a:ext uri="{FF2B5EF4-FFF2-40B4-BE49-F238E27FC236}">
                          <a16:creationId xmlns:a16="http://schemas.microsoft.com/office/drawing/2014/main" id="{CFA0F485-ABAD-4F89-9B30-AC3B477FBA5E}"/>
                        </a:ext>
                      </a:extLst>
                    </p:cNvPr>
                    <p:cNvSpPr txBox="1"/>
                    <p:nvPr/>
                  </p:nvSpPr>
                  <p:spPr>
                    <a:xfrm>
                      <a:off x="1287494" y="2845533"/>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726" name="TextBox 725">
                      <a:extLst>
                        <a:ext uri="{FF2B5EF4-FFF2-40B4-BE49-F238E27FC236}">
                          <a16:creationId xmlns:a16="http://schemas.microsoft.com/office/drawing/2014/main" id="{A28AD7DD-1F99-4B83-A4CB-009540E091F0}"/>
                        </a:ext>
                      </a:extLst>
                    </p:cNvPr>
                    <p:cNvSpPr txBox="1"/>
                    <p:nvPr/>
                  </p:nvSpPr>
                  <p:spPr>
                    <a:xfrm>
                      <a:off x="1390228" y="2921071"/>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727" name="TextBox 726">
                      <a:extLst>
                        <a:ext uri="{FF2B5EF4-FFF2-40B4-BE49-F238E27FC236}">
                          <a16:creationId xmlns:a16="http://schemas.microsoft.com/office/drawing/2014/main" id="{6A3CB554-BF02-49C8-8360-C278F87CC7DD}"/>
                        </a:ext>
                      </a:extLst>
                    </p:cNvPr>
                    <p:cNvSpPr txBox="1"/>
                    <p:nvPr/>
                  </p:nvSpPr>
                  <p:spPr>
                    <a:xfrm>
                      <a:off x="1492962" y="2970704"/>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728" name="TextBox 727">
                      <a:extLst>
                        <a:ext uri="{FF2B5EF4-FFF2-40B4-BE49-F238E27FC236}">
                          <a16:creationId xmlns:a16="http://schemas.microsoft.com/office/drawing/2014/main" id="{849EE283-40FC-41CF-B6F0-54F833112BD7}"/>
                        </a:ext>
                      </a:extLst>
                    </p:cNvPr>
                    <p:cNvSpPr txBox="1"/>
                    <p:nvPr/>
                  </p:nvSpPr>
                  <p:spPr>
                    <a:xfrm>
                      <a:off x="1595696" y="2935327"/>
                      <a:ext cx="91734" cy="260712"/>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29" name="TextBox 728">
                      <a:extLst>
                        <a:ext uri="{FF2B5EF4-FFF2-40B4-BE49-F238E27FC236}">
                          <a16:creationId xmlns:a16="http://schemas.microsoft.com/office/drawing/2014/main" id="{511C0A4A-8072-4AF9-B100-C5EFA6F7F363}"/>
                        </a:ext>
                      </a:extLst>
                    </p:cNvPr>
                    <p:cNvSpPr txBox="1"/>
                    <p:nvPr/>
                  </p:nvSpPr>
                  <p:spPr>
                    <a:xfrm>
                      <a:off x="1698430" y="2993487"/>
                      <a:ext cx="91734" cy="260712"/>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30" name="TextBox 729">
                      <a:extLst>
                        <a:ext uri="{FF2B5EF4-FFF2-40B4-BE49-F238E27FC236}">
                          <a16:creationId xmlns:a16="http://schemas.microsoft.com/office/drawing/2014/main" id="{843A1EB8-A717-475B-B5B9-4253FB66F547}"/>
                        </a:ext>
                      </a:extLst>
                    </p:cNvPr>
                    <p:cNvSpPr txBox="1"/>
                    <p:nvPr/>
                  </p:nvSpPr>
                  <p:spPr>
                    <a:xfrm>
                      <a:off x="1801164" y="3115347"/>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731" name="TextBox 730">
                      <a:extLst>
                        <a:ext uri="{FF2B5EF4-FFF2-40B4-BE49-F238E27FC236}">
                          <a16:creationId xmlns:a16="http://schemas.microsoft.com/office/drawing/2014/main" id="{33A67DB3-6852-413D-8266-851EE4322609}"/>
                        </a:ext>
                      </a:extLst>
                    </p:cNvPr>
                    <p:cNvSpPr txBox="1"/>
                    <p:nvPr/>
                  </p:nvSpPr>
                  <p:spPr>
                    <a:xfrm>
                      <a:off x="1903900" y="3229067"/>
                      <a:ext cx="91734" cy="89768"/>
                    </a:xfrm>
                    <a:prstGeom prst="rect">
                      <a:avLst/>
                    </a:prstGeom>
                    <a:noFill/>
                  </p:spPr>
                  <p:txBody>
                    <a:bodyPr wrap="square" tIns="0" bIns="0" rtlCol="0" anchor="b">
                      <a:spAutoFit/>
                    </a:bodyPr>
                    <a:lstStyle/>
                    <a:p>
                      <a:pPr algn="ctr">
                        <a:lnSpc>
                          <a:spcPct val="80000"/>
                        </a:lnSpc>
                      </a:pPr>
                      <a:r>
                        <a:rPr lang="en-GB" sz="700" dirty="0">
                          <a:solidFill>
                            <a:srgbClr val="272727"/>
                          </a:solidFill>
                        </a:rPr>
                        <a:t>*</a:t>
                      </a:r>
                    </a:p>
                  </p:txBody>
                </p:sp>
              </p:grpSp>
              <p:grpSp>
                <p:nvGrpSpPr>
                  <p:cNvPr id="657" name="Group 656">
                    <a:extLst>
                      <a:ext uri="{FF2B5EF4-FFF2-40B4-BE49-F238E27FC236}">
                        <a16:creationId xmlns:a16="http://schemas.microsoft.com/office/drawing/2014/main" id="{E346CB82-149D-452B-8524-7C51036942AD}"/>
                      </a:ext>
                    </a:extLst>
                  </p:cNvPr>
                  <p:cNvGrpSpPr/>
                  <p:nvPr/>
                </p:nvGrpSpPr>
                <p:grpSpPr>
                  <a:xfrm>
                    <a:off x="2957463" y="2783951"/>
                    <a:ext cx="211474" cy="475057"/>
                    <a:chOff x="1780699" y="2958021"/>
                    <a:chExt cx="211474" cy="475057"/>
                  </a:xfrm>
                </p:grpSpPr>
                <p:sp>
                  <p:nvSpPr>
                    <p:cNvPr id="722" name="TextBox 721">
                      <a:extLst>
                        <a:ext uri="{FF2B5EF4-FFF2-40B4-BE49-F238E27FC236}">
                          <a16:creationId xmlns:a16="http://schemas.microsoft.com/office/drawing/2014/main" id="{897DABDE-B05C-42B3-B585-EC26EE051ABD}"/>
                        </a:ext>
                      </a:extLst>
                    </p:cNvPr>
                    <p:cNvSpPr txBox="1"/>
                    <p:nvPr/>
                  </p:nvSpPr>
                  <p:spPr>
                    <a:xfrm rot="16200000">
                      <a:off x="1681188" y="3106746"/>
                      <a:ext cx="306743" cy="107722"/>
                    </a:xfrm>
                    <a:prstGeom prst="rect">
                      <a:avLst/>
                    </a:prstGeom>
                    <a:noFill/>
                  </p:spPr>
                  <p:txBody>
                    <a:bodyPr wrap="none" lIns="36000" tIns="0" rIns="36000" bIns="0" rtlCol="0">
                      <a:spAutoFit/>
                    </a:bodyPr>
                    <a:lstStyle/>
                    <a:p>
                      <a:pPr algn="ctr"/>
                      <a:r>
                        <a:rPr lang="en-GB" sz="700" dirty="0">
                          <a:solidFill>
                            <a:srgbClr val="000000"/>
                          </a:solidFill>
                        </a:rPr>
                        <a:t>p=NS</a:t>
                      </a:r>
                    </a:p>
                  </p:txBody>
                </p:sp>
                <p:sp>
                  <p:nvSpPr>
                    <p:cNvPr id="723" name="TextBox 722">
                      <a:extLst>
                        <a:ext uri="{FF2B5EF4-FFF2-40B4-BE49-F238E27FC236}">
                          <a16:creationId xmlns:a16="http://schemas.microsoft.com/office/drawing/2014/main" id="{B0C17A21-CFBD-4B70-86B4-EE7EDCEC5FE0}"/>
                        </a:ext>
                      </a:extLst>
                    </p:cNvPr>
                    <p:cNvSpPr txBox="1"/>
                    <p:nvPr/>
                  </p:nvSpPr>
                  <p:spPr>
                    <a:xfrm rot="16200000">
                      <a:off x="1700783" y="3141689"/>
                      <a:ext cx="475057" cy="107722"/>
                    </a:xfrm>
                    <a:prstGeom prst="rect">
                      <a:avLst/>
                    </a:prstGeom>
                    <a:noFill/>
                  </p:spPr>
                  <p:txBody>
                    <a:bodyPr wrap="none" lIns="36000" tIns="0" rIns="36000" bIns="0" rtlCol="0">
                      <a:spAutoFit/>
                    </a:bodyPr>
                    <a:lstStyle/>
                    <a:p>
                      <a:pPr algn="ctr"/>
                      <a:r>
                        <a:rPr lang="en-GB" sz="700" dirty="0">
                          <a:solidFill>
                            <a:srgbClr val="000000"/>
                          </a:solidFill>
                        </a:rPr>
                        <a:t>p=0.0322</a:t>
                      </a:r>
                    </a:p>
                  </p:txBody>
                </p:sp>
              </p:grpSp>
              <p:grpSp>
                <p:nvGrpSpPr>
                  <p:cNvPr id="658" name="Group 657">
                    <a:extLst>
                      <a:ext uri="{FF2B5EF4-FFF2-40B4-BE49-F238E27FC236}">
                        <a16:creationId xmlns:a16="http://schemas.microsoft.com/office/drawing/2014/main" id="{9FDE9442-10C3-4B21-B369-D04AA2C2F76F}"/>
                      </a:ext>
                    </a:extLst>
                  </p:cNvPr>
                  <p:cNvGrpSpPr/>
                  <p:nvPr/>
                </p:nvGrpSpPr>
                <p:grpSpPr>
                  <a:xfrm>
                    <a:off x="3235018" y="2619497"/>
                    <a:ext cx="923096" cy="1281726"/>
                    <a:chOff x="3048856" y="2619497"/>
                    <a:chExt cx="923096" cy="1281726"/>
                  </a:xfrm>
                </p:grpSpPr>
                <p:grpSp>
                  <p:nvGrpSpPr>
                    <p:cNvPr id="677" name="Group 676">
                      <a:extLst>
                        <a:ext uri="{FF2B5EF4-FFF2-40B4-BE49-F238E27FC236}">
                          <a16:creationId xmlns:a16="http://schemas.microsoft.com/office/drawing/2014/main" id="{ABD98869-BA9A-45F9-98B1-DB14EE1B45CB}"/>
                        </a:ext>
                      </a:extLst>
                    </p:cNvPr>
                    <p:cNvGrpSpPr/>
                    <p:nvPr/>
                  </p:nvGrpSpPr>
                  <p:grpSpPr>
                    <a:xfrm>
                      <a:off x="3048856" y="2619497"/>
                      <a:ext cx="102900" cy="1281724"/>
                      <a:chOff x="1085120" y="3074987"/>
                      <a:chExt cx="102900" cy="826233"/>
                    </a:xfrm>
                  </p:grpSpPr>
                  <p:grpSp>
                    <p:nvGrpSpPr>
                      <p:cNvPr id="718" name="Group 717">
                        <a:extLst>
                          <a:ext uri="{FF2B5EF4-FFF2-40B4-BE49-F238E27FC236}">
                            <a16:creationId xmlns:a16="http://schemas.microsoft.com/office/drawing/2014/main" id="{D482D127-3F90-4862-9252-2B30163935AF}"/>
                          </a:ext>
                        </a:extLst>
                      </p:cNvPr>
                      <p:cNvGrpSpPr/>
                      <p:nvPr/>
                    </p:nvGrpSpPr>
                    <p:grpSpPr>
                      <a:xfrm>
                        <a:off x="1100570" y="3074987"/>
                        <a:ext cx="72000" cy="826231"/>
                        <a:chOff x="3743571" y="3308401"/>
                        <a:chExt cx="80558" cy="722480"/>
                      </a:xfrm>
                    </p:grpSpPr>
                    <p:cxnSp>
                      <p:nvCxnSpPr>
                        <p:cNvPr id="720" name="Straight Connector 719">
                          <a:extLst>
                            <a:ext uri="{FF2B5EF4-FFF2-40B4-BE49-F238E27FC236}">
                              <a16:creationId xmlns:a16="http://schemas.microsoft.com/office/drawing/2014/main" id="{8CC59B4E-E7A5-45E2-BFE4-AF615123488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21" name="Straight Connector 720">
                          <a:extLst>
                            <a:ext uri="{FF2B5EF4-FFF2-40B4-BE49-F238E27FC236}">
                              <a16:creationId xmlns:a16="http://schemas.microsoft.com/office/drawing/2014/main" id="{D256C2F7-6764-473C-902F-10AC24E4033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19" name="Rectangle 718">
                        <a:extLst>
                          <a:ext uri="{FF2B5EF4-FFF2-40B4-BE49-F238E27FC236}">
                            <a16:creationId xmlns:a16="http://schemas.microsoft.com/office/drawing/2014/main" id="{0F1B3C45-BDE6-48E8-980A-8E178A511A8B}"/>
                          </a:ext>
                        </a:extLst>
                      </p:cNvPr>
                      <p:cNvSpPr/>
                      <p:nvPr/>
                    </p:nvSpPr>
                    <p:spPr>
                      <a:xfrm>
                        <a:off x="1085120" y="3114858"/>
                        <a:ext cx="102900" cy="786362"/>
                      </a:xfrm>
                      <a:prstGeom prst="rect">
                        <a:avLst/>
                      </a:prstGeom>
                      <a:solidFill>
                        <a:schemeClr val="tx2"/>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47</a:t>
                        </a:r>
                      </a:p>
                    </p:txBody>
                  </p:sp>
                </p:grpSp>
                <p:grpSp>
                  <p:nvGrpSpPr>
                    <p:cNvPr id="678" name="Group 677">
                      <a:extLst>
                        <a:ext uri="{FF2B5EF4-FFF2-40B4-BE49-F238E27FC236}">
                          <a16:creationId xmlns:a16="http://schemas.microsoft.com/office/drawing/2014/main" id="{C86EFF3C-B01F-4A0E-83B3-3A98A9CE7B51}"/>
                        </a:ext>
                      </a:extLst>
                    </p:cNvPr>
                    <p:cNvGrpSpPr/>
                    <p:nvPr/>
                  </p:nvGrpSpPr>
                  <p:grpSpPr>
                    <a:xfrm>
                      <a:off x="3151381" y="2711438"/>
                      <a:ext cx="102900" cy="1189782"/>
                      <a:chOff x="1186850" y="3154363"/>
                      <a:chExt cx="102900" cy="746856"/>
                    </a:xfrm>
                  </p:grpSpPr>
                  <p:grpSp>
                    <p:nvGrpSpPr>
                      <p:cNvPr id="714" name="Group 713">
                        <a:extLst>
                          <a:ext uri="{FF2B5EF4-FFF2-40B4-BE49-F238E27FC236}">
                            <a16:creationId xmlns:a16="http://schemas.microsoft.com/office/drawing/2014/main" id="{6AE2F999-A555-4CBA-B89C-8735CB5DFB8D}"/>
                          </a:ext>
                        </a:extLst>
                      </p:cNvPr>
                      <p:cNvGrpSpPr/>
                      <p:nvPr/>
                    </p:nvGrpSpPr>
                    <p:grpSpPr>
                      <a:xfrm>
                        <a:off x="1202300" y="3154363"/>
                        <a:ext cx="72000" cy="746855"/>
                        <a:chOff x="3743571" y="3308401"/>
                        <a:chExt cx="80558" cy="722480"/>
                      </a:xfrm>
                    </p:grpSpPr>
                    <p:cxnSp>
                      <p:nvCxnSpPr>
                        <p:cNvPr id="716" name="Straight Connector 715">
                          <a:extLst>
                            <a:ext uri="{FF2B5EF4-FFF2-40B4-BE49-F238E27FC236}">
                              <a16:creationId xmlns:a16="http://schemas.microsoft.com/office/drawing/2014/main" id="{D8582C85-033B-4D49-9F69-D1916E6BAEDD}"/>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17" name="Straight Connector 716">
                          <a:extLst>
                            <a:ext uri="{FF2B5EF4-FFF2-40B4-BE49-F238E27FC236}">
                              <a16:creationId xmlns:a16="http://schemas.microsoft.com/office/drawing/2014/main" id="{8EA9864B-8555-44CE-AAEA-93559194BE1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15" name="Rectangle 714">
                        <a:extLst>
                          <a:ext uri="{FF2B5EF4-FFF2-40B4-BE49-F238E27FC236}">
                            <a16:creationId xmlns:a16="http://schemas.microsoft.com/office/drawing/2014/main" id="{109488F1-842F-4E8B-B3AF-6E82594D4258}"/>
                          </a:ext>
                        </a:extLst>
                      </p:cNvPr>
                      <p:cNvSpPr/>
                      <p:nvPr/>
                    </p:nvSpPr>
                    <p:spPr>
                      <a:xfrm>
                        <a:off x="1186850" y="3186893"/>
                        <a:ext cx="102900" cy="714326"/>
                      </a:xfrm>
                      <a:prstGeom prst="rect">
                        <a:avLst/>
                      </a:prstGeom>
                      <a:solidFill>
                        <a:schemeClr val="accent1"/>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47</a:t>
                        </a:r>
                      </a:p>
                    </p:txBody>
                  </p:sp>
                </p:grpSp>
                <p:grpSp>
                  <p:nvGrpSpPr>
                    <p:cNvPr id="679" name="Group 678">
                      <a:extLst>
                        <a:ext uri="{FF2B5EF4-FFF2-40B4-BE49-F238E27FC236}">
                          <a16:creationId xmlns:a16="http://schemas.microsoft.com/office/drawing/2014/main" id="{838CB539-FD8B-48FA-A7F3-6F1292079D44}"/>
                        </a:ext>
                      </a:extLst>
                    </p:cNvPr>
                    <p:cNvGrpSpPr/>
                    <p:nvPr/>
                  </p:nvGrpSpPr>
                  <p:grpSpPr>
                    <a:xfrm>
                      <a:off x="3253906" y="2825112"/>
                      <a:ext cx="102900" cy="1076107"/>
                      <a:chOff x="1288580" y="3254375"/>
                      <a:chExt cx="102900" cy="646844"/>
                    </a:xfrm>
                  </p:grpSpPr>
                  <p:grpSp>
                    <p:nvGrpSpPr>
                      <p:cNvPr id="710" name="Group 709">
                        <a:extLst>
                          <a:ext uri="{FF2B5EF4-FFF2-40B4-BE49-F238E27FC236}">
                            <a16:creationId xmlns:a16="http://schemas.microsoft.com/office/drawing/2014/main" id="{282176BF-55DA-49FC-AACD-B86978ED2907}"/>
                          </a:ext>
                        </a:extLst>
                      </p:cNvPr>
                      <p:cNvGrpSpPr/>
                      <p:nvPr/>
                    </p:nvGrpSpPr>
                    <p:grpSpPr>
                      <a:xfrm>
                        <a:off x="1304030" y="3254375"/>
                        <a:ext cx="72000" cy="646843"/>
                        <a:chOff x="3743571" y="3308401"/>
                        <a:chExt cx="80558" cy="722480"/>
                      </a:xfrm>
                    </p:grpSpPr>
                    <p:cxnSp>
                      <p:nvCxnSpPr>
                        <p:cNvPr id="712" name="Straight Connector 711">
                          <a:extLst>
                            <a:ext uri="{FF2B5EF4-FFF2-40B4-BE49-F238E27FC236}">
                              <a16:creationId xmlns:a16="http://schemas.microsoft.com/office/drawing/2014/main" id="{DED236C3-B795-4536-B5E4-1D27CA4E6FF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13" name="Straight Connector 712">
                          <a:extLst>
                            <a:ext uri="{FF2B5EF4-FFF2-40B4-BE49-F238E27FC236}">
                              <a16:creationId xmlns:a16="http://schemas.microsoft.com/office/drawing/2014/main" id="{5CD74CB8-5E3E-45CF-BC33-519EB7A5DA5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11" name="Rectangle 710">
                        <a:extLst>
                          <a:ext uri="{FF2B5EF4-FFF2-40B4-BE49-F238E27FC236}">
                            <a16:creationId xmlns:a16="http://schemas.microsoft.com/office/drawing/2014/main" id="{912F8F53-91E1-48BA-9864-222A541006DB}"/>
                          </a:ext>
                        </a:extLst>
                      </p:cNvPr>
                      <p:cNvSpPr/>
                      <p:nvPr/>
                    </p:nvSpPr>
                    <p:spPr>
                      <a:xfrm>
                        <a:off x="1288580" y="3281363"/>
                        <a:ext cx="102900" cy="619856"/>
                      </a:xfrm>
                      <a:prstGeom prst="rect">
                        <a:avLst/>
                      </a:prstGeom>
                      <a:solidFill>
                        <a:schemeClr val="accent3"/>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47</a:t>
                        </a:r>
                      </a:p>
                    </p:txBody>
                  </p:sp>
                </p:grpSp>
                <p:grpSp>
                  <p:nvGrpSpPr>
                    <p:cNvPr id="680" name="Group 679">
                      <a:extLst>
                        <a:ext uri="{FF2B5EF4-FFF2-40B4-BE49-F238E27FC236}">
                          <a16:creationId xmlns:a16="http://schemas.microsoft.com/office/drawing/2014/main" id="{ECFDEBFF-73F3-4291-A51E-4770F0AD2186}"/>
                        </a:ext>
                      </a:extLst>
                    </p:cNvPr>
                    <p:cNvGrpSpPr/>
                    <p:nvPr/>
                  </p:nvGrpSpPr>
                  <p:grpSpPr>
                    <a:xfrm>
                      <a:off x="3356431" y="2912038"/>
                      <a:ext cx="102900" cy="989182"/>
                      <a:chOff x="1390310" y="3313113"/>
                      <a:chExt cx="102900" cy="588106"/>
                    </a:xfrm>
                  </p:grpSpPr>
                  <p:grpSp>
                    <p:nvGrpSpPr>
                      <p:cNvPr id="706" name="Group 705">
                        <a:extLst>
                          <a:ext uri="{FF2B5EF4-FFF2-40B4-BE49-F238E27FC236}">
                            <a16:creationId xmlns:a16="http://schemas.microsoft.com/office/drawing/2014/main" id="{A717898D-4D1F-452C-8BD7-E0F60E8A4D7A}"/>
                          </a:ext>
                        </a:extLst>
                      </p:cNvPr>
                      <p:cNvGrpSpPr/>
                      <p:nvPr/>
                    </p:nvGrpSpPr>
                    <p:grpSpPr>
                      <a:xfrm>
                        <a:off x="1405760" y="3313113"/>
                        <a:ext cx="72000" cy="588105"/>
                        <a:chOff x="3743571" y="3308401"/>
                        <a:chExt cx="80558" cy="722480"/>
                      </a:xfrm>
                    </p:grpSpPr>
                    <p:cxnSp>
                      <p:nvCxnSpPr>
                        <p:cNvPr id="708" name="Straight Connector 707">
                          <a:extLst>
                            <a:ext uri="{FF2B5EF4-FFF2-40B4-BE49-F238E27FC236}">
                              <a16:creationId xmlns:a16="http://schemas.microsoft.com/office/drawing/2014/main" id="{62D45B52-1753-4FE6-9080-23F1B2BA165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9" name="Straight Connector 708">
                          <a:extLst>
                            <a:ext uri="{FF2B5EF4-FFF2-40B4-BE49-F238E27FC236}">
                              <a16:creationId xmlns:a16="http://schemas.microsoft.com/office/drawing/2014/main" id="{FD7B744E-A9C0-43D1-AFD3-3DA09420649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07" name="Rectangle 706">
                        <a:extLst>
                          <a:ext uri="{FF2B5EF4-FFF2-40B4-BE49-F238E27FC236}">
                            <a16:creationId xmlns:a16="http://schemas.microsoft.com/office/drawing/2014/main" id="{D9C12956-8603-4A40-BA5E-147DCF2809CC}"/>
                          </a:ext>
                        </a:extLst>
                      </p:cNvPr>
                      <p:cNvSpPr/>
                      <p:nvPr/>
                    </p:nvSpPr>
                    <p:spPr>
                      <a:xfrm>
                        <a:off x="1390310" y="3349625"/>
                        <a:ext cx="102900" cy="551594"/>
                      </a:xfrm>
                      <a:prstGeom prst="rect">
                        <a:avLst/>
                      </a:prstGeom>
                      <a:solidFill>
                        <a:schemeClr val="accent4"/>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45</a:t>
                        </a:r>
                      </a:p>
                    </p:txBody>
                  </p:sp>
                </p:grpSp>
                <p:grpSp>
                  <p:nvGrpSpPr>
                    <p:cNvPr id="681" name="Group 680">
                      <a:extLst>
                        <a:ext uri="{FF2B5EF4-FFF2-40B4-BE49-F238E27FC236}">
                          <a16:creationId xmlns:a16="http://schemas.microsoft.com/office/drawing/2014/main" id="{E3440336-6EDC-42AE-892D-BAD2E8A5A62E}"/>
                        </a:ext>
                      </a:extLst>
                    </p:cNvPr>
                    <p:cNvGrpSpPr/>
                    <p:nvPr/>
                  </p:nvGrpSpPr>
                  <p:grpSpPr>
                    <a:xfrm>
                      <a:off x="3458956" y="2990606"/>
                      <a:ext cx="102900" cy="910612"/>
                      <a:chOff x="1492040" y="3354388"/>
                      <a:chExt cx="102900" cy="546830"/>
                    </a:xfrm>
                  </p:grpSpPr>
                  <p:grpSp>
                    <p:nvGrpSpPr>
                      <p:cNvPr id="702" name="Group 701">
                        <a:extLst>
                          <a:ext uri="{FF2B5EF4-FFF2-40B4-BE49-F238E27FC236}">
                            <a16:creationId xmlns:a16="http://schemas.microsoft.com/office/drawing/2014/main" id="{C0320C90-5EB3-4D55-BCBB-F6D2A0C86565}"/>
                          </a:ext>
                        </a:extLst>
                      </p:cNvPr>
                      <p:cNvGrpSpPr/>
                      <p:nvPr/>
                    </p:nvGrpSpPr>
                    <p:grpSpPr>
                      <a:xfrm>
                        <a:off x="1507490" y="3354388"/>
                        <a:ext cx="72000" cy="546830"/>
                        <a:chOff x="3743571" y="3308401"/>
                        <a:chExt cx="80558" cy="722480"/>
                      </a:xfrm>
                    </p:grpSpPr>
                    <p:cxnSp>
                      <p:nvCxnSpPr>
                        <p:cNvPr id="704" name="Straight Connector 703">
                          <a:extLst>
                            <a:ext uri="{FF2B5EF4-FFF2-40B4-BE49-F238E27FC236}">
                              <a16:creationId xmlns:a16="http://schemas.microsoft.com/office/drawing/2014/main" id="{1FA508F6-7707-4980-BCD7-A98752366048}"/>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5" name="Straight Connector 704">
                          <a:extLst>
                            <a:ext uri="{FF2B5EF4-FFF2-40B4-BE49-F238E27FC236}">
                              <a16:creationId xmlns:a16="http://schemas.microsoft.com/office/drawing/2014/main" id="{E66BCE66-659E-4085-A975-3C58A2802618}"/>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03" name="Rectangle 702">
                        <a:extLst>
                          <a:ext uri="{FF2B5EF4-FFF2-40B4-BE49-F238E27FC236}">
                            <a16:creationId xmlns:a16="http://schemas.microsoft.com/office/drawing/2014/main" id="{34A90D64-E647-4911-A486-7AA917E13D6D}"/>
                          </a:ext>
                        </a:extLst>
                      </p:cNvPr>
                      <p:cNvSpPr/>
                      <p:nvPr/>
                    </p:nvSpPr>
                    <p:spPr>
                      <a:xfrm>
                        <a:off x="1492040" y="3387515"/>
                        <a:ext cx="102900" cy="513703"/>
                      </a:xfrm>
                      <a:prstGeom prst="rect">
                        <a:avLst/>
                      </a:prstGeom>
                      <a:solidFill>
                        <a:schemeClr val="accent5"/>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45</a:t>
                        </a:r>
                      </a:p>
                    </p:txBody>
                  </p:sp>
                </p:grpSp>
                <p:grpSp>
                  <p:nvGrpSpPr>
                    <p:cNvPr id="682" name="Group 681">
                      <a:extLst>
                        <a:ext uri="{FF2B5EF4-FFF2-40B4-BE49-F238E27FC236}">
                          <a16:creationId xmlns:a16="http://schemas.microsoft.com/office/drawing/2014/main" id="{48F5832C-603E-4890-A727-011DC2397C4E}"/>
                        </a:ext>
                      </a:extLst>
                    </p:cNvPr>
                    <p:cNvGrpSpPr/>
                    <p:nvPr/>
                  </p:nvGrpSpPr>
                  <p:grpSpPr>
                    <a:xfrm>
                      <a:off x="3561481" y="3055801"/>
                      <a:ext cx="102900" cy="845417"/>
                      <a:chOff x="1593770" y="3395662"/>
                      <a:chExt cx="102900" cy="505556"/>
                    </a:xfrm>
                  </p:grpSpPr>
                  <p:grpSp>
                    <p:nvGrpSpPr>
                      <p:cNvPr id="698" name="Group 697">
                        <a:extLst>
                          <a:ext uri="{FF2B5EF4-FFF2-40B4-BE49-F238E27FC236}">
                            <a16:creationId xmlns:a16="http://schemas.microsoft.com/office/drawing/2014/main" id="{01B7F298-9F71-4BED-BC1D-66311D5B0539}"/>
                          </a:ext>
                        </a:extLst>
                      </p:cNvPr>
                      <p:cNvGrpSpPr/>
                      <p:nvPr/>
                    </p:nvGrpSpPr>
                    <p:grpSpPr>
                      <a:xfrm>
                        <a:off x="1609220" y="3395662"/>
                        <a:ext cx="72000" cy="505555"/>
                        <a:chOff x="3743571" y="3308401"/>
                        <a:chExt cx="80558" cy="722480"/>
                      </a:xfrm>
                    </p:grpSpPr>
                    <p:cxnSp>
                      <p:nvCxnSpPr>
                        <p:cNvPr id="700" name="Straight Connector 699">
                          <a:extLst>
                            <a:ext uri="{FF2B5EF4-FFF2-40B4-BE49-F238E27FC236}">
                              <a16:creationId xmlns:a16="http://schemas.microsoft.com/office/drawing/2014/main" id="{99D79227-4D0F-4024-A2C0-D4C38BFBD83C}"/>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1" name="Straight Connector 700">
                          <a:extLst>
                            <a:ext uri="{FF2B5EF4-FFF2-40B4-BE49-F238E27FC236}">
                              <a16:creationId xmlns:a16="http://schemas.microsoft.com/office/drawing/2014/main" id="{44A6CC36-0927-46D9-B5D5-8EFB1E7D882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99" name="Rectangle 698">
                        <a:extLst>
                          <a:ext uri="{FF2B5EF4-FFF2-40B4-BE49-F238E27FC236}">
                            <a16:creationId xmlns:a16="http://schemas.microsoft.com/office/drawing/2014/main" id="{34692B88-5D73-415E-9AEC-765CF4D46D48}"/>
                          </a:ext>
                        </a:extLst>
                      </p:cNvPr>
                      <p:cNvSpPr/>
                      <p:nvPr/>
                    </p:nvSpPr>
                    <p:spPr>
                      <a:xfrm>
                        <a:off x="1593770" y="3426651"/>
                        <a:ext cx="102900" cy="474567"/>
                      </a:xfrm>
                      <a:prstGeom prst="rect">
                        <a:avLst/>
                      </a:prstGeom>
                      <a:solidFill>
                        <a:schemeClr val="accent6"/>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srgbClr val="272727"/>
                            </a:solidFill>
                          </a:rPr>
                          <a:t>43</a:t>
                        </a:r>
                      </a:p>
                    </p:txBody>
                  </p:sp>
                </p:grpSp>
                <p:grpSp>
                  <p:nvGrpSpPr>
                    <p:cNvPr id="683" name="Group 682">
                      <a:extLst>
                        <a:ext uri="{FF2B5EF4-FFF2-40B4-BE49-F238E27FC236}">
                          <a16:creationId xmlns:a16="http://schemas.microsoft.com/office/drawing/2014/main" id="{0F70C2A5-5C26-475C-BA23-EEFD2B880DFF}"/>
                        </a:ext>
                      </a:extLst>
                    </p:cNvPr>
                    <p:cNvGrpSpPr/>
                    <p:nvPr/>
                  </p:nvGrpSpPr>
                  <p:grpSpPr>
                    <a:xfrm>
                      <a:off x="3664006" y="3087563"/>
                      <a:ext cx="102900" cy="813655"/>
                      <a:chOff x="1695500" y="3436938"/>
                      <a:chExt cx="102900" cy="464280"/>
                    </a:xfrm>
                  </p:grpSpPr>
                  <p:grpSp>
                    <p:nvGrpSpPr>
                      <p:cNvPr id="694" name="Group 693">
                        <a:extLst>
                          <a:ext uri="{FF2B5EF4-FFF2-40B4-BE49-F238E27FC236}">
                            <a16:creationId xmlns:a16="http://schemas.microsoft.com/office/drawing/2014/main" id="{3574F2A1-7902-4676-8211-374E099643F1}"/>
                          </a:ext>
                        </a:extLst>
                      </p:cNvPr>
                      <p:cNvGrpSpPr/>
                      <p:nvPr/>
                    </p:nvGrpSpPr>
                    <p:grpSpPr>
                      <a:xfrm>
                        <a:off x="1710950" y="3436938"/>
                        <a:ext cx="72000" cy="464279"/>
                        <a:chOff x="3743571" y="3308401"/>
                        <a:chExt cx="80558" cy="722480"/>
                      </a:xfrm>
                    </p:grpSpPr>
                    <p:cxnSp>
                      <p:nvCxnSpPr>
                        <p:cNvPr id="696" name="Straight Connector 695">
                          <a:extLst>
                            <a:ext uri="{FF2B5EF4-FFF2-40B4-BE49-F238E27FC236}">
                              <a16:creationId xmlns:a16="http://schemas.microsoft.com/office/drawing/2014/main" id="{4572E46B-7424-4013-A4E5-66628A9DFF5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97" name="Straight Connector 696">
                          <a:extLst>
                            <a:ext uri="{FF2B5EF4-FFF2-40B4-BE49-F238E27FC236}">
                              <a16:creationId xmlns:a16="http://schemas.microsoft.com/office/drawing/2014/main" id="{3969FCDE-97E4-42C1-8C1A-F0665312F821}"/>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95" name="Rectangle 694">
                        <a:extLst>
                          <a:ext uri="{FF2B5EF4-FFF2-40B4-BE49-F238E27FC236}">
                            <a16:creationId xmlns:a16="http://schemas.microsoft.com/office/drawing/2014/main" id="{CE799307-7BB9-4C15-99BA-0BAA9DD98F10}"/>
                          </a:ext>
                        </a:extLst>
                      </p:cNvPr>
                      <p:cNvSpPr/>
                      <p:nvPr/>
                    </p:nvSpPr>
                    <p:spPr>
                      <a:xfrm>
                        <a:off x="1695500" y="3472231"/>
                        <a:ext cx="102900" cy="428987"/>
                      </a:xfrm>
                      <a:prstGeom prst="rect">
                        <a:avLst/>
                      </a:prstGeom>
                      <a:solidFill>
                        <a:schemeClr val="bg2">
                          <a:lumMod val="5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34</a:t>
                        </a:r>
                      </a:p>
                    </p:txBody>
                  </p:sp>
                </p:grpSp>
                <p:grpSp>
                  <p:nvGrpSpPr>
                    <p:cNvPr id="684" name="Group 683">
                      <a:extLst>
                        <a:ext uri="{FF2B5EF4-FFF2-40B4-BE49-F238E27FC236}">
                          <a16:creationId xmlns:a16="http://schemas.microsoft.com/office/drawing/2014/main" id="{796176DE-54BD-48AF-A75F-176D93B81443}"/>
                        </a:ext>
                      </a:extLst>
                    </p:cNvPr>
                    <p:cNvGrpSpPr/>
                    <p:nvPr/>
                  </p:nvGrpSpPr>
                  <p:grpSpPr>
                    <a:xfrm>
                      <a:off x="3766531" y="3122671"/>
                      <a:ext cx="102900" cy="778552"/>
                      <a:chOff x="1797230" y="3449638"/>
                      <a:chExt cx="102900" cy="451581"/>
                    </a:xfrm>
                  </p:grpSpPr>
                  <p:grpSp>
                    <p:nvGrpSpPr>
                      <p:cNvPr id="690" name="Group 689">
                        <a:extLst>
                          <a:ext uri="{FF2B5EF4-FFF2-40B4-BE49-F238E27FC236}">
                            <a16:creationId xmlns:a16="http://schemas.microsoft.com/office/drawing/2014/main" id="{4790CB41-8687-42B3-8B37-4D9EA3218E36}"/>
                          </a:ext>
                        </a:extLst>
                      </p:cNvPr>
                      <p:cNvGrpSpPr/>
                      <p:nvPr/>
                    </p:nvGrpSpPr>
                    <p:grpSpPr>
                      <a:xfrm>
                        <a:off x="1812680" y="3449638"/>
                        <a:ext cx="72000" cy="451579"/>
                        <a:chOff x="3743571" y="3308401"/>
                        <a:chExt cx="80558" cy="722480"/>
                      </a:xfrm>
                    </p:grpSpPr>
                    <p:cxnSp>
                      <p:nvCxnSpPr>
                        <p:cNvPr id="692" name="Straight Connector 691">
                          <a:extLst>
                            <a:ext uri="{FF2B5EF4-FFF2-40B4-BE49-F238E27FC236}">
                              <a16:creationId xmlns:a16="http://schemas.microsoft.com/office/drawing/2014/main" id="{216620DE-BB4C-40BC-AAE6-28A3274015F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93" name="Straight Connector 692">
                          <a:extLst>
                            <a:ext uri="{FF2B5EF4-FFF2-40B4-BE49-F238E27FC236}">
                              <a16:creationId xmlns:a16="http://schemas.microsoft.com/office/drawing/2014/main" id="{4A23BCF5-D975-45E5-9C2C-94F01B324FF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91" name="Rectangle 690">
                        <a:extLst>
                          <a:ext uri="{FF2B5EF4-FFF2-40B4-BE49-F238E27FC236}">
                            <a16:creationId xmlns:a16="http://schemas.microsoft.com/office/drawing/2014/main" id="{931EFB8D-A565-40DD-A1ED-C9CDACF4A9EC}"/>
                          </a:ext>
                        </a:extLst>
                      </p:cNvPr>
                      <p:cNvSpPr/>
                      <p:nvPr/>
                    </p:nvSpPr>
                    <p:spPr>
                      <a:xfrm>
                        <a:off x="1797230" y="3487453"/>
                        <a:ext cx="102900" cy="413766"/>
                      </a:xfrm>
                      <a:prstGeom prst="rect">
                        <a:avLst/>
                      </a:prstGeom>
                      <a:solidFill>
                        <a:schemeClr val="accent2">
                          <a:lumMod val="60000"/>
                          <a:lumOff val="4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GB" sz="700" dirty="0">
                            <a:solidFill>
                              <a:prstClr val="white"/>
                            </a:solidFill>
                          </a:rPr>
                          <a:t>28</a:t>
                        </a:r>
                      </a:p>
                    </p:txBody>
                  </p:sp>
                </p:grpSp>
                <p:grpSp>
                  <p:nvGrpSpPr>
                    <p:cNvPr id="685" name="Group 684">
                      <a:extLst>
                        <a:ext uri="{FF2B5EF4-FFF2-40B4-BE49-F238E27FC236}">
                          <a16:creationId xmlns:a16="http://schemas.microsoft.com/office/drawing/2014/main" id="{E7D1C24D-64F6-4D11-921B-09668817E3CE}"/>
                        </a:ext>
                      </a:extLst>
                    </p:cNvPr>
                    <p:cNvGrpSpPr/>
                    <p:nvPr/>
                  </p:nvGrpSpPr>
                  <p:grpSpPr>
                    <a:xfrm>
                      <a:off x="3869052" y="3149414"/>
                      <a:ext cx="102900" cy="751804"/>
                      <a:chOff x="1898964" y="3490913"/>
                      <a:chExt cx="102900" cy="410305"/>
                    </a:xfrm>
                  </p:grpSpPr>
                  <p:grpSp>
                    <p:nvGrpSpPr>
                      <p:cNvPr id="686" name="Group 685">
                        <a:extLst>
                          <a:ext uri="{FF2B5EF4-FFF2-40B4-BE49-F238E27FC236}">
                            <a16:creationId xmlns:a16="http://schemas.microsoft.com/office/drawing/2014/main" id="{BAD307A7-AF45-4CA0-B0B2-9A47BF581C53}"/>
                          </a:ext>
                        </a:extLst>
                      </p:cNvPr>
                      <p:cNvGrpSpPr/>
                      <p:nvPr/>
                    </p:nvGrpSpPr>
                    <p:grpSpPr>
                      <a:xfrm>
                        <a:off x="1914414" y="3490913"/>
                        <a:ext cx="72000" cy="410304"/>
                        <a:chOff x="3743571" y="3308401"/>
                        <a:chExt cx="80558" cy="722480"/>
                      </a:xfrm>
                    </p:grpSpPr>
                    <p:cxnSp>
                      <p:nvCxnSpPr>
                        <p:cNvPr id="688" name="Straight Connector 687">
                          <a:extLst>
                            <a:ext uri="{FF2B5EF4-FFF2-40B4-BE49-F238E27FC236}">
                              <a16:creationId xmlns:a16="http://schemas.microsoft.com/office/drawing/2014/main" id="{4DB5A4AB-E8E0-49DA-B71F-4488267C068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89" name="Straight Connector 688">
                          <a:extLst>
                            <a:ext uri="{FF2B5EF4-FFF2-40B4-BE49-F238E27FC236}">
                              <a16:creationId xmlns:a16="http://schemas.microsoft.com/office/drawing/2014/main" id="{474DB843-B63D-49DF-912A-97A162E7A5C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87" name="Rectangle 686">
                        <a:extLst>
                          <a:ext uri="{FF2B5EF4-FFF2-40B4-BE49-F238E27FC236}">
                            <a16:creationId xmlns:a16="http://schemas.microsoft.com/office/drawing/2014/main" id="{7F091313-0911-4E07-85AF-DDE847AAB62C}"/>
                          </a:ext>
                        </a:extLst>
                      </p:cNvPr>
                      <p:cNvSpPr/>
                      <p:nvPr/>
                    </p:nvSpPr>
                    <p:spPr>
                      <a:xfrm>
                        <a:off x="1898964" y="3529231"/>
                        <a:ext cx="102900" cy="371987"/>
                      </a:xfrm>
                      <a:prstGeom prst="rect">
                        <a:avLst/>
                      </a:prstGeom>
                      <a:solidFill>
                        <a:schemeClr val="accent3">
                          <a:lumMod val="40000"/>
                          <a:lumOff val="6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lIns="90000" tIns="46800" bIns="46800" rtlCol="0" anchor="ctr"/>
                      <a:lstStyle/>
                      <a:p>
                        <a:r>
                          <a:rPr lang="en-GB" sz="700" dirty="0">
                            <a:solidFill>
                              <a:srgbClr val="272727"/>
                            </a:solidFill>
                          </a:rPr>
                          <a:t>24</a:t>
                        </a:r>
                      </a:p>
                    </p:txBody>
                  </p:sp>
                </p:grpSp>
              </p:grpSp>
              <p:grpSp>
                <p:nvGrpSpPr>
                  <p:cNvPr id="659" name="Group 658">
                    <a:extLst>
                      <a:ext uri="{FF2B5EF4-FFF2-40B4-BE49-F238E27FC236}">
                        <a16:creationId xmlns:a16="http://schemas.microsoft.com/office/drawing/2014/main" id="{70C943AA-AA57-466A-B2FE-66E8FF4A202A}"/>
                      </a:ext>
                    </a:extLst>
                  </p:cNvPr>
                  <p:cNvGrpSpPr/>
                  <p:nvPr/>
                </p:nvGrpSpPr>
                <p:grpSpPr>
                  <a:xfrm>
                    <a:off x="3342598" y="2548700"/>
                    <a:ext cx="810874" cy="630234"/>
                    <a:chOff x="1184760" y="2861301"/>
                    <a:chExt cx="810874" cy="630234"/>
                  </a:xfrm>
                </p:grpSpPr>
                <p:sp>
                  <p:nvSpPr>
                    <p:cNvPr id="669" name="TextBox 668">
                      <a:extLst>
                        <a:ext uri="{FF2B5EF4-FFF2-40B4-BE49-F238E27FC236}">
                          <a16:creationId xmlns:a16="http://schemas.microsoft.com/office/drawing/2014/main" id="{016E2886-8F46-4FDE-8161-7E3B562FDBE2}"/>
                        </a:ext>
                      </a:extLst>
                    </p:cNvPr>
                    <p:cNvSpPr txBox="1"/>
                    <p:nvPr/>
                  </p:nvSpPr>
                  <p:spPr>
                    <a:xfrm>
                      <a:off x="1184760" y="2861301"/>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670" name="TextBox 669">
                      <a:extLst>
                        <a:ext uri="{FF2B5EF4-FFF2-40B4-BE49-F238E27FC236}">
                          <a16:creationId xmlns:a16="http://schemas.microsoft.com/office/drawing/2014/main" id="{F60B9A0A-B341-48E4-81F1-0C851EC44931}"/>
                        </a:ext>
                      </a:extLst>
                    </p:cNvPr>
                    <p:cNvSpPr txBox="1"/>
                    <p:nvPr/>
                  </p:nvSpPr>
                  <p:spPr>
                    <a:xfrm>
                      <a:off x="1287494" y="2986472"/>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671" name="TextBox 670">
                      <a:extLst>
                        <a:ext uri="{FF2B5EF4-FFF2-40B4-BE49-F238E27FC236}">
                          <a16:creationId xmlns:a16="http://schemas.microsoft.com/office/drawing/2014/main" id="{238D840C-42A1-437F-919C-E06AA28F9C52}"/>
                        </a:ext>
                      </a:extLst>
                    </p:cNvPr>
                    <p:cNvSpPr txBox="1"/>
                    <p:nvPr/>
                  </p:nvSpPr>
                  <p:spPr>
                    <a:xfrm>
                      <a:off x="1390228" y="3067026"/>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672" name="TextBox 671">
                      <a:extLst>
                        <a:ext uri="{FF2B5EF4-FFF2-40B4-BE49-F238E27FC236}">
                          <a16:creationId xmlns:a16="http://schemas.microsoft.com/office/drawing/2014/main" id="{3B197921-1BA7-4900-A36B-9F5A5A3B0BC0}"/>
                        </a:ext>
                      </a:extLst>
                    </p:cNvPr>
                    <p:cNvSpPr txBox="1"/>
                    <p:nvPr/>
                  </p:nvSpPr>
                  <p:spPr>
                    <a:xfrm>
                      <a:off x="1492962" y="3143406"/>
                      <a:ext cx="91734" cy="174535"/>
                    </a:xfrm>
                    <a:prstGeom prst="rect">
                      <a:avLst/>
                    </a:prstGeom>
                    <a:noFill/>
                  </p:spPr>
                  <p:txBody>
                    <a:bodyPr wrap="square" tIns="0" bIns="0" rtlCol="0" anchor="b">
                      <a:spAutoFit/>
                    </a:bodyPr>
                    <a:lstStyle/>
                    <a:p>
                      <a:pPr algn="ctr">
                        <a:lnSpc>
                          <a:spcPct val="80000"/>
                        </a:lnSpc>
                      </a:pPr>
                      <a:r>
                        <a:rPr lang="en-GB" sz="700" dirty="0">
                          <a:solidFill>
                            <a:srgbClr val="272727"/>
                          </a:solidFill>
                        </a:rPr>
                        <a:t>#</a:t>
                      </a:r>
                      <a:br>
                        <a:rPr lang="en-GB" sz="700" dirty="0">
                          <a:solidFill>
                            <a:srgbClr val="272727"/>
                          </a:solidFill>
                        </a:rPr>
                      </a:br>
                      <a:r>
                        <a:rPr lang="en-GB" sz="700" dirty="0">
                          <a:solidFill>
                            <a:srgbClr val="272727"/>
                          </a:solidFill>
                        </a:rPr>
                        <a:t>*</a:t>
                      </a:r>
                    </a:p>
                  </p:txBody>
                </p:sp>
                <p:sp>
                  <p:nvSpPr>
                    <p:cNvPr id="673" name="TextBox 672">
                      <a:extLst>
                        <a:ext uri="{FF2B5EF4-FFF2-40B4-BE49-F238E27FC236}">
                          <a16:creationId xmlns:a16="http://schemas.microsoft.com/office/drawing/2014/main" id="{553CB783-BD59-43BC-83A2-7D097B05DE40}"/>
                        </a:ext>
                      </a:extLst>
                    </p:cNvPr>
                    <p:cNvSpPr txBox="1"/>
                    <p:nvPr/>
                  </p:nvSpPr>
                  <p:spPr>
                    <a:xfrm>
                      <a:off x="1595696" y="3118058"/>
                      <a:ext cx="91734" cy="260712"/>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674" name="TextBox 673">
                      <a:extLst>
                        <a:ext uri="{FF2B5EF4-FFF2-40B4-BE49-F238E27FC236}">
                          <a16:creationId xmlns:a16="http://schemas.microsoft.com/office/drawing/2014/main" id="{412C6C30-5697-4D9D-8C7D-92D981639135}"/>
                        </a:ext>
                      </a:extLst>
                    </p:cNvPr>
                    <p:cNvSpPr txBox="1"/>
                    <p:nvPr/>
                  </p:nvSpPr>
                  <p:spPr>
                    <a:xfrm>
                      <a:off x="1698430" y="3249020"/>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675" name="TextBox 674">
                      <a:extLst>
                        <a:ext uri="{FF2B5EF4-FFF2-40B4-BE49-F238E27FC236}">
                          <a16:creationId xmlns:a16="http://schemas.microsoft.com/office/drawing/2014/main" id="{ACCF1FDE-E4B1-4C39-879F-1C6331EA98DE}"/>
                        </a:ext>
                      </a:extLst>
                    </p:cNvPr>
                    <p:cNvSpPr txBox="1"/>
                    <p:nvPr/>
                  </p:nvSpPr>
                  <p:spPr>
                    <a:xfrm>
                      <a:off x="1801164" y="3284706"/>
                      <a:ext cx="91734" cy="174535"/>
                    </a:xfrm>
                    <a:prstGeom prst="rect">
                      <a:avLst/>
                    </a:prstGeom>
                    <a:noFill/>
                  </p:spPr>
                  <p:txBody>
                    <a:bodyPr wrap="square" tIns="0" bIns="0" rtlCol="0" anchor="b">
                      <a:spAutoFit/>
                    </a:bodyPr>
                    <a:lstStyle/>
                    <a:p>
                      <a:pPr algn="ctr">
                        <a:lnSpc>
                          <a:spcPct val="80000"/>
                        </a:lnSpc>
                      </a:pPr>
                      <a:br>
                        <a:rPr lang="en-GB" sz="700" dirty="0">
                          <a:solidFill>
                            <a:srgbClr val="272727"/>
                          </a:solidFill>
                        </a:rPr>
                      </a:br>
                      <a:r>
                        <a:rPr lang="en-GB" sz="700" dirty="0">
                          <a:solidFill>
                            <a:srgbClr val="272727"/>
                          </a:solidFill>
                        </a:rPr>
                        <a:t>*</a:t>
                      </a:r>
                    </a:p>
                  </p:txBody>
                </p:sp>
                <p:sp>
                  <p:nvSpPr>
                    <p:cNvPr id="676" name="TextBox 675">
                      <a:extLst>
                        <a:ext uri="{FF2B5EF4-FFF2-40B4-BE49-F238E27FC236}">
                          <a16:creationId xmlns:a16="http://schemas.microsoft.com/office/drawing/2014/main" id="{645524E6-A2AD-4DB7-9305-438CD9E02532}"/>
                        </a:ext>
                      </a:extLst>
                    </p:cNvPr>
                    <p:cNvSpPr txBox="1"/>
                    <p:nvPr/>
                  </p:nvSpPr>
                  <p:spPr>
                    <a:xfrm>
                      <a:off x="1903900" y="3401767"/>
                      <a:ext cx="91734" cy="89768"/>
                    </a:xfrm>
                    <a:prstGeom prst="rect">
                      <a:avLst/>
                    </a:prstGeom>
                    <a:noFill/>
                  </p:spPr>
                  <p:txBody>
                    <a:bodyPr wrap="square" tIns="0" bIns="0" rtlCol="0" anchor="b">
                      <a:spAutoFit/>
                    </a:bodyPr>
                    <a:lstStyle/>
                    <a:p>
                      <a:pPr algn="ctr">
                        <a:lnSpc>
                          <a:spcPct val="80000"/>
                        </a:lnSpc>
                      </a:pPr>
                      <a:r>
                        <a:rPr lang="en-GB" sz="700" dirty="0">
                          <a:solidFill>
                            <a:srgbClr val="272727"/>
                          </a:solidFill>
                        </a:rPr>
                        <a:t>*</a:t>
                      </a:r>
                    </a:p>
                  </p:txBody>
                </p:sp>
              </p:grpSp>
              <p:sp>
                <p:nvSpPr>
                  <p:cNvPr id="660" name="Rectangle 659">
                    <a:extLst>
                      <a:ext uri="{FF2B5EF4-FFF2-40B4-BE49-F238E27FC236}">
                        <a16:creationId xmlns:a16="http://schemas.microsoft.com/office/drawing/2014/main" id="{C1542D2D-C32A-4447-B72F-61D11E975043}"/>
                      </a:ext>
                    </a:extLst>
                  </p:cNvPr>
                  <p:cNvSpPr/>
                  <p:nvPr/>
                </p:nvSpPr>
                <p:spPr>
                  <a:xfrm>
                    <a:off x="1241676" y="1711510"/>
                    <a:ext cx="71957" cy="72000"/>
                  </a:xfrm>
                  <a:prstGeom prst="rect">
                    <a:avLst/>
                  </a:prstGeom>
                  <a:solidFill>
                    <a:schemeClr val="tx2"/>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1" name="Rectangle 660">
                    <a:extLst>
                      <a:ext uri="{FF2B5EF4-FFF2-40B4-BE49-F238E27FC236}">
                        <a16:creationId xmlns:a16="http://schemas.microsoft.com/office/drawing/2014/main" id="{46A3798B-72D1-4C3B-8231-DFE0A6128D7D}"/>
                      </a:ext>
                    </a:extLst>
                  </p:cNvPr>
                  <p:cNvSpPr/>
                  <p:nvPr/>
                </p:nvSpPr>
                <p:spPr>
                  <a:xfrm>
                    <a:off x="1777238" y="1718754"/>
                    <a:ext cx="71957" cy="72000"/>
                  </a:xfrm>
                  <a:prstGeom prst="rect">
                    <a:avLst/>
                  </a:prstGeom>
                  <a:solidFill>
                    <a:schemeClr val="accent1"/>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2" name="Rectangle 661">
                    <a:extLst>
                      <a:ext uri="{FF2B5EF4-FFF2-40B4-BE49-F238E27FC236}">
                        <a16:creationId xmlns:a16="http://schemas.microsoft.com/office/drawing/2014/main" id="{BE2C5CE7-B8A3-4873-8E7C-7B9F53A3AFD6}"/>
                      </a:ext>
                    </a:extLst>
                  </p:cNvPr>
                  <p:cNvSpPr/>
                  <p:nvPr/>
                </p:nvSpPr>
                <p:spPr>
                  <a:xfrm>
                    <a:off x="2243064" y="1709832"/>
                    <a:ext cx="71957" cy="72000"/>
                  </a:xfrm>
                  <a:prstGeom prst="rect">
                    <a:avLst/>
                  </a:prstGeom>
                  <a:solidFill>
                    <a:schemeClr val="accent3"/>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3" name="Rectangle 662">
                    <a:extLst>
                      <a:ext uri="{FF2B5EF4-FFF2-40B4-BE49-F238E27FC236}">
                        <a16:creationId xmlns:a16="http://schemas.microsoft.com/office/drawing/2014/main" id="{E0B33AE2-ED37-46D9-9ED7-81FEA00AF29F}"/>
                      </a:ext>
                    </a:extLst>
                  </p:cNvPr>
                  <p:cNvSpPr/>
                  <p:nvPr/>
                </p:nvSpPr>
                <p:spPr>
                  <a:xfrm>
                    <a:off x="2697522" y="1712101"/>
                    <a:ext cx="71957" cy="72000"/>
                  </a:xfrm>
                  <a:prstGeom prst="rect">
                    <a:avLst/>
                  </a:prstGeom>
                  <a:solidFill>
                    <a:schemeClr val="accent4"/>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4" name="Rectangle 663">
                    <a:extLst>
                      <a:ext uri="{FF2B5EF4-FFF2-40B4-BE49-F238E27FC236}">
                        <a16:creationId xmlns:a16="http://schemas.microsoft.com/office/drawing/2014/main" id="{BC210A14-1BD1-4A7A-9ADC-D89FF6A5A3BF}"/>
                      </a:ext>
                    </a:extLst>
                  </p:cNvPr>
                  <p:cNvSpPr/>
                  <p:nvPr/>
                </p:nvSpPr>
                <p:spPr>
                  <a:xfrm>
                    <a:off x="3182091" y="1718754"/>
                    <a:ext cx="71957" cy="72000"/>
                  </a:xfrm>
                  <a:prstGeom prst="rect">
                    <a:avLst/>
                  </a:prstGeom>
                  <a:solidFill>
                    <a:schemeClr val="accent5"/>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5" name="Rectangle 664">
                    <a:extLst>
                      <a:ext uri="{FF2B5EF4-FFF2-40B4-BE49-F238E27FC236}">
                        <a16:creationId xmlns:a16="http://schemas.microsoft.com/office/drawing/2014/main" id="{010BFA0C-4F7E-4416-8147-DFE0433D1BE5}"/>
                      </a:ext>
                    </a:extLst>
                  </p:cNvPr>
                  <p:cNvSpPr/>
                  <p:nvPr/>
                </p:nvSpPr>
                <p:spPr>
                  <a:xfrm>
                    <a:off x="1241676" y="1826164"/>
                    <a:ext cx="71957" cy="72000"/>
                  </a:xfrm>
                  <a:prstGeom prst="rect">
                    <a:avLst/>
                  </a:prstGeom>
                  <a:solidFill>
                    <a:schemeClr val="accent6"/>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6" name="Rectangle 665">
                    <a:extLst>
                      <a:ext uri="{FF2B5EF4-FFF2-40B4-BE49-F238E27FC236}">
                        <a16:creationId xmlns:a16="http://schemas.microsoft.com/office/drawing/2014/main" id="{2820800F-F585-48EA-B9EE-CBAFFB8EB3BF}"/>
                      </a:ext>
                    </a:extLst>
                  </p:cNvPr>
                  <p:cNvSpPr/>
                  <p:nvPr/>
                </p:nvSpPr>
                <p:spPr>
                  <a:xfrm>
                    <a:off x="1781859" y="1824636"/>
                    <a:ext cx="71957" cy="72000"/>
                  </a:xfrm>
                  <a:prstGeom prst="rect">
                    <a:avLst/>
                  </a:prstGeom>
                  <a:solidFill>
                    <a:schemeClr val="bg1">
                      <a:lumMod val="5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7" name="Rectangle 666">
                    <a:extLst>
                      <a:ext uri="{FF2B5EF4-FFF2-40B4-BE49-F238E27FC236}">
                        <a16:creationId xmlns:a16="http://schemas.microsoft.com/office/drawing/2014/main" id="{54C34A35-43F4-4724-A640-01561300830E}"/>
                      </a:ext>
                    </a:extLst>
                  </p:cNvPr>
                  <p:cNvSpPr/>
                  <p:nvPr/>
                </p:nvSpPr>
                <p:spPr>
                  <a:xfrm>
                    <a:off x="2243064" y="1832111"/>
                    <a:ext cx="71957" cy="72000"/>
                  </a:xfrm>
                  <a:prstGeom prst="rect">
                    <a:avLst/>
                  </a:prstGeom>
                  <a:solidFill>
                    <a:schemeClr val="accent2">
                      <a:lumMod val="60000"/>
                      <a:lumOff val="4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68" name="Rectangle 667">
                    <a:extLst>
                      <a:ext uri="{FF2B5EF4-FFF2-40B4-BE49-F238E27FC236}">
                        <a16:creationId xmlns:a16="http://schemas.microsoft.com/office/drawing/2014/main" id="{296EC412-0932-4621-9599-59D197F3A5F1}"/>
                      </a:ext>
                    </a:extLst>
                  </p:cNvPr>
                  <p:cNvSpPr/>
                  <p:nvPr/>
                </p:nvSpPr>
                <p:spPr>
                  <a:xfrm>
                    <a:off x="2697522" y="1834380"/>
                    <a:ext cx="71957" cy="72000"/>
                  </a:xfrm>
                  <a:prstGeom prst="rect">
                    <a:avLst/>
                  </a:prstGeom>
                  <a:solidFill>
                    <a:schemeClr val="accent3">
                      <a:lumMod val="40000"/>
                      <a:lumOff val="60000"/>
                    </a:schemeClr>
                  </a:solidFill>
                  <a:ln w="63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grpSp>
      <p:sp>
        <p:nvSpPr>
          <p:cNvPr id="3" name="TextBox 2">
            <a:extLst>
              <a:ext uri="{FF2B5EF4-FFF2-40B4-BE49-F238E27FC236}">
                <a16:creationId xmlns:a16="http://schemas.microsoft.com/office/drawing/2014/main" id="{70284D12-38CA-4CD9-981B-63A5BCF39F18}"/>
              </a:ext>
            </a:extLst>
          </p:cNvPr>
          <p:cNvSpPr txBox="1"/>
          <p:nvPr/>
        </p:nvSpPr>
        <p:spPr>
          <a:xfrm>
            <a:off x="7625560" y="5924758"/>
            <a:ext cx="4281526" cy="430887"/>
          </a:xfrm>
          <a:prstGeom prst="rect">
            <a:avLst/>
          </a:prstGeom>
          <a:noFill/>
        </p:spPr>
        <p:txBody>
          <a:bodyPr wrap="square" rtlCol="0">
            <a:spAutoFit/>
          </a:bodyPr>
          <a:lstStyle/>
          <a:p>
            <a:pPr algn="ctr"/>
            <a:r>
              <a:rPr lang="en-GB" sz="1100" dirty="0"/>
              <a:t>Graphs adapted from </a:t>
            </a:r>
            <a:r>
              <a:rPr lang="fr-FR" sz="1100" dirty="0"/>
              <a:t>Saad F et al. Int J </a:t>
            </a:r>
            <a:r>
              <a:rPr lang="fr-FR" sz="1100" dirty="0" err="1"/>
              <a:t>Obes</a:t>
            </a:r>
            <a:r>
              <a:rPr lang="fr-FR" sz="1100" dirty="0"/>
              <a:t> (</a:t>
            </a:r>
            <a:r>
              <a:rPr lang="fr-FR" sz="1100" dirty="0" err="1"/>
              <a:t>Lond</a:t>
            </a:r>
            <a:r>
              <a:rPr lang="fr-FR" sz="1100" dirty="0"/>
              <a:t>) 2016;40:162–70</a:t>
            </a:r>
            <a:r>
              <a:rPr lang="en-GB" sz="1100" dirty="0"/>
              <a:t> </a:t>
            </a:r>
          </a:p>
        </p:txBody>
      </p:sp>
    </p:spTree>
    <p:extLst>
      <p:ext uri="{BB962C8B-B14F-4D97-AF65-F5344CB8AC3E}">
        <p14:creationId xmlns:p14="http://schemas.microsoft.com/office/powerpoint/2010/main" val="40249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20" y="39419"/>
            <a:ext cx="11381173" cy="1375385"/>
          </a:xfrm>
        </p:spPr>
        <p:txBody>
          <a:bodyPr>
            <a:normAutofit/>
          </a:bodyPr>
          <a:lstStyle/>
          <a:p>
            <a:r>
              <a:rPr lang="en-GB" sz="2400" dirty="0">
                <a:solidFill>
                  <a:schemeClr val="tx2"/>
                </a:solidFill>
              </a:rPr>
              <a:t>Long-term </a:t>
            </a:r>
            <a:r>
              <a:rPr lang="en-GB" sz="2400" dirty="0" err="1">
                <a:solidFill>
                  <a:schemeClr val="tx2"/>
                </a:solidFill>
              </a:rPr>
              <a:t>TTh</a:t>
            </a:r>
            <a:r>
              <a:rPr lang="en-GB" sz="2400" dirty="0">
                <a:solidFill>
                  <a:schemeClr val="tx2"/>
                </a:solidFill>
              </a:rPr>
              <a:t> in men with low testosterone and obesity is associated with significant improvements in HR-QoL, prostate parameters and erectile function</a:t>
            </a:r>
          </a:p>
        </p:txBody>
      </p:sp>
      <p:sp>
        <p:nvSpPr>
          <p:cNvPr id="5" name="TextBox 4"/>
          <p:cNvSpPr txBox="1"/>
          <p:nvPr/>
        </p:nvSpPr>
        <p:spPr>
          <a:xfrm>
            <a:off x="1480494" y="5633624"/>
            <a:ext cx="10051599" cy="707886"/>
          </a:xfrm>
          <a:prstGeom prst="rect">
            <a:avLst/>
          </a:prstGeom>
          <a:noFill/>
        </p:spPr>
        <p:txBody>
          <a:bodyPr wrap="square" rtlCol="0" anchor="b">
            <a:spAutoFit/>
          </a:bodyPr>
          <a:lstStyle/>
          <a:p>
            <a:pPr defTabSz="457200">
              <a:defRPr/>
            </a:pPr>
            <a:r>
              <a:rPr lang="en-GB" sz="1000" dirty="0">
                <a:solidFill>
                  <a:srgbClr val="005294"/>
                </a:solidFill>
              </a:rPr>
              <a:t>*p&lt;0.0001 </a:t>
            </a:r>
            <a:r>
              <a:rPr lang="en-GB" sz="1000" i="1" dirty="0">
                <a:solidFill>
                  <a:srgbClr val="005294"/>
                </a:solidFill>
              </a:rPr>
              <a:t>vs</a:t>
            </a:r>
            <a:r>
              <a:rPr lang="en-GB" sz="1000" dirty="0">
                <a:solidFill>
                  <a:srgbClr val="005294"/>
                </a:solidFill>
              </a:rPr>
              <a:t> baseline; AMS, Aging Males’ Symptoms Scale; HR- QoL, health-related quality of life; IIEF-EF, erectile function domain of the International Index of Erectile Function; IPSS, International Prostate Symptom Score; LUTS, lower urinary tract symptoms; SE, standard error; </a:t>
            </a:r>
            <a:r>
              <a:rPr lang="en-GB" sz="1000" dirty="0" err="1">
                <a:solidFill>
                  <a:srgbClr val="005294"/>
                </a:solidFill>
              </a:rPr>
              <a:t>TTh</a:t>
            </a:r>
            <a:r>
              <a:rPr lang="en-GB" sz="1000" dirty="0">
                <a:solidFill>
                  <a:srgbClr val="005294"/>
                </a:solidFill>
              </a:rPr>
              <a:t>, testosterone therapy</a:t>
            </a:r>
          </a:p>
          <a:p>
            <a:pPr defTabSz="457200">
              <a:defRPr/>
            </a:pPr>
            <a:endParaRPr lang="en-US" sz="1000" dirty="0">
              <a:solidFill>
                <a:srgbClr val="005294"/>
              </a:solidFill>
            </a:endParaRPr>
          </a:p>
          <a:p>
            <a:pPr defTabSz="457200">
              <a:defRPr/>
            </a:pP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GB" sz="1000" i="1" dirty="0" err="1">
                <a:solidFill>
                  <a:srgbClr val="005294"/>
                </a:solidFill>
              </a:rPr>
              <a:t>Int</a:t>
            </a:r>
            <a:r>
              <a:rPr lang="en-GB" sz="1000" i="1" dirty="0">
                <a:solidFill>
                  <a:srgbClr val="005294"/>
                </a:solidFill>
              </a:rPr>
              <a:t> J </a:t>
            </a:r>
            <a:r>
              <a:rPr lang="en-GB" sz="1000" i="1" dirty="0" err="1">
                <a:solidFill>
                  <a:srgbClr val="005294"/>
                </a:solidFill>
              </a:rPr>
              <a:t>Obes</a:t>
            </a:r>
            <a:r>
              <a:rPr lang="en-GB" sz="1000" i="1" dirty="0">
                <a:solidFill>
                  <a:srgbClr val="005294"/>
                </a:solidFill>
              </a:rPr>
              <a:t> (</a:t>
            </a:r>
            <a:r>
              <a:rPr lang="en-GB" sz="1000" i="1" dirty="0" err="1">
                <a:solidFill>
                  <a:srgbClr val="005294"/>
                </a:solidFill>
              </a:rPr>
              <a:t>Lond</a:t>
            </a:r>
            <a:r>
              <a:rPr lang="en-GB" sz="1000" i="1" dirty="0">
                <a:solidFill>
                  <a:srgbClr val="005294"/>
                </a:solidFill>
              </a:rPr>
              <a:t>) </a:t>
            </a:r>
            <a:r>
              <a:rPr lang="en-GB" sz="1000" dirty="0">
                <a:solidFill>
                  <a:srgbClr val="005294"/>
                </a:solidFill>
              </a:rPr>
              <a:t>2016;40:162–70</a:t>
            </a:r>
            <a:r>
              <a:rPr lang="en-US" sz="1000" dirty="0">
                <a:solidFill>
                  <a:srgbClr val="005294"/>
                </a:solidFill>
              </a:rPr>
              <a:t>.</a:t>
            </a:r>
            <a:endParaRPr lang="en-GB" sz="1000" dirty="0">
              <a:solidFill>
                <a:srgbClr val="005294"/>
              </a:solidFill>
            </a:endParaRPr>
          </a:p>
        </p:txBody>
      </p:sp>
      <p:grpSp>
        <p:nvGrpSpPr>
          <p:cNvPr id="4" name="ORIGINAL" hidden="1"/>
          <p:cNvGrpSpPr/>
          <p:nvPr/>
        </p:nvGrpSpPr>
        <p:grpSpPr>
          <a:xfrm>
            <a:off x="1684933" y="-777919"/>
            <a:ext cx="8822137" cy="6513725"/>
            <a:chOff x="160932" y="3051544"/>
            <a:chExt cx="8822137" cy="651372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32" y="6914707"/>
              <a:ext cx="8822137" cy="265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2651" y="3051544"/>
              <a:ext cx="255182" cy="233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3" name="Content Placeholder 2"/>
          <p:cNvSpPr>
            <a:spLocks noGrp="1"/>
          </p:cNvSpPr>
          <p:nvPr>
            <p:ph idx="1"/>
          </p:nvPr>
        </p:nvSpPr>
        <p:spPr>
          <a:xfrm>
            <a:off x="390617" y="1373986"/>
            <a:ext cx="10848513" cy="1119085"/>
          </a:xfrm>
          <a:noFill/>
        </p:spPr>
        <p:txBody>
          <a:bodyPr>
            <a:noAutofit/>
          </a:bodyPr>
          <a:lstStyle/>
          <a:p>
            <a:r>
              <a:rPr lang="en-GB" sz="2000" spc="-20" dirty="0"/>
              <a:t>Across all obesity classes, </a:t>
            </a:r>
            <a:r>
              <a:rPr lang="en-GB" sz="2000" spc="-20" dirty="0" err="1"/>
              <a:t>TTh</a:t>
            </a:r>
            <a:r>
              <a:rPr lang="en-GB" sz="2000" spc="-20" dirty="0"/>
              <a:t> was associated with significant improvements in:</a:t>
            </a:r>
          </a:p>
          <a:p>
            <a:pPr marL="635000" lvl="1" indent="-285750">
              <a:spcBef>
                <a:spcPts val="400"/>
              </a:spcBef>
              <a:buFont typeface="Calibri" panose="020F0502020204030204" pitchFamily="34" charset="0"/>
              <a:buChar char="‐"/>
            </a:pPr>
            <a:r>
              <a:rPr lang="en-GB" sz="1600" spc="-40" dirty="0"/>
              <a:t>HR-QoL (assessed by reduction in AMS score)</a:t>
            </a:r>
          </a:p>
          <a:p>
            <a:pPr marL="635000" lvl="1" indent="-285750">
              <a:spcBef>
                <a:spcPts val="400"/>
              </a:spcBef>
              <a:buFont typeface="Calibri" panose="020F0502020204030204" pitchFamily="34" charset="0"/>
              <a:buChar char="‐"/>
            </a:pPr>
            <a:r>
              <a:rPr lang="en-GB" sz="1600" dirty="0"/>
              <a:t>LUTS and urinary flow (assessed by IPSS)</a:t>
            </a:r>
          </a:p>
        </p:txBody>
      </p:sp>
      <p:sp>
        <p:nvSpPr>
          <p:cNvPr id="569" name="Content Placeholder 2"/>
          <p:cNvSpPr txBox="1">
            <a:spLocks/>
          </p:cNvSpPr>
          <p:nvPr/>
        </p:nvSpPr>
        <p:spPr>
          <a:xfrm>
            <a:off x="5716065" y="1662159"/>
            <a:ext cx="4409410" cy="428150"/>
          </a:xfrm>
          <a:prstGeom prst="rect">
            <a:avLst/>
          </a:prstGeom>
          <a:noFill/>
        </p:spPr>
        <p:txBody>
          <a:bodyPr vert="horz" lIns="91440" tIns="45720" rIns="91440" bIns="45720" rtlCol="0">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3400" lvl="1" indent="-184150">
              <a:spcBef>
                <a:spcPts val="400"/>
              </a:spcBef>
              <a:buClr>
                <a:schemeClr val="tx1"/>
              </a:buClr>
            </a:pPr>
            <a:r>
              <a:rPr lang="en-GB" sz="1600" spc="-40" dirty="0">
                <a:latin typeface="+mn-lt"/>
              </a:rPr>
              <a:t>Erectile function (assessed by IIEF-EF)</a:t>
            </a:r>
          </a:p>
        </p:txBody>
      </p:sp>
      <p:grpSp>
        <p:nvGrpSpPr>
          <p:cNvPr id="1030" name="Group 1029"/>
          <p:cNvGrpSpPr/>
          <p:nvPr/>
        </p:nvGrpSpPr>
        <p:grpSpPr>
          <a:xfrm>
            <a:off x="599242" y="2341891"/>
            <a:ext cx="10431262" cy="3291733"/>
            <a:chOff x="95387" y="2524233"/>
            <a:chExt cx="8953226" cy="3096220"/>
          </a:xfrm>
        </p:grpSpPr>
        <p:grpSp>
          <p:nvGrpSpPr>
            <p:cNvPr id="1028" name="Group 1027"/>
            <p:cNvGrpSpPr/>
            <p:nvPr/>
          </p:nvGrpSpPr>
          <p:grpSpPr>
            <a:xfrm>
              <a:off x="95387" y="2524233"/>
              <a:ext cx="8953226" cy="3096220"/>
              <a:chOff x="95387" y="2524233"/>
              <a:chExt cx="8953226" cy="3096220"/>
            </a:xfrm>
          </p:grpSpPr>
          <p:grpSp>
            <p:nvGrpSpPr>
              <p:cNvPr id="16" name="Group 15"/>
              <p:cNvGrpSpPr/>
              <p:nvPr/>
            </p:nvGrpSpPr>
            <p:grpSpPr>
              <a:xfrm>
                <a:off x="95387" y="2524233"/>
                <a:ext cx="8953226" cy="3096220"/>
                <a:chOff x="95387" y="2524233"/>
                <a:chExt cx="8953226" cy="3096220"/>
              </a:xfrm>
            </p:grpSpPr>
            <p:grpSp>
              <p:nvGrpSpPr>
                <p:cNvPr id="393" name="Group 392"/>
                <p:cNvGrpSpPr/>
                <p:nvPr/>
              </p:nvGrpSpPr>
              <p:grpSpPr>
                <a:xfrm>
                  <a:off x="95387" y="2524233"/>
                  <a:ext cx="8953226" cy="3041918"/>
                  <a:chOff x="95387" y="2702040"/>
                  <a:chExt cx="8953226" cy="3041918"/>
                </a:xfrm>
              </p:grpSpPr>
              <p:grpSp>
                <p:nvGrpSpPr>
                  <p:cNvPr id="562" name="Group 561">
                    <a:extLst>
                      <a:ext uri="{FF2B5EF4-FFF2-40B4-BE49-F238E27FC236}">
                        <a16:creationId xmlns:a16="http://schemas.microsoft.com/office/drawing/2014/main" id="{0422B661-0D6A-414A-A93B-4F480B451344}"/>
                      </a:ext>
                    </a:extLst>
                  </p:cNvPr>
                  <p:cNvGrpSpPr/>
                  <p:nvPr/>
                </p:nvGrpSpPr>
                <p:grpSpPr>
                  <a:xfrm>
                    <a:off x="95387" y="2730566"/>
                    <a:ext cx="8953226" cy="3013392"/>
                    <a:chOff x="102389" y="2817654"/>
                    <a:chExt cx="8953226" cy="3013392"/>
                  </a:xfrm>
                </p:grpSpPr>
                <p:sp>
                  <p:nvSpPr>
                    <p:cNvPr id="564" name="Rounded Rectangle 57">
                      <a:extLst>
                        <a:ext uri="{FF2B5EF4-FFF2-40B4-BE49-F238E27FC236}">
                          <a16:creationId xmlns:a16="http://schemas.microsoft.com/office/drawing/2014/main" id="{9884B1BC-FBF6-4CC7-A7B1-362D59AFA72F}"/>
                        </a:ext>
                      </a:extLst>
                    </p:cNvPr>
                    <p:cNvSpPr/>
                    <p:nvPr/>
                  </p:nvSpPr>
                  <p:spPr>
                    <a:xfrm>
                      <a:off x="102389" y="2817654"/>
                      <a:ext cx="8953226" cy="3013392"/>
                    </a:xfrm>
                    <a:prstGeom prst="roundRect">
                      <a:avLst>
                        <a:gd name="adj" fmla="val 492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65" name="Rectangle: Top Corners Rounded 10">
                      <a:extLst>
                        <a:ext uri="{FF2B5EF4-FFF2-40B4-BE49-F238E27FC236}">
                          <a16:creationId xmlns:a16="http://schemas.microsoft.com/office/drawing/2014/main" id="{81A13FB2-A1AB-4336-ACD5-81509E940B46}"/>
                        </a:ext>
                      </a:extLst>
                    </p:cNvPr>
                    <p:cNvSpPr/>
                    <p:nvPr/>
                  </p:nvSpPr>
                  <p:spPr>
                    <a:xfrm>
                      <a:off x="102389" y="2817654"/>
                      <a:ext cx="8953200" cy="233084"/>
                    </a:xfrm>
                    <a:prstGeom prst="round2SameRect">
                      <a:avLst>
                        <a:gd name="adj1" fmla="val 50000"/>
                        <a:gd name="adj2" fmla="val 0"/>
                      </a:avLst>
                    </a:prstGeom>
                    <a:solidFill>
                      <a:srgbClr val="005294"/>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563" name="TextBox 562"/>
                  <p:cNvSpPr txBox="1"/>
                  <p:nvPr/>
                </p:nvSpPr>
                <p:spPr>
                  <a:xfrm>
                    <a:off x="188752" y="2702040"/>
                    <a:ext cx="8766497" cy="523220"/>
                  </a:xfrm>
                  <a:prstGeom prst="rect">
                    <a:avLst/>
                  </a:prstGeom>
                  <a:noFill/>
                </p:spPr>
                <p:txBody>
                  <a:bodyPr wrap="square" rtlCol="0">
                    <a:spAutoFit/>
                  </a:bodyPr>
                  <a:lstStyle/>
                  <a:p>
                    <a:pPr algn="ctr"/>
                    <a:r>
                      <a:rPr lang="en-GB" sz="1400" b="1" spc="-40" dirty="0">
                        <a:solidFill>
                          <a:prstClr val="white"/>
                        </a:solidFill>
                      </a:rPr>
                      <a:t>Changes in AMS score, IPSS and IIEF-EF score in </a:t>
                    </a:r>
                    <a:r>
                      <a:rPr lang="en-GB" sz="1400" b="1" spc="-40" dirty="0" err="1">
                        <a:solidFill>
                          <a:prstClr val="white"/>
                        </a:solidFill>
                      </a:rPr>
                      <a:t>hypogonadal</a:t>
                    </a:r>
                    <a:r>
                      <a:rPr lang="en-GB" sz="1400" b="1" spc="-40" dirty="0">
                        <a:solidFill>
                          <a:prstClr val="white"/>
                        </a:solidFill>
                      </a:rPr>
                      <a:t> men with obesity receiving long-term </a:t>
                    </a:r>
                    <a:r>
                      <a:rPr lang="en-GB" sz="1400" b="1" spc="-40" dirty="0" err="1">
                        <a:solidFill>
                          <a:prstClr val="white"/>
                        </a:solidFill>
                      </a:rPr>
                      <a:t>TTh</a:t>
                    </a:r>
                    <a:r>
                      <a:rPr lang="en-GB" sz="1400" b="1" spc="-40" dirty="0">
                        <a:solidFill>
                          <a:prstClr val="white"/>
                        </a:solidFill>
                      </a:rPr>
                      <a:t> for up to 8 years</a:t>
                    </a:r>
                  </a:p>
                </p:txBody>
              </p:sp>
            </p:grpSp>
            <p:grpSp>
              <p:nvGrpSpPr>
                <p:cNvPr id="15" name="Group 14"/>
                <p:cNvGrpSpPr/>
                <p:nvPr/>
              </p:nvGrpSpPr>
              <p:grpSpPr>
                <a:xfrm>
                  <a:off x="2128520" y="5342172"/>
                  <a:ext cx="5229861" cy="278281"/>
                  <a:chOff x="1824104" y="4844447"/>
                  <a:chExt cx="5229861" cy="278281"/>
                </a:xfrm>
              </p:grpSpPr>
              <p:grpSp>
                <p:nvGrpSpPr>
                  <p:cNvPr id="14" name="Group 13"/>
                  <p:cNvGrpSpPr/>
                  <p:nvPr/>
                </p:nvGrpSpPr>
                <p:grpSpPr>
                  <a:xfrm>
                    <a:off x="1824104" y="4844447"/>
                    <a:ext cx="1667314" cy="278281"/>
                    <a:chOff x="1824104" y="4844447"/>
                    <a:chExt cx="1667314" cy="278281"/>
                  </a:xfrm>
                </p:grpSpPr>
                <p:sp>
                  <p:nvSpPr>
                    <p:cNvPr id="572" name="TextBox 571">
                      <a:extLst>
                        <a:ext uri="{FF2B5EF4-FFF2-40B4-BE49-F238E27FC236}">
                          <a16:creationId xmlns:a16="http://schemas.microsoft.com/office/drawing/2014/main" id="{05608279-B9F5-42FA-AD08-74411F401ACF}"/>
                        </a:ext>
                      </a:extLst>
                    </p:cNvPr>
                    <p:cNvSpPr txBox="1"/>
                    <p:nvPr/>
                  </p:nvSpPr>
                  <p:spPr>
                    <a:xfrm>
                      <a:off x="1869723" y="4844447"/>
                      <a:ext cx="1621695" cy="278281"/>
                    </a:xfrm>
                    <a:prstGeom prst="rect">
                      <a:avLst/>
                    </a:prstGeom>
                    <a:noFill/>
                  </p:spPr>
                  <p:txBody>
                    <a:bodyPr wrap="square" tIns="0" bIns="0" rtlCol="0">
                      <a:spAutoFit/>
                    </a:bodyPr>
                    <a:lstStyle/>
                    <a:p>
                      <a:pPr>
                        <a:lnSpc>
                          <a:spcPct val="90000"/>
                        </a:lnSpc>
                      </a:pPr>
                      <a:r>
                        <a:rPr lang="en-GB" sz="1000" b="1" dirty="0">
                          <a:solidFill>
                            <a:srgbClr val="000000"/>
                          </a:solidFill>
                        </a:rPr>
                        <a:t>Class 1:</a:t>
                      </a:r>
                      <a:r>
                        <a:rPr lang="en-GB" sz="1000" dirty="0">
                          <a:solidFill>
                            <a:srgbClr val="000000"/>
                          </a:solidFill>
                        </a:rPr>
                        <a:t> BMI 30–34.9 kg/m</a:t>
                      </a:r>
                      <a:r>
                        <a:rPr lang="en-GB" sz="1000" baseline="30000" dirty="0">
                          <a:solidFill>
                            <a:srgbClr val="000000"/>
                          </a:solidFill>
                        </a:rPr>
                        <a:t>2</a:t>
                      </a:r>
                      <a:endParaRPr lang="en-GB" sz="1000" dirty="0">
                        <a:solidFill>
                          <a:srgbClr val="000000"/>
                        </a:solidFill>
                      </a:endParaRPr>
                    </a:p>
                  </p:txBody>
                </p:sp>
                <p:sp>
                  <p:nvSpPr>
                    <p:cNvPr id="573" name="Oval 572">
                      <a:extLst>
                        <a:ext uri="{FF2B5EF4-FFF2-40B4-BE49-F238E27FC236}">
                          <a16:creationId xmlns:a16="http://schemas.microsoft.com/office/drawing/2014/main" id="{498C4356-F5CB-412A-8A03-77BFBF680D5E}"/>
                        </a:ext>
                      </a:extLst>
                    </p:cNvPr>
                    <p:cNvSpPr/>
                    <p:nvPr/>
                  </p:nvSpPr>
                  <p:spPr>
                    <a:xfrm>
                      <a:off x="1824104" y="4867723"/>
                      <a:ext cx="71957" cy="72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2" name="Group 11"/>
                  <p:cNvGrpSpPr/>
                  <p:nvPr/>
                </p:nvGrpSpPr>
                <p:grpSpPr>
                  <a:xfrm>
                    <a:off x="3605378" y="4844447"/>
                    <a:ext cx="1667314" cy="278281"/>
                    <a:chOff x="3529283" y="4882939"/>
                    <a:chExt cx="1667314" cy="278281"/>
                  </a:xfrm>
                </p:grpSpPr>
                <p:sp>
                  <p:nvSpPr>
                    <p:cNvPr id="576" name="TextBox 575">
                      <a:extLst>
                        <a:ext uri="{FF2B5EF4-FFF2-40B4-BE49-F238E27FC236}">
                          <a16:creationId xmlns:a16="http://schemas.microsoft.com/office/drawing/2014/main" id="{05608279-B9F5-42FA-AD08-74411F401ACF}"/>
                        </a:ext>
                      </a:extLst>
                    </p:cNvPr>
                    <p:cNvSpPr txBox="1"/>
                    <p:nvPr/>
                  </p:nvSpPr>
                  <p:spPr>
                    <a:xfrm>
                      <a:off x="3574902" y="4882939"/>
                      <a:ext cx="1621695" cy="278281"/>
                    </a:xfrm>
                    <a:prstGeom prst="rect">
                      <a:avLst/>
                    </a:prstGeom>
                    <a:noFill/>
                  </p:spPr>
                  <p:txBody>
                    <a:bodyPr wrap="square" tIns="0" bIns="0" rtlCol="0">
                      <a:spAutoFit/>
                    </a:bodyPr>
                    <a:lstStyle/>
                    <a:p>
                      <a:pPr>
                        <a:lnSpc>
                          <a:spcPct val="90000"/>
                        </a:lnSpc>
                      </a:pPr>
                      <a:r>
                        <a:rPr lang="en-GB" sz="1000" b="1" dirty="0">
                          <a:solidFill>
                            <a:srgbClr val="000000"/>
                          </a:solidFill>
                        </a:rPr>
                        <a:t>Class 2:</a:t>
                      </a:r>
                      <a:r>
                        <a:rPr lang="en-GB" sz="1000" dirty="0">
                          <a:solidFill>
                            <a:srgbClr val="000000"/>
                          </a:solidFill>
                        </a:rPr>
                        <a:t> BMI 35–39.9 kg/m</a:t>
                      </a:r>
                      <a:r>
                        <a:rPr lang="en-GB" sz="1000" baseline="30000" dirty="0">
                          <a:solidFill>
                            <a:srgbClr val="000000"/>
                          </a:solidFill>
                        </a:rPr>
                        <a:t>2</a:t>
                      </a:r>
                      <a:endParaRPr lang="en-GB" sz="1000" dirty="0">
                        <a:solidFill>
                          <a:srgbClr val="000000"/>
                        </a:solidFill>
                      </a:endParaRPr>
                    </a:p>
                  </p:txBody>
                </p:sp>
                <p:sp>
                  <p:nvSpPr>
                    <p:cNvPr id="577" name="Oval 576">
                      <a:extLst>
                        <a:ext uri="{FF2B5EF4-FFF2-40B4-BE49-F238E27FC236}">
                          <a16:creationId xmlns:a16="http://schemas.microsoft.com/office/drawing/2014/main" id="{498C4356-F5CB-412A-8A03-77BFBF680D5E}"/>
                        </a:ext>
                      </a:extLst>
                    </p:cNvPr>
                    <p:cNvSpPr/>
                    <p:nvPr/>
                  </p:nvSpPr>
                  <p:spPr>
                    <a:xfrm>
                      <a:off x="3529283" y="4906215"/>
                      <a:ext cx="71957" cy="7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1" name="Group 10"/>
                  <p:cNvGrpSpPr/>
                  <p:nvPr/>
                </p:nvGrpSpPr>
                <p:grpSpPr>
                  <a:xfrm>
                    <a:off x="5386651" y="4844447"/>
                    <a:ext cx="1667314" cy="138499"/>
                    <a:chOff x="5386651" y="4906215"/>
                    <a:chExt cx="1667314" cy="138499"/>
                  </a:xfrm>
                </p:grpSpPr>
                <p:sp>
                  <p:nvSpPr>
                    <p:cNvPr id="580" name="TextBox 579">
                      <a:extLst>
                        <a:ext uri="{FF2B5EF4-FFF2-40B4-BE49-F238E27FC236}">
                          <a16:creationId xmlns:a16="http://schemas.microsoft.com/office/drawing/2014/main" id="{05608279-B9F5-42FA-AD08-74411F401ACF}"/>
                        </a:ext>
                      </a:extLst>
                    </p:cNvPr>
                    <p:cNvSpPr txBox="1"/>
                    <p:nvPr/>
                  </p:nvSpPr>
                  <p:spPr>
                    <a:xfrm>
                      <a:off x="5432270" y="4906215"/>
                      <a:ext cx="1621695" cy="138499"/>
                    </a:xfrm>
                    <a:prstGeom prst="rect">
                      <a:avLst/>
                    </a:prstGeom>
                    <a:noFill/>
                  </p:spPr>
                  <p:txBody>
                    <a:bodyPr wrap="square" tIns="0" bIns="0" rtlCol="0">
                      <a:spAutoFit/>
                    </a:bodyPr>
                    <a:lstStyle/>
                    <a:p>
                      <a:pPr>
                        <a:lnSpc>
                          <a:spcPct val="90000"/>
                        </a:lnSpc>
                      </a:pPr>
                      <a:r>
                        <a:rPr lang="en-GB" sz="1000" b="1" dirty="0">
                          <a:solidFill>
                            <a:srgbClr val="000000"/>
                          </a:solidFill>
                        </a:rPr>
                        <a:t>Class 3:</a:t>
                      </a:r>
                      <a:r>
                        <a:rPr lang="en-GB" sz="1000" dirty="0">
                          <a:solidFill>
                            <a:srgbClr val="000000"/>
                          </a:solidFill>
                        </a:rPr>
                        <a:t> BMI &gt;40 kg/m</a:t>
                      </a:r>
                      <a:r>
                        <a:rPr lang="en-GB" sz="1000" baseline="30000" dirty="0">
                          <a:solidFill>
                            <a:srgbClr val="000000"/>
                          </a:solidFill>
                        </a:rPr>
                        <a:t>2</a:t>
                      </a:r>
                      <a:endParaRPr lang="en-GB" sz="1000" dirty="0">
                        <a:solidFill>
                          <a:srgbClr val="000000"/>
                        </a:solidFill>
                      </a:endParaRPr>
                    </a:p>
                  </p:txBody>
                </p:sp>
                <p:sp>
                  <p:nvSpPr>
                    <p:cNvPr id="581" name="Oval 580">
                      <a:extLst>
                        <a:ext uri="{FF2B5EF4-FFF2-40B4-BE49-F238E27FC236}">
                          <a16:creationId xmlns:a16="http://schemas.microsoft.com/office/drawing/2014/main" id="{498C4356-F5CB-412A-8A03-77BFBF680D5E}"/>
                        </a:ext>
                      </a:extLst>
                    </p:cNvPr>
                    <p:cNvSpPr/>
                    <p:nvPr/>
                  </p:nvSpPr>
                  <p:spPr>
                    <a:xfrm>
                      <a:off x="5386651" y="4929491"/>
                      <a:ext cx="71957" cy="72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30" name="Group 29"/>
              <p:cNvGrpSpPr/>
              <p:nvPr/>
            </p:nvGrpSpPr>
            <p:grpSpPr>
              <a:xfrm>
                <a:off x="3229004" y="2847539"/>
                <a:ext cx="2794193" cy="2642272"/>
                <a:chOff x="3025804" y="2866589"/>
                <a:chExt cx="2794193" cy="2642272"/>
              </a:xfrm>
            </p:grpSpPr>
            <p:sp>
              <p:nvSpPr>
                <p:cNvPr id="403" name="Rectangle 402">
                  <a:extLst>
                    <a:ext uri="{FF2B5EF4-FFF2-40B4-BE49-F238E27FC236}">
                      <a16:creationId xmlns:a16="http://schemas.microsoft.com/office/drawing/2014/main" id="{708920C7-3F18-406B-BFC0-9DDD4E3B64C1}"/>
                    </a:ext>
                  </a:extLst>
                </p:cNvPr>
                <p:cNvSpPr/>
                <p:nvPr/>
              </p:nvSpPr>
              <p:spPr>
                <a:xfrm>
                  <a:off x="3345050" y="3871833"/>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aphicFrame>
              <p:nvGraphicFramePr>
                <p:cNvPr id="571" name="Chart 31 | Normal">
                  <a:extLst>
                    <a:ext uri="{FF2B5EF4-FFF2-40B4-BE49-F238E27FC236}">
                      <a16:creationId xmlns:a16="http://schemas.microsoft.com/office/drawing/2014/main" id="{2FD74A79-CBB1-4A64-93A5-0F72BD1499DC}"/>
                    </a:ext>
                  </a:extLst>
                </p:cNvPr>
                <p:cNvGraphicFramePr/>
                <p:nvPr>
                  <p:extLst>
                    <p:ext uri="{D42A27DB-BD31-4B8C-83A1-F6EECF244321}">
                      <p14:modId xmlns:p14="http://schemas.microsoft.com/office/powerpoint/2010/main" val="2720331116"/>
                    </p:ext>
                  </p:extLst>
                </p:nvPr>
              </p:nvGraphicFramePr>
              <p:xfrm>
                <a:off x="3221316" y="3131544"/>
                <a:ext cx="2598681" cy="2377317"/>
              </p:xfrm>
              <a:graphic>
                <a:graphicData uri="http://schemas.openxmlformats.org/drawingml/2006/chart">
                  <c:chart xmlns:c="http://schemas.openxmlformats.org/drawingml/2006/chart" xmlns:r="http://schemas.openxmlformats.org/officeDocument/2006/relationships" r:id="rId4"/>
                </a:graphicData>
              </a:graphic>
            </p:graphicFrame>
            <p:sp>
              <p:nvSpPr>
                <p:cNvPr id="585" name="TextBox 584">
                  <a:extLst>
                    <a:ext uri="{FF2B5EF4-FFF2-40B4-BE49-F238E27FC236}">
                      <a16:creationId xmlns:a16="http://schemas.microsoft.com/office/drawing/2014/main" id="{76C6F2EB-9BE8-4E74-8B37-3C02F29F99B4}"/>
                    </a:ext>
                  </a:extLst>
                </p:cNvPr>
                <p:cNvSpPr txBox="1"/>
                <p:nvPr/>
              </p:nvSpPr>
              <p:spPr>
                <a:xfrm>
                  <a:off x="3740198" y="2866589"/>
                  <a:ext cx="1772085" cy="276999"/>
                </a:xfrm>
                <a:prstGeom prst="rect">
                  <a:avLst/>
                </a:prstGeom>
                <a:noFill/>
              </p:spPr>
              <p:txBody>
                <a:bodyPr wrap="square" rtlCol="0" anchor="b">
                  <a:spAutoFit/>
                </a:bodyPr>
                <a:lstStyle/>
                <a:p>
                  <a:pPr algn="ctr"/>
                  <a:r>
                    <a:rPr lang="en-GB" sz="1200" b="1" dirty="0">
                      <a:solidFill>
                        <a:schemeClr val="tx2"/>
                      </a:solidFill>
                    </a:rPr>
                    <a:t>Prostate parameters</a:t>
                  </a:r>
                </a:p>
              </p:txBody>
            </p:sp>
            <p:sp>
              <p:nvSpPr>
                <p:cNvPr id="20" name="TextBox 19"/>
                <p:cNvSpPr txBox="1"/>
                <p:nvPr/>
              </p:nvSpPr>
              <p:spPr>
                <a:xfrm>
                  <a:off x="3584962" y="3132798"/>
                  <a:ext cx="605658" cy="405294"/>
                </a:xfrm>
                <a:prstGeom prst="rect">
                  <a:avLst/>
                </a:prstGeom>
                <a:solidFill>
                  <a:schemeClr val="bg2"/>
                </a:solidFill>
              </p:spPr>
              <p:txBody>
                <a:bodyPr wrap="none" rtlCol="0">
                  <a:spAutoFit/>
                </a:bodyPr>
                <a:lstStyle/>
                <a:p>
                  <a:pPr algn="ctr"/>
                  <a:r>
                    <a:rPr lang="en-GB" sz="1050" b="1" dirty="0"/>
                    <a:t>Class 1</a:t>
                  </a:r>
                </a:p>
                <a:p>
                  <a:pPr algn="ctr"/>
                  <a:r>
                    <a:rPr lang="en-GB" sz="1050" dirty="0"/>
                    <a:t>(n=214)</a:t>
                  </a:r>
                </a:p>
              </p:txBody>
            </p:sp>
            <p:sp>
              <p:nvSpPr>
                <p:cNvPr id="592" name="TextBox 591"/>
                <p:cNvSpPr txBox="1"/>
                <p:nvPr/>
              </p:nvSpPr>
              <p:spPr>
                <a:xfrm>
                  <a:off x="4320661" y="3132798"/>
                  <a:ext cx="611161" cy="405294"/>
                </a:xfrm>
                <a:prstGeom prst="rect">
                  <a:avLst/>
                </a:prstGeom>
                <a:solidFill>
                  <a:schemeClr val="bg2"/>
                </a:solidFill>
              </p:spPr>
              <p:txBody>
                <a:bodyPr wrap="none" rtlCol="0">
                  <a:spAutoFit/>
                </a:bodyPr>
                <a:lstStyle/>
                <a:p>
                  <a:pPr algn="ctr"/>
                  <a:r>
                    <a:rPr lang="en-GB" sz="1050" b="1" dirty="0"/>
                    <a:t>Class 2</a:t>
                  </a:r>
                </a:p>
                <a:p>
                  <a:pPr algn="ctr"/>
                  <a:r>
                    <a:rPr lang="en-GB" sz="1050" dirty="0"/>
                    <a:t>(n=150)</a:t>
                  </a:r>
                </a:p>
              </p:txBody>
            </p:sp>
            <p:sp>
              <p:nvSpPr>
                <p:cNvPr id="593" name="TextBox 592"/>
                <p:cNvSpPr txBox="1"/>
                <p:nvPr/>
              </p:nvSpPr>
              <p:spPr>
                <a:xfrm>
                  <a:off x="5041489" y="3132798"/>
                  <a:ext cx="591899" cy="405294"/>
                </a:xfrm>
                <a:prstGeom prst="rect">
                  <a:avLst/>
                </a:prstGeom>
                <a:solidFill>
                  <a:schemeClr val="bg2"/>
                </a:solidFill>
              </p:spPr>
              <p:txBody>
                <a:bodyPr wrap="none" rtlCol="0">
                  <a:spAutoFit/>
                </a:bodyPr>
                <a:lstStyle/>
                <a:p>
                  <a:pPr algn="ctr"/>
                  <a:r>
                    <a:rPr lang="en-GB" sz="1050" b="1" dirty="0"/>
                    <a:t>Class 3</a:t>
                  </a:r>
                </a:p>
                <a:p>
                  <a:pPr algn="ctr"/>
                  <a:r>
                    <a:rPr lang="en-GB" sz="1050" dirty="0"/>
                    <a:t>(n=47)</a:t>
                  </a:r>
                </a:p>
              </p:txBody>
            </p:sp>
            <p:sp>
              <p:nvSpPr>
                <p:cNvPr id="584" name="TextBox 583">
                  <a:extLst>
                    <a:ext uri="{FF2B5EF4-FFF2-40B4-BE49-F238E27FC236}">
                      <a16:creationId xmlns:a16="http://schemas.microsoft.com/office/drawing/2014/main" id="{E18DE085-8814-498D-83A2-0836376F5C28}"/>
                    </a:ext>
                  </a:extLst>
                </p:cNvPr>
                <p:cNvSpPr txBox="1"/>
                <p:nvPr/>
              </p:nvSpPr>
              <p:spPr>
                <a:xfrm rot="16200000">
                  <a:off x="2204835" y="4329472"/>
                  <a:ext cx="1808138" cy="166199"/>
                </a:xfrm>
                <a:prstGeom prst="rect">
                  <a:avLst/>
                </a:prstGeom>
                <a:noFill/>
              </p:spPr>
              <p:txBody>
                <a:bodyPr wrap="square" lIns="0" tIns="0" rIns="0" bIns="0" rtlCol="0">
                  <a:spAutoFit/>
                </a:bodyPr>
                <a:lstStyle/>
                <a:p>
                  <a:pPr algn="ctr">
                    <a:lnSpc>
                      <a:spcPct val="90000"/>
                    </a:lnSpc>
                  </a:pPr>
                  <a:r>
                    <a:rPr lang="en-GB" sz="1200" b="1" dirty="0">
                      <a:solidFill>
                        <a:srgbClr val="000000"/>
                      </a:solidFill>
                    </a:rPr>
                    <a:t>Change (SE) in IPSS</a:t>
                  </a:r>
                </a:p>
              </p:txBody>
            </p:sp>
          </p:grpSp>
          <p:grpSp>
            <p:nvGrpSpPr>
              <p:cNvPr id="31" name="Group 30"/>
              <p:cNvGrpSpPr/>
              <p:nvPr/>
            </p:nvGrpSpPr>
            <p:grpSpPr>
              <a:xfrm>
                <a:off x="221182" y="2847539"/>
                <a:ext cx="2878062" cy="2642272"/>
                <a:chOff x="81482" y="2866589"/>
                <a:chExt cx="2878062" cy="2642272"/>
              </a:xfrm>
            </p:grpSpPr>
            <p:graphicFrame>
              <p:nvGraphicFramePr>
                <p:cNvPr id="607" name="Chart 31 | Normal">
                  <a:extLst>
                    <a:ext uri="{FF2B5EF4-FFF2-40B4-BE49-F238E27FC236}">
                      <a16:creationId xmlns:a16="http://schemas.microsoft.com/office/drawing/2014/main" id="{2FD74A79-CBB1-4A64-93A5-0F72BD1499DC}"/>
                    </a:ext>
                  </a:extLst>
                </p:cNvPr>
                <p:cNvGraphicFramePr/>
                <p:nvPr>
                  <p:extLst>
                    <p:ext uri="{D42A27DB-BD31-4B8C-83A1-F6EECF244321}">
                      <p14:modId xmlns:p14="http://schemas.microsoft.com/office/powerpoint/2010/main" val="2781884161"/>
                    </p:ext>
                  </p:extLst>
                </p:nvPr>
              </p:nvGraphicFramePr>
              <p:xfrm>
                <a:off x="360863" y="3131544"/>
                <a:ext cx="2598681" cy="2377317"/>
              </p:xfrm>
              <a:graphic>
                <a:graphicData uri="http://schemas.openxmlformats.org/drawingml/2006/chart">
                  <c:chart xmlns:c="http://schemas.openxmlformats.org/drawingml/2006/chart" xmlns:r="http://schemas.openxmlformats.org/officeDocument/2006/relationships" r:id="rId5"/>
                </a:graphicData>
              </a:graphic>
            </p:graphicFrame>
            <p:sp>
              <p:nvSpPr>
                <p:cNvPr id="609" name="TextBox 608">
                  <a:extLst>
                    <a:ext uri="{FF2B5EF4-FFF2-40B4-BE49-F238E27FC236}">
                      <a16:creationId xmlns:a16="http://schemas.microsoft.com/office/drawing/2014/main" id="{76C6F2EB-9BE8-4E74-8B37-3C02F29F99B4}"/>
                    </a:ext>
                  </a:extLst>
                </p:cNvPr>
                <p:cNvSpPr txBox="1"/>
                <p:nvPr/>
              </p:nvSpPr>
              <p:spPr>
                <a:xfrm>
                  <a:off x="1042338" y="2866589"/>
                  <a:ext cx="1459598" cy="276999"/>
                </a:xfrm>
                <a:prstGeom prst="rect">
                  <a:avLst/>
                </a:prstGeom>
                <a:noFill/>
              </p:spPr>
              <p:txBody>
                <a:bodyPr wrap="square" rtlCol="0" anchor="b">
                  <a:spAutoFit/>
                </a:bodyPr>
                <a:lstStyle/>
                <a:p>
                  <a:pPr algn="ctr"/>
                  <a:r>
                    <a:rPr lang="en-GB" sz="1200" b="1" dirty="0">
                      <a:solidFill>
                        <a:schemeClr val="tx2"/>
                      </a:solidFill>
                    </a:rPr>
                    <a:t>HR-</a:t>
                  </a:r>
                  <a:r>
                    <a:rPr lang="en-GB" sz="1200" b="1" dirty="0" err="1">
                      <a:solidFill>
                        <a:schemeClr val="tx2"/>
                      </a:solidFill>
                    </a:rPr>
                    <a:t>QoL</a:t>
                  </a:r>
                  <a:endParaRPr lang="en-GB" sz="1200" b="1" dirty="0">
                    <a:solidFill>
                      <a:schemeClr val="tx2"/>
                    </a:solidFill>
                  </a:endParaRPr>
                </a:p>
              </p:txBody>
            </p:sp>
            <p:sp>
              <p:nvSpPr>
                <p:cNvPr id="610" name="TextBox 609"/>
                <p:cNvSpPr txBox="1"/>
                <p:nvPr/>
              </p:nvSpPr>
              <p:spPr>
                <a:xfrm>
                  <a:off x="730859" y="3132798"/>
                  <a:ext cx="605657" cy="405294"/>
                </a:xfrm>
                <a:prstGeom prst="rect">
                  <a:avLst/>
                </a:prstGeom>
                <a:solidFill>
                  <a:schemeClr val="bg2"/>
                </a:solidFill>
              </p:spPr>
              <p:txBody>
                <a:bodyPr wrap="none" rtlCol="0">
                  <a:spAutoFit/>
                </a:bodyPr>
                <a:lstStyle/>
                <a:p>
                  <a:pPr algn="ctr"/>
                  <a:r>
                    <a:rPr lang="en-GB" sz="1050" b="1" dirty="0"/>
                    <a:t>Class 1</a:t>
                  </a:r>
                </a:p>
                <a:p>
                  <a:pPr algn="ctr"/>
                  <a:r>
                    <a:rPr lang="en-GB" sz="1050" dirty="0"/>
                    <a:t>(n=214)</a:t>
                  </a:r>
                </a:p>
              </p:txBody>
            </p:sp>
            <p:sp>
              <p:nvSpPr>
                <p:cNvPr id="611" name="TextBox 610"/>
                <p:cNvSpPr txBox="1"/>
                <p:nvPr/>
              </p:nvSpPr>
              <p:spPr>
                <a:xfrm>
                  <a:off x="1466558" y="3132798"/>
                  <a:ext cx="611161" cy="405294"/>
                </a:xfrm>
                <a:prstGeom prst="rect">
                  <a:avLst/>
                </a:prstGeom>
                <a:solidFill>
                  <a:schemeClr val="bg2"/>
                </a:solidFill>
              </p:spPr>
              <p:txBody>
                <a:bodyPr wrap="none" rtlCol="0">
                  <a:spAutoFit/>
                </a:bodyPr>
                <a:lstStyle/>
                <a:p>
                  <a:pPr algn="ctr"/>
                  <a:r>
                    <a:rPr lang="en-GB" sz="1050" b="1" dirty="0"/>
                    <a:t>Class 2</a:t>
                  </a:r>
                </a:p>
                <a:p>
                  <a:pPr algn="ctr"/>
                  <a:r>
                    <a:rPr lang="en-GB" sz="1050" dirty="0"/>
                    <a:t>(n=150)</a:t>
                  </a:r>
                </a:p>
              </p:txBody>
            </p:sp>
            <p:sp>
              <p:nvSpPr>
                <p:cNvPr id="612" name="TextBox 611"/>
                <p:cNvSpPr txBox="1"/>
                <p:nvPr/>
              </p:nvSpPr>
              <p:spPr>
                <a:xfrm>
                  <a:off x="2187387" y="3132798"/>
                  <a:ext cx="591899" cy="405294"/>
                </a:xfrm>
                <a:prstGeom prst="rect">
                  <a:avLst/>
                </a:prstGeom>
                <a:solidFill>
                  <a:schemeClr val="bg2"/>
                </a:solidFill>
              </p:spPr>
              <p:txBody>
                <a:bodyPr wrap="none" rtlCol="0">
                  <a:spAutoFit/>
                </a:bodyPr>
                <a:lstStyle/>
                <a:p>
                  <a:pPr algn="ctr"/>
                  <a:r>
                    <a:rPr lang="en-GB" sz="1050" b="1" dirty="0"/>
                    <a:t>Class 3</a:t>
                  </a:r>
                </a:p>
                <a:p>
                  <a:pPr algn="ctr"/>
                  <a:r>
                    <a:rPr lang="en-GB" sz="1050" dirty="0"/>
                    <a:t>(n=47)</a:t>
                  </a:r>
                </a:p>
              </p:txBody>
            </p:sp>
            <p:grpSp>
              <p:nvGrpSpPr>
                <p:cNvPr id="599" name="Group 598"/>
                <p:cNvGrpSpPr/>
                <p:nvPr/>
              </p:nvGrpSpPr>
              <p:grpSpPr>
                <a:xfrm>
                  <a:off x="583407" y="3693711"/>
                  <a:ext cx="171450" cy="148134"/>
                  <a:chOff x="885825" y="3699663"/>
                  <a:chExt cx="171450" cy="148134"/>
                </a:xfrm>
              </p:grpSpPr>
              <p:cxnSp>
                <p:nvCxnSpPr>
                  <p:cNvPr id="603" name="Straight Connector 602"/>
                  <p:cNvCxnSpPr/>
                  <p:nvPr/>
                </p:nvCxnSpPr>
                <p:spPr>
                  <a:xfrm flipV="1">
                    <a:off x="885825" y="3718712"/>
                    <a:ext cx="171450" cy="87811"/>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04" name="Straight Connector 603"/>
                  <p:cNvCxnSpPr/>
                  <p:nvPr/>
                </p:nvCxnSpPr>
                <p:spPr>
                  <a:xfrm flipV="1">
                    <a:off x="885825" y="3739349"/>
                    <a:ext cx="171450" cy="87811"/>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p:nvPr/>
                </p:nvCxnSpPr>
                <p:spPr>
                  <a:xfrm flipV="1">
                    <a:off x="885825" y="3759986"/>
                    <a:ext cx="171450" cy="8781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885825" y="3699663"/>
                    <a:ext cx="171450" cy="8781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0" name="Group 599"/>
                <p:cNvGrpSpPr/>
                <p:nvPr/>
              </p:nvGrpSpPr>
              <p:grpSpPr>
                <a:xfrm>
                  <a:off x="328944" y="3454201"/>
                  <a:ext cx="313687" cy="231596"/>
                  <a:chOff x="595644" y="3454201"/>
                  <a:chExt cx="313687" cy="231596"/>
                </a:xfrm>
              </p:grpSpPr>
              <p:sp>
                <p:nvSpPr>
                  <p:cNvPr id="601" name="Rectangle 600"/>
                  <p:cNvSpPr/>
                  <p:nvPr/>
                </p:nvSpPr>
                <p:spPr>
                  <a:xfrm>
                    <a:off x="595644" y="3494090"/>
                    <a:ext cx="283606" cy="126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2" name="TextBox 601"/>
                  <p:cNvSpPr txBox="1"/>
                  <p:nvPr/>
                </p:nvSpPr>
                <p:spPr>
                  <a:xfrm>
                    <a:off x="683413" y="3454201"/>
                    <a:ext cx="225918" cy="231596"/>
                  </a:xfrm>
                  <a:prstGeom prst="rect">
                    <a:avLst/>
                  </a:prstGeom>
                  <a:noFill/>
                </p:spPr>
                <p:txBody>
                  <a:bodyPr wrap="none" rtlCol="0">
                    <a:spAutoFit/>
                  </a:bodyPr>
                  <a:lstStyle/>
                  <a:p>
                    <a:pPr algn="r"/>
                    <a:r>
                      <a:rPr lang="en-GB" sz="1000" b="1" dirty="0">
                        <a:solidFill>
                          <a:schemeClr val="tx2"/>
                        </a:solidFill>
                      </a:rPr>
                      <a:t>0</a:t>
                    </a:r>
                  </a:p>
                </p:txBody>
              </p:sp>
            </p:grpSp>
            <p:sp>
              <p:nvSpPr>
                <p:cNvPr id="608" name="TextBox 607">
                  <a:extLst>
                    <a:ext uri="{FF2B5EF4-FFF2-40B4-BE49-F238E27FC236}">
                      <a16:creationId xmlns:a16="http://schemas.microsoft.com/office/drawing/2014/main" id="{E18DE085-8814-498D-83A2-0836376F5C28}"/>
                    </a:ext>
                  </a:extLst>
                </p:cNvPr>
                <p:cNvSpPr txBox="1"/>
                <p:nvPr/>
              </p:nvSpPr>
              <p:spPr>
                <a:xfrm rot="16200000">
                  <a:off x="-655618" y="4245603"/>
                  <a:ext cx="1808138" cy="333938"/>
                </a:xfrm>
                <a:prstGeom prst="rect">
                  <a:avLst/>
                </a:prstGeom>
                <a:noFill/>
              </p:spPr>
              <p:txBody>
                <a:bodyPr wrap="square" lIns="0" tIns="0" rIns="0" bIns="0" rtlCol="0">
                  <a:spAutoFit/>
                </a:bodyPr>
                <a:lstStyle/>
                <a:p>
                  <a:pPr algn="ctr">
                    <a:lnSpc>
                      <a:spcPct val="90000"/>
                    </a:lnSpc>
                  </a:pPr>
                  <a:r>
                    <a:rPr lang="en-GB" sz="1200" b="1" dirty="0">
                      <a:solidFill>
                        <a:srgbClr val="000000"/>
                      </a:solidFill>
                    </a:rPr>
                    <a:t>Change (SE) in AMS score</a:t>
                  </a:r>
                </a:p>
              </p:txBody>
            </p:sp>
          </p:grpSp>
          <p:grpSp>
            <p:nvGrpSpPr>
              <p:cNvPr id="29" name="Group 28"/>
              <p:cNvGrpSpPr/>
              <p:nvPr/>
            </p:nvGrpSpPr>
            <p:grpSpPr>
              <a:xfrm>
                <a:off x="6152957" y="2847539"/>
                <a:ext cx="2794193" cy="2642272"/>
                <a:chOff x="5886257" y="2866589"/>
                <a:chExt cx="2794193" cy="2642272"/>
              </a:xfrm>
            </p:grpSpPr>
            <p:sp>
              <p:nvSpPr>
                <p:cNvPr id="535" name="Rectangle 534">
                  <a:extLst>
                    <a:ext uri="{FF2B5EF4-FFF2-40B4-BE49-F238E27FC236}">
                      <a16:creationId xmlns:a16="http://schemas.microsoft.com/office/drawing/2014/main" id="{E547291B-7170-496F-81AE-37517E88840B}"/>
                    </a:ext>
                  </a:extLst>
                </p:cNvPr>
                <p:cNvSpPr/>
                <p:nvPr/>
              </p:nvSpPr>
              <p:spPr>
                <a:xfrm>
                  <a:off x="6071668" y="3871833"/>
                  <a:ext cx="116805" cy="153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aphicFrame>
              <p:nvGraphicFramePr>
                <p:cNvPr id="623" name="Chart 31 | Normal">
                  <a:extLst>
                    <a:ext uri="{FF2B5EF4-FFF2-40B4-BE49-F238E27FC236}">
                      <a16:creationId xmlns:a16="http://schemas.microsoft.com/office/drawing/2014/main" id="{2FD74A79-CBB1-4A64-93A5-0F72BD1499DC}"/>
                    </a:ext>
                  </a:extLst>
                </p:cNvPr>
                <p:cNvGraphicFramePr/>
                <p:nvPr>
                  <p:extLst>
                    <p:ext uri="{D42A27DB-BD31-4B8C-83A1-F6EECF244321}">
                      <p14:modId xmlns:p14="http://schemas.microsoft.com/office/powerpoint/2010/main" val="2440870362"/>
                    </p:ext>
                  </p:extLst>
                </p:nvPr>
              </p:nvGraphicFramePr>
              <p:xfrm>
                <a:off x="6081769" y="3131544"/>
                <a:ext cx="2598681" cy="2377317"/>
              </p:xfrm>
              <a:graphic>
                <a:graphicData uri="http://schemas.openxmlformats.org/drawingml/2006/chart">
                  <c:chart xmlns:c="http://schemas.openxmlformats.org/drawingml/2006/chart" xmlns:r="http://schemas.openxmlformats.org/officeDocument/2006/relationships" r:id="rId6"/>
                </a:graphicData>
              </a:graphic>
            </p:graphicFrame>
            <p:sp>
              <p:nvSpPr>
                <p:cNvPr id="625" name="TextBox 624">
                  <a:extLst>
                    <a:ext uri="{FF2B5EF4-FFF2-40B4-BE49-F238E27FC236}">
                      <a16:creationId xmlns:a16="http://schemas.microsoft.com/office/drawing/2014/main" id="{76C6F2EB-9BE8-4E74-8B37-3C02F29F99B4}"/>
                    </a:ext>
                  </a:extLst>
                </p:cNvPr>
                <p:cNvSpPr txBox="1"/>
                <p:nvPr/>
              </p:nvSpPr>
              <p:spPr>
                <a:xfrm>
                  <a:off x="6667346" y="2866589"/>
                  <a:ext cx="1645044" cy="276999"/>
                </a:xfrm>
                <a:prstGeom prst="rect">
                  <a:avLst/>
                </a:prstGeom>
                <a:noFill/>
              </p:spPr>
              <p:txBody>
                <a:bodyPr wrap="square" rtlCol="0" anchor="b">
                  <a:spAutoFit/>
                </a:bodyPr>
                <a:lstStyle/>
                <a:p>
                  <a:pPr algn="ctr"/>
                  <a:r>
                    <a:rPr lang="en-GB" sz="1200" b="1" dirty="0">
                      <a:solidFill>
                        <a:schemeClr val="tx2"/>
                      </a:solidFill>
                    </a:rPr>
                    <a:t>Erectile function</a:t>
                  </a:r>
                </a:p>
              </p:txBody>
            </p:sp>
            <p:sp>
              <p:nvSpPr>
                <p:cNvPr id="626" name="TextBox 625"/>
                <p:cNvSpPr txBox="1"/>
                <p:nvPr/>
              </p:nvSpPr>
              <p:spPr>
                <a:xfrm>
                  <a:off x="6445415" y="4891752"/>
                  <a:ext cx="605658" cy="405294"/>
                </a:xfrm>
                <a:prstGeom prst="rect">
                  <a:avLst/>
                </a:prstGeom>
                <a:solidFill>
                  <a:schemeClr val="bg2"/>
                </a:solidFill>
              </p:spPr>
              <p:txBody>
                <a:bodyPr wrap="none" rtlCol="0">
                  <a:spAutoFit/>
                </a:bodyPr>
                <a:lstStyle/>
                <a:p>
                  <a:pPr algn="ctr"/>
                  <a:r>
                    <a:rPr lang="en-GB" sz="1050" b="1" dirty="0"/>
                    <a:t>Class 1</a:t>
                  </a:r>
                </a:p>
                <a:p>
                  <a:pPr algn="ctr"/>
                  <a:r>
                    <a:rPr lang="en-GB" sz="1050" dirty="0"/>
                    <a:t>(n=214)</a:t>
                  </a:r>
                  <a:endParaRPr lang="en-GB" sz="1200" dirty="0"/>
                </a:p>
              </p:txBody>
            </p:sp>
            <p:sp>
              <p:nvSpPr>
                <p:cNvPr id="627" name="TextBox 626"/>
                <p:cNvSpPr txBox="1"/>
                <p:nvPr/>
              </p:nvSpPr>
              <p:spPr>
                <a:xfrm>
                  <a:off x="7184289" y="4891752"/>
                  <a:ext cx="611161" cy="405294"/>
                </a:xfrm>
                <a:prstGeom prst="rect">
                  <a:avLst/>
                </a:prstGeom>
                <a:solidFill>
                  <a:schemeClr val="bg2"/>
                </a:solidFill>
              </p:spPr>
              <p:txBody>
                <a:bodyPr wrap="none" rtlCol="0">
                  <a:spAutoFit/>
                </a:bodyPr>
                <a:lstStyle/>
                <a:p>
                  <a:pPr algn="ctr"/>
                  <a:r>
                    <a:rPr lang="en-GB" sz="1050" b="1" dirty="0"/>
                    <a:t>Class 2</a:t>
                  </a:r>
                </a:p>
                <a:p>
                  <a:pPr algn="ctr"/>
                  <a:r>
                    <a:rPr lang="en-GB" sz="1050" dirty="0"/>
                    <a:t>(n=150)</a:t>
                  </a:r>
                  <a:endParaRPr lang="en-GB" sz="1200" dirty="0"/>
                </a:p>
              </p:txBody>
            </p:sp>
            <p:sp>
              <p:nvSpPr>
                <p:cNvPr id="628" name="TextBox 627"/>
                <p:cNvSpPr txBox="1"/>
                <p:nvPr/>
              </p:nvSpPr>
              <p:spPr>
                <a:xfrm>
                  <a:off x="7908293" y="4891752"/>
                  <a:ext cx="591899" cy="405294"/>
                </a:xfrm>
                <a:prstGeom prst="rect">
                  <a:avLst/>
                </a:prstGeom>
                <a:solidFill>
                  <a:schemeClr val="bg2"/>
                </a:solidFill>
              </p:spPr>
              <p:txBody>
                <a:bodyPr wrap="none" rtlCol="0">
                  <a:spAutoFit/>
                </a:bodyPr>
                <a:lstStyle/>
                <a:p>
                  <a:pPr algn="ctr"/>
                  <a:r>
                    <a:rPr lang="en-GB" sz="1050" b="1" dirty="0"/>
                    <a:t>Class 3</a:t>
                  </a:r>
                </a:p>
                <a:p>
                  <a:pPr algn="ctr"/>
                  <a:r>
                    <a:rPr lang="en-GB" sz="1050" dirty="0"/>
                    <a:t>(n=47)</a:t>
                  </a:r>
                </a:p>
              </p:txBody>
            </p:sp>
            <p:sp>
              <p:nvSpPr>
                <p:cNvPr id="624" name="TextBox 623">
                  <a:extLst>
                    <a:ext uri="{FF2B5EF4-FFF2-40B4-BE49-F238E27FC236}">
                      <a16:creationId xmlns:a16="http://schemas.microsoft.com/office/drawing/2014/main" id="{E18DE085-8814-498D-83A2-0836376F5C28}"/>
                    </a:ext>
                  </a:extLst>
                </p:cNvPr>
                <p:cNvSpPr txBox="1"/>
                <p:nvPr/>
              </p:nvSpPr>
              <p:spPr>
                <a:xfrm rot="16200000">
                  <a:off x="5065288" y="3973872"/>
                  <a:ext cx="1808138" cy="166199"/>
                </a:xfrm>
                <a:prstGeom prst="rect">
                  <a:avLst/>
                </a:prstGeom>
                <a:noFill/>
              </p:spPr>
              <p:txBody>
                <a:bodyPr wrap="square" lIns="0" tIns="0" rIns="0" bIns="0" rtlCol="0">
                  <a:spAutoFit/>
                </a:bodyPr>
                <a:lstStyle/>
                <a:p>
                  <a:pPr algn="ctr">
                    <a:lnSpc>
                      <a:spcPct val="90000"/>
                    </a:lnSpc>
                  </a:pPr>
                  <a:r>
                    <a:rPr lang="en-GB" sz="1200" b="1" dirty="0">
                      <a:solidFill>
                        <a:srgbClr val="000000"/>
                      </a:solidFill>
                    </a:rPr>
                    <a:t>Change (SE) in IIEF-EF</a:t>
                  </a:r>
                </a:p>
              </p:txBody>
            </p:sp>
          </p:grpSp>
        </p:grpSp>
        <p:sp>
          <p:nvSpPr>
            <p:cNvPr id="1029" name="TextBox 1028"/>
            <p:cNvSpPr txBox="1"/>
            <p:nvPr/>
          </p:nvSpPr>
          <p:spPr>
            <a:xfrm>
              <a:off x="7260213" y="3141168"/>
              <a:ext cx="1716249" cy="434244"/>
            </a:xfrm>
            <a:prstGeom prst="rect">
              <a:avLst/>
            </a:prstGeom>
            <a:solidFill>
              <a:schemeClr val="accent6"/>
            </a:solidFill>
          </p:spPr>
          <p:txBody>
            <a:bodyPr wrap="square" rtlCol="0">
              <a:spAutoFit/>
            </a:bodyPr>
            <a:lstStyle/>
            <a:p>
              <a:pPr algn="ctr"/>
              <a:r>
                <a:rPr lang="en-GB" sz="800" spc="-20" dirty="0">
                  <a:solidFill>
                    <a:schemeClr val="tx2"/>
                  </a:solidFill>
                </a:rPr>
                <a:t>IIEF-EF scores at 8 years reflected a return to nearly normal function (&gt;26)</a:t>
              </a:r>
            </a:p>
            <a:p>
              <a:pPr algn="ctr"/>
              <a:r>
                <a:rPr lang="en-GB" sz="800" b="1" spc="-20" dirty="0">
                  <a:solidFill>
                    <a:schemeClr val="tx2"/>
                  </a:solidFill>
                </a:rPr>
                <a:t>Class 1:</a:t>
              </a:r>
              <a:r>
                <a:rPr lang="en-GB" sz="800" spc="-20" dirty="0">
                  <a:solidFill>
                    <a:schemeClr val="tx2"/>
                  </a:solidFill>
                </a:rPr>
                <a:t> 24.8, </a:t>
              </a:r>
              <a:r>
                <a:rPr lang="en-GB" sz="800" b="1" spc="-20" dirty="0">
                  <a:solidFill>
                    <a:schemeClr val="tx2"/>
                  </a:solidFill>
                </a:rPr>
                <a:t>Class 2:</a:t>
              </a:r>
              <a:r>
                <a:rPr lang="en-GB" sz="800" spc="-20" dirty="0">
                  <a:solidFill>
                    <a:schemeClr val="tx2"/>
                  </a:solidFill>
                </a:rPr>
                <a:t> 24.3, </a:t>
              </a:r>
              <a:r>
                <a:rPr lang="en-GB" sz="800" b="1" spc="-20" dirty="0">
                  <a:solidFill>
                    <a:schemeClr val="tx2"/>
                  </a:solidFill>
                </a:rPr>
                <a:t>Class 3:</a:t>
              </a:r>
              <a:r>
                <a:rPr lang="en-GB" sz="800" spc="-20" dirty="0">
                  <a:solidFill>
                    <a:schemeClr val="tx2"/>
                  </a:solidFill>
                </a:rPr>
                <a:t> 25.4</a:t>
              </a:r>
            </a:p>
          </p:txBody>
        </p:sp>
      </p:grpSp>
      <p:sp>
        <p:nvSpPr>
          <p:cNvPr id="8" name="TextBox 7">
            <a:extLst>
              <a:ext uri="{FF2B5EF4-FFF2-40B4-BE49-F238E27FC236}">
                <a16:creationId xmlns:a16="http://schemas.microsoft.com/office/drawing/2014/main" id="{99036D99-0945-40B3-85F8-7F951890BAA6}"/>
              </a:ext>
            </a:extLst>
          </p:cNvPr>
          <p:cNvSpPr txBox="1"/>
          <p:nvPr/>
        </p:nvSpPr>
        <p:spPr>
          <a:xfrm>
            <a:off x="6903471" y="6115428"/>
            <a:ext cx="4866786" cy="253916"/>
          </a:xfrm>
          <a:prstGeom prst="rect">
            <a:avLst/>
          </a:prstGeom>
          <a:noFill/>
        </p:spPr>
        <p:txBody>
          <a:bodyPr wrap="square" rtlCol="0">
            <a:spAutoFit/>
          </a:bodyPr>
          <a:lstStyle/>
          <a:p>
            <a:pPr algn="ctr"/>
            <a:r>
              <a:rPr lang="en-GB" sz="1050" b="1" dirty="0"/>
              <a:t>Graphs adapted from </a:t>
            </a:r>
            <a:r>
              <a:rPr lang="fr-FR" sz="1050" b="1" dirty="0"/>
              <a:t>Saad F et al. Int J </a:t>
            </a:r>
            <a:r>
              <a:rPr lang="fr-FR" sz="1050" b="1" dirty="0" err="1"/>
              <a:t>Obes</a:t>
            </a:r>
            <a:r>
              <a:rPr lang="fr-FR" sz="1050" b="1" dirty="0"/>
              <a:t> (</a:t>
            </a:r>
            <a:r>
              <a:rPr lang="fr-FR" sz="1050" b="1" dirty="0" err="1"/>
              <a:t>Lond</a:t>
            </a:r>
            <a:r>
              <a:rPr lang="fr-FR" sz="1050" b="1" dirty="0"/>
              <a:t>) 2016;40:162–70</a:t>
            </a:r>
            <a:r>
              <a:rPr lang="en-GB" sz="1050" b="1" dirty="0"/>
              <a:t> </a:t>
            </a:r>
          </a:p>
        </p:txBody>
      </p:sp>
    </p:spTree>
    <p:extLst>
      <p:ext uri="{BB962C8B-B14F-4D97-AF65-F5344CB8AC3E}">
        <p14:creationId xmlns:p14="http://schemas.microsoft.com/office/powerpoint/2010/main" val="3823022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96" y="-38661"/>
            <a:ext cx="11599819" cy="1389298"/>
          </a:xfrm>
        </p:spPr>
        <p:txBody>
          <a:bodyPr>
            <a:noAutofit/>
          </a:bodyPr>
          <a:lstStyle/>
          <a:p>
            <a:r>
              <a:rPr lang="en-GB" sz="2750" dirty="0">
                <a:solidFill>
                  <a:schemeClr val="tx2"/>
                </a:solidFill>
              </a:rPr>
              <a:t>Long-term </a:t>
            </a:r>
            <a:r>
              <a:rPr lang="en-GB" sz="2750" dirty="0" err="1">
                <a:solidFill>
                  <a:schemeClr val="tx2"/>
                </a:solidFill>
              </a:rPr>
              <a:t>TTh</a:t>
            </a:r>
            <a:r>
              <a:rPr lang="en-GB" sz="2750" dirty="0">
                <a:solidFill>
                  <a:schemeClr val="tx2"/>
                </a:solidFill>
              </a:rPr>
              <a:t> improves components of the metabolic  syndrome and other anthropometric and metabolic parameters</a:t>
            </a:r>
          </a:p>
        </p:txBody>
      </p:sp>
      <p:sp>
        <p:nvSpPr>
          <p:cNvPr id="3" name="Content Placeholder 2"/>
          <p:cNvSpPr>
            <a:spLocks noGrp="1"/>
          </p:cNvSpPr>
          <p:nvPr>
            <p:ph idx="1"/>
          </p:nvPr>
        </p:nvSpPr>
        <p:spPr>
          <a:xfrm>
            <a:off x="437632" y="1345195"/>
            <a:ext cx="10875146" cy="1043615"/>
          </a:xfrm>
        </p:spPr>
        <p:txBody>
          <a:bodyPr>
            <a:normAutofit/>
          </a:bodyPr>
          <a:lstStyle/>
          <a:p>
            <a:r>
              <a:rPr lang="en-GB" sz="2000" dirty="0"/>
              <a:t>Irrespective of body weight at baseline, long-term </a:t>
            </a:r>
            <a:r>
              <a:rPr lang="en-GB" sz="2000" dirty="0" err="1"/>
              <a:t>TTh</a:t>
            </a:r>
            <a:r>
              <a:rPr lang="en-GB" sz="2000" dirty="0"/>
              <a:t> in </a:t>
            </a:r>
            <a:r>
              <a:rPr lang="en-GB" sz="2000" dirty="0" err="1"/>
              <a:t>hypogonadal</a:t>
            </a:r>
            <a:r>
              <a:rPr lang="en-GB" sz="2000" dirty="0"/>
              <a:t> men was also associated with:</a:t>
            </a:r>
          </a:p>
        </p:txBody>
      </p:sp>
      <p:sp>
        <p:nvSpPr>
          <p:cNvPr id="4" name="TextBox 3"/>
          <p:cNvSpPr txBox="1"/>
          <p:nvPr/>
        </p:nvSpPr>
        <p:spPr>
          <a:xfrm>
            <a:off x="1523999" y="5891825"/>
            <a:ext cx="9144001" cy="400110"/>
          </a:xfrm>
          <a:prstGeom prst="rect">
            <a:avLst/>
          </a:prstGeom>
          <a:noFill/>
        </p:spPr>
        <p:txBody>
          <a:bodyPr wrap="square" rtlCol="0" anchor="b">
            <a:spAutoFit/>
          </a:bodyPr>
          <a:lstStyle/>
          <a:p>
            <a:pPr defTabSz="457200">
              <a:defRPr/>
            </a:pPr>
            <a:r>
              <a:rPr lang="en-GB" sz="1000" dirty="0">
                <a:solidFill>
                  <a:srgbClr val="005294"/>
                </a:solidFill>
              </a:rPr>
              <a:t>BMI, body mass index; HbA</a:t>
            </a:r>
            <a:r>
              <a:rPr lang="en-GB" sz="1000" baseline="-25000" dirty="0">
                <a:solidFill>
                  <a:srgbClr val="005294"/>
                </a:solidFill>
              </a:rPr>
              <a:t>1c</a:t>
            </a:r>
            <a:r>
              <a:rPr lang="en-GB" sz="1000" dirty="0">
                <a:solidFill>
                  <a:srgbClr val="005294"/>
                </a:solidFill>
              </a:rPr>
              <a:t>, glycated haemoglobin; </a:t>
            </a: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US" sz="1000" i="1" dirty="0" err="1">
                <a:solidFill>
                  <a:srgbClr val="005294"/>
                </a:solidFill>
              </a:rPr>
              <a:t>Int</a:t>
            </a:r>
            <a:r>
              <a:rPr lang="en-US" sz="1000" i="1" dirty="0">
                <a:solidFill>
                  <a:srgbClr val="005294"/>
                </a:solidFill>
              </a:rPr>
              <a:t> J </a:t>
            </a:r>
            <a:r>
              <a:rPr lang="en-US" sz="1000" i="1" dirty="0" err="1">
                <a:solidFill>
                  <a:srgbClr val="005294"/>
                </a:solidFill>
              </a:rPr>
              <a:t>Obes</a:t>
            </a:r>
            <a:r>
              <a:rPr lang="en-US" sz="1000" i="1" dirty="0">
                <a:solidFill>
                  <a:srgbClr val="005294"/>
                </a:solidFill>
              </a:rPr>
              <a:t> (</a:t>
            </a:r>
            <a:r>
              <a:rPr lang="en-US" sz="1000" i="1" dirty="0" err="1">
                <a:solidFill>
                  <a:srgbClr val="005294"/>
                </a:solidFill>
              </a:rPr>
              <a:t>Lond</a:t>
            </a:r>
            <a:r>
              <a:rPr lang="en-US" sz="1000" i="1" dirty="0">
                <a:solidFill>
                  <a:srgbClr val="005294"/>
                </a:solidFill>
              </a:rPr>
              <a:t>) </a:t>
            </a:r>
            <a:r>
              <a:rPr lang="en-US" sz="1000" dirty="0">
                <a:solidFill>
                  <a:srgbClr val="005294"/>
                </a:solidFill>
              </a:rPr>
              <a:t>2020;44:1264–78; </a:t>
            </a:r>
            <a:r>
              <a:rPr lang="en-US" sz="1000" dirty="0" err="1">
                <a:solidFill>
                  <a:srgbClr val="005294"/>
                </a:solidFill>
              </a:rPr>
              <a:t>Traish</a:t>
            </a:r>
            <a:r>
              <a:rPr lang="en-US" sz="1000" dirty="0">
                <a:solidFill>
                  <a:srgbClr val="005294"/>
                </a:solidFill>
              </a:rPr>
              <a:t> AM. </a:t>
            </a:r>
            <a:r>
              <a:rPr lang="en-US" sz="1000" i="1" dirty="0" err="1">
                <a:solidFill>
                  <a:srgbClr val="005294"/>
                </a:solidFill>
              </a:rPr>
              <a:t>Curr</a:t>
            </a:r>
            <a:r>
              <a:rPr lang="en-US" sz="1000" i="1" dirty="0">
                <a:solidFill>
                  <a:srgbClr val="005294"/>
                </a:solidFill>
              </a:rPr>
              <a:t> </a:t>
            </a:r>
            <a:r>
              <a:rPr lang="en-US" sz="1000" i="1" dirty="0" err="1">
                <a:solidFill>
                  <a:srgbClr val="005294"/>
                </a:solidFill>
              </a:rPr>
              <a:t>Opin</a:t>
            </a:r>
            <a:r>
              <a:rPr lang="en-US" sz="1000" i="1" dirty="0">
                <a:solidFill>
                  <a:srgbClr val="005294"/>
                </a:solidFill>
              </a:rPr>
              <a:t> </a:t>
            </a:r>
            <a:r>
              <a:rPr lang="en-US" sz="1000" i="1" dirty="0" err="1">
                <a:solidFill>
                  <a:srgbClr val="005294"/>
                </a:solidFill>
              </a:rPr>
              <a:t>Endocrinol</a:t>
            </a:r>
            <a:r>
              <a:rPr lang="en-US" sz="1000" i="1" dirty="0">
                <a:solidFill>
                  <a:srgbClr val="005294"/>
                </a:solidFill>
              </a:rPr>
              <a:t> Diabetes </a:t>
            </a:r>
            <a:r>
              <a:rPr lang="en-US" sz="1000" i="1" dirty="0" err="1">
                <a:solidFill>
                  <a:srgbClr val="005294"/>
                </a:solidFill>
              </a:rPr>
              <a:t>Obes</a:t>
            </a:r>
            <a:r>
              <a:rPr lang="en-US" sz="1000" dirty="0">
                <a:solidFill>
                  <a:srgbClr val="005294"/>
                </a:solidFill>
              </a:rPr>
              <a:t> 2014;21:313–22.</a:t>
            </a:r>
            <a:endParaRPr lang="en-GB" sz="1000" dirty="0">
              <a:solidFill>
                <a:srgbClr val="005294"/>
              </a:solidFill>
            </a:endParaRPr>
          </a:p>
        </p:txBody>
      </p:sp>
      <p:grpSp>
        <p:nvGrpSpPr>
          <p:cNvPr id="82" name="Group 81"/>
          <p:cNvGrpSpPr/>
          <p:nvPr/>
        </p:nvGrpSpPr>
        <p:grpSpPr>
          <a:xfrm>
            <a:off x="2356758" y="2142310"/>
            <a:ext cx="7413171" cy="3521696"/>
            <a:chOff x="865415" y="2421261"/>
            <a:chExt cx="7413171" cy="3239987"/>
          </a:xfrm>
        </p:grpSpPr>
        <p:grpSp>
          <p:nvGrpSpPr>
            <p:cNvPr id="45" name="Group 44"/>
            <p:cNvGrpSpPr/>
            <p:nvPr/>
          </p:nvGrpSpPr>
          <p:grpSpPr>
            <a:xfrm>
              <a:off x="865415" y="2421261"/>
              <a:ext cx="7413171" cy="3239987"/>
              <a:chOff x="865415" y="2421261"/>
              <a:chExt cx="7413171" cy="3239987"/>
            </a:xfrm>
          </p:grpSpPr>
          <p:grpSp>
            <p:nvGrpSpPr>
              <p:cNvPr id="44" name="Group 43"/>
              <p:cNvGrpSpPr/>
              <p:nvPr/>
            </p:nvGrpSpPr>
            <p:grpSpPr>
              <a:xfrm>
                <a:off x="865415" y="2421261"/>
                <a:ext cx="7413171" cy="3239987"/>
                <a:chOff x="865415" y="2421261"/>
                <a:chExt cx="7413171" cy="3239987"/>
              </a:xfrm>
            </p:grpSpPr>
            <p:sp>
              <p:nvSpPr>
                <p:cNvPr id="25" name="Rounded Rectangle 24"/>
                <p:cNvSpPr/>
                <p:nvPr/>
              </p:nvSpPr>
              <p:spPr>
                <a:xfrm>
                  <a:off x="865415" y="2421261"/>
                  <a:ext cx="7413171" cy="3239987"/>
                </a:xfrm>
                <a:prstGeom prst="roundRect">
                  <a:avLst>
                    <a:gd name="adj" fmla="val 12476"/>
                  </a:avLst>
                </a:prstGeom>
                <a:solidFill>
                  <a:schemeClr val="bg1"/>
                </a:solidFill>
                <a:ln w="57150">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ounded Rectangle 32"/>
                <p:cNvSpPr/>
                <p:nvPr/>
              </p:nvSpPr>
              <p:spPr>
                <a:xfrm>
                  <a:off x="890816" y="4041254"/>
                  <a:ext cx="3681183" cy="1600944"/>
                </a:xfrm>
                <a:custGeom>
                  <a:avLst/>
                  <a:gdLst/>
                  <a:ahLst/>
                  <a:cxnLst/>
                  <a:rect l="l" t="t" r="r" b="b"/>
                  <a:pathLst>
                    <a:path w="3706585" h="1619995">
                      <a:moveTo>
                        <a:pt x="0" y="0"/>
                      </a:moveTo>
                      <a:lnTo>
                        <a:pt x="3706585" y="0"/>
                      </a:lnTo>
                      <a:lnTo>
                        <a:pt x="3706585" y="1619995"/>
                      </a:lnTo>
                      <a:lnTo>
                        <a:pt x="404221" y="1619995"/>
                      </a:lnTo>
                      <a:cubicBezTo>
                        <a:pt x="180976" y="1619995"/>
                        <a:pt x="0" y="1439019"/>
                        <a:pt x="0" y="1215774"/>
                      </a:cubicBezTo>
                      <a:close/>
                    </a:path>
                  </a:pathLst>
                </a:custGeom>
                <a:solidFill>
                  <a:schemeClr val="tx2">
                    <a:lumMod val="20000"/>
                    <a:lumOff val="80000"/>
                  </a:schemeClr>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ounded Rectangle 33"/>
                <p:cNvSpPr/>
                <p:nvPr/>
              </p:nvSpPr>
              <p:spPr>
                <a:xfrm>
                  <a:off x="4572001" y="2446661"/>
                  <a:ext cx="3687534" cy="1594593"/>
                </a:xfrm>
                <a:custGeom>
                  <a:avLst/>
                  <a:gdLst/>
                  <a:ahLst/>
                  <a:cxnLst/>
                  <a:rect l="l" t="t" r="r" b="b"/>
                  <a:pathLst>
                    <a:path w="3706587" h="1619993">
                      <a:moveTo>
                        <a:pt x="0" y="0"/>
                      </a:moveTo>
                      <a:lnTo>
                        <a:pt x="3302366" y="0"/>
                      </a:lnTo>
                      <a:cubicBezTo>
                        <a:pt x="3525611" y="0"/>
                        <a:pt x="3706587" y="180976"/>
                        <a:pt x="3706587" y="404221"/>
                      </a:cubicBezTo>
                      <a:lnTo>
                        <a:pt x="3706587" y="1619993"/>
                      </a:lnTo>
                      <a:lnTo>
                        <a:pt x="0" y="1619993"/>
                      </a:lnTo>
                      <a:close/>
                    </a:path>
                  </a:pathLst>
                </a:custGeom>
                <a:solidFill>
                  <a:schemeClr val="accent1"/>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ounded Rectangle 34"/>
                <p:cNvSpPr/>
                <p:nvPr/>
              </p:nvSpPr>
              <p:spPr>
                <a:xfrm>
                  <a:off x="4571999" y="4041254"/>
                  <a:ext cx="3681186" cy="1600944"/>
                </a:xfrm>
                <a:custGeom>
                  <a:avLst/>
                  <a:gdLst/>
                  <a:ahLst/>
                  <a:cxnLst/>
                  <a:rect l="l" t="t" r="r" b="b"/>
                  <a:pathLst>
                    <a:path w="3706586" h="1619994">
                      <a:moveTo>
                        <a:pt x="0" y="0"/>
                      </a:moveTo>
                      <a:lnTo>
                        <a:pt x="3706586" y="0"/>
                      </a:lnTo>
                      <a:lnTo>
                        <a:pt x="3706586" y="1215773"/>
                      </a:lnTo>
                      <a:cubicBezTo>
                        <a:pt x="3706586" y="1439018"/>
                        <a:pt x="3525610" y="1619994"/>
                        <a:pt x="3302365" y="1619994"/>
                      </a:cubicBezTo>
                      <a:lnTo>
                        <a:pt x="0" y="1619994"/>
                      </a:lnTo>
                      <a:close/>
                    </a:path>
                  </a:pathLst>
                </a:custGeom>
                <a:solidFill>
                  <a:schemeClr val="tx1">
                    <a:lumMod val="25000"/>
                    <a:lumOff val="75000"/>
                  </a:schemeClr>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0" name="Content Placeholder 2"/>
              <p:cNvSpPr txBox="1">
                <a:spLocks/>
              </p:cNvSpPr>
              <p:nvPr/>
            </p:nvSpPr>
            <p:spPr>
              <a:xfrm>
                <a:off x="1540348" y="2489449"/>
                <a:ext cx="2432956" cy="830997"/>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GB" sz="2400" b="1" dirty="0"/>
                  <a:t>Improvement</a:t>
                </a:r>
                <a:br>
                  <a:rPr lang="en-GB" sz="2400" b="1" dirty="0"/>
                </a:br>
                <a:r>
                  <a:rPr lang="en-GB" sz="2400" b="1" dirty="0"/>
                  <a:t>in BMI</a:t>
                </a:r>
              </a:p>
            </p:txBody>
          </p:sp>
          <p:sp>
            <p:nvSpPr>
              <p:cNvPr id="31" name="Content Placeholder 2"/>
              <p:cNvSpPr txBox="1">
                <a:spLocks/>
              </p:cNvSpPr>
              <p:nvPr/>
            </p:nvSpPr>
            <p:spPr>
              <a:xfrm>
                <a:off x="5094529" y="2489449"/>
                <a:ext cx="2822243" cy="1200329"/>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GB" sz="2400" b="1" dirty="0">
                    <a:solidFill>
                      <a:schemeClr val="bg2"/>
                    </a:solidFill>
                  </a:rPr>
                  <a:t>Decreased fasting </a:t>
                </a:r>
                <a:br>
                  <a:rPr lang="en-GB" sz="2400" b="1" dirty="0">
                    <a:solidFill>
                      <a:schemeClr val="bg2"/>
                    </a:solidFill>
                  </a:rPr>
                </a:br>
                <a:r>
                  <a:rPr lang="en-GB" sz="2400" b="1" dirty="0">
                    <a:solidFill>
                      <a:schemeClr val="bg2"/>
                    </a:solidFill>
                  </a:rPr>
                  <a:t>blood glucose </a:t>
                </a:r>
                <a:br>
                  <a:rPr lang="en-GB" sz="2400" b="1" dirty="0">
                    <a:solidFill>
                      <a:schemeClr val="bg2"/>
                    </a:solidFill>
                  </a:rPr>
                </a:br>
                <a:r>
                  <a:rPr lang="en-GB" sz="2400" b="1" dirty="0">
                    <a:solidFill>
                      <a:schemeClr val="bg2"/>
                    </a:solidFill>
                  </a:rPr>
                  <a:t>and HbA</a:t>
                </a:r>
                <a:r>
                  <a:rPr lang="en-GB" sz="2400" b="1" baseline="-25000" dirty="0">
                    <a:solidFill>
                      <a:schemeClr val="bg2"/>
                    </a:solidFill>
                  </a:rPr>
                  <a:t>1c</a:t>
                </a:r>
                <a:endParaRPr lang="en-GB" sz="2400" b="1" dirty="0">
                  <a:solidFill>
                    <a:schemeClr val="bg2"/>
                  </a:solidFill>
                </a:endParaRPr>
              </a:p>
            </p:txBody>
          </p:sp>
          <p:sp>
            <p:nvSpPr>
              <p:cNvPr id="32" name="Content Placeholder 2"/>
              <p:cNvSpPr txBox="1">
                <a:spLocks/>
              </p:cNvSpPr>
              <p:nvPr/>
            </p:nvSpPr>
            <p:spPr>
              <a:xfrm>
                <a:off x="865416" y="4073448"/>
                <a:ext cx="2621288" cy="830997"/>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400" b="1" dirty="0"/>
                  <a:t>Improvement </a:t>
                </a:r>
                <a:br>
                  <a:rPr lang="en-GB" sz="2400" b="1" dirty="0"/>
                </a:br>
                <a:r>
                  <a:rPr lang="en-GB" sz="2400" b="1" dirty="0"/>
                  <a:t>in lipid profile</a:t>
                </a:r>
              </a:p>
            </p:txBody>
          </p:sp>
          <p:sp>
            <p:nvSpPr>
              <p:cNvPr id="26" name="Content Placeholder 2"/>
              <p:cNvSpPr txBox="1">
                <a:spLocks/>
              </p:cNvSpPr>
              <p:nvPr/>
            </p:nvSpPr>
            <p:spPr>
              <a:xfrm>
                <a:off x="4691732" y="4092252"/>
                <a:ext cx="2639772" cy="1446550"/>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200" b="1" spc="-100" dirty="0"/>
                  <a:t>Gradual decreases </a:t>
                </a:r>
                <a:br>
                  <a:rPr lang="en-GB" sz="2200" b="1" spc="-100" dirty="0"/>
                </a:br>
                <a:r>
                  <a:rPr lang="en-GB" sz="2200" b="1" spc="-100" dirty="0"/>
                  <a:t>in systolic and </a:t>
                </a:r>
                <a:br>
                  <a:rPr lang="en-GB" sz="2200" b="1" spc="-100" dirty="0"/>
                </a:br>
                <a:r>
                  <a:rPr lang="en-GB" sz="2200" b="1" spc="-100" dirty="0"/>
                  <a:t>diastolic BP, </a:t>
                </a:r>
                <a:br>
                  <a:rPr lang="en-GB" sz="2200" b="1" spc="-100" dirty="0"/>
                </a:br>
                <a:r>
                  <a:rPr lang="en-GB" sz="2200" b="1" spc="-100" dirty="0"/>
                  <a:t>and pulse pressure</a:t>
                </a:r>
              </a:p>
            </p:txBody>
          </p:sp>
        </p:grpSp>
        <p:grpSp>
          <p:nvGrpSpPr>
            <p:cNvPr id="10" name="Group 9"/>
            <p:cNvGrpSpPr/>
            <p:nvPr/>
          </p:nvGrpSpPr>
          <p:grpSpPr>
            <a:xfrm>
              <a:off x="1535086" y="2827891"/>
              <a:ext cx="1197930" cy="1147226"/>
              <a:chOff x="1032997" y="4022339"/>
              <a:chExt cx="683700" cy="654761"/>
            </a:xfrm>
            <a:effectLst>
              <a:outerShdw blurRad="76200" dir="18900000" sy="23000" kx="-1200000" algn="bl" rotWithShape="0">
                <a:prstClr val="black">
                  <a:alpha val="20000"/>
                </a:prstClr>
              </a:outerShdw>
            </a:effectLst>
          </p:grpSpPr>
          <p:pic>
            <p:nvPicPr>
              <p:cNvPr id="12" name="Picture 4"/>
              <p:cNvPicPr>
                <a:picLocks noChangeAspect="1" noChangeArrowheads="1"/>
              </p:cNvPicPr>
              <p:nvPr/>
            </p:nvPicPr>
            <p:blipFill>
              <a:blip r:embed="rId3">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0930" y="4104667"/>
                <a:ext cx="275767" cy="56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32997" y="4022339"/>
                <a:ext cx="254781" cy="65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7"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4628"/>
              <a:stretch/>
            </p:blipFill>
            <p:spPr bwMode="auto">
              <a:xfrm>
                <a:off x="1179889" y="4177276"/>
                <a:ext cx="338042" cy="49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flipH="1">
              <a:off x="4944116" y="2906653"/>
              <a:ext cx="1206261" cy="1069135"/>
              <a:chOff x="1005242" y="4873860"/>
              <a:chExt cx="614832" cy="544938"/>
            </a:xfrm>
            <a:effectLst>
              <a:outerShdw blurRad="50800" dist="38100" dir="2700000" algn="tl" rotWithShape="0">
                <a:prstClr val="black">
                  <a:alpha val="40000"/>
                </a:prstClr>
              </a:outerShdw>
            </a:effectLst>
          </p:grpSpPr>
          <p:grpSp>
            <p:nvGrpSpPr>
              <p:cNvPr id="17" name="Group 16"/>
              <p:cNvGrpSpPr/>
              <p:nvPr/>
            </p:nvGrpSpPr>
            <p:grpSpPr>
              <a:xfrm>
                <a:off x="1058779" y="4948517"/>
                <a:ext cx="498249" cy="376518"/>
                <a:chOff x="1058779" y="4948517"/>
                <a:chExt cx="498249" cy="376518"/>
              </a:xfrm>
            </p:grpSpPr>
            <p:grpSp>
              <p:nvGrpSpPr>
                <p:cNvPr id="21" name="Group 20"/>
                <p:cNvGrpSpPr/>
                <p:nvPr/>
              </p:nvGrpSpPr>
              <p:grpSpPr>
                <a:xfrm>
                  <a:off x="1058779" y="4948517"/>
                  <a:ext cx="498249" cy="376518"/>
                  <a:chOff x="1058779" y="4948517"/>
                  <a:chExt cx="498249" cy="376518"/>
                </a:xfrm>
              </p:grpSpPr>
              <p:sp>
                <p:nvSpPr>
                  <p:cNvPr id="23" name="Freeform 22"/>
                  <p:cNvSpPr/>
                  <p:nvPr/>
                </p:nvSpPr>
                <p:spPr>
                  <a:xfrm>
                    <a:off x="1058779" y="4954180"/>
                    <a:ext cx="498249" cy="370855"/>
                  </a:xfrm>
                  <a:custGeom>
                    <a:avLst/>
                    <a:gdLst>
                      <a:gd name="connsiteX0" fmla="*/ 288758 w 498249"/>
                      <a:gd name="connsiteY0" fmla="*/ 0 h 370855"/>
                      <a:gd name="connsiteX1" fmla="*/ 220815 w 498249"/>
                      <a:gd name="connsiteY1" fmla="*/ 42464 h 370855"/>
                      <a:gd name="connsiteX2" fmla="*/ 155703 w 498249"/>
                      <a:gd name="connsiteY2" fmla="*/ 59450 h 370855"/>
                      <a:gd name="connsiteX3" fmla="*/ 87760 w 498249"/>
                      <a:gd name="connsiteY3" fmla="*/ 73605 h 370855"/>
                      <a:gd name="connsiteX4" fmla="*/ 39633 w 498249"/>
                      <a:gd name="connsiteY4" fmla="*/ 118900 h 370855"/>
                      <a:gd name="connsiteX5" fmla="*/ 14155 w 498249"/>
                      <a:gd name="connsiteY5" fmla="*/ 158533 h 370855"/>
                      <a:gd name="connsiteX6" fmla="*/ 0 w 498249"/>
                      <a:gd name="connsiteY6" fmla="*/ 209491 h 370855"/>
                      <a:gd name="connsiteX7" fmla="*/ 8493 w 498249"/>
                      <a:gd name="connsiteY7" fmla="*/ 271772 h 370855"/>
                      <a:gd name="connsiteX8" fmla="*/ 39633 w 498249"/>
                      <a:gd name="connsiteY8" fmla="*/ 322729 h 370855"/>
                      <a:gd name="connsiteX9" fmla="*/ 93422 w 498249"/>
                      <a:gd name="connsiteY9" fmla="*/ 353870 h 370855"/>
                      <a:gd name="connsiteX10" fmla="*/ 150041 w 498249"/>
                      <a:gd name="connsiteY10" fmla="*/ 370855 h 370855"/>
                      <a:gd name="connsiteX11" fmla="*/ 215153 w 498249"/>
                      <a:gd name="connsiteY11" fmla="*/ 370855 h 370855"/>
                      <a:gd name="connsiteX12" fmla="*/ 257617 w 498249"/>
                      <a:gd name="connsiteY12" fmla="*/ 359531 h 370855"/>
                      <a:gd name="connsiteX13" fmla="*/ 268941 w 498249"/>
                      <a:gd name="connsiteY13" fmla="*/ 336884 h 370855"/>
                      <a:gd name="connsiteX14" fmla="*/ 294420 w 498249"/>
                      <a:gd name="connsiteY14" fmla="*/ 311405 h 370855"/>
                      <a:gd name="connsiteX15" fmla="*/ 294420 w 498249"/>
                      <a:gd name="connsiteY15" fmla="*/ 271772 h 370855"/>
                      <a:gd name="connsiteX16" fmla="*/ 314236 w 498249"/>
                      <a:gd name="connsiteY16" fmla="*/ 234969 h 370855"/>
                      <a:gd name="connsiteX17" fmla="*/ 314236 w 498249"/>
                      <a:gd name="connsiteY17" fmla="*/ 206660 h 370855"/>
                      <a:gd name="connsiteX18" fmla="*/ 311406 w 498249"/>
                      <a:gd name="connsiteY18" fmla="*/ 186843 h 370855"/>
                      <a:gd name="connsiteX19" fmla="*/ 319898 w 498249"/>
                      <a:gd name="connsiteY19" fmla="*/ 172688 h 370855"/>
                      <a:gd name="connsiteX20" fmla="*/ 478432 w 498249"/>
                      <a:gd name="connsiteY20" fmla="*/ 175519 h 370855"/>
                      <a:gd name="connsiteX21" fmla="*/ 498249 w 498249"/>
                      <a:gd name="connsiteY21" fmla="*/ 155702 h 370855"/>
                      <a:gd name="connsiteX22" fmla="*/ 498249 w 498249"/>
                      <a:gd name="connsiteY22" fmla="*/ 135886 h 370855"/>
                      <a:gd name="connsiteX23" fmla="*/ 478432 w 498249"/>
                      <a:gd name="connsiteY23" fmla="*/ 121731 h 370855"/>
                      <a:gd name="connsiteX24" fmla="*/ 232139 w 498249"/>
                      <a:gd name="connsiteY24" fmla="*/ 118900 h 370855"/>
                      <a:gd name="connsiteX25" fmla="*/ 223646 w 498249"/>
                      <a:gd name="connsiteY25" fmla="*/ 107576 h 370855"/>
                      <a:gd name="connsiteX26" fmla="*/ 234970 w 498249"/>
                      <a:gd name="connsiteY26" fmla="*/ 93421 h 370855"/>
                      <a:gd name="connsiteX27" fmla="*/ 271772 w 498249"/>
                      <a:gd name="connsiteY27" fmla="*/ 73605 h 370855"/>
                      <a:gd name="connsiteX28" fmla="*/ 288758 w 498249"/>
                      <a:gd name="connsiteY28" fmla="*/ 0 h 37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8249" h="370855">
                        <a:moveTo>
                          <a:pt x="288758" y="0"/>
                        </a:moveTo>
                        <a:lnTo>
                          <a:pt x="220815" y="42464"/>
                        </a:lnTo>
                        <a:lnTo>
                          <a:pt x="155703" y="59450"/>
                        </a:lnTo>
                        <a:lnTo>
                          <a:pt x="87760" y="73605"/>
                        </a:lnTo>
                        <a:lnTo>
                          <a:pt x="39633" y="118900"/>
                        </a:lnTo>
                        <a:lnTo>
                          <a:pt x="14155" y="158533"/>
                        </a:lnTo>
                        <a:lnTo>
                          <a:pt x="0" y="209491"/>
                        </a:lnTo>
                        <a:lnTo>
                          <a:pt x="8493" y="271772"/>
                        </a:lnTo>
                        <a:lnTo>
                          <a:pt x="39633" y="322729"/>
                        </a:lnTo>
                        <a:lnTo>
                          <a:pt x="93422" y="353870"/>
                        </a:lnTo>
                        <a:lnTo>
                          <a:pt x="150041" y="370855"/>
                        </a:lnTo>
                        <a:lnTo>
                          <a:pt x="215153" y="370855"/>
                        </a:lnTo>
                        <a:lnTo>
                          <a:pt x="257617" y="359531"/>
                        </a:lnTo>
                        <a:lnTo>
                          <a:pt x="268941" y="336884"/>
                        </a:lnTo>
                        <a:lnTo>
                          <a:pt x="294420" y="311405"/>
                        </a:lnTo>
                        <a:lnTo>
                          <a:pt x="294420" y="271772"/>
                        </a:lnTo>
                        <a:lnTo>
                          <a:pt x="314236" y="234969"/>
                        </a:lnTo>
                        <a:lnTo>
                          <a:pt x="314236" y="206660"/>
                        </a:lnTo>
                        <a:lnTo>
                          <a:pt x="311406" y="186843"/>
                        </a:lnTo>
                        <a:lnTo>
                          <a:pt x="319898" y="172688"/>
                        </a:lnTo>
                        <a:lnTo>
                          <a:pt x="478432" y="175519"/>
                        </a:lnTo>
                        <a:lnTo>
                          <a:pt x="498249" y="155702"/>
                        </a:lnTo>
                        <a:lnTo>
                          <a:pt x="498249" y="135886"/>
                        </a:lnTo>
                        <a:lnTo>
                          <a:pt x="478432" y="121731"/>
                        </a:lnTo>
                        <a:lnTo>
                          <a:pt x="232139" y="118900"/>
                        </a:lnTo>
                        <a:lnTo>
                          <a:pt x="223646" y="107576"/>
                        </a:lnTo>
                        <a:lnTo>
                          <a:pt x="234970" y="93421"/>
                        </a:lnTo>
                        <a:lnTo>
                          <a:pt x="271772" y="73605"/>
                        </a:lnTo>
                        <a:lnTo>
                          <a:pt x="28875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Freeform 23"/>
                  <p:cNvSpPr/>
                  <p:nvPr/>
                </p:nvSpPr>
                <p:spPr>
                  <a:xfrm>
                    <a:off x="1313566" y="4948517"/>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 name="Freeform 21"/>
                <p:cNvSpPr/>
                <p:nvPr/>
              </p:nvSpPr>
              <p:spPr>
                <a:xfrm>
                  <a:off x="1310261" y="4970691"/>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1005242" y="4873860"/>
                <a:ext cx="614832" cy="544938"/>
                <a:chOff x="1005242" y="4873860"/>
                <a:chExt cx="614832" cy="544938"/>
              </a:xfrm>
            </p:grpSpPr>
            <p:sp>
              <p:nvSpPr>
                <p:cNvPr id="19" name="Freeform 18"/>
                <p:cNvSpPr/>
                <p:nvPr/>
              </p:nvSpPr>
              <p:spPr>
                <a:xfrm>
                  <a:off x="1474447" y="5182986"/>
                  <a:ext cx="90378" cy="130725"/>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Picture 14"/>
                <p:cNvPicPr>
                  <a:picLocks noChangeAspect="1" noChangeArrowheads="1"/>
                </p:cNvPicPr>
                <p:nvPr/>
              </p:nvPicPr>
              <p:blipFill>
                <a:blip r:embed="rId9"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5242" y="4873860"/>
                  <a:ext cx="614832" cy="5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55" name="Group 54"/>
            <p:cNvGrpSpPr/>
            <p:nvPr/>
          </p:nvGrpSpPr>
          <p:grpSpPr>
            <a:xfrm>
              <a:off x="3145503" y="4274311"/>
              <a:ext cx="1242109" cy="1108463"/>
              <a:chOff x="1388443" y="4340041"/>
              <a:chExt cx="539015" cy="481020"/>
            </a:xfrm>
            <a:effectLst>
              <a:outerShdw blurRad="50800" dist="38100" dir="2700000" algn="tl" rotWithShape="0">
                <a:prstClr val="black">
                  <a:alpha val="40000"/>
                </a:prstClr>
              </a:outerShdw>
            </a:effectLst>
          </p:grpSpPr>
          <p:grpSp>
            <p:nvGrpSpPr>
              <p:cNvPr id="60" name="Group 59"/>
              <p:cNvGrpSpPr/>
              <p:nvPr/>
            </p:nvGrpSpPr>
            <p:grpSpPr>
              <a:xfrm>
                <a:off x="1388443" y="4425866"/>
                <a:ext cx="539015" cy="395195"/>
                <a:chOff x="4102780" y="2749550"/>
                <a:chExt cx="1853432" cy="1358900"/>
              </a:xfrm>
            </p:grpSpPr>
            <p:sp>
              <p:nvSpPr>
                <p:cNvPr id="64" name="Freeform 63"/>
                <p:cNvSpPr/>
                <p:nvPr/>
              </p:nvSpPr>
              <p:spPr>
                <a:xfrm>
                  <a:off x="4267185" y="3029418"/>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65" name="Picture 3"/>
                <p:cNvPicPr>
                  <a:picLocks noChangeAspect="1" noChangeArrowheads="1"/>
                </p:cNvPicPr>
                <p:nvPr/>
              </p:nvPicPr>
              <p:blipFill rotWithShape="1">
                <a:blip r:embed="rId11"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2612" r="33936"/>
                <a:stretch/>
              </p:blipFill>
              <p:spPr bwMode="auto">
                <a:xfrm flipH="1">
                  <a:off x="4102780" y="2749550"/>
                  <a:ext cx="185343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1" name="Group 60"/>
              <p:cNvGrpSpPr/>
              <p:nvPr/>
            </p:nvGrpSpPr>
            <p:grpSpPr>
              <a:xfrm>
                <a:off x="1500316" y="4340041"/>
                <a:ext cx="306715" cy="395195"/>
                <a:chOff x="3111500" y="2749550"/>
                <a:chExt cx="1054656" cy="1358900"/>
              </a:xfrm>
            </p:grpSpPr>
            <p:sp>
              <p:nvSpPr>
                <p:cNvPr id="62" name="Freeform 61"/>
                <p:cNvSpPr/>
                <p:nvPr/>
              </p:nvSpPr>
              <p:spPr>
                <a:xfrm>
                  <a:off x="3356517" y="3033132"/>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63" name="Picture 3"/>
                <p:cNvPicPr>
                  <a:picLocks noChangeAspect="1" noChangeArrowheads="1"/>
                </p:cNvPicPr>
                <p:nvPr/>
              </p:nvPicPr>
              <p:blipFill rotWithShape="1">
                <a:blip r:embed="rId13"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63894"/>
                <a:stretch/>
              </p:blipFill>
              <p:spPr bwMode="auto">
                <a:xfrm flipH="1">
                  <a:off x="3111500" y="2749550"/>
                  <a:ext cx="1054656"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81" name="Group 80"/>
            <p:cNvGrpSpPr/>
            <p:nvPr/>
          </p:nvGrpSpPr>
          <p:grpSpPr>
            <a:xfrm>
              <a:off x="6762261" y="4145404"/>
              <a:ext cx="1379350" cy="1474776"/>
              <a:chOff x="6784935" y="4164299"/>
              <a:chExt cx="1379350" cy="1474776"/>
            </a:xfrm>
            <a:effectLst>
              <a:outerShdw blurRad="50800" dist="38100" dir="2700000" algn="tl" rotWithShape="0">
                <a:prstClr val="black">
                  <a:alpha val="40000"/>
                </a:prstClr>
              </a:outerShdw>
            </a:effectLst>
          </p:grpSpPr>
          <p:sp>
            <p:nvSpPr>
              <p:cNvPr id="80" name="Oval 79"/>
              <p:cNvSpPr/>
              <p:nvPr/>
            </p:nvSpPr>
            <p:spPr>
              <a:xfrm>
                <a:off x="7602366" y="5316367"/>
                <a:ext cx="294724" cy="177591"/>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79" name="Group 78"/>
              <p:cNvGrpSpPr/>
              <p:nvPr/>
            </p:nvGrpSpPr>
            <p:grpSpPr>
              <a:xfrm>
                <a:off x="6784935" y="4164299"/>
                <a:ext cx="1379350" cy="1474776"/>
                <a:chOff x="6784935" y="4164299"/>
                <a:chExt cx="1379350" cy="1474776"/>
              </a:xfrm>
            </p:grpSpPr>
            <p:sp>
              <p:nvSpPr>
                <p:cNvPr id="78" name="Oval 77"/>
                <p:cNvSpPr/>
                <p:nvPr/>
              </p:nvSpPr>
              <p:spPr>
                <a:xfrm>
                  <a:off x="6881779" y="4534214"/>
                  <a:ext cx="229028" cy="22902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15">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84935" y="4164299"/>
                  <a:ext cx="1379350" cy="147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Tree>
    <p:extLst>
      <p:ext uri="{BB962C8B-B14F-4D97-AF65-F5344CB8AC3E}">
        <p14:creationId xmlns:p14="http://schemas.microsoft.com/office/powerpoint/2010/main" val="426314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532657" y="1620586"/>
            <a:ext cx="10830760" cy="3705492"/>
            <a:chOff x="379863" y="1845976"/>
            <a:chExt cx="8384274" cy="3716623"/>
          </a:xfrm>
        </p:grpSpPr>
        <p:sp>
          <p:nvSpPr>
            <p:cNvPr id="10" name="Content Placeholder 2"/>
            <p:cNvSpPr txBox="1">
              <a:spLocks/>
            </p:cNvSpPr>
            <p:nvPr/>
          </p:nvSpPr>
          <p:spPr>
            <a:xfrm>
              <a:off x="379865" y="1845976"/>
              <a:ext cx="8384272" cy="3716623"/>
            </a:xfrm>
            <a:prstGeom prst="roundRect">
              <a:avLst>
                <a:gd name="adj" fmla="val 8598"/>
              </a:avLst>
            </a:prstGeom>
            <a:solidFill>
              <a:schemeClr val="accent1">
                <a:lumMod val="20000"/>
                <a:lumOff val="80000"/>
              </a:schemeClr>
            </a:soli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indent="0">
                <a:buClr>
                  <a:srgbClr val="005294"/>
                </a:buClr>
                <a:buNone/>
              </a:pPr>
              <a:endParaRPr lang="en-GB" sz="1800" dirty="0">
                <a:solidFill>
                  <a:srgbClr val="005294"/>
                </a:solidFill>
              </a:endParaRPr>
            </a:p>
          </p:txBody>
        </p:sp>
        <p:sp>
          <p:nvSpPr>
            <p:cNvPr id="16" name="Content Placeholder 2"/>
            <p:cNvSpPr txBox="1">
              <a:spLocks/>
            </p:cNvSpPr>
            <p:nvPr/>
          </p:nvSpPr>
          <p:spPr>
            <a:xfrm>
              <a:off x="379863" y="1912004"/>
              <a:ext cx="8384272" cy="1253870"/>
            </a:xfrm>
            <a:prstGeom prst="rect">
              <a:avLst/>
            </a:prstGeom>
            <a:noFill/>
          </p:spPr>
          <p:txBody>
            <a:bodyPr vert="horz" lIns="91440" tIns="45720" rIns="91440" bIns="45720" rtlCol="0" anchor="t">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5294"/>
                </a:buClr>
              </a:pPr>
              <a:r>
                <a:rPr lang="en-GB" sz="1800" dirty="0"/>
                <a:t>Men with an increased waist circumference (</a:t>
              </a:r>
              <a:r>
                <a:rPr lang="en-GB" sz="1800" dirty="0">
                  <a:cs typeface="Calibri"/>
                </a:rPr>
                <a:t>≥</a:t>
              </a:r>
              <a:r>
                <a:rPr lang="en-GB" sz="1800" dirty="0"/>
                <a:t>94 cm in Europids) or obesity should be assessed for hypogonadism</a:t>
              </a:r>
              <a:r>
                <a:rPr lang="en-GB" sz="1800" spc="-20" dirty="0">
                  <a:solidFill>
                    <a:srgbClr val="005294"/>
                  </a:solidFill>
                </a:rPr>
                <a:t> [</a:t>
              </a:r>
              <a:r>
                <a:rPr lang="en-GB" sz="1800" b="1" spc="-20" dirty="0">
                  <a:solidFill>
                    <a:srgbClr val="005294"/>
                  </a:solidFill>
                </a:rPr>
                <a:t>Grade B</a:t>
              </a:r>
              <a:r>
                <a:rPr lang="en-GB" sz="1800" spc="-20" dirty="0">
                  <a:solidFill>
                    <a:srgbClr val="005294"/>
                  </a:solidFill>
                </a:rPr>
                <a:t>]</a:t>
              </a:r>
              <a:endParaRPr lang="en-GB" sz="1800" dirty="0"/>
            </a:p>
            <a:p>
              <a:pPr>
                <a:buClr>
                  <a:srgbClr val="005294"/>
                </a:buClr>
              </a:pPr>
              <a:r>
                <a:rPr lang="en-GB" sz="1800" dirty="0"/>
                <a:t>Vice versa, all men with hypogonadism should be evaluated for the presence of overweight or obesity</a:t>
              </a:r>
              <a:r>
                <a:rPr lang="en-GB" sz="1800" spc="-20" dirty="0">
                  <a:solidFill>
                    <a:srgbClr val="005294"/>
                  </a:solidFill>
                </a:rPr>
                <a:t> [</a:t>
              </a:r>
              <a:r>
                <a:rPr lang="en-GB" sz="1800" b="1" spc="-20" dirty="0">
                  <a:solidFill>
                    <a:srgbClr val="005294"/>
                  </a:solidFill>
                </a:rPr>
                <a:t>Grade B</a:t>
              </a:r>
              <a:r>
                <a:rPr lang="en-GB" sz="1800" spc="-20" dirty="0">
                  <a:solidFill>
                    <a:srgbClr val="005294"/>
                  </a:solidFill>
                </a:rPr>
                <a:t>]</a:t>
              </a:r>
              <a:endParaRPr lang="en-GB" sz="1800" dirty="0"/>
            </a:p>
          </p:txBody>
        </p:sp>
        <p:sp>
          <p:nvSpPr>
            <p:cNvPr id="24" name="Content Placeholder 2"/>
            <p:cNvSpPr txBox="1">
              <a:spLocks/>
            </p:cNvSpPr>
            <p:nvPr/>
          </p:nvSpPr>
          <p:spPr>
            <a:xfrm>
              <a:off x="528305" y="4067830"/>
              <a:ext cx="7900366" cy="1428741"/>
            </a:xfrm>
            <a:prstGeom prst="rect">
              <a:avLst/>
            </a:prstGeom>
            <a:noFill/>
          </p:spPr>
          <p:txBody>
            <a:bodyPr vert="horz" lIns="91440" tIns="45720" rIns="91440" bIns="45720" rtlCol="0" anchor="t">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5294"/>
                </a:buClr>
              </a:pPr>
              <a:r>
                <a:rPr lang="en-GB" sz="1800" spc="-20" dirty="0">
                  <a:solidFill>
                    <a:srgbClr val="005294"/>
                  </a:solidFill>
                </a:rPr>
                <a:t>Men with frank hypogonadism and obesity not seeking fertility should be considered for </a:t>
              </a:r>
              <a:r>
                <a:rPr lang="en-GB" sz="1800" spc="-20" dirty="0" err="1">
                  <a:solidFill>
                    <a:srgbClr val="005294"/>
                  </a:solidFill>
                </a:rPr>
                <a:t>TTh</a:t>
              </a:r>
              <a:r>
                <a:rPr lang="en-GB" sz="1800" spc="-20" dirty="0">
                  <a:solidFill>
                    <a:srgbClr val="005294"/>
                  </a:solidFill>
                </a:rPr>
                <a:t>, in addition to lifestyle intervention [</a:t>
              </a:r>
              <a:r>
                <a:rPr lang="en-GB" sz="1800" b="1" spc="-20" dirty="0">
                  <a:solidFill>
                    <a:srgbClr val="005294"/>
                  </a:solidFill>
                </a:rPr>
                <a:t>Grade A</a:t>
              </a:r>
              <a:r>
                <a:rPr lang="en-GB" sz="1800" spc="-20" dirty="0">
                  <a:solidFill>
                    <a:srgbClr val="005294"/>
                  </a:solidFill>
                </a:rPr>
                <a:t>]</a:t>
              </a:r>
            </a:p>
            <a:p>
              <a:pPr marL="627063" lvl="1">
                <a:buClr>
                  <a:srgbClr val="005294"/>
                </a:buClr>
              </a:pPr>
              <a:r>
                <a:rPr lang="en-GB" sz="1600" spc="-20" dirty="0">
                  <a:solidFill>
                    <a:srgbClr val="005294"/>
                  </a:solidFill>
                </a:rPr>
                <a:t>In these patients, </a:t>
              </a:r>
              <a:r>
                <a:rPr lang="en-GB" sz="1600" spc="-20" dirty="0" err="1">
                  <a:solidFill>
                    <a:srgbClr val="005294"/>
                  </a:solidFill>
                </a:rPr>
                <a:t>TTh</a:t>
              </a:r>
              <a:r>
                <a:rPr lang="en-GB" sz="1600" spc="-20" dirty="0">
                  <a:solidFill>
                    <a:srgbClr val="005294"/>
                  </a:solidFill>
                </a:rPr>
                <a:t> use results in weight loss, decreased waist circumference, and improvements in metabolic parameters (fasting plasma glucose, HbA</a:t>
              </a:r>
              <a:r>
                <a:rPr lang="en-GB" sz="1600" spc="-20" baseline="-25000" dirty="0">
                  <a:solidFill>
                    <a:srgbClr val="005294"/>
                  </a:solidFill>
                </a:rPr>
                <a:t>1c</a:t>
              </a:r>
              <a:r>
                <a:rPr lang="en-GB" sz="1600" spc="-20" dirty="0">
                  <a:solidFill>
                    <a:srgbClr val="005294"/>
                  </a:solidFill>
                </a:rPr>
                <a:t>, lipid profile, and blood pressure)</a:t>
              </a:r>
            </a:p>
          </p:txBody>
        </p:sp>
        <p:grpSp>
          <p:nvGrpSpPr>
            <p:cNvPr id="7" name="Group 6"/>
            <p:cNvGrpSpPr/>
            <p:nvPr/>
          </p:nvGrpSpPr>
          <p:grpSpPr>
            <a:xfrm>
              <a:off x="379866" y="3231902"/>
              <a:ext cx="8384270" cy="769901"/>
              <a:chOff x="9219066" y="2939533"/>
              <a:chExt cx="8384270" cy="769901"/>
            </a:xfrm>
          </p:grpSpPr>
          <p:sp>
            <p:nvSpPr>
              <p:cNvPr id="19" name="Rectangle 18"/>
              <p:cNvSpPr/>
              <p:nvPr/>
            </p:nvSpPr>
            <p:spPr>
              <a:xfrm>
                <a:off x="9219066" y="2939533"/>
                <a:ext cx="8384270" cy="769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Content Placeholder 2"/>
              <p:cNvSpPr txBox="1">
                <a:spLocks/>
              </p:cNvSpPr>
              <p:nvPr/>
            </p:nvSpPr>
            <p:spPr>
              <a:xfrm>
                <a:off x="9367505" y="2939533"/>
                <a:ext cx="7900366" cy="769901"/>
              </a:xfrm>
              <a:prstGeom prst="rect">
                <a:avLst/>
              </a:prstGeom>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white"/>
                  </a:buClr>
                </a:pPr>
                <a:r>
                  <a:rPr lang="en-GB" sz="1800" dirty="0">
                    <a:solidFill>
                      <a:schemeClr val="bg1"/>
                    </a:solidFill>
                  </a:rPr>
                  <a:t>Men with T2DM should be evaluated to exclude hypogonadism</a:t>
                </a:r>
                <a:r>
                  <a:rPr lang="en-GB" sz="1800" spc="-20" dirty="0">
                    <a:solidFill>
                      <a:schemeClr val="bg1"/>
                    </a:solidFill>
                  </a:rPr>
                  <a:t> [</a:t>
                </a:r>
                <a:r>
                  <a:rPr lang="en-GB" sz="1800" b="1" spc="-20" dirty="0">
                    <a:solidFill>
                      <a:schemeClr val="bg1"/>
                    </a:solidFill>
                  </a:rPr>
                  <a:t>Grade B</a:t>
                </a:r>
                <a:r>
                  <a:rPr lang="en-GB" sz="1800" spc="-20" dirty="0">
                    <a:solidFill>
                      <a:schemeClr val="bg1"/>
                    </a:solidFill>
                  </a:rPr>
                  <a:t>]</a:t>
                </a:r>
                <a:endParaRPr lang="en-GB" sz="1800" dirty="0">
                  <a:solidFill>
                    <a:schemeClr val="bg1"/>
                  </a:solidFill>
                </a:endParaRPr>
              </a:p>
            </p:txBody>
          </p:sp>
        </p:grpSp>
      </p:grpSp>
      <p:sp>
        <p:nvSpPr>
          <p:cNvPr id="2" name="Title 1"/>
          <p:cNvSpPr>
            <a:spLocks noGrp="1"/>
          </p:cNvSpPr>
          <p:nvPr>
            <p:ph type="title"/>
          </p:nvPr>
        </p:nvSpPr>
        <p:spPr>
          <a:xfrm>
            <a:off x="15546" y="55794"/>
            <a:ext cx="11720734" cy="866879"/>
          </a:xfrm>
        </p:spPr>
        <p:txBody>
          <a:bodyPr>
            <a:noAutofit/>
          </a:bodyPr>
          <a:lstStyle/>
          <a:p>
            <a:r>
              <a:rPr lang="en-GB" spc="-20" dirty="0">
                <a:solidFill>
                  <a:schemeClr val="tx2"/>
                </a:solidFill>
              </a:rPr>
              <a:t>Guideline recommendations for men with obesity</a:t>
            </a:r>
            <a:endParaRPr lang="en-GB" dirty="0">
              <a:solidFill>
                <a:schemeClr val="tx2"/>
              </a:solidFill>
            </a:endParaRPr>
          </a:p>
        </p:txBody>
      </p:sp>
      <p:sp>
        <p:nvSpPr>
          <p:cNvPr id="3" name="Content Placeholder 2"/>
          <p:cNvSpPr>
            <a:spLocks noGrp="1"/>
          </p:cNvSpPr>
          <p:nvPr>
            <p:ph idx="1"/>
          </p:nvPr>
        </p:nvSpPr>
        <p:spPr>
          <a:xfrm>
            <a:off x="1981200" y="1033236"/>
            <a:ext cx="8229600" cy="476787"/>
          </a:xfrm>
        </p:spPr>
        <p:txBody>
          <a:bodyPr/>
          <a:lstStyle/>
          <a:p>
            <a:pPr marL="0" indent="0">
              <a:buNone/>
            </a:pPr>
            <a:r>
              <a:rPr lang="en-GB" sz="2000" b="1" dirty="0"/>
              <a:t>AACE/ACE obesity guidelines</a:t>
            </a:r>
            <a:r>
              <a:rPr lang="en-GB" sz="2000" dirty="0"/>
              <a:t> recommend that:</a:t>
            </a:r>
          </a:p>
        </p:txBody>
      </p:sp>
      <p:sp>
        <p:nvSpPr>
          <p:cNvPr id="4" name="TextBox 3"/>
          <p:cNvSpPr txBox="1"/>
          <p:nvPr/>
        </p:nvSpPr>
        <p:spPr>
          <a:xfrm>
            <a:off x="1452980" y="5812822"/>
            <a:ext cx="10212279" cy="553998"/>
          </a:xfrm>
          <a:prstGeom prst="rect">
            <a:avLst/>
          </a:prstGeom>
          <a:noFill/>
        </p:spPr>
        <p:txBody>
          <a:bodyPr wrap="square" rtlCol="0" anchor="b">
            <a:spAutoFit/>
          </a:bodyPr>
          <a:lstStyle/>
          <a:p>
            <a:pPr marL="0" lvl="1" defTabSz="457200">
              <a:buClr>
                <a:srgbClr val="005294"/>
              </a:buClr>
            </a:pPr>
            <a:r>
              <a:rPr lang="en-GB" sz="1000" dirty="0">
                <a:solidFill>
                  <a:srgbClr val="005294"/>
                </a:solidFill>
              </a:rPr>
              <a:t>AACE, American Association of Clinical Endocrinologists; ACE, American College of Endocrinology; HbA</a:t>
            </a:r>
            <a:r>
              <a:rPr lang="en-GB" sz="1000" baseline="-25000" dirty="0">
                <a:solidFill>
                  <a:srgbClr val="005294"/>
                </a:solidFill>
              </a:rPr>
              <a:t>1c</a:t>
            </a:r>
            <a:r>
              <a:rPr lang="en-GB" sz="1000" dirty="0">
                <a:solidFill>
                  <a:srgbClr val="005294"/>
                </a:solidFill>
              </a:rPr>
              <a:t>, glycated haemoglobin; T2DM, type 2 diabetes mellitus; </a:t>
            </a:r>
            <a:br>
              <a:rPr lang="en-GB" sz="1000" dirty="0">
                <a:solidFill>
                  <a:srgbClr val="005294"/>
                </a:solidFill>
              </a:rPr>
            </a:br>
            <a:r>
              <a:rPr lang="en-GB" sz="1000" dirty="0" err="1">
                <a:solidFill>
                  <a:srgbClr val="005294"/>
                </a:solidFill>
              </a:rPr>
              <a:t>TTh</a:t>
            </a:r>
            <a:r>
              <a:rPr lang="en-GB" sz="1000" dirty="0">
                <a:solidFill>
                  <a:srgbClr val="005294"/>
                </a:solidFill>
              </a:rPr>
              <a:t>, testosterone therapy</a:t>
            </a:r>
            <a:endParaRPr lang="en-GB" sz="1000" spc="-10" dirty="0">
              <a:solidFill>
                <a:srgbClr val="005294"/>
              </a:solidFill>
            </a:endParaRPr>
          </a:p>
          <a:p>
            <a:pPr lvl="0">
              <a:defRPr/>
            </a:pPr>
            <a:r>
              <a:rPr lang="en-GB" sz="1000" dirty="0">
                <a:solidFill>
                  <a:srgbClr val="005294"/>
                </a:solidFill>
              </a:rPr>
              <a:t>Garvey WT </a:t>
            </a:r>
            <a:r>
              <a:rPr lang="en-GB" sz="1000" i="1" dirty="0">
                <a:solidFill>
                  <a:srgbClr val="005294"/>
                </a:solidFill>
              </a:rPr>
              <a:t>et al. </a:t>
            </a:r>
            <a:r>
              <a:rPr lang="en-GB" sz="1000" i="1" dirty="0" err="1">
                <a:solidFill>
                  <a:srgbClr val="005294"/>
                </a:solidFill>
              </a:rPr>
              <a:t>Endocr</a:t>
            </a:r>
            <a:r>
              <a:rPr lang="en-GB" sz="1000" i="1" dirty="0">
                <a:solidFill>
                  <a:srgbClr val="005294"/>
                </a:solidFill>
              </a:rPr>
              <a:t> </a:t>
            </a:r>
            <a:r>
              <a:rPr lang="en-GB" sz="1000" i="1" dirty="0" err="1">
                <a:solidFill>
                  <a:srgbClr val="005294"/>
                </a:solidFill>
              </a:rPr>
              <a:t>Pract</a:t>
            </a:r>
            <a:r>
              <a:rPr lang="en-GB" sz="1000" dirty="0">
                <a:solidFill>
                  <a:srgbClr val="005294"/>
                </a:solidFill>
              </a:rPr>
              <a:t> 2016;22(Suppl. 3):1–203.</a:t>
            </a:r>
            <a:endParaRPr lang="en-US" sz="1000" dirty="0">
              <a:solidFill>
                <a:srgbClr val="000000"/>
              </a:solidFill>
              <a:latin typeface="Arial"/>
            </a:endParaRPr>
          </a:p>
        </p:txBody>
      </p:sp>
      <p:grpSp>
        <p:nvGrpSpPr>
          <p:cNvPr id="20" name="Group 19"/>
          <p:cNvGrpSpPr/>
          <p:nvPr/>
        </p:nvGrpSpPr>
        <p:grpSpPr>
          <a:xfrm>
            <a:off x="8429214" y="660400"/>
            <a:ext cx="1956134" cy="1070012"/>
            <a:chOff x="1428080" y="2514466"/>
            <a:chExt cx="1835318" cy="982211"/>
          </a:xfrm>
        </p:grpSpPr>
        <p:grpSp>
          <p:nvGrpSpPr>
            <p:cNvPr id="30" name="Group 29"/>
            <p:cNvGrpSpPr/>
            <p:nvPr/>
          </p:nvGrpSpPr>
          <p:grpSpPr>
            <a:xfrm>
              <a:off x="2265650" y="2566563"/>
              <a:ext cx="997748" cy="878018"/>
              <a:chOff x="9565650" y="4337340"/>
              <a:chExt cx="2053158" cy="1806779"/>
            </a:xfrm>
            <a:effectLst>
              <a:outerShdw blurRad="50800" dist="38100" dir="2700000" algn="tl" rotWithShape="0">
                <a:prstClr val="black">
                  <a:alpha val="40000"/>
                </a:prstClr>
              </a:outerShdw>
            </a:effectLst>
          </p:grpSpPr>
          <p:sp>
            <p:nvSpPr>
              <p:cNvPr id="34" name="Isosceles Triangle 33"/>
              <p:cNvSpPr/>
              <p:nvPr/>
            </p:nvSpPr>
            <p:spPr>
              <a:xfrm>
                <a:off x="9758092" y="4419553"/>
                <a:ext cx="1683484" cy="1636460"/>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5" name="Picture 8" descr="See the source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65650" y="4337340"/>
                <a:ext cx="2053158" cy="1806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1428080" y="2514466"/>
              <a:ext cx="982210" cy="982211"/>
              <a:chOff x="8701238" y="1"/>
              <a:chExt cx="2257425" cy="2257426"/>
            </a:xfrm>
            <a:effectLst>
              <a:outerShdw blurRad="50800" dist="38100" dir="2700000" algn="tl" rotWithShape="0">
                <a:prstClr val="black">
                  <a:alpha val="40000"/>
                </a:prstClr>
              </a:outerShdw>
            </a:effectLst>
          </p:grpSpPr>
          <p:sp>
            <p:nvSpPr>
              <p:cNvPr id="32" name="Oval 31"/>
              <p:cNvSpPr/>
              <p:nvPr/>
            </p:nvSpPr>
            <p:spPr>
              <a:xfrm>
                <a:off x="8800354" y="98385"/>
                <a:ext cx="2049450" cy="2049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3" name="Picture 6" descr="See the source image"/>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01238" y="1"/>
                <a:ext cx="2257425" cy="225742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80345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800224" y="2126446"/>
            <a:ext cx="6734176" cy="3406380"/>
            <a:chOff x="379865" y="1845976"/>
            <a:chExt cx="8384272" cy="3716623"/>
          </a:xfrm>
        </p:grpSpPr>
        <p:sp>
          <p:nvSpPr>
            <p:cNvPr id="10" name="Content Placeholder 2"/>
            <p:cNvSpPr txBox="1">
              <a:spLocks/>
            </p:cNvSpPr>
            <p:nvPr/>
          </p:nvSpPr>
          <p:spPr>
            <a:xfrm>
              <a:off x="379865" y="1845976"/>
              <a:ext cx="8384272" cy="3716623"/>
            </a:xfrm>
            <a:prstGeom prst="roundRect">
              <a:avLst>
                <a:gd name="adj" fmla="val 8598"/>
              </a:avLst>
            </a:prstGeom>
            <a:solidFill>
              <a:schemeClr val="accent1">
                <a:lumMod val="20000"/>
                <a:lumOff val="80000"/>
              </a:schemeClr>
            </a:soli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indent="0">
                <a:buClr>
                  <a:srgbClr val="005294"/>
                </a:buClr>
                <a:buNone/>
                <a:defRPr/>
              </a:pPr>
              <a:endParaRPr lang="en-GB" sz="1800" dirty="0">
                <a:solidFill>
                  <a:srgbClr val="005294"/>
                </a:solidFill>
              </a:endParaRPr>
            </a:p>
          </p:txBody>
        </p:sp>
        <p:sp>
          <p:nvSpPr>
            <p:cNvPr id="16" name="Content Placeholder 2"/>
            <p:cNvSpPr txBox="1">
              <a:spLocks/>
            </p:cNvSpPr>
            <p:nvPr/>
          </p:nvSpPr>
          <p:spPr>
            <a:xfrm>
              <a:off x="528304" y="1912004"/>
              <a:ext cx="7900367" cy="1253870"/>
            </a:xfrm>
            <a:prstGeom prst="rect">
              <a:avLst/>
            </a:prstGeom>
            <a:noFill/>
          </p:spPr>
          <p:txBody>
            <a:bodyPr vert="horz" lIns="91440" tIns="45720" rIns="91440" bIns="45720" rtlCol="0" anchor="t">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5294"/>
                </a:buClr>
                <a:defRPr/>
              </a:pPr>
              <a:r>
                <a:rPr lang="en-GB" sz="2000" dirty="0">
                  <a:solidFill>
                    <a:srgbClr val="005294"/>
                  </a:solidFill>
                </a:rPr>
                <a:t>S</a:t>
              </a:r>
              <a:r>
                <a:rPr lang="en-GB" sz="2000" dirty="0" err="1">
                  <a:solidFill>
                    <a:srgbClr val="005294"/>
                  </a:solidFill>
                </a:rPr>
                <a:t>creening</a:t>
              </a:r>
              <a:r>
                <a:rPr lang="en-GB" sz="2000" dirty="0">
                  <a:solidFill>
                    <a:srgbClr val="005294"/>
                  </a:solidFill>
                </a:rPr>
                <a:t> for testosterone deficiency in all men with BMI &gt;30 kg/m2 or waist circumference (WC) &gt;102 cm2 </a:t>
              </a:r>
              <a:r>
                <a:rPr lang="en-GB" sz="2000" baseline="30000" dirty="0">
                  <a:solidFill>
                    <a:srgbClr val="005294"/>
                  </a:solidFill>
                </a:rPr>
                <a:t>1</a:t>
              </a:r>
            </a:p>
            <a:p>
              <a:pPr>
                <a:buClr>
                  <a:srgbClr val="005294"/>
                </a:buClr>
                <a:defRPr/>
              </a:pPr>
              <a:endParaRPr lang="en-GB" sz="2000" baseline="30000" dirty="0">
                <a:solidFill>
                  <a:srgbClr val="005294"/>
                </a:solidFill>
              </a:endParaRPr>
            </a:p>
            <a:p>
              <a:pPr>
                <a:buClr>
                  <a:srgbClr val="005294"/>
                </a:buClr>
                <a:defRPr/>
              </a:pPr>
              <a:endParaRPr lang="en-GB" sz="2000" baseline="30000" dirty="0">
                <a:solidFill>
                  <a:srgbClr val="005294"/>
                </a:solidFill>
              </a:endParaRPr>
            </a:p>
            <a:p>
              <a:pPr>
                <a:buClr>
                  <a:srgbClr val="005294"/>
                </a:buClr>
                <a:defRPr/>
              </a:pPr>
              <a:endParaRPr lang="en-GB" sz="2000" baseline="30000" dirty="0">
                <a:solidFill>
                  <a:srgbClr val="005294"/>
                </a:solidFill>
              </a:endParaRPr>
            </a:p>
          </p:txBody>
        </p:sp>
        <p:sp>
          <p:nvSpPr>
            <p:cNvPr id="24" name="Content Placeholder 2"/>
            <p:cNvSpPr txBox="1">
              <a:spLocks/>
            </p:cNvSpPr>
            <p:nvPr/>
          </p:nvSpPr>
          <p:spPr>
            <a:xfrm>
              <a:off x="528305" y="4067830"/>
              <a:ext cx="7900366" cy="1428741"/>
            </a:xfrm>
            <a:prstGeom prst="rect">
              <a:avLst/>
            </a:prstGeom>
            <a:noFill/>
          </p:spPr>
          <p:txBody>
            <a:bodyPr vert="horz" lIns="91440" tIns="45720" rIns="91440" bIns="45720" rtlCol="0" anchor="t">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5294"/>
                </a:buClr>
                <a:defRPr/>
              </a:pPr>
              <a:endParaRPr lang="en-GB" sz="1600" spc="-20" dirty="0">
                <a:solidFill>
                  <a:srgbClr val="005294"/>
                </a:solidFill>
              </a:endParaRPr>
            </a:p>
          </p:txBody>
        </p:sp>
        <p:grpSp>
          <p:nvGrpSpPr>
            <p:cNvPr id="7" name="Group 6"/>
            <p:cNvGrpSpPr/>
            <p:nvPr/>
          </p:nvGrpSpPr>
          <p:grpSpPr>
            <a:xfrm>
              <a:off x="379866" y="3231901"/>
              <a:ext cx="8384270" cy="1718335"/>
              <a:chOff x="9219066" y="2939532"/>
              <a:chExt cx="8384270" cy="1718335"/>
            </a:xfrm>
          </p:grpSpPr>
          <p:sp>
            <p:nvSpPr>
              <p:cNvPr id="19" name="Rectangle 18"/>
              <p:cNvSpPr/>
              <p:nvPr/>
            </p:nvSpPr>
            <p:spPr>
              <a:xfrm>
                <a:off x="9219066" y="2939533"/>
                <a:ext cx="8384270" cy="17183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26" name="Content Placeholder 2"/>
              <p:cNvSpPr txBox="1">
                <a:spLocks/>
              </p:cNvSpPr>
              <p:nvPr/>
            </p:nvSpPr>
            <p:spPr>
              <a:xfrm>
                <a:off x="9367505" y="2939532"/>
                <a:ext cx="7900366" cy="1618213"/>
              </a:xfrm>
              <a:prstGeom prst="rect">
                <a:avLst/>
              </a:prstGeom>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white"/>
                  </a:buClr>
                  <a:defRPr/>
                </a:pPr>
                <a:r>
                  <a:rPr lang="en-GB" sz="2000" dirty="0">
                    <a:solidFill>
                      <a:prstClr val="white"/>
                    </a:solidFill>
                  </a:rPr>
                  <a:t>I</a:t>
                </a:r>
                <a:r>
                  <a:rPr lang="en-GB" sz="2000" dirty="0" err="1">
                    <a:solidFill>
                      <a:prstClr val="white"/>
                    </a:solidFill>
                  </a:rPr>
                  <a:t>nclude</a:t>
                </a:r>
                <a:r>
                  <a:rPr lang="en-GB" sz="2000" dirty="0">
                    <a:solidFill>
                      <a:prstClr val="white"/>
                    </a:solidFill>
                  </a:rPr>
                  <a:t> testosterone assessment in men with a disease in which testosterone deficiency is common, and in whom treatment may be indicated, such as obesity </a:t>
                </a:r>
                <a:r>
                  <a:rPr lang="en-GB" sz="2000" baseline="30000" dirty="0">
                    <a:solidFill>
                      <a:prstClr val="white"/>
                    </a:solidFill>
                  </a:rPr>
                  <a:t>2</a:t>
                </a:r>
              </a:p>
            </p:txBody>
          </p:sp>
        </p:grpSp>
      </p:grpSp>
      <p:sp>
        <p:nvSpPr>
          <p:cNvPr id="2" name="Title 1"/>
          <p:cNvSpPr>
            <a:spLocks noGrp="1"/>
          </p:cNvSpPr>
          <p:nvPr>
            <p:ph type="title"/>
          </p:nvPr>
        </p:nvSpPr>
        <p:spPr>
          <a:xfrm>
            <a:off x="99904" y="26991"/>
            <a:ext cx="11671885" cy="1219028"/>
          </a:xfrm>
        </p:spPr>
        <p:txBody>
          <a:bodyPr>
            <a:noAutofit/>
          </a:bodyPr>
          <a:lstStyle/>
          <a:p>
            <a:r>
              <a:rPr lang="en-GB" spc="-20" dirty="0">
                <a:solidFill>
                  <a:schemeClr val="tx2"/>
                </a:solidFill>
              </a:rPr>
              <a:t>Guideline recommendations for men with obesity</a:t>
            </a:r>
            <a:endParaRPr lang="en-GB" dirty="0">
              <a:solidFill>
                <a:schemeClr val="tx2"/>
              </a:solidFill>
            </a:endParaRPr>
          </a:p>
        </p:txBody>
      </p:sp>
      <p:sp>
        <p:nvSpPr>
          <p:cNvPr id="3" name="Content Placeholder 2"/>
          <p:cNvSpPr>
            <a:spLocks noGrp="1"/>
          </p:cNvSpPr>
          <p:nvPr>
            <p:ph idx="1"/>
          </p:nvPr>
        </p:nvSpPr>
        <p:spPr>
          <a:xfrm>
            <a:off x="1981201" y="1487319"/>
            <a:ext cx="8229600" cy="476787"/>
          </a:xfrm>
        </p:spPr>
        <p:txBody>
          <a:bodyPr/>
          <a:lstStyle/>
          <a:p>
            <a:pPr marL="0" indent="0">
              <a:buNone/>
            </a:pPr>
            <a:r>
              <a:rPr lang="en-GB" b="1" dirty="0"/>
              <a:t>BSSM &amp; EAU Guidelines recommend:</a:t>
            </a:r>
          </a:p>
        </p:txBody>
      </p:sp>
      <p:sp>
        <p:nvSpPr>
          <p:cNvPr id="4" name="TextBox 3"/>
          <p:cNvSpPr txBox="1"/>
          <p:nvPr/>
        </p:nvSpPr>
        <p:spPr>
          <a:xfrm>
            <a:off x="1523999" y="5795568"/>
            <a:ext cx="9144001" cy="553998"/>
          </a:xfrm>
          <a:prstGeom prst="rect">
            <a:avLst/>
          </a:prstGeom>
          <a:noFill/>
        </p:spPr>
        <p:txBody>
          <a:bodyPr wrap="square" rtlCol="0" anchor="b">
            <a:spAutoFit/>
          </a:bodyPr>
          <a:lstStyle/>
          <a:p>
            <a:pPr marL="0" lvl="1" defTabSz="457200">
              <a:buClr>
                <a:srgbClr val="005294"/>
              </a:buClr>
              <a:defRPr/>
            </a:pPr>
            <a:r>
              <a:rPr lang="en-GB" sz="1000" dirty="0">
                <a:solidFill>
                  <a:srgbClr val="005294"/>
                </a:solidFill>
                <a:latin typeface="Calibri"/>
              </a:rPr>
              <a:t>BSSM, British Society for Sexual Medicine; EAU, European Association of Urology; BMI, Body Mass Index; </a:t>
            </a:r>
          </a:p>
          <a:p>
            <a:pPr marL="0" lvl="1" defTabSz="457200">
              <a:buClr>
                <a:srgbClr val="005294"/>
              </a:buClr>
              <a:defRPr/>
            </a:pPr>
            <a:r>
              <a:rPr lang="en-GB" sz="1000" dirty="0">
                <a:solidFill>
                  <a:srgbClr val="005294"/>
                </a:solidFill>
                <a:latin typeface="Calibri"/>
              </a:rPr>
              <a:t>1. Hackett G, et al. J Sex Med 2017;14:1504-23; 2. </a:t>
            </a:r>
            <a:r>
              <a:rPr lang="en-GB" sz="1000" dirty="0" err="1">
                <a:solidFill>
                  <a:srgbClr val="005294"/>
                </a:solidFill>
                <a:latin typeface="Calibri"/>
              </a:rPr>
              <a:t>Dohle</a:t>
            </a:r>
            <a:r>
              <a:rPr lang="en-GB" sz="1000" dirty="0">
                <a:solidFill>
                  <a:srgbClr val="005294"/>
                </a:solidFill>
                <a:latin typeface="Calibri"/>
              </a:rPr>
              <a:t> GR, et al. Guidelines of Male Hypogonadism. European Association of Urology 2018. Available at: https://uroweb.org/guideline/male-hypogonadism/#4 Accessed October 2019 </a:t>
            </a:r>
          </a:p>
        </p:txBody>
      </p:sp>
      <p:sp>
        <p:nvSpPr>
          <p:cNvPr id="6" name="Rectangle 5">
            <a:extLst>
              <a:ext uri="{FF2B5EF4-FFF2-40B4-BE49-F238E27FC236}">
                <a16:creationId xmlns:a16="http://schemas.microsoft.com/office/drawing/2014/main" id="{CC812895-2DCD-4600-9CB5-7FC2215189D4}"/>
              </a:ext>
            </a:extLst>
          </p:cNvPr>
          <p:cNvSpPr/>
          <p:nvPr/>
        </p:nvSpPr>
        <p:spPr>
          <a:xfrm>
            <a:off x="8653625" y="3929964"/>
            <a:ext cx="1972635" cy="632583"/>
          </a:xfrm>
          <a:prstGeom prst="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8" name="Picture 10" descr="http://epad.uroweb.org/wp-content/uploads/logo_eau.png">
            <a:extLst>
              <a:ext uri="{FF2B5EF4-FFF2-40B4-BE49-F238E27FC236}">
                <a16:creationId xmlns:a16="http://schemas.microsoft.com/office/drawing/2014/main" id="{236A2054-5E48-43CC-8828-3BAF53629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094" y="4022828"/>
            <a:ext cx="1844835" cy="459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20668047-93C5-40F3-8F5A-B6570ECC9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0094" y="2297842"/>
            <a:ext cx="1119035" cy="111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8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55363" y="830779"/>
            <a:ext cx="5317677" cy="1086964"/>
            <a:chOff x="1031362" y="830779"/>
            <a:chExt cx="5317677" cy="1086964"/>
          </a:xfrm>
        </p:grpSpPr>
        <p:sp>
          <p:nvSpPr>
            <p:cNvPr id="81" name="Content Placeholder 2"/>
            <p:cNvSpPr txBox="1">
              <a:spLocks/>
            </p:cNvSpPr>
            <p:nvPr/>
          </p:nvSpPr>
          <p:spPr>
            <a:xfrm>
              <a:off x="1031362" y="1001626"/>
              <a:ext cx="5317677" cy="916117"/>
            </a:xfrm>
            <a:prstGeom prst="roundRect">
              <a:avLst>
                <a:gd name="adj" fmla="val 17534"/>
              </a:avLst>
            </a:prstGeom>
            <a:gradFill flip="none" rotWithShape="1">
              <a:gsLst>
                <a:gs pos="0">
                  <a:schemeClr val="bg2"/>
                </a:gs>
                <a:gs pos="30000">
                  <a:schemeClr val="accent1">
                    <a:lumMod val="20000"/>
                    <a:lumOff val="80000"/>
                  </a:schemeClr>
                </a:gs>
                <a:gs pos="100000">
                  <a:schemeClr val="accent1">
                    <a:lumMod val="40000"/>
                    <a:lumOff val="60000"/>
                  </a:schemeClr>
                </a:gs>
              </a:gsLst>
              <a:lin ang="0" scaled="1"/>
              <a:tileRect/>
            </a:gra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indent="0">
                <a:buClr>
                  <a:srgbClr val="005294"/>
                </a:buClr>
                <a:buNone/>
              </a:pPr>
              <a:endParaRPr lang="en-GB" sz="1800" dirty="0">
                <a:solidFill>
                  <a:srgbClr val="005294"/>
                </a:solidFill>
              </a:endParaRPr>
            </a:p>
          </p:txBody>
        </p:sp>
        <p:grpSp>
          <p:nvGrpSpPr>
            <p:cNvPr id="7" name="Group 6"/>
            <p:cNvGrpSpPr/>
            <p:nvPr/>
          </p:nvGrpSpPr>
          <p:grpSpPr>
            <a:xfrm>
              <a:off x="2653300" y="923304"/>
              <a:ext cx="3695739" cy="982864"/>
              <a:chOff x="3405675" y="1051612"/>
              <a:chExt cx="3695739" cy="982864"/>
            </a:xfrm>
          </p:grpSpPr>
          <p:sp>
            <p:nvSpPr>
              <p:cNvPr id="77" name="Content Placeholder 2"/>
              <p:cNvSpPr txBox="1">
                <a:spLocks/>
              </p:cNvSpPr>
              <p:nvPr/>
            </p:nvSpPr>
            <p:spPr>
              <a:xfrm>
                <a:off x="4253802" y="1051612"/>
                <a:ext cx="2204872" cy="830997"/>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5294"/>
                  </a:buClr>
                  <a:buNone/>
                </a:pPr>
                <a:r>
                  <a:rPr lang="en-GB" sz="4800" b="1" dirty="0">
                    <a:solidFill>
                      <a:srgbClr val="005294"/>
                    </a:solidFill>
                  </a:rPr>
                  <a:t>650</a:t>
                </a:r>
                <a:r>
                  <a:rPr lang="en-GB" sz="2400" b="1" dirty="0">
                    <a:solidFill>
                      <a:srgbClr val="005294"/>
                    </a:solidFill>
                  </a:rPr>
                  <a:t> million</a:t>
                </a:r>
                <a:endParaRPr lang="en-GB" sz="1800" baseline="30000" dirty="0">
                  <a:solidFill>
                    <a:srgbClr val="005294"/>
                  </a:solidFill>
                </a:endParaRPr>
              </a:p>
            </p:txBody>
          </p:sp>
          <p:sp>
            <p:nvSpPr>
              <p:cNvPr id="79" name="Content Placeholder 2"/>
              <p:cNvSpPr txBox="1">
                <a:spLocks/>
              </p:cNvSpPr>
              <p:nvPr/>
            </p:nvSpPr>
            <p:spPr>
              <a:xfrm>
                <a:off x="3405675" y="1191934"/>
                <a:ext cx="1015845" cy="564001"/>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800"/>
                  </a:lnSpc>
                  <a:spcBef>
                    <a:spcPts val="0"/>
                  </a:spcBef>
                  <a:buClr>
                    <a:srgbClr val="005294"/>
                  </a:buClr>
                  <a:buNone/>
                </a:pPr>
                <a:r>
                  <a:rPr lang="en-GB" sz="2000" b="1" dirty="0">
                    <a:solidFill>
                      <a:srgbClr val="005294"/>
                    </a:solidFill>
                  </a:rPr>
                  <a:t>More</a:t>
                </a:r>
                <a:br>
                  <a:rPr lang="en-GB" sz="2000" b="1" dirty="0">
                    <a:solidFill>
                      <a:srgbClr val="005294"/>
                    </a:solidFill>
                  </a:rPr>
                </a:br>
                <a:r>
                  <a:rPr lang="en-GB" sz="2000" b="1" dirty="0">
                    <a:solidFill>
                      <a:srgbClr val="005294"/>
                    </a:solidFill>
                  </a:rPr>
                  <a:t>     than</a:t>
                </a:r>
                <a:endParaRPr lang="en-GB" sz="1200" b="1" baseline="30000" dirty="0">
                  <a:solidFill>
                    <a:srgbClr val="005294"/>
                  </a:solidFill>
                </a:endParaRPr>
              </a:p>
            </p:txBody>
          </p:sp>
          <p:sp>
            <p:nvSpPr>
              <p:cNvPr id="80" name="Content Placeholder 2"/>
              <p:cNvSpPr txBox="1">
                <a:spLocks/>
              </p:cNvSpPr>
              <p:nvPr/>
            </p:nvSpPr>
            <p:spPr>
              <a:xfrm>
                <a:off x="3861504" y="1665144"/>
                <a:ext cx="3239910" cy="369332"/>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5294"/>
                  </a:buClr>
                  <a:buNone/>
                </a:pPr>
                <a:r>
                  <a:rPr lang="en-GB" sz="1800" dirty="0">
                    <a:solidFill>
                      <a:srgbClr val="005294"/>
                    </a:solidFill>
                  </a:rPr>
                  <a:t>adults have obesity worldwide</a:t>
                </a:r>
                <a:r>
                  <a:rPr lang="en-GB" sz="1800" baseline="30000" dirty="0">
                    <a:solidFill>
                      <a:srgbClr val="005294"/>
                    </a:solidFill>
                  </a:rPr>
                  <a:t>1</a:t>
                </a:r>
              </a:p>
            </p:txBody>
          </p:sp>
        </p:grpSp>
        <p:grpSp>
          <p:nvGrpSpPr>
            <p:cNvPr id="26" name="Group 25"/>
            <p:cNvGrpSpPr/>
            <p:nvPr/>
          </p:nvGrpSpPr>
          <p:grpSpPr>
            <a:xfrm>
              <a:off x="5506713" y="830779"/>
              <a:ext cx="697928" cy="729207"/>
              <a:chOff x="3438525" y="2247900"/>
              <a:chExt cx="2266950" cy="2368550"/>
            </a:xfrm>
            <a:effectLst>
              <a:outerShdw blurRad="50800" dist="38100" dir="2700000" algn="tl" rotWithShape="0">
                <a:prstClr val="black">
                  <a:alpha val="40000"/>
                </a:prstClr>
              </a:outerShdw>
            </a:effectLst>
          </p:grpSpPr>
          <p:sp>
            <p:nvSpPr>
              <p:cNvPr id="16" name="Oval 15"/>
              <p:cNvSpPr/>
              <p:nvPr/>
            </p:nvSpPr>
            <p:spPr>
              <a:xfrm>
                <a:off x="3530278" y="2381291"/>
                <a:ext cx="2083122" cy="20831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3">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38525" y="2247900"/>
                <a:ext cx="226695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 name="Title 1"/>
          <p:cNvSpPr>
            <a:spLocks noGrp="1"/>
          </p:cNvSpPr>
          <p:nvPr>
            <p:ph type="title"/>
          </p:nvPr>
        </p:nvSpPr>
        <p:spPr>
          <a:xfrm>
            <a:off x="453852" y="134683"/>
            <a:ext cx="8588830" cy="834047"/>
          </a:xfrm>
        </p:spPr>
        <p:txBody>
          <a:bodyPr>
            <a:noAutofit/>
          </a:bodyPr>
          <a:lstStyle/>
          <a:p>
            <a:r>
              <a:rPr lang="en-GB" dirty="0"/>
              <a:t>Obesity and testosterone</a:t>
            </a:r>
          </a:p>
        </p:txBody>
      </p:sp>
      <p:pic>
        <p:nvPicPr>
          <p:cNvPr id="76" name="Picture 2" descr="https://upload.wikimedia.org/wikipedia/commons/b/b9/Obesity6.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27" b="100000" l="53909" r="97870"/>
                    </a14:imgEffect>
                    <a14:imgEffect>
                      <a14:sharpenSoften amount="25000"/>
                    </a14:imgEffect>
                  </a14:imgLayer>
                </a14:imgProps>
              </a:ext>
              <a:ext uri="{28A0092B-C50C-407E-A947-70E740481C1C}">
                <a14:useLocalDpi xmlns:a14="http://schemas.microsoft.com/office/drawing/2010/main" val="0"/>
              </a:ext>
            </a:extLst>
          </a:blip>
          <a:srcRect l="53449" r="1654"/>
          <a:stretch/>
        </p:blipFill>
        <p:spPr bwMode="auto">
          <a:xfrm>
            <a:off x="221732" y="980461"/>
            <a:ext cx="4164901" cy="47111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752953" y="2005435"/>
            <a:ext cx="4203887" cy="1423969"/>
            <a:chOff x="2789845" y="1997213"/>
            <a:chExt cx="3867824" cy="1423969"/>
          </a:xfrm>
        </p:grpSpPr>
        <p:sp>
          <p:nvSpPr>
            <p:cNvPr id="98" name="Content Placeholder 2"/>
            <p:cNvSpPr txBox="1">
              <a:spLocks/>
            </p:cNvSpPr>
            <p:nvPr/>
          </p:nvSpPr>
          <p:spPr>
            <a:xfrm>
              <a:off x="2789845" y="1997213"/>
              <a:ext cx="3472546" cy="646331"/>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005294"/>
                </a:buClr>
                <a:buNone/>
              </a:pPr>
              <a:r>
                <a:rPr lang="en-GB" sz="1800" b="1" dirty="0">
                  <a:solidFill>
                    <a:srgbClr val="005294"/>
                  </a:solidFill>
                </a:rPr>
                <a:t>Lifestyle modification is the cornerstone of obesity management</a:t>
              </a:r>
              <a:r>
                <a:rPr lang="en-GB" sz="1800" b="1" baseline="30000" dirty="0">
                  <a:solidFill>
                    <a:srgbClr val="005294"/>
                  </a:solidFill>
                </a:rPr>
                <a:t>2</a:t>
              </a:r>
              <a:endParaRPr lang="en-GB" sz="1600" baseline="30000" dirty="0">
                <a:solidFill>
                  <a:srgbClr val="005294"/>
                </a:solidFill>
              </a:endParaRPr>
            </a:p>
          </p:txBody>
        </p:sp>
        <p:sp>
          <p:nvSpPr>
            <p:cNvPr id="100" name="Content Placeholder 2"/>
            <p:cNvSpPr txBox="1">
              <a:spLocks/>
            </p:cNvSpPr>
            <p:nvPr/>
          </p:nvSpPr>
          <p:spPr>
            <a:xfrm>
              <a:off x="3183098" y="2682518"/>
              <a:ext cx="3423010" cy="738664"/>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3038" indent="-173038">
                <a:buClr>
                  <a:srgbClr val="005294"/>
                </a:buClr>
              </a:pPr>
              <a:r>
                <a:rPr lang="en-GB" sz="1400" dirty="0">
                  <a:solidFill>
                    <a:srgbClr val="005294"/>
                  </a:solidFill>
                </a:rPr>
                <a:t>However, the ability to achieve and      maintain clinically meaningful weight            loss with such interventions is limited</a:t>
              </a:r>
              <a:endParaRPr lang="en-GB" sz="1600" baseline="30000" dirty="0">
                <a:solidFill>
                  <a:srgbClr val="005294"/>
                </a:solidFill>
              </a:endParaRPr>
            </a:p>
          </p:txBody>
        </p:sp>
        <p:grpSp>
          <p:nvGrpSpPr>
            <p:cNvPr id="27" name="Group 26"/>
            <p:cNvGrpSpPr/>
            <p:nvPr/>
          </p:nvGrpSpPr>
          <p:grpSpPr>
            <a:xfrm>
              <a:off x="6121835" y="2051102"/>
              <a:ext cx="535834" cy="1121623"/>
              <a:chOff x="6121835" y="1962202"/>
              <a:chExt cx="535834" cy="1121623"/>
            </a:xfrm>
          </p:grpSpPr>
          <p:pic>
            <p:nvPicPr>
              <p:cNvPr id="2051" name="Picture 3"/>
              <p:cNvPicPr>
                <a:picLocks noChangeAspect="1" noChangeArrowheads="1"/>
              </p:cNvPicPr>
              <p:nvPr/>
            </p:nvPicPr>
            <p:blipFill>
              <a:blip r:embed="rId7">
                <a:clrChange>
                  <a:clrFrom>
                    <a:srgbClr val="FAFAFA"/>
                  </a:clrFrom>
                  <a:clrTo>
                    <a:srgbClr val="FAFAFA">
                      <a:alpha val="0"/>
                    </a:srgbClr>
                  </a:clrTo>
                </a:clrChange>
                <a:duotone>
                  <a:schemeClr val="accent5">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60228" y="1962202"/>
                <a:ext cx="445882" cy="43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3"/>
              <p:cNvPicPr>
                <a:picLocks noChangeAspect="1" noChangeArrowheads="1"/>
              </p:cNvPicPr>
              <p:nvPr/>
            </p:nvPicPr>
            <p:blipFill>
              <a:blip r:embed="rId9">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121835" y="2491588"/>
                <a:ext cx="535834" cy="5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73" name="Group 272"/>
          <p:cNvGrpSpPr/>
          <p:nvPr/>
        </p:nvGrpSpPr>
        <p:grpSpPr>
          <a:xfrm>
            <a:off x="4637892" y="3707232"/>
            <a:ext cx="5903400" cy="2806789"/>
            <a:chOff x="4002208" y="3823513"/>
            <a:chExt cx="4934450" cy="2806789"/>
          </a:xfrm>
        </p:grpSpPr>
        <p:grpSp>
          <p:nvGrpSpPr>
            <p:cNvPr id="274" name="Group 273"/>
            <p:cNvGrpSpPr/>
            <p:nvPr/>
          </p:nvGrpSpPr>
          <p:grpSpPr>
            <a:xfrm>
              <a:off x="4002208" y="3823513"/>
              <a:ext cx="4934450" cy="2806789"/>
              <a:chOff x="4002208" y="3823513"/>
              <a:chExt cx="4934450" cy="2806789"/>
            </a:xfrm>
            <a:effectLst>
              <a:outerShdw blurRad="50800" dist="38100" dir="2700000" algn="tl" rotWithShape="0">
                <a:prstClr val="black">
                  <a:alpha val="40000"/>
                </a:prstClr>
              </a:outerShdw>
            </a:effectLst>
          </p:grpSpPr>
          <p:sp>
            <p:nvSpPr>
              <p:cNvPr id="303" name="Block Arc 27"/>
              <p:cNvSpPr/>
              <p:nvPr/>
            </p:nvSpPr>
            <p:spPr>
              <a:xfrm rot="11820000">
                <a:off x="4002208" y="4005495"/>
                <a:ext cx="4934450" cy="2624807"/>
              </a:xfrm>
              <a:custGeom>
                <a:avLst/>
                <a:gdLst/>
                <a:ahLst/>
                <a:cxnLst/>
                <a:rect l="l" t="t" r="r" b="b"/>
                <a:pathLst>
                  <a:path w="4938430" h="2368794">
                    <a:moveTo>
                      <a:pt x="4893000" y="1487399"/>
                    </a:moveTo>
                    <a:lnTo>
                      <a:pt x="2972047" y="2074693"/>
                    </a:lnTo>
                    <a:cubicBezTo>
                      <a:pt x="2938152" y="2085056"/>
                      <a:pt x="2902273" y="2065979"/>
                      <a:pt x="2891911" y="2032084"/>
                    </a:cubicBezTo>
                    <a:lnTo>
                      <a:pt x="2829634" y="1828385"/>
                    </a:lnTo>
                    <a:lnTo>
                      <a:pt x="2822493" y="1828385"/>
                    </a:lnTo>
                    <a:cubicBezTo>
                      <a:pt x="2822493" y="1775353"/>
                      <a:pt x="2795156" y="1726067"/>
                      <a:pt x="2750168" y="1697989"/>
                    </a:cubicBezTo>
                    <a:cubicBezTo>
                      <a:pt x="2705180" y="1669911"/>
                      <a:pt x="2648895" y="1667006"/>
                      <a:pt x="2601255" y="1690305"/>
                    </a:cubicBezTo>
                    <a:lnTo>
                      <a:pt x="2600488" y="1688735"/>
                    </a:lnTo>
                    <a:lnTo>
                      <a:pt x="391113" y="2364208"/>
                    </a:lnTo>
                    <a:cubicBezTo>
                      <a:pt x="336009" y="2381055"/>
                      <a:pt x="277681" y="2350042"/>
                      <a:pt x="260834" y="2294938"/>
                    </a:cubicBezTo>
                    <a:lnTo>
                      <a:pt x="4586" y="1456787"/>
                    </a:lnTo>
                    <a:cubicBezTo>
                      <a:pt x="-12261" y="1401683"/>
                      <a:pt x="18752" y="1343355"/>
                      <a:pt x="73857" y="1326508"/>
                    </a:cubicBezTo>
                    <a:lnTo>
                      <a:pt x="4397667" y="4586"/>
                    </a:lnTo>
                    <a:cubicBezTo>
                      <a:pt x="4452771" y="-12261"/>
                      <a:pt x="4511100" y="18753"/>
                      <a:pt x="4527947" y="73857"/>
                    </a:cubicBezTo>
                    <a:lnTo>
                      <a:pt x="4622286" y="382429"/>
                    </a:lnTo>
                    <a:lnTo>
                      <a:pt x="4784195" y="912007"/>
                    </a:lnTo>
                    <a:lnTo>
                      <a:pt x="4935609" y="1407262"/>
                    </a:lnTo>
                    <a:cubicBezTo>
                      <a:pt x="4945972" y="1441158"/>
                      <a:pt x="4926896" y="1477036"/>
                      <a:pt x="4893000" y="1487399"/>
                    </a:cubicBezTo>
                    <a:close/>
                  </a:path>
                </a:pathLst>
              </a:custGeom>
              <a:solidFill>
                <a:schemeClr val="bg1"/>
              </a:solidFill>
              <a:ln w="38100">
                <a:solidFill>
                  <a:schemeClr val="tx2"/>
                </a:solidFill>
              </a:ln>
              <a:effectLst/>
            </p:spPr>
            <p:txBody>
              <a:bodyPr wrap="square">
                <a:noAutofit/>
              </a:bodyPr>
              <a:lstStyle/>
              <a:p>
                <a:pPr algn="ctr"/>
                <a:endParaRPr lang="en-GB">
                  <a:solidFill>
                    <a:schemeClr val="tx2"/>
                  </a:solidFill>
                </a:endParaRPr>
              </a:p>
            </p:txBody>
          </p:sp>
          <p:sp>
            <p:nvSpPr>
              <p:cNvPr id="304" name="Round Same Side Corner Rectangle 303"/>
              <p:cNvSpPr/>
              <p:nvPr/>
            </p:nvSpPr>
            <p:spPr>
              <a:xfrm>
                <a:off x="4157119" y="3924429"/>
                <a:ext cx="2185569" cy="629165"/>
              </a:xfrm>
              <a:prstGeom prst="round2SameRect">
                <a:avLst/>
              </a:prstGeom>
              <a:solidFill>
                <a:schemeClr val="accent2"/>
              </a:solidFill>
              <a:ln w="38100">
                <a:solidFill>
                  <a:schemeClr val="tx2"/>
                </a:solidFill>
              </a:ln>
              <a:effectLst/>
            </p:spPr>
            <p:txBody>
              <a:bodyPr wrap="square">
                <a:noAutofit/>
              </a:bodyPr>
              <a:lstStyle/>
              <a:p>
                <a:pPr algn="ctr"/>
                <a:endParaRPr lang="en-GB">
                  <a:solidFill>
                    <a:schemeClr val="tx2"/>
                  </a:solidFill>
                </a:endParaRPr>
              </a:p>
            </p:txBody>
          </p:sp>
          <p:sp>
            <p:nvSpPr>
              <p:cNvPr id="305" name="Rectangle 304"/>
              <p:cNvSpPr/>
              <p:nvPr/>
            </p:nvSpPr>
            <p:spPr>
              <a:xfrm>
                <a:off x="4130177" y="3823513"/>
                <a:ext cx="2284548" cy="830997"/>
              </a:xfrm>
              <a:prstGeom prst="rect">
                <a:avLst/>
              </a:prstGeom>
              <a:noFill/>
              <a:ln>
                <a:noFill/>
              </a:ln>
            </p:spPr>
            <p:txBody>
              <a:bodyPr wrap="square" anchor="ctr">
                <a:spAutoFit/>
              </a:bodyPr>
              <a:lstStyle/>
              <a:p>
                <a:pPr algn="ctr"/>
                <a:r>
                  <a:rPr lang="en-GB" sz="1600" b="1" spc="-20" dirty="0">
                    <a:solidFill>
                      <a:prstClr val="white"/>
                    </a:solidFill>
                  </a:rPr>
                  <a:t>Alternative approaches to treatment</a:t>
                </a:r>
                <a:r>
                  <a:rPr lang="en-GB" sz="1600" b="1" spc="-20" baseline="30000" dirty="0">
                    <a:solidFill>
                      <a:prstClr val="white"/>
                    </a:solidFill>
                  </a:rPr>
                  <a:t>2</a:t>
                </a:r>
              </a:p>
            </p:txBody>
          </p:sp>
        </p:grpSp>
        <p:sp>
          <p:nvSpPr>
            <p:cNvPr id="275" name="Content Placeholder 2"/>
            <p:cNvSpPr txBox="1">
              <a:spLocks/>
            </p:cNvSpPr>
            <p:nvPr/>
          </p:nvSpPr>
          <p:spPr>
            <a:xfrm>
              <a:off x="4205609" y="5439306"/>
              <a:ext cx="4730041" cy="338554"/>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005294"/>
                </a:buClr>
                <a:buNone/>
              </a:pPr>
              <a:r>
                <a:rPr lang="en-GB" sz="1600" b="1" dirty="0">
                  <a:solidFill>
                    <a:srgbClr val="C00000"/>
                  </a:solidFill>
                </a:rPr>
                <a:t>May be associated with unacceptable side effects</a:t>
              </a:r>
              <a:r>
                <a:rPr lang="en-GB" sz="1600" b="1" baseline="30000" dirty="0">
                  <a:solidFill>
                    <a:srgbClr val="C00000"/>
                  </a:solidFill>
                </a:rPr>
                <a:t>2,3</a:t>
              </a:r>
            </a:p>
          </p:txBody>
        </p:sp>
        <p:sp>
          <p:nvSpPr>
            <p:cNvPr id="276" name="TextBox 275"/>
            <p:cNvSpPr txBox="1"/>
            <p:nvPr/>
          </p:nvSpPr>
          <p:spPr>
            <a:xfrm>
              <a:off x="6593781" y="4743432"/>
              <a:ext cx="1027845" cy="584775"/>
            </a:xfrm>
            <a:prstGeom prst="rect">
              <a:avLst/>
            </a:prstGeom>
            <a:noFill/>
          </p:spPr>
          <p:txBody>
            <a:bodyPr wrap="none" rtlCol="0" anchor="ctr">
              <a:spAutoFit/>
            </a:bodyPr>
            <a:lstStyle/>
            <a:p>
              <a:r>
                <a:rPr lang="en-GB" sz="1600" b="1" dirty="0">
                  <a:solidFill>
                    <a:srgbClr val="005294"/>
                  </a:solidFill>
                </a:rPr>
                <a:t>Bariatric</a:t>
              </a:r>
              <a:br>
                <a:rPr lang="en-GB" sz="1600" b="1" dirty="0">
                  <a:solidFill>
                    <a:srgbClr val="005294"/>
                  </a:solidFill>
                </a:rPr>
              </a:br>
              <a:r>
                <a:rPr lang="en-GB" sz="1600" b="1" dirty="0">
                  <a:solidFill>
                    <a:srgbClr val="005294"/>
                  </a:solidFill>
                </a:rPr>
                <a:t>surgery</a:t>
              </a:r>
              <a:endParaRPr lang="en-GB" sz="1100" b="1" dirty="0">
                <a:solidFill>
                  <a:srgbClr val="005294"/>
                </a:solidFill>
              </a:endParaRPr>
            </a:p>
          </p:txBody>
        </p:sp>
        <p:sp>
          <p:nvSpPr>
            <p:cNvPr id="277" name="TextBox 276"/>
            <p:cNvSpPr txBox="1"/>
            <p:nvPr/>
          </p:nvSpPr>
          <p:spPr>
            <a:xfrm>
              <a:off x="4251910" y="4743432"/>
              <a:ext cx="1250663" cy="584775"/>
            </a:xfrm>
            <a:prstGeom prst="rect">
              <a:avLst/>
            </a:prstGeom>
            <a:noFill/>
          </p:spPr>
          <p:txBody>
            <a:bodyPr wrap="none" rtlCol="0" anchor="ctr">
              <a:spAutoFit/>
            </a:bodyPr>
            <a:lstStyle/>
            <a:p>
              <a:r>
                <a:rPr lang="en-GB" sz="1600" b="1" dirty="0" err="1">
                  <a:solidFill>
                    <a:srgbClr val="005294"/>
                  </a:solidFill>
                </a:rPr>
                <a:t>Pharmaco</a:t>
              </a:r>
              <a:br>
                <a:rPr lang="en-GB" sz="1600" b="1" dirty="0">
                  <a:solidFill>
                    <a:srgbClr val="005294"/>
                  </a:solidFill>
                </a:rPr>
              </a:br>
              <a:r>
                <a:rPr lang="en-GB" sz="1600" b="1" dirty="0">
                  <a:solidFill>
                    <a:srgbClr val="005294"/>
                  </a:solidFill>
                </a:rPr>
                <a:t> -therapy</a:t>
              </a:r>
              <a:endParaRPr lang="en-GB" sz="1100" b="1" dirty="0">
                <a:solidFill>
                  <a:srgbClr val="005294"/>
                </a:solidFill>
              </a:endParaRPr>
            </a:p>
          </p:txBody>
        </p:sp>
        <p:grpSp>
          <p:nvGrpSpPr>
            <p:cNvPr id="278" name="Group 277"/>
            <p:cNvGrpSpPr/>
            <p:nvPr/>
          </p:nvGrpSpPr>
          <p:grpSpPr>
            <a:xfrm>
              <a:off x="7406456" y="4771482"/>
              <a:ext cx="1441026" cy="721347"/>
              <a:chOff x="7406456" y="4817782"/>
              <a:chExt cx="1441026" cy="721347"/>
            </a:xfrm>
          </p:grpSpPr>
          <p:grpSp>
            <p:nvGrpSpPr>
              <p:cNvPr id="292" name="Group 291"/>
              <p:cNvGrpSpPr/>
              <p:nvPr/>
            </p:nvGrpSpPr>
            <p:grpSpPr>
              <a:xfrm>
                <a:off x="7406456" y="4817782"/>
                <a:ext cx="905720" cy="721347"/>
                <a:chOff x="7867356" y="4773332"/>
                <a:chExt cx="751332" cy="598387"/>
              </a:xfrm>
            </p:grpSpPr>
            <p:grpSp>
              <p:nvGrpSpPr>
                <p:cNvPr id="299" name="Group 298"/>
                <p:cNvGrpSpPr/>
                <p:nvPr/>
              </p:nvGrpSpPr>
              <p:grpSpPr>
                <a:xfrm>
                  <a:off x="8101890" y="4833641"/>
                  <a:ext cx="516798" cy="538078"/>
                  <a:chOff x="5419575" y="3083319"/>
                  <a:chExt cx="2159000" cy="2247900"/>
                </a:xfrm>
              </p:grpSpPr>
              <p:sp>
                <p:nvSpPr>
                  <p:cNvPr id="301" name="Freeform 300"/>
                  <p:cNvSpPr/>
                  <p:nvPr/>
                </p:nvSpPr>
                <p:spPr>
                  <a:xfrm>
                    <a:off x="5600700" y="3257550"/>
                    <a:ext cx="1771650" cy="1905000"/>
                  </a:xfrm>
                  <a:custGeom>
                    <a:avLst/>
                    <a:gdLst>
                      <a:gd name="connsiteX0" fmla="*/ 292100 w 1771650"/>
                      <a:gd name="connsiteY0" fmla="*/ 1905000 h 1905000"/>
                      <a:gd name="connsiteX1" fmla="*/ 0 w 1771650"/>
                      <a:gd name="connsiteY1" fmla="*/ 1892300 h 1905000"/>
                      <a:gd name="connsiteX2" fmla="*/ 120650 w 1771650"/>
                      <a:gd name="connsiteY2" fmla="*/ 1485900 h 1905000"/>
                      <a:gd name="connsiteX3" fmla="*/ 311150 w 1771650"/>
                      <a:gd name="connsiteY3" fmla="*/ 1238250 h 1905000"/>
                      <a:gd name="connsiteX4" fmla="*/ 304800 w 1771650"/>
                      <a:gd name="connsiteY4" fmla="*/ 1212850 h 1905000"/>
                      <a:gd name="connsiteX5" fmla="*/ 495300 w 1771650"/>
                      <a:gd name="connsiteY5" fmla="*/ 1200150 h 1905000"/>
                      <a:gd name="connsiteX6" fmla="*/ 730250 w 1771650"/>
                      <a:gd name="connsiteY6" fmla="*/ 1308100 h 1905000"/>
                      <a:gd name="connsiteX7" fmla="*/ 812800 w 1771650"/>
                      <a:gd name="connsiteY7" fmla="*/ 1289050 h 1905000"/>
                      <a:gd name="connsiteX8" fmla="*/ 901700 w 1771650"/>
                      <a:gd name="connsiteY8" fmla="*/ 1117600 h 1905000"/>
                      <a:gd name="connsiteX9" fmla="*/ 946150 w 1771650"/>
                      <a:gd name="connsiteY9" fmla="*/ 806450 h 1905000"/>
                      <a:gd name="connsiteX10" fmla="*/ 876300 w 1771650"/>
                      <a:gd name="connsiteY10" fmla="*/ 749300 h 1905000"/>
                      <a:gd name="connsiteX11" fmla="*/ 717550 w 1771650"/>
                      <a:gd name="connsiteY11" fmla="*/ 622300 h 1905000"/>
                      <a:gd name="connsiteX12" fmla="*/ 609600 w 1771650"/>
                      <a:gd name="connsiteY12" fmla="*/ 368300 h 1905000"/>
                      <a:gd name="connsiteX13" fmla="*/ 577850 w 1771650"/>
                      <a:gd name="connsiteY13" fmla="*/ 152400 h 1905000"/>
                      <a:gd name="connsiteX14" fmla="*/ 558800 w 1771650"/>
                      <a:gd name="connsiteY14" fmla="*/ 0 h 1905000"/>
                      <a:gd name="connsiteX15" fmla="*/ 800100 w 1771650"/>
                      <a:gd name="connsiteY15" fmla="*/ 6350 h 1905000"/>
                      <a:gd name="connsiteX16" fmla="*/ 812800 w 1771650"/>
                      <a:gd name="connsiteY16" fmla="*/ 215900 h 1905000"/>
                      <a:gd name="connsiteX17" fmla="*/ 863600 w 1771650"/>
                      <a:gd name="connsiteY17" fmla="*/ 336550 h 1905000"/>
                      <a:gd name="connsiteX18" fmla="*/ 927100 w 1771650"/>
                      <a:gd name="connsiteY18" fmla="*/ 419100 h 1905000"/>
                      <a:gd name="connsiteX19" fmla="*/ 1022350 w 1771650"/>
                      <a:gd name="connsiteY19" fmla="*/ 425450 h 1905000"/>
                      <a:gd name="connsiteX20" fmla="*/ 1155700 w 1771650"/>
                      <a:gd name="connsiteY20" fmla="*/ 336550 h 1905000"/>
                      <a:gd name="connsiteX21" fmla="*/ 1320800 w 1771650"/>
                      <a:gd name="connsiteY21" fmla="*/ 285750 h 1905000"/>
                      <a:gd name="connsiteX22" fmla="*/ 1504950 w 1771650"/>
                      <a:gd name="connsiteY22" fmla="*/ 323850 h 1905000"/>
                      <a:gd name="connsiteX23" fmla="*/ 1676400 w 1771650"/>
                      <a:gd name="connsiteY23" fmla="*/ 488950 h 1905000"/>
                      <a:gd name="connsiteX24" fmla="*/ 1765300 w 1771650"/>
                      <a:gd name="connsiteY24" fmla="*/ 615950 h 1905000"/>
                      <a:gd name="connsiteX25" fmla="*/ 1771650 w 1771650"/>
                      <a:gd name="connsiteY25" fmla="*/ 793750 h 1905000"/>
                      <a:gd name="connsiteX26" fmla="*/ 1765300 w 1771650"/>
                      <a:gd name="connsiteY26" fmla="*/ 1022350 h 1905000"/>
                      <a:gd name="connsiteX27" fmla="*/ 1701800 w 1771650"/>
                      <a:gd name="connsiteY27" fmla="*/ 1212850 h 1905000"/>
                      <a:gd name="connsiteX28" fmla="*/ 1644650 w 1771650"/>
                      <a:gd name="connsiteY28" fmla="*/ 1428750 h 1905000"/>
                      <a:gd name="connsiteX29" fmla="*/ 1479550 w 1771650"/>
                      <a:gd name="connsiteY29" fmla="*/ 1631950 h 1905000"/>
                      <a:gd name="connsiteX30" fmla="*/ 1257300 w 1771650"/>
                      <a:gd name="connsiteY30" fmla="*/ 1771650 h 1905000"/>
                      <a:gd name="connsiteX31" fmla="*/ 1060450 w 1771650"/>
                      <a:gd name="connsiteY31" fmla="*/ 1841500 h 1905000"/>
                      <a:gd name="connsiteX32" fmla="*/ 895350 w 1771650"/>
                      <a:gd name="connsiteY32" fmla="*/ 1866900 h 1905000"/>
                      <a:gd name="connsiteX33" fmla="*/ 730250 w 1771650"/>
                      <a:gd name="connsiteY33" fmla="*/ 1816100 h 1905000"/>
                      <a:gd name="connsiteX34" fmla="*/ 615950 w 1771650"/>
                      <a:gd name="connsiteY34" fmla="*/ 1714500 h 1905000"/>
                      <a:gd name="connsiteX35" fmla="*/ 539750 w 1771650"/>
                      <a:gd name="connsiteY35" fmla="*/ 1587500 h 1905000"/>
                      <a:gd name="connsiteX36" fmla="*/ 463550 w 1771650"/>
                      <a:gd name="connsiteY36" fmla="*/ 1524000 h 1905000"/>
                      <a:gd name="connsiteX37" fmla="*/ 406400 w 1771650"/>
                      <a:gd name="connsiteY37" fmla="*/ 1536700 h 1905000"/>
                      <a:gd name="connsiteX38" fmla="*/ 317500 w 1771650"/>
                      <a:gd name="connsiteY38" fmla="*/ 1651000 h 1905000"/>
                      <a:gd name="connsiteX39" fmla="*/ 292100 w 1771650"/>
                      <a:gd name="connsiteY39" fmla="*/ 19050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1650" h="1905000">
                        <a:moveTo>
                          <a:pt x="292100" y="1905000"/>
                        </a:moveTo>
                        <a:lnTo>
                          <a:pt x="0" y="1892300"/>
                        </a:lnTo>
                        <a:lnTo>
                          <a:pt x="120650" y="1485900"/>
                        </a:lnTo>
                        <a:lnTo>
                          <a:pt x="311150" y="1238250"/>
                        </a:lnTo>
                        <a:lnTo>
                          <a:pt x="304800" y="1212850"/>
                        </a:lnTo>
                        <a:lnTo>
                          <a:pt x="495300" y="1200150"/>
                        </a:lnTo>
                        <a:lnTo>
                          <a:pt x="730250" y="1308100"/>
                        </a:lnTo>
                        <a:lnTo>
                          <a:pt x="812800" y="1289050"/>
                        </a:lnTo>
                        <a:lnTo>
                          <a:pt x="901700" y="1117600"/>
                        </a:lnTo>
                        <a:lnTo>
                          <a:pt x="946150" y="806450"/>
                        </a:lnTo>
                        <a:lnTo>
                          <a:pt x="876300" y="749300"/>
                        </a:lnTo>
                        <a:lnTo>
                          <a:pt x="717550" y="622300"/>
                        </a:lnTo>
                        <a:lnTo>
                          <a:pt x="609600" y="368300"/>
                        </a:lnTo>
                        <a:lnTo>
                          <a:pt x="577850" y="152400"/>
                        </a:lnTo>
                        <a:lnTo>
                          <a:pt x="558800" y="0"/>
                        </a:lnTo>
                        <a:lnTo>
                          <a:pt x="800100" y="6350"/>
                        </a:lnTo>
                        <a:lnTo>
                          <a:pt x="812800" y="215900"/>
                        </a:lnTo>
                        <a:lnTo>
                          <a:pt x="863600" y="336550"/>
                        </a:lnTo>
                        <a:lnTo>
                          <a:pt x="927100" y="419100"/>
                        </a:lnTo>
                        <a:lnTo>
                          <a:pt x="1022350" y="425450"/>
                        </a:lnTo>
                        <a:lnTo>
                          <a:pt x="1155700" y="336550"/>
                        </a:lnTo>
                        <a:lnTo>
                          <a:pt x="1320800" y="285750"/>
                        </a:lnTo>
                        <a:lnTo>
                          <a:pt x="1504950" y="323850"/>
                        </a:lnTo>
                        <a:lnTo>
                          <a:pt x="1676400" y="488950"/>
                        </a:lnTo>
                        <a:lnTo>
                          <a:pt x="1765300" y="615950"/>
                        </a:lnTo>
                        <a:lnTo>
                          <a:pt x="1771650" y="793750"/>
                        </a:lnTo>
                        <a:lnTo>
                          <a:pt x="1765300" y="1022350"/>
                        </a:lnTo>
                        <a:lnTo>
                          <a:pt x="1701800" y="1212850"/>
                        </a:lnTo>
                        <a:lnTo>
                          <a:pt x="1644650" y="1428750"/>
                        </a:lnTo>
                        <a:lnTo>
                          <a:pt x="1479550" y="1631950"/>
                        </a:lnTo>
                        <a:lnTo>
                          <a:pt x="1257300" y="1771650"/>
                        </a:lnTo>
                        <a:lnTo>
                          <a:pt x="1060450" y="1841500"/>
                        </a:lnTo>
                        <a:lnTo>
                          <a:pt x="895350" y="1866900"/>
                        </a:lnTo>
                        <a:lnTo>
                          <a:pt x="730250" y="1816100"/>
                        </a:lnTo>
                        <a:lnTo>
                          <a:pt x="615950" y="1714500"/>
                        </a:lnTo>
                        <a:lnTo>
                          <a:pt x="539750" y="1587500"/>
                        </a:lnTo>
                        <a:lnTo>
                          <a:pt x="463550" y="1524000"/>
                        </a:lnTo>
                        <a:lnTo>
                          <a:pt x="406400" y="1536700"/>
                        </a:lnTo>
                        <a:lnTo>
                          <a:pt x="317500" y="1651000"/>
                        </a:lnTo>
                        <a:lnTo>
                          <a:pt x="292100" y="190500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2" name="Picture 2"/>
                  <p:cNvPicPr>
                    <a:picLocks noChangeAspect="1" noChangeArrowheads="1"/>
                  </p:cNvPicPr>
                  <p:nvPr/>
                </p:nvPicPr>
                <p:blipFill>
                  <a:blip r:embed="rId11">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9575" y="3083319"/>
                    <a:ext cx="21590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0" name="Picture 2"/>
                <p:cNvPicPr>
                  <a:picLocks noChangeAspect="1" noChangeArrowheads="1"/>
                </p:cNvPicPr>
                <p:nvPr/>
              </p:nvPicPr>
              <p:blipFill rotWithShape="1">
                <a:blip r:embed="rId13">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45492" b="42266"/>
                <a:stretch/>
              </p:blipFill>
              <p:spPr bwMode="auto">
                <a:xfrm rot="16200000">
                  <a:off x="7873353" y="4767335"/>
                  <a:ext cx="348448" cy="3604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3" name="Group 292"/>
              <p:cNvGrpSpPr/>
              <p:nvPr/>
            </p:nvGrpSpPr>
            <p:grpSpPr>
              <a:xfrm>
                <a:off x="7900603" y="4826226"/>
                <a:ext cx="946879" cy="482846"/>
                <a:chOff x="4716155" y="2349828"/>
                <a:chExt cx="953301" cy="486121"/>
              </a:xfrm>
            </p:grpSpPr>
            <p:cxnSp>
              <p:nvCxnSpPr>
                <p:cNvPr id="294" name="Straight Connector 293"/>
                <p:cNvCxnSpPr/>
                <p:nvPr/>
              </p:nvCxnSpPr>
              <p:spPr>
                <a:xfrm>
                  <a:off x="4716155" y="2783208"/>
                  <a:ext cx="485275" cy="0"/>
                </a:xfrm>
                <a:prstGeom prst="line">
                  <a:avLst/>
                </a:prstGeom>
                <a:ln w="19050">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5" name="Group 294"/>
                <p:cNvGrpSpPr/>
                <p:nvPr/>
              </p:nvGrpSpPr>
              <p:grpSpPr>
                <a:xfrm>
                  <a:off x="5134192" y="2349828"/>
                  <a:ext cx="535264" cy="486121"/>
                  <a:chOff x="-1075741" y="3811105"/>
                  <a:chExt cx="832435" cy="756010"/>
                </a:xfrm>
                <a:effectLst>
                  <a:outerShdw blurRad="50800" dist="38100" dir="2700000" algn="tl" rotWithShape="0">
                    <a:prstClr val="black">
                      <a:alpha val="40000"/>
                    </a:prstClr>
                  </a:outerShdw>
                </a:effectLst>
              </p:grpSpPr>
              <p:sp>
                <p:nvSpPr>
                  <p:cNvPr id="296" name="Freeform 295"/>
                  <p:cNvSpPr/>
                  <p:nvPr/>
                </p:nvSpPr>
                <p:spPr>
                  <a:xfrm>
                    <a:off x="-1014322" y="4239830"/>
                    <a:ext cx="279843" cy="239865"/>
                  </a:xfrm>
                  <a:custGeom>
                    <a:avLst/>
                    <a:gdLst>
                      <a:gd name="connsiteX0" fmla="*/ 0 w 992637"/>
                      <a:gd name="connsiteY0" fmla="*/ 826383 h 850832"/>
                      <a:gd name="connsiteX1" fmla="*/ 811713 w 992637"/>
                      <a:gd name="connsiteY1" fmla="*/ 0 h 850832"/>
                      <a:gd name="connsiteX2" fmla="*/ 992637 w 992637"/>
                      <a:gd name="connsiteY2" fmla="*/ 185814 h 850832"/>
                      <a:gd name="connsiteX3" fmla="*/ 762815 w 992637"/>
                      <a:gd name="connsiteY3" fmla="*/ 283610 h 850832"/>
                      <a:gd name="connsiteX4" fmla="*/ 665018 w 992637"/>
                      <a:gd name="connsiteY4" fmla="*/ 498763 h 850832"/>
                      <a:gd name="connsiteX5" fmla="*/ 586780 w 992637"/>
                      <a:gd name="connsiteY5" fmla="*/ 645458 h 850832"/>
                      <a:gd name="connsiteX6" fmla="*/ 444975 w 992637"/>
                      <a:gd name="connsiteY6" fmla="*/ 772594 h 850832"/>
                      <a:gd name="connsiteX7" fmla="*/ 254271 w 992637"/>
                      <a:gd name="connsiteY7" fmla="*/ 845942 h 850832"/>
                      <a:gd name="connsiteX8" fmla="*/ 132025 w 992637"/>
                      <a:gd name="connsiteY8" fmla="*/ 850832 h 850832"/>
                      <a:gd name="connsiteX9" fmla="*/ 0 w 992637"/>
                      <a:gd name="connsiteY9" fmla="*/ 826383 h 85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637" h="850832">
                        <a:moveTo>
                          <a:pt x="0" y="826383"/>
                        </a:moveTo>
                        <a:lnTo>
                          <a:pt x="811713" y="0"/>
                        </a:lnTo>
                        <a:lnTo>
                          <a:pt x="992637" y="185814"/>
                        </a:lnTo>
                        <a:lnTo>
                          <a:pt x="762815" y="283610"/>
                        </a:lnTo>
                        <a:lnTo>
                          <a:pt x="665018" y="498763"/>
                        </a:lnTo>
                        <a:lnTo>
                          <a:pt x="586780" y="645458"/>
                        </a:lnTo>
                        <a:lnTo>
                          <a:pt x="444975" y="772594"/>
                        </a:lnTo>
                        <a:lnTo>
                          <a:pt x="254271" y="845942"/>
                        </a:lnTo>
                        <a:lnTo>
                          <a:pt x="132025" y="850832"/>
                        </a:lnTo>
                        <a:lnTo>
                          <a:pt x="0" y="826383"/>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7" name="Freeform 296"/>
                  <p:cNvSpPr/>
                  <p:nvPr/>
                </p:nvSpPr>
                <p:spPr>
                  <a:xfrm>
                    <a:off x="-789621" y="3811105"/>
                    <a:ext cx="490759" cy="489380"/>
                  </a:xfrm>
                  <a:custGeom>
                    <a:avLst/>
                    <a:gdLst>
                      <a:gd name="connsiteX0" fmla="*/ 0 w 1740783"/>
                      <a:gd name="connsiteY0" fmla="*/ 1486511 h 1735893"/>
                      <a:gd name="connsiteX1" fmla="*/ 249382 w 1740783"/>
                      <a:gd name="connsiteY1" fmla="*/ 1735893 h 1735893"/>
                      <a:gd name="connsiteX2" fmla="*/ 1706554 w 1740783"/>
                      <a:gd name="connsiteY2" fmla="*/ 293390 h 1735893"/>
                      <a:gd name="connsiteX3" fmla="*/ 1740783 w 1740783"/>
                      <a:gd name="connsiteY3" fmla="*/ 161364 h 1735893"/>
                      <a:gd name="connsiteX4" fmla="*/ 1696775 w 1740783"/>
                      <a:gd name="connsiteY4" fmla="*/ 53788 h 1735893"/>
                      <a:gd name="connsiteX5" fmla="*/ 1608758 w 1740783"/>
                      <a:gd name="connsiteY5" fmla="*/ 9779 h 1735893"/>
                      <a:gd name="connsiteX6" fmla="*/ 1510961 w 1740783"/>
                      <a:gd name="connsiteY6" fmla="*/ 0 h 1735893"/>
                      <a:gd name="connsiteX7" fmla="*/ 1418054 w 1740783"/>
                      <a:gd name="connsiteY7" fmla="*/ 53788 h 1735893"/>
                      <a:gd name="connsiteX8" fmla="*/ 0 w 1740783"/>
                      <a:gd name="connsiteY8" fmla="*/ 1486511 h 173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783" h="1735893">
                        <a:moveTo>
                          <a:pt x="0" y="1486511"/>
                        </a:moveTo>
                        <a:lnTo>
                          <a:pt x="249382" y="1735893"/>
                        </a:lnTo>
                        <a:lnTo>
                          <a:pt x="1706554" y="293390"/>
                        </a:lnTo>
                        <a:lnTo>
                          <a:pt x="1740783" y="161364"/>
                        </a:lnTo>
                        <a:lnTo>
                          <a:pt x="1696775" y="53788"/>
                        </a:lnTo>
                        <a:lnTo>
                          <a:pt x="1608758" y="9779"/>
                        </a:lnTo>
                        <a:lnTo>
                          <a:pt x="1510961" y="0"/>
                        </a:lnTo>
                        <a:lnTo>
                          <a:pt x="1418054" y="53788"/>
                        </a:lnTo>
                        <a:lnTo>
                          <a:pt x="0" y="1486511"/>
                        </a:lnTo>
                        <a:close/>
                      </a:path>
                    </a:pathLst>
                  </a:cu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98" name="Picture 3"/>
                  <p:cNvPicPr>
                    <a:picLocks noChangeAspect="1" noChangeArrowheads="1"/>
                  </p:cNvPicPr>
                  <p:nvPr/>
                </p:nvPicPr>
                <p:blipFill>
                  <a:blip r:embed="rId15">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1075741" y="3856413"/>
                    <a:ext cx="832435" cy="71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279" name="Group 278"/>
            <p:cNvGrpSpPr/>
            <p:nvPr/>
          </p:nvGrpSpPr>
          <p:grpSpPr>
            <a:xfrm>
              <a:off x="5374381" y="4589826"/>
              <a:ext cx="1009394" cy="903796"/>
              <a:chOff x="4953000" y="3975100"/>
              <a:chExt cx="2063750" cy="1847850"/>
            </a:xfrm>
            <a:effectLst>
              <a:outerShdw blurRad="50800" dist="38100" dir="2700000" algn="tl" rotWithShape="0">
                <a:prstClr val="black">
                  <a:alpha val="40000"/>
                </a:prstClr>
              </a:outerShdw>
            </a:effectLst>
          </p:grpSpPr>
          <p:grpSp>
            <p:nvGrpSpPr>
              <p:cNvPr id="280" name="Group 279"/>
              <p:cNvGrpSpPr/>
              <p:nvPr/>
            </p:nvGrpSpPr>
            <p:grpSpPr>
              <a:xfrm>
                <a:off x="5240622" y="4159148"/>
                <a:ext cx="1287527" cy="1507660"/>
                <a:chOff x="5240622" y="4159148"/>
                <a:chExt cx="1287527" cy="1507660"/>
              </a:xfrm>
            </p:grpSpPr>
            <p:sp>
              <p:nvSpPr>
                <p:cNvPr id="282" name="Oval 258"/>
                <p:cNvSpPr/>
                <p:nvPr/>
              </p:nvSpPr>
              <p:spPr>
                <a:xfrm>
                  <a:off x="6125565" y="4282300"/>
                  <a:ext cx="229947" cy="389669"/>
                </a:xfrm>
                <a:custGeom>
                  <a:avLst/>
                  <a:gdLst/>
                  <a:ahLst/>
                  <a:cxnLst/>
                  <a:rect l="l" t="t" r="r" b="b"/>
                  <a:pathLst>
                    <a:path w="229947" h="389669">
                      <a:moveTo>
                        <a:pt x="132295" y="0"/>
                      </a:moveTo>
                      <a:lnTo>
                        <a:pt x="229947" y="386781"/>
                      </a:lnTo>
                      <a:cubicBezTo>
                        <a:pt x="220670" y="388973"/>
                        <a:pt x="211063" y="389669"/>
                        <a:pt x="201292" y="389669"/>
                      </a:cubicBezTo>
                      <a:cubicBezTo>
                        <a:pt x="90121" y="389669"/>
                        <a:pt x="0" y="299548"/>
                        <a:pt x="0" y="188377"/>
                      </a:cubicBezTo>
                      <a:cubicBezTo>
                        <a:pt x="0" y="101539"/>
                        <a:pt x="54988" y="27544"/>
                        <a:pt x="132295" y="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3" name="Oval 261"/>
                <p:cNvSpPr/>
                <p:nvPr/>
              </p:nvSpPr>
              <p:spPr>
                <a:xfrm>
                  <a:off x="5905904" y="5266606"/>
                  <a:ext cx="389338" cy="243446"/>
                </a:xfrm>
                <a:custGeom>
                  <a:avLst/>
                  <a:gdLst/>
                  <a:ahLst/>
                  <a:cxnLst/>
                  <a:rect l="l" t="t" r="r" b="b"/>
                  <a:pathLst>
                    <a:path w="389338" h="243446">
                      <a:moveTo>
                        <a:pt x="201292" y="0"/>
                      </a:moveTo>
                      <a:cubicBezTo>
                        <a:pt x="287734" y="0"/>
                        <a:pt x="361450" y="54487"/>
                        <a:pt x="389338" y="131225"/>
                      </a:cubicBezTo>
                      <a:lnTo>
                        <a:pt x="4582" y="243446"/>
                      </a:lnTo>
                      <a:cubicBezTo>
                        <a:pt x="1527" y="229875"/>
                        <a:pt x="0" y="215762"/>
                        <a:pt x="0" y="201292"/>
                      </a:cubicBezTo>
                      <a:cubicBezTo>
                        <a:pt x="0" y="90121"/>
                        <a:pt x="90121" y="0"/>
                        <a:pt x="201292" y="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4" name="Oval 263"/>
                <p:cNvSpPr/>
                <p:nvPr/>
              </p:nvSpPr>
              <p:spPr>
                <a:xfrm>
                  <a:off x="6300550" y="4269386"/>
                  <a:ext cx="227599" cy="388977"/>
                </a:xfrm>
                <a:custGeom>
                  <a:avLst/>
                  <a:gdLst/>
                  <a:ahLst/>
                  <a:cxnLst/>
                  <a:rect l="l" t="t" r="r" b="b"/>
                  <a:pathLst>
                    <a:path w="227599" h="388977">
                      <a:moveTo>
                        <a:pt x="26307" y="0"/>
                      </a:moveTo>
                      <a:cubicBezTo>
                        <a:pt x="137478" y="0"/>
                        <a:pt x="227599" y="90121"/>
                        <a:pt x="227599" y="201292"/>
                      </a:cubicBezTo>
                      <a:cubicBezTo>
                        <a:pt x="227599" y="287304"/>
                        <a:pt x="173653" y="360715"/>
                        <a:pt x="97537" y="388977"/>
                      </a:cubicBezTo>
                      <a:lnTo>
                        <a:pt x="0" y="2652"/>
                      </a:lnTo>
                      <a:cubicBezTo>
                        <a:pt x="8527" y="585"/>
                        <a:pt x="17349" y="0"/>
                        <a:pt x="26307" y="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5" name="Oval 265"/>
                <p:cNvSpPr/>
                <p:nvPr/>
              </p:nvSpPr>
              <p:spPr>
                <a:xfrm>
                  <a:off x="5920910" y="5429274"/>
                  <a:ext cx="387577" cy="237534"/>
                </a:xfrm>
                <a:custGeom>
                  <a:avLst/>
                  <a:gdLst/>
                  <a:ahLst/>
                  <a:cxnLst/>
                  <a:rect l="l" t="t" r="r" b="b"/>
                  <a:pathLst>
                    <a:path w="387577" h="237534">
                      <a:moveTo>
                        <a:pt x="383924" y="0"/>
                      </a:moveTo>
                      <a:cubicBezTo>
                        <a:pt x="386456" y="11708"/>
                        <a:pt x="387577" y="23844"/>
                        <a:pt x="387577" y="36242"/>
                      </a:cubicBezTo>
                      <a:cubicBezTo>
                        <a:pt x="387577" y="147413"/>
                        <a:pt x="297456" y="237534"/>
                        <a:pt x="186285" y="237534"/>
                      </a:cubicBezTo>
                      <a:cubicBezTo>
                        <a:pt x="101941" y="237534"/>
                        <a:pt x="29713" y="185659"/>
                        <a:pt x="0" y="111979"/>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6" name="Freeform 285"/>
                <p:cNvSpPr/>
                <p:nvPr/>
              </p:nvSpPr>
              <p:spPr>
                <a:xfrm>
                  <a:off x="5359547" y="4545572"/>
                  <a:ext cx="190280" cy="388488"/>
                </a:xfrm>
                <a:custGeom>
                  <a:avLst/>
                  <a:gdLst>
                    <a:gd name="connsiteX0" fmla="*/ 42284 w 190280"/>
                    <a:gd name="connsiteY0" fmla="*/ 0 h 388488"/>
                    <a:gd name="connsiteX1" fmla="*/ 7928 w 190280"/>
                    <a:gd name="connsiteY1" fmla="*/ 26428 h 388488"/>
                    <a:gd name="connsiteX2" fmla="*/ 0 w 190280"/>
                    <a:gd name="connsiteY2" fmla="*/ 58141 h 388488"/>
                    <a:gd name="connsiteX3" fmla="*/ 39641 w 190280"/>
                    <a:gd name="connsiteY3" fmla="*/ 340918 h 388488"/>
                    <a:gd name="connsiteX4" fmla="*/ 66069 w 190280"/>
                    <a:gd name="connsiteY4" fmla="*/ 369989 h 388488"/>
                    <a:gd name="connsiteX5" fmla="*/ 108354 w 190280"/>
                    <a:gd name="connsiteY5" fmla="*/ 388488 h 388488"/>
                    <a:gd name="connsiteX6" fmla="*/ 145352 w 190280"/>
                    <a:gd name="connsiteY6" fmla="*/ 383203 h 388488"/>
                    <a:gd name="connsiteX7" fmla="*/ 177066 w 190280"/>
                    <a:gd name="connsiteY7" fmla="*/ 362060 h 388488"/>
                    <a:gd name="connsiteX8" fmla="*/ 190280 w 190280"/>
                    <a:gd name="connsiteY8" fmla="*/ 311848 h 388488"/>
                    <a:gd name="connsiteX9" fmla="*/ 142710 w 190280"/>
                    <a:gd name="connsiteY9" fmla="*/ 31714 h 388488"/>
                    <a:gd name="connsiteX10" fmla="*/ 108354 w 190280"/>
                    <a:gd name="connsiteY10" fmla="*/ 5286 h 388488"/>
                    <a:gd name="connsiteX11" fmla="*/ 42284 w 190280"/>
                    <a:gd name="connsiteY11" fmla="*/ 0 h 3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280" h="388488">
                      <a:moveTo>
                        <a:pt x="42284" y="0"/>
                      </a:moveTo>
                      <a:lnTo>
                        <a:pt x="7928" y="26428"/>
                      </a:lnTo>
                      <a:lnTo>
                        <a:pt x="0" y="58141"/>
                      </a:lnTo>
                      <a:lnTo>
                        <a:pt x="39641" y="340918"/>
                      </a:lnTo>
                      <a:lnTo>
                        <a:pt x="66069" y="369989"/>
                      </a:lnTo>
                      <a:lnTo>
                        <a:pt x="108354" y="388488"/>
                      </a:lnTo>
                      <a:lnTo>
                        <a:pt x="145352" y="383203"/>
                      </a:lnTo>
                      <a:lnTo>
                        <a:pt x="177066" y="362060"/>
                      </a:lnTo>
                      <a:lnTo>
                        <a:pt x="190280" y="311848"/>
                      </a:lnTo>
                      <a:lnTo>
                        <a:pt x="142710" y="31714"/>
                      </a:lnTo>
                      <a:lnTo>
                        <a:pt x="108354" y="5286"/>
                      </a:lnTo>
                      <a:lnTo>
                        <a:pt x="42284"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7" name="Freeform 286"/>
                <p:cNvSpPr/>
                <p:nvPr/>
              </p:nvSpPr>
              <p:spPr>
                <a:xfrm rot="1440000">
                  <a:off x="5582534" y="4159148"/>
                  <a:ext cx="190280" cy="388488"/>
                </a:xfrm>
                <a:custGeom>
                  <a:avLst/>
                  <a:gdLst>
                    <a:gd name="connsiteX0" fmla="*/ 42284 w 190280"/>
                    <a:gd name="connsiteY0" fmla="*/ 0 h 388488"/>
                    <a:gd name="connsiteX1" fmla="*/ 7928 w 190280"/>
                    <a:gd name="connsiteY1" fmla="*/ 26428 h 388488"/>
                    <a:gd name="connsiteX2" fmla="*/ 0 w 190280"/>
                    <a:gd name="connsiteY2" fmla="*/ 58141 h 388488"/>
                    <a:gd name="connsiteX3" fmla="*/ 39641 w 190280"/>
                    <a:gd name="connsiteY3" fmla="*/ 340918 h 388488"/>
                    <a:gd name="connsiteX4" fmla="*/ 66069 w 190280"/>
                    <a:gd name="connsiteY4" fmla="*/ 369989 h 388488"/>
                    <a:gd name="connsiteX5" fmla="*/ 108354 w 190280"/>
                    <a:gd name="connsiteY5" fmla="*/ 388488 h 388488"/>
                    <a:gd name="connsiteX6" fmla="*/ 145352 w 190280"/>
                    <a:gd name="connsiteY6" fmla="*/ 383203 h 388488"/>
                    <a:gd name="connsiteX7" fmla="*/ 177066 w 190280"/>
                    <a:gd name="connsiteY7" fmla="*/ 362060 h 388488"/>
                    <a:gd name="connsiteX8" fmla="*/ 190280 w 190280"/>
                    <a:gd name="connsiteY8" fmla="*/ 311848 h 388488"/>
                    <a:gd name="connsiteX9" fmla="*/ 142710 w 190280"/>
                    <a:gd name="connsiteY9" fmla="*/ 31714 h 388488"/>
                    <a:gd name="connsiteX10" fmla="*/ 108354 w 190280"/>
                    <a:gd name="connsiteY10" fmla="*/ 5286 h 388488"/>
                    <a:gd name="connsiteX11" fmla="*/ 42284 w 190280"/>
                    <a:gd name="connsiteY11" fmla="*/ 0 h 3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280" h="388488">
                      <a:moveTo>
                        <a:pt x="42284" y="0"/>
                      </a:moveTo>
                      <a:lnTo>
                        <a:pt x="7928" y="26428"/>
                      </a:lnTo>
                      <a:lnTo>
                        <a:pt x="0" y="58141"/>
                      </a:lnTo>
                      <a:lnTo>
                        <a:pt x="39641" y="340918"/>
                      </a:lnTo>
                      <a:lnTo>
                        <a:pt x="66069" y="369989"/>
                      </a:lnTo>
                      <a:lnTo>
                        <a:pt x="108354" y="388488"/>
                      </a:lnTo>
                      <a:lnTo>
                        <a:pt x="145352" y="383203"/>
                      </a:lnTo>
                      <a:lnTo>
                        <a:pt x="177066" y="362060"/>
                      </a:lnTo>
                      <a:lnTo>
                        <a:pt x="190280" y="311848"/>
                      </a:lnTo>
                      <a:lnTo>
                        <a:pt x="142710" y="31714"/>
                      </a:lnTo>
                      <a:lnTo>
                        <a:pt x="108354" y="5286"/>
                      </a:lnTo>
                      <a:lnTo>
                        <a:pt x="42284"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8" name="Freeform 287"/>
                <p:cNvSpPr/>
                <p:nvPr/>
              </p:nvSpPr>
              <p:spPr>
                <a:xfrm>
                  <a:off x="5240622" y="4241653"/>
                  <a:ext cx="256349" cy="195565"/>
                </a:xfrm>
                <a:custGeom>
                  <a:avLst/>
                  <a:gdLst>
                    <a:gd name="connsiteX0" fmla="*/ 0 w 256349"/>
                    <a:gd name="connsiteY0" fmla="*/ 140067 h 195565"/>
                    <a:gd name="connsiteX1" fmla="*/ 71355 w 256349"/>
                    <a:gd name="connsiteY1" fmla="*/ 163852 h 195565"/>
                    <a:gd name="connsiteX2" fmla="*/ 182351 w 256349"/>
                    <a:gd name="connsiteY2" fmla="*/ 195565 h 195565"/>
                    <a:gd name="connsiteX3" fmla="*/ 224636 w 256349"/>
                    <a:gd name="connsiteY3" fmla="*/ 182352 h 195565"/>
                    <a:gd name="connsiteX4" fmla="*/ 245778 w 256349"/>
                    <a:gd name="connsiteY4" fmla="*/ 150638 h 195565"/>
                    <a:gd name="connsiteX5" fmla="*/ 256349 w 256349"/>
                    <a:gd name="connsiteY5" fmla="*/ 110997 h 195565"/>
                    <a:gd name="connsiteX6" fmla="*/ 245778 w 256349"/>
                    <a:gd name="connsiteY6" fmla="*/ 73998 h 195565"/>
                    <a:gd name="connsiteX7" fmla="*/ 219350 w 256349"/>
                    <a:gd name="connsiteY7" fmla="*/ 42285 h 195565"/>
                    <a:gd name="connsiteX8" fmla="*/ 52855 w 256349"/>
                    <a:gd name="connsiteY8" fmla="*/ 0 h 195565"/>
                    <a:gd name="connsiteX9" fmla="*/ 0 w 256349"/>
                    <a:gd name="connsiteY9" fmla="*/ 140067 h 1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349" h="195565">
                      <a:moveTo>
                        <a:pt x="0" y="140067"/>
                      </a:moveTo>
                      <a:lnTo>
                        <a:pt x="71355" y="163852"/>
                      </a:lnTo>
                      <a:lnTo>
                        <a:pt x="182351" y="195565"/>
                      </a:lnTo>
                      <a:lnTo>
                        <a:pt x="224636" y="182352"/>
                      </a:lnTo>
                      <a:lnTo>
                        <a:pt x="245778" y="150638"/>
                      </a:lnTo>
                      <a:lnTo>
                        <a:pt x="256349" y="110997"/>
                      </a:lnTo>
                      <a:lnTo>
                        <a:pt x="245778" y="73998"/>
                      </a:lnTo>
                      <a:lnTo>
                        <a:pt x="219350" y="42285"/>
                      </a:lnTo>
                      <a:lnTo>
                        <a:pt x="52855" y="0"/>
                      </a:lnTo>
                      <a:lnTo>
                        <a:pt x="0" y="140067"/>
                      </a:lnTo>
                      <a:close/>
                    </a:path>
                  </a:pathLst>
                </a:cu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9" name="Freeform 288"/>
                <p:cNvSpPr/>
                <p:nvPr/>
              </p:nvSpPr>
              <p:spPr>
                <a:xfrm rot="-4920000">
                  <a:off x="5685155" y="4907415"/>
                  <a:ext cx="256349" cy="195565"/>
                </a:xfrm>
                <a:custGeom>
                  <a:avLst/>
                  <a:gdLst>
                    <a:gd name="connsiteX0" fmla="*/ 0 w 256349"/>
                    <a:gd name="connsiteY0" fmla="*/ 140067 h 195565"/>
                    <a:gd name="connsiteX1" fmla="*/ 71355 w 256349"/>
                    <a:gd name="connsiteY1" fmla="*/ 163852 h 195565"/>
                    <a:gd name="connsiteX2" fmla="*/ 182351 w 256349"/>
                    <a:gd name="connsiteY2" fmla="*/ 195565 h 195565"/>
                    <a:gd name="connsiteX3" fmla="*/ 224636 w 256349"/>
                    <a:gd name="connsiteY3" fmla="*/ 182352 h 195565"/>
                    <a:gd name="connsiteX4" fmla="*/ 245778 w 256349"/>
                    <a:gd name="connsiteY4" fmla="*/ 150638 h 195565"/>
                    <a:gd name="connsiteX5" fmla="*/ 256349 w 256349"/>
                    <a:gd name="connsiteY5" fmla="*/ 110997 h 195565"/>
                    <a:gd name="connsiteX6" fmla="*/ 245778 w 256349"/>
                    <a:gd name="connsiteY6" fmla="*/ 73998 h 195565"/>
                    <a:gd name="connsiteX7" fmla="*/ 219350 w 256349"/>
                    <a:gd name="connsiteY7" fmla="*/ 42285 h 195565"/>
                    <a:gd name="connsiteX8" fmla="*/ 52855 w 256349"/>
                    <a:gd name="connsiteY8" fmla="*/ 0 h 195565"/>
                    <a:gd name="connsiteX9" fmla="*/ 0 w 256349"/>
                    <a:gd name="connsiteY9" fmla="*/ 140067 h 1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349" h="195565">
                      <a:moveTo>
                        <a:pt x="0" y="140067"/>
                      </a:moveTo>
                      <a:lnTo>
                        <a:pt x="71355" y="163852"/>
                      </a:lnTo>
                      <a:lnTo>
                        <a:pt x="182351" y="195565"/>
                      </a:lnTo>
                      <a:lnTo>
                        <a:pt x="224636" y="182352"/>
                      </a:lnTo>
                      <a:lnTo>
                        <a:pt x="245778" y="150638"/>
                      </a:lnTo>
                      <a:lnTo>
                        <a:pt x="256349" y="110997"/>
                      </a:lnTo>
                      <a:lnTo>
                        <a:pt x="245778" y="73998"/>
                      </a:lnTo>
                      <a:lnTo>
                        <a:pt x="219350" y="42285"/>
                      </a:lnTo>
                      <a:lnTo>
                        <a:pt x="52855" y="0"/>
                      </a:lnTo>
                      <a:lnTo>
                        <a:pt x="0" y="140067"/>
                      </a:lnTo>
                      <a:close/>
                    </a:path>
                  </a:pathLst>
                </a:cu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0" name="Freeform 289"/>
                <p:cNvSpPr/>
                <p:nvPr/>
              </p:nvSpPr>
              <p:spPr>
                <a:xfrm rot="780000">
                  <a:off x="5325485" y="5038776"/>
                  <a:ext cx="256349" cy="195565"/>
                </a:xfrm>
                <a:custGeom>
                  <a:avLst/>
                  <a:gdLst>
                    <a:gd name="connsiteX0" fmla="*/ 0 w 256349"/>
                    <a:gd name="connsiteY0" fmla="*/ 140067 h 195565"/>
                    <a:gd name="connsiteX1" fmla="*/ 71355 w 256349"/>
                    <a:gd name="connsiteY1" fmla="*/ 163852 h 195565"/>
                    <a:gd name="connsiteX2" fmla="*/ 182351 w 256349"/>
                    <a:gd name="connsiteY2" fmla="*/ 195565 h 195565"/>
                    <a:gd name="connsiteX3" fmla="*/ 224636 w 256349"/>
                    <a:gd name="connsiteY3" fmla="*/ 182352 h 195565"/>
                    <a:gd name="connsiteX4" fmla="*/ 245778 w 256349"/>
                    <a:gd name="connsiteY4" fmla="*/ 150638 h 195565"/>
                    <a:gd name="connsiteX5" fmla="*/ 256349 w 256349"/>
                    <a:gd name="connsiteY5" fmla="*/ 110997 h 195565"/>
                    <a:gd name="connsiteX6" fmla="*/ 245778 w 256349"/>
                    <a:gd name="connsiteY6" fmla="*/ 73998 h 195565"/>
                    <a:gd name="connsiteX7" fmla="*/ 219350 w 256349"/>
                    <a:gd name="connsiteY7" fmla="*/ 42285 h 195565"/>
                    <a:gd name="connsiteX8" fmla="*/ 52855 w 256349"/>
                    <a:gd name="connsiteY8" fmla="*/ 0 h 195565"/>
                    <a:gd name="connsiteX9" fmla="*/ 0 w 256349"/>
                    <a:gd name="connsiteY9" fmla="*/ 140067 h 1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349" h="195565">
                      <a:moveTo>
                        <a:pt x="0" y="140067"/>
                      </a:moveTo>
                      <a:lnTo>
                        <a:pt x="71355" y="163852"/>
                      </a:lnTo>
                      <a:lnTo>
                        <a:pt x="182351" y="195565"/>
                      </a:lnTo>
                      <a:lnTo>
                        <a:pt x="224636" y="182352"/>
                      </a:lnTo>
                      <a:lnTo>
                        <a:pt x="245778" y="150638"/>
                      </a:lnTo>
                      <a:lnTo>
                        <a:pt x="256349" y="110997"/>
                      </a:lnTo>
                      <a:lnTo>
                        <a:pt x="245778" y="73998"/>
                      </a:lnTo>
                      <a:lnTo>
                        <a:pt x="219350" y="42285"/>
                      </a:lnTo>
                      <a:lnTo>
                        <a:pt x="52855" y="0"/>
                      </a:lnTo>
                      <a:lnTo>
                        <a:pt x="0" y="140067"/>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1" name="Freeform 290"/>
                <p:cNvSpPr/>
                <p:nvPr/>
              </p:nvSpPr>
              <p:spPr>
                <a:xfrm rot="-2880000">
                  <a:off x="5722156" y="4513703"/>
                  <a:ext cx="256349" cy="195565"/>
                </a:xfrm>
                <a:custGeom>
                  <a:avLst/>
                  <a:gdLst>
                    <a:gd name="connsiteX0" fmla="*/ 0 w 256349"/>
                    <a:gd name="connsiteY0" fmla="*/ 140067 h 195565"/>
                    <a:gd name="connsiteX1" fmla="*/ 71355 w 256349"/>
                    <a:gd name="connsiteY1" fmla="*/ 163852 h 195565"/>
                    <a:gd name="connsiteX2" fmla="*/ 182351 w 256349"/>
                    <a:gd name="connsiteY2" fmla="*/ 195565 h 195565"/>
                    <a:gd name="connsiteX3" fmla="*/ 224636 w 256349"/>
                    <a:gd name="connsiteY3" fmla="*/ 182352 h 195565"/>
                    <a:gd name="connsiteX4" fmla="*/ 245778 w 256349"/>
                    <a:gd name="connsiteY4" fmla="*/ 150638 h 195565"/>
                    <a:gd name="connsiteX5" fmla="*/ 256349 w 256349"/>
                    <a:gd name="connsiteY5" fmla="*/ 110997 h 195565"/>
                    <a:gd name="connsiteX6" fmla="*/ 245778 w 256349"/>
                    <a:gd name="connsiteY6" fmla="*/ 73998 h 195565"/>
                    <a:gd name="connsiteX7" fmla="*/ 219350 w 256349"/>
                    <a:gd name="connsiteY7" fmla="*/ 42285 h 195565"/>
                    <a:gd name="connsiteX8" fmla="*/ 52855 w 256349"/>
                    <a:gd name="connsiteY8" fmla="*/ 0 h 195565"/>
                    <a:gd name="connsiteX9" fmla="*/ 0 w 256349"/>
                    <a:gd name="connsiteY9" fmla="*/ 140067 h 1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349" h="195565">
                      <a:moveTo>
                        <a:pt x="0" y="140067"/>
                      </a:moveTo>
                      <a:lnTo>
                        <a:pt x="71355" y="163852"/>
                      </a:lnTo>
                      <a:lnTo>
                        <a:pt x="182351" y="195565"/>
                      </a:lnTo>
                      <a:lnTo>
                        <a:pt x="224636" y="182352"/>
                      </a:lnTo>
                      <a:lnTo>
                        <a:pt x="245778" y="150638"/>
                      </a:lnTo>
                      <a:lnTo>
                        <a:pt x="256349" y="110997"/>
                      </a:lnTo>
                      <a:lnTo>
                        <a:pt x="245778" y="73998"/>
                      </a:lnTo>
                      <a:lnTo>
                        <a:pt x="219350" y="42285"/>
                      </a:lnTo>
                      <a:lnTo>
                        <a:pt x="52855" y="0"/>
                      </a:lnTo>
                      <a:lnTo>
                        <a:pt x="0" y="140067"/>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281" name="Picture 3"/>
              <p:cNvPicPr>
                <a:picLocks noChangeAspect="1" noChangeArrowheads="1"/>
              </p:cNvPicPr>
              <p:nvPr/>
            </p:nvPicPr>
            <p:blipFill>
              <a:blip r:embed="rId16">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3000" y="3975100"/>
                <a:ext cx="20637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 name="TextBox 4"/>
          <p:cNvSpPr txBox="1"/>
          <p:nvPr/>
        </p:nvSpPr>
        <p:spPr>
          <a:xfrm>
            <a:off x="1523999" y="5922649"/>
            <a:ext cx="9144001" cy="400110"/>
          </a:xfrm>
          <a:prstGeom prst="rect">
            <a:avLst/>
          </a:prstGeom>
          <a:noFill/>
        </p:spPr>
        <p:txBody>
          <a:bodyPr wrap="square" rtlCol="0" anchor="b">
            <a:spAutoFit/>
          </a:bodyPr>
          <a:lstStyle/>
          <a:p>
            <a:pPr defTabSz="457200">
              <a:defRPr/>
            </a:pPr>
            <a:r>
              <a:rPr lang="en-GB" sz="1000" b="1" dirty="0">
                <a:solidFill>
                  <a:srgbClr val="005294"/>
                </a:solidFill>
              </a:rPr>
              <a:t>1.</a:t>
            </a:r>
            <a:r>
              <a:rPr lang="en-GB" sz="1000" dirty="0">
                <a:solidFill>
                  <a:srgbClr val="005294"/>
                </a:solidFill>
              </a:rPr>
              <a:t> WHO. Obesity and overweight. https://www.who.int/news-room/fact-sheets/detail/obesity-and-overweight (accessed October 2020); </a:t>
            </a:r>
            <a:br>
              <a:rPr lang="en-GB" sz="1000" dirty="0">
                <a:solidFill>
                  <a:srgbClr val="005294"/>
                </a:solidFill>
              </a:rPr>
            </a:br>
            <a:r>
              <a:rPr lang="en-GB" sz="1000" b="1" dirty="0">
                <a:solidFill>
                  <a:srgbClr val="005294"/>
                </a:solidFill>
              </a:rPr>
              <a:t>2. </a:t>
            </a: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US" sz="1000" i="1" dirty="0" err="1">
                <a:solidFill>
                  <a:srgbClr val="005294"/>
                </a:solidFill>
              </a:rPr>
              <a:t>Int</a:t>
            </a:r>
            <a:r>
              <a:rPr lang="en-US" sz="1000" i="1" dirty="0">
                <a:solidFill>
                  <a:srgbClr val="005294"/>
                </a:solidFill>
              </a:rPr>
              <a:t> J </a:t>
            </a:r>
            <a:r>
              <a:rPr lang="en-US" sz="1000" i="1" dirty="0" err="1">
                <a:solidFill>
                  <a:srgbClr val="005294"/>
                </a:solidFill>
              </a:rPr>
              <a:t>Obes</a:t>
            </a:r>
            <a:r>
              <a:rPr lang="en-US" sz="1000" i="1" dirty="0">
                <a:solidFill>
                  <a:srgbClr val="005294"/>
                </a:solidFill>
              </a:rPr>
              <a:t> (</a:t>
            </a:r>
            <a:r>
              <a:rPr lang="en-US" sz="1000" i="1" dirty="0" err="1">
                <a:solidFill>
                  <a:srgbClr val="005294"/>
                </a:solidFill>
              </a:rPr>
              <a:t>Lond</a:t>
            </a:r>
            <a:r>
              <a:rPr lang="en-US" sz="1000" i="1" dirty="0">
                <a:solidFill>
                  <a:srgbClr val="005294"/>
                </a:solidFill>
              </a:rPr>
              <a:t>) </a:t>
            </a:r>
            <a:r>
              <a:rPr lang="en-US" sz="1000" dirty="0">
                <a:solidFill>
                  <a:srgbClr val="005294"/>
                </a:solidFill>
              </a:rPr>
              <a:t>2020;44:1264–78; </a:t>
            </a:r>
            <a:r>
              <a:rPr lang="en-GB" sz="1000" b="1" dirty="0">
                <a:solidFill>
                  <a:srgbClr val="005294"/>
                </a:solidFill>
              </a:rPr>
              <a:t>3.</a:t>
            </a:r>
            <a:r>
              <a:rPr lang="en-GB" sz="1000" dirty="0">
                <a:solidFill>
                  <a:srgbClr val="005294"/>
                </a:solidFill>
              </a:rPr>
              <a:t> </a:t>
            </a:r>
            <a:r>
              <a:rPr lang="en-GB" sz="1000" dirty="0" err="1">
                <a:solidFill>
                  <a:srgbClr val="005294"/>
                </a:solidFill>
              </a:rPr>
              <a:t>Traish</a:t>
            </a:r>
            <a:r>
              <a:rPr lang="en-GB" sz="1000" dirty="0">
                <a:solidFill>
                  <a:srgbClr val="005294"/>
                </a:solidFill>
              </a:rPr>
              <a:t> AM. </a:t>
            </a:r>
            <a:r>
              <a:rPr lang="pt-BR" sz="1000" i="1" dirty="0">
                <a:solidFill>
                  <a:srgbClr val="005294"/>
                </a:solidFill>
              </a:rPr>
              <a:t>Curr Opin Endocrinol Diabetes Obes </a:t>
            </a:r>
            <a:r>
              <a:rPr lang="pt-BR" sz="1000" dirty="0">
                <a:solidFill>
                  <a:srgbClr val="005294"/>
                </a:solidFill>
              </a:rPr>
              <a:t>2014;21:313–22</a:t>
            </a:r>
            <a:r>
              <a:rPr lang="en-US" sz="1000" dirty="0">
                <a:solidFill>
                  <a:srgbClr val="005294"/>
                </a:solidFill>
              </a:rPr>
              <a:t>.</a:t>
            </a:r>
            <a:endParaRPr lang="en-GB" sz="1000" dirty="0">
              <a:solidFill>
                <a:srgbClr val="005294"/>
              </a:solidFill>
            </a:endParaRPr>
          </a:p>
        </p:txBody>
      </p:sp>
      <p:grpSp>
        <p:nvGrpSpPr>
          <p:cNvPr id="18" name="Group 17"/>
          <p:cNvGrpSpPr/>
          <p:nvPr/>
        </p:nvGrpSpPr>
        <p:grpSpPr>
          <a:xfrm>
            <a:off x="8037283" y="117833"/>
            <a:ext cx="3239910" cy="4373145"/>
            <a:chOff x="6513283" y="117832"/>
            <a:chExt cx="2428386" cy="4373145"/>
          </a:xfrm>
        </p:grpSpPr>
        <p:grpSp>
          <p:nvGrpSpPr>
            <p:cNvPr id="4" name="Group 3"/>
            <p:cNvGrpSpPr/>
            <p:nvPr/>
          </p:nvGrpSpPr>
          <p:grpSpPr>
            <a:xfrm>
              <a:off x="6535266" y="117832"/>
              <a:ext cx="2406403" cy="4373145"/>
              <a:chOff x="6535266" y="893357"/>
              <a:chExt cx="2406403" cy="4373145"/>
            </a:xfrm>
          </p:grpSpPr>
          <p:sp>
            <p:nvSpPr>
              <p:cNvPr id="99" name="Rounded Rectangle 98"/>
              <p:cNvSpPr/>
              <p:nvPr/>
            </p:nvSpPr>
            <p:spPr>
              <a:xfrm>
                <a:off x="6554732" y="1001626"/>
                <a:ext cx="2367887" cy="4264876"/>
              </a:xfrm>
              <a:prstGeom prst="roundRect">
                <a:avLst>
                  <a:gd name="adj" fmla="val 5348"/>
                </a:avLst>
              </a:prstGeom>
              <a:solidFill>
                <a:schemeClr val="accent1">
                  <a:lumMod val="60000"/>
                  <a:lumOff val="40000"/>
                </a:schemeClr>
              </a:solidFill>
              <a:ln w="38100">
                <a:solidFill>
                  <a:schemeClr val="tx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09" name="Round Same Side Corner Rectangle 108"/>
              <p:cNvSpPr/>
              <p:nvPr/>
            </p:nvSpPr>
            <p:spPr>
              <a:xfrm>
                <a:off x="6535266" y="982576"/>
                <a:ext cx="2406403" cy="840495"/>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06" name="Rectangle 105"/>
              <p:cNvSpPr/>
              <p:nvPr/>
            </p:nvSpPr>
            <p:spPr>
              <a:xfrm>
                <a:off x="6564779" y="893357"/>
                <a:ext cx="2370872" cy="1015663"/>
              </a:xfrm>
              <a:prstGeom prst="rect">
                <a:avLst/>
              </a:prstGeom>
              <a:noFill/>
              <a:ln>
                <a:noFill/>
              </a:ln>
            </p:spPr>
            <p:txBody>
              <a:bodyPr wrap="square" anchor="ctr">
                <a:spAutoFit/>
              </a:bodyPr>
              <a:lstStyle/>
              <a:p>
                <a:pPr algn="ctr"/>
                <a:r>
                  <a:rPr lang="en-GB" sz="2000" b="1" dirty="0">
                    <a:solidFill>
                      <a:prstClr val="white"/>
                    </a:solidFill>
                  </a:rPr>
                  <a:t>Factors contributing to obesity include:</a:t>
                </a:r>
                <a:r>
                  <a:rPr lang="en-GB" sz="2000" b="1" baseline="30000" dirty="0">
                    <a:solidFill>
                      <a:prstClr val="white"/>
                    </a:solidFill>
                  </a:rPr>
                  <a:t>2</a:t>
                </a:r>
                <a:endParaRPr lang="en-GB" sz="1600" b="1" baseline="30000" dirty="0">
                  <a:solidFill>
                    <a:prstClr val="white"/>
                  </a:solidFill>
                </a:endParaRPr>
              </a:p>
            </p:txBody>
          </p:sp>
        </p:grpSp>
        <p:sp>
          <p:nvSpPr>
            <p:cNvPr id="89" name="Content Placeholder 2"/>
            <p:cNvSpPr txBox="1">
              <a:spLocks/>
            </p:cNvSpPr>
            <p:nvPr/>
          </p:nvSpPr>
          <p:spPr>
            <a:xfrm>
              <a:off x="6559548" y="1046273"/>
              <a:ext cx="2357839" cy="323165"/>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5875" algn="ctr">
                <a:buClr>
                  <a:srgbClr val="005294"/>
                </a:buClr>
                <a:buNone/>
              </a:pPr>
              <a:r>
                <a:rPr lang="en-GB" sz="1500" b="1" dirty="0">
                  <a:solidFill>
                    <a:srgbClr val="005294"/>
                  </a:solidFill>
                </a:rPr>
                <a:t>Metabolic dysregulation</a:t>
              </a:r>
            </a:p>
          </p:txBody>
        </p:sp>
        <p:sp>
          <p:nvSpPr>
            <p:cNvPr id="95" name="Content Placeholder 2"/>
            <p:cNvSpPr txBox="1">
              <a:spLocks/>
            </p:cNvSpPr>
            <p:nvPr/>
          </p:nvSpPr>
          <p:spPr>
            <a:xfrm>
              <a:off x="6513283" y="2663438"/>
              <a:ext cx="1593597" cy="1015663"/>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5875" algn="ctr">
                <a:buClr>
                  <a:srgbClr val="005294"/>
                </a:buClr>
                <a:buNone/>
              </a:pPr>
              <a:r>
                <a:rPr lang="en-GB" sz="1500" b="1" spc="-20" dirty="0">
                  <a:solidFill>
                    <a:srgbClr val="005294"/>
                  </a:solidFill>
                </a:rPr>
                <a:t>Inability</a:t>
              </a:r>
              <a:br>
                <a:rPr lang="en-GB" sz="1500" b="1" spc="-20" dirty="0">
                  <a:solidFill>
                    <a:srgbClr val="005294"/>
                  </a:solidFill>
                </a:rPr>
              </a:br>
              <a:r>
                <a:rPr lang="en-GB" sz="1500" b="1" spc="-20" dirty="0">
                  <a:solidFill>
                    <a:srgbClr val="005294"/>
                  </a:solidFill>
                </a:rPr>
                <a:t>to regulate </a:t>
              </a:r>
              <a:br>
                <a:rPr lang="en-GB" sz="1500" b="1" spc="-20" dirty="0">
                  <a:solidFill>
                    <a:srgbClr val="005294"/>
                  </a:solidFill>
                </a:rPr>
              </a:br>
              <a:r>
                <a:rPr lang="en-GB" sz="1500" b="1" spc="-20" dirty="0">
                  <a:solidFill>
                    <a:srgbClr val="005294"/>
                  </a:solidFill>
                </a:rPr>
                <a:t>energy intake </a:t>
              </a:r>
              <a:br>
                <a:rPr lang="en-GB" sz="1500" b="1" spc="-20" dirty="0">
                  <a:solidFill>
                    <a:srgbClr val="005294"/>
                  </a:solidFill>
                </a:rPr>
              </a:br>
              <a:r>
                <a:rPr lang="en-GB" sz="1500" b="1" spc="-20" dirty="0">
                  <a:solidFill>
                    <a:srgbClr val="005294"/>
                  </a:solidFill>
                </a:rPr>
                <a:t>and expenditure</a:t>
              </a:r>
            </a:p>
          </p:txBody>
        </p:sp>
        <p:sp>
          <p:nvSpPr>
            <p:cNvPr id="96" name="Content Placeholder 2"/>
            <p:cNvSpPr txBox="1">
              <a:spLocks/>
            </p:cNvSpPr>
            <p:nvPr/>
          </p:nvSpPr>
          <p:spPr>
            <a:xfrm>
              <a:off x="7734015" y="1842718"/>
              <a:ext cx="1183372" cy="553998"/>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5875" algn="ctr">
                <a:buClr>
                  <a:srgbClr val="005294"/>
                </a:buClr>
                <a:buNone/>
              </a:pPr>
              <a:r>
                <a:rPr lang="en-GB" sz="1500" b="1" dirty="0">
                  <a:solidFill>
                    <a:srgbClr val="005294"/>
                  </a:solidFill>
                </a:rPr>
                <a:t>Sedentary</a:t>
              </a:r>
              <a:br>
                <a:rPr lang="en-GB" sz="1500" b="1" dirty="0">
                  <a:solidFill>
                    <a:srgbClr val="005294"/>
                  </a:solidFill>
                </a:rPr>
              </a:br>
              <a:r>
                <a:rPr lang="en-GB" sz="1500" b="1" dirty="0">
                  <a:solidFill>
                    <a:srgbClr val="005294"/>
                  </a:solidFill>
                </a:rPr>
                <a:t>lifestyle</a:t>
              </a:r>
            </a:p>
          </p:txBody>
        </p:sp>
        <p:sp>
          <p:nvSpPr>
            <p:cNvPr id="97" name="Content Placeholder 2"/>
            <p:cNvSpPr txBox="1">
              <a:spLocks/>
            </p:cNvSpPr>
            <p:nvPr/>
          </p:nvSpPr>
          <p:spPr>
            <a:xfrm>
              <a:off x="6553031" y="3681830"/>
              <a:ext cx="2370872" cy="323165"/>
            </a:xfrm>
            <a:prstGeom prst="rect">
              <a:avLst/>
            </a:prstGeom>
          </p:spPr>
          <p:txBody>
            <a:bodyPr vert="horz" wrap="square" lIns="91440" tIns="45720" rIns="91440" bIns="45720" rtlCol="0">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5875" algn="ctr">
                <a:buClr>
                  <a:srgbClr val="005294"/>
                </a:buClr>
                <a:buNone/>
              </a:pPr>
              <a:r>
                <a:rPr lang="en-GB" sz="1500" b="1" spc="-50" dirty="0">
                  <a:solidFill>
                    <a:srgbClr val="005294"/>
                  </a:solidFill>
                </a:rPr>
                <a:t>Endocrine function disruption</a:t>
              </a:r>
            </a:p>
          </p:txBody>
        </p:sp>
        <p:cxnSp>
          <p:nvCxnSpPr>
            <p:cNvPr id="103" name="Straight Connector 102"/>
            <p:cNvCxnSpPr/>
            <p:nvPr/>
          </p:nvCxnSpPr>
          <p:spPr>
            <a:xfrm>
              <a:off x="6535266" y="1855418"/>
              <a:ext cx="240038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535266" y="3694530"/>
              <a:ext cx="240038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6535266" y="2651863"/>
              <a:ext cx="240038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067" name="Group 2066"/>
            <p:cNvGrpSpPr/>
            <p:nvPr/>
          </p:nvGrpSpPr>
          <p:grpSpPr>
            <a:xfrm>
              <a:off x="6793185" y="1169046"/>
              <a:ext cx="1890565" cy="649821"/>
              <a:chOff x="6796396" y="1162696"/>
              <a:chExt cx="1890565" cy="649821"/>
            </a:xfrm>
          </p:grpSpPr>
          <p:grpSp>
            <p:nvGrpSpPr>
              <p:cNvPr id="24" name="Group 23"/>
              <p:cNvGrpSpPr/>
              <p:nvPr/>
            </p:nvGrpSpPr>
            <p:grpSpPr>
              <a:xfrm>
                <a:off x="7461098" y="1311734"/>
                <a:ext cx="561162" cy="500783"/>
                <a:chOff x="1388443" y="4340041"/>
                <a:chExt cx="539015" cy="481020"/>
              </a:xfrm>
            </p:grpSpPr>
            <p:grpSp>
              <p:nvGrpSpPr>
                <p:cNvPr id="51" name="Group 50"/>
                <p:cNvGrpSpPr/>
                <p:nvPr/>
              </p:nvGrpSpPr>
              <p:grpSpPr>
                <a:xfrm>
                  <a:off x="1388443" y="4425866"/>
                  <a:ext cx="539015" cy="395195"/>
                  <a:chOff x="4102780" y="2749550"/>
                  <a:chExt cx="1853432" cy="1358900"/>
                </a:xfrm>
              </p:grpSpPr>
              <p:sp>
                <p:nvSpPr>
                  <p:cNvPr id="55" name="Freeform 54"/>
                  <p:cNvSpPr/>
                  <p:nvPr/>
                </p:nvSpPr>
                <p:spPr>
                  <a:xfrm>
                    <a:off x="4267185" y="3029418"/>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56" name="Picture 3"/>
                  <p:cNvPicPr>
                    <a:picLocks noChangeAspect="1" noChangeArrowheads="1"/>
                  </p:cNvPicPr>
                  <p:nvPr/>
                </p:nvPicPr>
                <p:blipFill rotWithShape="1">
                  <a:blip r:embed="rId17" cstate="print">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2612" r="33936"/>
                  <a:stretch/>
                </p:blipFill>
                <p:spPr bwMode="auto">
                  <a:xfrm flipH="1">
                    <a:off x="4102780" y="2749550"/>
                    <a:ext cx="185343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2" name="Group 51"/>
                <p:cNvGrpSpPr/>
                <p:nvPr/>
              </p:nvGrpSpPr>
              <p:grpSpPr>
                <a:xfrm>
                  <a:off x="1500316" y="4340041"/>
                  <a:ext cx="306715" cy="395195"/>
                  <a:chOff x="3111500" y="2749550"/>
                  <a:chExt cx="1054656" cy="1358900"/>
                </a:xfrm>
              </p:grpSpPr>
              <p:sp>
                <p:nvSpPr>
                  <p:cNvPr id="53" name="Freeform 52"/>
                  <p:cNvSpPr/>
                  <p:nvPr/>
                </p:nvSpPr>
                <p:spPr>
                  <a:xfrm>
                    <a:off x="3356517" y="3033132"/>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54" name="Picture 3"/>
                  <p:cNvPicPr>
                    <a:picLocks noChangeAspect="1" noChangeArrowheads="1"/>
                  </p:cNvPicPr>
                  <p:nvPr/>
                </p:nvPicPr>
                <p:blipFill rotWithShape="1">
                  <a:blip r:embed="rId18" cstate="print">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3894"/>
                  <a:stretch/>
                </p:blipFill>
                <p:spPr bwMode="auto">
                  <a:xfrm flipH="1">
                    <a:off x="3111500" y="2749550"/>
                    <a:ext cx="1054656"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028" name="Picture 4"/>
              <p:cNvPicPr>
                <a:picLocks noChangeAspect="1" noChangeArrowheads="1"/>
              </p:cNvPicPr>
              <p:nvPr/>
            </p:nvPicPr>
            <p:blipFill>
              <a:blip r:embed="rId19">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280000">
                <a:off x="6796396" y="1162696"/>
                <a:ext cx="596922" cy="6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 name="Picture 4"/>
              <p:cNvPicPr>
                <a:picLocks noChangeAspect="1" noChangeArrowheads="1"/>
              </p:cNvPicPr>
              <p:nvPr/>
            </p:nvPicPr>
            <p:blipFill>
              <a:blip r:embed="rId19">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280000" flipH="1">
                <a:off x="8090039" y="1162696"/>
                <a:ext cx="596922" cy="6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70" name="Group 2069"/>
            <p:cNvGrpSpPr/>
            <p:nvPr/>
          </p:nvGrpSpPr>
          <p:grpSpPr>
            <a:xfrm>
              <a:off x="6670051" y="1948954"/>
              <a:ext cx="1373826" cy="661009"/>
              <a:chOff x="7099162" y="2073566"/>
              <a:chExt cx="1220417" cy="587197"/>
            </a:xfrm>
          </p:grpSpPr>
          <p:pic>
            <p:nvPicPr>
              <p:cNvPr id="2049" name="Picture 3"/>
              <p:cNvPicPr>
                <a:picLocks noChangeAspect="1" noChangeArrowheads="1"/>
              </p:cNvPicPr>
              <p:nvPr/>
            </p:nvPicPr>
            <p:blipFill>
              <a:blip r:embed="rId20">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2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7356" y="2073566"/>
                <a:ext cx="1162223" cy="58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7" name="Group 306"/>
              <p:cNvGrpSpPr/>
              <p:nvPr/>
            </p:nvGrpSpPr>
            <p:grpSpPr>
              <a:xfrm>
                <a:off x="7099162" y="2461714"/>
                <a:ext cx="86112" cy="115693"/>
                <a:chOff x="6862737" y="2195356"/>
                <a:chExt cx="785803" cy="1055738"/>
              </a:xfrm>
            </p:grpSpPr>
            <p:sp>
              <p:nvSpPr>
                <p:cNvPr id="308" name="Freeform 307"/>
                <p:cNvSpPr/>
                <p:nvPr/>
              </p:nvSpPr>
              <p:spPr>
                <a:xfrm>
                  <a:off x="6912485" y="2364174"/>
                  <a:ext cx="691722" cy="769896"/>
                </a:xfrm>
                <a:custGeom>
                  <a:avLst/>
                  <a:gdLst>
                    <a:gd name="connsiteX0" fmla="*/ 85281 w 691722"/>
                    <a:gd name="connsiteY0" fmla="*/ 11845 h 769896"/>
                    <a:gd name="connsiteX1" fmla="*/ 73436 w 691722"/>
                    <a:gd name="connsiteY1" fmla="*/ 142135 h 769896"/>
                    <a:gd name="connsiteX2" fmla="*/ 66330 w 691722"/>
                    <a:gd name="connsiteY2" fmla="*/ 298483 h 769896"/>
                    <a:gd name="connsiteX3" fmla="*/ 2369 w 691722"/>
                    <a:gd name="connsiteY3" fmla="*/ 405084 h 769896"/>
                    <a:gd name="connsiteX4" fmla="*/ 0 w 691722"/>
                    <a:gd name="connsiteY4" fmla="*/ 601704 h 769896"/>
                    <a:gd name="connsiteX5" fmla="*/ 40271 w 691722"/>
                    <a:gd name="connsiteY5" fmla="*/ 670402 h 769896"/>
                    <a:gd name="connsiteX6" fmla="*/ 165824 w 691722"/>
                    <a:gd name="connsiteY6" fmla="*/ 753314 h 769896"/>
                    <a:gd name="connsiteX7" fmla="*/ 180037 w 691722"/>
                    <a:gd name="connsiteY7" fmla="*/ 760421 h 769896"/>
                    <a:gd name="connsiteX8" fmla="*/ 270056 w 691722"/>
                    <a:gd name="connsiteY8" fmla="*/ 769896 h 769896"/>
                    <a:gd name="connsiteX9" fmla="*/ 585121 w 691722"/>
                    <a:gd name="connsiteY9" fmla="*/ 765159 h 769896"/>
                    <a:gd name="connsiteX10" fmla="*/ 686984 w 691722"/>
                    <a:gd name="connsiteY10" fmla="*/ 606442 h 769896"/>
                    <a:gd name="connsiteX11" fmla="*/ 691722 w 691722"/>
                    <a:gd name="connsiteY11" fmla="*/ 511685 h 769896"/>
                    <a:gd name="connsiteX12" fmla="*/ 684616 w 691722"/>
                    <a:gd name="connsiteY12" fmla="*/ 315065 h 769896"/>
                    <a:gd name="connsiteX13" fmla="*/ 618286 w 691722"/>
                    <a:gd name="connsiteY13" fmla="*/ 208464 h 769896"/>
                    <a:gd name="connsiteX14" fmla="*/ 620655 w 691722"/>
                    <a:gd name="connsiteY14" fmla="*/ 47378 h 769896"/>
                    <a:gd name="connsiteX15" fmla="*/ 596966 w 691722"/>
                    <a:gd name="connsiteY15" fmla="*/ 0 h 769896"/>
                    <a:gd name="connsiteX16" fmla="*/ 523530 w 691722"/>
                    <a:gd name="connsiteY16" fmla="*/ 0 h 769896"/>
                    <a:gd name="connsiteX17" fmla="*/ 509316 w 691722"/>
                    <a:gd name="connsiteY17" fmla="*/ 54485 h 769896"/>
                    <a:gd name="connsiteX18" fmla="*/ 523530 w 691722"/>
                    <a:gd name="connsiteY18" fmla="*/ 215571 h 769896"/>
                    <a:gd name="connsiteX19" fmla="*/ 421666 w 691722"/>
                    <a:gd name="connsiteY19" fmla="*/ 286638 h 769896"/>
                    <a:gd name="connsiteX20" fmla="*/ 400346 w 691722"/>
                    <a:gd name="connsiteY20" fmla="*/ 161086 h 769896"/>
                    <a:gd name="connsiteX21" fmla="*/ 390870 w 691722"/>
                    <a:gd name="connsiteY21" fmla="*/ 63961 h 769896"/>
                    <a:gd name="connsiteX22" fmla="*/ 315065 w 691722"/>
                    <a:gd name="connsiteY22" fmla="*/ 71067 h 769896"/>
                    <a:gd name="connsiteX23" fmla="*/ 307959 w 691722"/>
                    <a:gd name="connsiteY23" fmla="*/ 71067 h 769896"/>
                    <a:gd name="connsiteX24" fmla="*/ 291376 w 691722"/>
                    <a:gd name="connsiteY24" fmla="*/ 97125 h 769896"/>
                    <a:gd name="connsiteX25" fmla="*/ 291376 w 691722"/>
                    <a:gd name="connsiteY25" fmla="*/ 213202 h 769896"/>
                    <a:gd name="connsiteX26" fmla="*/ 298483 w 691722"/>
                    <a:gd name="connsiteY26" fmla="*/ 291376 h 769896"/>
                    <a:gd name="connsiteX27" fmla="*/ 227416 w 691722"/>
                    <a:gd name="connsiteY27" fmla="*/ 265318 h 769896"/>
                    <a:gd name="connsiteX28" fmla="*/ 170562 w 691722"/>
                    <a:gd name="connsiteY28" fmla="*/ 146873 h 769896"/>
                    <a:gd name="connsiteX29" fmla="*/ 180037 w 691722"/>
                    <a:gd name="connsiteY29" fmla="*/ 68699 h 769896"/>
                    <a:gd name="connsiteX30" fmla="*/ 165824 w 691722"/>
                    <a:gd name="connsiteY30" fmla="*/ 11845 h 769896"/>
                    <a:gd name="connsiteX31" fmla="*/ 85281 w 691722"/>
                    <a:gd name="connsiteY31" fmla="*/ 11845 h 7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722" h="769896">
                      <a:moveTo>
                        <a:pt x="85281" y="11845"/>
                      </a:moveTo>
                      <a:lnTo>
                        <a:pt x="73436" y="142135"/>
                      </a:lnTo>
                      <a:lnTo>
                        <a:pt x="66330" y="298483"/>
                      </a:lnTo>
                      <a:lnTo>
                        <a:pt x="2369" y="405084"/>
                      </a:lnTo>
                      <a:cubicBezTo>
                        <a:pt x="1579" y="470624"/>
                        <a:pt x="790" y="536164"/>
                        <a:pt x="0" y="601704"/>
                      </a:cubicBezTo>
                      <a:lnTo>
                        <a:pt x="40271" y="670402"/>
                      </a:lnTo>
                      <a:lnTo>
                        <a:pt x="165824" y="753314"/>
                      </a:lnTo>
                      <a:lnTo>
                        <a:pt x="180037" y="760421"/>
                      </a:lnTo>
                      <a:lnTo>
                        <a:pt x="270056" y="769896"/>
                      </a:lnTo>
                      <a:lnTo>
                        <a:pt x="585121" y="765159"/>
                      </a:lnTo>
                      <a:lnTo>
                        <a:pt x="686984" y="606442"/>
                      </a:lnTo>
                      <a:lnTo>
                        <a:pt x="691722" y="511685"/>
                      </a:lnTo>
                      <a:lnTo>
                        <a:pt x="684616" y="315065"/>
                      </a:lnTo>
                      <a:lnTo>
                        <a:pt x="618286" y="208464"/>
                      </a:lnTo>
                      <a:cubicBezTo>
                        <a:pt x="619076" y="154769"/>
                        <a:pt x="619865" y="101073"/>
                        <a:pt x="620655" y="47378"/>
                      </a:cubicBezTo>
                      <a:lnTo>
                        <a:pt x="596966" y="0"/>
                      </a:lnTo>
                      <a:lnTo>
                        <a:pt x="523530" y="0"/>
                      </a:lnTo>
                      <a:lnTo>
                        <a:pt x="509316" y="54485"/>
                      </a:lnTo>
                      <a:lnTo>
                        <a:pt x="523530" y="215571"/>
                      </a:lnTo>
                      <a:lnTo>
                        <a:pt x="421666" y="286638"/>
                      </a:lnTo>
                      <a:lnTo>
                        <a:pt x="400346" y="161086"/>
                      </a:lnTo>
                      <a:lnTo>
                        <a:pt x="390870" y="63961"/>
                      </a:lnTo>
                      <a:lnTo>
                        <a:pt x="315065" y="71067"/>
                      </a:lnTo>
                      <a:lnTo>
                        <a:pt x="307959" y="71067"/>
                      </a:lnTo>
                      <a:lnTo>
                        <a:pt x="291376" y="97125"/>
                      </a:lnTo>
                      <a:lnTo>
                        <a:pt x="291376" y="213202"/>
                      </a:lnTo>
                      <a:lnTo>
                        <a:pt x="298483" y="291376"/>
                      </a:lnTo>
                      <a:lnTo>
                        <a:pt x="227416" y="265318"/>
                      </a:lnTo>
                      <a:lnTo>
                        <a:pt x="170562" y="146873"/>
                      </a:lnTo>
                      <a:lnTo>
                        <a:pt x="180037" y="68699"/>
                      </a:lnTo>
                      <a:lnTo>
                        <a:pt x="165824" y="11845"/>
                      </a:lnTo>
                      <a:lnTo>
                        <a:pt x="85281" y="1184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9" name="Picture 5"/>
                <p:cNvPicPr>
                  <a:picLocks noChangeAspect="1" noChangeArrowheads="1"/>
                </p:cNvPicPr>
                <p:nvPr/>
              </p:nvPicPr>
              <p:blipFill>
                <a:blip r:embed="rId22">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2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62737" y="2195356"/>
                  <a:ext cx="785803" cy="105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69" name="Group 2068"/>
              <p:cNvGrpSpPr/>
              <p:nvPr/>
            </p:nvGrpSpPr>
            <p:grpSpPr>
              <a:xfrm>
                <a:off x="7135163" y="2475769"/>
                <a:ext cx="111440" cy="149722"/>
                <a:chOff x="6862737" y="2195356"/>
                <a:chExt cx="785803" cy="1055738"/>
              </a:xfrm>
            </p:grpSpPr>
            <p:sp>
              <p:nvSpPr>
                <p:cNvPr id="2068" name="Freeform 2067"/>
                <p:cNvSpPr/>
                <p:nvPr/>
              </p:nvSpPr>
              <p:spPr>
                <a:xfrm>
                  <a:off x="6912485" y="2364174"/>
                  <a:ext cx="691722" cy="769896"/>
                </a:xfrm>
                <a:custGeom>
                  <a:avLst/>
                  <a:gdLst>
                    <a:gd name="connsiteX0" fmla="*/ 85281 w 691722"/>
                    <a:gd name="connsiteY0" fmla="*/ 11845 h 769896"/>
                    <a:gd name="connsiteX1" fmla="*/ 73436 w 691722"/>
                    <a:gd name="connsiteY1" fmla="*/ 142135 h 769896"/>
                    <a:gd name="connsiteX2" fmla="*/ 66330 w 691722"/>
                    <a:gd name="connsiteY2" fmla="*/ 298483 h 769896"/>
                    <a:gd name="connsiteX3" fmla="*/ 2369 w 691722"/>
                    <a:gd name="connsiteY3" fmla="*/ 405084 h 769896"/>
                    <a:gd name="connsiteX4" fmla="*/ 0 w 691722"/>
                    <a:gd name="connsiteY4" fmla="*/ 601704 h 769896"/>
                    <a:gd name="connsiteX5" fmla="*/ 40271 w 691722"/>
                    <a:gd name="connsiteY5" fmla="*/ 670402 h 769896"/>
                    <a:gd name="connsiteX6" fmla="*/ 165824 w 691722"/>
                    <a:gd name="connsiteY6" fmla="*/ 753314 h 769896"/>
                    <a:gd name="connsiteX7" fmla="*/ 180037 w 691722"/>
                    <a:gd name="connsiteY7" fmla="*/ 760421 h 769896"/>
                    <a:gd name="connsiteX8" fmla="*/ 270056 w 691722"/>
                    <a:gd name="connsiteY8" fmla="*/ 769896 h 769896"/>
                    <a:gd name="connsiteX9" fmla="*/ 585121 w 691722"/>
                    <a:gd name="connsiteY9" fmla="*/ 765159 h 769896"/>
                    <a:gd name="connsiteX10" fmla="*/ 686984 w 691722"/>
                    <a:gd name="connsiteY10" fmla="*/ 606442 h 769896"/>
                    <a:gd name="connsiteX11" fmla="*/ 691722 w 691722"/>
                    <a:gd name="connsiteY11" fmla="*/ 511685 h 769896"/>
                    <a:gd name="connsiteX12" fmla="*/ 684616 w 691722"/>
                    <a:gd name="connsiteY12" fmla="*/ 315065 h 769896"/>
                    <a:gd name="connsiteX13" fmla="*/ 618286 w 691722"/>
                    <a:gd name="connsiteY13" fmla="*/ 208464 h 769896"/>
                    <a:gd name="connsiteX14" fmla="*/ 620655 w 691722"/>
                    <a:gd name="connsiteY14" fmla="*/ 47378 h 769896"/>
                    <a:gd name="connsiteX15" fmla="*/ 596966 w 691722"/>
                    <a:gd name="connsiteY15" fmla="*/ 0 h 769896"/>
                    <a:gd name="connsiteX16" fmla="*/ 523530 w 691722"/>
                    <a:gd name="connsiteY16" fmla="*/ 0 h 769896"/>
                    <a:gd name="connsiteX17" fmla="*/ 509316 w 691722"/>
                    <a:gd name="connsiteY17" fmla="*/ 54485 h 769896"/>
                    <a:gd name="connsiteX18" fmla="*/ 523530 w 691722"/>
                    <a:gd name="connsiteY18" fmla="*/ 215571 h 769896"/>
                    <a:gd name="connsiteX19" fmla="*/ 421666 w 691722"/>
                    <a:gd name="connsiteY19" fmla="*/ 286638 h 769896"/>
                    <a:gd name="connsiteX20" fmla="*/ 400346 w 691722"/>
                    <a:gd name="connsiteY20" fmla="*/ 161086 h 769896"/>
                    <a:gd name="connsiteX21" fmla="*/ 390870 w 691722"/>
                    <a:gd name="connsiteY21" fmla="*/ 63961 h 769896"/>
                    <a:gd name="connsiteX22" fmla="*/ 315065 w 691722"/>
                    <a:gd name="connsiteY22" fmla="*/ 71067 h 769896"/>
                    <a:gd name="connsiteX23" fmla="*/ 307959 w 691722"/>
                    <a:gd name="connsiteY23" fmla="*/ 71067 h 769896"/>
                    <a:gd name="connsiteX24" fmla="*/ 291376 w 691722"/>
                    <a:gd name="connsiteY24" fmla="*/ 97125 h 769896"/>
                    <a:gd name="connsiteX25" fmla="*/ 291376 w 691722"/>
                    <a:gd name="connsiteY25" fmla="*/ 213202 h 769896"/>
                    <a:gd name="connsiteX26" fmla="*/ 298483 w 691722"/>
                    <a:gd name="connsiteY26" fmla="*/ 291376 h 769896"/>
                    <a:gd name="connsiteX27" fmla="*/ 227416 w 691722"/>
                    <a:gd name="connsiteY27" fmla="*/ 265318 h 769896"/>
                    <a:gd name="connsiteX28" fmla="*/ 170562 w 691722"/>
                    <a:gd name="connsiteY28" fmla="*/ 146873 h 769896"/>
                    <a:gd name="connsiteX29" fmla="*/ 180037 w 691722"/>
                    <a:gd name="connsiteY29" fmla="*/ 68699 h 769896"/>
                    <a:gd name="connsiteX30" fmla="*/ 165824 w 691722"/>
                    <a:gd name="connsiteY30" fmla="*/ 11845 h 769896"/>
                    <a:gd name="connsiteX31" fmla="*/ 85281 w 691722"/>
                    <a:gd name="connsiteY31" fmla="*/ 11845 h 7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722" h="769896">
                      <a:moveTo>
                        <a:pt x="85281" y="11845"/>
                      </a:moveTo>
                      <a:lnTo>
                        <a:pt x="73436" y="142135"/>
                      </a:lnTo>
                      <a:lnTo>
                        <a:pt x="66330" y="298483"/>
                      </a:lnTo>
                      <a:lnTo>
                        <a:pt x="2369" y="405084"/>
                      </a:lnTo>
                      <a:cubicBezTo>
                        <a:pt x="1579" y="470624"/>
                        <a:pt x="790" y="536164"/>
                        <a:pt x="0" y="601704"/>
                      </a:cubicBezTo>
                      <a:lnTo>
                        <a:pt x="40271" y="670402"/>
                      </a:lnTo>
                      <a:lnTo>
                        <a:pt x="165824" y="753314"/>
                      </a:lnTo>
                      <a:lnTo>
                        <a:pt x="180037" y="760421"/>
                      </a:lnTo>
                      <a:lnTo>
                        <a:pt x="270056" y="769896"/>
                      </a:lnTo>
                      <a:lnTo>
                        <a:pt x="585121" y="765159"/>
                      </a:lnTo>
                      <a:lnTo>
                        <a:pt x="686984" y="606442"/>
                      </a:lnTo>
                      <a:lnTo>
                        <a:pt x="691722" y="511685"/>
                      </a:lnTo>
                      <a:lnTo>
                        <a:pt x="684616" y="315065"/>
                      </a:lnTo>
                      <a:lnTo>
                        <a:pt x="618286" y="208464"/>
                      </a:lnTo>
                      <a:cubicBezTo>
                        <a:pt x="619076" y="154769"/>
                        <a:pt x="619865" y="101073"/>
                        <a:pt x="620655" y="47378"/>
                      </a:cubicBezTo>
                      <a:lnTo>
                        <a:pt x="596966" y="0"/>
                      </a:lnTo>
                      <a:lnTo>
                        <a:pt x="523530" y="0"/>
                      </a:lnTo>
                      <a:lnTo>
                        <a:pt x="509316" y="54485"/>
                      </a:lnTo>
                      <a:lnTo>
                        <a:pt x="523530" y="215571"/>
                      </a:lnTo>
                      <a:lnTo>
                        <a:pt x="421666" y="286638"/>
                      </a:lnTo>
                      <a:lnTo>
                        <a:pt x="400346" y="161086"/>
                      </a:lnTo>
                      <a:lnTo>
                        <a:pt x="390870" y="63961"/>
                      </a:lnTo>
                      <a:lnTo>
                        <a:pt x="315065" y="71067"/>
                      </a:lnTo>
                      <a:lnTo>
                        <a:pt x="307959" y="71067"/>
                      </a:lnTo>
                      <a:lnTo>
                        <a:pt x="291376" y="97125"/>
                      </a:lnTo>
                      <a:lnTo>
                        <a:pt x="291376" y="213202"/>
                      </a:lnTo>
                      <a:lnTo>
                        <a:pt x="298483" y="291376"/>
                      </a:lnTo>
                      <a:lnTo>
                        <a:pt x="227416" y="265318"/>
                      </a:lnTo>
                      <a:lnTo>
                        <a:pt x="170562" y="146873"/>
                      </a:lnTo>
                      <a:lnTo>
                        <a:pt x="180037" y="68699"/>
                      </a:lnTo>
                      <a:lnTo>
                        <a:pt x="165824" y="11845"/>
                      </a:lnTo>
                      <a:lnTo>
                        <a:pt x="85281" y="1184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9" name="Picture 5"/>
                <p:cNvPicPr>
                  <a:picLocks noChangeAspect="1" noChangeArrowheads="1"/>
                </p:cNvPicPr>
                <p:nvPr/>
              </p:nvPicPr>
              <p:blipFill>
                <a:blip r:embed="rId22">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2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62737" y="2195356"/>
                  <a:ext cx="785803" cy="105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030" name="Picture 6"/>
            <p:cNvPicPr>
              <a:picLocks noChangeAspect="1" noChangeArrowheads="1"/>
            </p:cNvPicPr>
            <p:nvPr/>
          </p:nvPicPr>
          <p:blipFill>
            <a:blip r:embed="rId24">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2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34040" y="2734548"/>
              <a:ext cx="927840" cy="85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657667" y="3916665"/>
              <a:ext cx="2167156" cy="506576"/>
              <a:chOff x="6650963" y="3916665"/>
              <a:chExt cx="2167156" cy="506576"/>
            </a:xfrm>
          </p:grpSpPr>
          <p:grpSp>
            <p:nvGrpSpPr>
              <p:cNvPr id="350" name="Group 349"/>
              <p:cNvGrpSpPr/>
              <p:nvPr/>
            </p:nvGrpSpPr>
            <p:grpSpPr>
              <a:xfrm>
                <a:off x="6947293" y="3916665"/>
                <a:ext cx="453608" cy="506576"/>
                <a:chOff x="920195" y="3607128"/>
                <a:chExt cx="660250" cy="737349"/>
              </a:xfrm>
              <a:effectLst>
                <a:outerShdw blurRad="50800" dist="38100" dir="2700000" algn="tl" rotWithShape="0">
                  <a:prstClr val="black">
                    <a:alpha val="40000"/>
                  </a:prstClr>
                </a:outerShdw>
              </a:effectLst>
            </p:grpSpPr>
            <p:sp>
              <p:nvSpPr>
                <p:cNvPr id="351" name="Freeform 350"/>
                <p:cNvSpPr/>
                <p:nvPr/>
              </p:nvSpPr>
              <p:spPr>
                <a:xfrm>
                  <a:off x="1023010" y="3718570"/>
                  <a:ext cx="389649" cy="404353"/>
                </a:xfrm>
                <a:custGeom>
                  <a:avLst/>
                  <a:gdLst>
                    <a:gd name="connsiteX0" fmla="*/ 117088 w 443261"/>
                    <a:gd name="connsiteY0" fmla="*/ 459988 h 459988"/>
                    <a:gd name="connsiteX1" fmla="*/ 192359 w 443261"/>
                    <a:gd name="connsiteY1" fmla="*/ 370778 h 459988"/>
                    <a:gd name="connsiteX2" fmla="*/ 186783 w 443261"/>
                    <a:gd name="connsiteY2" fmla="*/ 284356 h 459988"/>
                    <a:gd name="connsiteX3" fmla="*/ 209086 w 443261"/>
                    <a:gd name="connsiteY3" fmla="*/ 259266 h 459988"/>
                    <a:gd name="connsiteX4" fmla="*/ 259266 w 443261"/>
                    <a:gd name="connsiteY4" fmla="*/ 248115 h 459988"/>
                    <a:gd name="connsiteX5" fmla="*/ 284357 w 443261"/>
                    <a:gd name="connsiteY5" fmla="*/ 259266 h 459988"/>
                    <a:gd name="connsiteX6" fmla="*/ 306659 w 443261"/>
                    <a:gd name="connsiteY6" fmla="*/ 253691 h 459988"/>
                    <a:gd name="connsiteX7" fmla="*/ 337325 w 443261"/>
                    <a:gd name="connsiteY7" fmla="*/ 245327 h 459988"/>
                    <a:gd name="connsiteX8" fmla="*/ 367991 w 443261"/>
                    <a:gd name="connsiteY8" fmla="*/ 250903 h 459988"/>
                    <a:gd name="connsiteX9" fmla="*/ 412596 w 443261"/>
                    <a:gd name="connsiteY9" fmla="*/ 234176 h 459988"/>
                    <a:gd name="connsiteX10" fmla="*/ 443261 w 443261"/>
                    <a:gd name="connsiteY10" fmla="*/ 197934 h 459988"/>
                    <a:gd name="connsiteX11" fmla="*/ 437686 w 443261"/>
                    <a:gd name="connsiteY11" fmla="*/ 136603 h 459988"/>
                    <a:gd name="connsiteX12" fmla="*/ 412596 w 443261"/>
                    <a:gd name="connsiteY12" fmla="*/ 94786 h 459988"/>
                    <a:gd name="connsiteX13" fmla="*/ 398657 w 443261"/>
                    <a:gd name="connsiteY13" fmla="*/ 89210 h 459988"/>
                    <a:gd name="connsiteX14" fmla="*/ 390293 w 443261"/>
                    <a:gd name="connsiteY14" fmla="*/ 61332 h 459988"/>
                    <a:gd name="connsiteX15" fmla="*/ 354052 w 443261"/>
                    <a:gd name="connsiteY15" fmla="*/ 36242 h 459988"/>
                    <a:gd name="connsiteX16" fmla="*/ 317810 w 443261"/>
                    <a:gd name="connsiteY16" fmla="*/ 36242 h 459988"/>
                    <a:gd name="connsiteX17" fmla="*/ 295508 w 443261"/>
                    <a:gd name="connsiteY17" fmla="*/ 16727 h 459988"/>
                    <a:gd name="connsiteX18" fmla="*/ 273205 w 443261"/>
                    <a:gd name="connsiteY18" fmla="*/ 0 h 459988"/>
                    <a:gd name="connsiteX19" fmla="*/ 256479 w 443261"/>
                    <a:gd name="connsiteY19" fmla="*/ 2788 h 459988"/>
                    <a:gd name="connsiteX20" fmla="*/ 231388 w 443261"/>
                    <a:gd name="connsiteY20" fmla="*/ 13939 h 459988"/>
                    <a:gd name="connsiteX21" fmla="*/ 192359 w 443261"/>
                    <a:gd name="connsiteY21" fmla="*/ 0 h 459988"/>
                    <a:gd name="connsiteX22" fmla="*/ 170057 w 443261"/>
                    <a:gd name="connsiteY22" fmla="*/ 0 h 459988"/>
                    <a:gd name="connsiteX23" fmla="*/ 144966 w 443261"/>
                    <a:gd name="connsiteY23" fmla="*/ 22303 h 459988"/>
                    <a:gd name="connsiteX24" fmla="*/ 117088 w 443261"/>
                    <a:gd name="connsiteY24" fmla="*/ 19515 h 459988"/>
                    <a:gd name="connsiteX25" fmla="*/ 94786 w 443261"/>
                    <a:gd name="connsiteY25" fmla="*/ 27878 h 459988"/>
                    <a:gd name="connsiteX26" fmla="*/ 75271 w 443261"/>
                    <a:gd name="connsiteY26" fmla="*/ 55756 h 459988"/>
                    <a:gd name="connsiteX27" fmla="*/ 72483 w 443261"/>
                    <a:gd name="connsiteY27" fmla="*/ 64120 h 459988"/>
                    <a:gd name="connsiteX28" fmla="*/ 50181 w 443261"/>
                    <a:gd name="connsiteY28" fmla="*/ 75271 h 459988"/>
                    <a:gd name="connsiteX29" fmla="*/ 27879 w 443261"/>
                    <a:gd name="connsiteY29" fmla="*/ 103149 h 459988"/>
                    <a:gd name="connsiteX30" fmla="*/ 25091 w 443261"/>
                    <a:gd name="connsiteY30" fmla="*/ 142178 h 459988"/>
                    <a:gd name="connsiteX31" fmla="*/ 8364 w 443261"/>
                    <a:gd name="connsiteY31" fmla="*/ 164481 h 459988"/>
                    <a:gd name="connsiteX32" fmla="*/ 0 w 443261"/>
                    <a:gd name="connsiteY32" fmla="*/ 197934 h 459988"/>
                    <a:gd name="connsiteX33" fmla="*/ 5576 w 443261"/>
                    <a:gd name="connsiteY33" fmla="*/ 225813 h 459988"/>
                    <a:gd name="connsiteX34" fmla="*/ 16727 w 443261"/>
                    <a:gd name="connsiteY34" fmla="*/ 234176 h 459988"/>
                    <a:gd name="connsiteX35" fmla="*/ 33454 w 443261"/>
                    <a:gd name="connsiteY35" fmla="*/ 273205 h 459988"/>
                    <a:gd name="connsiteX36" fmla="*/ 55757 w 443261"/>
                    <a:gd name="connsiteY36" fmla="*/ 295508 h 459988"/>
                    <a:gd name="connsiteX37" fmla="*/ 80847 w 443261"/>
                    <a:gd name="connsiteY37" fmla="*/ 306659 h 459988"/>
                    <a:gd name="connsiteX38" fmla="*/ 100361 w 443261"/>
                    <a:gd name="connsiteY38" fmla="*/ 331749 h 459988"/>
                    <a:gd name="connsiteX39" fmla="*/ 114300 w 443261"/>
                    <a:gd name="connsiteY39" fmla="*/ 370778 h 459988"/>
                    <a:gd name="connsiteX40" fmla="*/ 117088 w 443261"/>
                    <a:gd name="connsiteY40" fmla="*/ 459988 h 4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3261" h="459988">
                      <a:moveTo>
                        <a:pt x="117088" y="459988"/>
                      </a:moveTo>
                      <a:lnTo>
                        <a:pt x="192359" y="370778"/>
                      </a:lnTo>
                      <a:lnTo>
                        <a:pt x="186783" y="284356"/>
                      </a:lnTo>
                      <a:lnTo>
                        <a:pt x="209086" y="259266"/>
                      </a:lnTo>
                      <a:lnTo>
                        <a:pt x="259266" y="248115"/>
                      </a:lnTo>
                      <a:lnTo>
                        <a:pt x="284357" y="259266"/>
                      </a:lnTo>
                      <a:lnTo>
                        <a:pt x="306659" y="253691"/>
                      </a:lnTo>
                      <a:lnTo>
                        <a:pt x="337325" y="245327"/>
                      </a:lnTo>
                      <a:lnTo>
                        <a:pt x="367991" y="250903"/>
                      </a:lnTo>
                      <a:lnTo>
                        <a:pt x="412596" y="234176"/>
                      </a:lnTo>
                      <a:lnTo>
                        <a:pt x="443261" y="197934"/>
                      </a:lnTo>
                      <a:lnTo>
                        <a:pt x="437686" y="136603"/>
                      </a:lnTo>
                      <a:lnTo>
                        <a:pt x="412596" y="94786"/>
                      </a:lnTo>
                      <a:lnTo>
                        <a:pt x="398657" y="89210"/>
                      </a:lnTo>
                      <a:lnTo>
                        <a:pt x="390293" y="61332"/>
                      </a:lnTo>
                      <a:lnTo>
                        <a:pt x="354052" y="36242"/>
                      </a:lnTo>
                      <a:lnTo>
                        <a:pt x="317810" y="36242"/>
                      </a:lnTo>
                      <a:lnTo>
                        <a:pt x="295508" y="16727"/>
                      </a:lnTo>
                      <a:lnTo>
                        <a:pt x="273205" y="0"/>
                      </a:lnTo>
                      <a:lnTo>
                        <a:pt x="256479" y="2788"/>
                      </a:lnTo>
                      <a:lnTo>
                        <a:pt x="231388" y="13939"/>
                      </a:lnTo>
                      <a:lnTo>
                        <a:pt x="192359" y="0"/>
                      </a:lnTo>
                      <a:lnTo>
                        <a:pt x="170057" y="0"/>
                      </a:lnTo>
                      <a:lnTo>
                        <a:pt x="144966" y="22303"/>
                      </a:lnTo>
                      <a:lnTo>
                        <a:pt x="117088" y="19515"/>
                      </a:lnTo>
                      <a:lnTo>
                        <a:pt x="94786" y="27878"/>
                      </a:lnTo>
                      <a:lnTo>
                        <a:pt x="75271" y="55756"/>
                      </a:lnTo>
                      <a:lnTo>
                        <a:pt x="72483" y="64120"/>
                      </a:lnTo>
                      <a:lnTo>
                        <a:pt x="50181" y="75271"/>
                      </a:lnTo>
                      <a:lnTo>
                        <a:pt x="27879" y="103149"/>
                      </a:lnTo>
                      <a:lnTo>
                        <a:pt x="25091" y="142178"/>
                      </a:lnTo>
                      <a:lnTo>
                        <a:pt x="8364" y="164481"/>
                      </a:lnTo>
                      <a:lnTo>
                        <a:pt x="0" y="197934"/>
                      </a:lnTo>
                      <a:lnTo>
                        <a:pt x="5576" y="225813"/>
                      </a:lnTo>
                      <a:lnTo>
                        <a:pt x="16727" y="234176"/>
                      </a:lnTo>
                      <a:lnTo>
                        <a:pt x="33454" y="273205"/>
                      </a:lnTo>
                      <a:lnTo>
                        <a:pt x="55757" y="295508"/>
                      </a:lnTo>
                      <a:lnTo>
                        <a:pt x="80847" y="306659"/>
                      </a:lnTo>
                      <a:lnTo>
                        <a:pt x="100361" y="331749"/>
                      </a:lnTo>
                      <a:lnTo>
                        <a:pt x="114300" y="370778"/>
                      </a:lnTo>
                      <a:cubicBezTo>
                        <a:pt x="115229" y="396798"/>
                        <a:pt x="116159" y="422817"/>
                        <a:pt x="117088" y="45998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52" name="Freeform 351"/>
                <p:cNvSpPr/>
                <p:nvPr/>
              </p:nvSpPr>
              <p:spPr>
                <a:xfrm>
                  <a:off x="1116134" y="3882761"/>
                  <a:ext cx="75969" cy="93124"/>
                </a:xfrm>
                <a:custGeom>
                  <a:avLst/>
                  <a:gdLst>
                    <a:gd name="connsiteX0" fmla="*/ 11151 w 86422"/>
                    <a:gd name="connsiteY0" fmla="*/ 105937 h 105937"/>
                    <a:gd name="connsiteX1" fmla="*/ 0 w 86422"/>
                    <a:gd name="connsiteY1" fmla="*/ 33454 h 105937"/>
                    <a:gd name="connsiteX2" fmla="*/ 19515 w 86422"/>
                    <a:gd name="connsiteY2" fmla="*/ 0 h 105937"/>
                    <a:gd name="connsiteX3" fmla="*/ 55756 w 86422"/>
                    <a:gd name="connsiteY3" fmla="*/ 0 h 105937"/>
                    <a:gd name="connsiteX4" fmla="*/ 86422 w 86422"/>
                    <a:gd name="connsiteY4" fmla="*/ 25090 h 105937"/>
                    <a:gd name="connsiteX5" fmla="*/ 69695 w 86422"/>
                    <a:gd name="connsiteY5" fmla="*/ 47393 h 105937"/>
                    <a:gd name="connsiteX6" fmla="*/ 44605 w 86422"/>
                    <a:gd name="connsiteY6" fmla="*/ 64120 h 105937"/>
                    <a:gd name="connsiteX7" fmla="*/ 11151 w 86422"/>
                    <a:gd name="connsiteY7" fmla="*/ 105937 h 10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22" h="105937">
                      <a:moveTo>
                        <a:pt x="11151" y="105937"/>
                      </a:moveTo>
                      <a:lnTo>
                        <a:pt x="0" y="33454"/>
                      </a:lnTo>
                      <a:lnTo>
                        <a:pt x="19515" y="0"/>
                      </a:lnTo>
                      <a:lnTo>
                        <a:pt x="55756" y="0"/>
                      </a:lnTo>
                      <a:lnTo>
                        <a:pt x="86422" y="25090"/>
                      </a:lnTo>
                      <a:lnTo>
                        <a:pt x="69695" y="47393"/>
                      </a:lnTo>
                      <a:lnTo>
                        <a:pt x="44605" y="64120"/>
                      </a:lnTo>
                      <a:lnTo>
                        <a:pt x="11151" y="105937"/>
                      </a:lnTo>
                      <a:close/>
                    </a:path>
                  </a:pathLst>
                </a:custGeom>
                <a:solidFill>
                  <a:schemeClr val="accent6"/>
                </a:solidFill>
                <a:ln>
                  <a:solidFill>
                    <a:schemeClr val="accent6"/>
                  </a:solidFill>
                </a:ln>
                <a:effectLst>
                  <a:glow rad="1016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pic>
              <p:nvPicPr>
                <p:cNvPr id="353" name="Picture 2"/>
                <p:cNvPicPr>
                  <a:picLocks noChangeAspect="1" noChangeArrowheads="1"/>
                </p:cNvPicPr>
                <p:nvPr/>
              </p:nvPicPr>
              <p:blipFill>
                <a:blip r:embed="rId26">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0195" y="3607128"/>
                  <a:ext cx="660250" cy="73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2" name="Picture 2"/>
              <p:cNvPicPr>
                <a:picLocks noChangeAspect="1" noChangeArrowheads="1"/>
              </p:cNvPicPr>
              <p:nvPr/>
            </p:nvPicPr>
            <p:blipFill rotWithShape="1">
              <a:blip r:embed="rId27"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50000"/>
              <a:stretch/>
            </p:blipFill>
            <p:spPr bwMode="auto">
              <a:xfrm>
                <a:off x="6650963" y="3946889"/>
                <a:ext cx="217870" cy="4587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8187275" y="3985343"/>
                <a:ext cx="630844" cy="432110"/>
                <a:chOff x="9438821" y="2590527"/>
                <a:chExt cx="2197100" cy="1504950"/>
              </a:xfrm>
              <a:effectLst>
                <a:outerShdw blurRad="50800" dist="38100" dir="2700000" algn="tl" rotWithShape="0">
                  <a:prstClr val="black">
                    <a:alpha val="40000"/>
                  </a:prstClr>
                </a:outerShdw>
              </a:effectLst>
            </p:grpSpPr>
            <p:sp>
              <p:nvSpPr>
                <p:cNvPr id="9" name="Freeform 8"/>
                <p:cNvSpPr/>
                <p:nvPr/>
              </p:nvSpPr>
              <p:spPr>
                <a:xfrm>
                  <a:off x="9603066" y="2963402"/>
                  <a:ext cx="518782" cy="757646"/>
                </a:xfrm>
                <a:custGeom>
                  <a:avLst/>
                  <a:gdLst>
                    <a:gd name="connsiteX0" fmla="*/ 179148 w 518782"/>
                    <a:gd name="connsiteY0" fmla="*/ 0 h 757646"/>
                    <a:gd name="connsiteX1" fmla="*/ 462798 w 518782"/>
                    <a:gd name="connsiteY1" fmla="*/ 37323 h 757646"/>
                    <a:gd name="connsiteX2" fmla="*/ 503853 w 518782"/>
                    <a:gd name="connsiteY2" fmla="*/ 153022 h 757646"/>
                    <a:gd name="connsiteX3" fmla="*/ 485192 w 518782"/>
                    <a:gd name="connsiteY3" fmla="*/ 235132 h 757646"/>
                    <a:gd name="connsiteX4" fmla="*/ 403083 w 518782"/>
                    <a:gd name="connsiteY4" fmla="*/ 339635 h 757646"/>
                    <a:gd name="connsiteX5" fmla="*/ 425476 w 518782"/>
                    <a:gd name="connsiteY5" fmla="*/ 388154 h 757646"/>
                    <a:gd name="connsiteX6" fmla="*/ 425476 w 518782"/>
                    <a:gd name="connsiteY6" fmla="*/ 447870 h 757646"/>
                    <a:gd name="connsiteX7" fmla="*/ 511318 w 518782"/>
                    <a:gd name="connsiteY7" fmla="*/ 537444 h 757646"/>
                    <a:gd name="connsiteX8" fmla="*/ 518782 w 518782"/>
                    <a:gd name="connsiteY8" fmla="*/ 627018 h 757646"/>
                    <a:gd name="connsiteX9" fmla="*/ 451602 w 518782"/>
                    <a:gd name="connsiteY9" fmla="*/ 720324 h 757646"/>
                    <a:gd name="connsiteX10" fmla="*/ 317241 w 518782"/>
                    <a:gd name="connsiteY10" fmla="*/ 753914 h 757646"/>
                    <a:gd name="connsiteX11" fmla="*/ 209006 w 518782"/>
                    <a:gd name="connsiteY11" fmla="*/ 757646 h 757646"/>
                    <a:gd name="connsiteX12" fmla="*/ 93306 w 518782"/>
                    <a:gd name="connsiteY12" fmla="*/ 675537 h 757646"/>
                    <a:gd name="connsiteX13" fmla="*/ 37323 w 518782"/>
                    <a:gd name="connsiteY13" fmla="*/ 574766 h 757646"/>
                    <a:gd name="connsiteX14" fmla="*/ 0 w 518782"/>
                    <a:gd name="connsiteY14" fmla="*/ 455334 h 757646"/>
                    <a:gd name="connsiteX15" fmla="*/ 3732 w 518782"/>
                    <a:gd name="connsiteY15" fmla="*/ 347099 h 757646"/>
                    <a:gd name="connsiteX16" fmla="*/ 70913 w 518782"/>
                    <a:gd name="connsiteY16" fmla="*/ 134361 h 757646"/>
                    <a:gd name="connsiteX17" fmla="*/ 179148 w 518782"/>
                    <a:gd name="connsiteY17" fmla="*/ 0 h 75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8782" h="757646">
                      <a:moveTo>
                        <a:pt x="179148" y="0"/>
                      </a:moveTo>
                      <a:lnTo>
                        <a:pt x="462798" y="37323"/>
                      </a:lnTo>
                      <a:lnTo>
                        <a:pt x="503853" y="153022"/>
                      </a:lnTo>
                      <a:lnTo>
                        <a:pt x="485192" y="235132"/>
                      </a:lnTo>
                      <a:lnTo>
                        <a:pt x="403083" y="339635"/>
                      </a:lnTo>
                      <a:lnTo>
                        <a:pt x="425476" y="388154"/>
                      </a:lnTo>
                      <a:lnTo>
                        <a:pt x="425476" y="447870"/>
                      </a:lnTo>
                      <a:lnTo>
                        <a:pt x="511318" y="537444"/>
                      </a:lnTo>
                      <a:lnTo>
                        <a:pt x="518782" y="627018"/>
                      </a:lnTo>
                      <a:lnTo>
                        <a:pt x="451602" y="720324"/>
                      </a:lnTo>
                      <a:lnTo>
                        <a:pt x="317241" y="753914"/>
                      </a:lnTo>
                      <a:lnTo>
                        <a:pt x="209006" y="757646"/>
                      </a:lnTo>
                      <a:lnTo>
                        <a:pt x="93306" y="675537"/>
                      </a:lnTo>
                      <a:lnTo>
                        <a:pt x="37323" y="574766"/>
                      </a:lnTo>
                      <a:lnTo>
                        <a:pt x="0" y="455334"/>
                      </a:lnTo>
                      <a:lnTo>
                        <a:pt x="3732" y="347099"/>
                      </a:lnTo>
                      <a:lnTo>
                        <a:pt x="70913" y="134361"/>
                      </a:lnTo>
                      <a:lnTo>
                        <a:pt x="179148"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1" name="Freeform 100"/>
                <p:cNvSpPr/>
                <p:nvPr/>
              </p:nvSpPr>
              <p:spPr>
                <a:xfrm flipH="1">
                  <a:off x="10953517" y="2972111"/>
                  <a:ext cx="518782" cy="757646"/>
                </a:xfrm>
                <a:custGeom>
                  <a:avLst/>
                  <a:gdLst>
                    <a:gd name="connsiteX0" fmla="*/ 179148 w 518782"/>
                    <a:gd name="connsiteY0" fmla="*/ 0 h 757646"/>
                    <a:gd name="connsiteX1" fmla="*/ 462798 w 518782"/>
                    <a:gd name="connsiteY1" fmla="*/ 37323 h 757646"/>
                    <a:gd name="connsiteX2" fmla="*/ 503853 w 518782"/>
                    <a:gd name="connsiteY2" fmla="*/ 153022 h 757646"/>
                    <a:gd name="connsiteX3" fmla="*/ 485192 w 518782"/>
                    <a:gd name="connsiteY3" fmla="*/ 235132 h 757646"/>
                    <a:gd name="connsiteX4" fmla="*/ 403083 w 518782"/>
                    <a:gd name="connsiteY4" fmla="*/ 339635 h 757646"/>
                    <a:gd name="connsiteX5" fmla="*/ 425476 w 518782"/>
                    <a:gd name="connsiteY5" fmla="*/ 388154 h 757646"/>
                    <a:gd name="connsiteX6" fmla="*/ 425476 w 518782"/>
                    <a:gd name="connsiteY6" fmla="*/ 447870 h 757646"/>
                    <a:gd name="connsiteX7" fmla="*/ 511318 w 518782"/>
                    <a:gd name="connsiteY7" fmla="*/ 537444 h 757646"/>
                    <a:gd name="connsiteX8" fmla="*/ 518782 w 518782"/>
                    <a:gd name="connsiteY8" fmla="*/ 627018 h 757646"/>
                    <a:gd name="connsiteX9" fmla="*/ 451602 w 518782"/>
                    <a:gd name="connsiteY9" fmla="*/ 720324 h 757646"/>
                    <a:gd name="connsiteX10" fmla="*/ 317241 w 518782"/>
                    <a:gd name="connsiteY10" fmla="*/ 753914 h 757646"/>
                    <a:gd name="connsiteX11" fmla="*/ 209006 w 518782"/>
                    <a:gd name="connsiteY11" fmla="*/ 757646 h 757646"/>
                    <a:gd name="connsiteX12" fmla="*/ 93306 w 518782"/>
                    <a:gd name="connsiteY12" fmla="*/ 675537 h 757646"/>
                    <a:gd name="connsiteX13" fmla="*/ 37323 w 518782"/>
                    <a:gd name="connsiteY13" fmla="*/ 574766 h 757646"/>
                    <a:gd name="connsiteX14" fmla="*/ 0 w 518782"/>
                    <a:gd name="connsiteY14" fmla="*/ 455334 h 757646"/>
                    <a:gd name="connsiteX15" fmla="*/ 3732 w 518782"/>
                    <a:gd name="connsiteY15" fmla="*/ 347099 h 757646"/>
                    <a:gd name="connsiteX16" fmla="*/ 70913 w 518782"/>
                    <a:gd name="connsiteY16" fmla="*/ 134361 h 757646"/>
                    <a:gd name="connsiteX17" fmla="*/ 179148 w 518782"/>
                    <a:gd name="connsiteY17" fmla="*/ 0 h 75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8782" h="757646">
                      <a:moveTo>
                        <a:pt x="179148" y="0"/>
                      </a:moveTo>
                      <a:lnTo>
                        <a:pt x="462798" y="37323"/>
                      </a:lnTo>
                      <a:lnTo>
                        <a:pt x="503853" y="153022"/>
                      </a:lnTo>
                      <a:lnTo>
                        <a:pt x="485192" y="235132"/>
                      </a:lnTo>
                      <a:lnTo>
                        <a:pt x="403083" y="339635"/>
                      </a:lnTo>
                      <a:lnTo>
                        <a:pt x="425476" y="388154"/>
                      </a:lnTo>
                      <a:lnTo>
                        <a:pt x="425476" y="447870"/>
                      </a:lnTo>
                      <a:lnTo>
                        <a:pt x="511318" y="537444"/>
                      </a:lnTo>
                      <a:lnTo>
                        <a:pt x="518782" y="627018"/>
                      </a:lnTo>
                      <a:lnTo>
                        <a:pt x="451602" y="720324"/>
                      </a:lnTo>
                      <a:lnTo>
                        <a:pt x="317241" y="753914"/>
                      </a:lnTo>
                      <a:lnTo>
                        <a:pt x="209006" y="757646"/>
                      </a:lnTo>
                      <a:lnTo>
                        <a:pt x="93306" y="675537"/>
                      </a:lnTo>
                      <a:lnTo>
                        <a:pt x="37323" y="574766"/>
                      </a:lnTo>
                      <a:lnTo>
                        <a:pt x="0" y="455334"/>
                      </a:lnTo>
                      <a:lnTo>
                        <a:pt x="3732" y="347099"/>
                      </a:lnTo>
                      <a:lnTo>
                        <a:pt x="70913" y="134361"/>
                      </a:lnTo>
                      <a:lnTo>
                        <a:pt x="179148"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1" name="Picture 7"/>
                <p:cNvPicPr>
                  <a:picLocks noChangeAspect="1" noChangeArrowheads="1"/>
                </p:cNvPicPr>
                <p:nvPr/>
              </p:nvPicPr>
              <p:blipFill>
                <a:blip r:embed="rId28">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2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38821" y="2590527"/>
                  <a:ext cx="21971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2" name="Picture 8"/>
              <p:cNvPicPr>
                <a:picLocks noChangeAspect="1" noChangeArrowheads="1"/>
              </p:cNvPicPr>
              <p:nvPr/>
            </p:nvPicPr>
            <p:blipFill>
              <a:blip r:embed="rId30">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3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21499" y="3969964"/>
                <a:ext cx="512541" cy="2267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789008" y="4111001"/>
                <a:ext cx="292328" cy="283088"/>
                <a:chOff x="9426121" y="2773437"/>
                <a:chExt cx="2209800" cy="2139950"/>
              </a:xfrm>
              <a:effectLst>
                <a:outerShdw blurRad="50800" dist="38100" dir="2700000" algn="tl" rotWithShape="0">
                  <a:prstClr val="black">
                    <a:alpha val="40000"/>
                  </a:prstClr>
                </a:outerShdw>
              </a:effectLst>
            </p:grpSpPr>
            <p:sp>
              <p:nvSpPr>
                <p:cNvPr id="14" name="Freeform 13"/>
                <p:cNvSpPr/>
                <p:nvPr/>
              </p:nvSpPr>
              <p:spPr>
                <a:xfrm>
                  <a:off x="9578051" y="3321934"/>
                  <a:ext cx="1927184" cy="1469985"/>
                </a:xfrm>
                <a:custGeom>
                  <a:avLst/>
                  <a:gdLst>
                    <a:gd name="connsiteX0" fmla="*/ 1053296 w 1927184"/>
                    <a:gd name="connsiteY0" fmla="*/ 1145894 h 1469985"/>
                    <a:gd name="connsiteX1" fmla="*/ 850739 w 1927184"/>
                    <a:gd name="connsiteY1" fmla="*/ 1140107 h 1469985"/>
                    <a:gd name="connsiteX2" fmla="*/ 752354 w 1927184"/>
                    <a:gd name="connsiteY2" fmla="*/ 1279003 h 1469985"/>
                    <a:gd name="connsiteX3" fmla="*/ 613458 w 1927184"/>
                    <a:gd name="connsiteY3" fmla="*/ 1383175 h 1469985"/>
                    <a:gd name="connsiteX4" fmla="*/ 457200 w 1927184"/>
                    <a:gd name="connsiteY4" fmla="*/ 1452623 h 1469985"/>
                    <a:gd name="connsiteX5" fmla="*/ 283579 w 1927184"/>
                    <a:gd name="connsiteY5" fmla="*/ 1469985 h 1469985"/>
                    <a:gd name="connsiteX6" fmla="*/ 115746 w 1927184"/>
                    <a:gd name="connsiteY6" fmla="*/ 1406324 h 1469985"/>
                    <a:gd name="connsiteX7" fmla="*/ 11574 w 1927184"/>
                    <a:gd name="connsiteY7" fmla="*/ 1284790 h 1469985"/>
                    <a:gd name="connsiteX8" fmla="*/ 5787 w 1927184"/>
                    <a:gd name="connsiteY8" fmla="*/ 1093808 h 1469985"/>
                    <a:gd name="connsiteX9" fmla="*/ 0 w 1927184"/>
                    <a:gd name="connsiteY9" fmla="*/ 833377 h 1469985"/>
                    <a:gd name="connsiteX10" fmla="*/ 0 w 1927184"/>
                    <a:gd name="connsiteY10" fmla="*/ 625033 h 1469985"/>
                    <a:gd name="connsiteX11" fmla="*/ 69448 w 1927184"/>
                    <a:gd name="connsiteY11" fmla="*/ 376177 h 1469985"/>
                    <a:gd name="connsiteX12" fmla="*/ 98384 w 1927184"/>
                    <a:gd name="connsiteY12" fmla="*/ 225707 h 1469985"/>
                    <a:gd name="connsiteX13" fmla="*/ 167833 w 1927184"/>
                    <a:gd name="connsiteY13" fmla="*/ 17362 h 1469985"/>
                    <a:gd name="connsiteX14" fmla="*/ 260430 w 1927184"/>
                    <a:gd name="connsiteY14" fmla="*/ 17362 h 1469985"/>
                    <a:gd name="connsiteX15" fmla="*/ 439838 w 1927184"/>
                    <a:gd name="connsiteY15" fmla="*/ 144684 h 1469985"/>
                    <a:gd name="connsiteX16" fmla="*/ 555584 w 1927184"/>
                    <a:gd name="connsiteY16" fmla="*/ 306729 h 1469985"/>
                    <a:gd name="connsiteX17" fmla="*/ 630820 w 1927184"/>
                    <a:gd name="connsiteY17" fmla="*/ 434051 h 1469985"/>
                    <a:gd name="connsiteX18" fmla="*/ 729205 w 1927184"/>
                    <a:gd name="connsiteY18" fmla="*/ 584522 h 1469985"/>
                    <a:gd name="connsiteX19" fmla="*/ 798653 w 1927184"/>
                    <a:gd name="connsiteY19" fmla="*/ 700269 h 1469985"/>
                    <a:gd name="connsiteX20" fmla="*/ 1134319 w 1927184"/>
                    <a:gd name="connsiteY20" fmla="*/ 700269 h 1469985"/>
                    <a:gd name="connsiteX21" fmla="*/ 1209554 w 1927184"/>
                    <a:gd name="connsiteY21" fmla="*/ 538223 h 1469985"/>
                    <a:gd name="connsiteX22" fmla="*/ 1302152 w 1927184"/>
                    <a:gd name="connsiteY22" fmla="*/ 405114 h 1469985"/>
                    <a:gd name="connsiteX23" fmla="*/ 1441048 w 1927184"/>
                    <a:gd name="connsiteY23" fmla="*/ 202557 h 1469985"/>
                    <a:gd name="connsiteX24" fmla="*/ 1539433 w 1927184"/>
                    <a:gd name="connsiteY24" fmla="*/ 81023 h 1469985"/>
                    <a:gd name="connsiteX25" fmla="*/ 1597306 w 1927184"/>
                    <a:gd name="connsiteY25" fmla="*/ 40512 h 1469985"/>
                    <a:gd name="connsiteX26" fmla="*/ 1689903 w 1927184"/>
                    <a:gd name="connsiteY26" fmla="*/ 0 h 1469985"/>
                    <a:gd name="connsiteX27" fmla="*/ 1770926 w 1927184"/>
                    <a:gd name="connsiteY27" fmla="*/ 109960 h 1469985"/>
                    <a:gd name="connsiteX28" fmla="*/ 1846162 w 1927184"/>
                    <a:gd name="connsiteY28" fmla="*/ 341453 h 1469985"/>
                    <a:gd name="connsiteX29" fmla="*/ 1898248 w 1927184"/>
                    <a:gd name="connsiteY29" fmla="*/ 590309 h 1469985"/>
                    <a:gd name="connsiteX30" fmla="*/ 1927184 w 1927184"/>
                    <a:gd name="connsiteY30" fmla="*/ 787079 h 1469985"/>
                    <a:gd name="connsiteX31" fmla="*/ 1921397 w 1927184"/>
                    <a:gd name="connsiteY31" fmla="*/ 983848 h 1469985"/>
                    <a:gd name="connsiteX32" fmla="*/ 1921397 w 1927184"/>
                    <a:gd name="connsiteY32" fmla="*/ 1197980 h 1469985"/>
                    <a:gd name="connsiteX33" fmla="*/ 1880886 w 1927184"/>
                    <a:gd name="connsiteY33" fmla="*/ 1331089 h 1469985"/>
                    <a:gd name="connsiteX34" fmla="*/ 1776714 w 1927184"/>
                    <a:gd name="connsiteY34" fmla="*/ 1417899 h 1469985"/>
                    <a:gd name="connsiteX35" fmla="*/ 1684116 w 1927184"/>
                    <a:gd name="connsiteY35" fmla="*/ 1446836 h 1469985"/>
                    <a:gd name="connsiteX36" fmla="*/ 1562582 w 1927184"/>
                    <a:gd name="connsiteY36" fmla="*/ 1452623 h 1469985"/>
                    <a:gd name="connsiteX37" fmla="*/ 1441048 w 1927184"/>
                    <a:gd name="connsiteY37" fmla="*/ 1423686 h 1469985"/>
                    <a:gd name="connsiteX38" fmla="*/ 1325301 w 1927184"/>
                    <a:gd name="connsiteY38" fmla="*/ 1377388 h 1469985"/>
                    <a:gd name="connsiteX39" fmla="*/ 1197979 w 1927184"/>
                    <a:gd name="connsiteY39" fmla="*/ 1290577 h 1469985"/>
                    <a:gd name="connsiteX40" fmla="*/ 1140106 w 1927184"/>
                    <a:gd name="connsiteY40" fmla="*/ 1221129 h 1469985"/>
                    <a:gd name="connsiteX41" fmla="*/ 1053296 w 1927184"/>
                    <a:gd name="connsiteY41" fmla="*/ 1145894 h 14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27184" h="1469985">
                      <a:moveTo>
                        <a:pt x="1053296" y="1145894"/>
                      </a:moveTo>
                      <a:lnTo>
                        <a:pt x="850739" y="1140107"/>
                      </a:lnTo>
                      <a:lnTo>
                        <a:pt x="752354" y="1279003"/>
                      </a:lnTo>
                      <a:lnTo>
                        <a:pt x="613458" y="1383175"/>
                      </a:lnTo>
                      <a:lnTo>
                        <a:pt x="457200" y="1452623"/>
                      </a:lnTo>
                      <a:lnTo>
                        <a:pt x="283579" y="1469985"/>
                      </a:lnTo>
                      <a:lnTo>
                        <a:pt x="115746" y="1406324"/>
                      </a:lnTo>
                      <a:lnTo>
                        <a:pt x="11574" y="1284790"/>
                      </a:lnTo>
                      <a:lnTo>
                        <a:pt x="5787" y="1093808"/>
                      </a:lnTo>
                      <a:lnTo>
                        <a:pt x="0" y="833377"/>
                      </a:lnTo>
                      <a:lnTo>
                        <a:pt x="0" y="625033"/>
                      </a:lnTo>
                      <a:lnTo>
                        <a:pt x="69448" y="376177"/>
                      </a:lnTo>
                      <a:lnTo>
                        <a:pt x="98384" y="225707"/>
                      </a:lnTo>
                      <a:lnTo>
                        <a:pt x="167833" y="17362"/>
                      </a:lnTo>
                      <a:lnTo>
                        <a:pt x="260430" y="17362"/>
                      </a:lnTo>
                      <a:lnTo>
                        <a:pt x="439838" y="144684"/>
                      </a:lnTo>
                      <a:lnTo>
                        <a:pt x="555584" y="306729"/>
                      </a:lnTo>
                      <a:lnTo>
                        <a:pt x="630820" y="434051"/>
                      </a:lnTo>
                      <a:lnTo>
                        <a:pt x="729205" y="584522"/>
                      </a:lnTo>
                      <a:lnTo>
                        <a:pt x="798653" y="700269"/>
                      </a:lnTo>
                      <a:lnTo>
                        <a:pt x="1134319" y="700269"/>
                      </a:lnTo>
                      <a:lnTo>
                        <a:pt x="1209554" y="538223"/>
                      </a:lnTo>
                      <a:lnTo>
                        <a:pt x="1302152" y="405114"/>
                      </a:lnTo>
                      <a:lnTo>
                        <a:pt x="1441048" y="202557"/>
                      </a:lnTo>
                      <a:lnTo>
                        <a:pt x="1539433" y="81023"/>
                      </a:lnTo>
                      <a:lnTo>
                        <a:pt x="1597306" y="40512"/>
                      </a:lnTo>
                      <a:lnTo>
                        <a:pt x="1689903" y="0"/>
                      </a:lnTo>
                      <a:lnTo>
                        <a:pt x="1770926" y="109960"/>
                      </a:lnTo>
                      <a:lnTo>
                        <a:pt x="1846162" y="341453"/>
                      </a:lnTo>
                      <a:lnTo>
                        <a:pt x="1898248" y="590309"/>
                      </a:lnTo>
                      <a:lnTo>
                        <a:pt x="1927184" y="787079"/>
                      </a:lnTo>
                      <a:lnTo>
                        <a:pt x="1921397" y="983848"/>
                      </a:lnTo>
                      <a:lnTo>
                        <a:pt x="1921397" y="1197980"/>
                      </a:lnTo>
                      <a:lnTo>
                        <a:pt x="1880886" y="1331089"/>
                      </a:lnTo>
                      <a:lnTo>
                        <a:pt x="1776714" y="1417899"/>
                      </a:lnTo>
                      <a:lnTo>
                        <a:pt x="1684116" y="1446836"/>
                      </a:lnTo>
                      <a:lnTo>
                        <a:pt x="1562582" y="1452623"/>
                      </a:lnTo>
                      <a:lnTo>
                        <a:pt x="1441048" y="1423686"/>
                      </a:lnTo>
                      <a:lnTo>
                        <a:pt x="1325301" y="1377388"/>
                      </a:lnTo>
                      <a:lnTo>
                        <a:pt x="1197979" y="1290577"/>
                      </a:lnTo>
                      <a:lnTo>
                        <a:pt x="1140106" y="1221129"/>
                      </a:lnTo>
                      <a:lnTo>
                        <a:pt x="1053296" y="1145894"/>
                      </a:lnTo>
                      <a:close/>
                    </a:path>
                  </a:pathLst>
                </a:cu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Freeform 11"/>
                <p:cNvSpPr/>
                <p:nvPr/>
              </p:nvSpPr>
              <p:spPr>
                <a:xfrm>
                  <a:off x="9936866" y="2864734"/>
                  <a:ext cx="1192193" cy="1186405"/>
                </a:xfrm>
                <a:custGeom>
                  <a:avLst/>
                  <a:gdLst>
                    <a:gd name="connsiteX0" fmla="*/ 445625 w 1192193"/>
                    <a:gd name="connsiteY0" fmla="*/ 1186405 h 1186405"/>
                    <a:gd name="connsiteX1" fmla="*/ 248856 w 1192193"/>
                    <a:gd name="connsiteY1" fmla="*/ 798653 h 1186405"/>
                    <a:gd name="connsiteX2" fmla="*/ 40512 w 1192193"/>
                    <a:gd name="connsiteY2" fmla="*/ 561372 h 1186405"/>
                    <a:gd name="connsiteX3" fmla="*/ 23150 w 1192193"/>
                    <a:gd name="connsiteY3" fmla="*/ 353028 h 1186405"/>
                    <a:gd name="connsiteX4" fmla="*/ 0 w 1192193"/>
                    <a:gd name="connsiteY4" fmla="*/ 138896 h 1186405"/>
                    <a:gd name="connsiteX5" fmla="*/ 69448 w 1192193"/>
                    <a:gd name="connsiteY5" fmla="*/ 0 h 1186405"/>
                    <a:gd name="connsiteX6" fmla="*/ 133109 w 1192193"/>
                    <a:gd name="connsiteY6" fmla="*/ 0 h 1186405"/>
                    <a:gd name="connsiteX7" fmla="*/ 434051 w 1192193"/>
                    <a:gd name="connsiteY7" fmla="*/ 52086 h 1186405"/>
                    <a:gd name="connsiteX8" fmla="*/ 601884 w 1192193"/>
                    <a:gd name="connsiteY8" fmla="*/ 104172 h 1186405"/>
                    <a:gd name="connsiteX9" fmla="*/ 758142 w 1192193"/>
                    <a:gd name="connsiteY9" fmla="*/ 46299 h 1186405"/>
                    <a:gd name="connsiteX10" fmla="*/ 1064871 w 1192193"/>
                    <a:gd name="connsiteY10" fmla="*/ 0 h 1186405"/>
                    <a:gd name="connsiteX11" fmla="*/ 1157469 w 1192193"/>
                    <a:gd name="connsiteY11" fmla="*/ 63661 h 1186405"/>
                    <a:gd name="connsiteX12" fmla="*/ 1192193 w 1192193"/>
                    <a:gd name="connsiteY12" fmla="*/ 156258 h 1186405"/>
                    <a:gd name="connsiteX13" fmla="*/ 1157469 w 1192193"/>
                    <a:gd name="connsiteY13" fmla="*/ 567160 h 1186405"/>
                    <a:gd name="connsiteX14" fmla="*/ 1064871 w 1192193"/>
                    <a:gd name="connsiteY14" fmla="*/ 717631 h 1186405"/>
                    <a:gd name="connsiteX15" fmla="*/ 978061 w 1192193"/>
                    <a:gd name="connsiteY15" fmla="*/ 833377 h 1186405"/>
                    <a:gd name="connsiteX16" fmla="*/ 897038 w 1192193"/>
                    <a:gd name="connsiteY16" fmla="*/ 972274 h 1186405"/>
                    <a:gd name="connsiteX17" fmla="*/ 775504 w 1192193"/>
                    <a:gd name="connsiteY17" fmla="*/ 1151681 h 1186405"/>
                    <a:gd name="connsiteX18" fmla="*/ 445625 w 1192193"/>
                    <a:gd name="connsiteY18" fmla="*/ 1186405 h 11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92193" h="1186405">
                      <a:moveTo>
                        <a:pt x="445625" y="1186405"/>
                      </a:moveTo>
                      <a:lnTo>
                        <a:pt x="248856" y="798653"/>
                      </a:lnTo>
                      <a:lnTo>
                        <a:pt x="40512" y="561372"/>
                      </a:lnTo>
                      <a:lnTo>
                        <a:pt x="23150" y="353028"/>
                      </a:lnTo>
                      <a:lnTo>
                        <a:pt x="0" y="138896"/>
                      </a:lnTo>
                      <a:lnTo>
                        <a:pt x="69448" y="0"/>
                      </a:lnTo>
                      <a:lnTo>
                        <a:pt x="133109" y="0"/>
                      </a:lnTo>
                      <a:lnTo>
                        <a:pt x="434051" y="52086"/>
                      </a:lnTo>
                      <a:lnTo>
                        <a:pt x="601884" y="104172"/>
                      </a:lnTo>
                      <a:lnTo>
                        <a:pt x="758142" y="46299"/>
                      </a:lnTo>
                      <a:lnTo>
                        <a:pt x="1064871" y="0"/>
                      </a:lnTo>
                      <a:lnTo>
                        <a:pt x="1157469" y="63661"/>
                      </a:lnTo>
                      <a:lnTo>
                        <a:pt x="1192193" y="156258"/>
                      </a:lnTo>
                      <a:lnTo>
                        <a:pt x="1157469" y="567160"/>
                      </a:lnTo>
                      <a:lnTo>
                        <a:pt x="1064871" y="717631"/>
                      </a:lnTo>
                      <a:lnTo>
                        <a:pt x="978061" y="833377"/>
                      </a:lnTo>
                      <a:lnTo>
                        <a:pt x="897038" y="972274"/>
                      </a:lnTo>
                      <a:lnTo>
                        <a:pt x="775504" y="1151681"/>
                      </a:lnTo>
                      <a:lnTo>
                        <a:pt x="445625" y="1186405"/>
                      </a:lnTo>
                      <a:close/>
                    </a:path>
                  </a:pathLst>
                </a:cu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Freeform 12"/>
                <p:cNvSpPr/>
                <p:nvPr/>
              </p:nvSpPr>
              <p:spPr>
                <a:xfrm>
                  <a:off x="10197296" y="4456253"/>
                  <a:ext cx="682907" cy="364603"/>
                </a:xfrm>
                <a:custGeom>
                  <a:avLst/>
                  <a:gdLst>
                    <a:gd name="connsiteX0" fmla="*/ 5788 w 682907"/>
                    <a:gd name="connsiteY0" fmla="*/ 364603 h 364603"/>
                    <a:gd name="connsiteX1" fmla="*/ 665545 w 682907"/>
                    <a:gd name="connsiteY1" fmla="*/ 364603 h 364603"/>
                    <a:gd name="connsiteX2" fmla="*/ 682907 w 682907"/>
                    <a:gd name="connsiteY2" fmla="*/ 248856 h 364603"/>
                    <a:gd name="connsiteX3" fmla="*/ 520861 w 682907"/>
                    <a:gd name="connsiteY3" fmla="*/ 109960 h 364603"/>
                    <a:gd name="connsiteX4" fmla="*/ 451413 w 682907"/>
                    <a:gd name="connsiteY4" fmla="*/ 11575 h 364603"/>
                    <a:gd name="connsiteX5" fmla="*/ 219919 w 682907"/>
                    <a:gd name="connsiteY5" fmla="*/ 0 h 364603"/>
                    <a:gd name="connsiteX6" fmla="*/ 167833 w 682907"/>
                    <a:gd name="connsiteY6" fmla="*/ 98385 h 364603"/>
                    <a:gd name="connsiteX7" fmla="*/ 0 w 682907"/>
                    <a:gd name="connsiteY7" fmla="*/ 260431 h 364603"/>
                    <a:gd name="connsiteX8" fmla="*/ 5788 w 682907"/>
                    <a:gd name="connsiteY8" fmla="*/ 364603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907" h="364603">
                      <a:moveTo>
                        <a:pt x="5788" y="364603"/>
                      </a:moveTo>
                      <a:lnTo>
                        <a:pt x="665545" y="364603"/>
                      </a:lnTo>
                      <a:lnTo>
                        <a:pt x="682907" y="248856"/>
                      </a:lnTo>
                      <a:lnTo>
                        <a:pt x="520861" y="109960"/>
                      </a:lnTo>
                      <a:lnTo>
                        <a:pt x="451413" y="11575"/>
                      </a:lnTo>
                      <a:lnTo>
                        <a:pt x="219919" y="0"/>
                      </a:lnTo>
                      <a:lnTo>
                        <a:pt x="167833" y="98385"/>
                      </a:lnTo>
                      <a:lnTo>
                        <a:pt x="0" y="260431"/>
                      </a:lnTo>
                      <a:lnTo>
                        <a:pt x="5788" y="364603"/>
                      </a:lnTo>
                      <a:close/>
                    </a:path>
                  </a:pathLst>
                </a:cu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3" name="Picture 9"/>
                <p:cNvPicPr>
                  <a:picLocks noChangeAspect="1" noChangeArrowheads="1"/>
                </p:cNvPicPr>
                <p:nvPr/>
              </p:nvPicPr>
              <p:blipFill>
                <a:blip r:embed="rId32">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3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26121" y="2773437"/>
                  <a:ext cx="22098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Tree>
    <p:extLst>
      <p:ext uri="{BB962C8B-B14F-4D97-AF65-F5344CB8AC3E}">
        <p14:creationId xmlns:p14="http://schemas.microsoft.com/office/powerpoint/2010/main" val="364489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577" y="0"/>
            <a:ext cx="10635342" cy="1325563"/>
          </a:xfrm>
        </p:spPr>
        <p:txBody>
          <a:bodyPr/>
          <a:lstStyle/>
          <a:p>
            <a:r>
              <a:rPr lang="en-GB" dirty="0"/>
              <a:t>Summary</a:t>
            </a:r>
          </a:p>
        </p:txBody>
      </p:sp>
      <p:sp>
        <p:nvSpPr>
          <p:cNvPr id="3" name="Content Placeholder 2"/>
          <p:cNvSpPr>
            <a:spLocks noGrp="1"/>
          </p:cNvSpPr>
          <p:nvPr>
            <p:ph idx="1"/>
          </p:nvPr>
        </p:nvSpPr>
        <p:spPr>
          <a:xfrm>
            <a:off x="470517" y="1325563"/>
            <a:ext cx="10955044" cy="4549971"/>
          </a:xfrm>
        </p:spPr>
        <p:txBody>
          <a:bodyPr>
            <a:noAutofit/>
          </a:bodyPr>
          <a:lstStyle/>
          <a:p>
            <a:pPr>
              <a:spcBef>
                <a:spcPts val="1500"/>
              </a:spcBef>
            </a:pPr>
            <a:r>
              <a:rPr lang="en-GB" sz="2000" dirty="0"/>
              <a:t>Testosterone plays a key role in carbohydrate, fat and protein metabolism and has a major influence on male body fat composition and muscle mass</a:t>
            </a:r>
            <a:r>
              <a:rPr lang="en-GB" sz="2000" baseline="30000" dirty="0"/>
              <a:t>1,2</a:t>
            </a:r>
          </a:p>
          <a:p>
            <a:pPr>
              <a:spcBef>
                <a:spcPts val="1500"/>
              </a:spcBef>
            </a:pPr>
            <a:r>
              <a:rPr lang="en-GB" sz="2000" dirty="0"/>
              <a:t>Obesity is associated with reduced testosterone levels in men</a:t>
            </a:r>
            <a:r>
              <a:rPr lang="en-GB" sz="2000" baseline="30000" dirty="0"/>
              <a:t>3</a:t>
            </a:r>
          </a:p>
          <a:p>
            <a:pPr>
              <a:spcBef>
                <a:spcPts val="1500"/>
              </a:spcBef>
            </a:pPr>
            <a:r>
              <a:rPr lang="en-GB" sz="2000" dirty="0"/>
              <a:t>Randomised clinical trial and real-world evidence shows that long-term </a:t>
            </a:r>
            <a:r>
              <a:rPr lang="en-GB" sz="2000" dirty="0" err="1"/>
              <a:t>TTh</a:t>
            </a:r>
            <a:r>
              <a:rPr lang="en-GB" sz="2000" dirty="0"/>
              <a:t> administration in </a:t>
            </a:r>
            <a:r>
              <a:rPr lang="en-GB" sz="2000" dirty="0" err="1"/>
              <a:t>hypogonadal</a:t>
            </a:r>
            <a:r>
              <a:rPr lang="en-GB" sz="2000" dirty="0"/>
              <a:t> men with overweight and obesity:</a:t>
            </a:r>
            <a:endParaRPr lang="en-GB" sz="2000" baseline="30000" dirty="0"/>
          </a:p>
          <a:p>
            <a:pPr lvl="1">
              <a:spcBef>
                <a:spcPts val="600"/>
              </a:spcBef>
            </a:pPr>
            <a:r>
              <a:rPr lang="en-GB" sz="1800" dirty="0"/>
              <a:t>Produces clinically meaningful weight loss</a:t>
            </a:r>
            <a:r>
              <a:rPr lang="en-GB" sz="1800" baseline="30000" dirty="0"/>
              <a:t>3–5</a:t>
            </a:r>
          </a:p>
          <a:p>
            <a:pPr lvl="1">
              <a:spcBef>
                <a:spcPts val="600"/>
              </a:spcBef>
            </a:pPr>
            <a:r>
              <a:rPr lang="en-GB" sz="1800" dirty="0"/>
              <a:t>Improves body composition</a:t>
            </a:r>
            <a:r>
              <a:rPr lang="en-GB" sz="1800" baseline="30000" dirty="0"/>
              <a:t>3,4</a:t>
            </a:r>
          </a:p>
          <a:p>
            <a:pPr lvl="1">
              <a:spcBef>
                <a:spcPts val="600"/>
              </a:spcBef>
            </a:pPr>
            <a:r>
              <a:rPr lang="en-GB" sz="1800" dirty="0"/>
              <a:t>Ameliorates components of the metabolic syndrome</a:t>
            </a:r>
            <a:r>
              <a:rPr lang="en-GB" sz="1800" baseline="30000" dirty="0"/>
              <a:t>2, 3–5</a:t>
            </a:r>
          </a:p>
          <a:p>
            <a:pPr lvl="1">
              <a:spcBef>
                <a:spcPts val="600"/>
              </a:spcBef>
            </a:pPr>
            <a:r>
              <a:rPr lang="en-GB" sz="1800" dirty="0"/>
              <a:t>Improves health-related quality of life</a:t>
            </a:r>
            <a:r>
              <a:rPr lang="en-GB" sz="1800" baseline="30000" dirty="0"/>
              <a:t>5</a:t>
            </a:r>
          </a:p>
        </p:txBody>
      </p:sp>
      <p:sp>
        <p:nvSpPr>
          <p:cNvPr id="8" name="TextBox 7"/>
          <p:cNvSpPr txBox="1"/>
          <p:nvPr/>
        </p:nvSpPr>
        <p:spPr>
          <a:xfrm>
            <a:off x="1523999" y="5757334"/>
            <a:ext cx="9144001" cy="553998"/>
          </a:xfrm>
          <a:prstGeom prst="rect">
            <a:avLst/>
          </a:prstGeom>
          <a:noFill/>
        </p:spPr>
        <p:txBody>
          <a:bodyPr wrap="square" rtlCol="0" anchor="b">
            <a:spAutoFit/>
          </a:bodyPr>
          <a:lstStyle/>
          <a:p>
            <a:pPr defTabSz="457200">
              <a:defRPr/>
            </a:pPr>
            <a:r>
              <a:rPr lang="en-GB" sz="1000" dirty="0" err="1">
                <a:solidFill>
                  <a:srgbClr val="005294"/>
                </a:solidFill>
                <a:latin typeface="Calibri"/>
              </a:rPr>
              <a:t>TTh</a:t>
            </a:r>
            <a:r>
              <a:rPr lang="en-GB" sz="1000" dirty="0">
                <a:solidFill>
                  <a:srgbClr val="005294"/>
                </a:solidFill>
                <a:latin typeface="Calibri"/>
              </a:rPr>
              <a:t>, testosterone therapy</a:t>
            </a:r>
          </a:p>
          <a:p>
            <a:pPr defTabSz="457200">
              <a:defRPr/>
            </a:pPr>
            <a:r>
              <a:rPr lang="en-GB" sz="1000" b="1" dirty="0">
                <a:solidFill>
                  <a:srgbClr val="005294"/>
                </a:solidFill>
                <a:latin typeface="Calibri"/>
              </a:rPr>
              <a:t>1.</a:t>
            </a:r>
            <a:r>
              <a:rPr lang="en-GB" sz="1000" dirty="0">
                <a:solidFill>
                  <a:srgbClr val="005294"/>
                </a:solidFill>
                <a:latin typeface="Calibri"/>
              </a:rPr>
              <a:t> Kelly DM, Jones TH. </a:t>
            </a:r>
            <a:r>
              <a:rPr lang="en-GB" sz="1000" i="1" dirty="0">
                <a:solidFill>
                  <a:srgbClr val="005294"/>
                </a:solidFill>
                <a:latin typeface="Calibri"/>
              </a:rPr>
              <a:t>J </a:t>
            </a:r>
            <a:r>
              <a:rPr lang="en-GB" sz="1000" i="1" dirty="0" err="1">
                <a:solidFill>
                  <a:srgbClr val="005294"/>
                </a:solidFill>
                <a:latin typeface="Calibri"/>
              </a:rPr>
              <a:t>Endocrinol</a:t>
            </a:r>
            <a:r>
              <a:rPr lang="en-GB" sz="1000" i="1" dirty="0">
                <a:solidFill>
                  <a:srgbClr val="005294"/>
                </a:solidFill>
                <a:latin typeface="Calibri"/>
              </a:rPr>
              <a:t> </a:t>
            </a:r>
            <a:r>
              <a:rPr lang="en-GB" sz="1000" dirty="0">
                <a:solidFill>
                  <a:srgbClr val="005294"/>
                </a:solidFill>
                <a:latin typeface="Calibri"/>
              </a:rPr>
              <a:t>2013;217:R25–R45; </a:t>
            </a:r>
            <a:r>
              <a:rPr lang="en-GB" sz="1000" b="1" dirty="0">
                <a:solidFill>
                  <a:srgbClr val="005294"/>
                </a:solidFill>
                <a:latin typeface="Calibri"/>
              </a:rPr>
              <a:t>2.</a:t>
            </a:r>
            <a:r>
              <a:rPr lang="en-GB" sz="1000" dirty="0">
                <a:solidFill>
                  <a:srgbClr val="005294"/>
                </a:solidFill>
                <a:latin typeface="Calibri"/>
              </a:rPr>
              <a:t> </a:t>
            </a:r>
            <a:r>
              <a:rPr lang="en-GB" sz="1000" dirty="0" err="1">
                <a:solidFill>
                  <a:srgbClr val="005294"/>
                </a:solidFill>
                <a:latin typeface="Calibri"/>
              </a:rPr>
              <a:t>Traish</a:t>
            </a:r>
            <a:r>
              <a:rPr lang="en-GB" sz="1000" dirty="0">
                <a:solidFill>
                  <a:srgbClr val="005294"/>
                </a:solidFill>
                <a:latin typeface="Calibri"/>
              </a:rPr>
              <a:t> AM. </a:t>
            </a:r>
            <a:r>
              <a:rPr lang="pt-BR" sz="1000" i="1" dirty="0">
                <a:solidFill>
                  <a:srgbClr val="005294"/>
                </a:solidFill>
                <a:latin typeface="Calibri"/>
              </a:rPr>
              <a:t>Curr Opin Endocrinol Diabetes Obes </a:t>
            </a:r>
            <a:r>
              <a:rPr lang="pt-BR" sz="1000" dirty="0">
                <a:solidFill>
                  <a:srgbClr val="005294"/>
                </a:solidFill>
                <a:latin typeface="Calibri"/>
              </a:rPr>
              <a:t>2014;21:313–22; </a:t>
            </a:r>
            <a:r>
              <a:rPr lang="en-GB" sz="1000" b="1" dirty="0">
                <a:solidFill>
                  <a:srgbClr val="005294"/>
                </a:solidFill>
                <a:latin typeface="Calibri"/>
              </a:rPr>
              <a:t>3. </a:t>
            </a:r>
            <a:r>
              <a:rPr lang="en-US" sz="1000" dirty="0" err="1">
                <a:solidFill>
                  <a:srgbClr val="005294"/>
                </a:solidFill>
                <a:latin typeface="Calibri"/>
              </a:rPr>
              <a:t>Saad</a:t>
            </a:r>
            <a:r>
              <a:rPr lang="en-US" sz="1000" dirty="0">
                <a:solidFill>
                  <a:srgbClr val="005294"/>
                </a:solidFill>
                <a:latin typeface="Calibri"/>
              </a:rPr>
              <a:t> F </a:t>
            </a:r>
            <a:r>
              <a:rPr lang="en-US" sz="1000" i="1" dirty="0">
                <a:solidFill>
                  <a:srgbClr val="005294"/>
                </a:solidFill>
                <a:latin typeface="Calibri"/>
              </a:rPr>
              <a:t>et al. </a:t>
            </a:r>
            <a:r>
              <a:rPr lang="en-US" sz="1000" i="1" dirty="0" err="1">
                <a:solidFill>
                  <a:srgbClr val="005294"/>
                </a:solidFill>
                <a:latin typeface="Calibri"/>
              </a:rPr>
              <a:t>Int</a:t>
            </a:r>
            <a:r>
              <a:rPr lang="en-US" sz="1000" i="1" dirty="0">
                <a:solidFill>
                  <a:srgbClr val="005294"/>
                </a:solidFill>
                <a:latin typeface="Calibri"/>
              </a:rPr>
              <a:t> J </a:t>
            </a:r>
            <a:r>
              <a:rPr lang="en-US" sz="1000" i="1" dirty="0" err="1">
                <a:solidFill>
                  <a:srgbClr val="005294"/>
                </a:solidFill>
                <a:latin typeface="Calibri"/>
              </a:rPr>
              <a:t>Obes</a:t>
            </a:r>
            <a:r>
              <a:rPr lang="en-US" sz="1000" i="1" dirty="0">
                <a:solidFill>
                  <a:srgbClr val="005294"/>
                </a:solidFill>
                <a:latin typeface="Calibri"/>
              </a:rPr>
              <a:t> (</a:t>
            </a:r>
            <a:r>
              <a:rPr lang="en-US" sz="1000" i="1" dirty="0" err="1">
                <a:solidFill>
                  <a:srgbClr val="005294"/>
                </a:solidFill>
                <a:latin typeface="Calibri"/>
              </a:rPr>
              <a:t>Lond</a:t>
            </a:r>
            <a:r>
              <a:rPr lang="en-US" sz="1000" i="1" dirty="0">
                <a:solidFill>
                  <a:srgbClr val="005294"/>
                </a:solidFill>
                <a:latin typeface="Calibri"/>
              </a:rPr>
              <a:t>) </a:t>
            </a:r>
            <a:r>
              <a:rPr lang="en-US" sz="1000" dirty="0">
                <a:solidFill>
                  <a:srgbClr val="005294"/>
                </a:solidFill>
                <a:latin typeface="Calibri"/>
              </a:rPr>
              <a:t>2020;44:1264–78; </a:t>
            </a:r>
            <a:r>
              <a:rPr lang="da-DK" sz="1000" b="1" dirty="0">
                <a:solidFill>
                  <a:srgbClr val="005294"/>
                </a:solidFill>
                <a:latin typeface="Calibri"/>
              </a:rPr>
              <a:t>4.</a:t>
            </a:r>
            <a:r>
              <a:rPr lang="da-DK" sz="1000" dirty="0">
                <a:solidFill>
                  <a:srgbClr val="005294"/>
                </a:solidFill>
                <a:latin typeface="Calibri"/>
              </a:rPr>
              <a:t> Ng Tang Fui M </a:t>
            </a:r>
            <a:r>
              <a:rPr lang="da-DK" sz="1000" i="1" dirty="0">
                <a:solidFill>
                  <a:srgbClr val="005294"/>
                </a:solidFill>
                <a:latin typeface="Calibri"/>
              </a:rPr>
              <a:t>et al. BMC Med </a:t>
            </a:r>
            <a:r>
              <a:rPr lang="da-DK" sz="1000" dirty="0">
                <a:solidFill>
                  <a:srgbClr val="005294"/>
                </a:solidFill>
                <a:latin typeface="Calibri"/>
              </a:rPr>
              <a:t>2016;14:153; </a:t>
            </a:r>
            <a:r>
              <a:rPr lang="da-DK" sz="1000" b="1" dirty="0">
                <a:solidFill>
                  <a:srgbClr val="005294"/>
                </a:solidFill>
                <a:latin typeface="Calibri"/>
              </a:rPr>
              <a:t>5</a:t>
            </a:r>
            <a:r>
              <a:rPr lang="en-US" sz="1000" b="1" dirty="0">
                <a:solidFill>
                  <a:srgbClr val="005294"/>
                </a:solidFill>
                <a:latin typeface="Calibri"/>
              </a:rPr>
              <a:t>.</a:t>
            </a:r>
            <a:r>
              <a:rPr lang="en-US" sz="1000" dirty="0">
                <a:solidFill>
                  <a:srgbClr val="005294"/>
                </a:solidFill>
                <a:latin typeface="Calibri"/>
              </a:rPr>
              <a:t> </a:t>
            </a:r>
            <a:r>
              <a:rPr lang="en-US" sz="1000" dirty="0" err="1">
                <a:solidFill>
                  <a:srgbClr val="005294"/>
                </a:solidFill>
                <a:latin typeface="Calibri"/>
              </a:rPr>
              <a:t>Saad</a:t>
            </a:r>
            <a:r>
              <a:rPr lang="en-US" sz="1000" dirty="0">
                <a:solidFill>
                  <a:srgbClr val="005294"/>
                </a:solidFill>
                <a:latin typeface="Calibri"/>
              </a:rPr>
              <a:t> F </a:t>
            </a:r>
            <a:r>
              <a:rPr lang="en-US" sz="1000" i="1" dirty="0">
                <a:solidFill>
                  <a:srgbClr val="005294"/>
                </a:solidFill>
                <a:latin typeface="Calibri"/>
              </a:rPr>
              <a:t>et al. </a:t>
            </a:r>
            <a:r>
              <a:rPr lang="en-GB" sz="1000" i="1" dirty="0" err="1">
                <a:solidFill>
                  <a:srgbClr val="005294"/>
                </a:solidFill>
                <a:latin typeface="Calibri"/>
              </a:rPr>
              <a:t>Int</a:t>
            </a:r>
            <a:r>
              <a:rPr lang="en-GB" sz="1000" i="1" dirty="0">
                <a:solidFill>
                  <a:srgbClr val="005294"/>
                </a:solidFill>
                <a:latin typeface="Calibri"/>
              </a:rPr>
              <a:t> J </a:t>
            </a:r>
            <a:r>
              <a:rPr lang="en-GB" sz="1000" i="1" dirty="0" err="1">
                <a:solidFill>
                  <a:srgbClr val="005294"/>
                </a:solidFill>
                <a:latin typeface="Calibri"/>
              </a:rPr>
              <a:t>Obes</a:t>
            </a:r>
            <a:r>
              <a:rPr lang="en-GB" sz="1000" i="1" dirty="0">
                <a:solidFill>
                  <a:srgbClr val="005294"/>
                </a:solidFill>
                <a:latin typeface="Calibri"/>
              </a:rPr>
              <a:t> (</a:t>
            </a:r>
            <a:r>
              <a:rPr lang="en-GB" sz="1000" i="1" dirty="0" err="1">
                <a:solidFill>
                  <a:srgbClr val="005294"/>
                </a:solidFill>
                <a:latin typeface="Calibri"/>
              </a:rPr>
              <a:t>Lond</a:t>
            </a:r>
            <a:r>
              <a:rPr lang="en-GB" sz="1000" i="1" dirty="0">
                <a:solidFill>
                  <a:srgbClr val="005294"/>
                </a:solidFill>
                <a:latin typeface="Calibri"/>
              </a:rPr>
              <a:t>) </a:t>
            </a:r>
            <a:r>
              <a:rPr lang="en-GB" sz="1000" dirty="0">
                <a:solidFill>
                  <a:srgbClr val="005294"/>
                </a:solidFill>
                <a:latin typeface="Calibri"/>
              </a:rPr>
              <a:t>2016;40:162–70</a:t>
            </a:r>
            <a:r>
              <a:rPr lang="pt-BR" sz="1000" dirty="0">
                <a:solidFill>
                  <a:srgbClr val="005294"/>
                </a:solidFill>
                <a:latin typeface="Calibri"/>
              </a:rPr>
              <a:t>.</a:t>
            </a:r>
            <a:endParaRPr lang="en-GB" sz="1000" dirty="0">
              <a:solidFill>
                <a:srgbClr val="005294"/>
              </a:solidFill>
              <a:latin typeface="Calibri"/>
            </a:endParaRPr>
          </a:p>
        </p:txBody>
      </p:sp>
    </p:spTree>
    <p:extLst>
      <p:ext uri="{BB962C8B-B14F-4D97-AF65-F5344CB8AC3E}">
        <p14:creationId xmlns:p14="http://schemas.microsoft.com/office/powerpoint/2010/main" val="2159207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076224" y="2386518"/>
            <a:ext cx="8039188" cy="664791"/>
            <a:chOff x="1552223" y="2444564"/>
            <a:chExt cx="7301419" cy="664791"/>
          </a:xfrm>
        </p:grpSpPr>
        <p:sp>
          <p:nvSpPr>
            <p:cNvPr id="18" name="Content Placeholder 2"/>
            <p:cNvSpPr txBox="1">
              <a:spLocks/>
            </p:cNvSpPr>
            <p:nvPr/>
          </p:nvSpPr>
          <p:spPr>
            <a:xfrm>
              <a:off x="1552223" y="2444564"/>
              <a:ext cx="7286977" cy="664791"/>
            </a:xfrm>
            <a:prstGeom prst="roundRect">
              <a:avLst>
                <a:gd name="adj" fmla="val 22310"/>
              </a:avLst>
            </a:prstGeom>
            <a:gradFill flip="none" rotWithShape="1">
              <a:gsLst>
                <a:gs pos="0">
                  <a:schemeClr val="bg2"/>
                </a:gs>
                <a:gs pos="30000">
                  <a:schemeClr val="accent1">
                    <a:lumMod val="20000"/>
                    <a:lumOff val="80000"/>
                  </a:schemeClr>
                </a:gs>
                <a:gs pos="100000">
                  <a:schemeClr val="accent1">
                    <a:lumMod val="40000"/>
                    <a:lumOff val="60000"/>
                  </a:schemeClr>
                </a:gs>
              </a:gsLst>
              <a:lin ang="0" scaled="1"/>
              <a:tileRect/>
            </a:gra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indent="0">
                <a:buClr>
                  <a:srgbClr val="005294"/>
                </a:buClr>
                <a:buNone/>
              </a:pPr>
              <a:endParaRPr lang="en-GB" sz="1800" dirty="0">
                <a:solidFill>
                  <a:srgbClr val="005294"/>
                </a:solidFill>
              </a:endParaRPr>
            </a:p>
          </p:txBody>
        </p:sp>
        <p:sp>
          <p:nvSpPr>
            <p:cNvPr id="14" name="Content Placeholder 2"/>
            <p:cNvSpPr txBox="1">
              <a:spLocks/>
            </p:cNvSpPr>
            <p:nvPr/>
          </p:nvSpPr>
          <p:spPr>
            <a:xfrm>
              <a:off x="3029582" y="2453794"/>
              <a:ext cx="5824060" cy="646331"/>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t>Obesity</a:t>
              </a:r>
              <a:r>
                <a:rPr lang="en-GB" sz="1800" dirty="0"/>
                <a:t> is strongly associated with </a:t>
              </a:r>
              <a:r>
                <a:rPr lang="en-GB" sz="1800" b="1" dirty="0"/>
                <a:t>low testosterone</a:t>
              </a:r>
              <a:r>
                <a:rPr lang="en-GB" sz="1800" dirty="0"/>
                <a:t>, </a:t>
              </a:r>
              <a:br>
                <a:rPr lang="en-GB" sz="1800" dirty="0"/>
              </a:br>
              <a:r>
                <a:rPr lang="en-GB" sz="1800" dirty="0"/>
                <a:t>    particularly in men with a BMI &gt;40 kg/m² </a:t>
              </a:r>
              <a:r>
                <a:rPr lang="en-GB" sz="1800" baseline="30000" dirty="0"/>
                <a:t>2,3</a:t>
              </a:r>
              <a:endParaRPr lang="en-GB" sz="1800" dirty="0"/>
            </a:p>
          </p:txBody>
        </p:sp>
      </p:grpSp>
      <p:sp>
        <p:nvSpPr>
          <p:cNvPr id="4" name="TextBox 3"/>
          <p:cNvSpPr txBox="1"/>
          <p:nvPr/>
        </p:nvSpPr>
        <p:spPr>
          <a:xfrm>
            <a:off x="1524000" y="5812566"/>
            <a:ext cx="9144001" cy="553998"/>
          </a:xfrm>
          <a:prstGeom prst="rect">
            <a:avLst/>
          </a:prstGeom>
          <a:noFill/>
        </p:spPr>
        <p:txBody>
          <a:bodyPr wrap="square" rtlCol="0" anchor="b">
            <a:spAutoFit/>
          </a:bodyPr>
          <a:lstStyle/>
          <a:p>
            <a:pPr defTabSz="457200">
              <a:defRPr/>
            </a:pPr>
            <a:r>
              <a:rPr lang="en-GB" sz="1000" dirty="0">
                <a:solidFill>
                  <a:srgbClr val="005294"/>
                </a:solidFill>
              </a:rPr>
              <a:t>BMI, body mass index; </a:t>
            </a:r>
            <a:r>
              <a:rPr lang="en-GB" sz="1000" dirty="0" err="1">
                <a:solidFill>
                  <a:srgbClr val="005294"/>
                </a:solidFill>
              </a:rPr>
              <a:t>TTh</a:t>
            </a:r>
            <a:r>
              <a:rPr lang="en-GB" sz="1000" dirty="0">
                <a:solidFill>
                  <a:srgbClr val="005294"/>
                </a:solidFill>
              </a:rPr>
              <a:t>, testosterone therapy</a:t>
            </a:r>
          </a:p>
          <a:p>
            <a:pPr defTabSz="457200">
              <a:defRPr/>
            </a:pPr>
            <a:r>
              <a:rPr lang="en-GB" sz="1000" b="1" dirty="0">
                <a:solidFill>
                  <a:srgbClr val="005294"/>
                </a:solidFill>
              </a:rPr>
              <a:t>1.</a:t>
            </a:r>
            <a:r>
              <a:rPr lang="en-GB" sz="1000" dirty="0">
                <a:solidFill>
                  <a:srgbClr val="005294"/>
                </a:solidFill>
              </a:rPr>
              <a:t> Kelly DM, Jones TH. </a:t>
            </a:r>
            <a:r>
              <a:rPr lang="en-GB" sz="1000" i="1" dirty="0">
                <a:solidFill>
                  <a:srgbClr val="005294"/>
                </a:solidFill>
              </a:rPr>
              <a:t>J </a:t>
            </a:r>
            <a:r>
              <a:rPr lang="en-GB" sz="1000" i="1" dirty="0" err="1">
                <a:solidFill>
                  <a:srgbClr val="005294"/>
                </a:solidFill>
              </a:rPr>
              <a:t>Endocrinol</a:t>
            </a:r>
            <a:r>
              <a:rPr lang="en-GB" sz="1000" i="1" dirty="0">
                <a:solidFill>
                  <a:srgbClr val="005294"/>
                </a:solidFill>
              </a:rPr>
              <a:t> </a:t>
            </a:r>
            <a:r>
              <a:rPr lang="en-GB" sz="1000" dirty="0">
                <a:solidFill>
                  <a:srgbClr val="005294"/>
                </a:solidFill>
              </a:rPr>
              <a:t>2013;217:R25–R45; </a:t>
            </a:r>
            <a:r>
              <a:rPr lang="en-GB" sz="1000" b="1" dirty="0">
                <a:solidFill>
                  <a:srgbClr val="005294"/>
                </a:solidFill>
              </a:rPr>
              <a:t>2.</a:t>
            </a:r>
            <a:r>
              <a:rPr lang="en-GB" sz="1000" dirty="0">
                <a:solidFill>
                  <a:srgbClr val="005294"/>
                </a:solidFill>
              </a:rPr>
              <a:t> </a:t>
            </a:r>
            <a:r>
              <a:rPr lang="en-GB" sz="1000" dirty="0" err="1">
                <a:solidFill>
                  <a:srgbClr val="005294"/>
                </a:solidFill>
              </a:rPr>
              <a:t>Traish</a:t>
            </a:r>
            <a:r>
              <a:rPr lang="en-GB" sz="1000" dirty="0">
                <a:solidFill>
                  <a:srgbClr val="005294"/>
                </a:solidFill>
              </a:rPr>
              <a:t> AM. </a:t>
            </a:r>
            <a:r>
              <a:rPr lang="pt-BR" sz="1000" i="1" dirty="0">
                <a:solidFill>
                  <a:srgbClr val="005294"/>
                </a:solidFill>
              </a:rPr>
              <a:t>Curr Opin Endocrinol Diabetes Obes </a:t>
            </a:r>
            <a:r>
              <a:rPr lang="pt-BR" sz="1000" dirty="0">
                <a:solidFill>
                  <a:srgbClr val="005294"/>
                </a:solidFill>
              </a:rPr>
              <a:t>2014;21:313–22; </a:t>
            </a:r>
            <a:br>
              <a:rPr lang="pt-BR" sz="1000" dirty="0">
                <a:solidFill>
                  <a:srgbClr val="005294"/>
                </a:solidFill>
              </a:rPr>
            </a:br>
            <a:r>
              <a:rPr lang="en-GB" sz="1000" b="1" dirty="0">
                <a:solidFill>
                  <a:srgbClr val="005294"/>
                </a:solidFill>
              </a:rPr>
              <a:t>3. </a:t>
            </a:r>
            <a:r>
              <a:rPr lang="en-US" sz="1000" dirty="0" err="1">
                <a:solidFill>
                  <a:srgbClr val="005294"/>
                </a:solidFill>
              </a:rPr>
              <a:t>Saad</a:t>
            </a:r>
            <a:r>
              <a:rPr lang="en-US" sz="1000" dirty="0">
                <a:solidFill>
                  <a:srgbClr val="005294"/>
                </a:solidFill>
              </a:rPr>
              <a:t> F </a:t>
            </a:r>
            <a:r>
              <a:rPr lang="en-US" sz="1000" i="1" dirty="0">
                <a:solidFill>
                  <a:srgbClr val="005294"/>
                </a:solidFill>
              </a:rPr>
              <a:t>et al. </a:t>
            </a:r>
            <a:r>
              <a:rPr lang="en-US" sz="1000" i="1" dirty="0" err="1">
                <a:solidFill>
                  <a:srgbClr val="005294"/>
                </a:solidFill>
              </a:rPr>
              <a:t>Int</a:t>
            </a:r>
            <a:r>
              <a:rPr lang="en-US" sz="1000" i="1" dirty="0">
                <a:solidFill>
                  <a:srgbClr val="005294"/>
                </a:solidFill>
              </a:rPr>
              <a:t> J </a:t>
            </a:r>
            <a:r>
              <a:rPr lang="en-US" sz="1000" i="1" dirty="0" err="1">
                <a:solidFill>
                  <a:srgbClr val="005294"/>
                </a:solidFill>
              </a:rPr>
              <a:t>Obes</a:t>
            </a:r>
            <a:r>
              <a:rPr lang="en-US" sz="1000" i="1" dirty="0">
                <a:solidFill>
                  <a:srgbClr val="005294"/>
                </a:solidFill>
              </a:rPr>
              <a:t> (</a:t>
            </a:r>
            <a:r>
              <a:rPr lang="en-US" sz="1000" i="1" dirty="0" err="1">
                <a:solidFill>
                  <a:srgbClr val="005294"/>
                </a:solidFill>
              </a:rPr>
              <a:t>Lond</a:t>
            </a:r>
            <a:r>
              <a:rPr lang="en-US" sz="1000" i="1" dirty="0">
                <a:solidFill>
                  <a:srgbClr val="005294"/>
                </a:solidFill>
              </a:rPr>
              <a:t>) </a:t>
            </a:r>
            <a:r>
              <a:rPr lang="en-US" sz="1000" dirty="0">
                <a:solidFill>
                  <a:srgbClr val="005294"/>
                </a:solidFill>
              </a:rPr>
              <a:t>2020;44:1264–78</a:t>
            </a:r>
            <a:r>
              <a:rPr lang="pt-BR" sz="1000" dirty="0">
                <a:solidFill>
                  <a:srgbClr val="005294"/>
                </a:solidFill>
              </a:rPr>
              <a:t>.</a:t>
            </a:r>
            <a:endParaRPr lang="en-GB" sz="1000" dirty="0">
              <a:solidFill>
                <a:srgbClr val="005294"/>
              </a:solidFill>
            </a:endParaRPr>
          </a:p>
        </p:txBody>
      </p:sp>
      <p:pic>
        <p:nvPicPr>
          <p:cNvPr id="6" name="Picture 2" descr="https://upload.wikimedia.org/wikipedia/commons/b/b9/Obesity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50467">
                        <a14:foregroundMark x1="26838" y1="78732" x2="26838" y2="78732"/>
                        <a14:foregroundMark x1="35560" y1="72151" x2="35560" y2="72151"/>
                        <a14:foregroundMark x1="40519" y1="61792" x2="40519" y2="61792"/>
                        <a14:foregroundMark x1="5601" y1="78915" x2="5601" y2="78915"/>
                        <a14:backgroundMark x1="4288" y1="7617" x2="4288" y2="7617"/>
                        <a14:backgroundMark x1="11085" y1="1280" x2="11085" y2="1280"/>
                        <a14:backgroundMark x1="11639" y1="305" x2="11639" y2="305"/>
                        <a14:backgroundMark x1="5980" y1="6033" x2="5980" y2="6033"/>
                        <a14:backgroundMark x1="3967" y1="14260" x2="3967" y2="14260"/>
                        <a14:backgroundMark x1="12165" y1="183" x2="12165" y2="183"/>
                        <a14:backgroundMark x1="10852" y1="42048" x2="10852" y2="42048"/>
                        <a14:backgroundMark x1="10735" y1="42657" x2="10735" y2="42657"/>
                        <a14:backgroundMark x1="7322" y1="65874" x2="7322" y2="65874"/>
                        <a14:backgroundMark x1="6039" y1="79159" x2="6039" y2="79159"/>
                        <a14:backgroundMark x1="6214" y1="77087" x2="6214" y2="77087"/>
                        <a14:backgroundMark x1="6039" y1="80804" x2="6039" y2="80804"/>
                        <a14:backgroundMark x1="350" y1="98964" x2="350" y2="98964"/>
                        <a14:backgroundMark x1="408" y1="58440" x2="408" y2="58440"/>
                      </a14:backgroundRemoval>
                    </a14:imgEffect>
                  </a14:imgLayer>
                </a14:imgProps>
              </a:ext>
              <a:ext uri="{28A0092B-C50C-407E-A947-70E740481C1C}">
                <a14:useLocalDpi xmlns:a14="http://schemas.microsoft.com/office/drawing/2010/main" val="0"/>
              </a:ext>
            </a:extLst>
          </a:blip>
          <a:srcRect r="49536"/>
          <a:stretch/>
        </p:blipFill>
        <p:spPr bwMode="auto">
          <a:xfrm>
            <a:off x="1524000" y="2379854"/>
            <a:ext cx="3454400" cy="327689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444617" y="184848"/>
            <a:ext cx="10670795" cy="2060320"/>
            <a:chOff x="330765" y="184848"/>
            <a:chExt cx="8508435" cy="2060320"/>
          </a:xfrm>
        </p:grpSpPr>
        <p:sp>
          <p:nvSpPr>
            <p:cNvPr id="21" name="Content Placeholder 2"/>
            <p:cNvSpPr txBox="1">
              <a:spLocks/>
            </p:cNvSpPr>
            <p:nvPr/>
          </p:nvSpPr>
          <p:spPr>
            <a:xfrm>
              <a:off x="492814" y="184848"/>
              <a:ext cx="8346386" cy="2060320"/>
            </a:xfrm>
            <a:custGeom>
              <a:avLst/>
              <a:gdLst/>
              <a:ahLst/>
              <a:cxnLst/>
              <a:rect l="l" t="t" r="r" b="b"/>
              <a:pathLst>
                <a:path w="8346386" h="2060320">
                  <a:moveTo>
                    <a:pt x="6544769" y="0"/>
                  </a:moveTo>
                  <a:lnTo>
                    <a:pt x="8079993" y="0"/>
                  </a:lnTo>
                  <a:cubicBezTo>
                    <a:pt x="8227118" y="0"/>
                    <a:pt x="8346386" y="119268"/>
                    <a:pt x="8346386" y="266393"/>
                  </a:cubicBezTo>
                  <a:lnTo>
                    <a:pt x="8346386" y="1252900"/>
                  </a:lnTo>
                  <a:lnTo>
                    <a:pt x="8342894" y="1287539"/>
                  </a:lnTo>
                  <a:cubicBezTo>
                    <a:pt x="8346064" y="1293034"/>
                    <a:pt x="8346386" y="1298897"/>
                    <a:pt x="8346386" y="1304835"/>
                  </a:cubicBezTo>
                  <a:lnTo>
                    <a:pt x="8346386" y="1899688"/>
                  </a:lnTo>
                  <a:cubicBezTo>
                    <a:pt x="8346386" y="1988403"/>
                    <a:pt x="8274469" y="2060320"/>
                    <a:pt x="8185754" y="2060320"/>
                  </a:cubicBezTo>
                  <a:lnTo>
                    <a:pt x="160632" y="2060320"/>
                  </a:lnTo>
                  <a:cubicBezTo>
                    <a:pt x="71917" y="2060320"/>
                    <a:pt x="0" y="1988403"/>
                    <a:pt x="0" y="1899688"/>
                  </a:cubicBezTo>
                  <a:lnTo>
                    <a:pt x="0" y="1304835"/>
                  </a:lnTo>
                  <a:cubicBezTo>
                    <a:pt x="0" y="1216120"/>
                    <a:pt x="71917" y="1144203"/>
                    <a:pt x="160632" y="1144203"/>
                  </a:cubicBezTo>
                  <a:lnTo>
                    <a:pt x="6278376" y="1144203"/>
                  </a:lnTo>
                  <a:lnTo>
                    <a:pt x="6278376" y="266393"/>
                  </a:lnTo>
                  <a:cubicBezTo>
                    <a:pt x="6278376" y="119268"/>
                    <a:pt x="6397644" y="0"/>
                    <a:pt x="6544769" y="0"/>
                  </a:cubicBezTo>
                  <a:close/>
                </a:path>
              </a:pathLst>
            </a:custGeom>
            <a:gradFill flip="none" rotWithShape="1">
              <a:gsLst>
                <a:gs pos="0">
                  <a:schemeClr val="bg2"/>
                </a:gs>
                <a:gs pos="39000">
                  <a:schemeClr val="accent1">
                    <a:lumMod val="20000"/>
                    <a:lumOff val="80000"/>
                  </a:schemeClr>
                </a:gs>
                <a:gs pos="100000">
                  <a:schemeClr val="accent1">
                    <a:lumMod val="40000"/>
                    <a:lumOff val="60000"/>
                  </a:schemeClr>
                </a:gs>
              </a:gsLst>
              <a:lin ang="0" scaled="1"/>
              <a:tileRect/>
            </a:gra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indent="0">
                <a:buClr>
                  <a:srgbClr val="005294"/>
                </a:buClr>
                <a:buNone/>
              </a:pPr>
              <a:endParaRPr lang="en-GB" sz="1800" dirty="0">
                <a:solidFill>
                  <a:srgbClr val="005294"/>
                </a:solidFill>
              </a:endParaRPr>
            </a:p>
          </p:txBody>
        </p:sp>
        <p:sp>
          <p:nvSpPr>
            <p:cNvPr id="22" name="Round Same Side Corner Rectangle 21"/>
            <p:cNvSpPr/>
            <p:nvPr/>
          </p:nvSpPr>
          <p:spPr>
            <a:xfrm rot="16200000">
              <a:off x="662233" y="997582"/>
              <a:ext cx="916118" cy="1579053"/>
            </a:xfrm>
            <a:prstGeom prst="round2SameRect">
              <a:avLst/>
            </a:prstGeom>
            <a:solidFill>
              <a:schemeClr val="accent2"/>
            </a:solidFill>
            <a:ln w="38100">
              <a:solidFill>
                <a:schemeClr val="tx2"/>
              </a:solidFill>
            </a:ln>
            <a:effectLst/>
          </p:spPr>
          <p:txBody>
            <a:bodyPr wrap="square">
              <a:noAutofit/>
            </a:bodyPr>
            <a:lstStyle/>
            <a:p>
              <a:pPr algn="ctr"/>
              <a:endParaRPr lang="en-GB">
                <a:solidFill>
                  <a:schemeClr val="tx2"/>
                </a:solidFill>
              </a:endParaRPr>
            </a:p>
          </p:txBody>
        </p:sp>
        <p:sp>
          <p:nvSpPr>
            <p:cNvPr id="23" name="Rectangle 22"/>
            <p:cNvSpPr/>
            <p:nvPr/>
          </p:nvSpPr>
          <p:spPr>
            <a:xfrm>
              <a:off x="330765" y="1433165"/>
              <a:ext cx="1579054" cy="707886"/>
            </a:xfrm>
            <a:prstGeom prst="rect">
              <a:avLst/>
            </a:prstGeom>
            <a:noFill/>
            <a:ln>
              <a:noFill/>
            </a:ln>
          </p:spPr>
          <p:txBody>
            <a:bodyPr wrap="square" anchor="ctr">
              <a:spAutoFit/>
            </a:bodyPr>
            <a:lstStyle/>
            <a:p>
              <a:pPr algn="ctr"/>
              <a:r>
                <a:rPr lang="en-GB" sz="2000" b="1" dirty="0">
                  <a:solidFill>
                    <a:prstClr val="white"/>
                  </a:solidFill>
                </a:rPr>
                <a:t>Testosterone</a:t>
              </a:r>
              <a:endParaRPr lang="en-GB" sz="1600" b="1" baseline="30000" dirty="0">
                <a:solidFill>
                  <a:prstClr val="white"/>
                </a:solidFill>
              </a:endParaRPr>
            </a:p>
          </p:txBody>
        </p:sp>
        <p:pic>
          <p:nvPicPr>
            <p:cNvPr id="24" name="Picture 5" descr="The chemical structure of testosterone."/>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93651" y="346900"/>
              <a:ext cx="1623089" cy="1049936"/>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p:cNvSpPr txBox="1">
              <a:spLocks/>
            </p:cNvSpPr>
            <p:nvPr/>
          </p:nvSpPr>
          <p:spPr>
            <a:xfrm>
              <a:off x="1990842" y="1448386"/>
              <a:ext cx="6674733" cy="701731"/>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3038" indent="-173038"/>
              <a:r>
                <a:rPr lang="en-GB" sz="1800" dirty="0"/>
                <a:t>Regulates the metabolism of carbohydrates, proteins and fat</a:t>
              </a:r>
            </a:p>
            <a:p>
              <a:pPr marL="173038" indent="-173038"/>
              <a:r>
                <a:rPr lang="en-GB" sz="1800" dirty="0"/>
                <a:t>Major influence on body fat composition and muscle mass in men</a:t>
              </a:r>
              <a:r>
                <a:rPr lang="en-GB" sz="1800" baseline="30000" dirty="0"/>
                <a:t>1,2</a:t>
              </a:r>
              <a:endParaRPr lang="en-GB" sz="1800" dirty="0"/>
            </a:p>
          </p:txBody>
        </p:sp>
      </p:grpSp>
      <p:sp>
        <p:nvSpPr>
          <p:cNvPr id="2" name="Title 1"/>
          <p:cNvSpPr>
            <a:spLocks noGrp="1"/>
          </p:cNvSpPr>
          <p:nvPr>
            <p:ph type="title"/>
          </p:nvPr>
        </p:nvSpPr>
        <p:spPr>
          <a:xfrm>
            <a:off x="444618" y="76201"/>
            <a:ext cx="8077213" cy="1176035"/>
          </a:xfrm>
        </p:spPr>
        <p:txBody>
          <a:bodyPr>
            <a:normAutofit/>
          </a:bodyPr>
          <a:lstStyle/>
          <a:p>
            <a:r>
              <a:rPr lang="en-GB" dirty="0">
                <a:solidFill>
                  <a:schemeClr val="tx2"/>
                </a:solidFill>
              </a:rPr>
              <a:t>Influence of testosterone            on body composition</a:t>
            </a:r>
          </a:p>
        </p:txBody>
      </p:sp>
      <p:grpSp>
        <p:nvGrpSpPr>
          <p:cNvPr id="116" name="Group 115"/>
          <p:cNvGrpSpPr/>
          <p:nvPr/>
        </p:nvGrpSpPr>
        <p:grpSpPr>
          <a:xfrm>
            <a:off x="5053455" y="3189050"/>
            <a:ext cx="6137459" cy="1732115"/>
            <a:chOff x="3409708" y="3265251"/>
            <a:chExt cx="5357063" cy="1732115"/>
          </a:xfrm>
        </p:grpSpPr>
        <p:grpSp>
          <p:nvGrpSpPr>
            <p:cNvPr id="111" name="Group 110"/>
            <p:cNvGrpSpPr/>
            <p:nvPr/>
          </p:nvGrpSpPr>
          <p:grpSpPr>
            <a:xfrm>
              <a:off x="3409708" y="3265251"/>
              <a:ext cx="5255867" cy="1732115"/>
              <a:chOff x="9041116" y="5181937"/>
              <a:chExt cx="5255867" cy="1732115"/>
            </a:xfrm>
          </p:grpSpPr>
          <p:sp>
            <p:nvSpPr>
              <p:cNvPr id="110" name="Rounded Rectangle 109"/>
              <p:cNvSpPr/>
              <p:nvPr/>
            </p:nvSpPr>
            <p:spPr>
              <a:xfrm>
                <a:off x="9041116" y="5193544"/>
                <a:ext cx="5255867" cy="1720506"/>
              </a:xfrm>
              <a:prstGeom prst="roundRect">
                <a:avLst>
                  <a:gd name="adj" fmla="val 14766"/>
                </a:avLst>
              </a:prstGeom>
              <a:solidFill>
                <a:schemeClr val="accent1">
                  <a:lumMod val="60000"/>
                  <a:lumOff val="40000"/>
                </a:schemeClr>
              </a:solidFill>
              <a:ln w="38100">
                <a:solidFill>
                  <a:schemeClr val="tx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08" name="Round Same Side Corner Rectangle 107"/>
              <p:cNvSpPr/>
              <p:nvPr/>
            </p:nvSpPr>
            <p:spPr>
              <a:xfrm rot="16200000">
                <a:off x="8966390" y="5260271"/>
                <a:ext cx="1728508" cy="1579053"/>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09" name="Rectangle 108"/>
              <p:cNvSpPr/>
              <p:nvPr/>
            </p:nvSpPr>
            <p:spPr>
              <a:xfrm>
                <a:off x="9041116" y="5181937"/>
                <a:ext cx="1579054" cy="923330"/>
              </a:xfrm>
              <a:prstGeom prst="rect">
                <a:avLst/>
              </a:prstGeom>
              <a:noFill/>
              <a:ln>
                <a:noFill/>
              </a:ln>
            </p:spPr>
            <p:txBody>
              <a:bodyPr wrap="square" anchor="ctr">
                <a:spAutoFit/>
              </a:bodyPr>
              <a:lstStyle/>
              <a:p>
                <a:pPr algn="ctr"/>
                <a:r>
                  <a:rPr lang="en-GB" b="1" dirty="0">
                    <a:solidFill>
                      <a:prstClr val="white"/>
                    </a:solidFill>
                  </a:rPr>
                  <a:t>Low testosterone</a:t>
                </a:r>
                <a:r>
                  <a:rPr lang="en-GB" b="1" baseline="30000" dirty="0">
                    <a:solidFill>
                      <a:prstClr val="white"/>
                    </a:solidFill>
                  </a:rPr>
                  <a:t>1,2</a:t>
                </a:r>
              </a:p>
            </p:txBody>
          </p:sp>
        </p:grpSp>
        <p:sp>
          <p:nvSpPr>
            <p:cNvPr id="10" name="Content Placeholder 2"/>
            <p:cNvSpPr txBox="1">
              <a:spLocks/>
            </p:cNvSpPr>
            <p:nvPr/>
          </p:nvSpPr>
          <p:spPr>
            <a:xfrm>
              <a:off x="5052262" y="3323660"/>
              <a:ext cx="3714509" cy="1618905"/>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r>
                <a:rPr lang="en-GB" sz="1600" dirty="0"/>
                <a:t>Affects energy production/utilisation and results in </a:t>
              </a:r>
              <a:r>
                <a:rPr lang="en-GB" sz="1600" b="1" dirty="0"/>
                <a:t>storage of lipids</a:t>
              </a:r>
              <a:r>
                <a:rPr lang="en-GB" sz="1600" dirty="0"/>
                <a:t>, </a:t>
              </a:r>
              <a:r>
                <a:rPr lang="en-GB" sz="1600" b="1" dirty="0"/>
                <a:t>increased adipogenesis</a:t>
              </a:r>
              <a:r>
                <a:rPr lang="en-GB" sz="1600" dirty="0"/>
                <a:t> and </a:t>
              </a:r>
              <a:r>
                <a:rPr lang="en-GB" sz="1600" b="1" dirty="0"/>
                <a:t>altered mitochondrial function</a:t>
              </a:r>
            </a:p>
            <a:p>
              <a:pPr marL="177800" indent="-177800"/>
              <a:r>
                <a:rPr lang="en-GB" sz="1600" dirty="0"/>
                <a:t>Is associated with </a:t>
              </a:r>
              <a:r>
                <a:rPr lang="en-GB" sz="1600" b="1" dirty="0"/>
                <a:t>increased fat mass</a:t>
              </a:r>
              <a:r>
                <a:rPr lang="en-GB" sz="1600" dirty="0"/>
                <a:t>, particularly central adiposity</a:t>
              </a:r>
            </a:p>
          </p:txBody>
        </p:sp>
        <p:grpSp>
          <p:nvGrpSpPr>
            <p:cNvPr id="115" name="Group 114"/>
            <p:cNvGrpSpPr/>
            <p:nvPr/>
          </p:nvGrpSpPr>
          <p:grpSpPr>
            <a:xfrm>
              <a:off x="3511591" y="4058717"/>
              <a:ext cx="1387033" cy="839362"/>
              <a:chOff x="3429041" y="4058717"/>
              <a:chExt cx="1387033" cy="839362"/>
            </a:xfrm>
          </p:grpSpPr>
          <p:pic>
            <p:nvPicPr>
              <p:cNvPr id="113" name="Picture 5" descr="The chemical structure of testosterone."/>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artisticCutout/>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29041" y="4058717"/>
                <a:ext cx="1197778" cy="774813"/>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14" name="Down Arrow 113"/>
              <p:cNvSpPr/>
              <p:nvPr/>
            </p:nvSpPr>
            <p:spPr>
              <a:xfrm>
                <a:off x="4503239" y="4488418"/>
                <a:ext cx="312835" cy="409661"/>
              </a:xfrm>
              <a:prstGeom prst="downArrow">
                <a:avLst/>
              </a:prstGeom>
              <a:solidFill>
                <a:schemeClr val="bg2"/>
              </a:solidFill>
              <a:ln>
                <a:noFill/>
              </a:ln>
              <a:effectLst>
                <a:glow rad="1016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grpSp>
      <p:grpSp>
        <p:nvGrpSpPr>
          <p:cNvPr id="120" name="Group 119"/>
          <p:cNvGrpSpPr/>
          <p:nvPr/>
        </p:nvGrpSpPr>
        <p:grpSpPr>
          <a:xfrm>
            <a:off x="5166134" y="4680085"/>
            <a:ext cx="5908842" cy="1366831"/>
            <a:chOff x="3730125" y="4680084"/>
            <a:chExt cx="5248775" cy="1366831"/>
          </a:xfrm>
        </p:grpSpPr>
        <p:sp>
          <p:nvSpPr>
            <p:cNvPr id="119" name="Content Placeholder 2"/>
            <p:cNvSpPr txBox="1">
              <a:spLocks/>
            </p:cNvSpPr>
            <p:nvPr/>
          </p:nvSpPr>
          <p:spPr>
            <a:xfrm flipH="1">
              <a:off x="3730125" y="5099734"/>
              <a:ext cx="4823119" cy="659049"/>
            </a:xfrm>
            <a:prstGeom prst="roundRect">
              <a:avLst>
                <a:gd name="adj" fmla="val 17534"/>
              </a:avLst>
            </a:prstGeom>
            <a:gradFill flip="none" rotWithShape="1">
              <a:gsLst>
                <a:gs pos="0">
                  <a:schemeClr val="bg2"/>
                </a:gs>
                <a:gs pos="30000">
                  <a:schemeClr val="accent1">
                    <a:lumMod val="20000"/>
                    <a:lumOff val="80000"/>
                  </a:schemeClr>
                </a:gs>
                <a:gs pos="100000">
                  <a:schemeClr val="accent1">
                    <a:lumMod val="40000"/>
                    <a:lumOff val="60000"/>
                  </a:schemeClr>
                </a:gs>
              </a:gsLst>
              <a:lin ang="0" scaled="1"/>
              <a:tileRect/>
            </a:gra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indent="0">
                <a:buClr>
                  <a:srgbClr val="005294"/>
                </a:buClr>
                <a:buNone/>
              </a:pPr>
              <a:endParaRPr lang="en-GB" sz="1800" dirty="0">
                <a:solidFill>
                  <a:srgbClr val="005294"/>
                </a:solidFill>
              </a:endParaRPr>
            </a:p>
          </p:txBody>
        </p:sp>
        <p:sp>
          <p:nvSpPr>
            <p:cNvPr id="112" name="Content Placeholder 2"/>
            <p:cNvSpPr txBox="1">
              <a:spLocks/>
            </p:cNvSpPr>
            <p:nvPr/>
          </p:nvSpPr>
          <p:spPr>
            <a:xfrm>
              <a:off x="3763203" y="5136871"/>
              <a:ext cx="4406962" cy="584775"/>
            </a:xfrm>
            <a:prstGeom prst="rect">
              <a:avLst/>
            </a:prstGeom>
          </p:spPr>
          <p:txBody>
            <a:bodyPr vert="horz" wrap="square" lIns="91440" tIns="45720" rIns="91440" bIns="45720" rtlCol="0" anchor="ctr">
              <a:sp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600" spc="-30" dirty="0" err="1"/>
                <a:t>TTh</a:t>
              </a:r>
              <a:r>
                <a:rPr lang="en-GB" sz="1600" spc="-30" dirty="0"/>
                <a:t> in </a:t>
              </a:r>
              <a:r>
                <a:rPr lang="en-GB" sz="1600" spc="-30" dirty="0" err="1"/>
                <a:t>hypogonadal</a:t>
              </a:r>
              <a:r>
                <a:rPr lang="en-GB" sz="1600" spc="-30" dirty="0"/>
                <a:t> men results in normalisation </a:t>
              </a:r>
              <a:br>
                <a:rPr lang="en-GB" sz="1600" spc="-30" dirty="0"/>
              </a:br>
              <a:r>
                <a:rPr lang="en-GB" sz="1600" spc="-30" dirty="0"/>
                <a:t>of glucose utilisation and increased lipid oxidation</a:t>
              </a:r>
              <a:r>
                <a:rPr lang="en-GB" sz="1600" spc="-30" baseline="30000" dirty="0"/>
                <a:t>2</a:t>
              </a:r>
            </a:p>
          </p:txBody>
        </p:sp>
        <p:grpSp>
          <p:nvGrpSpPr>
            <p:cNvPr id="34" name="Group 33"/>
            <p:cNvGrpSpPr/>
            <p:nvPr/>
          </p:nvGrpSpPr>
          <p:grpSpPr>
            <a:xfrm>
              <a:off x="7927276" y="4680084"/>
              <a:ext cx="1051624" cy="1366831"/>
              <a:chOff x="636308" y="4123309"/>
              <a:chExt cx="968652" cy="1258991"/>
            </a:xfrm>
            <a:effectLst>
              <a:outerShdw blurRad="76200" dir="18900000" sy="23000" kx="-1200000" algn="bl" rotWithShape="0">
                <a:prstClr val="black">
                  <a:alpha val="20000"/>
                </a:prstClr>
              </a:outerShdw>
            </a:effectLst>
          </p:grpSpPr>
          <p:grpSp>
            <p:nvGrpSpPr>
              <p:cNvPr id="44" name="Group 43"/>
              <p:cNvGrpSpPr/>
              <p:nvPr/>
            </p:nvGrpSpPr>
            <p:grpSpPr>
              <a:xfrm>
                <a:off x="840019" y="4123309"/>
                <a:ext cx="515126" cy="1201755"/>
                <a:chOff x="6477000" y="1764989"/>
                <a:chExt cx="1389361" cy="3241288"/>
              </a:xfrm>
              <a:effectLst/>
            </p:grpSpPr>
            <p:sp>
              <p:nvSpPr>
                <p:cNvPr id="59" name="Freeform 58"/>
                <p:cNvSpPr/>
                <p:nvPr/>
              </p:nvSpPr>
              <p:spPr>
                <a:xfrm>
                  <a:off x="6638925" y="1952625"/>
                  <a:ext cx="771525" cy="2886075"/>
                </a:xfrm>
                <a:custGeom>
                  <a:avLst/>
                  <a:gdLst>
                    <a:gd name="connsiteX0" fmla="*/ 657225 w 771525"/>
                    <a:gd name="connsiteY0" fmla="*/ 0 h 2886075"/>
                    <a:gd name="connsiteX1" fmla="*/ 400050 w 771525"/>
                    <a:gd name="connsiteY1" fmla="*/ 0 h 2886075"/>
                    <a:gd name="connsiteX2" fmla="*/ 400050 w 771525"/>
                    <a:gd name="connsiteY2" fmla="*/ 342900 h 2886075"/>
                    <a:gd name="connsiteX3" fmla="*/ 295275 w 771525"/>
                    <a:gd name="connsiteY3" fmla="*/ 342900 h 2886075"/>
                    <a:gd name="connsiteX4" fmla="*/ 295275 w 771525"/>
                    <a:gd name="connsiteY4" fmla="*/ 647700 h 2886075"/>
                    <a:gd name="connsiteX5" fmla="*/ 9525 w 771525"/>
                    <a:gd name="connsiteY5" fmla="*/ 981075 h 2886075"/>
                    <a:gd name="connsiteX6" fmla="*/ 0 w 771525"/>
                    <a:gd name="connsiteY6" fmla="*/ 2619375 h 2886075"/>
                    <a:gd name="connsiteX7" fmla="*/ 142875 w 771525"/>
                    <a:gd name="connsiteY7" fmla="*/ 2886075 h 2886075"/>
                    <a:gd name="connsiteX8" fmla="*/ 419100 w 771525"/>
                    <a:gd name="connsiteY8" fmla="*/ 2581275 h 2886075"/>
                    <a:gd name="connsiteX9" fmla="*/ 428625 w 771525"/>
                    <a:gd name="connsiteY9" fmla="*/ 695325 h 2886075"/>
                    <a:gd name="connsiteX10" fmla="*/ 752475 w 771525"/>
                    <a:gd name="connsiteY10" fmla="*/ 676275 h 2886075"/>
                    <a:gd name="connsiteX11" fmla="*/ 771525 w 771525"/>
                    <a:gd name="connsiteY11" fmla="*/ 361950 h 2886075"/>
                    <a:gd name="connsiteX12" fmla="*/ 666750 w 771525"/>
                    <a:gd name="connsiteY12" fmla="*/ 333375 h 2886075"/>
                    <a:gd name="connsiteX13" fmla="*/ 657225 w 771525"/>
                    <a:gd name="connsiteY13"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525" h="2886075">
                      <a:moveTo>
                        <a:pt x="657225" y="0"/>
                      </a:moveTo>
                      <a:lnTo>
                        <a:pt x="400050" y="0"/>
                      </a:lnTo>
                      <a:lnTo>
                        <a:pt x="400050" y="342900"/>
                      </a:lnTo>
                      <a:lnTo>
                        <a:pt x="295275" y="342900"/>
                      </a:lnTo>
                      <a:lnTo>
                        <a:pt x="295275" y="647700"/>
                      </a:lnTo>
                      <a:lnTo>
                        <a:pt x="9525" y="981075"/>
                      </a:lnTo>
                      <a:lnTo>
                        <a:pt x="0" y="2619375"/>
                      </a:lnTo>
                      <a:lnTo>
                        <a:pt x="142875" y="2886075"/>
                      </a:lnTo>
                      <a:lnTo>
                        <a:pt x="419100" y="2581275"/>
                      </a:lnTo>
                      <a:lnTo>
                        <a:pt x="428625" y="695325"/>
                      </a:lnTo>
                      <a:lnTo>
                        <a:pt x="752475" y="676275"/>
                      </a:lnTo>
                      <a:lnTo>
                        <a:pt x="771525" y="361950"/>
                      </a:lnTo>
                      <a:lnTo>
                        <a:pt x="666750" y="333375"/>
                      </a:lnTo>
                      <a:lnTo>
                        <a:pt x="65722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0" name="Picture 6"/>
                <p:cNvPicPr>
                  <a:picLocks noChangeAspect="1" noChangeArrowheads="1"/>
                </p:cNvPicPr>
                <p:nvPr/>
              </p:nvPicPr>
              <p:blipFill>
                <a:blip r:embed="rId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1764989"/>
                  <a:ext cx="1389361" cy="324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5" name="Group 44"/>
              <p:cNvGrpSpPr/>
              <p:nvPr/>
            </p:nvGrpSpPr>
            <p:grpSpPr>
              <a:xfrm rot="20880000">
                <a:off x="636308" y="4469764"/>
                <a:ext cx="265722" cy="827422"/>
                <a:chOff x="-1973248" y="2258496"/>
                <a:chExt cx="982647" cy="2759603"/>
              </a:xfrm>
              <a:effectLst/>
            </p:grpSpPr>
            <p:sp>
              <p:nvSpPr>
                <p:cNvPr id="57" name="Freeform 56"/>
                <p:cNvSpPr/>
                <p:nvPr/>
              </p:nvSpPr>
              <p:spPr>
                <a:xfrm>
                  <a:off x="-1933731" y="2353456"/>
                  <a:ext cx="884420" cy="2548328"/>
                </a:xfrm>
                <a:custGeom>
                  <a:avLst/>
                  <a:gdLst>
                    <a:gd name="connsiteX0" fmla="*/ 0 w 884420"/>
                    <a:gd name="connsiteY0" fmla="*/ 0 h 2548328"/>
                    <a:gd name="connsiteX1" fmla="*/ 44970 w 884420"/>
                    <a:gd name="connsiteY1" fmla="*/ 464695 h 2548328"/>
                    <a:gd name="connsiteX2" fmla="*/ 44970 w 884420"/>
                    <a:gd name="connsiteY2" fmla="*/ 2188564 h 2548328"/>
                    <a:gd name="connsiteX3" fmla="*/ 14990 w 884420"/>
                    <a:gd name="connsiteY3" fmla="*/ 2548328 h 2548328"/>
                    <a:gd name="connsiteX4" fmla="*/ 884420 w 884420"/>
                    <a:gd name="connsiteY4" fmla="*/ 2548328 h 2548328"/>
                    <a:gd name="connsiteX5" fmla="*/ 869429 w 884420"/>
                    <a:gd name="connsiteY5" fmla="*/ 2143593 h 2548328"/>
                    <a:gd name="connsiteX6" fmla="*/ 869429 w 884420"/>
                    <a:gd name="connsiteY6" fmla="*/ 419724 h 2548328"/>
                    <a:gd name="connsiteX7" fmla="*/ 884420 w 884420"/>
                    <a:gd name="connsiteY7" fmla="*/ 44970 h 2548328"/>
                    <a:gd name="connsiteX8" fmla="*/ 0 w 884420"/>
                    <a:gd name="connsiteY8" fmla="*/ 0 h 25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2548328">
                      <a:moveTo>
                        <a:pt x="0" y="0"/>
                      </a:moveTo>
                      <a:lnTo>
                        <a:pt x="44970" y="464695"/>
                      </a:lnTo>
                      <a:lnTo>
                        <a:pt x="44970" y="2188564"/>
                      </a:lnTo>
                      <a:lnTo>
                        <a:pt x="14990" y="2548328"/>
                      </a:lnTo>
                      <a:lnTo>
                        <a:pt x="884420" y="2548328"/>
                      </a:lnTo>
                      <a:lnTo>
                        <a:pt x="869429" y="2143593"/>
                      </a:lnTo>
                      <a:lnTo>
                        <a:pt x="869429" y="419724"/>
                      </a:lnTo>
                      <a:lnTo>
                        <a:pt x="884420" y="4497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8" name="Picture 2"/>
                <p:cNvPicPr>
                  <a:picLocks noChangeAspect="1" noChangeArrowheads="1"/>
                </p:cNvPicPr>
                <p:nvPr/>
              </p:nvPicPr>
              <p:blipFill>
                <a:blip r:embed="rId9">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3248" y="2258496"/>
                  <a:ext cx="982647" cy="275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6" name="Group 45"/>
              <p:cNvGrpSpPr/>
              <p:nvPr/>
            </p:nvGrpSpPr>
            <p:grpSpPr>
              <a:xfrm>
                <a:off x="1173007" y="4822552"/>
                <a:ext cx="295147" cy="554466"/>
                <a:chOff x="6324600" y="1819276"/>
                <a:chExt cx="1647825" cy="3095625"/>
              </a:xfrm>
              <a:effectLst/>
            </p:grpSpPr>
            <p:sp>
              <p:nvSpPr>
                <p:cNvPr id="55" name="Freeform 54"/>
                <p:cNvSpPr/>
                <p:nvPr/>
              </p:nvSpPr>
              <p:spPr>
                <a:xfrm>
                  <a:off x="6410325" y="1857375"/>
                  <a:ext cx="1485900" cy="3019425"/>
                </a:xfrm>
                <a:custGeom>
                  <a:avLst/>
                  <a:gdLst>
                    <a:gd name="connsiteX0" fmla="*/ 1200150 w 1485900"/>
                    <a:gd name="connsiteY0" fmla="*/ 9525 h 3019425"/>
                    <a:gd name="connsiteX1" fmla="*/ 266700 w 1485900"/>
                    <a:gd name="connsiteY1" fmla="*/ 0 h 3019425"/>
                    <a:gd name="connsiteX2" fmla="*/ 123825 w 1485900"/>
                    <a:gd name="connsiteY2" fmla="*/ 76200 h 3019425"/>
                    <a:gd name="connsiteX3" fmla="*/ 28575 w 1485900"/>
                    <a:gd name="connsiteY3" fmla="*/ 219075 h 3019425"/>
                    <a:gd name="connsiteX4" fmla="*/ 0 w 1485900"/>
                    <a:gd name="connsiteY4" fmla="*/ 2752725 h 3019425"/>
                    <a:gd name="connsiteX5" fmla="*/ 47625 w 1485900"/>
                    <a:gd name="connsiteY5" fmla="*/ 2895600 h 3019425"/>
                    <a:gd name="connsiteX6" fmla="*/ 190500 w 1485900"/>
                    <a:gd name="connsiteY6" fmla="*/ 3009900 h 3019425"/>
                    <a:gd name="connsiteX7" fmla="*/ 1238250 w 1485900"/>
                    <a:gd name="connsiteY7" fmla="*/ 3019425 h 3019425"/>
                    <a:gd name="connsiteX8" fmla="*/ 1409700 w 1485900"/>
                    <a:gd name="connsiteY8" fmla="*/ 2933700 h 3019425"/>
                    <a:gd name="connsiteX9" fmla="*/ 1485900 w 1485900"/>
                    <a:gd name="connsiteY9" fmla="*/ 2752725 h 3019425"/>
                    <a:gd name="connsiteX10" fmla="*/ 1485900 w 1485900"/>
                    <a:gd name="connsiteY10" fmla="*/ 247650 h 3019425"/>
                    <a:gd name="connsiteX11" fmla="*/ 1409700 w 1485900"/>
                    <a:gd name="connsiteY11" fmla="*/ 85725 h 3019425"/>
                    <a:gd name="connsiteX12" fmla="*/ 1200150 w 1485900"/>
                    <a:gd name="connsiteY12" fmla="*/ 9525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900" h="3019425">
                      <a:moveTo>
                        <a:pt x="1200150" y="9525"/>
                      </a:moveTo>
                      <a:lnTo>
                        <a:pt x="266700" y="0"/>
                      </a:lnTo>
                      <a:lnTo>
                        <a:pt x="123825" y="76200"/>
                      </a:lnTo>
                      <a:lnTo>
                        <a:pt x="28575" y="219075"/>
                      </a:lnTo>
                      <a:lnTo>
                        <a:pt x="0" y="2752725"/>
                      </a:lnTo>
                      <a:lnTo>
                        <a:pt x="47625" y="2895600"/>
                      </a:lnTo>
                      <a:lnTo>
                        <a:pt x="190500" y="3009900"/>
                      </a:lnTo>
                      <a:lnTo>
                        <a:pt x="1238250" y="3019425"/>
                      </a:lnTo>
                      <a:lnTo>
                        <a:pt x="1409700" y="2933700"/>
                      </a:lnTo>
                      <a:lnTo>
                        <a:pt x="1485900" y="2752725"/>
                      </a:lnTo>
                      <a:lnTo>
                        <a:pt x="1485900" y="247650"/>
                      </a:lnTo>
                      <a:lnTo>
                        <a:pt x="1409700" y="85725"/>
                      </a:lnTo>
                      <a:lnTo>
                        <a:pt x="1200150" y="952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6" name="Picture 5"/>
                <p:cNvPicPr>
                  <a:picLocks noChangeAspect="1" noChangeArrowheads="1"/>
                </p:cNvPicPr>
                <p:nvPr/>
              </p:nvPicPr>
              <p:blipFill>
                <a:blip r:embed="rId10">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4600" y="1819276"/>
                  <a:ext cx="1647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p:nvPr/>
            </p:nvGrpSpPr>
            <p:grpSpPr>
              <a:xfrm>
                <a:off x="733595" y="5013818"/>
                <a:ext cx="380973" cy="368482"/>
                <a:chOff x="3505200" y="3386136"/>
                <a:chExt cx="1191594" cy="1152525"/>
              </a:xfrm>
              <a:effectLst/>
            </p:grpSpPr>
            <p:sp>
              <p:nvSpPr>
                <p:cNvPr id="51" name="Freeform 50"/>
                <p:cNvSpPr/>
                <p:nvPr/>
              </p:nvSpPr>
              <p:spPr>
                <a:xfrm>
                  <a:off x="3549842" y="3426691"/>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a:off x="3973227" y="3434145"/>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a:off x="4393482" y="3429283"/>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4" name="Picture 2"/>
                <p:cNvPicPr>
                  <a:picLocks noChangeAspect="1" noChangeArrowheads="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200" y="3386136"/>
                  <a:ext cx="1191594"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8" name="Group 47"/>
              <p:cNvGrpSpPr/>
              <p:nvPr/>
            </p:nvGrpSpPr>
            <p:grpSpPr>
              <a:xfrm>
                <a:off x="861713" y="4580776"/>
                <a:ext cx="743247" cy="740981"/>
                <a:chOff x="5813773" y="2221050"/>
                <a:chExt cx="2324698" cy="2317611"/>
              </a:xfrm>
              <a:effectLst/>
            </p:grpSpPr>
            <p:sp>
              <p:nvSpPr>
                <p:cNvPr id="49" name="Freeform 48"/>
                <p:cNvSpPr/>
                <p:nvPr/>
              </p:nvSpPr>
              <p:spPr>
                <a:xfrm>
                  <a:off x="6441591" y="2301297"/>
                  <a:ext cx="1635042" cy="1597650"/>
                </a:xfrm>
                <a:custGeom>
                  <a:avLst/>
                  <a:gdLst>
                    <a:gd name="connsiteX0" fmla="*/ 1434486 w 1635042"/>
                    <a:gd name="connsiteY0" fmla="*/ 10197 h 1597650"/>
                    <a:gd name="connsiteX1" fmla="*/ 1359703 w 1635042"/>
                    <a:gd name="connsiteY1" fmla="*/ 0 h 1597650"/>
                    <a:gd name="connsiteX2" fmla="*/ 1339307 w 1635042"/>
                    <a:gd name="connsiteY2" fmla="*/ 33992 h 1597650"/>
                    <a:gd name="connsiteX3" fmla="*/ 1386897 w 1635042"/>
                    <a:gd name="connsiteY3" fmla="*/ 108776 h 1597650"/>
                    <a:gd name="connsiteX4" fmla="*/ 1142150 w 1635042"/>
                    <a:gd name="connsiteY4" fmla="*/ 350123 h 1597650"/>
                    <a:gd name="connsiteX5" fmla="*/ 975587 w 1635042"/>
                    <a:gd name="connsiteY5" fmla="*/ 193757 h 1597650"/>
                    <a:gd name="connsiteX6" fmla="*/ 914400 w 1635042"/>
                    <a:gd name="connsiteY6" fmla="*/ 237948 h 1597650"/>
                    <a:gd name="connsiteX7" fmla="*/ 958590 w 1635042"/>
                    <a:gd name="connsiteY7" fmla="*/ 312731 h 1597650"/>
                    <a:gd name="connsiteX8" fmla="*/ 101978 w 1635042"/>
                    <a:gd name="connsiteY8" fmla="*/ 1189739 h 1597650"/>
                    <a:gd name="connsiteX9" fmla="*/ 125773 w 1635042"/>
                    <a:gd name="connsiteY9" fmla="*/ 1342706 h 1597650"/>
                    <a:gd name="connsiteX10" fmla="*/ 0 w 1635042"/>
                    <a:gd name="connsiteY10" fmla="*/ 1454881 h 1597650"/>
                    <a:gd name="connsiteX11" fmla="*/ 108776 w 1635042"/>
                    <a:gd name="connsiteY11" fmla="*/ 1577255 h 1597650"/>
                    <a:gd name="connsiteX12" fmla="*/ 169963 w 1635042"/>
                    <a:gd name="connsiteY12" fmla="*/ 1597650 h 1597650"/>
                    <a:gd name="connsiteX13" fmla="*/ 299135 w 1635042"/>
                    <a:gd name="connsiteY13" fmla="*/ 1475277 h 1597650"/>
                    <a:gd name="connsiteX14" fmla="*/ 696848 w 1635042"/>
                    <a:gd name="connsiteY14" fmla="*/ 832817 h 1597650"/>
                    <a:gd name="connsiteX15" fmla="*/ 917799 w 1635042"/>
                    <a:gd name="connsiteY15" fmla="*/ 1026575 h 1597650"/>
                    <a:gd name="connsiteX16" fmla="*/ 1308714 w 1635042"/>
                    <a:gd name="connsiteY16" fmla="*/ 649258 h 1597650"/>
                    <a:gd name="connsiteX17" fmla="*/ 1363102 w 1635042"/>
                    <a:gd name="connsiteY17" fmla="*/ 700246 h 1597650"/>
                    <a:gd name="connsiteX18" fmla="*/ 1434486 w 1635042"/>
                    <a:gd name="connsiteY18" fmla="*/ 635661 h 1597650"/>
                    <a:gd name="connsiteX19" fmla="*/ 1284919 w 1635042"/>
                    <a:gd name="connsiteY19" fmla="*/ 475896 h 1597650"/>
                    <a:gd name="connsiteX20" fmla="*/ 1298516 w 1635042"/>
                    <a:gd name="connsiteY20" fmla="*/ 431705 h 1597650"/>
                    <a:gd name="connsiteX21" fmla="*/ 1512669 w 1635042"/>
                    <a:gd name="connsiteY21" fmla="*/ 224351 h 1597650"/>
                    <a:gd name="connsiteX22" fmla="*/ 1573856 w 1635042"/>
                    <a:gd name="connsiteY22" fmla="*/ 278739 h 1597650"/>
                    <a:gd name="connsiteX23" fmla="*/ 1635042 w 1635042"/>
                    <a:gd name="connsiteY23" fmla="*/ 210754 h 1597650"/>
                    <a:gd name="connsiteX24" fmla="*/ 1434486 w 1635042"/>
                    <a:gd name="connsiteY24" fmla="*/ 10197 h 159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5042" h="1597650">
                      <a:moveTo>
                        <a:pt x="1434486" y="10197"/>
                      </a:moveTo>
                      <a:lnTo>
                        <a:pt x="1359703" y="0"/>
                      </a:lnTo>
                      <a:lnTo>
                        <a:pt x="1339307" y="33992"/>
                      </a:lnTo>
                      <a:lnTo>
                        <a:pt x="1386897" y="108776"/>
                      </a:lnTo>
                      <a:lnTo>
                        <a:pt x="1142150" y="350123"/>
                      </a:lnTo>
                      <a:lnTo>
                        <a:pt x="975587" y="193757"/>
                      </a:lnTo>
                      <a:lnTo>
                        <a:pt x="914400" y="237948"/>
                      </a:lnTo>
                      <a:lnTo>
                        <a:pt x="958590" y="312731"/>
                      </a:lnTo>
                      <a:lnTo>
                        <a:pt x="101978" y="1189739"/>
                      </a:lnTo>
                      <a:lnTo>
                        <a:pt x="125773" y="1342706"/>
                      </a:lnTo>
                      <a:lnTo>
                        <a:pt x="0" y="1454881"/>
                      </a:lnTo>
                      <a:lnTo>
                        <a:pt x="108776" y="1577255"/>
                      </a:lnTo>
                      <a:lnTo>
                        <a:pt x="169963" y="1597650"/>
                      </a:lnTo>
                      <a:lnTo>
                        <a:pt x="299135" y="1475277"/>
                      </a:lnTo>
                      <a:lnTo>
                        <a:pt x="696848" y="832817"/>
                      </a:lnTo>
                      <a:lnTo>
                        <a:pt x="917799" y="1026575"/>
                      </a:lnTo>
                      <a:lnTo>
                        <a:pt x="1308714" y="649258"/>
                      </a:lnTo>
                      <a:lnTo>
                        <a:pt x="1363102" y="700246"/>
                      </a:lnTo>
                      <a:lnTo>
                        <a:pt x="1434486" y="635661"/>
                      </a:lnTo>
                      <a:lnTo>
                        <a:pt x="1284919" y="475896"/>
                      </a:lnTo>
                      <a:lnTo>
                        <a:pt x="1298516" y="431705"/>
                      </a:lnTo>
                      <a:lnTo>
                        <a:pt x="1512669" y="224351"/>
                      </a:lnTo>
                      <a:lnTo>
                        <a:pt x="1573856" y="278739"/>
                      </a:lnTo>
                      <a:lnTo>
                        <a:pt x="1635042" y="210754"/>
                      </a:lnTo>
                      <a:lnTo>
                        <a:pt x="1434486" y="1019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0" name="Picture 3"/>
                <p:cNvPicPr>
                  <a:picLocks noChangeAspect="1" noChangeArrowheads="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3773" y="2221050"/>
                  <a:ext cx="2324698" cy="231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Tree>
    <p:extLst>
      <p:ext uri="{BB962C8B-B14F-4D97-AF65-F5344CB8AC3E}">
        <p14:creationId xmlns:p14="http://schemas.microsoft.com/office/powerpoint/2010/main" val="1408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40" y="151058"/>
            <a:ext cx="8547905" cy="834047"/>
          </a:xfrm>
        </p:spPr>
        <p:txBody>
          <a:bodyPr>
            <a:noAutofit/>
          </a:bodyPr>
          <a:lstStyle/>
          <a:p>
            <a:r>
              <a:rPr lang="en-GB" sz="3600" dirty="0"/>
              <a:t>Metabolic syndrome</a:t>
            </a:r>
          </a:p>
        </p:txBody>
      </p:sp>
      <p:sp>
        <p:nvSpPr>
          <p:cNvPr id="3" name="Content Placeholder 2"/>
          <p:cNvSpPr>
            <a:spLocks noGrp="1"/>
          </p:cNvSpPr>
          <p:nvPr>
            <p:ph idx="1"/>
          </p:nvPr>
        </p:nvSpPr>
        <p:spPr>
          <a:xfrm>
            <a:off x="243282" y="1086806"/>
            <a:ext cx="8162488" cy="2481584"/>
          </a:xfrm>
        </p:spPr>
        <p:txBody>
          <a:bodyPr>
            <a:noAutofit/>
          </a:bodyPr>
          <a:lstStyle/>
          <a:p>
            <a:pPr>
              <a:spcBef>
                <a:spcPts val="600"/>
              </a:spcBef>
            </a:pPr>
            <a:r>
              <a:rPr lang="en-GB" sz="1600" dirty="0"/>
              <a:t>Metabolic syndrome is a cluster of risk factors for CV disease and T2DM</a:t>
            </a:r>
          </a:p>
          <a:p>
            <a:pPr lvl="1"/>
            <a:r>
              <a:rPr lang="en-GB" sz="1400" dirty="0"/>
              <a:t>These include abdominal obesity, raised blood pressure, dyslipidaemia </a:t>
            </a:r>
            <a:br>
              <a:rPr lang="en-GB" sz="1400" dirty="0"/>
            </a:br>
            <a:r>
              <a:rPr lang="en-GB" sz="1400" dirty="0"/>
              <a:t>(raised TG and lowered HDL-C) and raised blood glucose</a:t>
            </a:r>
            <a:r>
              <a:rPr lang="en-GB" sz="1400" baseline="30000" dirty="0"/>
              <a:t>1</a:t>
            </a:r>
          </a:p>
          <a:p>
            <a:pPr>
              <a:spcBef>
                <a:spcPts val="600"/>
              </a:spcBef>
            </a:pPr>
            <a:r>
              <a:rPr lang="en-GB" sz="1600" dirty="0"/>
              <a:t>Patients with metabolic syndrome are twice as likely to develop CV disease over the next 5–10 years as those without it, and their lifetime risk will be greater still</a:t>
            </a:r>
            <a:r>
              <a:rPr lang="en-GB" sz="1600" baseline="30000" dirty="0"/>
              <a:t>1</a:t>
            </a:r>
          </a:p>
          <a:p>
            <a:pPr>
              <a:spcBef>
                <a:spcPts val="600"/>
              </a:spcBef>
            </a:pPr>
            <a:r>
              <a:rPr lang="en-GB" sz="1600" dirty="0"/>
              <a:t>Metabolic syndrome also confers a 5-fold increased risk of T2DM</a:t>
            </a:r>
            <a:r>
              <a:rPr lang="en-GB" sz="1600" baseline="30000" dirty="0"/>
              <a:t>1</a:t>
            </a:r>
          </a:p>
        </p:txBody>
      </p:sp>
      <p:sp>
        <p:nvSpPr>
          <p:cNvPr id="5" name="TextBox 4"/>
          <p:cNvSpPr txBox="1"/>
          <p:nvPr/>
        </p:nvSpPr>
        <p:spPr>
          <a:xfrm>
            <a:off x="1524001" y="5643602"/>
            <a:ext cx="9144001" cy="553998"/>
          </a:xfrm>
          <a:prstGeom prst="rect">
            <a:avLst/>
          </a:prstGeom>
          <a:noFill/>
        </p:spPr>
        <p:txBody>
          <a:bodyPr wrap="square" rtlCol="0" anchor="b">
            <a:spAutoFit/>
          </a:bodyPr>
          <a:lstStyle/>
          <a:p>
            <a:r>
              <a:rPr lang="en-GB" sz="1000" dirty="0">
                <a:solidFill>
                  <a:srgbClr val="005294"/>
                </a:solidFill>
              </a:rPr>
              <a:t>CV, cardiovascular; HDL-C, high-density lipoprotein cholesterol; T2DM, type 2 diabetes mellitus; TG, triglycerides; WC, waist circumference </a:t>
            </a:r>
          </a:p>
          <a:p>
            <a:r>
              <a:rPr lang="en-GB" sz="1000" b="1" dirty="0">
                <a:solidFill>
                  <a:srgbClr val="005294"/>
                </a:solidFill>
              </a:rPr>
              <a:t>1.</a:t>
            </a:r>
            <a:r>
              <a:rPr lang="en-GB" sz="1000" dirty="0">
                <a:solidFill>
                  <a:srgbClr val="005294"/>
                </a:solidFill>
              </a:rPr>
              <a:t> </a:t>
            </a:r>
            <a:r>
              <a:rPr lang="en-GB" sz="1000" dirty="0" err="1">
                <a:solidFill>
                  <a:srgbClr val="005294"/>
                </a:solidFill>
              </a:rPr>
              <a:t>Alberti</a:t>
            </a:r>
            <a:r>
              <a:rPr lang="en-GB" sz="1000" dirty="0">
                <a:solidFill>
                  <a:srgbClr val="005294"/>
                </a:solidFill>
              </a:rPr>
              <a:t> KG </a:t>
            </a:r>
            <a:r>
              <a:rPr lang="en-GB" sz="1000" i="1" dirty="0">
                <a:solidFill>
                  <a:srgbClr val="005294"/>
                </a:solidFill>
              </a:rPr>
              <a:t>et al. Circulation</a:t>
            </a:r>
            <a:r>
              <a:rPr lang="en-GB" sz="1000" dirty="0">
                <a:solidFill>
                  <a:srgbClr val="005294"/>
                </a:solidFill>
              </a:rPr>
              <a:t> 2009;20;120:1640–5; </a:t>
            </a:r>
            <a:r>
              <a:rPr lang="en-GB" sz="1000" b="1" dirty="0">
                <a:solidFill>
                  <a:srgbClr val="005294"/>
                </a:solidFill>
              </a:rPr>
              <a:t>2.</a:t>
            </a:r>
            <a:r>
              <a:rPr lang="en-GB" sz="1000" dirty="0">
                <a:solidFill>
                  <a:srgbClr val="005294"/>
                </a:solidFill>
              </a:rPr>
              <a:t> International Diabetes Federation 2006. https://www.idf.org/e-library/consensus-statements/60-idfconsensus-worldwide-definitionof-the-metabolic-syndrome.html (accessed July 2020).</a:t>
            </a:r>
          </a:p>
        </p:txBody>
      </p:sp>
      <p:pic>
        <p:nvPicPr>
          <p:cNvPr id="9" name="Picture 7" descr="Image: Report Cites Obesity As Major Health Hazard"/>
          <p:cNvPicPr>
            <a:picLocks noChangeAspect="1" noChangeArrowheads="1"/>
          </p:cNvPicPr>
          <p:nvPr/>
        </p:nvPicPr>
        <p:blipFill rotWithShape="1">
          <a:blip r:embed="rId3">
            <a:extLst>
              <a:ext uri="{28A0092B-C50C-407E-A947-70E740481C1C}">
                <a14:useLocalDpi xmlns:a14="http://schemas.microsoft.com/office/drawing/2010/main" val="0"/>
              </a:ext>
            </a:extLst>
          </a:blip>
          <a:srcRect l="1279" t="912" r="37792" b="5553"/>
          <a:stretch/>
        </p:blipFill>
        <p:spPr bwMode="auto">
          <a:xfrm>
            <a:off x="8521909" y="1018953"/>
            <a:ext cx="2904448" cy="4455599"/>
          </a:xfrm>
          <a:prstGeom prst="rect">
            <a:avLst/>
          </a:prstGeom>
          <a:noFill/>
          <a:ln w="9525">
            <a:noFill/>
            <a:miter lim="800000"/>
            <a:headEnd/>
            <a:tailEnd/>
          </a:ln>
          <a:effectLst>
            <a:innerShdw blurRad="114300">
              <a:prstClr val="black"/>
            </a:innerShdw>
          </a:effectLst>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3762497476"/>
              </p:ext>
            </p:extLst>
          </p:nvPr>
        </p:nvGraphicFramePr>
        <p:xfrm>
          <a:off x="503340" y="2992972"/>
          <a:ext cx="7499757" cy="2481584"/>
        </p:xfrm>
        <a:graphic>
          <a:graphicData uri="http://schemas.openxmlformats.org/drawingml/2006/table">
            <a:tbl>
              <a:tblPr firstRow="1" bandRow="1">
                <a:tableStyleId>{5C22544A-7EE6-4342-B048-85BDC9FD1C3A}</a:tableStyleId>
              </a:tblPr>
              <a:tblGrid>
                <a:gridCol w="1422747">
                  <a:extLst>
                    <a:ext uri="{9D8B030D-6E8A-4147-A177-3AD203B41FA5}">
                      <a16:colId xmlns:a16="http://schemas.microsoft.com/office/drawing/2014/main" val="20000"/>
                    </a:ext>
                  </a:extLst>
                </a:gridCol>
                <a:gridCol w="3831385">
                  <a:extLst>
                    <a:ext uri="{9D8B030D-6E8A-4147-A177-3AD203B41FA5}">
                      <a16:colId xmlns:a16="http://schemas.microsoft.com/office/drawing/2014/main" val="20001"/>
                    </a:ext>
                  </a:extLst>
                </a:gridCol>
                <a:gridCol w="2245625">
                  <a:extLst>
                    <a:ext uri="{9D8B030D-6E8A-4147-A177-3AD203B41FA5}">
                      <a16:colId xmlns:a16="http://schemas.microsoft.com/office/drawing/2014/main" val="20002"/>
                    </a:ext>
                  </a:extLst>
                </a:gridCol>
              </a:tblGrid>
              <a:tr h="381314">
                <a:tc gridSpan="3">
                  <a:txBody>
                    <a:bodyPr/>
                    <a:lstStyle/>
                    <a:p>
                      <a:r>
                        <a:rPr lang="en-GB" sz="1500" dirty="0"/>
                        <a:t>IDF Consensus</a:t>
                      </a:r>
                      <a:r>
                        <a:rPr lang="en-GB" sz="1500" baseline="0" dirty="0"/>
                        <a:t> Worldwide Definition of the Metabolic Syndrome</a:t>
                      </a:r>
                      <a:r>
                        <a:rPr lang="en-GB" sz="1500" baseline="30000" dirty="0"/>
                        <a:t>2</a:t>
                      </a:r>
                    </a:p>
                  </a:txBody>
                  <a:tcPr anchor="ctr"/>
                </a:tc>
                <a:tc hMerge="1">
                  <a:txBody>
                    <a:bodyPr/>
                    <a:lstStyle/>
                    <a:p>
                      <a:endParaRPr lang="en-GB"/>
                    </a:p>
                  </a:txBody>
                  <a:tcPr/>
                </a:tc>
                <a:tc hMerge="1">
                  <a:txBody>
                    <a:bodyPr/>
                    <a:lstStyle/>
                    <a:p>
                      <a:endParaRPr lang="en-GB" sz="1800" dirty="0"/>
                    </a:p>
                  </a:txBody>
                  <a:tcPr anchor="ctr"/>
                </a:tc>
                <a:extLst>
                  <a:ext uri="{0D108BD9-81ED-4DB2-BD59-A6C34878D82A}">
                    <a16:rowId xmlns:a16="http://schemas.microsoft.com/office/drawing/2014/main" val="10000"/>
                  </a:ext>
                </a:extLst>
              </a:tr>
              <a:tr h="350045">
                <a:tc>
                  <a:txBody>
                    <a:bodyPr/>
                    <a:lstStyle/>
                    <a:p>
                      <a:endParaRPr lang="en-GB" sz="1500" dirty="0"/>
                    </a:p>
                  </a:txBody>
                  <a:tcPr anchor="ctr">
                    <a:lnR w="12700" cap="flat" cmpd="sng" algn="ctr">
                      <a:noFill/>
                      <a:prstDash val="solid"/>
                      <a:round/>
                      <a:headEnd type="none" w="med" len="med"/>
                      <a:tailEnd type="none" w="med" len="med"/>
                    </a:lnR>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500" b="1" dirty="0"/>
                        <a:t>Abdominal obesity</a:t>
                      </a:r>
                      <a:r>
                        <a:rPr lang="en-GB" sz="1500" b="0" dirty="0"/>
                        <a:t> (Europ</a:t>
                      </a:r>
                      <a:r>
                        <a:rPr lang="en-GB" sz="1500" b="0" kern="1200" dirty="0">
                          <a:solidFill>
                            <a:schemeClr val="dk1"/>
                          </a:solidFill>
                          <a:latin typeface="+mn-lt"/>
                          <a:ea typeface="+mn-ea"/>
                          <a:cs typeface="+mn-cs"/>
                        </a:rPr>
                        <a:t>ids:</a:t>
                      </a:r>
                      <a:r>
                        <a:rPr lang="en-GB" altLang="en-US" sz="1500" b="0" kern="1200" dirty="0">
                          <a:solidFill>
                            <a:schemeClr val="dk1"/>
                          </a:solidFill>
                          <a:latin typeface="+mn-lt"/>
                          <a:ea typeface="+mn-ea"/>
                          <a:cs typeface="+mn-cs"/>
                        </a:rPr>
                        <a:t> ♂ WC ≥94 cm)</a:t>
                      </a:r>
                      <a:endParaRPr lang="en-GB" sz="1500" b="0"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tcPr>
                </a:tc>
                <a:tc hMerge="1">
                  <a:txBody>
                    <a:bodyPr/>
                    <a:lstStyle/>
                    <a:p>
                      <a:pPr algn="ctr"/>
                      <a:endParaRPr lang="en-GB" sz="1550" baseline="0"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350045">
                <a:tc>
                  <a:txBody>
                    <a:bodyPr/>
                    <a:lstStyle/>
                    <a:p>
                      <a:endParaRPr lang="en-GB" sz="1500" dirty="0"/>
                    </a:p>
                  </a:txBody>
                  <a:tcPr anchor="ctr">
                    <a:lnR w="12700" cap="flat" cmpd="sng" algn="ctr">
                      <a:noFill/>
                      <a:prstDash val="solid"/>
                      <a:round/>
                      <a:headEnd type="none" w="med" len="med"/>
                      <a:tailEnd type="none" w="med" len="med"/>
                    </a:lnR>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500" b="0" i="1" dirty="0"/>
                        <a:t>plus</a:t>
                      </a:r>
                      <a:r>
                        <a:rPr lang="en-GB" sz="1500" b="0" i="1" baseline="0" dirty="0"/>
                        <a:t> any 2 of (or treatment for) the following:</a:t>
                      </a:r>
                      <a:endParaRPr lang="en-GB" sz="1500" b="0" i="1" dirty="0"/>
                    </a:p>
                  </a:txBody>
                  <a:tcPr anchor="ctr">
                    <a:lnL w="12700" cap="flat" cmpd="sng" algn="ctr">
                      <a:noFill/>
                      <a:prstDash val="solid"/>
                      <a:round/>
                      <a:headEnd type="none" w="med" len="med"/>
                      <a:tailEnd type="none" w="med" len="med"/>
                    </a:lnL>
                  </a:tcPr>
                </a:tc>
                <a:tc hMerge="1">
                  <a:txBody>
                    <a:bodyPr/>
                    <a:lstStyle/>
                    <a:p>
                      <a:pPr algn="ctr"/>
                      <a:endParaRPr lang="en-GB" sz="1550"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350045">
                <a:tc>
                  <a:txBody>
                    <a:bodyPr/>
                    <a:lstStyle/>
                    <a:p>
                      <a:endParaRPr lang="en-GB" sz="1500" dirty="0"/>
                    </a:p>
                  </a:txBody>
                  <a:tcPr anchor="ctr">
                    <a:lnR w="12700" cap="flat" cmpd="sng" algn="ctr">
                      <a:noFill/>
                      <a:prstDash val="solid"/>
                      <a:round/>
                      <a:headEnd type="none" w="med" len="med"/>
                      <a:tailEnd type="none" w="med" len="med"/>
                    </a:lnR>
                  </a:tcPr>
                </a:tc>
                <a:tc>
                  <a:txBody>
                    <a:bodyPr/>
                    <a:lstStyle/>
                    <a:p>
                      <a:pPr marL="177800" indent="-177800">
                        <a:buFont typeface="Arial" panose="020B0604020202020204" pitchFamily="34" charset="0"/>
                        <a:buChar char="•"/>
                      </a:pPr>
                      <a:r>
                        <a:rPr lang="en-GB" sz="1500" b="1" dirty="0"/>
                        <a:t>Elevated TG</a:t>
                      </a:r>
                    </a:p>
                  </a:txBody>
                  <a:tcPr anchor="ctr">
                    <a:lnL w="12700" cap="flat" cmpd="sng" algn="ctr">
                      <a:noFill/>
                      <a:prstDash val="solid"/>
                      <a:round/>
                      <a:headEnd type="none" w="med" len="med"/>
                      <a:tailEnd type="none" w="med" len="med"/>
                    </a:lnL>
                  </a:tcPr>
                </a:tc>
                <a:tc>
                  <a:txBody>
                    <a:bodyPr/>
                    <a:lstStyle/>
                    <a:p>
                      <a:pPr algn="ctr"/>
                      <a:r>
                        <a:rPr lang="en-GB" altLang="en-US" sz="1500" b="0" kern="1200" baseline="0" dirty="0">
                          <a:solidFill>
                            <a:schemeClr val="tx2"/>
                          </a:solidFill>
                          <a:latin typeface="+mn-lt"/>
                          <a:ea typeface="+mn-ea"/>
                          <a:cs typeface="+mn-cs"/>
                        </a:rPr>
                        <a:t>≥1.7 </a:t>
                      </a:r>
                      <a:r>
                        <a:rPr lang="en-GB" altLang="en-US" sz="1500" b="0" kern="1200" baseline="0" dirty="0" err="1">
                          <a:solidFill>
                            <a:schemeClr val="tx2"/>
                          </a:solidFill>
                          <a:latin typeface="+mn-lt"/>
                          <a:ea typeface="+mn-ea"/>
                          <a:cs typeface="+mn-cs"/>
                        </a:rPr>
                        <a:t>mmol</a:t>
                      </a:r>
                      <a:r>
                        <a:rPr lang="en-GB" altLang="en-US" sz="1500" b="0" kern="1200" baseline="0" dirty="0">
                          <a:solidFill>
                            <a:schemeClr val="tx2"/>
                          </a:solidFill>
                          <a:latin typeface="+mn-lt"/>
                          <a:ea typeface="+mn-ea"/>
                          <a:cs typeface="+mn-cs"/>
                        </a:rPr>
                        <a:t>/L</a:t>
                      </a:r>
                      <a:endParaRPr lang="en-GB" sz="1500" b="0" kern="1200" baseline="0" dirty="0">
                        <a:solidFill>
                          <a:schemeClr val="tx2"/>
                        </a:solidFill>
                        <a:latin typeface="+mn-lt"/>
                        <a:ea typeface="+mn-ea"/>
                        <a:cs typeface="+mn-cs"/>
                      </a:endParaRPr>
                    </a:p>
                  </a:txBody>
                  <a:tcPr anchor="ctr"/>
                </a:tc>
                <a:extLst>
                  <a:ext uri="{0D108BD9-81ED-4DB2-BD59-A6C34878D82A}">
                    <a16:rowId xmlns:a16="http://schemas.microsoft.com/office/drawing/2014/main" val="10003"/>
                  </a:ext>
                </a:extLst>
              </a:tr>
              <a:tr h="350045">
                <a:tc>
                  <a:txBody>
                    <a:bodyPr/>
                    <a:lstStyle/>
                    <a:p>
                      <a:endParaRPr lang="en-GB" sz="1500" dirty="0"/>
                    </a:p>
                  </a:txBody>
                  <a:tcPr anchor="ctr">
                    <a:lnR w="12700" cap="flat" cmpd="sng" algn="ctr">
                      <a:noFill/>
                      <a:prstDash val="solid"/>
                      <a:round/>
                      <a:headEnd type="none" w="med" len="med"/>
                      <a:tailEnd type="none" w="med" len="med"/>
                    </a:lnR>
                  </a:tcPr>
                </a:tc>
                <a:tc>
                  <a:txBody>
                    <a:bodyPr/>
                    <a:lstStyle/>
                    <a:p>
                      <a:pPr marL="177800" indent="-177800" algn="l" defTabSz="457200" rtl="0" eaLnBrk="1" latinLnBrk="0" hangingPunct="1">
                        <a:buFont typeface="Arial" panose="020B0604020202020204" pitchFamily="34" charset="0"/>
                        <a:buChar char="•"/>
                      </a:pPr>
                      <a:r>
                        <a:rPr lang="en-GB" sz="1500" b="1" kern="1200" dirty="0">
                          <a:solidFill>
                            <a:schemeClr val="dk1"/>
                          </a:solidFill>
                          <a:latin typeface="+mn-lt"/>
                          <a:ea typeface="+mn-ea"/>
                          <a:cs typeface="+mn-cs"/>
                        </a:rPr>
                        <a:t>Reduced</a:t>
                      </a:r>
                      <a:r>
                        <a:rPr lang="en-GB" sz="1500" b="1" kern="1200" baseline="0" dirty="0">
                          <a:solidFill>
                            <a:schemeClr val="dk1"/>
                          </a:solidFill>
                          <a:latin typeface="+mn-lt"/>
                          <a:ea typeface="+mn-ea"/>
                          <a:cs typeface="+mn-cs"/>
                        </a:rPr>
                        <a:t> HDL-C</a:t>
                      </a:r>
                      <a:endParaRPr lang="en-GB" sz="15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tcPr>
                </a:tc>
                <a:tc>
                  <a:txBody>
                    <a:bodyPr/>
                    <a:lstStyle/>
                    <a:p>
                      <a:pPr algn="ctr"/>
                      <a:r>
                        <a:rPr lang="en-GB" altLang="en-US" sz="1500" b="0" kern="1200" baseline="0" dirty="0">
                          <a:solidFill>
                            <a:schemeClr val="tx2"/>
                          </a:solidFill>
                          <a:latin typeface="+mn-lt"/>
                          <a:ea typeface="+mn-ea"/>
                          <a:cs typeface="+mn-cs"/>
                        </a:rPr>
                        <a:t>&lt;1.03 </a:t>
                      </a:r>
                      <a:r>
                        <a:rPr lang="en-GB" altLang="en-US" sz="1500" b="0" kern="1200" baseline="0" dirty="0" err="1">
                          <a:solidFill>
                            <a:schemeClr val="tx2"/>
                          </a:solidFill>
                          <a:latin typeface="+mn-lt"/>
                          <a:ea typeface="+mn-ea"/>
                          <a:cs typeface="+mn-cs"/>
                        </a:rPr>
                        <a:t>mmol</a:t>
                      </a:r>
                      <a:r>
                        <a:rPr lang="en-GB" altLang="en-US" sz="1500" b="0" kern="1200" baseline="0" dirty="0">
                          <a:solidFill>
                            <a:schemeClr val="tx2"/>
                          </a:solidFill>
                          <a:latin typeface="+mn-lt"/>
                          <a:ea typeface="+mn-ea"/>
                          <a:cs typeface="+mn-cs"/>
                        </a:rPr>
                        <a:t>/L (♂)</a:t>
                      </a:r>
                      <a:endParaRPr lang="en-GB" sz="1500" b="0" kern="1200" baseline="0" dirty="0">
                        <a:solidFill>
                          <a:schemeClr val="tx2"/>
                        </a:solidFill>
                        <a:latin typeface="+mn-lt"/>
                        <a:ea typeface="+mn-ea"/>
                        <a:cs typeface="+mn-cs"/>
                      </a:endParaRPr>
                    </a:p>
                  </a:txBody>
                  <a:tcPr anchor="ctr"/>
                </a:tc>
                <a:extLst>
                  <a:ext uri="{0D108BD9-81ED-4DB2-BD59-A6C34878D82A}">
                    <a16:rowId xmlns:a16="http://schemas.microsoft.com/office/drawing/2014/main" val="10004"/>
                  </a:ext>
                </a:extLst>
              </a:tr>
              <a:tr h="350045">
                <a:tc>
                  <a:txBody>
                    <a:bodyPr/>
                    <a:lstStyle/>
                    <a:p>
                      <a:endParaRPr lang="en-GB" sz="1500" dirty="0"/>
                    </a:p>
                  </a:txBody>
                  <a:tcPr anchor="ctr">
                    <a:lnR w="12700" cap="flat" cmpd="sng" algn="ctr">
                      <a:noFill/>
                      <a:prstDash val="solid"/>
                      <a:round/>
                      <a:headEnd type="none" w="med" len="med"/>
                      <a:tailEnd type="none" w="med" len="med"/>
                    </a:lnR>
                  </a:tcPr>
                </a:tc>
                <a:tc>
                  <a:txBody>
                    <a:bodyPr/>
                    <a:lstStyle/>
                    <a:p>
                      <a:pPr marL="177800" indent="-177800" algn="l" defTabSz="457200" rtl="0" eaLnBrk="1" latinLnBrk="0" hangingPunct="1">
                        <a:buFont typeface="Arial" panose="020B0604020202020204" pitchFamily="34" charset="0"/>
                        <a:buChar char="•"/>
                      </a:pPr>
                      <a:r>
                        <a:rPr lang="en-GB" sz="1500" b="1" kern="1200" dirty="0">
                          <a:solidFill>
                            <a:schemeClr val="dk1"/>
                          </a:solidFill>
                          <a:latin typeface="+mn-lt"/>
                          <a:ea typeface="+mn-ea"/>
                          <a:cs typeface="+mn-cs"/>
                        </a:rPr>
                        <a:t>Raised blood</a:t>
                      </a:r>
                      <a:r>
                        <a:rPr lang="en-GB" sz="1500" b="1" kern="1200" baseline="0" dirty="0">
                          <a:solidFill>
                            <a:schemeClr val="dk1"/>
                          </a:solidFill>
                          <a:latin typeface="+mn-lt"/>
                          <a:ea typeface="+mn-ea"/>
                          <a:cs typeface="+mn-cs"/>
                        </a:rPr>
                        <a:t> pressure</a:t>
                      </a:r>
                      <a:endParaRPr lang="en-GB" sz="15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tcPr>
                </a:tc>
                <a:tc>
                  <a:txBody>
                    <a:bodyPr/>
                    <a:lstStyle/>
                    <a:p>
                      <a:pPr algn="ctr"/>
                      <a:r>
                        <a:rPr lang="en-GB" altLang="en-US" sz="1500" b="0" kern="1200" dirty="0">
                          <a:solidFill>
                            <a:schemeClr val="tx2"/>
                          </a:solidFill>
                          <a:latin typeface="+mn-lt"/>
                          <a:ea typeface="+mn-ea"/>
                          <a:cs typeface="+mn-cs"/>
                        </a:rPr>
                        <a:t>≥130/85 mmHg</a:t>
                      </a:r>
                      <a:endParaRPr lang="en-GB" sz="1500" b="0" kern="1200" dirty="0">
                        <a:solidFill>
                          <a:schemeClr val="tx2"/>
                        </a:solidFill>
                        <a:latin typeface="+mn-lt"/>
                        <a:ea typeface="+mn-ea"/>
                        <a:cs typeface="+mn-cs"/>
                      </a:endParaRPr>
                    </a:p>
                  </a:txBody>
                  <a:tcPr anchor="ctr"/>
                </a:tc>
                <a:extLst>
                  <a:ext uri="{0D108BD9-81ED-4DB2-BD59-A6C34878D82A}">
                    <a16:rowId xmlns:a16="http://schemas.microsoft.com/office/drawing/2014/main" val="10005"/>
                  </a:ext>
                </a:extLst>
              </a:tr>
              <a:tr h="350045">
                <a:tc>
                  <a:txBody>
                    <a:bodyPr/>
                    <a:lstStyle/>
                    <a:p>
                      <a:endParaRPr lang="en-GB" sz="1500" dirty="0"/>
                    </a:p>
                  </a:txBody>
                  <a:tcPr anchor="ctr">
                    <a:lnR w="12700" cap="flat" cmpd="sng" algn="ctr">
                      <a:noFill/>
                      <a:prstDash val="solid"/>
                      <a:round/>
                      <a:headEnd type="none" w="med" len="med"/>
                      <a:tailEnd type="none" w="med" len="med"/>
                    </a:lnR>
                  </a:tcPr>
                </a:tc>
                <a:tc>
                  <a:txBody>
                    <a:bodyPr/>
                    <a:lstStyle/>
                    <a:p>
                      <a:pPr marL="177800" indent="-177800" algn="l" defTabSz="457200" rtl="0" eaLnBrk="1" latinLnBrk="0" hangingPunct="1">
                        <a:buFont typeface="Arial" panose="020B0604020202020204" pitchFamily="34" charset="0"/>
                        <a:buChar char="•"/>
                      </a:pPr>
                      <a:r>
                        <a:rPr lang="en-GB" sz="1500" b="1" kern="1200" dirty="0">
                          <a:solidFill>
                            <a:schemeClr val="dk1"/>
                          </a:solidFill>
                          <a:latin typeface="+mn-lt"/>
                          <a:ea typeface="+mn-ea"/>
                          <a:cs typeface="+mn-cs"/>
                        </a:rPr>
                        <a:t>Raised fasting plasma glucose</a:t>
                      </a:r>
                    </a:p>
                  </a:txBody>
                  <a:tcPr anchor="ctr">
                    <a:lnL w="12700" cap="flat" cmpd="sng" algn="ctr">
                      <a:noFill/>
                      <a:prstDash val="solid"/>
                      <a:round/>
                      <a:headEnd type="none" w="med" len="med"/>
                      <a:tailEnd type="none" w="med" len="med"/>
                    </a:lnL>
                  </a:tcPr>
                </a:tc>
                <a:tc>
                  <a:txBody>
                    <a:bodyPr/>
                    <a:lstStyle/>
                    <a:p>
                      <a:pPr marL="0" algn="ctr" defTabSz="457200" rtl="0" eaLnBrk="1" latinLnBrk="0" hangingPunct="1"/>
                      <a:r>
                        <a:rPr lang="en-GB" altLang="en-US" sz="1500" b="0" kern="1200" dirty="0">
                          <a:solidFill>
                            <a:schemeClr val="tx2"/>
                          </a:solidFill>
                          <a:latin typeface="+mn-lt"/>
                          <a:ea typeface="+mn-ea"/>
                          <a:cs typeface="+mn-cs"/>
                        </a:rPr>
                        <a:t>≥5.6 </a:t>
                      </a:r>
                      <a:r>
                        <a:rPr lang="en-GB" altLang="en-US" sz="1500" b="0" kern="1200" dirty="0" err="1">
                          <a:solidFill>
                            <a:schemeClr val="tx2"/>
                          </a:solidFill>
                          <a:latin typeface="+mn-lt"/>
                          <a:ea typeface="+mn-ea"/>
                          <a:cs typeface="+mn-cs"/>
                        </a:rPr>
                        <a:t>mmol</a:t>
                      </a:r>
                      <a:r>
                        <a:rPr lang="en-GB" altLang="en-US" sz="1500" b="0" kern="1200" dirty="0">
                          <a:solidFill>
                            <a:schemeClr val="tx2"/>
                          </a:solidFill>
                          <a:latin typeface="+mn-lt"/>
                          <a:ea typeface="+mn-ea"/>
                          <a:cs typeface="+mn-cs"/>
                        </a:rPr>
                        <a:t>/L</a:t>
                      </a:r>
                      <a:endParaRPr lang="en-GB" sz="1500" b="0" kern="1200" dirty="0">
                        <a:solidFill>
                          <a:schemeClr val="tx2"/>
                        </a:solidFill>
                        <a:latin typeface="+mn-lt"/>
                        <a:ea typeface="+mn-ea"/>
                        <a:cs typeface="+mn-cs"/>
                      </a:endParaRPr>
                    </a:p>
                  </a:txBody>
                  <a:tcPr anchor="ctr"/>
                </a:tc>
                <a:extLst>
                  <a:ext uri="{0D108BD9-81ED-4DB2-BD59-A6C34878D82A}">
                    <a16:rowId xmlns:a16="http://schemas.microsoft.com/office/drawing/2014/main" val="10006"/>
                  </a:ext>
                </a:extLst>
              </a:tr>
            </a:tbl>
          </a:graphicData>
        </a:graphic>
      </p:graphicFrame>
      <p:grpSp>
        <p:nvGrpSpPr>
          <p:cNvPr id="48" name="Group 47"/>
          <p:cNvGrpSpPr/>
          <p:nvPr/>
        </p:nvGrpSpPr>
        <p:grpSpPr>
          <a:xfrm>
            <a:off x="764226" y="3425725"/>
            <a:ext cx="745374" cy="2119398"/>
            <a:chOff x="946509" y="3447334"/>
            <a:chExt cx="745374" cy="1960312"/>
          </a:xfrm>
        </p:grpSpPr>
        <p:grpSp>
          <p:nvGrpSpPr>
            <p:cNvPr id="15" name="Group 14"/>
            <p:cNvGrpSpPr/>
            <p:nvPr/>
          </p:nvGrpSpPr>
          <p:grpSpPr>
            <a:xfrm>
              <a:off x="1098627" y="5016656"/>
              <a:ext cx="441139" cy="390990"/>
              <a:chOff x="1005242" y="4873860"/>
              <a:chExt cx="614832" cy="544938"/>
            </a:xfrm>
          </p:grpSpPr>
          <p:grpSp>
            <p:nvGrpSpPr>
              <p:cNvPr id="24" name="Group 23"/>
              <p:cNvGrpSpPr/>
              <p:nvPr/>
            </p:nvGrpSpPr>
            <p:grpSpPr>
              <a:xfrm>
                <a:off x="1058779" y="4948517"/>
                <a:ext cx="498249" cy="376518"/>
                <a:chOff x="1058779" y="4948517"/>
                <a:chExt cx="498249" cy="376518"/>
              </a:xfrm>
            </p:grpSpPr>
            <p:grpSp>
              <p:nvGrpSpPr>
                <p:cNvPr id="28" name="Group 27"/>
                <p:cNvGrpSpPr/>
                <p:nvPr/>
              </p:nvGrpSpPr>
              <p:grpSpPr>
                <a:xfrm>
                  <a:off x="1058779" y="4948517"/>
                  <a:ext cx="498249" cy="376518"/>
                  <a:chOff x="1058779" y="4948517"/>
                  <a:chExt cx="498249" cy="376518"/>
                </a:xfrm>
              </p:grpSpPr>
              <p:sp>
                <p:nvSpPr>
                  <p:cNvPr id="30" name="Freeform 29"/>
                  <p:cNvSpPr/>
                  <p:nvPr/>
                </p:nvSpPr>
                <p:spPr>
                  <a:xfrm>
                    <a:off x="1058779" y="4954180"/>
                    <a:ext cx="498249" cy="370855"/>
                  </a:xfrm>
                  <a:custGeom>
                    <a:avLst/>
                    <a:gdLst>
                      <a:gd name="connsiteX0" fmla="*/ 288758 w 498249"/>
                      <a:gd name="connsiteY0" fmla="*/ 0 h 370855"/>
                      <a:gd name="connsiteX1" fmla="*/ 220815 w 498249"/>
                      <a:gd name="connsiteY1" fmla="*/ 42464 h 370855"/>
                      <a:gd name="connsiteX2" fmla="*/ 155703 w 498249"/>
                      <a:gd name="connsiteY2" fmla="*/ 59450 h 370855"/>
                      <a:gd name="connsiteX3" fmla="*/ 87760 w 498249"/>
                      <a:gd name="connsiteY3" fmla="*/ 73605 h 370855"/>
                      <a:gd name="connsiteX4" fmla="*/ 39633 w 498249"/>
                      <a:gd name="connsiteY4" fmla="*/ 118900 h 370855"/>
                      <a:gd name="connsiteX5" fmla="*/ 14155 w 498249"/>
                      <a:gd name="connsiteY5" fmla="*/ 158533 h 370855"/>
                      <a:gd name="connsiteX6" fmla="*/ 0 w 498249"/>
                      <a:gd name="connsiteY6" fmla="*/ 209491 h 370855"/>
                      <a:gd name="connsiteX7" fmla="*/ 8493 w 498249"/>
                      <a:gd name="connsiteY7" fmla="*/ 271772 h 370855"/>
                      <a:gd name="connsiteX8" fmla="*/ 39633 w 498249"/>
                      <a:gd name="connsiteY8" fmla="*/ 322729 h 370855"/>
                      <a:gd name="connsiteX9" fmla="*/ 93422 w 498249"/>
                      <a:gd name="connsiteY9" fmla="*/ 353870 h 370855"/>
                      <a:gd name="connsiteX10" fmla="*/ 150041 w 498249"/>
                      <a:gd name="connsiteY10" fmla="*/ 370855 h 370855"/>
                      <a:gd name="connsiteX11" fmla="*/ 215153 w 498249"/>
                      <a:gd name="connsiteY11" fmla="*/ 370855 h 370855"/>
                      <a:gd name="connsiteX12" fmla="*/ 257617 w 498249"/>
                      <a:gd name="connsiteY12" fmla="*/ 359531 h 370855"/>
                      <a:gd name="connsiteX13" fmla="*/ 268941 w 498249"/>
                      <a:gd name="connsiteY13" fmla="*/ 336884 h 370855"/>
                      <a:gd name="connsiteX14" fmla="*/ 294420 w 498249"/>
                      <a:gd name="connsiteY14" fmla="*/ 311405 h 370855"/>
                      <a:gd name="connsiteX15" fmla="*/ 294420 w 498249"/>
                      <a:gd name="connsiteY15" fmla="*/ 271772 h 370855"/>
                      <a:gd name="connsiteX16" fmla="*/ 314236 w 498249"/>
                      <a:gd name="connsiteY16" fmla="*/ 234969 h 370855"/>
                      <a:gd name="connsiteX17" fmla="*/ 314236 w 498249"/>
                      <a:gd name="connsiteY17" fmla="*/ 206660 h 370855"/>
                      <a:gd name="connsiteX18" fmla="*/ 311406 w 498249"/>
                      <a:gd name="connsiteY18" fmla="*/ 186843 h 370855"/>
                      <a:gd name="connsiteX19" fmla="*/ 319898 w 498249"/>
                      <a:gd name="connsiteY19" fmla="*/ 172688 h 370855"/>
                      <a:gd name="connsiteX20" fmla="*/ 478432 w 498249"/>
                      <a:gd name="connsiteY20" fmla="*/ 175519 h 370855"/>
                      <a:gd name="connsiteX21" fmla="*/ 498249 w 498249"/>
                      <a:gd name="connsiteY21" fmla="*/ 155702 h 370855"/>
                      <a:gd name="connsiteX22" fmla="*/ 498249 w 498249"/>
                      <a:gd name="connsiteY22" fmla="*/ 135886 h 370855"/>
                      <a:gd name="connsiteX23" fmla="*/ 478432 w 498249"/>
                      <a:gd name="connsiteY23" fmla="*/ 121731 h 370855"/>
                      <a:gd name="connsiteX24" fmla="*/ 232139 w 498249"/>
                      <a:gd name="connsiteY24" fmla="*/ 118900 h 370855"/>
                      <a:gd name="connsiteX25" fmla="*/ 223646 w 498249"/>
                      <a:gd name="connsiteY25" fmla="*/ 107576 h 370855"/>
                      <a:gd name="connsiteX26" fmla="*/ 234970 w 498249"/>
                      <a:gd name="connsiteY26" fmla="*/ 93421 h 370855"/>
                      <a:gd name="connsiteX27" fmla="*/ 271772 w 498249"/>
                      <a:gd name="connsiteY27" fmla="*/ 73605 h 370855"/>
                      <a:gd name="connsiteX28" fmla="*/ 288758 w 498249"/>
                      <a:gd name="connsiteY28" fmla="*/ 0 h 37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8249" h="370855">
                        <a:moveTo>
                          <a:pt x="288758" y="0"/>
                        </a:moveTo>
                        <a:lnTo>
                          <a:pt x="220815" y="42464"/>
                        </a:lnTo>
                        <a:lnTo>
                          <a:pt x="155703" y="59450"/>
                        </a:lnTo>
                        <a:lnTo>
                          <a:pt x="87760" y="73605"/>
                        </a:lnTo>
                        <a:lnTo>
                          <a:pt x="39633" y="118900"/>
                        </a:lnTo>
                        <a:lnTo>
                          <a:pt x="14155" y="158533"/>
                        </a:lnTo>
                        <a:lnTo>
                          <a:pt x="0" y="209491"/>
                        </a:lnTo>
                        <a:lnTo>
                          <a:pt x="8493" y="271772"/>
                        </a:lnTo>
                        <a:lnTo>
                          <a:pt x="39633" y="322729"/>
                        </a:lnTo>
                        <a:lnTo>
                          <a:pt x="93422" y="353870"/>
                        </a:lnTo>
                        <a:lnTo>
                          <a:pt x="150041" y="370855"/>
                        </a:lnTo>
                        <a:lnTo>
                          <a:pt x="215153" y="370855"/>
                        </a:lnTo>
                        <a:lnTo>
                          <a:pt x="257617" y="359531"/>
                        </a:lnTo>
                        <a:lnTo>
                          <a:pt x="268941" y="336884"/>
                        </a:lnTo>
                        <a:lnTo>
                          <a:pt x="294420" y="311405"/>
                        </a:lnTo>
                        <a:lnTo>
                          <a:pt x="294420" y="271772"/>
                        </a:lnTo>
                        <a:lnTo>
                          <a:pt x="314236" y="234969"/>
                        </a:lnTo>
                        <a:lnTo>
                          <a:pt x="314236" y="206660"/>
                        </a:lnTo>
                        <a:lnTo>
                          <a:pt x="311406" y="186843"/>
                        </a:lnTo>
                        <a:lnTo>
                          <a:pt x="319898" y="172688"/>
                        </a:lnTo>
                        <a:lnTo>
                          <a:pt x="478432" y="175519"/>
                        </a:lnTo>
                        <a:lnTo>
                          <a:pt x="498249" y="155702"/>
                        </a:lnTo>
                        <a:lnTo>
                          <a:pt x="498249" y="135886"/>
                        </a:lnTo>
                        <a:lnTo>
                          <a:pt x="478432" y="121731"/>
                        </a:lnTo>
                        <a:lnTo>
                          <a:pt x="232139" y="118900"/>
                        </a:lnTo>
                        <a:lnTo>
                          <a:pt x="223646" y="107576"/>
                        </a:lnTo>
                        <a:lnTo>
                          <a:pt x="234970" y="93421"/>
                        </a:lnTo>
                        <a:lnTo>
                          <a:pt x="271772" y="73605"/>
                        </a:lnTo>
                        <a:lnTo>
                          <a:pt x="28875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 name="Freeform 30"/>
                  <p:cNvSpPr/>
                  <p:nvPr/>
                </p:nvSpPr>
                <p:spPr>
                  <a:xfrm>
                    <a:off x="1313566" y="4948517"/>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29" name="Freeform 28"/>
                <p:cNvSpPr/>
                <p:nvPr/>
              </p:nvSpPr>
              <p:spPr>
                <a:xfrm>
                  <a:off x="1310261" y="4970691"/>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25" name="Group 24"/>
              <p:cNvGrpSpPr/>
              <p:nvPr/>
            </p:nvGrpSpPr>
            <p:grpSpPr>
              <a:xfrm>
                <a:off x="1005242" y="4873860"/>
                <a:ext cx="614832" cy="544938"/>
                <a:chOff x="1005242" y="4873860"/>
                <a:chExt cx="614832" cy="544938"/>
              </a:xfrm>
            </p:grpSpPr>
            <p:sp>
              <p:nvSpPr>
                <p:cNvPr id="26" name="Freeform 25"/>
                <p:cNvSpPr/>
                <p:nvPr/>
              </p:nvSpPr>
              <p:spPr>
                <a:xfrm>
                  <a:off x="1474447" y="5182986"/>
                  <a:ext cx="90378" cy="130725"/>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27" name="Picture 14"/>
                <p:cNvPicPr>
                  <a:picLocks noChangeAspect="1" noChangeArrowheads="1"/>
                </p:cNvPicPr>
                <p:nvPr/>
              </p:nvPicPr>
              <p:blipFill>
                <a:blip r:embed="rId4"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242" y="4873860"/>
                  <a:ext cx="614832" cy="5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6" name="Group 15"/>
            <p:cNvGrpSpPr/>
            <p:nvPr/>
          </p:nvGrpSpPr>
          <p:grpSpPr>
            <a:xfrm>
              <a:off x="1141778" y="4713807"/>
              <a:ext cx="354837" cy="344556"/>
              <a:chOff x="1211149" y="3652944"/>
              <a:chExt cx="697076" cy="676879"/>
            </a:xfrm>
          </p:grpSpPr>
          <p:sp>
            <p:nvSpPr>
              <p:cNvPr id="22" name="Rectangle 21"/>
              <p:cNvSpPr/>
              <p:nvPr/>
            </p:nvSpPr>
            <p:spPr>
              <a:xfrm>
                <a:off x="1402144" y="3807813"/>
                <a:ext cx="279900" cy="3126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23" name="Picture 2"/>
              <p:cNvPicPr>
                <a:picLocks noChangeAspect="1" noChangeArrowheads="1"/>
              </p:cNvPicPr>
              <p:nvPr/>
            </p:nvPicPr>
            <p:blipFill rotWithShape="1">
              <a:blip r:embed="rId5"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4330"/>
              <a:stretch/>
            </p:blipFill>
            <p:spPr bwMode="auto">
              <a:xfrm>
                <a:off x="1211149" y="3652944"/>
                <a:ext cx="697076" cy="67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Picture 3"/>
            <p:cNvPicPr>
              <a:picLocks noChangeAspect="1" noChangeArrowheads="1"/>
            </p:cNvPicPr>
            <p:nvPr/>
          </p:nvPicPr>
          <p:blipFill>
            <a:blip r:embed="rId6"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0044" y="3447334"/>
              <a:ext cx="338304" cy="58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946509" y="4072274"/>
              <a:ext cx="745374" cy="641279"/>
              <a:chOff x="946509" y="4069829"/>
              <a:chExt cx="745374" cy="641279"/>
            </a:xfrm>
          </p:grpSpPr>
          <p:grpSp>
            <p:nvGrpSpPr>
              <p:cNvPr id="19" name="Group 18"/>
              <p:cNvGrpSpPr/>
              <p:nvPr/>
            </p:nvGrpSpPr>
            <p:grpSpPr>
              <a:xfrm>
                <a:off x="946509" y="4069829"/>
                <a:ext cx="231991" cy="316094"/>
                <a:chOff x="3111496" y="2749550"/>
                <a:chExt cx="997339" cy="1358900"/>
              </a:xfrm>
            </p:grpSpPr>
            <p:sp>
              <p:nvSpPr>
                <p:cNvPr id="20" name="Freeform 19"/>
                <p:cNvSpPr/>
                <p:nvPr/>
              </p:nvSpPr>
              <p:spPr>
                <a:xfrm>
                  <a:off x="3356517" y="3033132"/>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21" name="Picture 3"/>
                <p:cNvPicPr>
                  <a:picLocks noChangeAspect="1" noChangeArrowheads="1"/>
                </p:cNvPicPr>
                <p:nvPr/>
              </p:nvPicPr>
              <p:blipFill rotWithShape="1">
                <a:blip r:embed="rId7"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65856"/>
                <a:stretch/>
              </p:blipFill>
              <p:spPr bwMode="auto">
                <a:xfrm flipH="1">
                  <a:off x="3111496" y="2749550"/>
                  <a:ext cx="997339"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 name="Group 31"/>
              <p:cNvGrpSpPr/>
              <p:nvPr/>
            </p:nvGrpSpPr>
            <p:grpSpPr>
              <a:xfrm>
                <a:off x="1210134" y="4232422"/>
                <a:ext cx="206456" cy="316094"/>
                <a:chOff x="4106153" y="2749550"/>
                <a:chExt cx="887563" cy="1358900"/>
              </a:xfrm>
            </p:grpSpPr>
            <p:sp>
              <p:nvSpPr>
                <p:cNvPr id="33" name="Freeform 32"/>
                <p:cNvSpPr/>
                <p:nvPr/>
              </p:nvSpPr>
              <p:spPr>
                <a:xfrm>
                  <a:off x="4267185" y="3029418"/>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36" name="Picture 3"/>
                <p:cNvPicPr>
                  <a:picLocks noChangeAspect="1" noChangeArrowheads="1"/>
                </p:cNvPicPr>
                <p:nvPr/>
              </p:nvPicPr>
              <p:blipFill rotWithShape="1">
                <a:blip r:embed="rId8"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35562" r="34052"/>
                <a:stretch/>
              </p:blipFill>
              <p:spPr bwMode="auto">
                <a:xfrm flipH="1">
                  <a:off x="4106153" y="2749550"/>
                  <a:ext cx="887563"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2" name="Picture 3"/>
              <p:cNvPicPr>
                <a:picLocks noChangeAspect="1" noChangeArrowheads="1"/>
              </p:cNvPicPr>
              <p:nvPr/>
            </p:nvPicPr>
            <p:blipFill rotWithShape="1">
              <a:blip r:embed="rId7"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r="64636"/>
              <a:stretch/>
            </p:blipFill>
            <p:spPr bwMode="auto">
              <a:xfrm flipH="1">
                <a:off x="1451604" y="4395014"/>
                <a:ext cx="240279" cy="31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2376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85" y="93311"/>
            <a:ext cx="10148033" cy="834047"/>
          </a:xfrm>
        </p:spPr>
        <p:txBody>
          <a:bodyPr>
            <a:noAutofit/>
          </a:bodyPr>
          <a:lstStyle/>
          <a:p>
            <a:r>
              <a:rPr lang="en-GB" sz="3800" dirty="0"/>
              <a:t>Visceral fat is an active endocrine organ</a:t>
            </a:r>
          </a:p>
        </p:txBody>
      </p:sp>
      <p:sp>
        <p:nvSpPr>
          <p:cNvPr id="5" name="TextBox 4"/>
          <p:cNvSpPr txBox="1"/>
          <p:nvPr/>
        </p:nvSpPr>
        <p:spPr>
          <a:xfrm>
            <a:off x="1514193" y="5657131"/>
            <a:ext cx="10148033" cy="707886"/>
          </a:xfrm>
          <a:prstGeom prst="rect">
            <a:avLst/>
          </a:prstGeom>
          <a:noFill/>
        </p:spPr>
        <p:txBody>
          <a:bodyPr wrap="square" rtlCol="0" anchor="b">
            <a:spAutoFit/>
          </a:bodyPr>
          <a:lstStyle/>
          <a:p>
            <a:r>
              <a:rPr lang="en-GB" altLang="en-US" sz="1000" dirty="0">
                <a:solidFill>
                  <a:srgbClr val="005294"/>
                </a:solidFill>
              </a:rPr>
              <a:t>FFA, free fatty acid; IL-6, interleukin-6; TNF, tumour necrosis factor</a:t>
            </a:r>
          </a:p>
          <a:p>
            <a:r>
              <a:rPr lang="en-GB" altLang="en-US" sz="1000" spc="-20" dirty="0">
                <a:solidFill>
                  <a:srgbClr val="005294"/>
                </a:solidFill>
              </a:rPr>
              <a:t>Adapted from </a:t>
            </a:r>
            <a:r>
              <a:rPr lang="en-GB" altLang="en-US" sz="1000" spc="-20" dirty="0" err="1">
                <a:solidFill>
                  <a:srgbClr val="005294"/>
                </a:solidFill>
              </a:rPr>
              <a:t>Ahima</a:t>
            </a:r>
            <a:r>
              <a:rPr lang="en-GB" altLang="en-US" sz="1000" spc="-20" dirty="0">
                <a:solidFill>
                  <a:srgbClr val="005294"/>
                </a:solidFill>
              </a:rPr>
              <a:t> RS. </a:t>
            </a:r>
            <a:r>
              <a:rPr lang="en-GB" altLang="en-US" sz="1000" i="1" spc="-20" dirty="0">
                <a:solidFill>
                  <a:srgbClr val="005294"/>
                </a:solidFill>
              </a:rPr>
              <a:t>Obesity</a:t>
            </a:r>
            <a:r>
              <a:rPr lang="en-GB" altLang="en-US" sz="1000" spc="-20" dirty="0">
                <a:solidFill>
                  <a:srgbClr val="005294"/>
                </a:solidFill>
              </a:rPr>
              <a:t> 2006;14(</a:t>
            </a:r>
            <a:r>
              <a:rPr lang="en-GB" altLang="en-US" sz="1000" spc="-20" dirty="0" err="1">
                <a:solidFill>
                  <a:srgbClr val="005294"/>
                </a:solidFill>
              </a:rPr>
              <a:t>Suppl</a:t>
            </a:r>
            <a:r>
              <a:rPr lang="en-GB" altLang="en-US" sz="1000" spc="-20" dirty="0">
                <a:solidFill>
                  <a:srgbClr val="005294"/>
                </a:solidFill>
              </a:rPr>
              <a:t> 5):242S–9S; </a:t>
            </a:r>
            <a:r>
              <a:rPr lang="en-GB" altLang="en-US" sz="1000" spc="-20" dirty="0" err="1">
                <a:solidFill>
                  <a:srgbClr val="005294"/>
                </a:solidFill>
              </a:rPr>
              <a:t>Ahima</a:t>
            </a:r>
            <a:r>
              <a:rPr lang="en-GB" altLang="en-US" sz="1000" spc="-20" dirty="0">
                <a:solidFill>
                  <a:srgbClr val="005294"/>
                </a:solidFill>
              </a:rPr>
              <a:t> RS, Flier JS. </a:t>
            </a:r>
            <a:r>
              <a:rPr lang="en-GB" altLang="en-US" sz="1000" i="1" spc="-20" dirty="0">
                <a:solidFill>
                  <a:srgbClr val="005294"/>
                </a:solidFill>
              </a:rPr>
              <a:t>Trends </a:t>
            </a:r>
            <a:r>
              <a:rPr lang="en-GB" altLang="en-US" sz="1000" i="1" spc="-20" dirty="0" err="1">
                <a:solidFill>
                  <a:srgbClr val="005294"/>
                </a:solidFill>
              </a:rPr>
              <a:t>Endocrinol</a:t>
            </a:r>
            <a:r>
              <a:rPr lang="en-GB" altLang="en-US" sz="1000" i="1" spc="-20" dirty="0">
                <a:solidFill>
                  <a:srgbClr val="005294"/>
                </a:solidFill>
              </a:rPr>
              <a:t> </a:t>
            </a:r>
            <a:r>
              <a:rPr lang="en-GB" altLang="en-US" sz="1000" i="1" spc="-20" dirty="0" err="1">
                <a:solidFill>
                  <a:srgbClr val="005294"/>
                </a:solidFill>
              </a:rPr>
              <a:t>Metab</a:t>
            </a:r>
            <a:r>
              <a:rPr lang="en-GB" altLang="en-US" sz="1000" spc="-20" dirty="0">
                <a:solidFill>
                  <a:srgbClr val="005294"/>
                </a:solidFill>
              </a:rPr>
              <a:t> 2000;11:327–32; Grundy SM. </a:t>
            </a:r>
            <a:r>
              <a:rPr lang="en-GB" altLang="en-US" sz="1000" i="1" spc="-20" dirty="0">
                <a:solidFill>
                  <a:srgbClr val="005294"/>
                </a:solidFill>
              </a:rPr>
              <a:t>J </a:t>
            </a:r>
            <a:r>
              <a:rPr lang="en-GB" altLang="en-US" sz="1000" i="1" spc="-20" dirty="0" err="1">
                <a:solidFill>
                  <a:srgbClr val="005294"/>
                </a:solidFill>
              </a:rPr>
              <a:t>Clin</a:t>
            </a:r>
            <a:r>
              <a:rPr lang="en-GB" altLang="en-US" sz="1000" i="1" spc="-20" dirty="0">
                <a:solidFill>
                  <a:srgbClr val="005294"/>
                </a:solidFill>
              </a:rPr>
              <a:t> </a:t>
            </a:r>
            <a:r>
              <a:rPr lang="en-GB" altLang="en-US" sz="1000" i="1" spc="-20" dirty="0" err="1">
                <a:solidFill>
                  <a:srgbClr val="005294"/>
                </a:solidFill>
              </a:rPr>
              <a:t>Endocrinol</a:t>
            </a:r>
            <a:r>
              <a:rPr lang="en-GB" altLang="en-US" sz="1000" i="1" spc="-20" dirty="0">
                <a:solidFill>
                  <a:srgbClr val="005294"/>
                </a:solidFill>
              </a:rPr>
              <a:t> </a:t>
            </a:r>
            <a:r>
              <a:rPr lang="en-GB" altLang="en-US" sz="1000" i="1" spc="-20" dirty="0" err="1">
                <a:solidFill>
                  <a:srgbClr val="005294"/>
                </a:solidFill>
              </a:rPr>
              <a:t>Metab</a:t>
            </a:r>
            <a:r>
              <a:rPr lang="en-GB" altLang="en-US" sz="1000" spc="-20" dirty="0">
                <a:solidFill>
                  <a:srgbClr val="005294"/>
                </a:solidFill>
              </a:rPr>
              <a:t> 2004;89:2595–600</a:t>
            </a:r>
            <a:r>
              <a:rPr lang="en-GB" altLang="en-US" sz="1000" dirty="0">
                <a:solidFill>
                  <a:srgbClr val="005294"/>
                </a:solidFill>
              </a:rPr>
              <a:t>; Lyon CJ </a:t>
            </a:r>
            <a:r>
              <a:rPr lang="en-GB" altLang="en-US" sz="1000" i="1" dirty="0">
                <a:solidFill>
                  <a:srgbClr val="005294"/>
                </a:solidFill>
              </a:rPr>
              <a:t>et al. Endocrinology</a:t>
            </a:r>
            <a:r>
              <a:rPr lang="en-GB" altLang="en-US" sz="1000" dirty="0">
                <a:solidFill>
                  <a:srgbClr val="005294"/>
                </a:solidFill>
              </a:rPr>
              <a:t> 2003;144:2195–200; </a:t>
            </a:r>
            <a:r>
              <a:rPr lang="en-GB" altLang="en-US" sz="1000" dirty="0" err="1">
                <a:solidFill>
                  <a:srgbClr val="005294"/>
                </a:solidFill>
              </a:rPr>
              <a:t>Trayhurn</a:t>
            </a:r>
            <a:r>
              <a:rPr lang="en-GB" altLang="en-US" sz="1000" dirty="0">
                <a:solidFill>
                  <a:srgbClr val="005294"/>
                </a:solidFill>
              </a:rPr>
              <a:t> P </a:t>
            </a:r>
            <a:r>
              <a:rPr lang="en-GB" altLang="en-US" sz="1000" i="1" dirty="0">
                <a:solidFill>
                  <a:srgbClr val="005294"/>
                </a:solidFill>
              </a:rPr>
              <a:t>et al. Br J </a:t>
            </a:r>
            <a:r>
              <a:rPr lang="en-GB" altLang="en-US" sz="1000" i="1" dirty="0" err="1">
                <a:solidFill>
                  <a:srgbClr val="005294"/>
                </a:solidFill>
              </a:rPr>
              <a:t>Nutr</a:t>
            </a:r>
            <a:r>
              <a:rPr lang="en-GB" altLang="en-US" sz="1000" dirty="0">
                <a:solidFill>
                  <a:srgbClr val="005294"/>
                </a:solidFill>
              </a:rPr>
              <a:t> 2004;92:347–55; </a:t>
            </a:r>
            <a:r>
              <a:rPr lang="en-GB" sz="1000" dirty="0" err="1">
                <a:solidFill>
                  <a:srgbClr val="005294"/>
                </a:solidFill>
              </a:rPr>
              <a:t>Pelusi</a:t>
            </a:r>
            <a:r>
              <a:rPr lang="en-GB" sz="1000" dirty="0">
                <a:solidFill>
                  <a:srgbClr val="005294"/>
                </a:solidFill>
              </a:rPr>
              <a:t> C, </a:t>
            </a:r>
            <a:r>
              <a:rPr lang="en-GB" sz="1000" dirty="0" err="1">
                <a:solidFill>
                  <a:srgbClr val="005294"/>
                </a:solidFill>
              </a:rPr>
              <a:t>Pasquali</a:t>
            </a:r>
            <a:r>
              <a:rPr lang="en-GB" sz="1000" dirty="0">
                <a:solidFill>
                  <a:srgbClr val="005294"/>
                </a:solidFill>
              </a:rPr>
              <a:t> R. </a:t>
            </a:r>
            <a:r>
              <a:rPr lang="en-GB" sz="1000" i="1" dirty="0" err="1">
                <a:solidFill>
                  <a:srgbClr val="005294"/>
                </a:solidFill>
              </a:rPr>
              <a:t>Curr</a:t>
            </a:r>
            <a:r>
              <a:rPr lang="en-GB" sz="1000" i="1" dirty="0">
                <a:solidFill>
                  <a:srgbClr val="005294"/>
                </a:solidFill>
              </a:rPr>
              <a:t> </a:t>
            </a:r>
            <a:r>
              <a:rPr lang="en-GB" sz="1000" i="1" dirty="0" err="1">
                <a:solidFill>
                  <a:srgbClr val="005294"/>
                </a:solidFill>
              </a:rPr>
              <a:t>Obes</a:t>
            </a:r>
            <a:r>
              <a:rPr lang="en-GB" sz="1000" i="1" dirty="0">
                <a:solidFill>
                  <a:srgbClr val="005294"/>
                </a:solidFill>
              </a:rPr>
              <a:t> Rep </a:t>
            </a:r>
            <a:r>
              <a:rPr lang="en-GB" sz="1000" dirty="0">
                <a:solidFill>
                  <a:srgbClr val="005294"/>
                </a:solidFill>
              </a:rPr>
              <a:t>2012;1:181–90; </a:t>
            </a:r>
            <a:br>
              <a:rPr lang="en-GB" sz="1000" dirty="0">
                <a:solidFill>
                  <a:srgbClr val="005294"/>
                </a:solidFill>
              </a:rPr>
            </a:br>
            <a:r>
              <a:rPr lang="en-GB" sz="1000" dirty="0">
                <a:solidFill>
                  <a:srgbClr val="005294"/>
                </a:solidFill>
              </a:rPr>
              <a:t>Lee HK </a:t>
            </a:r>
            <a:r>
              <a:rPr lang="en-GB" sz="1000" i="1" dirty="0">
                <a:solidFill>
                  <a:srgbClr val="005294"/>
                </a:solidFill>
              </a:rPr>
              <a:t>et al. World J </a:t>
            </a:r>
            <a:r>
              <a:rPr lang="en-GB" sz="1000" i="1" dirty="0" err="1">
                <a:solidFill>
                  <a:srgbClr val="005294"/>
                </a:solidFill>
              </a:rPr>
              <a:t>Mens</a:t>
            </a:r>
            <a:r>
              <a:rPr lang="en-GB" sz="1000" i="1" dirty="0">
                <a:solidFill>
                  <a:srgbClr val="005294"/>
                </a:solidFill>
              </a:rPr>
              <a:t> Health</a:t>
            </a:r>
            <a:r>
              <a:rPr lang="en-GB" sz="1000" dirty="0">
                <a:solidFill>
                  <a:srgbClr val="005294"/>
                </a:solidFill>
              </a:rPr>
              <a:t> 2013;31:136–40; Jung UJ, Choi M-S. </a:t>
            </a:r>
            <a:r>
              <a:rPr lang="en-GB" sz="1000" i="1" dirty="0" err="1">
                <a:solidFill>
                  <a:srgbClr val="005294"/>
                </a:solidFill>
              </a:rPr>
              <a:t>Int</a:t>
            </a:r>
            <a:r>
              <a:rPr lang="en-GB" sz="1000" i="1" dirty="0">
                <a:solidFill>
                  <a:srgbClr val="005294"/>
                </a:solidFill>
              </a:rPr>
              <a:t> J </a:t>
            </a:r>
            <a:r>
              <a:rPr lang="en-GB" sz="1000" i="1" dirty="0" err="1">
                <a:solidFill>
                  <a:srgbClr val="005294"/>
                </a:solidFill>
              </a:rPr>
              <a:t>Mol</a:t>
            </a:r>
            <a:r>
              <a:rPr lang="en-GB" sz="1000" i="1" dirty="0">
                <a:solidFill>
                  <a:srgbClr val="005294"/>
                </a:solidFill>
              </a:rPr>
              <a:t> </a:t>
            </a:r>
            <a:r>
              <a:rPr lang="en-GB" sz="1000" i="1" dirty="0" err="1">
                <a:solidFill>
                  <a:srgbClr val="005294"/>
                </a:solidFill>
              </a:rPr>
              <a:t>Sci</a:t>
            </a:r>
            <a:r>
              <a:rPr lang="en-GB" sz="1000" i="1" dirty="0">
                <a:solidFill>
                  <a:srgbClr val="005294"/>
                </a:solidFill>
              </a:rPr>
              <a:t> </a:t>
            </a:r>
            <a:r>
              <a:rPr lang="en-GB" sz="1000" dirty="0">
                <a:solidFill>
                  <a:srgbClr val="005294"/>
                </a:solidFill>
              </a:rPr>
              <a:t>2014;15:6184–223.</a:t>
            </a:r>
          </a:p>
        </p:txBody>
      </p:sp>
      <p:grpSp>
        <p:nvGrpSpPr>
          <p:cNvPr id="227" name="Group 226"/>
          <p:cNvGrpSpPr/>
          <p:nvPr/>
        </p:nvGrpSpPr>
        <p:grpSpPr>
          <a:xfrm>
            <a:off x="2835299" y="842727"/>
            <a:ext cx="7361757" cy="4813785"/>
            <a:chOff x="1322184" y="820148"/>
            <a:chExt cx="7361757" cy="4813785"/>
          </a:xfrm>
        </p:grpSpPr>
        <p:sp>
          <p:nvSpPr>
            <p:cNvPr id="102" name="10-Point Star 101"/>
            <p:cNvSpPr/>
            <p:nvPr/>
          </p:nvSpPr>
          <p:spPr>
            <a:xfrm>
              <a:off x="2278423" y="938750"/>
              <a:ext cx="4587154" cy="4587154"/>
            </a:xfrm>
            <a:prstGeom prst="star10">
              <a:avLst/>
            </a:prstGeom>
            <a:gradFill>
              <a:gsLst>
                <a:gs pos="0">
                  <a:schemeClr val="tx2">
                    <a:lumMod val="20000"/>
                    <a:lumOff val="80000"/>
                  </a:schemeClr>
                </a:gs>
                <a:gs pos="100000">
                  <a:schemeClr val="bg1"/>
                </a:gs>
              </a:gsLst>
            </a:gradFill>
            <a:ln w="38100">
              <a:solidFill>
                <a:schemeClr val="accent2"/>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5778937" y="1114858"/>
              <a:ext cx="2053296" cy="550962"/>
            </a:xfrm>
            <a:prstGeom prst="snip2DiagRect">
              <a:avLst/>
            </a:prstGeom>
            <a:solidFill>
              <a:schemeClr val="accent2"/>
            </a:solidFill>
          </p:spPr>
          <p:txBody>
            <a:bodyPr wrap="none" rtlCol="0" anchor="ctr">
              <a:spAutoFit/>
            </a:bodyPr>
            <a:lstStyle/>
            <a:p>
              <a:pPr algn="ctr"/>
              <a:r>
                <a:rPr lang="en-GB" sz="1200" b="1" dirty="0">
                  <a:solidFill>
                    <a:prstClr val="white"/>
                  </a:solidFill>
                </a:rPr>
                <a:t>Other characteristics </a:t>
              </a:r>
              <a:br>
                <a:rPr lang="en-GB" sz="1200" b="1" dirty="0">
                  <a:solidFill>
                    <a:prstClr val="white"/>
                  </a:solidFill>
                </a:rPr>
              </a:br>
              <a:r>
                <a:rPr lang="en-GB" sz="1200" b="1" dirty="0">
                  <a:solidFill>
                    <a:prstClr val="white"/>
                  </a:solidFill>
                </a:rPr>
                <a:t>of metabolic syndrome</a:t>
              </a:r>
            </a:p>
          </p:txBody>
        </p:sp>
        <p:sp>
          <p:nvSpPr>
            <p:cNvPr id="103" name="TextBox 102"/>
            <p:cNvSpPr txBox="1"/>
            <p:nvPr/>
          </p:nvSpPr>
          <p:spPr>
            <a:xfrm>
              <a:off x="3954945" y="820148"/>
              <a:ext cx="1234110" cy="330577"/>
            </a:xfrm>
            <a:prstGeom prst="snip2DiagRect">
              <a:avLst/>
            </a:prstGeom>
            <a:solidFill>
              <a:schemeClr val="accent2"/>
            </a:solidFill>
          </p:spPr>
          <p:txBody>
            <a:bodyPr wrap="none" rtlCol="0" anchor="ctr">
              <a:spAutoFit/>
            </a:bodyPr>
            <a:lstStyle/>
            <a:p>
              <a:pPr algn="ctr"/>
              <a:r>
                <a:rPr lang="en-GB" sz="1200" b="1" dirty="0">
                  <a:solidFill>
                    <a:prstClr val="white"/>
                  </a:solidFill>
                </a:rPr>
                <a:t>Hypertension</a:t>
              </a:r>
            </a:p>
          </p:txBody>
        </p:sp>
        <p:sp>
          <p:nvSpPr>
            <p:cNvPr id="104" name="TextBox 103"/>
            <p:cNvSpPr txBox="1"/>
            <p:nvPr/>
          </p:nvSpPr>
          <p:spPr>
            <a:xfrm>
              <a:off x="2017578" y="1233938"/>
              <a:ext cx="1315695" cy="330577"/>
            </a:xfrm>
            <a:prstGeom prst="snip2DiagRect">
              <a:avLst/>
            </a:prstGeom>
            <a:solidFill>
              <a:schemeClr val="accent2"/>
            </a:solidFill>
          </p:spPr>
          <p:txBody>
            <a:bodyPr wrap="none" rtlCol="0" anchor="ctr">
              <a:spAutoFit/>
            </a:bodyPr>
            <a:lstStyle/>
            <a:p>
              <a:pPr algn="ctr"/>
              <a:r>
                <a:rPr lang="en-GB" sz="1200" b="1" dirty="0">
                  <a:solidFill>
                    <a:prstClr val="white"/>
                  </a:solidFill>
                </a:rPr>
                <a:t>Dyslipidaemia</a:t>
              </a:r>
            </a:p>
          </p:txBody>
        </p:sp>
        <p:sp>
          <p:nvSpPr>
            <p:cNvPr id="105" name="TextBox 104"/>
            <p:cNvSpPr txBox="1"/>
            <p:nvPr/>
          </p:nvSpPr>
          <p:spPr>
            <a:xfrm>
              <a:off x="1333548" y="2379968"/>
              <a:ext cx="1259085" cy="330577"/>
            </a:xfrm>
            <a:prstGeom prst="snip2DiagRect">
              <a:avLst/>
            </a:prstGeom>
            <a:solidFill>
              <a:schemeClr val="accent2"/>
            </a:solidFill>
          </p:spPr>
          <p:txBody>
            <a:bodyPr wrap="none" rtlCol="0" anchor="ctr">
              <a:spAutoFit/>
            </a:bodyPr>
            <a:lstStyle/>
            <a:p>
              <a:pPr algn="ctr"/>
              <a:r>
                <a:rPr lang="en-GB" sz="1200" b="1" dirty="0">
                  <a:solidFill>
                    <a:prstClr val="white"/>
                  </a:solidFill>
                </a:rPr>
                <a:t>Inflammation</a:t>
              </a:r>
            </a:p>
          </p:txBody>
        </p:sp>
        <p:sp>
          <p:nvSpPr>
            <p:cNvPr id="106" name="TextBox 105"/>
            <p:cNvSpPr txBox="1"/>
            <p:nvPr/>
          </p:nvSpPr>
          <p:spPr>
            <a:xfrm>
              <a:off x="1322184" y="3582523"/>
              <a:ext cx="1262802" cy="550962"/>
            </a:xfrm>
            <a:prstGeom prst="snip2DiagRect">
              <a:avLst/>
            </a:prstGeom>
            <a:solidFill>
              <a:srgbClr val="C00000"/>
            </a:solidFill>
          </p:spPr>
          <p:txBody>
            <a:bodyPr wrap="none" rtlCol="0" anchor="ctr">
              <a:spAutoFit/>
            </a:bodyPr>
            <a:lstStyle/>
            <a:p>
              <a:pPr algn="ctr"/>
              <a:r>
                <a:rPr lang="en-GB" sz="1200" b="1" dirty="0">
                  <a:solidFill>
                    <a:prstClr val="white"/>
                  </a:solidFill>
                </a:rPr>
                <a:t>Testosterone</a:t>
              </a:r>
              <a:br>
                <a:rPr lang="en-GB" sz="1200" b="1" dirty="0">
                  <a:solidFill>
                    <a:prstClr val="white"/>
                  </a:solidFill>
                </a:rPr>
              </a:br>
              <a:r>
                <a:rPr lang="en-GB" sz="1200" b="1" dirty="0">
                  <a:solidFill>
                    <a:prstClr val="white"/>
                  </a:solidFill>
                  <a:sym typeface="Wingdings" panose="05000000000000000000" pitchFamily="2" charset="2"/>
                </a:rPr>
                <a:t> oestrogen</a:t>
              </a:r>
              <a:endParaRPr lang="en-GB" sz="1200" b="1" dirty="0">
                <a:solidFill>
                  <a:prstClr val="white"/>
                </a:solidFill>
              </a:endParaRPr>
            </a:p>
          </p:txBody>
        </p:sp>
        <p:sp>
          <p:nvSpPr>
            <p:cNvPr id="107" name="TextBox 106"/>
            <p:cNvSpPr txBox="1"/>
            <p:nvPr/>
          </p:nvSpPr>
          <p:spPr>
            <a:xfrm>
              <a:off x="1946813" y="4889644"/>
              <a:ext cx="1393951" cy="330577"/>
            </a:xfrm>
            <a:prstGeom prst="snip2DiagRect">
              <a:avLst/>
            </a:prstGeom>
            <a:solidFill>
              <a:schemeClr val="accent2"/>
            </a:solidFill>
          </p:spPr>
          <p:txBody>
            <a:bodyPr wrap="none" rtlCol="0" anchor="ctr">
              <a:spAutoFit/>
            </a:bodyPr>
            <a:lstStyle/>
            <a:p>
              <a:pPr algn="ctr"/>
              <a:r>
                <a:rPr lang="en-GB" sz="1200" b="1" dirty="0">
                  <a:solidFill>
                    <a:prstClr val="white"/>
                  </a:solidFill>
                </a:rPr>
                <a:t>Atherosclerosis</a:t>
              </a:r>
            </a:p>
          </p:txBody>
        </p:sp>
        <p:sp>
          <p:nvSpPr>
            <p:cNvPr id="108" name="TextBox 107"/>
            <p:cNvSpPr txBox="1"/>
            <p:nvPr/>
          </p:nvSpPr>
          <p:spPr>
            <a:xfrm>
              <a:off x="3636565" y="5303356"/>
              <a:ext cx="1870877" cy="330577"/>
            </a:xfrm>
            <a:prstGeom prst="snip2DiagRect">
              <a:avLst/>
            </a:prstGeom>
            <a:solidFill>
              <a:schemeClr val="accent2"/>
            </a:solidFill>
          </p:spPr>
          <p:txBody>
            <a:bodyPr wrap="none" rtlCol="0" anchor="ctr">
              <a:spAutoFit/>
            </a:bodyPr>
            <a:lstStyle/>
            <a:p>
              <a:pPr algn="ctr"/>
              <a:r>
                <a:rPr lang="en-GB" sz="1200" b="1" dirty="0">
                  <a:solidFill>
                    <a:prstClr val="white"/>
                  </a:solidFill>
                </a:rPr>
                <a:t>Vascular remodelling</a:t>
              </a:r>
            </a:p>
          </p:txBody>
        </p:sp>
        <p:sp>
          <p:nvSpPr>
            <p:cNvPr id="109" name="TextBox 108"/>
            <p:cNvSpPr txBox="1"/>
            <p:nvPr/>
          </p:nvSpPr>
          <p:spPr>
            <a:xfrm>
              <a:off x="5813082" y="4889644"/>
              <a:ext cx="1997086" cy="330577"/>
            </a:xfrm>
            <a:prstGeom prst="snip2DiagRect">
              <a:avLst/>
            </a:prstGeom>
            <a:solidFill>
              <a:schemeClr val="accent2"/>
            </a:solidFill>
          </p:spPr>
          <p:txBody>
            <a:bodyPr wrap="none" rtlCol="0" anchor="ctr">
              <a:spAutoFit/>
            </a:bodyPr>
            <a:lstStyle/>
            <a:p>
              <a:pPr algn="ctr"/>
              <a:r>
                <a:rPr lang="en-GB" sz="1200" b="1" dirty="0">
                  <a:solidFill>
                    <a:prstClr val="white"/>
                  </a:solidFill>
                </a:rPr>
                <a:t>Endothelial dysfunction</a:t>
              </a:r>
            </a:p>
          </p:txBody>
        </p:sp>
        <p:sp>
          <p:nvSpPr>
            <p:cNvPr id="110" name="TextBox 109"/>
            <p:cNvSpPr txBox="1"/>
            <p:nvPr/>
          </p:nvSpPr>
          <p:spPr>
            <a:xfrm>
              <a:off x="6597345" y="3582523"/>
              <a:ext cx="2086596" cy="550962"/>
            </a:xfrm>
            <a:prstGeom prst="snip2DiagRect">
              <a:avLst/>
            </a:prstGeom>
            <a:solidFill>
              <a:schemeClr val="accent2"/>
            </a:solidFill>
          </p:spPr>
          <p:txBody>
            <a:bodyPr wrap="none" rtlCol="0" anchor="ctr">
              <a:spAutoFit/>
            </a:bodyPr>
            <a:lstStyle/>
            <a:p>
              <a:pPr algn="ctr"/>
              <a:r>
                <a:rPr lang="en-GB" sz="1200" b="1" dirty="0">
                  <a:solidFill>
                    <a:prstClr val="white"/>
                  </a:solidFill>
                </a:rPr>
                <a:t>Insulin resistance and</a:t>
              </a:r>
              <a:br>
                <a:rPr lang="en-GB" sz="1200" b="1" dirty="0">
                  <a:solidFill>
                    <a:prstClr val="white"/>
                  </a:solidFill>
                </a:rPr>
              </a:br>
              <a:r>
                <a:rPr lang="en-GB" sz="1200" b="1" dirty="0">
                  <a:solidFill>
                    <a:prstClr val="white"/>
                  </a:solidFill>
                </a:rPr>
                <a:t>type 2 diabetes mellitus</a:t>
              </a:r>
            </a:p>
          </p:txBody>
        </p:sp>
        <p:sp>
          <p:nvSpPr>
            <p:cNvPr id="111" name="TextBox 110"/>
            <p:cNvSpPr txBox="1"/>
            <p:nvPr/>
          </p:nvSpPr>
          <p:spPr>
            <a:xfrm>
              <a:off x="6554491" y="2379968"/>
              <a:ext cx="1524479" cy="330577"/>
            </a:xfrm>
            <a:prstGeom prst="snip2DiagRect">
              <a:avLst/>
            </a:prstGeom>
            <a:solidFill>
              <a:srgbClr val="C00000"/>
            </a:solidFill>
          </p:spPr>
          <p:txBody>
            <a:bodyPr wrap="none" rtlCol="0" anchor="ctr">
              <a:spAutoFit/>
            </a:bodyPr>
            <a:lstStyle/>
            <a:p>
              <a:pPr algn="ctr"/>
              <a:r>
                <a:rPr lang="en-GB" sz="1200" b="1" dirty="0">
                  <a:solidFill>
                    <a:prstClr val="white"/>
                  </a:solidFill>
                </a:rPr>
                <a:t>Low testosterone</a:t>
              </a:r>
            </a:p>
          </p:txBody>
        </p:sp>
        <p:grpSp>
          <p:nvGrpSpPr>
            <p:cNvPr id="225" name="Group 224"/>
            <p:cNvGrpSpPr/>
            <p:nvPr/>
          </p:nvGrpSpPr>
          <p:grpSpPr>
            <a:xfrm>
              <a:off x="2587188" y="1771213"/>
              <a:ext cx="4013642" cy="3108243"/>
              <a:chOff x="-3908615" y="1898905"/>
              <a:chExt cx="4013642" cy="3108243"/>
            </a:xfrm>
          </p:grpSpPr>
          <p:cxnSp>
            <p:nvCxnSpPr>
              <p:cNvPr id="188" name="Straight Arrow Connector 187"/>
              <p:cNvCxnSpPr/>
              <p:nvPr/>
            </p:nvCxnSpPr>
            <p:spPr>
              <a:xfrm flipH="1" flipV="1">
                <a:off x="-2931541" y="2436925"/>
                <a:ext cx="446757" cy="416011"/>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flipV="1">
                <a:off x="-2285601" y="2125128"/>
                <a:ext cx="14356" cy="694078"/>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p:nvPr/>
            </p:nvCxnSpPr>
            <p:spPr>
              <a:xfrm flipV="1">
                <a:off x="-1987551" y="2469325"/>
                <a:ext cx="450680" cy="473337"/>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p:nvPr/>
            </p:nvCxnSpPr>
            <p:spPr>
              <a:xfrm flipV="1">
                <a:off x="-1998267" y="2988486"/>
                <a:ext cx="474985" cy="130701"/>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p:nvPr/>
            </p:nvCxnSpPr>
            <p:spPr>
              <a:xfrm>
                <a:off x="-2023478" y="3223475"/>
                <a:ext cx="520195" cy="77874"/>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p:nvPr/>
            </p:nvCxnSpPr>
            <p:spPr>
              <a:xfrm>
                <a:off x="-2110011" y="3345010"/>
                <a:ext cx="886576" cy="283407"/>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a:off x="-2151614" y="3486713"/>
                <a:ext cx="530247" cy="460820"/>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flipV="1">
                <a:off x="-1045651" y="2763710"/>
                <a:ext cx="393718" cy="121456"/>
              </a:xfrm>
              <a:prstGeom prst="straightConnector1">
                <a:avLst/>
              </a:prstGeom>
              <a:ln>
                <a:solidFill>
                  <a:schemeClr val="accent2">
                    <a:lumMod val="60000"/>
                    <a:lumOff val="40000"/>
                  </a:schemeClr>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12" name="Straight Arrow Connector 211"/>
              <p:cNvCxnSpPr/>
              <p:nvPr/>
            </p:nvCxnSpPr>
            <p:spPr>
              <a:xfrm>
                <a:off x="-2235840" y="3476323"/>
                <a:ext cx="406923" cy="903505"/>
              </a:xfrm>
              <a:prstGeom prst="straightConnector1">
                <a:avLst/>
              </a:prstGeom>
              <a:ln>
                <a:solidFill>
                  <a:schemeClr val="accent2">
                    <a:lumMod val="60000"/>
                    <a:lumOff val="40000"/>
                  </a:schemeClr>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p:nvPr/>
            </p:nvCxnSpPr>
            <p:spPr>
              <a:xfrm flipH="1">
                <a:off x="-2936608" y="3345010"/>
                <a:ext cx="465724" cy="381499"/>
              </a:xfrm>
              <a:prstGeom prst="straightConnector1">
                <a:avLst/>
              </a:prstGeom>
              <a:ln>
                <a:solidFill>
                  <a:schemeClr val="accent2">
                    <a:lumMod val="60000"/>
                    <a:lumOff val="40000"/>
                  </a:schemeClr>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20" name="Straight Arrow Connector 219"/>
              <p:cNvCxnSpPr/>
              <p:nvPr/>
            </p:nvCxnSpPr>
            <p:spPr>
              <a:xfrm flipH="1">
                <a:off x="-3232526" y="3139493"/>
                <a:ext cx="694113" cy="51222"/>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221" name="Straight Arrow Connector 220"/>
              <p:cNvCxnSpPr/>
              <p:nvPr/>
            </p:nvCxnSpPr>
            <p:spPr>
              <a:xfrm flipH="1">
                <a:off x="-2771462" y="3448805"/>
                <a:ext cx="390923" cy="1157510"/>
              </a:xfrm>
              <a:prstGeom prst="straightConnector1">
                <a:avLst/>
              </a:prstGeom>
              <a:ln>
                <a:solidFill>
                  <a:schemeClr val="accent2"/>
                </a:solidFill>
                <a:headEnd w="lg" len="med"/>
                <a:tailEnd type="triangle" w="lg" len="lg"/>
              </a:ln>
            </p:spPr>
            <p:style>
              <a:lnRef idx="2">
                <a:schemeClr val="accent1"/>
              </a:lnRef>
              <a:fillRef idx="0">
                <a:schemeClr val="accent1"/>
              </a:fillRef>
              <a:effectRef idx="1">
                <a:schemeClr val="accent1"/>
              </a:effectRef>
              <a:fontRef idx="minor">
                <a:schemeClr val="tx1"/>
              </a:fontRef>
            </p:style>
          </p:cxnSp>
          <p:grpSp>
            <p:nvGrpSpPr>
              <p:cNvPr id="113" name="Group 112"/>
              <p:cNvGrpSpPr/>
              <p:nvPr/>
            </p:nvGrpSpPr>
            <p:grpSpPr>
              <a:xfrm>
                <a:off x="-3863545" y="1898905"/>
                <a:ext cx="3968572" cy="3108243"/>
                <a:chOff x="1678875" y="1930901"/>
                <a:chExt cx="6412290" cy="3766630"/>
              </a:xfrm>
            </p:grpSpPr>
            <p:sp>
              <p:nvSpPr>
                <p:cNvPr id="119" name="Rectangle 25"/>
                <p:cNvSpPr>
                  <a:spLocks noChangeArrowheads="1"/>
                </p:cNvSpPr>
                <p:nvPr/>
              </p:nvSpPr>
              <p:spPr bwMode="auto">
                <a:xfrm>
                  <a:off x="3252788" y="3232150"/>
                  <a:ext cx="1598612" cy="7350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20" name="Rectangle 26"/>
                <p:cNvSpPr>
                  <a:spLocks noChangeArrowheads="1"/>
                </p:cNvSpPr>
                <p:nvPr/>
              </p:nvSpPr>
              <p:spPr bwMode="auto">
                <a:xfrm>
                  <a:off x="3736815" y="3211513"/>
                  <a:ext cx="870267" cy="4226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r>
                    <a:rPr lang="en-US" altLang="en-US" sz="1600" b="1" baseline="-25000" dirty="0">
                      <a:solidFill>
                        <a:srgbClr val="404040"/>
                      </a:solidFill>
                      <a:latin typeface="Arial" pitchFamily="34" charset="0"/>
                    </a:rPr>
                    <a:t>Adipose</a:t>
                  </a:r>
                  <a:br>
                    <a:rPr lang="en-US" altLang="en-US" sz="1600" b="1" baseline="-25000" dirty="0">
                      <a:solidFill>
                        <a:srgbClr val="404040"/>
                      </a:solidFill>
                      <a:latin typeface="Arial" pitchFamily="34" charset="0"/>
                    </a:rPr>
                  </a:br>
                  <a:r>
                    <a:rPr lang="en-US" altLang="en-US" sz="1800" b="1" baseline="-25000" dirty="0">
                      <a:solidFill>
                        <a:srgbClr val="404040"/>
                      </a:solidFill>
                      <a:latin typeface="Arial" pitchFamily="34" charset="0"/>
                    </a:rPr>
                    <a:t>tissue</a:t>
                  </a:r>
                  <a:r>
                    <a:rPr lang="en-US" altLang="en-US" sz="1600" b="1" baseline="-25000" dirty="0">
                      <a:solidFill>
                        <a:srgbClr val="404040"/>
                      </a:solidFill>
                      <a:latin typeface="Arial" pitchFamily="34" charset="0"/>
                    </a:rPr>
                    <a:t> </a:t>
                  </a:r>
                </a:p>
              </p:txBody>
            </p:sp>
            <p:sp>
              <p:nvSpPr>
                <p:cNvPr id="128" name="Text Box 52"/>
                <p:cNvSpPr txBox="1">
                  <a:spLocks noChangeArrowheads="1"/>
                </p:cNvSpPr>
                <p:nvPr/>
              </p:nvSpPr>
              <p:spPr bwMode="auto">
                <a:xfrm>
                  <a:off x="2406329" y="2348800"/>
                  <a:ext cx="920350" cy="321041"/>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100" b="1" dirty="0">
                      <a:solidFill>
                        <a:srgbClr val="FF0000"/>
                      </a:solidFill>
                      <a:latin typeface="Calibri"/>
                      <a:cs typeface="Calibri"/>
                    </a:rPr>
                    <a:t>↑</a:t>
                  </a:r>
                  <a:r>
                    <a:rPr lang="en-GB" altLang="en-US" sz="1100" b="1" dirty="0">
                      <a:solidFill>
                        <a:srgbClr val="FF0000"/>
                      </a:solidFill>
                      <a:latin typeface="Arial"/>
                    </a:rPr>
                    <a:t>IL-6</a:t>
                  </a:r>
                </a:p>
              </p:txBody>
            </p:sp>
            <p:sp>
              <p:nvSpPr>
                <p:cNvPr id="129" name="Rectangle 53"/>
                <p:cNvSpPr>
                  <a:spLocks noChangeArrowheads="1"/>
                </p:cNvSpPr>
                <p:nvPr/>
              </p:nvSpPr>
              <p:spPr bwMode="auto">
                <a:xfrm>
                  <a:off x="2235359" y="5141277"/>
                  <a:ext cx="1759536" cy="311717"/>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r" eaLnBrk="1" fontAlgn="base" hangingPunct="1">
                    <a:spcBef>
                      <a:spcPct val="0"/>
                    </a:spcBef>
                    <a:spcAft>
                      <a:spcPct val="0"/>
                    </a:spcAft>
                    <a:buClrTx/>
                    <a:buSzTx/>
                    <a:buFont typeface="Wingdings" pitchFamily="2" charset="2"/>
                    <a:buNone/>
                  </a:pPr>
                  <a:r>
                    <a:rPr lang="en-GB" altLang="en-US" sz="1050" b="1" dirty="0">
                      <a:solidFill>
                        <a:srgbClr val="404040"/>
                      </a:solidFill>
                      <a:latin typeface="Calibri"/>
                      <a:cs typeface="Calibri"/>
                    </a:rPr>
                    <a:t>↓</a:t>
                  </a:r>
                  <a:r>
                    <a:rPr lang="en-GB" altLang="en-US" sz="1050" b="1" dirty="0">
                      <a:solidFill>
                        <a:srgbClr val="404040"/>
                      </a:solidFill>
                      <a:latin typeface="Arial"/>
                    </a:rPr>
                    <a:t>Adiponectin</a:t>
                  </a:r>
                </a:p>
              </p:txBody>
            </p:sp>
            <p:sp>
              <p:nvSpPr>
                <p:cNvPr id="130" name="Text Box 54"/>
                <p:cNvSpPr txBox="1">
                  <a:spLocks noChangeArrowheads="1"/>
                </p:cNvSpPr>
                <p:nvPr/>
              </p:nvSpPr>
              <p:spPr bwMode="auto">
                <a:xfrm>
                  <a:off x="5745619" y="3920975"/>
                  <a:ext cx="1256475" cy="321041"/>
                </a:xfrm>
                <a:prstGeom prst="rect">
                  <a:avLst/>
                </a:prstGeom>
                <a:noFill/>
                <a:ln>
                  <a:noFill/>
                </a:ln>
                <a:effectLst/>
              </p:spPr>
              <p:txBody>
                <a:bodyPr wrap="squar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r" eaLnBrk="1" fontAlgn="base" hangingPunct="1">
                    <a:spcBef>
                      <a:spcPct val="0"/>
                    </a:spcBef>
                    <a:spcAft>
                      <a:spcPct val="0"/>
                    </a:spcAft>
                    <a:buClrTx/>
                    <a:buSzTx/>
                    <a:buFont typeface="Wingdings" pitchFamily="2" charset="2"/>
                    <a:buNone/>
                  </a:pPr>
                  <a:r>
                    <a:rPr lang="en-GB" altLang="en-US" sz="1100" b="1" dirty="0">
                      <a:solidFill>
                        <a:srgbClr val="FF0000"/>
                      </a:solidFill>
                      <a:latin typeface="Calibri"/>
                      <a:cs typeface="Calibri"/>
                    </a:rPr>
                    <a:t>↑</a:t>
                  </a:r>
                  <a:r>
                    <a:rPr lang="en-GB" altLang="en-US" sz="1100" b="1" dirty="0">
                      <a:solidFill>
                        <a:srgbClr val="FF0000"/>
                      </a:solidFill>
                      <a:latin typeface="Arial"/>
                    </a:rPr>
                    <a:t>Leptin</a:t>
                  </a:r>
                </a:p>
              </p:txBody>
            </p:sp>
            <p:sp>
              <p:nvSpPr>
                <p:cNvPr id="131" name="Text Box 55"/>
                <p:cNvSpPr txBox="1">
                  <a:spLocks noChangeArrowheads="1"/>
                </p:cNvSpPr>
                <p:nvPr/>
              </p:nvSpPr>
              <p:spPr bwMode="auto">
                <a:xfrm>
                  <a:off x="1678875" y="3340953"/>
                  <a:ext cx="1101655" cy="321042"/>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r" eaLnBrk="1" fontAlgn="base" hangingPunct="1">
                    <a:spcBef>
                      <a:spcPct val="0"/>
                    </a:spcBef>
                    <a:spcAft>
                      <a:spcPct val="0"/>
                    </a:spcAft>
                    <a:buClrTx/>
                    <a:buSzTx/>
                    <a:buFont typeface="Wingdings" pitchFamily="2" charset="2"/>
                    <a:buNone/>
                  </a:pPr>
                  <a:r>
                    <a:rPr lang="en-GB" altLang="en-US" sz="1100" b="1" dirty="0">
                      <a:solidFill>
                        <a:srgbClr val="FF0000"/>
                      </a:solidFill>
                      <a:latin typeface="Calibri"/>
                      <a:cs typeface="Calibri"/>
                    </a:rPr>
                    <a:t>↑</a:t>
                  </a:r>
                  <a:r>
                    <a:rPr lang="en-GB" altLang="en-US" sz="1100" b="1" dirty="0">
                      <a:solidFill>
                        <a:srgbClr val="FF0000"/>
                      </a:solidFill>
                      <a:latin typeface="Arial"/>
                    </a:rPr>
                    <a:t>TNF</a:t>
                  </a:r>
                  <a:r>
                    <a:rPr lang="el-GR" altLang="en-US" sz="1100" b="1" dirty="0">
                      <a:solidFill>
                        <a:srgbClr val="FF0000"/>
                      </a:solidFill>
                      <a:latin typeface="Arial"/>
                      <a:cs typeface="Times New Roman" pitchFamily="18" charset="0"/>
                    </a:rPr>
                    <a:t>α</a:t>
                  </a:r>
                </a:p>
              </p:txBody>
            </p:sp>
            <p:sp>
              <p:nvSpPr>
                <p:cNvPr id="133" name="Text Box 57"/>
                <p:cNvSpPr txBox="1">
                  <a:spLocks noChangeArrowheads="1"/>
                </p:cNvSpPr>
                <p:nvPr/>
              </p:nvSpPr>
              <p:spPr bwMode="auto">
                <a:xfrm>
                  <a:off x="4363922" y="4994196"/>
                  <a:ext cx="2337124" cy="703335"/>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050" b="1" dirty="0">
                      <a:solidFill>
                        <a:srgbClr val="404040"/>
                      </a:solidFill>
                      <a:latin typeface="Calibri"/>
                      <a:cs typeface="Calibri"/>
                    </a:rPr>
                    <a:t>↑</a:t>
                  </a:r>
                  <a:r>
                    <a:rPr lang="en-GB" altLang="en-US" sz="1050" b="1" dirty="0">
                      <a:solidFill>
                        <a:srgbClr val="404040"/>
                      </a:solidFill>
                      <a:latin typeface="Arial"/>
                    </a:rPr>
                    <a:t>Plasminogen</a:t>
                  </a:r>
                  <a:br>
                    <a:rPr lang="en-GB" altLang="en-US" sz="1050" b="1" dirty="0">
                      <a:solidFill>
                        <a:srgbClr val="404040"/>
                      </a:solidFill>
                      <a:latin typeface="Arial"/>
                    </a:rPr>
                  </a:br>
                  <a:r>
                    <a:rPr lang="en-GB" altLang="en-US" sz="1050" b="1" dirty="0">
                      <a:solidFill>
                        <a:srgbClr val="404040"/>
                      </a:solidFill>
                      <a:latin typeface="Arial"/>
                    </a:rPr>
                    <a:t>activator inhibitor-1</a:t>
                  </a:r>
                  <a:br>
                    <a:rPr lang="en-GB" altLang="en-US" sz="1050" b="1" dirty="0">
                      <a:solidFill>
                        <a:srgbClr val="404040"/>
                      </a:solidFill>
                      <a:latin typeface="Arial"/>
                    </a:rPr>
                  </a:br>
                  <a:r>
                    <a:rPr lang="en-GB" altLang="en-US" sz="1050" b="1" dirty="0">
                      <a:solidFill>
                        <a:srgbClr val="404040"/>
                      </a:solidFill>
                      <a:latin typeface="Arial"/>
                    </a:rPr>
                    <a:t>(PAI-1)</a:t>
                  </a:r>
                </a:p>
              </p:txBody>
            </p:sp>
            <p:sp>
              <p:nvSpPr>
                <p:cNvPr id="136" name="Text Box 60"/>
                <p:cNvSpPr txBox="1">
                  <a:spLocks noChangeArrowheads="1"/>
                </p:cNvSpPr>
                <p:nvPr/>
              </p:nvSpPr>
              <p:spPr bwMode="auto">
                <a:xfrm>
                  <a:off x="6559503" y="2539660"/>
                  <a:ext cx="1531662" cy="1197519"/>
                </a:xfrm>
                <a:prstGeom prst="rect">
                  <a:avLst/>
                </a:prstGeom>
                <a:noFill/>
                <a:ln>
                  <a:noFill/>
                </a:ln>
                <a:effectLst/>
              </p:spPr>
              <p:txBody>
                <a:bodyPr wrap="squar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400" b="1" dirty="0">
                      <a:solidFill>
                        <a:srgbClr val="FF0000"/>
                      </a:solidFill>
                      <a:latin typeface="Calibri"/>
                      <a:cs typeface="Calibri"/>
                    </a:rPr>
                    <a:t>↑</a:t>
                  </a:r>
                  <a:r>
                    <a:rPr lang="en-GB" altLang="en-US" sz="1100" b="1" dirty="0">
                      <a:solidFill>
                        <a:srgbClr val="FF0000"/>
                      </a:solidFill>
                      <a:latin typeface="Arial"/>
                    </a:rPr>
                    <a:t> Insulin + IGF (insulin-like growth factor)</a:t>
                  </a:r>
                </a:p>
              </p:txBody>
            </p:sp>
            <p:sp>
              <p:nvSpPr>
                <p:cNvPr id="137" name="Text Box 61"/>
                <p:cNvSpPr txBox="1">
                  <a:spLocks noChangeArrowheads="1"/>
                </p:cNvSpPr>
                <p:nvPr/>
              </p:nvSpPr>
              <p:spPr bwMode="auto">
                <a:xfrm>
                  <a:off x="4451188" y="2321622"/>
                  <a:ext cx="2370795" cy="321041"/>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100" b="1" dirty="0">
                      <a:solidFill>
                        <a:srgbClr val="FF0000"/>
                      </a:solidFill>
                      <a:latin typeface="Calibri"/>
                      <a:cs typeface="Calibri"/>
                    </a:rPr>
                    <a:t>↑</a:t>
                  </a:r>
                  <a:r>
                    <a:rPr lang="en-GB" altLang="en-US" sz="1100" b="1" dirty="0">
                      <a:solidFill>
                        <a:srgbClr val="FF0000"/>
                      </a:solidFill>
                      <a:latin typeface="Arial"/>
                    </a:rPr>
                    <a:t>Angiotensinogen</a:t>
                  </a:r>
                </a:p>
              </p:txBody>
            </p:sp>
            <p:sp>
              <p:nvSpPr>
                <p:cNvPr id="138" name="Text Box 62"/>
                <p:cNvSpPr txBox="1">
                  <a:spLocks noChangeArrowheads="1"/>
                </p:cNvSpPr>
                <p:nvPr/>
              </p:nvSpPr>
              <p:spPr bwMode="auto">
                <a:xfrm>
                  <a:off x="3058735" y="1930901"/>
                  <a:ext cx="2383747" cy="321041"/>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100" b="1" dirty="0">
                      <a:solidFill>
                        <a:srgbClr val="404040"/>
                      </a:solidFill>
                      <a:latin typeface="Calibri"/>
                      <a:cs typeface="Calibri"/>
                    </a:rPr>
                    <a:t>↑</a:t>
                  </a:r>
                  <a:r>
                    <a:rPr lang="en-GB" altLang="en-US" sz="1050" b="1" dirty="0">
                      <a:solidFill>
                        <a:srgbClr val="404040"/>
                      </a:solidFill>
                      <a:latin typeface="Arial"/>
                    </a:rPr>
                    <a:t>Lipoprotein lipase</a:t>
                  </a:r>
                </a:p>
              </p:txBody>
            </p:sp>
            <p:sp>
              <p:nvSpPr>
                <p:cNvPr id="139" name="Text Box 63"/>
                <p:cNvSpPr txBox="1">
                  <a:spLocks noChangeArrowheads="1"/>
                </p:cNvSpPr>
                <p:nvPr/>
              </p:nvSpPr>
              <p:spPr bwMode="auto">
                <a:xfrm>
                  <a:off x="5147350" y="4337351"/>
                  <a:ext cx="1270010" cy="311718"/>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050" b="1" dirty="0">
                      <a:solidFill>
                        <a:srgbClr val="404040"/>
                      </a:solidFill>
                      <a:latin typeface="Calibri"/>
                      <a:cs typeface="Calibri"/>
                    </a:rPr>
                    <a:t>↑</a:t>
                  </a:r>
                  <a:r>
                    <a:rPr lang="en-GB" altLang="en-US" sz="1050" b="1" dirty="0">
                      <a:solidFill>
                        <a:srgbClr val="404040"/>
                      </a:solidFill>
                      <a:latin typeface="Arial"/>
                    </a:rPr>
                    <a:t>Lactate</a:t>
                  </a:r>
                </a:p>
              </p:txBody>
            </p:sp>
            <p:sp>
              <p:nvSpPr>
                <p:cNvPr id="140" name="Oval 72"/>
                <p:cNvSpPr>
                  <a:spLocks noChangeArrowheads="1"/>
                </p:cNvSpPr>
                <p:nvPr/>
              </p:nvSpPr>
              <p:spPr bwMode="auto">
                <a:xfrm>
                  <a:off x="3565491" y="3032549"/>
                  <a:ext cx="522328" cy="489994"/>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1" name="Oval 73"/>
                <p:cNvSpPr>
                  <a:spLocks noChangeArrowheads="1"/>
                </p:cNvSpPr>
                <p:nvPr/>
              </p:nvSpPr>
              <p:spPr bwMode="auto">
                <a:xfrm>
                  <a:off x="3722374" y="2896911"/>
                  <a:ext cx="520482" cy="493385"/>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2" name="Oval 74"/>
                <p:cNvSpPr>
                  <a:spLocks noChangeArrowheads="1"/>
                </p:cNvSpPr>
                <p:nvPr/>
              </p:nvSpPr>
              <p:spPr bwMode="auto">
                <a:xfrm>
                  <a:off x="4145034" y="3483548"/>
                  <a:ext cx="518636" cy="49338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3" name="Oval 75"/>
                <p:cNvSpPr>
                  <a:spLocks noChangeArrowheads="1"/>
                </p:cNvSpPr>
                <p:nvPr/>
              </p:nvSpPr>
              <p:spPr bwMode="auto">
                <a:xfrm>
                  <a:off x="3406762" y="3305522"/>
                  <a:ext cx="522328" cy="493385"/>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4" name="Oval 76"/>
                <p:cNvSpPr>
                  <a:spLocks noChangeArrowheads="1"/>
                </p:cNvSpPr>
                <p:nvPr/>
              </p:nvSpPr>
              <p:spPr bwMode="auto">
                <a:xfrm>
                  <a:off x="3827577" y="3305522"/>
                  <a:ext cx="522328" cy="49338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5" name="Oval 77"/>
                <p:cNvSpPr>
                  <a:spLocks noChangeArrowheads="1"/>
                </p:cNvSpPr>
                <p:nvPr/>
              </p:nvSpPr>
              <p:spPr bwMode="auto">
                <a:xfrm>
                  <a:off x="3513812" y="3529326"/>
                  <a:ext cx="518636" cy="49338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6" name="Oval 78"/>
                <p:cNvSpPr>
                  <a:spLocks noChangeArrowheads="1"/>
                </p:cNvSpPr>
                <p:nvPr/>
              </p:nvSpPr>
              <p:spPr bwMode="auto">
                <a:xfrm>
                  <a:off x="3882948" y="3710742"/>
                  <a:ext cx="520482" cy="49338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7" name="Oval 79"/>
                <p:cNvSpPr>
                  <a:spLocks noChangeArrowheads="1"/>
                </p:cNvSpPr>
                <p:nvPr/>
              </p:nvSpPr>
              <p:spPr bwMode="auto">
                <a:xfrm>
                  <a:off x="4303763" y="3710742"/>
                  <a:ext cx="518636" cy="49338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8" name="Oval 80"/>
                <p:cNvSpPr>
                  <a:spLocks noChangeArrowheads="1"/>
                </p:cNvSpPr>
                <p:nvPr/>
              </p:nvSpPr>
              <p:spPr bwMode="auto">
                <a:xfrm>
                  <a:off x="4671053" y="3529326"/>
                  <a:ext cx="522328" cy="49338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49" name="Oval 81"/>
                <p:cNvSpPr>
                  <a:spLocks noChangeArrowheads="1"/>
                </p:cNvSpPr>
                <p:nvPr/>
              </p:nvSpPr>
              <p:spPr bwMode="auto">
                <a:xfrm>
                  <a:off x="4130269" y="2949471"/>
                  <a:ext cx="522328" cy="48999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0" name="Oval 82"/>
                <p:cNvSpPr>
                  <a:spLocks noChangeArrowheads="1"/>
                </p:cNvSpPr>
                <p:nvPr/>
              </p:nvSpPr>
              <p:spPr bwMode="auto">
                <a:xfrm>
                  <a:off x="4288998" y="3173274"/>
                  <a:ext cx="518636" cy="491690"/>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1" name="Oval 83"/>
                <p:cNvSpPr>
                  <a:spLocks noChangeArrowheads="1"/>
                </p:cNvSpPr>
                <p:nvPr/>
              </p:nvSpPr>
              <p:spPr bwMode="auto">
                <a:xfrm>
                  <a:off x="4447726" y="3400469"/>
                  <a:ext cx="518636" cy="491690"/>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2" name="Oval 84"/>
                <p:cNvSpPr>
                  <a:spLocks noChangeArrowheads="1"/>
                </p:cNvSpPr>
                <p:nvPr/>
              </p:nvSpPr>
              <p:spPr bwMode="auto">
                <a:xfrm>
                  <a:off x="3711300" y="3130887"/>
                  <a:ext cx="522328" cy="48999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3" name="Oval 85"/>
                <p:cNvSpPr>
                  <a:spLocks noChangeArrowheads="1"/>
                </p:cNvSpPr>
                <p:nvPr/>
              </p:nvSpPr>
              <p:spPr bwMode="auto">
                <a:xfrm>
                  <a:off x="3657775" y="3763302"/>
                  <a:ext cx="518636" cy="49338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4" name="Oval 86"/>
                <p:cNvSpPr>
                  <a:spLocks noChangeArrowheads="1"/>
                </p:cNvSpPr>
                <p:nvPr/>
              </p:nvSpPr>
              <p:spPr bwMode="auto">
                <a:xfrm>
                  <a:off x="4025065" y="3898941"/>
                  <a:ext cx="522328" cy="49338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5" name="Oval 87"/>
                <p:cNvSpPr>
                  <a:spLocks noChangeArrowheads="1"/>
                </p:cNvSpPr>
                <p:nvPr/>
              </p:nvSpPr>
              <p:spPr bwMode="auto">
                <a:xfrm>
                  <a:off x="3393842" y="3536107"/>
                  <a:ext cx="522328" cy="49338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6" name="Oval 88"/>
                <p:cNvSpPr>
                  <a:spLocks noChangeArrowheads="1"/>
                </p:cNvSpPr>
                <p:nvPr/>
              </p:nvSpPr>
              <p:spPr bwMode="auto">
                <a:xfrm>
                  <a:off x="3286793" y="3217357"/>
                  <a:ext cx="526019" cy="49338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7" name="Oval 89"/>
                <p:cNvSpPr>
                  <a:spLocks noChangeArrowheads="1"/>
                </p:cNvSpPr>
                <p:nvPr/>
              </p:nvSpPr>
              <p:spPr bwMode="auto">
                <a:xfrm>
                  <a:off x="3393842" y="2903693"/>
                  <a:ext cx="522328" cy="48999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8" name="Oval 90"/>
                <p:cNvSpPr>
                  <a:spLocks noChangeArrowheads="1"/>
                </p:cNvSpPr>
                <p:nvPr/>
              </p:nvSpPr>
              <p:spPr bwMode="auto">
                <a:xfrm>
                  <a:off x="4392356" y="2949471"/>
                  <a:ext cx="522328" cy="48999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59" name="Oval 91"/>
                <p:cNvSpPr>
                  <a:spLocks noChangeArrowheads="1"/>
                </p:cNvSpPr>
                <p:nvPr/>
              </p:nvSpPr>
              <p:spPr bwMode="auto">
                <a:xfrm>
                  <a:off x="3816503" y="2764663"/>
                  <a:ext cx="522328" cy="491690"/>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60" name="Oval 92"/>
                <p:cNvSpPr>
                  <a:spLocks noChangeArrowheads="1"/>
                </p:cNvSpPr>
                <p:nvPr/>
              </p:nvSpPr>
              <p:spPr bwMode="auto">
                <a:xfrm>
                  <a:off x="4606455" y="3173274"/>
                  <a:ext cx="522328" cy="491690"/>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61" name="Oval 93"/>
                <p:cNvSpPr>
                  <a:spLocks noChangeArrowheads="1"/>
                </p:cNvSpPr>
                <p:nvPr/>
              </p:nvSpPr>
              <p:spPr bwMode="auto">
                <a:xfrm>
                  <a:off x="4183794" y="2722276"/>
                  <a:ext cx="522328" cy="49338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sp>
              <p:nvSpPr>
                <p:cNvPr id="162" name="Oval 94"/>
                <p:cNvSpPr>
                  <a:spLocks noChangeArrowheads="1"/>
                </p:cNvSpPr>
                <p:nvPr/>
              </p:nvSpPr>
              <p:spPr bwMode="auto">
                <a:xfrm>
                  <a:off x="4447726" y="3809080"/>
                  <a:ext cx="518636" cy="491690"/>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endParaRPr>
                </a:p>
              </p:txBody>
            </p:sp>
          </p:grpSp>
          <p:sp>
            <p:nvSpPr>
              <p:cNvPr id="198" name="Text Box 58"/>
              <p:cNvSpPr txBox="1">
                <a:spLocks noChangeArrowheads="1"/>
              </p:cNvSpPr>
              <p:nvPr/>
            </p:nvSpPr>
            <p:spPr bwMode="auto">
              <a:xfrm>
                <a:off x="-1558312" y="3193899"/>
                <a:ext cx="837306" cy="257230"/>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r" eaLnBrk="1" fontAlgn="base" hangingPunct="1">
                  <a:spcBef>
                    <a:spcPct val="0"/>
                  </a:spcBef>
                  <a:spcAft>
                    <a:spcPct val="0"/>
                  </a:spcAft>
                  <a:buClrTx/>
                  <a:buSzTx/>
                  <a:buFont typeface="Wingdings" pitchFamily="2" charset="2"/>
                  <a:buNone/>
                </a:pPr>
                <a:r>
                  <a:rPr lang="en-GB" altLang="en-US" sz="1050" b="1" dirty="0">
                    <a:solidFill>
                      <a:srgbClr val="404040"/>
                    </a:solidFill>
                    <a:latin typeface="Calibri"/>
                    <a:cs typeface="Calibri"/>
                  </a:rPr>
                  <a:t>↑</a:t>
                </a:r>
                <a:r>
                  <a:rPr lang="en-GB" altLang="en-US" sz="1050" b="1" dirty="0" err="1">
                    <a:solidFill>
                      <a:srgbClr val="404040"/>
                    </a:solidFill>
                    <a:latin typeface="Arial"/>
                  </a:rPr>
                  <a:t>Resistin</a:t>
                </a:r>
                <a:endParaRPr lang="en-GB" altLang="en-US" sz="1050" b="1" dirty="0">
                  <a:solidFill>
                    <a:srgbClr val="404040"/>
                  </a:solidFill>
                  <a:latin typeface="Arial"/>
                </a:endParaRPr>
              </a:p>
            </p:txBody>
          </p:sp>
          <p:sp>
            <p:nvSpPr>
              <p:cNvPr id="207" name="Text Box 59"/>
              <p:cNvSpPr txBox="1">
                <a:spLocks noChangeArrowheads="1"/>
              </p:cNvSpPr>
              <p:nvPr/>
            </p:nvSpPr>
            <p:spPr bwMode="auto">
              <a:xfrm>
                <a:off x="-1591101" y="2808006"/>
                <a:ext cx="574414" cy="257230"/>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050" b="1" dirty="0">
                    <a:solidFill>
                      <a:srgbClr val="404040"/>
                    </a:solidFill>
                    <a:latin typeface="Calibri"/>
                    <a:cs typeface="Calibri"/>
                  </a:rPr>
                  <a:t>↑</a:t>
                </a:r>
                <a:r>
                  <a:rPr lang="en-GB" altLang="en-US" sz="1050" b="1" dirty="0">
                    <a:solidFill>
                      <a:srgbClr val="404040"/>
                    </a:solidFill>
                    <a:latin typeface="Arial"/>
                  </a:rPr>
                  <a:t>FFA</a:t>
                </a:r>
              </a:p>
            </p:txBody>
          </p:sp>
          <p:sp>
            <p:nvSpPr>
              <p:cNvPr id="216" name="Text Box 56"/>
              <p:cNvSpPr txBox="1">
                <a:spLocks noChangeArrowheads="1"/>
              </p:cNvSpPr>
              <p:nvPr/>
            </p:nvSpPr>
            <p:spPr bwMode="auto">
              <a:xfrm>
                <a:off x="-3908615" y="3635175"/>
                <a:ext cx="1231645" cy="418812"/>
              </a:xfrm>
              <a:prstGeom prst="rect">
                <a:avLst/>
              </a:prstGeom>
              <a:noFill/>
              <a:ln>
                <a:noFill/>
              </a:ln>
              <a:effectLst/>
            </p:spPr>
            <p:txBody>
              <a:bodyPr wrap="none" lIns="94723" tIns="47361" rIns="94723" bIns="47361">
                <a:spAutoFit/>
              </a:bodyPr>
              <a:lstStyle>
                <a:lvl1pPr algn="l" defTabSz="912813"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473075" indent="-285750" algn="l" defTabSz="912813"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947738" indent="-228600" algn="l" defTabSz="912813"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420813" indent="-228600" algn="l" defTabSz="912813"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1893888" indent="-228600" algn="l" defTabSz="912813"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3510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8082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2654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722688" indent="-228600" defTabSz="912813"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eaLnBrk="1" fontAlgn="base" hangingPunct="1">
                  <a:spcBef>
                    <a:spcPct val="0"/>
                  </a:spcBef>
                  <a:spcAft>
                    <a:spcPct val="0"/>
                  </a:spcAft>
                  <a:buClrTx/>
                  <a:buSzTx/>
                  <a:buFont typeface="Wingdings" pitchFamily="2" charset="2"/>
                  <a:buNone/>
                </a:pPr>
                <a:r>
                  <a:rPr lang="en-GB" altLang="en-US" sz="1050" b="1" dirty="0">
                    <a:solidFill>
                      <a:srgbClr val="404040"/>
                    </a:solidFill>
                    <a:latin typeface="Calibri"/>
                    <a:cs typeface="Calibri"/>
                  </a:rPr>
                  <a:t>↑</a:t>
                </a:r>
                <a:r>
                  <a:rPr lang="en-GB" altLang="en-US" sz="1050" b="1" dirty="0" err="1">
                    <a:solidFill>
                      <a:srgbClr val="404040"/>
                    </a:solidFill>
                    <a:latin typeface="Arial"/>
                  </a:rPr>
                  <a:t>Adipsin</a:t>
                </a:r>
                <a:br>
                  <a:rPr lang="en-GB" altLang="en-US" sz="1050" b="1" dirty="0">
                    <a:solidFill>
                      <a:srgbClr val="404040"/>
                    </a:solidFill>
                    <a:latin typeface="Arial"/>
                  </a:rPr>
                </a:br>
                <a:r>
                  <a:rPr lang="en-GB" altLang="en-US" sz="1050" b="1" dirty="0">
                    <a:solidFill>
                      <a:srgbClr val="404040"/>
                    </a:solidFill>
                    <a:latin typeface="Arial"/>
                  </a:rPr>
                  <a:t>(Complement D)</a:t>
                </a:r>
              </a:p>
            </p:txBody>
          </p:sp>
        </p:grpSp>
      </p:grpSp>
    </p:spTree>
    <p:extLst>
      <p:ext uri="{BB962C8B-B14F-4D97-AF65-F5344CB8AC3E}">
        <p14:creationId xmlns:p14="http://schemas.microsoft.com/office/powerpoint/2010/main" val="1596738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152401"/>
            <a:ext cx="11379147" cy="834047"/>
          </a:xfrm>
        </p:spPr>
        <p:txBody>
          <a:bodyPr>
            <a:noAutofit/>
          </a:bodyPr>
          <a:lstStyle/>
          <a:p>
            <a:r>
              <a:rPr lang="en-GB" sz="3200" dirty="0"/>
              <a:t>The </a:t>
            </a:r>
            <a:r>
              <a:rPr lang="en-GB" sz="3200" dirty="0" err="1"/>
              <a:t>Hypogonadal</a:t>
            </a:r>
            <a:r>
              <a:rPr lang="en-GB" sz="3200" dirty="0"/>
              <a:t>–Obesity–</a:t>
            </a:r>
            <a:r>
              <a:rPr lang="en-GB" sz="3200" dirty="0" err="1"/>
              <a:t>Adipocytokine</a:t>
            </a:r>
            <a:r>
              <a:rPr lang="en-GB" sz="3200" dirty="0"/>
              <a:t> hypothesis</a:t>
            </a:r>
          </a:p>
        </p:txBody>
      </p:sp>
      <p:sp>
        <p:nvSpPr>
          <p:cNvPr id="5" name="TextBox 4"/>
          <p:cNvSpPr txBox="1"/>
          <p:nvPr/>
        </p:nvSpPr>
        <p:spPr>
          <a:xfrm>
            <a:off x="1523999" y="5853222"/>
            <a:ext cx="9144001" cy="400110"/>
          </a:xfrm>
          <a:prstGeom prst="rect">
            <a:avLst/>
          </a:prstGeom>
          <a:noFill/>
        </p:spPr>
        <p:txBody>
          <a:bodyPr wrap="square" rtlCol="0" anchor="b">
            <a:spAutoFit/>
          </a:bodyPr>
          <a:lstStyle/>
          <a:p>
            <a:r>
              <a:rPr lang="en-US" altLang="en-US" sz="1000" spc="-20" dirty="0">
                <a:solidFill>
                  <a:srgbClr val="005294"/>
                </a:solidFill>
              </a:rPr>
              <a:t>IL, interleukin; LH, </a:t>
            </a:r>
            <a:r>
              <a:rPr lang="en-US" altLang="en-US" sz="1000" spc="-20" dirty="0" err="1">
                <a:solidFill>
                  <a:srgbClr val="005294"/>
                </a:solidFill>
              </a:rPr>
              <a:t>luteinising</a:t>
            </a:r>
            <a:r>
              <a:rPr lang="en-US" altLang="en-US" sz="1000" spc="-20" dirty="0">
                <a:solidFill>
                  <a:srgbClr val="005294"/>
                </a:solidFill>
              </a:rPr>
              <a:t> hormone; TNF, </a:t>
            </a:r>
            <a:r>
              <a:rPr lang="en-US" altLang="en-US" sz="1000" spc="-20" dirty="0" err="1">
                <a:solidFill>
                  <a:srgbClr val="005294"/>
                </a:solidFill>
              </a:rPr>
              <a:t>tumour</a:t>
            </a:r>
            <a:r>
              <a:rPr lang="en-US" altLang="en-US" sz="1000" spc="-20" dirty="0">
                <a:solidFill>
                  <a:srgbClr val="005294"/>
                </a:solidFill>
              </a:rPr>
              <a:t> necrosis factor</a:t>
            </a:r>
            <a:br>
              <a:rPr lang="en-US" altLang="en-US" sz="1000" spc="-20" dirty="0">
                <a:solidFill>
                  <a:srgbClr val="005294"/>
                </a:solidFill>
              </a:rPr>
            </a:br>
            <a:r>
              <a:rPr lang="en-US" altLang="en-US" sz="1000" spc="-20" dirty="0">
                <a:solidFill>
                  <a:srgbClr val="005294"/>
                </a:solidFill>
              </a:rPr>
              <a:t>Adapted from </a:t>
            </a:r>
            <a:r>
              <a:rPr lang="en-GB" altLang="en-US" sz="1000" spc="-20" dirty="0" err="1">
                <a:solidFill>
                  <a:srgbClr val="005294"/>
                </a:solidFill>
              </a:rPr>
              <a:t>Muraleedharan</a:t>
            </a:r>
            <a:r>
              <a:rPr lang="en-GB" altLang="en-US" sz="1000" spc="-20" dirty="0">
                <a:solidFill>
                  <a:srgbClr val="005294"/>
                </a:solidFill>
              </a:rPr>
              <a:t> V, Jones TH. </a:t>
            </a:r>
            <a:r>
              <a:rPr lang="en-GB" altLang="en-US" sz="1000" i="1" spc="-20" dirty="0" err="1">
                <a:solidFill>
                  <a:srgbClr val="005294"/>
                </a:solidFill>
              </a:rPr>
              <a:t>Ther</a:t>
            </a:r>
            <a:r>
              <a:rPr lang="en-GB" altLang="en-US" sz="1000" i="1" spc="-20" dirty="0">
                <a:solidFill>
                  <a:srgbClr val="005294"/>
                </a:solidFill>
              </a:rPr>
              <a:t> </a:t>
            </a:r>
            <a:r>
              <a:rPr lang="en-GB" altLang="en-US" sz="1000" i="1" spc="-20" dirty="0" err="1">
                <a:solidFill>
                  <a:srgbClr val="005294"/>
                </a:solidFill>
              </a:rPr>
              <a:t>Adv</a:t>
            </a:r>
            <a:r>
              <a:rPr lang="en-GB" altLang="en-US" sz="1000" i="1" spc="-20" dirty="0">
                <a:solidFill>
                  <a:srgbClr val="005294"/>
                </a:solidFill>
              </a:rPr>
              <a:t> </a:t>
            </a:r>
            <a:r>
              <a:rPr lang="en-GB" altLang="en-US" sz="1000" i="1" spc="-20" dirty="0" err="1">
                <a:solidFill>
                  <a:srgbClr val="005294"/>
                </a:solidFill>
              </a:rPr>
              <a:t>Endocrinol</a:t>
            </a:r>
            <a:r>
              <a:rPr lang="en-GB" altLang="en-US" sz="1000" i="1" spc="-20" dirty="0">
                <a:solidFill>
                  <a:srgbClr val="005294"/>
                </a:solidFill>
              </a:rPr>
              <a:t> </a:t>
            </a:r>
            <a:r>
              <a:rPr lang="en-GB" altLang="en-US" sz="1000" i="1" spc="-20" dirty="0" err="1">
                <a:solidFill>
                  <a:srgbClr val="005294"/>
                </a:solidFill>
              </a:rPr>
              <a:t>Metab</a:t>
            </a:r>
            <a:r>
              <a:rPr lang="en-GB" altLang="en-US" sz="1000" spc="-20" dirty="0">
                <a:solidFill>
                  <a:srgbClr val="005294"/>
                </a:solidFill>
              </a:rPr>
              <a:t> 2010;1:207–23.</a:t>
            </a:r>
          </a:p>
        </p:txBody>
      </p:sp>
      <p:grpSp>
        <p:nvGrpSpPr>
          <p:cNvPr id="1034" name="Group 1033"/>
          <p:cNvGrpSpPr/>
          <p:nvPr/>
        </p:nvGrpSpPr>
        <p:grpSpPr>
          <a:xfrm>
            <a:off x="1101312" y="1016551"/>
            <a:ext cx="9762431" cy="4651022"/>
            <a:chOff x="919550" y="1027290"/>
            <a:chExt cx="7304901" cy="4651022"/>
          </a:xfrm>
        </p:grpSpPr>
        <p:sp>
          <p:nvSpPr>
            <p:cNvPr id="319" name="Freeform 318"/>
            <p:cNvSpPr/>
            <p:nvPr/>
          </p:nvSpPr>
          <p:spPr>
            <a:xfrm>
              <a:off x="4228185" y="1027290"/>
              <a:ext cx="3996266" cy="3635022"/>
            </a:xfrm>
            <a:custGeom>
              <a:avLst/>
              <a:gdLst>
                <a:gd name="connsiteX0" fmla="*/ 2506133 w 3996266"/>
                <a:gd name="connsiteY0" fmla="*/ 3206044 h 3635022"/>
                <a:gd name="connsiteX1" fmla="*/ 1309511 w 3996266"/>
                <a:gd name="connsiteY1" fmla="*/ 2427111 h 3635022"/>
                <a:gd name="connsiteX2" fmla="*/ 0 w 3996266"/>
                <a:gd name="connsiteY2" fmla="*/ 2427111 h 3635022"/>
                <a:gd name="connsiteX3" fmla="*/ 0 w 3996266"/>
                <a:gd name="connsiteY3" fmla="*/ 0 h 3635022"/>
                <a:gd name="connsiteX4" fmla="*/ 1851377 w 3996266"/>
                <a:gd name="connsiteY4" fmla="*/ 0 h 3635022"/>
                <a:gd name="connsiteX5" fmla="*/ 2156177 w 3996266"/>
                <a:gd name="connsiteY5" fmla="*/ 304800 h 3635022"/>
                <a:gd name="connsiteX6" fmla="*/ 3996266 w 3996266"/>
                <a:gd name="connsiteY6" fmla="*/ 304800 h 3635022"/>
                <a:gd name="connsiteX7" fmla="*/ 3996266 w 3996266"/>
                <a:gd name="connsiteY7" fmla="*/ 3635022 h 3635022"/>
                <a:gd name="connsiteX8" fmla="*/ 2517422 w 3996266"/>
                <a:gd name="connsiteY8" fmla="*/ 3635022 h 3635022"/>
                <a:gd name="connsiteX9" fmla="*/ 2506133 w 3996266"/>
                <a:gd name="connsiteY9" fmla="*/ 3206044 h 363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266" h="3635022">
                  <a:moveTo>
                    <a:pt x="2506133" y="3206044"/>
                  </a:moveTo>
                  <a:lnTo>
                    <a:pt x="1309511" y="2427111"/>
                  </a:lnTo>
                  <a:lnTo>
                    <a:pt x="0" y="2427111"/>
                  </a:lnTo>
                  <a:lnTo>
                    <a:pt x="0" y="0"/>
                  </a:lnTo>
                  <a:lnTo>
                    <a:pt x="1851377" y="0"/>
                  </a:lnTo>
                  <a:lnTo>
                    <a:pt x="2156177" y="304800"/>
                  </a:lnTo>
                  <a:lnTo>
                    <a:pt x="3996266" y="304800"/>
                  </a:lnTo>
                  <a:lnTo>
                    <a:pt x="3996266" y="3635022"/>
                  </a:lnTo>
                  <a:lnTo>
                    <a:pt x="2517422" y="3635022"/>
                  </a:lnTo>
                  <a:lnTo>
                    <a:pt x="2506133" y="3206044"/>
                  </a:lnTo>
                  <a:close/>
                </a:path>
              </a:pathLst>
            </a:custGeom>
            <a:solidFill>
              <a:srgbClr val="E2EBF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7" name="Freeform 316"/>
            <p:cNvSpPr/>
            <p:nvPr/>
          </p:nvSpPr>
          <p:spPr>
            <a:xfrm>
              <a:off x="929845" y="3601157"/>
              <a:ext cx="5781895" cy="2077155"/>
            </a:xfrm>
            <a:custGeom>
              <a:avLst/>
              <a:gdLst/>
              <a:ahLst/>
              <a:cxnLst/>
              <a:rect l="l" t="t" r="r" b="b"/>
              <a:pathLst>
                <a:path w="5781895" h="2077155">
                  <a:moveTo>
                    <a:pt x="488298" y="0"/>
                  </a:moveTo>
                  <a:lnTo>
                    <a:pt x="4694322" y="0"/>
                  </a:lnTo>
                  <a:lnTo>
                    <a:pt x="5215914" y="361244"/>
                  </a:lnTo>
                  <a:lnTo>
                    <a:pt x="5215914" y="688622"/>
                  </a:lnTo>
                  <a:lnTo>
                    <a:pt x="5781895" y="711200"/>
                  </a:lnTo>
                  <a:lnTo>
                    <a:pt x="5781895" y="1675573"/>
                  </a:lnTo>
                  <a:lnTo>
                    <a:pt x="5323295" y="1675573"/>
                  </a:lnTo>
                  <a:lnTo>
                    <a:pt x="5323295" y="1675938"/>
                  </a:lnTo>
                  <a:lnTo>
                    <a:pt x="4884045" y="2077155"/>
                  </a:lnTo>
                  <a:lnTo>
                    <a:pt x="810972" y="2077155"/>
                  </a:lnTo>
                  <a:lnTo>
                    <a:pt x="0" y="1485191"/>
                  </a:lnTo>
                  <a:lnTo>
                    <a:pt x="0" y="451555"/>
                  </a:lnTo>
                  <a:close/>
                </a:path>
              </a:pathLst>
            </a:custGeom>
            <a:solidFill>
              <a:srgbClr val="FDF0D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4" name="Group 3"/>
            <p:cNvGrpSpPr/>
            <p:nvPr/>
          </p:nvGrpSpPr>
          <p:grpSpPr>
            <a:xfrm>
              <a:off x="3515735" y="4205386"/>
              <a:ext cx="774272" cy="888442"/>
              <a:chOff x="11226354" y="2287055"/>
              <a:chExt cx="1201035" cy="1378134"/>
            </a:xfrm>
          </p:grpSpPr>
          <p:sp>
            <p:nvSpPr>
              <p:cNvPr id="119" name="Rectangle 25"/>
              <p:cNvSpPr>
                <a:spLocks noChangeArrowheads="1"/>
              </p:cNvSpPr>
              <p:nvPr/>
            </p:nvSpPr>
            <p:spPr bwMode="auto">
              <a:xfrm>
                <a:off x="11226354" y="2707806"/>
                <a:ext cx="989382" cy="606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20" name="Rectangle 26"/>
              <p:cNvSpPr>
                <a:spLocks noChangeArrowheads="1"/>
              </p:cNvSpPr>
              <p:nvPr/>
            </p:nvSpPr>
            <p:spPr bwMode="auto">
              <a:xfrm>
                <a:off x="11437161" y="2690776"/>
                <a:ext cx="716125" cy="54107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r>
                  <a:rPr lang="en-US" altLang="en-US" sz="1600" b="1" baseline="-25000" dirty="0">
                    <a:solidFill>
                      <a:srgbClr val="404040"/>
                    </a:solidFill>
                    <a:latin typeface="Calibri"/>
                  </a:rPr>
                  <a:t>Adipose</a:t>
                </a:r>
                <a:br>
                  <a:rPr lang="en-US" altLang="en-US" sz="1600" b="1" baseline="-25000" dirty="0">
                    <a:solidFill>
                      <a:srgbClr val="404040"/>
                    </a:solidFill>
                    <a:latin typeface="Calibri"/>
                  </a:rPr>
                </a:br>
                <a:r>
                  <a:rPr lang="en-US" altLang="en-US" sz="1800" b="1" baseline="-25000" dirty="0">
                    <a:solidFill>
                      <a:srgbClr val="404040"/>
                    </a:solidFill>
                    <a:latin typeface="Calibri"/>
                  </a:rPr>
                  <a:t>tissue</a:t>
                </a:r>
                <a:r>
                  <a:rPr lang="en-US" altLang="en-US" sz="1600" b="1" baseline="-25000" dirty="0">
                    <a:solidFill>
                      <a:srgbClr val="404040"/>
                    </a:solidFill>
                    <a:latin typeface="Calibri"/>
                  </a:rPr>
                  <a:t> </a:t>
                </a:r>
              </a:p>
            </p:txBody>
          </p:sp>
          <p:sp>
            <p:nvSpPr>
              <p:cNvPr id="140" name="Oval 72"/>
              <p:cNvSpPr>
                <a:spLocks noChangeArrowheads="1"/>
              </p:cNvSpPr>
              <p:nvPr/>
            </p:nvSpPr>
            <p:spPr bwMode="auto">
              <a:xfrm>
                <a:off x="11419886" y="2543094"/>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1" name="Oval 73"/>
              <p:cNvSpPr>
                <a:spLocks noChangeArrowheads="1"/>
              </p:cNvSpPr>
              <p:nvPr/>
            </p:nvSpPr>
            <p:spPr bwMode="auto">
              <a:xfrm>
                <a:off x="11516981" y="2431165"/>
                <a:ext cx="322127" cy="407144"/>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2" name="Oval 74"/>
              <p:cNvSpPr>
                <a:spLocks noChangeArrowheads="1"/>
              </p:cNvSpPr>
              <p:nvPr/>
            </p:nvSpPr>
            <p:spPr bwMode="auto">
              <a:xfrm>
                <a:off x="11778566" y="2915261"/>
                <a:ext cx="32098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3" name="Oval 75"/>
              <p:cNvSpPr>
                <a:spLocks noChangeArrowheads="1"/>
              </p:cNvSpPr>
              <p:nvPr/>
            </p:nvSpPr>
            <p:spPr bwMode="auto">
              <a:xfrm>
                <a:off x="11321649" y="2768353"/>
                <a:ext cx="323269" cy="407144"/>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4" name="Oval 76"/>
              <p:cNvSpPr>
                <a:spLocks noChangeArrowheads="1"/>
              </p:cNvSpPr>
              <p:nvPr/>
            </p:nvSpPr>
            <p:spPr bwMode="auto">
              <a:xfrm>
                <a:off x="11582092" y="2768353"/>
                <a:ext cx="323269"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5" name="Oval 77"/>
              <p:cNvSpPr>
                <a:spLocks noChangeArrowheads="1"/>
              </p:cNvSpPr>
              <p:nvPr/>
            </p:nvSpPr>
            <p:spPr bwMode="auto">
              <a:xfrm>
                <a:off x="11387902" y="2953037"/>
                <a:ext cx="32098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6" name="Oval 78"/>
              <p:cNvSpPr>
                <a:spLocks noChangeArrowheads="1"/>
              </p:cNvSpPr>
              <p:nvPr/>
            </p:nvSpPr>
            <p:spPr bwMode="auto">
              <a:xfrm>
                <a:off x="11616361" y="3102742"/>
                <a:ext cx="322127"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7" name="Oval 79"/>
              <p:cNvSpPr>
                <a:spLocks noChangeArrowheads="1"/>
              </p:cNvSpPr>
              <p:nvPr/>
            </p:nvSpPr>
            <p:spPr bwMode="auto">
              <a:xfrm>
                <a:off x="11876804" y="3102742"/>
                <a:ext cx="32098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8" name="Oval 80"/>
              <p:cNvSpPr>
                <a:spLocks noChangeArrowheads="1"/>
              </p:cNvSpPr>
              <p:nvPr/>
            </p:nvSpPr>
            <p:spPr bwMode="auto">
              <a:xfrm>
                <a:off x="12104120" y="2953037"/>
                <a:ext cx="323269"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49" name="Oval 81"/>
              <p:cNvSpPr>
                <a:spLocks noChangeArrowheads="1"/>
              </p:cNvSpPr>
              <p:nvPr/>
            </p:nvSpPr>
            <p:spPr bwMode="auto">
              <a:xfrm>
                <a:off x="11769428" y="2474537"/>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0" name="Oval 82"/>
              <p:cNvSpPr>
                <a:spLocks noChangeArrowheads="1"/>
              </p:cNvSpPr>
              <p:nvPr/>
            </p:nvSpPr>
            <p:spPr bwMode="auto">
              <a:xfrm>
                <a:off x="11867665" y="2659221"/>
                <a:ext cx="320984" cy="40574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1" name="Oval 83"/>
              <p:cNvSpPr>
                <a:spLocks noChangeArrowheads="1"/>
              </p:cNvSpPr>
              <p:nvPr/>
            </p:nvSpPr>
            <p:spPr bwMode="auto">
              <a:xfrm>
                <a:off x="11965902" y="2846703"/>
                <a:ext cx="320984" cy="40574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2" name="Oval 84"/>
              <p:cNvSpPr>
                <a:spLocks noChangeArrowheads="1"/>
              </p:cNvSpPr>
              <p:nvPr/>
            </p:nvSpPr>
            <p:spPr bwMode="auto">
              <a:xfrm>
                <a:off x="11510128" y="2624243"/>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3" name="Oval 85"/>
              <p:cNvSpPr>
                <a:spLocks noChangeArrowheads="1"/>
              </p:cNvSpPr>
              <p:nvPr/>
            </p:nvSpPr>
            <p:spPr bwMode="auto">
              <a:xfrm>
                <a:off x="11477001" y="3146115"/>
                <a:ext cx="320984"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4" name="Oval 86"/>
              <p:cNvSpPr>
                <a:spLocks noChangeArrowheads="1"/>
              </p:cNvSpPr>
              <p:nvPr/>
            </p:nvSpPr>
            <p:spPr bwMode="auto">
              <a:xfrm>
                <a:off x="11704317" y="3258045"/>
                <a:ext cx="323269"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5" name="Oval 87"/>
              <p:cNvSpPr>
                <a:spLocks noChangeArrowheads="1"/>
              </p:cNvSpPr>
              <p:nvPr/>
            </p:nvSpPr>
            <p:spPr bwMode="auto">
              <a:xfrm>
                <a:off x="11313653" y="2958632"/>
                <a:ext cx="323269"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6" name="Oval 88"/>
              <p:cNvSpPr>
                <a:spLocks noChangeArrowheads="1"/>
              </p:cNvSpPr>
              <p:nvPr/>
            </p:nvSpPr>
            <p:spPr bwMode="auto">
              <a:xfrm>
                <a:off x="11247400" y="2695598"/>
                <a:ext cx="32555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7" name="Oval 89"/>
              <p:cNvSpPr>
                <a:spLocks noChangeArrowheads="1"/>
              </p:cNvSpPr>
              <p:nvPr/>
            </p:nvSpPr>
            <p:spPr bwMode="auto">
              <a:xfrm>
                <a:off x="11313653" y="2436761"/>
                <a:ext cx="323269" cy="404346"/>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8" name="Oval 90"/>
              <p:cNvSpPr>
                <a:spLocks noChangeArrowheads="1"/>
              </p:cNvSpPr>
              <p:nvPr/>
            </p:nvSpPr>
            <p:spPr bwMode="auto">
              <a:xfrm>
                <a:off x="11931634" y="2474537"/>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59" name="Oval 91"/>
              <p:cNvSpPr>
                <a:spLocks noChangeArrowheads="1"/>
              </p:cNvSpPr>
              <p:nvPr/>
            </p:nvSpPr>
            <p:spPr bwMode="auto">
              <a:xfrm>
                <a:off x="11575238" y="2322033"/>
                <a:ext cx="323269" cy="40574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60" name="Oval 92"/>
              <p:cNvSpPr>
                <a:spLocks noChangeArrowheads="1"/>
              </p:cNvSpPr>
              <p:nvPr/>
            </p:nvSpPr>
            <p:spPr bwMode="auto">
              <a:xfrm>
                <a:off x="12064140" y="2659221"/>
                <a:ext cx="323269" cy="40574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61" name="Oval 93"/>
              <p:cNvSpPr>
                <a:spLocks noChangeArrowheads="1"/>
              </p:cNvSpPr>
              <p:nvPr/>
            </p:nvSpPr>
            <p:spPr bwMode="auto">
              <a:xfrm>
                <a:off x="11802555" y="2287055"/>
                <a:ext cx="323269"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sp>
            <p:nvSpPr>
              <p:cNvPr id="162" name="Oval 94"/>
              <p:cNvSpPr>
                <a:spLocks noChangeArrowheads="1"/>
              </p:cNvSpPr>
              <p:nvPr/>
            </p:nvSpPr>
            <p:spPr bwMode="auto">
              <a:xfrm>
                <a:off x="11965902" y="3183891"/>
                <a:ext cx="320984" cy="40574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200" b="1" baseline="-25000" dirty="0">
                  <a:solidFill>
                    <a:srgbClr val="404040"/>
                  </a:solidFill>
                  <a:latin typeface="Calibri"/>
                </a:endParaRPr>
              </a:p>
            </p:txBody>
          </p:sp>
        </p:grpSp>
        <p:grpSp>
          <p:nvGrpSpPr>
            <p:cNvPr id="70" name="Group 69"/>
            <p:cNvGrpSpPr/>
            <p:nvPr/>
          </p:nvGrpSpPr>
          <p:grpSpPr>
            <a:xfrm>
              <a:off x="973082" y="1090544"/>
              <a:ext cx="6984776" cy="4517483"/>
              <a:chOff x="1079612" y="1359789"/>
              <a:chExt cx="6984776" cy="4517483"/>
            </a:xfrm>
          </p:grpSpPr>
          <p:grpSp>
            <p:nvGrpSpPr>
              <p:cNvPr id="71" name="Group 70"/>
              <p:cNvGrpSpPr/>
              <p:nvPr/>
            </p:nvGrpSpPr>
            <p:grpSpPr>
              <a:xfrm>
                <a:off x="3066056" y="4703065"/>
                <a:ext cx="1295819" cy="432459"/>
                <a:chOff x="2230412" y="2933868"/>
                <a:chExt cx="2455094" cy="819347"/>
              </a:xfrm>
            </p:grpSpPr>
            <p:sp>
              <p:nvSpPr>
                <p:cNvPr id="118" name="Rectangle 25"/>
                <p:cNvSpPr>
                  <a:spLocks noChangeArrowheads="1"/>
                </p:cNvSpPr>
                <p:nvPr/>
              </p:nvSpPr>
              <p:spPr bwMode="auto">
                <a:xfrm>
                  <a:off x="3086894" y="3018203"/>
                  <a:ext cx="1598612" cy="735012"/>
                </a:xfrm>
                <a:prstGeom prst="rect">
                  <a:avLst/>
                </a:prstGeom>
                <a:noFill/>
                <a:ln w="9525">
                  <a:noFill/>
                  <a:miter lim="800000"/>
                  <a:headEnd/>
                  <a:tailEnd/>
                </a:ln>
              </p:spPr>
              <p:txBody>
                <a:bodyPr/>
                <a:lstStyle/>
                <a:p>
                  <a:pPr defTabSz="457200" fontAlgn="base">
                    <a:spcBef>
                      <a:spcPct val="0"/>
                    </a:spcBef>
                    <a:spcAft>
                      <a:spcPct val="0"/>
                    </a:spcAft>
                  </a:pPr>
                  <a:endParaRPr lang="en-GB">
                    <a:solidFill>
                      <a:srgbClr val="0094D8"/>
                    </a:solidFill>
                    <a:cs typeface="Arial" charset="0"/>
                  </a:endParaRPr>
                </a:p>
              </p:txBody>
            </p:sp>
            <p:sp>
              <p:nvSpPr>
                <p:cNvPr id="121" name="Rectangle 26"/>
                <p:cNvSpPr>
                  <a:spLocks noChangeArrowheads="1"/>
                </p:cNvSpPr>
                <p:nvPr/>
              </p:nvSpPr>
              <p:spPr bwMode="auto">
                <a:xfrm>
                  <a:off x="2230412" y="2933868"/>
                  <a:ext cx="1172317" cy="699745"/>
                </a:xfrm>
                <a:prstGeom prst="rect">
                  <a:avLst/>
                </a:prstGeom>
                <a:noFill/>
                <a:ln w="9525">
                  <a:noFill/>
                  <a:miter lim="800000"/>
                  <a:headEnd/>
                  <a:tailEnd/>
                </a:ln>
              </p:spPr>
              <p:txBody>
                <a:bodyPr wrap="none" lIns="0" tIns="0" rIns="0" bIns="0" anchor="ctr">
                  <a:spAutoFit/>
                </a:bodyPr>
                <a:lstStyle/>
                <a:p>
                  <a:pPr algn="ctr" defTabSz="457200" fontAlgn="base">
                    <a:spcBef>
                      <a:spcPct val="0"/>
                    </a:spcBef>
                    <a:spcAft>
                      <a:spcPct val="0"/>
                    </a:spcAft>
                  </a:pPr>
                  <a:r>
                    <a:rPr lang="en-US" sz="1200" dirty="0">
                      <a:solidFill>
                        <a:srgbClr val="272727"/>
                      </a:solidFill>
                      <a:cs typeface="Arial" panose="020B0604020202020204" pitchFamily="34" charset="0"/>
                    </a:rPr>
                    <a:t>Adipose</a:t>
                  </a:r>
                  <a:br>
                    <a:rPr lang="en-US" sz="1200" dirty="0">
                      <a:solidFill>
                        <a:srgbClr val="272727"/>
                      </a:solidFill>
                      <a:cs typeface="Arial" panose="020B0604020202020204" pitchFamily="34" charset="0"/>
                    </a:rPr>
                  </a:br>
                  <a:r>
                    <a:rPr lang="en-US" sz="1200" dirty="0">
                      <a:solidFill>
                        <a:srgbClr val="272727"/>
                      </a:solidFill>
                      <a:cs typeface="Arial" panose="020B0604020202020204" pitchFamily="34" charset="0"/>
                    </a:rPr>
                    <a:t>tissue </a:t>
                  </a:r>
                </a:p>
              </p:txBody>
            </p:sp>
          </p:grpSp>
          <p:cxnSp>
            <p:nvCxnSpPr>
              <p:cNvPr id="72" name="Elbow Connector 71"/>
              <p:cNvCxnSpPr>
                <a:stCxn id="95" idx="1"/>
                <a:endCxn id="94" idx="2"/>
              </p:cNvCxnSpPr>
              <p:nvPr/>
            </p:nvCxnSpPr>
            <p:spPr>
              <a:xfrm rot="10800000">
                <a:off x="1835697" y="5148018"/>
                <a:ext cx="1160361" cy="484921"/>
              </a:xfrm>
              <a:prstGeom prst="bentConnector2">
                <a:avLst/>
              </a:prstGeom>
              <a:solidFill>
                <a:schemeClr val="tx1"/>
              </a:solidFill>
              <a:ln w="28575">
                <a:solidFill>
                  <a:srgbClr val="E46C0A"/>
                </a:solidFill>
                <a:miter lim="800000"/>
                <a:headEnd type="none" w="med" len="med"/>
                <a:tailEnd type="triangle" w="lg" len="med"/>
              </a:ln>
            </p:spPr>
          </p:cxnSp>
          <p:cxnSp>
            <p:nvCxnSpPr>
              <p:cNvPr id="73" name="Elbow Connector 72"/>
              <p:cNvCxnSpPr>
                <a:stCxn id="94" idx="0"/>
                <a:endCxn id="96" idx="1"/>
              </p:cNvCxnSpPr>
              <p:nvPr/>
            </p:nvCxnSpPr>
            <p:spPr>
              <a:xfrm rot="5400000" flipH="1" flipV="1">
                <a:off x="2196276" y="3813848"/>
                <a:ext cx="484920" cy="1206080"/>
              </a:xfrm>
              <a:prstGeom prst="bentConnector2">
                <a:avLst/>
              </a:prstGeom>
              <a:solidFill>
                <a:schemeClr val="tx1"/>
              </a:solidFill>
              <a:ln w="28575">
                <a:solidFill>
                  <a:srgbClr val="E46C0A"/>
                </a:solidFill>
                <a:miter lim="800000"/>
                <a:headEnd type="none" w="med" len="med"/>
                <a:tailEnd type="triangle" w="lg" len="med"/>
              </a:ln>
            </p:spPr>
          </p:cxnSp>
          <p:cxnSp>
            <p:nvCxnSpPr>
              <p:cNvPr id="74" name="Elbow Connector 73"/>
              <p:cNvCxnSpPr>
                <a:stCxn id="96" idx="3"/>
                <a:endCxn id="97" idx="0"/>
              </p:cNvCxnSpPr>
              <p:nvPr/>
            </p:nvCxnSpPr>
            <p:spPr>
              <a:xfrm>
                <a:off x="4604357" y="4174428"/>
                <a:ext cx="1407803" cy="484920"/>
              </a:xfrm>
              <a:prstGeom prst="bentConnector2">
                <a:avLst/>
              </a:prstGeom>
              <a:solidFill>
                <a:schemeClr val="tx1"/>
              </a:solidFill>
              <a:ln w="28575">
                <a:solidFill>
                  <a:srgbClr val="E46C0A"/>
                </a:solidFill>
                <a:miter lim="800000"/>
                <a:headEnd type="none" w="med" len="med"/>
                <a:tailEnd type="triangle" w="lg" len="med"/>
              </a:ln>
            </p:spPr>
          </p:cxnSp>
          <p:cxnSp>
            <p:nvCxnSpPr>
              <p:cNvPr id="75" name="Elbow Connector 74"/>
              <p:cNvCxnSpPr>
                <a:stCxn id="97" idx="2"/>
                <a:endCxn id="95" idx="3"/>
              </p:cNvCxnSpPr>
              <p:nvPr/>
            </p:nvCxnSpPr>
            <p:spPr>
              <a:xfrm rot="5400000">
                <a:off x="5201506" y="4822283"/>
                <a:ext cx="167787" cy="1453522"/>
              </a:xfrm>
              <a:prstGeom prst="bentConnector2">
                <a:avLst/>
              </a:prstGeom>
              <a:solidFill>
                <a:schemeClr val="tx1"/>
              </a:solidFill>
              <a:ln w="28575">
                <a:solidFill>
                  <a:srgbClr val="E46C0A"/>
                </a:solidFill>
                <a:miter lim="800000"/>
                <a:headEnd type="none" w="med" len="med"/>
                <a:tailEnd type="triangle" w="lg" len="med"/>
              </a:ln>
            </p:spPr>
          </p:cxnSp>
          <p:cxnSp>
            <p:nvCxnSpPr>
              <p:cNvPr id="76" name="Straight Arrow Connector 75"/>
              <p:cNvCxnSpPr>
                <a:stCxn id="97" idx="1"/>
              </p:cNvCxnSpPr>
              <p:nvPr/>
            </p:nvCxnSpPr>
            <p:spPr>
              <a:xfrm flipH="1" flipV="1">
                <a:off x="4558638" y="4490398"/>
                <a:ext cx="697438" cy="571852"/>
              </a:xfrm>
              <a:prstGeom prst="straightConnector1">
                <a:avLst/>
              </a:prstGeom>
              <a:solidFill>
                <a:schemeClr val="tx1"/>
              </a:solidFill>
              <a:ln w="28575">
                <a:solidFill>
                  <a:srgbClr val="00B050"/>
                </a:solidFill>
                <a:miter lim="800000"/>
                <a:headEnd type="none" w="med" len="med"/>
                <a:tailEnd type="triangle" w="lg" len="med"/>
              </a:ln>
            </p:spPr>
          </p:cxnSp>
          <p:cxnSp>
            <p:nvCxnSpPr>
              <p:cNvPr id="77" name="Elbow Connector 76"/>
              <p:cNvCxnSpPr>
                <a:stCxn id="96" idx="0"/>
                <a:endCxn id="99" idx="1"/>
              </p:cNvCxnSpPr>
              <p:nvPr/>
            </p:nvCxnSpPr>
            <p:spPr>
              <a:xfrm rot="5400000" flipH="1" flipV="1">
                <a:off x="3227535" y="2365091"/>
                <a:ext cx="2160534" cy="969470"/>
              </a:xfrm>
              <a:prstGeom prst="bentConnector2">
                <a:avLst/>
              </a:prstGeom>
              <a:solidFill>
                <a:schemeClr val="tx1"/>
              </a:solidFill>
              <a:ln w="28575">
                <a:solidFill>
                  <a:schemeClr val="tx2"/>
                </a:solidFill>
                <a:miter lim="800000"/>
                <a:headEnd type="none" w="med" len="med"/>
                <a:tailEnd type="triangle" w="lg" len="med"/>
              </a:ln>
            </p:spPr>
          </p:cxnSp>
          <p:cxnSp>
            <p:nvCxnSpPr>
              <p:cNvPr id="78" name="Elbow Connector 77"/>
              <p:cNvCxnSpPr>
                <a:stCxn id="96" idx="0"/>
                <a:endCxn id="100" idx="1"/>
              </p:cNvCxnSpPr>
              <p:nvPr/>
            </p:nvCxnSpPr>
            <p:spPr>
              <a:xfrm rot="5400000" flipH="1" flipV="1">
                <a:off x="3607018" y="2744574"/>
                <a:ext cx="1401568" cy="969470"/>
              </a:xfrm>
              <a:prstGeom prst="bentConnector2">
                <a:avLst/>
              </a:prstGeom>
              <a:solidFill>
                <a:schemeClr val="tx1"/>
              </a:solidFill>
              <a:ln w="28575">
                <a:solidFill>
                  <a:schemeClr val="tx2"/>
                </a:solidFill>
                <a:miter lim="800000"/>
                <a:headEnd type="none" w="med" len="med"/>
                <a:tailEnd type="triangle" w="lg" len="med"/>
              </a:ln>
            </p:spPr>
          </p:cxnSp>
          <p:cxnSp>
            <p:nvCxnSpPr>
              <p:cNvPr id="79" name="Elbow Connector 78"/>
              <p:cNvCxnSpPr>
                <a:stCxn id="96" idx="0"/>
                <a:endCxn id="101" idx="1"/>
              </p:cNvCxnSpPr>
              <p:nvPr/>
            </p:nvCxnSpPr>
            <p:spPr>
              <a:xfrm rot="5400000" flipH="1" flipV="1">
                <a:off x="3903783" y="3041339"/>
                <a:ext cx="808038" cy="969470"/>
              </a:xfrm>
              <a:prstGeom prst="bentConnector2">
                <a:avLst/>
              </a:prstGeom>
              <a:solidFill>
                <a:schemeClr val="tx1"/>
              </a:solidFill>
              <a:ln w="28575">
                <a:solidFill>
                  <a:schemeClr val="tx2"/>
                </a:solidFill>
                <a:miter lim="800000"/>
                <a:headEnd type="none" w="med" len="med"/>
                <a:tailEnd type="triangle" w="lg" len="med"/>
              </a:ln>
            </p:spPr>
          </p:cxnSp>
          <p:cxnSp>
            <p:nvCxnSpPr>
              <p:cNvPr id="80" name="Straight Arrow Connector 79"/>
              <p:cNvCxnSpPr/>
              <p:nvPr/>
            </p:nvCxnSpPr>
            <p:spPr>
              <a:xfrm flipH="1">
                <a:off x="2663788" y="2643325"/>
                <a:ext cx="2254127" cy="549437"/>
              </a:xfrm>
              <a:prstGeom prst="straightConnector1">
                <a:avLst/>
              </a:prstGeom>
              <a:solidFill>
                <a:schemeClr val="tx1"/>
              </a:solidFill>
              <a:ln w="28575">
                <a:solidFill>
                  <a:srgbClr val="C00000"/>
                </a:solidFill>
                <a:miter lim="800000"/>
                <a:headEnd type="none" w="med" len="med"/>
                <a:tailEnd type="triangle" w="lg" len="med"/>
              </a:ln>
            </p:spPr>
          </p:cxnSp>
          <p:cxnSp>
            <p:nvCxnSpPr>
              <p:cNvPr id="81" name="Straight Arrow Connector 80"/>
              <p:cNvCxnSpPr/>
              <p:nvPr/>
            </p:nvCxnSpPr>
            <p:spPr>
              <a:xfrm flipH="1" flipV="1">
                <a:off x="2663788" y="3349809"/>
                <a:ext cx="1021506" cy="584451"/>
              </a:xfrm>
              <a:prstGeom prst="straightConnector1">
                <a:avLst/>
              </a:prstGeom>
              <a:solidFill>
                <a:schemeClr val="tx1"/>
              </a:solidFill>
              <a:ln w="28575">
                <a:solidFill>
                  <a:srgbClr val="C00000"/>
                </a:solidFill>
                <a:miter lim="800000"/>
                <a:headEnd type="none" w="med" len="med"/>
                <a:tailEnd type="triangle" w="lg" len="med"/>
              </a:ln>
            </p:spPr>
          </p:cxnSp>
          <p:cxnSp>
            <p:nvCxnSpPr>
              <p:cNvPr id="82" name="Straight Arrow Connector 81"/>
              <p:cNvCxnSpPr>
                <a:stCxn id="101" idx="2"/>
              </p:cNvCxnSpPr>
              <p:nvPr/>
            </p:nvCxnSpPr>
            <p:spPr>
              <a:xfrm>
                <a:off x="5354697" y="3366389"/>
                <a:ext cx="1559880" cy="965792"/>
              </a:xfrm>
              <a:prstGeom prst="straightConnector1">
                <a:avLst/>
              </a:prstGeom>
              <a:solidFill>
                <a:schemeClr val="tx1"/>
              </a:solidFill>
              <a:ln w="28575">
                <a:solidFill>
                  <a:schemeClr val="tx2"/>
                </a:solidFill>
                <a:miter lim="800000"/>
                <a:headEnd type="none" w="med" len="med"/>
                <a:tailEnd type="triangle" w="lg" len="med"/>
              </a:ln>
            </p:spPr>
          </p:cxnSp>
          <p:cxnSp>
            <p:nvCxnSpPr>
              <p:cNvPr id="83" name="Straight Arrow Connector 82"/>
              <p:cNvCxnSpPr>
                <a:stCxn id="101" idx="3"/>
              </p:cNvCxnSpPr>
              <p:nvPr/>
            </p:nvCxnSpPr>
            <p:spPr>
              <a:xfrm flipV="1">
                <a:off x="5916857" y="3119921"/>
                <a:ext cx="599495" cy="2134"/>
              </a:xfrm>
              <a:prstGeom prst="straightConnector1">
                <a:avLst/>
              </a:prstGeom>
              <a:solidFill>
                <a:schemeClr val="tx1"/>
              </a:solidFill>
              <a:ln w="28575">
                <a:solidFill>
                  <a:schemeClr val="tx2"/>
                </a:solidFill>
                <a:miter lim="800000"/>
                <a:headEnd type="none" w="med" len="med"/>
                <a:tailEnd type="triangle" w="lg" len="med"/>
              </a:ln>
            </p:spPr>
          </p:cxnSp>
          <p:cxnSp>
            <p:nvCxnSpPr>
              <p:cNvPr id="85" name="Straight Arrow Connector 84"/>
              <p:cNvCxnSpPr>
                <a:stCxn id="99" idx="3"/>
              </p:cNvCxnSpPr>
              <p:nvPr/>
            </p:nvCxnSpPr>
            <p:spPr>
              <a:xfrm>
                <a:off x="5916857" y="1769559"/>
                <a:ext cx="599495" cy="165435"/>
              </a:xfrm>
              <a:prstGeom prst="straightConnector1">
                <a:avLst/>
              </a:prstGeom>
              <a:solidFill>
                <a:schemeClr val="tx1"/>
              </a:solidFill>
              <a:ln w="28575">
                <a:solidFill>
                  <a:schemeClr val="tx2"/>
                </a:solidFill>
                <a:miter lim="800000"/>
                <a:headEnd type="none" w="med" len="med"/>
                <a:tailEnd type="triangle" w="lg" len="med"/>
              </a:ln>
            </p:spPr>
          </p:cxnSp>
          <p:cxnSp>
            <p:nvCxnSpPr>
              <p:cNvPr id="86" name="Straight Arrow Connector 85"/>
              <p:cNvCxnSpPr>
                <a:stCxn id="112" idx="2"/>
                <a:endCxn id="114" idx="0"/>
              </p:cNvCxnSpPr>
              <p:nvPr/>
            </p:nvCxnSpPr>
            <p:spPr>
              <a:xfrm>
                <a:off x="7290370" y="3282342"/>
                <a:ext cx="1" cy="294275"/>
              </a:xfrm>
              <a:prstGeom prst="straightConnector1">
                <a:avLst/>
              </a:prstGeom>
              <a:solidFill>
                <a:schemeClr val="tx1"/>
              </a:solidFill>
              <a:ln w="28575">
                <a:solidFill>
                  <a:schemeClr val="tx2"/>
                </a:solidFill>
                <a:miter lim="800000"/>
                <a:headEnd type="none" w="med" len="med"/>
                <a:tailEnd type="triangle" w="lg" len="med"/>
              </a:ln>
            </p:spPr>
          </p:cxnSp>
          <p:cxnSp>
            <p:nvCxnSpPr>
              <p:cNvPr id="87" name="Elbow Connector 86"/>
              <p:cNvCxnSpPr>
                <a:endCxn id="97" idx="3"/>
              </p:cNvCxnSpPr>
              <p:nvPr/>
            </p:nvCxnSpPr>
            <p:spPr>
              <a:xfrm rot="5400000">
                <a:off x="6907836" y="4690416"/>
                <a:ext cx="232242" cy="511426"/>
              </a:xfrm>
              <a:prstGeom prst="bentConnector2">
                <a:avLst/>
              </a:prstGeom>
              <a:solidFill>
                <a:schemeClr val="tx1"/>
              </a:solidFill>
              <a:ln w="28575">
                <a:solidFill>
                  <a:srgbClr val="C00000"/>
                </a:solidFill>
                <a:miter lim="800000"/>
                <a:headEnd type="none" w="med" len="med"/>
                <a:tailEnd type="triangle" w="lg" len="med"/>
              </a:ln>
            </p:spPr>
          </p:cxnSp>
          <p:sp>
            <p:nvSpPr>
              <p:cNvPr id="94" name="Rounded Rectangle 93"/>
              <p:cNvSpPr/>
              <p:nvPr/>
            </p:nvSpPr>
            <p:spPr>
              <a:xfrm>
                <a:off x="1079612" y="4659348"/>
                <a:ext cx="1512168" cy="488669"/>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272727"/>
                    </a:solidFill>
                    <a:cs typeface="Arial" panose="020B0604020202020204" pitchFamily="34" charset="0"/>
                  </a:rPr>
                  <a:t>  Triglyceride</a:t>
                </a:r>
                <a:br>
                  <a:rPr lang="en-GB" sz="1400" dirty="0">
                    <a:solidFill>
                      <a:srgbClr val="272727"/>
                    </a:solidFill>
                    <a:cs typeface="Arial" panose="020B0604020202020204" pitchFamily="34" charset="0"/>
                  </a:rPr>
                </a:br>
                <a:r>
                  <a:rPr lang="en-GB" sz="1400" dirty="0">
                    <a:solidFill>
                      <a:srgbClr val="272727"/>
                    </a:solidFill>
                    <a:cs typeface="Arial" panose="020B0604020202020204" pitchFamily="34" charset="0"/>
                  </a:rPr>
                  <a:t>  uptake</a:t>
                </a:r>
              </a:p>
            </p:txBody>
          </p:sp>
          <p:sp>
            <p:nvSpPr>
              <p:cNvPr id="95" name="Rounded Rectangle 94"/>
              <p:cNvSpPr/>
              <p:nvPr/>
            </p:nvSpPr>
            <p:spPr>
              <a:xfrm>
                <a:off x="2996057" y="5388603"/>
                <a:ext cx="1562581" cy="488669"/>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272727"/>
                    </a:solidFill>
                    <a:cs typeface="Arial" panose="020B0604020202020204" pitchFamily="34" charset="0"/>
                  </a:rPr>
                  <a:t>     Lipoprotein</a:t>
                </a:r>
                <a:br>
                  <a:rPr lang="en-GB" sz="1400" dirty="0">
                    <a:solidFill>
                      <a:srgbClr val="272727"/>
                    </a:solidFill>
                    <a:cs typeface="Arial" panose="020B0604020202020204" pitchFamily="34" charset="0"/>
                  </a:rPr>
                </a:br>
                <a:r>
                  <a:rPr lang="en-GB" sz="1400" dirty="0">
                    <a:solidFill>
                      <a:srgbClr val="272727"/>
                    </a:solidFill>
                    <a:cs typeface="Arial" panose="020B0604020202020204" pitchFamily="34" charset="0"/>
                  </a:rPr>
                  <a:t>     lipase activity</a:t>
                </a:r>
              </a:p>
            </p:txBody>
          </p:sp>
          <p:sp>
            <p:nvSpPr>
              <p:cNvPr id="96" name="Rounded Rectangle 95"/>
              <p:cNvSpPr/>
              <p:nvPr/>
            </p:nvSpPr>
            <p:spPr>
              <a:xfrm>
                <a:off x="3041776" y="3930093"/>
                <a:ext cx="1562581" cy="488669"/>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272727"/>
                    </a:solidFill>
                    <a:cs typeface="Arial" panose="020B0604020202020204" pitchFamily="34" charset="0"/>
                  </a:rPr>
                  <a:t>     Adipocyte</a:t>
                </a:r>
                <a:br>
                  <a:rPr lang="en-GB" sz="1400" dirty="0">
                    <a:solidFill>
                      <a:srgbClr val="272727"/>
                    </a:solidFill>
                    <a:cs typeface="Arial" panose="020B0604020202020204" pitchFamily="34" charset="0"/>
                  </a:rPr>
                </a:br>
                <a:r>
                  <a:rPr lang="en-GB" sz="1400" dirty="0">
                    <a:solidFill>
                      <a:srgbClr val="272727"/>
                    </a:solidFill>
                    <a:cs typeface="Arial" panose="020B0604020202020204" pitchFamily="34" charset="0"/>
                  </a:rPr>
                  <a:t>     number/size</a:t>
                </a:r>
              </a:p>
            </p:txBody>
          </p:sp>
          <p:sp>
            <p:nvSpPr>
              <p:cNvPr id="97" name="Rounded Rectangle 96"/>
              <p:cNvSpPr/>
              <p:nvPr/>
            </p:nvSpPr>
            <p:spPr>
              <a:xfrm>
                <a:off x="5256076" y="4659348"/>
                <a:ext cx="1512168" cy="805803"/>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400" b="1" dirty="0">
                  <a:solidFill>
                    <a:srgbClr val="272727"/>
                  </a:solidFill>
                  <a:cs typeface="Arial" panose="020B0604020202020204" pitchFamily="34" charset="0"/>
                </a:endParaRPr>
              </a:p>
              <a:p>
                <a:pPr algn="ctr" fontAlgn="base">
                  <a:spcBef>
                    <a:spcPct val="0"/>
                  </a:spcBef>
                  <a:spcAft>
                    <a:spcPct val="0"/>
                  </a:spcAft>
                </a:pPr>
                <a:endParaRPr lang="en-GB" sz="1400" b="1" dirty="0">
                  <a:solidFill>
                    <a:srgbClr val="272727"/>
                  </a:solidFill>
                  <a:cs typeface="Arial" panose="020B0604020202020204" pitchFamily="34" charset="0"/>
                </a:endParaRPr>
              </a:p>
              <a:p>
                <a:pPr algn="ctr" fontAlgn="base">
                  <a:spcBef>
                    <a:spcPct val="0"/>
                  </a:spcBef>
                  <a:spcAft>
                    <a:spcPct val="0"/>
                  </a:spcAft>
                </a:pPr>
                <a:r>
                  <a:rPr lang="en-GB" sz="1400" b="1" dirty="0">
                    <a:solidFill>
                      <a:srgbClr val="272727"/>
                    </a:solidFill>
                    <a:cs typeface="Arial" panose="020B0604020202020204" pitchFamily="34" charset="0"/>
                  </a:rPr>
                  <a:t>    Testosterone</a:t>
                </a:r>
              </a:p>
            </p:txBody>
          </p:sp>
          <p:sp>
            <p:nvSpPr>
              <p:cNvPr id="98" name="Rounded Rectangle 97"/>
              <p:cNvSpPr/>
              <p:nvPr/>
            </p:nvSpPr>
            <p:spPr>
              <a:xfrm>
                <a:off x="1121140" y="3017283"/>
                <a:ext cx="1512168" cy="48866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272727"/>
                    </a:solidFill>
                    <a:cs typeface="Arial" panose="020B0604020202020204" pitchFamily="34" charset="0"/>
                  </a:rPr>
                  <a:t>     Insulin</a:t>
                </a:r>
                <a:br>
                  <a:rPr lang="en-GB" sz="1400" b="1" dirty="0">
                    <a:solidFill>
                      <a:srgbClr val="272727"/>
                    </a:solidFill>
                    <a:cs typeface="Arial" panose="020B0604020202020204" pitchFamily="34" charset="0"/>
                  </a:rPr>
                </a:br>
                <a:r>
                  <a:rPr lang="en-GB" sz="1400" b="1" dirty="0">
                    <a:solidFill>
                      <a:srgbClr val="272727"/>
                    </a:solidFill>
                    <a:cs typeface="Arial" panose="020B0604020202020204" pitchFamily="34" charset="0"/>
                  </a:rPr>
                  <a:t>     resistance</a:t>
                </a:r>
              </a:p>
            </p:txBody>
          </p:sp>
          <p:sp>
            <p:nvSpPr>
              <p:cNvPr id="99" name="Rounded Rectangle 98"/>
              <p:cNvSpPr/>
              <p:nvPr/>
            </p:nvSpPr>
            <p:spPr>
              <a:xfrm>
                <a:off x="4792537" y="1359789"/>
                <a:ext cx="1124320" cy="81954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272727"/>
                  </a:solidFill>
                  <a:cs typeface="Arial" panose="020B0604020202020204" pitchFamily="34" charset="0"/>
                </a:endParaRPr>
              </a:p>
              <a:p>
                <a:pPr algn="ctr"/>
                <a:endParaRPr lang="en-GB" sz="1400" dirty="0">
                  <a:solidFill>
                    <a:srgbClr val="272727"/>
                  </a:solidFill>
                  <a:cs typeface="Arial" panose="020B0604020202020204" pitchFamily="34" charset="0"/>
                </a:endParaRPr>
              </a:p>
              <a:p>
                <a:pPr algn="ctr"/>
                <a:r>
                  <a:rPr lang="en-GB" sz="1400" dirty="0" err="1">
                    <a:solidFill>
                      <a:srgbClr val="272727"/>
                    </a:solidFill>
                    <a:cs typeface="Arial" panose="020B0604020202020204" pitchFamily="34" charset="0"/>
                  </a:rPr>
                  <a:t>Oestradiol</a:t>
                </a:r>
                <a:endParaRPr lang="en-GB" sz="1400" dirty="0">
                  <a:solidFill>
                    <a:srgbClr val="272727"/>
                  </a:solidFill>
                  <a:cs typeface="Arial" panose="020B0604020202020204" pitchFamily="34" charset="0"/>
                </a:endParaRPr>
              </a:p>
            </p:txBody>
          </p:sp>
          <p:sp>
            <p:nvSpPr>
              <p:cNvPr id="100" name="Rounded Rectangle 99"/>
              <p:cNvSpPr/>
              <p:nvPr/>
            </p:nvSpPr>
            <p:spPr>
              <a:xfrm>
                <a:off x="4792537" y="2284190"/>
                <a:ext cx="1124320" cy="488669"/>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272727"/>
                    </a:solidFill>
                    <a:cs typeface="Arial" panose="020B0604020202020204" pitchFamily="34" charset="0"/>
                  </a:rPr>
                  <a:t>TNF</a:t>
                </a:r>
                <a:r>
                  <a:rPr lang="el-GR" sz="1400" dirty="0">
                    <a:solidFill>
                      <a:srgbClr val="272727"/>
                    </a:solidFill>
                    <a:cs typeface="Arial" panose="020B0604020202020204" pitchFamily="34" charset="0"/>
                  </a:rPr>
                  <a:t>α</a:t>
                </a:r>
                <a:endParaRPr lang="en-GB" sz="1400" dirty="0">
                  <a:solidFill>
                    <a:srgbClr val="272727"/>
                  </a:solidFill>
                  <a:cs typeface="Arial" panose="020B0604020202020204" pitchFamily="34" charset="0"/>
                </a:endParaRPr>
              </a:p>
              <a:p>
                <a:pPr algn="ctr"/>
                <a:r>
                  <a:rPr lang="en-GB" sz="1400" dirty="0">
                    <a:solidFill>
                      <a:srgbClr val="272727"/>
                    </a:solidFill>
                    <a:cs typeface="Arial" panose="020B0604020202020204" pitchFamily="34" charset="0"/>
                  </a:rPr>
                  <a:t>IL-6</a:t>
                </a:r>
              </a:p>
            </p:txBody>
          </p:sp>
          <p:sp>
            <p:nvSpPr>
              <p:cNvPr id="101" name="Rounded Rectangle 100"/>
              <p:cNvSpPr/>
              <p:nvPr/>
            </p:nvSpPr>
            <p:spPr>
              <a:xfrm>
                <a:off x="4792537" y="2877720"/>
                <a:ext cx="1124320" cy="488669"/>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272727"/>
                    </a:solidFill>
                    <a:cs typeface="Arial" panose="020B0604020202020204" pitchFamily="34" charset="0"/>
                  </a:rPr>
                  <a:t>Leptin</a:t>
                </a:r>
              </a:p>
            </p:txBody>
          </p:sp>
          <p:sp>
            <p:nvSpPr>
              <p:cNvPr id="112" name="Rounded Rectangle 111"/>
              <p:cNvSpPr/>
              <p:nvPr/>
            </p:nvSpPr>
            <p:spPr>
              <a:xfrm>
                <a:off x="6516352" y="1695301"/>
                <a:ext cx="1548036" cy="1587041"/>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272727"/>
                    </a:solidFill>
                    <a:cs typeface="Arial" panose="020B0604020202020204" pitchFamily="34" charset="0"/>
                  </a:rPr>
                  <a:t>Hypothalamic-pituitary axis</a:t>
                </a:r>
              </a:p>
              <a:p>
                <a:pPr algn="ctr"/>
                <a:endParaRPr lang="en-GB" sz="1400" dirty="0">
                  <a:solidFill>
                    <a:srgbClr val="272727"/>
                  </a:solidFill>
                  <a:cs typeface="Arial" panose="020B0604020202020204" pitchFamily="34" charset="0"/>
                </a:endParaRPr>
              </a:p>
              <a:p>
                <a:pPr algn="ctr"/>
                <a:endParaRPr lang="en-GB" sz="1400" dirty="0">
                  <a:solidFill>
                    <a:srgbClr val="272727"/>
                  </a:solidFill>
                  <a:cs typeface="Arial" panose="020B0604020202020204" pitchFamily="34" charset="0"/>
                </a:endParaRPr>
              </a:p>
            </p:txBody>
          </p:sp>
          <p:sp>
            <p:nvSpPr>
              <p:cNvPr id="114" name="Rounded Rectangle 113"/>
              <p:cNvSpPr/>
              <p:nvPr/>
            </p:nvSpPr>
            <p:spPr>
              <a:xfrm>
                <a:off x="6667279" y="3576617"/>
                <a:ext cx="1246183" cy="488669"/>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400" dirty="0">
                    <a:solidFill>
                      <a:srgbClr val="272727"/>
                    </a:solidFill>
                    <a:cs typeface="Arial" panose="020B0604020202020204" pitchFamily="34" charset="0"/>
                  </a:rPr>
                  <a:t>     LH pulse</a:t>
                </a:r>
                <a:br>
                  <a:rPr lang="en-GB" sz="1400" dirty="0">
                    <a:solidFill>
                      <a:srgbClr val="272727"/>
                    </a:solidFill>
                    <a:cs typeface="Arial" panose="020B0604020202020204" pitchFamily="34" charset="0"/>
                  </a:rPr>
                </a:br>
                <a:r>
                  <a:rPr lang="en-GB" sz="1400" dirty="0">
                    <a:solidFill>
                      <a:srgbClr val="272727"/>
                    </a:solidFill>
                    <a:cs typeface="Arial" panose="020B0604020202020204" pitchFamily="34" charset="0"/>
                  </a:rPr>
                  <a:t>     amplitude</a:t>
                </a:r>
              </a:p>
            </p:txBody>
          </p:sp>
          <p:sp>
            <p:nvSpPr>
              <p:cNvPr id="115" name="Rounded Rectangle 114"/>
              <p:cNvSpPr/>
              <p:nvPr/>
            </p:nvSpPr>
            <p:spPr>
              <a:xfrm>
                <a:off x="6896615" y="4301354"/>
                <a:ext cx="1016847" cy="528654"/>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200" dirty="0">
                    <a:solidFill>
                      <a:srgbClr val="272727"/>
                    </a:solidFill>
                    <a:cs typeface="Arial" panose="020B0604020202020204" pitchFamily="34" charset="0"/>
                  </a:rPr>
                  <a:t>      Testis</a:t>
                </a:r>
              </a:p>
            </p:txBody>
          </p:sp>
          <p:sp>
            <p:nvSpPr>
              <p:cNvPr id="116" name="Flowchart: Terminator 115"/>
              <p:cNvSpPr/>
              <p:nvPr/>
            </p:nvSpPr>
            <p:spPr>
              <a:xfrm>
                <a:off x="4792537" y="4042880"/>
                <a:ext cx="1034617" cy="279774"/>
              </a:xfrm>
              <a:prstGeom prst="flowChartTerminator">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200" dirty="0">
                    <a:solidFill>
                      <a:srgbClr val="272727"/>
                    </a:solidFill>
                    <a:cs typeface="Arial" panose="020B0604020202020204" pitchFamily="34" charset="0"/>
                  </a:rPr>
                  <a:t>Aromatase</a:t>
                </a:r>
              </a:p>
            </p:txBody>
          </p:sp>
          <p:cxnSp>
            <p:nvCxnSpPr>
              <p:cNvPr id="117" name="Elbow Connector 116"/>
              <p:cNvCxnSpPr>
                <a:stCxn id="114" idx="3"/>
                <a:endCxn id="115" idx="3"/>
              </p:cNvCxnSpPr>
              <p:nvPr/>
            </p:nvCxnSpPr>
            <p:spPr>
              <a:xfrm>
                <a:off x="7913462" y="3820952"/>
                <a:ext cx="12700" cy="744729"/>
              </a:xfrm>
              <a:prstGeom prst="bentConnector3">
                <a:avLst>
                  <a:gd name="adj1" fmla="val 1800000"/>
                </a:avLst>
              </a:prstGeom>
              <a:solidFill>
                <a:schemeClr val="tx1"/>
              </a:solidFill>
              <a:ln w="28575">
                <a:solidFill>
                  <a:schemeClr val="tx2"/>
                </a:solidFill>
                <a:miter lim="800000"/>
                <a:headEnd type="none" w="med" len="med"/>
                <a:tailEnd type="triangle" w="lg" len="med"/>
              </a:ln>
            </p:spPr>
          </p:cxnSp>
        </p:grpSp>
        <p:pic>
          <p:nvPicPr>
            <p:cNvPr id="178" name="Picture 5" descr="The chemical structure of testoste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620" y="4456075"/>
              <a:ext cx="643490" cy="416258"/>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7" descr="The chemical structure of estradi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117" y="1163830"/>
              <a:ext cx="694099" cy="439235"/>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p:cNvPicPr>
              <a:picLocks noChangeAspect="1" noChangeArrowheads="1"/>
            </p:cNvPicPr>
            <p:nvPr/>
          </p:nvPicPr>
          <p:blipFill rotWithShape="1">
            <a:blip r:embed="rId5"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50000"/>
            <a:stretch/>
          </p:blipFill>
          <p:spPr bwMode="auto">
            <a:xfrm>
              <a:off x="6913712" y="4063776"/>
              <a:ext cx="217870" cy="45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6729937" y="2345792"/>
              <a:ext cx="900103" cy="560177"/>
              <a:chOff x="6909312" y="2232902"/>
              <a:chExt cx="900103" cy="560177"/>
            </a:xfrm>
          </p:grpSpPr>
          <p:grpSp>
            <p:nvGrpSpPr>
              <p:cNvPr id="285" name="Group 284"/>
              <p:cNvGrpSpPr/>
              <p:nvPr/>
            </p:nvGrpSpPr>
            <p:grpSpPr>
              <a:xfrm>
                <a:off x="7462822" y="2355147"/>
                <a:ext cx="346593" cy="318809"/>
                <a:chOff x="3728226" y="3599875"/>
                <a:chExt cx="661455" cy="608433"/>
              </a:xfrm>
            </p:grpSpPr>
            <p:sp>
              <p:nvSpPr>
                <p:cNvPr id="287" name="Freeform 286"/>
                <p:cNvSpPr/>
                <p:nvPr/>
              </p:nvSpPr>
              <p:spPr>
                <a:xfrm>
                  <a:off x="3779520" y="3630168"/>
                  <a:ext cx="542544" cy="548640"/>
                </a:xfrm>
                <a:custGeom>
                  <a:avLst/>
                  <a:gdLst>
                    <a:gd name="connsiteX0" fmla="*/ 170688 w 542544"/>
                    <a:gd name="connsiteY0" fmla="*/ 509016 h 548640"/>
                    <a:gd name="connsiteX1" fmla="*/ 112776 w 542544"/>
                    <a:gd name="connsiteY1" fmla="*/ 515112 h 548640"/>
                    <a:gd name="connsiteX2" fmla="*/ 24384 w 542544"/>
                    <a:gd name="connsiteY2" fmla="*/ 472440 h 548640"/>
                    <a:gd name="connsiteX3" fmla="*/ 0 w 542544"/>
                    <a:gd name="connsiteY3" fmla="*/ 365760 h 548640"/>
                    <a:gd name="connsiteX4" fmla="*/ 51816 w 542544"/>
                    <a:gd name="connsiteY4" fmla="*/ 280416 h 548640"/>
                    <a:gd name="connsiteX5" fmla="*/ 164592 w 542544"/>
                    <a:gd name="connsiteY5" fmla="*/ 222504 h 548640"/>
                    <a:gd name="connsiteX6" fmla="*/ 252984 w 542544"/>
                    <a:gd name="connsiteY6" fmla="*/ 173736 h 548640"/>
                    <a:gd name="connsiteX7" fmla="*/ 298704 w 542544"/>
                    <a:gd name="connsiteY7" fmla="*/ 128016 h 548640"/>
                    <a:gd name="connsiteX8" fmla="*/ 304800 w 542544"/>
                    <a:gd name="connsiteY8" fmla="*/ 76200 h 548640"/>
                    <a:gd name="connsiteX9" fmla="*/ 262128 w 542544"/>
                    <a:gd name="connsiteY9" fmla="*/ 6096 h 548640"/>
                    <a:gd name="connsiteX10" fmla="*/ 298704 w 542544"/>
                    <a:gd name="connsiteY10" fmla="*/ 0 h 548640"/>
                    <a:gd name="connsiteX11" fmla="*/ 542544 w 542544"/>
                    <a:gd name="connsiteY11" fmla="*/ 0 h 548640"/>
                    <a:gd name="connsiteX12" fmla="*/ 542544 w 542544"/>
                    <a:gd name="connsiteY12" fmla="*/ 0 h 548640"/>
                    <a:gd name="connsiteX13" fmla="*/ 487680 w 542544"/>
                    <a:gd name="connsiteY13" fmla="*/ 100584 h 548640"/>
                    <a:gd name="connsiteX14" fmla="*/ 441960 w 542544"/>
                    <a:gd name="connsiteY14" fmla="*/ 228600 h 548640"/>
                    <a:gd name="connsiteX15" fmla="*/ 420624 w 542544"/>
                    <a:gd name="connsiteY15" fmla="*/ 316992 h 548640"/>
                    <a:gd name="connsiteX16" fmla="*/ 417576 w 542544"/>
                    <a:gd name="connsiteY16" fmla="*/ 405384 h 548640"/>
                    <a:gd name="connsiteX17" fmla="*/ 414528 w 542544"/>
                    <a:gd name="connsiteY17" fmla="*/ 463296 h 548640"/>
                    <a:gd name="connsiteX18" fmla="*/ 377952 w 542544"/>
                    <a:gd name="connsiteY18" fmla="*/ 521208 h 548640"/>
                    <a:gd name="connsiteX19" fmla="*/ 310896 w 542544"/>
                    <a:gd name="connsiteY19" fmla="*/ 548640 h 548640"/>
                    <a:gd name="connsiteX20" fmla="*/ 228600 w 542544"/>
                    <a:gd name="connsiteY20" fmla="*/ 539496 h 548640"/>
                    <a:gd name="connsiteX21" fmla="*/ 170688 w 542544"/>
                    <a:gd name="connsiteY21" fmla="*/ 509016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2544" h="548640">
                      <a:moveTo>
                        <a:pt x="170688" y="509016"/>
                      </a:moveTo>
                      <a:lnTo>
                        <a:pt x="112776" y="515112"/>
                      </a:lnTo>
                      <a:lnTo>
                        <a:pt x="24384" y="472440"/>
                      </a:lnTo>
                      <a:lnTo>
                        <a:pt x="0" y="365760"/>
                      </a:lnTo>
                      <a:lnTo>
                        <a:pt x="51816" y="280416"/>
                      </a:lnTo>
                      <a:lnTo>
                        <a:pt x="164592" y="222504"/>
                      </a:lnTo>
                      <a:lnTo>
                        <a:pt x="252984" y="173736"/>
                      </a:lnTo>
                      <a:lnTo>
                        <a:pt x="298704" y="128016"/>
                      </a:lnTo>
                      <a:lnTo>
                        <a:pt x="304800" y="76200"/>
                      </a:lnTo>
                      <a:lnTo>
                        <a:pt x="262128" y="6096"/>
                      </a:lnTo>
                      <a:lnTo>
                        <a:pt x="298704" y="0"/>
                      </a:lnTo>
                      <a:lnTo>
                        <a:pt x="542544" y="0"/>
                      </a:lnTo>
                      <a:lnTo>
                        <a:pt x="542544" y="0"/>
                      </a:lnTo>
                      <a:lnTo>
                        <a:pt x="487680" y="100584"/>
                      </a:lnTo>
                      <a:lnTo>
                        <a:pt x="441960" y="228600"/>
                      </a:lnTo>
                      <a:lnTo>
                        <a:pt x="420624" y="316992"/>
                      </a:lnTo>
                      <a:lnTo>
                        <a:pt x="417576" y="405384"/>
                      </a:lnTo>
                      <a:lnTo>
                        <a:pt x="414528" y="463296"/>
                      </a:lnTo>
                      <a:lnTo>
                        <a:pt x="377952" y="521208"/>
                      </a:lnTo>
                      <a:lnTo>
                        <a:pt x="310896" y="548640"/>
                      </a:lnTo>
                      <a:lnTo>
                        <a:pt x="228600" y="539496"/>
                      </a:lnTo>
                      <a:lnTo>
                        <a:pt x="170688" y="509016"/>
                      </a:lnTo>
                      <a:close/>
                    </a:path>
                  </a:pathLst>
                </a:cu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288" name="Picture 3"/>
                <p:cNvPicPr>
                  <a:picLocks noChangeAspect="1" noChangeArrowheads="1"/>
                </p:cNvPicPr>
                <p:nvPr/>
              </p:nvPicPr>
              <p:blipFill>
                <a:blip r:embed="rId6">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28226" y="3599875"/>
                  <a:ext cx="661455" cy="60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9" name="Group 288"/>
              <p:cNvGrpSpPr/>
              <p:nvPr/>
            </p:nvGrpSpPr>
            <p:grpSpPr>
              <a:xfrm>
                <a:off x="6909312" y="2232902"/>
                <a:ext cx="501604" cy="560177"/>
                <a:chOff x="920195" y="3607128"/>
                <a:chExt cx="660250" cy="737349"/>
              </a:xfrm>
            </p:grpSpPr>
            <p:sp>
              <p:nvSpPr>
                <p:cNvPr id="290" name="Freeform 289"/>
                <p:cNvSpPr/>
                <p:nvPr/>
              </p:nvSpPr>
              <p:spPr>
                <a:xfrm>
                  <a:off x="1023010" y="3718570"/>
                  <a:ext cx="389649" cy="404353"/>
                </a:xfrm>
                <a:custGeom>
                  <a:avLst/>
                  <a:gdLst>
                    <a:gd name="connsiteX0" fmla="*/ 117088 w 443261"/>
                    <a:gd name="connsiteY0" fmla="*/ 459988 h 459988"/>
                    <a:gd name="connsiteX1" fmla="*/ 192359 w 443261"/>
                    <a:gd name="connsiteY1" fmla="*/ 370778 h 459988"/>
                    <a:gd name="connsiteX2" fmla="*/ 186783 w 443261"/>
                    <a:gd name="connsiteY2" fmla="*/ 284356 h 459988"/>
                    <a:gd name="connsiteX3" fmla="*/ 209086 w 443261"/>
                    <a:gd name="connsiteY3" fmla="*/ 259266 h 459988"/>
                    <a:gd name="connsiteX4" fmla="*/ 259266 w 443261"/>
                    <a:gd name="connsiteY4" fmla="*/ 248115 h 459988"/>
                    <a:gd name="connsiteX5" fmla="*/ 284357 w 443261"/>
                    <a:gd name="connsiteY5" fmla="*/ 259266 h 459988"/>
                    <a:gd name="connsiteX6" fmla="*/ 306659 w 443261"/>
                    <a:gd name="connsiteY6" fmla="*/ 253691 h 459988"/>
                    <a:gd name="connsiteX7" fmla="*/ 337325 w 443261"/>
                    <a:gd name="connsiteY7" fmla="*/ 245327 h 459988"/>
                    <a:gd name="connsiteX8" fmla="*/ 367991 w 443261"/>
                    <a:gd name="connsiteY8" fmla="*/ 250903 h 459988"/>
                    <a:gd name="connsiteX9" fmla="*/ 412596 w 443261"/>
                    <a:gd name="connsiteY9" fmla="*/ 234176 h 459988"/>
                    <a:gd name="connsiteX10" fmla="*/ 443261 w 443261"/>
                    <a:gd name="connsiteY10" fmla="*/ 197934 h 459988"/>
                    <a:gd name="connsiteX11" fmla="*/ 437686 w 443261"/>
                    <a:gd name="connsiteY11" fmla="*/ 136603 h 459988"/>
                    <a:gd name="connsiteX12" fmla="*/ 412596 w 443261"/>
                    <a:gd name="connsiteY12" fmla="*/ 94786 h 459988"/>
                    <a:gd name="connsiteX13" fmla="*/ 398657 w 443261"/>
                    <a:gd name="connsiteY13" fmla="*/ 89210 h 459988"/>
                    <a:gd name="connsiteX14" fmla="*/ 390293 w 443261"/>
                    <a:gd name="connsiteY14" fmla="*/ 61332 h 459988"/>
                    <a:gd name="connsiteX15" fmla="*/ 354052 w 443261"/>
                    <a:gd name="connsiteY15" fmla="*/ 36242 h 459988"/>
                    <a:gd name="connsiteX16" fmla="*/ 317810 w 443261"/>
                    <a:gd name="connsiteY16" fmla="*/ 36242 h 459988"/>
                    <a:gd name="connsiteX17" fmla="*/ 295508 w 443261"/>
                    <a:gd name="connsiteY17" fmla="*/ 16727 h 459988"/>
                    <a:gd name="connsiteX18" fmla="*/ 273205 w 443261"/>
                    <a:gd name="connsiteY18" fmla="*/ 0 h 459988"/>
                    <a:gd name="connsiteX19" fmla="*/ 256479 w 443261"/>
                    <a:gd name="connsiteY19" fmla="*/ 2788 h 459988"/>
                    <a:gd name="connsiteX20" fmla="*/ 231388 w 443261"/>
                    <a:gd name="connsiteY20" fmla="*/ 13939 h 459988"/>
                    <a:gd name="connsiteX21" fmla="*/ 192359 w 443261"/>
                    <a:gd name="connsiteY21" fmla="*/ 0 h 459988"/>
                    <a:gd name="connsiteX22" fmla="*/ 170057 w 443261"/>
                    <a:gd name="connsiteY22" fmla="*/ 0 h 459988"/>
                    <a:gd name="connsiteX23" fmla="*/ 144966 w 443261"/>
                    <a:gd name="connsiteY23" fmla="*/ 22303 h 459988"/>
                    <a:gd name="connsiteX24" fmla="*/ 117088 w 443261"/>
                    <a:gd name="connsiteY24" fmla="*/ 19515 h 459988"/>
                    <a:gd name="connsiteX25" fmla="*/ 94786 w 443261"/>
                    <a:gd name="connsiteY25" fmla="*/ 27878 h 459988"/>
                    <a:gd name="connsiteX26" fmla="*/ 75271 w 443261"/>
                    <a:gd name="connsiteY26" fmla="*/ 55756 h 459988"/>
                    <a:gd name="connsiteX27" fmla="*/ 72483 w 443261"/>
                    <a:gd name="connsiteY27" fmla="*/ 64120 h 459988"/>
                    <a:gd name="connsiteX28" fmla="*/ 50181 w 443261"/>
                    <a:gd name="connsiteY28" fmla="*/ 75271 h 459988"/>
                    <a:gd name="connsiteX29" fmla="*/ 27879 w 443261"/>
                    <a:gd name="connsiteY29" fmla="*/ 103149 h 459988"/>
                    <a:gd name="connsiteX30" fmla="*/ 25091 w 443261"/>
                    <a:gd name="connsiteY30" fmla="*/ 142178 h 459988"/>
                    <a:gd name="connsiteX31" fmla="*/ 8364 w 443261"/>
                    <a:gd name="connsiteY31" fmla="*/ 164481 h 459988"/>
                    <a:gd name="connsiteX32" fmla="*/ 0 w 443261"/>
                    <a:gd name="connsiteY32" fmla="*/ 197934 h 459988"/>
                    <a:gd name="connsiteX33" fmla="*/ 5576 w 443261"/>
                    <a:gd name="connsiteY33" fmla="*/ 225813 h 459988"/>
                    <a:gd name="connsiteX34" fmla="*/ 16727 w 443261"/>
                    <a:gd name="connsiteY34" fmla="*/ 234176 h 459988"/>
                    <a:gd name="connsiteX35" fmla="*/ 33454 w 443261"/>
                    <a:gd name="connsiteY35" fmla="*/ 273205 h 459988"/>
                    <a:gd name="connsiteX36" fmla="*/ 55757 w 443261"/>
                    <a:gd name="connsiteY36" fmla="*/ 295508 h 459988"/>
                    <a:gd name="connsiteX37" fmla="*/ 80847 w 443261"/>
                    <a:gd name="connsiteY37" fmla="*/ 306659 h 459988"/>
                    <a:gd name="connsiteX38" fmla="*/ 100361 w 443261"/>
                    <a:gd name="connsiteY38" fmla="*/ 331749 h 459988"/>
                    <a:gd name="connsiteX39" fmla="*/ 114300 w 443261"/>
                    <a:gd name="connsiteY39" fmla="*/ 370778 h 459988"/>
                    <a:gd name="connsiteX40" fmla="*/ 117088 w 443261"/>
                    <a:gd name="connsiteY40" fmla="*/ 459988 h 4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3261" h="459988">
                      <a:moveTo>
                        <a:pt x="117088" y="459988"/>
                      </a:moveTo>
                      <a:lnTo>
                        <a:pt x="192359" y="370778"/>
                      </a:lnTo>
                      <a:lnTo>
                        <a:pt x="186783" y="284356"/>
                      </a:lnTo>
                      <a:lnTo>
                        <a:pt x="209086" y="259266"/>
                      </a:lnTo>
                      <a:lnTo>
                        <a:pt x="259266" y="248115"/>
                      </a:lnTo>
                      <a:lnTo>
                        <a:pt x="284357" y="259266"/>
                      </a:lnTo>
                      <a:lnTo>
                        <a:pt x="306659" y="253691"/>
                      </a:lnTo>
                      <a:lnTo>
                        <a:pt x="337325" y="245327"/>
                      </a:lnTo>
                      <a:lnTo>
                        <a:pt x="367991" y="250903"/>
                      </a:lnTo>
                      <a:lnTo>
                        <a:pt x="412596" y="234176"/>
                      </a:lnTo>
                      <a:lnTo>
                        <a:pt x="443261" y="197934"/>
                      </a:lnTo>
                      <a:lnTo>
                        <a:pt x="437686" y="136603"/>
                      </a:lnTo>
                      <a:lnTo>
                        <a:pt x="412596" y="94786"/>
                      </a:lnTo>
                      <a:lnTo>
                        <a:pt x="398657" y="89210"/>
                      </a:lnTo>
                      <a:lnTo>
                        <a:pt x="390293" y="61332"/>
                      </a:lnTo>
                      <a:lnTo>
                        <a:pt x="354052" y="36242"/>
                      </a:lnTo>
                      <a:lnTo>
                        <a:pt x="317810" y="36242"/>
                      </a:lnTo>
                      <a:lnTo>
                        <a:pt x="295508" y="16727"/>
                      </a:lnTo>
                      <a:lnTo>
                        <a:pt x="273205" y="0"/>
                      </a:lnTo>
                      <a:lnTo>
                        <a:pt x="256479" y="2788"/>
                      </a:lnTo>
                      <a:lnTo>
                        <a:pt x="231388" y="13939"/>
                      </a:lnTo>
                      <a:lnTo>
                        <a:pt x="192359" y="0"/>
                      </a:lnTo>
                      <a:lnTo>
                        <a:pt x="170057" y="0"/>
                      </a:lnTo>
                      <a:lnTo>
                        <a:pt x="144966" y="22303"/>
                      </a:lnTo>
                      <a:lnTo>
                        <a:pt x="117088" y="19515"/>
                      </a:lnTo>
                      <a:lnTo>
                        <a:pt x="94786" y="27878"/>
                      </a:lnTo>
                      <a:lnTo>
                        <a:pt x="75271" y="55756"/>
                      </a:lnTo>
                      <a:lnTo>
                        <a:pt x="72483" y="64120"/>
                      </a:lnTo>
                      <a:lnTo>
                        <a:pt x="50181" y="75271"/>
                      </a:lnTo>
                      <a:lnTo>
                        <a:pt x="27879" y="103149"/>
                      </a:lnTo>
                      <a:lnTo>
                        <a:pt x="25091" y="142178"/>
                      </a:lnTo>
                      <a:lnTo>
                        <a:pt x="8364" y="164481"/>
                      </a:lnTo>
                      <a:lnTo>
                        <a:pt x="0" y="197934"/>
                      </a:lnTo>
                      <a:lnTo>
                        <a:pt x="5576" y="225813"/>
                      </a:lnTo>
                      <a:lnTo>
                        <a:pt x="16727" y="234176"/>
                      </a:lnTo>
                      <a:lnTo>
                        <a:pt x="33454" y="273205"/>
                      </a:lnTo>
                      <a:lnTo>
                        <a:pt x="55757" y="295508"/>
                      </a:lnTo>
                      <a:lnTo>
                        <a:pt x="80847" y="306659"/>
                      </a:lnTo>
                      <a:lnTo>
                        <a:pt x="100361" y="331749"/>
                      </a:lnTo>
                      <a:lnTo>
                        <a:pt x="114300" y="370778"/>
                      </a:lnTo>
                      <a:cubicBezTo>
                        <a:pt x="115229" y="396798"/>
                        <a:pt x="116159" y="422817"/>
                        <a:pt x="117088" y="45998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1" name="Freeform 290"/>
                <p:cNvSpPr/>
                <p:nvPr/>
              </p:nvSpPr>
              <p:spPr>
                <a:xfrm>
                  <a:off x="1116134" y="3882761"/>
                  <a:ext cx="75969" cy="93124"/>
                </a:xfrm>
                <a:custGeom>
                  <a:avLst/>
                  <a:gdLst>
                    <a:gd name="connsiteX0" fmla="*/ 11151 w 86422"/>
                    <a:gd name="connsiteY0" fmla="*/ 105937 h 105937"/>
                    <a:gd name="connsiteX1" fmla="*/ 0 w 86422"/>
                    <a:gd name="connsiteY1" fmla="*/ 33454 h 105937"/>
                    <a:gd name="connsiteX2" fmla="*/ 19515 w 86422"/>
                    <a:gd name="connsiteY2" fmla="*/ 0 h 105937"/>
                    <a:gd name="connsiteX3" fmla="*/ 55756 w 86422"/>
                    <a:gd name="connsiteY3" fmla="*/ 0 h 105937"/>
                    <a:gd name="connsiteX4" fmla="*/ 86422 w 86422"/>
                    <a:gd name="connsiteY4" fmla="*/ 25090 h 105937"/>
                    <a:gd name="connsiteX5" fmla="*/ 69695 w 86422"/>
                    <a:gd name="connsiteY5" fmla="*/ 47393 h 105937"/>
                    <a:gd name="connsiteX6" fmla="*/ 44605 w 86422"/>
                    <a:gd name="connsiteY6" fmla="*/ 64120 h 105937"/>
                    <a:gd name="connsiteX7" fmla="*/ 11151 w 86422"/>
                    <a:gd name="connsiteY7" fmla="*/ 105937 h 10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22" h="105937">
                      <a:moveTo>
                        <a:pt x="11151" y="105937"/>
                      </a:moveTo>
                      <a:lnTo>
                        <a:pt x="0" y="33454"/>
                      </a:lnTo>
                      <a:lnTo>
                        <a:pt x="19515" y="0"/>
                      </a:lnTo>
                      <a:lnTo>
                        <a:pt x="55756" y="0"/>
                      </a:lnTo>
                      <a:lnTo>
                        <a:pt x="86422" y="25090"/>
                      </a:lnTo>
                      <a:lnTo>
                        <a:pt x="69695" y="47393"/>
                      </a:lnTo>
                      <a:lnTo>
                        <a:pt x="44605" y="64120"/>
                      </a:lnTo>
                      <a:lnTo>
                        <a:pt x="11151" y="105937"/>
                      </a:lnTo>
                      <a:close/>
                    </a:path>
                  </a:pathLst>
                </a:custGeom>
                <a:solidFill>
                  <a:schemeClr val="accent6"/>
                </a:solidFill>
                <a:ln>
                  <a:solidFill>
                    <a:schemeClr val="accent6"/>
                  </a:solidFill>
                </a:ln>
                <a:effectLst>
                  <a:glow rad="1016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292" name="Picture 2"/>
                <p:cNvPicPr>
                  <a:picLocks noChangeAspect="1" noChangeArrowheads="1"/>
                </p:cNvPicPr>
                <p:nvPr/>
              </p:nvPicPr>
              <p:blipFill>
                <a:blip r:embed="rId7">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0195" y="3607128"/>
                  <a:ext cx="660250" cy="73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1" name="Down Arrow 20"/>
            <p:cNvSpPr/>
            <p:nvPr/>
          </p:nvSpPr>
          <p:spPr>
            <a:xfrm>
              <a:off x="5252427" y="4615163"/>
              <a:ext cx="248910" cy="325951"/>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3" name="Down Arrow 292"/>
            <p:cNvSpPr/>
            <p:nvPr/>
          </p:nvSpPr>
          <p:spPr>
            <a:xfrm flipV="1">
              <a:off x="1154252" y="2836479"/>
              <a:ext cx="248910" cy="325951"/>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4" name="Down Arrow 293"/>
            <p:cNvSpPr/>
            <p:nvPr/>
          </p:nvSpPr>
          <p:spPr>
            <a:xfrm flipV="1">
              <a:off x="1051043" y="4469320"/>
              <a:ext cx="248910" cy="325951"/>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5" name="Down Arrow 294"/>
            <p:cNvSpPr/>
            <p:nvPr/>
          </p:nvSpPr>
          <p:spPr>
            <a:xfrm flipV="1">
              <a:off x="3061314" y="3750546"/>
              <a:ext cx="248910" cy="325951"/>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6" name="Down Arrow 295"/>
            <p:cNvSpPr/>
            <p:nvPr/>
          </p:nvSpPr>
          <p:spPr>
            <a:xfrm flipV="1">
              <a:off x="2976755" y="5215521"/>
              <a:ext cx="248910" cy="325951"/>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7" name="Down Arrow 296"/>
            <p:cNvSpPr/>
            <p:nvPr/>
          </p:nvSpPr>
          <p:spPr>
            <a:xfrm>
              <a:off x="6628060" y="3411526"/>
              <a:ext cx="248910" cy="325951"/>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64" name="Group 63"/>
            <p:cNvGrpSpPr/>
            <p:nvPr/>
          </p:nvGrpSpPr>
          <p:grpSpPr>
            <a:xfrm>
              <a:off x="3061314" y="2650239"/>
              <a:ext cx="251590" cy="251590"/>
              <a:chOff x="2731740" y="1608641"/>
              <a:chExt cx="251590" cy="251590"/>
            </a:xfrm>
          </p:grpSpPr>
          <p:sp>
            <p:nvSpPr>
              <p:cNvPr id="298" name="Oval 297"/>
              <p:cNvSpPr/>
              <p:nvPr/>
            </p:nvSpPr>
            <p:spPr>
              <a:xfrm>
                <a:off x="2731740" y="1608641"/>
                <a:ext cx="251590" cy="25159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endParaRPr>
              </a:p>
            </p:txBody>
          </p:sp>
          <p:sp>
            <p:nvSpPr>
              <p:cNvPr id="31" name="Plus 30"/>
              <p:cNvSpPr/>
              <p:nvPr/>
            </p:nvSpPr>
            <p:spPr>
              <a:xfrm>
                <a:off x="2754625" y="1631526"/>
                <a:ext cx="205821" cy="205821"/>
              </a:xfrm>
              <a:prstGeom prst="mathPlus">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299" name="Group 298"/>
            <p:cNvGrpSpPr/>
            <p:nvPr/>
          </p:nvGrpSpPr>
          <p:grpSpPr>
            <a:xfrm>
              <a:off x="5943085" y="1441880"/>
              <a:ext cx="251590" cy="251590"/>
              <a:chOff x="2731740" y="1608641"/>
              <a:chExt cx="251590" cy="251590"/>
            </a:xfrm>
          </p:grpSpPr>
          <p:sp>
            <p:nvSpPr>
              <p:cNvPr id="300" name="Oval 299"/>
              <p:cNvSpPr/>
              <p:nvPr/>
            </p:nvSpPr>
            <p:spPr>
              <a:xfrm>
                <a:off x="2731740" y="1608641"/>
                <a:ext cx="251590" cy="2515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endParaRPr>
              </a:p>
            </p:txBody>
          </p:sp>
          <p:sp>
            <p:nvSpPr>
              <p:cNvPr id="301" name="Minus 300"/>
              <p:cNvSpPr/>
              <p:nvPr/>
            </p:nvSpPr>
            <p:spPr>
              <a:xfrm>
                <a:off x="2754625" y="1631526"/>
                <a:ext cx="205821" cy="205821"/>
              </a:xfrm>
              <a:prstGeom prst="mathMin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302" name="Group 301"/>
            <p:cNvGrpSpPr/>
            <p:nvPr/>
          </p:nvGrpSpPr>
          <p:grpSpPr>
            <a:xfrm>
              <a:off x="2955724" y="3254875"/>
              <a:ext cx="251590" cy="251590"/>
              <a:chOff x="2731740" y="1608641"/>
              <a:chExt cx="251590" cy="251590"/>
            </a:xfrm>
          </p:grpSpPr>
          <p:sp>
            <p:nvSpPr>
              <p:cNvPr id="303" name="Oval 302"/>
              <p:cNvSpPr/>
              <p:nvPr/>
            </p:nvSpPr>
            <p:spPr>
              <a:xfrm>
                <a:off x="2731740" y="1608641"/>
                <a:ext cx="251590" cy="25159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endParaRPr>
              </a:p>
            </p:txBody>
          </p:sp>
          <p:sp>
            <p:nvSpPr>
              <p:cNvPr id="304" name="Plus 303"/>
              <p:cNvSpPr/>
              <p:nvPr/>
            </p:nvSpPr>
            <p:spPr>
              <a:xfrm>
                <a:off x="2754625" y="1631526"/>
                <a:ext cx="205821" cy="205821"/>
              </a:xfrm>
              <a:prstGeom prst="mathPlus">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308" name="Group 307"/>
            <p:cNvGrpSpPr/>
            <p:nvPr/>
          </p:nvGrpSpPr>
          <p:grpSpPr>
            <a:xfrm>
              <a:off x="5943085" y="2730930"/>
              <a:ext cx="251590" cy="251590"/>
              <a:chOff x="2731740" y="1608641"/>
              <a:chExt cx="251590" cy="251590"/>
            </a:xfrm>
          </p:grpSpPr>
          <p:sp>
            <p:nvSpPr>
              <p:cNvPr id="309" name="Oval 308"/>
              <p:cNvSpPr/>
              <p:nvPr/>
            </p:nvSpPr>
            <p:spPr>
              <a:xfrm>
                <a:off x="2731740" y="1608641"/>
                <a:ext cx="251590" cy="2515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endParaRPr>
              </a:p>
            </p:txBody>
          </p:sp>
          <p:sp>
            <p:nvSpPr>
              <p:cNvPr id="310" name="Minus 309"/>
              <p:cNvSpPr/>
              <p:nvPr/>
            </p:nvSpPr>
            <p:spPr>
              <a:xfrm>
                <a:off x="2754625" y="1631526"/>
                <a:ext cx="205821" cy="205821"/>
              </a:xfrm>
              <a:prstGeom prst="mathMin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311" name="Group 310"/>
            <p:cNvGrpSpPr/>
            <p:nvPr/>
          </p:nvGrpSpPr>
          <p:grpSpPr>
            <a:xfrm>
              <a:off x="5879585" y="3435780"/>
              <a:ext cx="251590" cy="251590"/>
              <a:chOff x="2731740" y="1608641"/>
              <a:chExt cx="251590" cy="251590"/>
            </a:xfrm>
          </p:grpSpPr>
          <p:sp>
            <p:nvSpPr>
              <p:cNvPr id="312" name="Oval 311"/>
              <p:cNvSpPr/>
              <p:nvPr/>
            </p:nvSpPr>
            <p:spPr>
              <a:xfrm>
                <a:off x="2731740" y="1608641"/>
                <a:ext cx="251590" cy="2515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endParaRPr>
              </a:p>
            </p:txBody>
          </p:sp>
          <p:sp>
            <p:nvSpPr>
              <p:cNvPr id="313" name="Minus 312"/>
              <p:cNvSpPr/>
              <p:nvPr/>
            </p:nvSpPr>
            <p:spPr>
              <a:xfrm>
                <a:off x="2754625" y="1631526"/>
                <a:ext cx="205821" cy="205821"/>
              </a:xfrm>
              <a:prstGeom prst="mathMin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cxnSp>
          <p:nvCxnSpPr>
            <p:cNvPr id="314" name="Straight Arrow Connector 313"/>
            <p:cNvCxnSpPr>
              <a:stCxn id="100" idx="3"/>
            </p:cNvCxnSpPr>
            <p:nvPr/>
          </p:nvCxnSpPr>
          <p:spPr>
            <a:xfrm>
              <a:off x="5810327" y="2259280"/>
              <a:ext cx="608231" cy="0"/>
            </a:xfrm>
            <a:prstGeom prst="straightConnector1">
              <a:avLst/>
            </a:prstGeom>
            <a:solidFill>
              <a:schemeClr val="tx1"/>
            </a:solidFill>
            <a:ln w="28575">
              <a:solidFill>
                <a:schemeClr val="tx2"/>
              </a:solidFill>
              <a:miter lim="800000"/>
              <a:headEnd type="none" w="med" len="med"/>
              <a:tailEnd type="triangle" w="lg" len="med"/>
            </a:ln>
          </p:spPr>
        </p:cxnSp>
        <p:grpSp>
          <p:nvGrpSpPr>
            <p:cNvPr id="305" name="Group 304"/>
            <p:cNvGrpSpPr/>
            <p:nvPr/>
          </p:nvGrpSpPr>
          <p:grpSpPr>
            <a:xfrm>
              <a:off x="5943085" y="2140380"/>
              <a:ext cx="251590" cy="251590"/>
              <a:chOff x="2731740" y="1608641"/>
              <a:chExt cx="251590" cy="251590"/>
            </a:xfrm>
          </p:grpSpPr>
          <p:sp>
            <p:nvSpPr>
              <p:cNvPr id="306" name="Oval 305"/>
              <p:cNvSpPr/>
              <p:nvPr/>
            </p:nvSpPr>
            <p:spPr>
              <a:xfrm>
                <a:off x="2731740" y="1608641"/>
                <a:ext cx="251590" cy="2515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endParaRPr>
              </a:p>
            </p:txBody>
          </p:sp>
          <p:sp>
            <p:nvSpPr>
              <p:cNvPr id="307" name="Minus 306"/>
              <p:cNvSpPr/>
              <p:nvPr/>
            </p:nvSpPr>
            <p:spPr>
              <a:xfrm>
                <a:off x="2754625" y="1631526"/>
                <a:ext cx="205821" cy="205821"/>
              </a:xfrm>
              <a:prstGeom prst="mathMin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1029" name="Group 1028"/>
            <p:cNvGrpSpPr/>
            <p:nvPr/>
          </p:nvGrpSpPr>
          <p:grpSpPr>
            <a:xfrm>
              <a:off x="919550" y="1204087"/>
              <a:ext cx="2930547" cy="877873"/>
              <a:chOff x="722489" y="1531468"/>
              <a:chExt cx="2930547" cy="877873"/>
            </a:xfrm>
          </p:grpSpPr>
          <p:sp>
            <p:nvSpPr>
              <p:cNvPr id="1025" name="Rectangle 1024"/>
              <p:cNvSpPr/>
              <p:nvPr/>
            </p:nvSpPr>
            <p:spPr>
              <a:xfrm>
                <a:off x="722489" y="2157262"/>
                <a:ext cx="245445" cy="245445"/>
              </a:xfrm>
              <a:prstGeom prst="rect">
                <a:avLst/>
              </a:prstGeom>
              <a:solidFill>
                <a:srgbClr val="FDF0D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20" name="Rectangle 319"/>
              <p:cNvSpPr/>
              <p:nvPr/>
            </p:nvSpPr>
            <p:spPr>
              <a:xfrm>
                <a:off x="722489" y="1562589"/>
                <a:ext cx="245445" cy="245445"/>
              </a:xfrm>
              <a:prstGeom prst="rect">
                <a:avLst/>
              </a:prstGeom>
              <a:solidFill>
                <a:srgbClr val="E2EBF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028" name="TextBox 1027"/>
              <p:cNvSpPr txBox="1"/>
              <p:nvPr/>
            </p:nvSpPr>
            <p:spPr>
              <a:xfrm>
                <a:off x="993334" y="2101564"/>
                <a:ext cx="2659702" cy="307777"/>
              </a:xfrm>
              <a:prstGeom prst="rect">
                <a:avLst/>
              </a:prstGeom>
              <a:noFill/>
            </p:spPr>
            <p:txBody>
              <a:bodyPr wrap="none" rtlCol="0">
                <a:spAutoFit/>
              </a:bodyPr>
              <a:lstStyle/>
              <a:p>
                <a:r>
                  <a:rPr lang="en-GB" sz="1400" dirty="0" err="1">
                    <a:solidFill>
                      <a:srgbClr val="272727"/>
                    </a:solidFill>
                  </a:rPr>
                  <a:t>Hypogonadal</a:t>
                </a:r>
                <a:r>
                  <a:rPr lang="en-GB" sz="1400" dirty="0">
                    <a:solidFill>
                      <a:srgbClr val="272727"/>
                    </a:solidFill>
                  </a:rPr>
                  <a:t>–obesity cycle</a:t>
                </a:r>
              </a:p>
            </p:txBody>
          </p:sp>
          <p:sp>
            <p:nvSpPr>
              <p:cNvPr id="321" name="TextBox 320"/>
              <p:cNvSpPr txBox="1"/>
              <p:nvPr/>
            </p:nvSpPr>
            <p:spPr>
              <a:xfrm>
                <a:off x="993334" y="1531468"/>
                <a:ext cx="2262158" cy="523220"/>
              </a:xfrm>
              <a:prstGeom prst="rect">
                <a:avLst/>
              </a:prstGeom>
              <a:noFill/>
            </p:spPr>
            <p:txBody>
              <a:bodyPr wrap="none" rtlCol="0">
                <a:spAutoFit/>
              </a:bodyPr>
              <a:lstStyle/>
              <a:p>
                <a:r>
                  <a:rPr lang="en-GB" sz="1400" dirty="0">
                    <a:solidFill>
                      <a:srgbClr val="272727"/>
                    </a:solidFill>
                  </a:rPr>
                  <a:t>Hypothalamic–pituitary</a:t>
                </a:r>
                <a:br>
                  <a:rPr lang="en-GB" sz="1400" dirty="0">
                    <a:solidFill>
                      <a:srgbClr val="272727"/>
                    </a:solidFill>
                  </a:rPr>
                </a:br>
                <a:r>
                  <a:rPr lang="en-GB" sz="1400" dirty="0">
                    <a:solidFill>
                      <a:srgbClr val="272727"/>
                    </a:solidFill>
                  </a:rPr>
                  <a:t>–gonadal axis</a:t>
                </a:r>
              </a:p>
            </p:txBody>
          </p:sp>
        </p:grpSp>
      </p:grpSp>
    </p:spTree>
    <p:extLst>
      <p:ext uri="{BB962C8B-B14F-4D97-AF65-F5344CB8AC3E}">
        <p14:creationId xmlns:p14="http://schemas.microsoft.com/office/powerpoint/2010/main" val="9128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84" y="152401"/>
            <a:ext cx="11003782" cy="834047"/>
          </a:xfrm>
        </p:spPr>
        <p:txBody>
          <a:bodyPr>
            <a:noAutofit/>
          </a:bodyPr>
          <a:lstStyle/>
          <a:p>
            <a:r>
              <a:rPr lang="en-GB" sz="3300" dirty="0"/>
              <a:t>Bidirectional relationship between adipose tissue and testosterone</a:t>
            </a:r>
          </a:p>
        </p:txBody>
      </p:sp>
      <p:sp>
        <p:nvSpPr>
          <p:cNvPr id="3" name="Content Placeholder 2"/>
          <p:cNvSpPr>
            <a:spLocks noGrp="1"/>
          </p:cNvSpPr>
          <p:nvPr>
            <p:ph idx="1"/>
          </p:nvPr>
        </p:nvSpPr>
        <p:spPr>
          <a:xfrm>
            <a:off x="287638" y="1101183"/>
            <a:ext cx="4648020" cy="4714835"/>
          </a:xfrm>
        </p:spPr>
        <p:txBody>
          <a:bodyPr>
            <a:noAutofit/>
          </a:bodyPr>
          <a:lstStyle/>
          <a:p>
            <a:pPr>
              <a:spcBef>
                <a:spcPts val="1200"/>
              </a:spcBef>
            </a:pPr>
            <a:r>
              <a:rPr lang="en-GB" sz="1700" dirty="0"/>
              <a:t>In </a:t>
            </a:r>
            <a:r>
              <a:rPr lang="en-GB" sz="1700" b="1" dirty="0"/>
              <a:t>modest obesity</a:t>
            </a:r>
            <a:r>
              <a:rPr lang="en-GB" sz="1700" dirty="0"/>
              <a:t>, </a:t>
            </a:r>
            <a:br>
              <a:rPr lang="en-GB" sz="1700" dirty="0"/>
            </a:br>
            <a:r>
              <a:rPr lang="en-GB" sz="1700" dirty="0"/>
              <a:t>low circulating total testosterone concentrations primarily reflect reduced concentrations of SHBG</a:t>
            </a:r>
          </a:p>
          <a:p>
            <a:pPr>
              <a:spcBef>
                <a:spcPts val="1200"/>
              </a:spcBef>
            </a:pPr>
            <a:r>
              <a:rPr lang="en-GB" sz="1700" b="1" dirty="0"/>
              <a:t>Marked obesity</a:t>
            </a:r>
            <a:r>
              <a:rPr lang="en-GB" sz="1700" dirty="0"/>
              <a:t> can lead to hypothalamic-pituitary-gonadal axis suppression, likely mediated via pro-inflammatory cytokine and dysregulated leptin signalling, and aggravated by associated comorbidities</a:t>
            </a:r>
          </a:p>
          <a:p>
            <a:pPr>
              <a:spcBef>
                <a:spcPts val="1200"/>
              </a:spcBef>
            </a:pPr>
            <a:r>
              <a:rPr lang="en-GB" sz="1700" dirty="0"/>
              <a:t>Both central leptin resistance </a:t>
            </a:r>
            <a:r>
              <a:rPr lang="en-GB" sz="1700" spc="-40" dirty="0"/>
              <a:t>and inhibitory leptin action at the testicular level may play a role</a:t>
            </a:r>
          </a:p>
          <a:p>
            <a:pPr>
              <a:spcBef>
                <a:spcPts val="1200"/>
              </a:spcBef>
            </a:pPr>
            <a:r>
              <a:rPr lang="en-GB" sz="1700" dirty="0"/>
              <a:t>Cytokines may inhibit the hypothalamic-pituitary-gonadal axis at multiple levels</a:t>
            </a:r>
          </a:p>
        </p:txBody>
      </p:sp>
      <p:sp>
        <p:nvSpPr>
          <p:cNvPr id="5" name="TextBox 4"/>
          <p:cNvSpPr txBox="1"/>
          <p:nvPr/>
        </p:nvSpPr>
        <p:spPr>
          <a:xfrm>
            <a:off x="1523999" y="5899256"/>
            <a:ext cx="9144001" cy="400110"/>
          </a:xfrm>
          <a:prstGeom prst="rect">
            <a:avLst/>
          </a:prstGeom>
          <a:noFill/>
        </p:spPr>
        <p:txBody>
          <a:bodyPr wrap="square" rtlCol="0" anchor="b">
            <a:spAutoFit/>
          </a:bodyPr>
          <a:lstStyle/>
          <a:p>
            <a:pPr defTabSz="457200">
              <a:defRPr/>
            </a:pPr>
            <a:r>
              <a:rPr lang="en-GB" sz="1000" dirty="0">
                <a:solidFill>
                  <a:srgbClr val="005294"/>
                </a:solidFill>
              </a:rPr>
              <a:t>SHBG, sex hormone-binding globulin</a:t>
            </a:r>
          </a:p>
          <a:p>
            <a:pPr defTabSz="457200">
              <a:defRPr/>
            </a:pPr>
            <a:r>
              <a:rPr lang="en-GB" sz="1000" dirty="0">
                <a:solidFill>
                  <a:srgbClr val="005294"/>
                </a:solidFill>
              </a:rPr>
              <a:t>Grossman M. </a:t>
            </a:r>
            <a:r>
              <a:rPr lang="en-GB" sz="1000" i="1" dirty="0" err="1">
                <a:solidFill>
                  <a:srgbClr val="005294"/>
                </a:solidFill>
              </a:rPr>
              <a:t>Clin</a:t>
            </a:r>
            <a:r>
              <a:rPr lang="en-GB" sz="1000" i="1" dirty="0">
                <a:solidFill>
                  <a:srgbClr val="005294"/>
                </a:solidFill>
              </a:rPr>
              <a:t> </a:t>
            </a:r>
            <a:r>
              <a:rPr lang="en-GB" sz="1000" i="1" dirty="0" err="1">
                <a:solidFill>
                  <a:srgbClr val="005294"/>
                </a:solidFill>
              </a:rPr>
              <a:t>Endocrinol</a:t>
            </a:r>
            <a:r>
              <a:rPr lang="en-GB" sz="1000" i="1" dirty="0">
                <a:solidFill>
                  <a:srgbClr val="005294"/>
                </a:solidFill>
              </a:rPr>
              <a:t> (</a:t>
            </a:r>
            <a:r>
              <a:rPr lang="en-GB" sz="1000" i="1" dirty="0" err="1">
                <a:solidFill>
                  <a:srgbClr val="005294"/>
                </a:solidFill>
              </a:rPr>
              <a:t>Oxf</a:t>
            </a:r>
            <a:r>
              <a:rPr lang="en-GB" sz="1000" i="1" dirty="0">
                <a:solidFill>
                  <a:srgbClr val="005294"/>
                </a:solidFill>
              </a:rPr>
              <a:t>) </a:t>
            </a:r>
            <a:r>
              <a:rPr lang="en-GB" sz="1000" dirty="0">
                <a:solidFill>
                  <a:srgbClr val="005294"/>
                </a:solidFill>
              </a:rPr>
              <a:t>2018;89:11–21.</a:t>
            </a:r>
          </a:p>
        </p:txBody>
      </p:sp>
      <p:grpSp>
        <p:nvGrpSpPr>
          <p:cNvPr id="607" name="Group 606"/>
          <p:cNvGrpSpPr/>
          <p:nvPr/>
        </p:nvGrpSpPr>
        <p:grpSpPr>
          <a:xfrm>
            <a:off x="4933247" y="986448"/>
            <a:ext cx="6625657" cy="5304487"/>
            <a:chOff x="3368427" y="1075970"/>
            <a:chExt cx="5554218" cy="4966747"/>
          </a:xfrm>
        </p:grpSpPr>
        <p:grpSp>
          <p:nvGrpSpPr>
            <p:cNvPr id="98" name="Group 97"/>
            <p:cNvGrpSpPr/>
            <p:nvPr/>
          </p:nvGrpSpPr>
          <p:grpSpPr>
            <a:xfrm>
              <a:off x="3490491" y="1075970"/>
              <a:ext cx="5432154" cy="4966747"/>
              <a:chOff x="6435516" y="-877331"/>
              <a:chExt cx="2620915" cy="6601304"/>
            </a:xfrm>
          </p:grpSpPr>
          <p:sp>
            <p:nvSpPr>
              <p:cNvPr id="100" name="Rounded Rectangle 99"/>
              <p:cNvSpPr/>
              <p:nvPr/>
            </p:nvSpPr>
            <p:spPr>
              <a:xfrm>
                <a:off x="6435516" y="-788723"/>
                <a:ext cx="2620915" cy="6512696"/>
              </a:xfrm>
              <a:prstGeom prst="roundRect">
                <a:avLst>
                  <a:gd name="adj" fmla="val 2211"/>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sp>
            <p:nvSpPr>
              <p:cNvPr id="101" name="Round Same Side Corner Rectangle 100"/>
              <p:cNvSpPr/>
              <p:nvPr/>
            </p:nvSpPr>
            <p:spPr>
              <a:xfrm>
                <a:off x="6435516" y="-788723"/>
                <a:ext cx="2620915" cy="376033"/>
              </a:xfrm>
              <a:prstGeom prst="round2SameRect">
                <a:avLst>
                  <a:gd name="adj1" fmla="val 40291"/>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sp>
            <p:nvSpPr>
              <p:cNvPr id="102" name="TextBox 101"/>
              <p:cNvSpPr txBox="1"/>
              <p:nvPr/>
            </p:nvSpPr>
            <p:spPr>
              <a:xfrm>
                <a:off x="6435516" y="-877331"/>
                <a:ext cx="2620915" cy="552238"/>
              </a:xfrm>
              <a:prstGeom prst="rect">
                <a:avLst/>
              </a:prstGeom>
              <a:noFill/>
            </p:spPr>
            <p:txBody>
              <a:bodyPr wrap="square" rtlCol="0" anchor="ctr">
                <a:spAutoFit/>
              </a:bodyPr>
              <a:lstStyle/>
              <a:p>
                <a:pPr algn="ctr"/>
                <a:r>
                  <a:rPr lang="en-GB" sz="1050" b="1" spc="-30" dirty="0">
                    <a:solidFill>
                      <a:prstClr val="white"/>
                    </a:solidFill>
                  </a:rPr>
                  <a:t>P</a:t>
                </a:r>
                <a:r>
                  <a:rPr lang="en-US" sz="1050" b="1" spc="-30" dirty="0" err="1">
                    <a:solidFill>
                      <a:prstClr val="white"/>
                    </a:solidFill>
                  </a:rPr>
                  <a:t>otential</a:t>
                </a:r>
                <a:r>
                  <a:rPr lang="en-US" sz="1050" b="1" spc="-30" dirty="0">
                    <a:solidFill>
                      <a:prstClr val="white"/>
                    </a:solidFill>
                  </a:rPr>
                  <a:t> mechanisms for increased adiposity suppressing the hypothalamic-pituitary-</a:t>
                </a:r>
                <a:r>
                  <a:rPr lang="en-GB" sz="1050" b="1" spc="-30" dirty="0">
                    <a:solidFill>
                      <a:prstClr val="white"/>
                    </a:solidFill>
                  </a:rPr>
                  <a:t>gonadal axis</a:t>
                </a:r>
              </a:p>
            </p:txBody>
          </p:sp>
        </p:grpSp>
        <p:grpSp>
          <p:nvGrpSpPr>
            <p:cNvPr id="33" name="Group 32"/>
            <p:cNvGrpSpPr/>
            <p:nvPr/>
          </p:nvGrpSpPr>
          <p:grpSpPr>
            <a:xfrm>
              <a:off x="6305637" y="1840119"/>
              <a:ext cx="1083543" cy="978969"/>
              <a:chOff x="5863170" y="2275906"/>
              <a:chExt cx="1083543" cy="978969"/>
            </a:xfrm>
          </p:grpSpPr>
          <p:sp>
            <p:nvSpPr>
              <p:cNvPr id="326" name="Rounded Rectangle 325"/>
              <p:cNvSpPr/>
              <p:nvPr/>
            </p:nvSpPr>
            <p:spPr>
              <a:xfrm>
                <a:off x="5863170" y="2275906"/>
                <a:ext cx="1083543" cy="978969"/>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latin typeface="+mj-lt"/>
                    <a:cs typeface="Arial" panose="020B0604020202020204" pitchFamily="34" charset="0"/>
                  </a:rPr>
                  <a:t>Hypothalamic-pituitary axis</a:t>
                </a:r>
              </a:p>
              <a:p>
                <a:pPr algn="ctr"/>
                <a:endParaRPr lang="en-GB" sz="1050" dirty="0">
                  <a:solidFill>
                    <a:schemeClr val="tx1"/>
                  </a:solidFill>
                  <a:latin typeface="+mj-lt"/>
                  <a:cs typeface="Arial" panose="020B0604020202020204" pitchFamily="34" charset="0"/>
                </a:endParaRPr>
              </a:p>
              <a:p>
                <a:pPr algn="ctr"/>
                <a:endParaRPr lang="en-GB" sz="1050" dirty="0">
                  <a:solidFill>
                    <a:schemeClr val="tx1"/>
                  </a:solidFill>
                  <a:latin typeface="+mj-lt"/>
                  <a:cs typeface="Arial" panose="020B0604020202020204" pitchFamily="34" charset="0"/>
                </a:endParaRPr>
              </a:p>
              <a:p>
                <a:pPr algn="ctr"/>
                <a:endParaRPr lang="en-GB" sz="1050" dirty="0">
                  <a:solidFill>
                    <a:schemeClr val="tx1"/>
                  </a:solidFill>
                  <a:latin typeface="+mj-lt"/>
                  <a:cs typeface="Arial" panose="020B0604020202020204" pitchFamily="34" charset="0"/>
                </a:endParaRPr>
              </a:p>
            </p:txBody>
          </p:sp>
          <p:grpSp>
            <p:nvGrpSpPr>
              <p:cNvPr id="327" name="Group 326"/>
              <p:cNvGrpSpPr/>
              <p:nvPr/>
            </p:nvGrpSpPr>
            <p:grpSpPr>
              <a:xfrm>
                <a:off x="5953984" y="2673529"/>
                <a:ext cx="900103" cy="560177"/>
                <a:chOff x="6909312" y="2232902"/>
                <a:chExt cx="900103" cy="560177"/>
              </a:xfrm>
            </p:grpSpPr>
            <p:grpSp>
              <p:nvGrpSpPr>
                <p:cNvPr id="328" name="Group 327"/>
                <p:cNvGrpSpPr/>
                <p:nvPr/>
              </p:nvGrpSpPr>
              <p:grpSpPr>
                <a:xfrm>
                  <a:off x="7462822" y="2355147"/>
                  <a:ext cx="346593" cy="318809"/>
                  <a:chOff x="3728226" y="3599875"/>
                  <a:chExt cx="661455" cy="608433"/>
                </a:xfrm>
              </p:grpSpPr>
              <p:sp>
                <p:nvSpPr>
                  <p:cNvPr id="333" name="Freeform 332"/>
                  <p:cNvSpPr/>
                  <p:nvPr/>
                </p:nvSpPr>
                <p:spPr>
                  <a:xfrm>
                    <a:off x="3779520" y="3630168"/>
                    <a:ext cx="542544" cy="548640"/>
                  </a:xfrm>
                  <a:custGeom>
                    <a:avLst/>
                    <a:gdLst>
                      <a:gd name="connsiteX0" fmla="*/ 170688 w 542544"/>
                      <a:gd name="connsiteY0" fmla="*/ 509016 h 548640"/>
                      <a:gd name="connsiteX1" fmla="*/ 112776 w 542544"/>
                      <a:gd name="connsiteY1" fmla="*/ 515112 h 548640"/>
                      <a:gd name="connsiteX2" fmla="*/ 24384 w 542544"/>
                      <a:gd name="connsiteY2" fmla="*/ 472440 h 548640"/>
                      <a:gd name="connsiteX3" fmla="*/ 0 w 542544"/>
                      <a:gd name="connsiteY3" fmla="*/ 365760 h 548640"/>
                      <a:gd name="connsiteX4" fmla="*/ 51816 w 542544"/>
                      <a:gd name="connsiteY4" fmla="*/ 280416 h 548640"/>
                      <a:gd name="connsiteX5" fmla="*/ 164592 w 542544"/>
                      <a:gd name="connsiteY5" fmla="*/ 222504 h 548640"/>
                      <a:gd name="connsiteX6" fmla="*/ 252984 w 542544"/>
                      <a:gd name="connsiteY6" fmla="*/ 173736 h 548640"/>
                      <a:gd name="connsiteX7" fmla="*/ 298704 w 542544"/>
                      <a:gd name="connsiteY7" fmla="*/ 128016 h 548640"/>
                      <a:gd name="connsiteX8" fmla="*/ 304800 w 542544"/>
                      <a:gd name="connsiteY8" fmla="*/ 76200 h 548640"/>
                      <a:gd name="connsiteX9" fmla="*/ 262128 w 542544"/>
                      <a:gd name="connsiteY9" fmla="*/ 6096 h 548640"/>
                      <a:gd name="connsiteX10" fmla="*/ 298704 w 542544"/>
                      <a:gd name="connsiteY10" fmla="*/ 0 h 548640"/>
                      <a:gd name="connsiteX11" fmla="*/ 542544 w 542544"/>
                      <a:gd name="connsiteY11" fmla="*/ 0 h 548640"/>
                      <a:gd name="connsiteX12" fmla="*/ 542544 w 542544"/>
                      <a:gd name="connsiteY12" fmla="*/ 0 h 548640"/>
                      <a:gd name="connsiteX13" fmla="*/ 487680 w 542544"/>
                      <a:gd name="connsiteY13" fmla="*/ 100584 h 548640"/>
                      <a:gd name="connsiteX14" fmla="*/ 441960 w 542544"/>
                      <a:gd name="connsiteY14" fmla="*/ 228600 h 548640"/>
                      <a:gd name="connsiteX15" fmla="*/ 420624 w 542544"/>
                      <a:gd name="connsiteY15" fmla="*/ 316992 h 548640"/>
                      <a:gd name="connsiteX16" fmla="*/ 417576 w 542544"/>
                      <a:gd name="connsiteY16" fmla="*/ 405384 h 548640"/>
                      <a:gd name="connsiteX17" fmla="*/ 414528 w 542544"/>
                      <a:gd name="connsiteY17" fmla="*/ 463296 h 548640"/>
                      <a:gd name="connsiteX18" fmla="*/ 377952 w 542544"/>
                      <a:gd name="connsiteY18" fmla="*/ 521208 h 548640"/>
                      <a:gd name="connsiteX19" fmla="*/ 310896 w 542544"/>
                      <a:gd name="connsiteY19" fmla="*/ 548640 h 548640"/>
                      <a:gd name="connsiteX20" fmla="*/ 228600 w 542544"/>
                      <a:gd name="connsiteY20" fmla="*/ 539496 h 548640"/>
                      <a:gd name="connsiteX21" fmla="*/ 170688 w 542544"/>
                      <a:gd name="connsiteY21" fmla="*/ 509016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2544" h="548640">
                        <a:moveTo>
                          <a:pt x="170688" y="509016"/>
                        </a:moveTo>
                        <a:lnTo>
                          <a:pt x="112776" y="515112"/>
                        </a:lnTo>
                        <a:lnTo>
                          <a:pt x="24384" y="472440"/>
                        </a:lnTo>
                        <a:lnTo>
                          <a:pt x="0" y="365760"/>
                        </a:lnTo>
                        <a:lnTo>
                          <a:pt x="51816" y="280416"/>
                        </a:lnTo>
                        <a:lnTo>
                          <a:pt x="164592" y="222504"/>
                        </a:lnTo>
                        <a:lnTo>
                          <a:pt x="252984" y="173736"/>
                        </a:lnTo>
                        <a:lnTo>
                          <a:pt x="298704" y="128016"/>
                        </a:lnTo>
                        <a:lnTo>
                          <a:pt x="304800" y="76200"/>
                        </a:lnTo>
                        <a:lnTo>
                          <a:pt x="262128" y="6096"/>
                        </a:lnTo>
                        <a:lnTo>
                          <a:pt x="298704" y="0"/>
                        </a:lnTo>
                        <a:lnTo>
                          <a:pt x="542544" y="0"/>
                        </a:lnTo>
                        <a:lnTo>
                          <a:pt x="542544" y="0"/>
                        </a:lnTo>
                        <a:lnTo>
                          <a:pt x="487680" y="100584"/>
                        </a:lnTo>
                        <a:lnTo>
                          <a:pt x="441960" y="228600"/>
                        </a:lnTo>
                        <a:lnTo>
                          <a:pt x="420624" y="316992"/>
                        </a:lnTo>
                        <a:lnTo>
                          <a:pt x="417576" y="405384"/>
                        </a:lnTo>
                        <a:lnTo>
                          <a:pt x="414528" y="463296"/>
                        </a:lnTo>
                        <a:lnTo>
                          <a:pt x="377952" y="521208"/>
                        </a:lnTo>
                        <a:lnTo>
                          <a:pt x="310896" y="548640"/>
                        </a:lnTo>
                        <a:lnTo>
                          <a:pt x="228600" y="539496"/>
                        </a:lnTo>
                        <a:lnTo>
                          <a:pt x="170688" y="509016"/>
                        </a:lnTo>
                        <a:close/>
                      </a:path>
                    </a:pathLst>
                  </a:cu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latin typeface="+mj-lt"/>
                    </a:endParaRPr>
                  </a:p>
                </p:txBody>
              </p:sp>
              <p:pic>
                <p:nvPicPr>
                  <p:cNvPr id="334" name="Picture 3"/>
                  <p:cNvPicPr>
                    <a:picLocks noChangeAspect="1" noChangeArrowheads="1"/>
                  </p:cNvPicPr>
                  <p:nvPr/>
                </p:nvPicPr>
                <p:blipFill>
                  <a:blip r:embed="rId3">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28226" y="3599875"/>
                    <a:ext cx="661455" cy="60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9" name="Group 328"/>
                <p:cNvGrpSpPr/>
                <p:nvPr/>
              </p:nvGrpSpPr>
              <p:grpSpPr>
                <a:xfrm>
                  <a:off x="6909312" y="2232902"/>
                  <a:ext cx="501604" cy="560177"/>
                  <a:chOff x="920195" y="3607128"/>
                  <a:chExt cx="660250" cy="737349"/>
                </a:xfrm>
              </p:grpSpPr>
              <p:sp>
                <p:nvSpPr>
                  <p:cNvPr id="330" name="Freeform 329"/>
                  <p:cNvSpPr/>
                  <p:nvPr/>
                </p:nvSpPr>
                <p:spPr>
                  <a:xfrm>
                    <a:off x="1023010" y="3718570"/>
                    <a:ext cx="389649" cy="404353"/>
                  </a:xfrm>
                  <a:custGeom>
                    <a:avLst/>
                    <a:gdLst>
                      <a:gd name="connsiteX0" fmla="*/ 117088 w 443261"/>
                      <a:gd name="connsiteY0" fmla="*/ 459988 h 459988"/>
                      <a:gd name="connsiteX1" fmla="*/ 192359 w 443261"/>
                      <a:gd name="connsiteY1" fmla="*/ 370778 h 459988"/>
                      <a:gd name="connsiteX2" fmla="*/ 186783 w 443261"/>
                      <a:gd name="connsiteY2" fmla="*/ 284356 h 459988"/>
                      <a:gd name="connsiteX3" fmla="*/ 209086 w 443261"/>
                      <a:gd name="connsiteY3" fmla="*/ 259266 h 459988"/>
                      <a:gd name="connsiteX4" fmla="*/ 259266 w 443261"/>
                      <a:gd name="connsiteY4" fmla="*/ 248115 h 459988"/>
                      <a:gd name="connsiteX5" fmla="*/ 284357 w 443261"/>
                      <a:gd name="connsiteY5" fmla="*/ 259266 h 459988"/>
                      <a:gd name="connsiteX6" fmla="*/ 306659 w 443261"/>
                      <a:gd name="connsiteY6" fmla="*/ 253691 h 459988"/>
                      <a:gd name="connsiteX7" fmla="*/ 337325 w 443261"/>
                      <a:gd name="connsiteY7" fmla="*/ 245327 h 459988"/>
                      <a:gd name="connsiteX8" fmla="*/ 367991 w 443261"/>
                      <a:gd name="connsiteY8" fmla="*/ 250903 h 459988"/>
                      <a:gd name="connsiteX9" fmla="*/ 412596 w 443261"/>
                      <a:gd name="connsiteY9" fmla="*/ 234176 h 459988"/>
                      <a:gd name="connsiteX10" fmla="*/ 443261 w 443261"/>
                      <a:gd name="connsiteY10" fmla="*/ 197934 h 459988"/>
                      <a:gd name="connsiteX11" fmla="*/ 437686 w 443261"/>
                      <a:gd name="connsiteY11" fmla="*/ 136603 h 459988"/>
                      <a:gd name="connsiteX12" fmla="*/ 412596 w 443261"/>
                      <a:gd name="connsiteY12" fmla="*/ 94786 h 459988"/>
                      <a:gd name="connsiteX13" fmla="*/ 398657 w 443261"/>
                      <a:gd name="connsiteY13" fmla="*/ 89210 h 459988"/>
                      <a:gd name="connsiteX14" fmla="*/ 390293 w 443261"/>
                      <a:gd name="connsiteY14" fmla="*/ 61332 h 459988"/>
                      <a:gd name="connsiteX15" fmla="*/ 354052 w 443261"/>
                      <a:gd name="connsiteY15" fmla="*/ 36242 h 459988"/>
                      <a:gd name="connsiteX16" fmla="*/ 317810 w 443261"/>
                      <a:gd name="connsiteY16" fmla="*/ 36242 h 459988"/>
                      <a:gd name="connsiteX17" fmla="*/ 295508 w 443261"/>
                      <a:gd name="connsiteY17" fmla="*/ 16727 h 459988"/>
                      <a:gd name="connsiteX18" fmla="*/ 273205 w 443261"/>
                      <a:gd name="connsiteY18" fmla="*/ 0 h 459988"/>
                      <a:gd name="connsiteX19" fmla="*/ 256479 w 443261"/>
                      <a:gd name="connsiteY19" fmla="*/ 2788 h 459988"/>
                      <a:gd name="connsiteX20" fmla="*/ 231388 w 443261"/>
                      <a:gd name="connsiteY20" fmla="*/ 13939 h 459988"/>
                      <a:gd name="connsiteX21" fmla="*/ 192359 w 443261"/>
                      <a:gd name="connsiteY21" fmla="*/ 0 h 459988"/>
                      <a:gd name="connsiteX22" fmla="*/ 170057 w 443261"/>
                      <a:gd name="connsiteY22" fmla="*/ 0 h 459988"/>
                      <a:gd name="connsiteX23" fmla="*/ 144966 w 443261"/>
                      <a:gd name="connsiteY23" fmla="*/ 22303 h 459988"/>
                      <a:gd name="connsiteX24" fmla="*/ 117088 w 443261"/>
                      <a:gd name="connsiteY24" fmla="*/ 19515 h 459988"/>
                      <a:gd name="connsiteX25" fmla="*/ 94786 w 443261"/>
                      <a:gd name="connsiteY25" fmla="*/ 27878 h 459988"/>
                      <a:gd name="connsiteX26" fmla="*/ 75271 w 443261"/>
                      <a:gd name="connsiteY26" fmla="*/ 55756 h 459988"/>
                      <a:gd name="connsiteX27" fmla="*/ 72483 w 443261"/>
                      <a:gd name="connsiteY27" fmla="*/ 64120 h 459988"/>
                      <a:gd name="connsiteX28" fmla="*/ 50181 w 443261"/>
                      <a:gd name="connsiteY28" fmla="*/ 75271 h 459988"/>
                      <a:gd name="connsiteX29" fmla="*/ 27879 w 443261"/>
                      <a:gd name="connsiteY29" fmla="*/ 103149 h 459988"/>
                      <a:gd name="connsiteX30" fmla="*/ 25091 w 443261"/>
                      <a:gd name="connsiteY30" fmla="*/ 142178 h 459988"/>
                      <a:gd name="connsiteX31" fmla="*/ 8364 w 443261"/>
                      <a:gd name="connsiteY31" fmla="*/ 164481 h 459988"/>
                      <a:gd name="connsiteX32" fmla="*/ 0 w 443261"/>
                      <a:gd name="connsiteY32" fmla="*/ 197934 h 459988"/>
                      <a:gd name="connsiteX33" fmla="*/ 5576 w 443261"/>
                      <a:gd name="connsiteY33" fmla="*/ 225813 h 459988"/>
                      <a:gd name="connsiteX34" fmla="*/ 16727 w 443261"/>
                      <a:gd name="connsiteY34" fmla="*/ 234176 h 459988"/>
                      <a:gd name="connsiteX35" fmla="*/ 33454 w 443261"/>
                      <a:gd name="connsiteY35" fmla="*/ 273205 h 459988"/>
                      <a:gd name="connsiteX36" fmla="*/ 55757 w 443261"/>
                      <a:gd name="connsiteY36" fmla="*/ 295508 h 459988"/>
                      <a:gd name="connsiteX37" fmla="*/ 80847 w 443261"/>
                      <a:gd name="connsiteY37" fmla="*/ 306659 h 459988"/>
                      <a:gd name="connsiteX38" fmla="*/ 100361 w 443261"/>
                      <a:gd name="connsiteY38" fmla="*/ 331749 h 459988"/>
                      <a:gd name="connsiteX39" fmla="*/ 114300 w 443261"/>
                      <a:gd name="connsiteY39" fmla="*/ 370778 h 459988"/>
                      <a:gd name="connsiteX40" fmla="*/ 117088 w 443261"/>
                      <a:gd name="connsiteY40" fmla="*/ 459988 h 4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3261" h="459988">
                        <a:moveTo>
                          <a:pt x="117088" y="459988"/>
                        </a:moveTo>
                        <a:lnTo>
                          <a:pt x="192359" y="370778"/>
                        </a:lnTo>
                        <a:lnTo>
                          <a:pt x="186783" y="284356"/>
                        </a:lnTo>
                        <a:lnTo>
                          <a:pt x="209086" y="259266"/>
                        </a:lnTo>
                        <a:lnTo>
                          <a:pt x="259266" y="248115"/>
                        </a:lnTo>
                        <a:lnTo>
                          <a:pt x="284357" y="259266"/>
                        </a:lnTo>
                        <a:lnTo>
                          <a:pt x="306659" y="253691"/>
                        </a:lnTo>
                        <a:lnTo>
                          <a:pt x="337325" y="245327"/>
                        </a:lnTo>
                        <a:lnTo>
                          <a:pt x="367991" y="250903"/>
                        </a:lnTo>
                        <a:lnTo>
                          <a:pt x="412596" y="234176"/>
                        </a:lnTo>
                        <a:lnTo>
                          <a:pt x="443261" y="197934"/>
                        </a:lnTo>
                        <a:lnTo>
                          <a:pt x="437686" y="136603"/>
                        </a:lnTo>
                        <a:lnTo>
                          <a:pt x="412596" y="94786"/>
                        </a:lnTo>
                        <a:lnTo>
                          <a:pt x="398657" y="89210"/>
                        </a:lnTo>
                        <a:lnTo>
                          <a:pt x="390293" y="61332"/>
                        </a:lnTo>
                        <a:lnTo>
                          <a:pt x="354052" y="36242"/>
                        </a:lnTo>
                        <a:lnTo>
                          <a:pt x="317810" y="36242"/>
                        </a:lnTo>
                        <a:lnTo>
                          <a:pt x="295508" y="16727"/>
                        </a:lnTo>
                        <a:lnTo>
                          <a:pt x="273205" y="0"/>
                        </a:lnTo>
                        <a:lnTo>
                          <a:pt x="256479" y="2788"/>
                        </a:lnTo>
                        <a:lnTo>
                          <a:pt x="231388" y="13939"/>
                        </a:lnTo>
                        <a:lnTo>
                          <a:pt x="192359" y="0"/>
                        </a:lnTo>
                        <a:lnTo>
                          <a:pt x="170057" y="0"/>
                        </a:lnTo>
                        <a:lnTo>
                          <a:pt x="144966" y="22303"/>
                        </a:lnTo>
                        <a:lnTo>
                          <a:pt x="117088" y="19515"/>
                        </a:lnTo>
                        <a:lnTo>
                          <a:pt x="94786" y="27878"/>
                        </a:lnTo>
                        <a:lnTo>
                          <a:pt x="75271" y="55756"/>
                        </a:lnTo>
                        <a:lnTo>
                          <a:pt x="72483" y="64120"/>
                        </a:lnTo>
                        <a:lnTo>
                          <a:pt x="50181" y="75271"/>
                        </a:lnTo>
                        <a:lnTo>
                          <a:pt x="27879" y="103149"/>
                        </a:lnTo>
                        <a:lnTo>
                          <a:pt x="25091" y="142178"/>
                        </a:lnTo>
                        <a:lnTo>
                          <a:pt x="8364" y="164481"/>
                        </a:lnTo>
                        <a:lnTo>
                          <a:pt x="0" y="197934"/>
                        </a:lnTo>
                        <a:lnTo>
                          <a:pt x="5576" y="225813"/>
                        </a:lnTo>
                        <a:lnTo>
                          <a:pt x="16727" y="234176"/>
                        </a:lnTo>
                        <a:lnTo>
                          <a:pt x="33454" y="273205"/>
                        </a:lnTo>
                        <a:lnTo>
                          <a:pt x="55757" y="295508"/>
                        </a:lnTo>
                        <a:lnTo>
                          <a:pt x="80847" y="306659"/>
                        </a:lnTo>
                        <a:lnTo>
                          <a:pt x="100361" y="331749"/>
                        </a:lnTo>
                        <a:lnTo>
                          <a:pt x="114300" y="370778"/>
                        </a:lnTo>
                        <a:cubicBezTo>
                          <a:pt x="115229" y="396798"/>
                          <a:pt x="116159" y="422817"/>
                          <a:pt x="117088" y="45998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latin typeface="+mj-lt"/>
                    </a:endParaRPr>
                  </a:p>
                </p:txBody>
              </p:sp>
              <p:sp>
                <p:nvSpPr>
                  <p:cNvPr id="331" name="Freeform 330"/>
                  <p:cNvSpPr/>
                  <p:nvPr/>
                </p:nvSpPr>
                <p:spPr>
                  <a:xfrm>
                    <a:off x="1116134" y="3882761"/>
                    <a:ext cx="75969" cy="93124"/>
                  </a:xfrm>
                  <a:custGeom>
                    <a:avLst/>
                    <a:gdLst>
                      <a:gd name="connsiteX0" fmla="*/ 11151 w 86422"/>
                      <a:gd name="connsiteY0" fmla="*/ 105937 h 105937"/>
                      <a:gd name="connsiteX1" fmla="*/ 0 w 86422"/>
                      <a:gd name="connsiteY1" fmla="*/ 33454 h 105937"/>
                      <a:gd name="connsiteX2" fmla="*/ 19515 w 86422"/>
                      <a:gd name="connsiteY2" fmla="*/ 0 h 105937"/>
                      <a:gd name="connsiteX3" fmla="*/ 55756 w 86422"/>
                      <a:gd name="connsiteY3" fmla="*/ 0 h 105937"/>
                      <a:gd name="connsiteX4" fmla="*/ 86422 w 86422"/>
                      <a:gd name="connsiteY4" fmla="*/ 25090 h 105937"/>
                      <a:gd name="connsiteX5" fmla="*/ 69695 w 86422"/>
                      <a:gd name="connsiteY5" fmla="*/ 47393 h 105937"/>
                      <a:gd name="connsiteX6" fmla="*/ 44605 w 86422"/>
                      <a:gd name="connsiteY6" fmla="*/ 64120 h 105937"/>
                      <a:gd name="connsiteX7" fmla="*/ 11151 w 86422"/>
                      <a:gd name="connsiteY7" fmla="*/ 105937 h 10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22" h="105937">
                        <a:moveTo>
                          <a:pt x="11151" y="105937"/>
                        </a:moveTo>
                        <a:lnTo>
                          <a:pt x="0" y="33454"/>
                        </a:lnTo>
                        <a:lnTo>
                          <a:pt x="19515" y="0"/>
                        </a:lnTo>
                        <a:lnTo>
                          <a:pt x="55756" y="0"/>
                        </a:lnTo>
                        <a:lnTo>
                          <a:pt x="86422" y="25090"/>
                        </a:lnTo>
                        <a:lnTo>
                          <a:pt x="69695" y="47393"/>
                        </a:lnTo>
                        <a:lnTo>
                          <a:pt x="44605" y="64120"/>
                        </a:lnTo>
                        <a:lnTo>
                          <a:pt x="11151" y="105937"/>
                        </a:lnTo>
                        <a:close/>
                      </a:path>
                    </a:pathLst>
                  </a:custGeom>
                  <a:solidFill>
                    <a:schemeClr val="accent6"/>
                  </a:solidFill>
                  <a:ln>
                    <a:solidFill>
                      <a:schemeClr val="accent6"/>
                    </a:solidFill>
                  </a:ln>
                  <a:effectLst>
                    <a:glow rad="1016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latin typeface="+mj-lt"/>
                    </a:endParaRPr>
                  </a:p>
                </p:txBody>
              </p:sp>
              <p:pic>
                <p:nvPicPr>
                  <p:cNvPr id="332" name="Picture 2"/>
                  <p:cNvPicPr>
                    <a:picLocks noChangeAspect="1" noChangeArrowheads="1"/>
                  </p:cNvPicPr>
                  <p:nvPr/>
                </p:nvPicPr>
                <p:blipFill>
                  <a:blip r:embed="rId4">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0195" y="3607128"/>
                    <a:ext cx="660250" cy="73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42" name="Group 41"/>
            <p:cNvGrpSpPr/>
            <p:nvPr/>
          </p:nvGrpSpPr>
          <p:grpSpPr>
            <a:xfrm>
              <a:off x="7656610" y="2800652"/>
              <a:ext cx="918369" cy="679004"/>
              <a:chOff x="7194988" y="3111361"/>
              <a:chExt cx="918369" cy="679004"/>
            </a:xfrm>
          </p:grpSpPr>
          <p:pic>
            <p:nvPicPr>
              <p:cNvPr id="410" name="Picture 5" descr="The chemical structure of testoster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691" y="3111361"/>
                <a:ext cx="649996" cy="420466"/>
              </a:xfrm>
              <a:prstGeom prst="rect">
                <a:avLst/>
              </a:prstGeom>
              <a:noFill/>
              <a:extLst>
                <a:ext uri="{909E8E84-426E-40DD-AFC4-6F175D3DCCD1}">
                  <a14:hiddenFill xmlns:a14="http://schemas.microsoft.com/office/drawing/2010/main">
                    <a:solidFill>
                      <a:srgbClr val="FFFFFF"/>
                    </a:solidFill>
                  </a14:hiddenFill>
                </a:ext>
              </a:extLst>
            </p:spPr>
          </p:pic>
          <p:sp>
            <p:nvSpPr>
              <p:cNvPr id="412" name="Flowchart: Terminator 411"/>
              <p:cNvSpPr/>
              <p:nvPr/>
            </p:nvSpPr>
            <p:spPr>
              <a:xfrm>
                <a:off x="7194988" y="3557359"/>
                <a:ext cx="918369" cy="233006"/>
              </a:xfrm>
              <a:prstGeom prst="flowChartTerminator">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050" b="1" dirty="0">
                    <a:solidFill>
                      <a:srgbClr val="005294"/>
                    </a:solidFill>
                  </a:rPr>
                  <a:t>Testosterone</a:t>
                </a:r>
              </a:p>
            </p:txBody>
          </p:sp>
        </p:grpSp>
        <p:grpSp>
          <p:nvGrpSpPr>
            <p:cNvPr id="44" name="Group 43"/>
            <p:cNvGrpSpPr/>
            <p:nvPr/>
          </p:nvGrpSpPr>
          <p:grpSpPr>
            <a:xfrm>
              <a:off x="7602585" y="3543561"/>
              <a:ext cx="757769" cy="687590"/>
              <a:chOff x="7275288" y="3912145"/>
              <a:chExt cx="757769" cy="687590"/>
            </a:xfrm>
          </p:grpSpPr>
          <p:pic>
            <p:nvPicPr>
              <p:cNvPr id="411" name="Picture 7" descr="The chemical structure of estradi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2039" y="3912145"/>
                <a:ext cx="701116" cy="443675"/>
              </a:xfrm>
              <a:prstGeom prst="rect">
                <a:avLst/>
              </a:prstGeom>
              <a:noFill/>
              <a:extLst>
                <a:ext uri="{909E8E84-426E-40DD-AFC4-6F175D3DCCD1}">
                  <a14:hiddenFill xmlns:a14="http://schemas.microsoft.com/office/drawing/2010/main">
                    <a:solidFill>
                      <a:srgbClr val="FFFFFF"/>
                    </a:solidFill>
                  </a14:hiddenFill>
                </a:ext>
              </a:extLst>
            </p:spPr>
          </p:pic>
          <p:sp>
            <p:nvSpPr>
              <p:cNvPr id="413" name="Flowchart: Terminator 412"/>
              <p:cNvSpPr/>
              <p:nvPr/>
            </p:nvSpPr>
            <p:spPr>
              <a:xfrm>
                <a:off x="7275288" y="4372519"/>
                <a:ext cx="757769" cy="227216"/>
              </a:xfrm>
              <a:prstGeom prst="flowChartTerminator">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spAutoFit/>
              </a:bodyPr>
              <a:lstStyle/>
              <a:p>
                <a:pPr algn="ctr"/>
                <a:r>
                  <a:rPr lang="en-GB" sz="1050" b="1" dirty="0" err="1">
                    <a:solidFill>
                      <a:srgbClr val="005294"/>
                    </a:solidFill>
                  </a:rPr>
                  <a:t>Oestradiol</a:t>
                </a:r>
                <a:endParaRPr lang="en-GB" sz="1050" b="1" dirty="0">
                  <a:solidFill>
                    <a:srgbClr val="005294"/>
                  </a:solidFill>
                </a:endParaRPr>
              </a:p>
            </p:txBody>
          </p:sp>
        </p:grpSp>
        <p:grpSp>
          <p:nvGrpSpPr>
            <p:cNvPr id="22" name="Group 21"/>
            <p:cNvGrpSpPr/>
            <p:nvPr/>
          </p:nvGrpSpPr>
          <p:grpSpPr>
            <a:xfrm rot="21360000">
              <a:off x="5397171" y="1391378"/>
              <a:ext cx="995771" cy="745666"/>
              <a:chOff x="3371850" y="2352675"/>
              <a:chExt cx="2400300" cy="2159000"/>
            </a:xfrm>
            <a:effectLst>
              <a:outerShdw blurRad="50800" dist="38100" dir="2700000" algn="tl" rotWithShape="0">
                <a:prstClr val="black">
                  <a:alpha val="40000"/>
                </a:prstClr>
              </a:outerShdw>
            </a:effectLst>
          </p:grpSpPr>
          <p:sp>
            <p:nvSpPr>
              <p:cNvPr id="20" name="Oval 19"/>
              <p:cNvSpPr/>
              <p:nvPr/>
            </p:nvSpPr>
            <p:spPr>
              <a:xfrm>
                <a:off x="4034828" y="3302922"/>
                <a:ext cx="278486" cy="27848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pic>
            <p:nvPicPr>
              <p:cNvPr id="19" name="Picture 3"/>
              <p:cNvPicPr>
                <a:picLocks noChangeAspect="1" noChangeArrowheads="1"/>
              </p:cNvPicPr>
              <p:nvPr/>
            </p:nvPicPr>
            <p:blipFill>
              <a:blip r:embed="rId7">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600000" flipV="1">
                <a:off x="3492500" y="2232025"/>
                <a:ext cx="2159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4" name="TextBox 413"/>
            <p:cNvSpPr txBox="1"/>
            <p:nvPr/>
          </p:nvSpPr>
          <p:spPr>
            <a:xfrm>
              <a:off x="4613537" y="1533573"/>
              <a:ext cx="1077539" cy="400110"/>
            </a:xfrm>
            <a:prstGeom prst="rect">
              <a:avLst/>
            </a:prstGeom>
            <a:noFill/>
          </p:spPr>
          <p:txBody>
            <a:bodyPr wrap="none" rtlCol="0">
              <a:spAutoFit/>
            </a:bodyPr>
            <a:lstStyle/>
            <a:p>
              <a:pPr algn="ctr"/>
              <a:r>
                <a:rPr lang="en-GB" sz="1000" dirty="0">
                  <a:solidFill>
                    <a:srgbClr val="272727"/>
                  </a:solidFill>
                </a:rPr>
                <a:t>Hypothalamic</a:t>
              </a:r>
              <a:br>
                <a:rPr lang="en-GB" sz="1000" dirty="0">
                  <a:solidFill>
                    <a:srgbClr val="272727"/>
                  </a:solidFill>
                </a:rPr>
              </a:br>
              <a:r>
                <a:rPr lang="en-GB" sz="1000" dirty="0">
                  <a:solidFill>
                    <a:srgbClr val="272727"/>
                  </a:solidFill>
                </a:rPr>
                <a:t>neurons</a:t>
              </a:r>
            </a:p>
          </p:txBody>
        </p:sp>
        <p:pic>
          <p:nvPicPr>
            <p:cNvPr id="444" name="Picture 2" descr="https://upload.wikimedia.org/wikipedia/commons/f/f1/1d2s_SHBG.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7266" y="3043368"/>
              <a:ext cx="763233" cy="5955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7017904" y="5337021"/>
              <a:ext cx="1273355" cy="617692"/>
              <a:chOff x="6845657" y="5057005"/>
              <a:chExt cx="1273355" cy="617692"/>
            </a:xfrm>
          </p:grpSpPr>
          <p:pic>
            <p:nvPicPr>
              <p:cNvPr id="9" name="Picture 2"/>
              <p:cNvPicPr>
                <a:picLocks noChangeAspect="1" noChangeArrowheads="1"/>
              </p:cNvPicPr>
              <p:nvPr/>
            </p:nvPicPr>
            <p:blipFill>
              <a:blip r:embed="rId9">
                <a:clrChange>
                  <a:clrFrom>
                    <a:srgbClr val="FAFAFA"/>
                  </a:clrFrom>
                  <a:clrTo>
                    <a:srgbClr val="FAFAFA">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2416" y="5057005"/>
                <a:ext cx="1066596" cy="61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6" name="Rectangle 26"/>
              <p:cNvSpPr>
                <a:spLocks noChangeArrowheads="1"/>
              </p:cNvSpPr>
              <p:nvPr/>
            </p:nvSpPr>
            <p:spPr bwMode="auto">
              <a:xfrm>
                <a:off x="6845657" y="5497459"/>
                <a:ext cx="455253" cy="153888"/>
              </a:xfrm>
              <a:prstGeom prst="rect">
                <a:avLst/>
              </a:prstGeom>
              <a:noFill/>
              <a:ln w="9525">
                <a:noFill/>
                <a:miter lim="800000"/>
                <a:headEnd/>
                <a:tailEnd/>
              </a:ln>
            </p:spPr>
            <p:txBody>
              <a:bodyPr wrap="none" lIns="0" tIns="0" rIns="0" bIns="0" anchor="ctr">
                <a:spAutoFit/>
              </a:bodyPr>
              <a:lstStyle/>
              <a:p>
                <a:pPr algn="ctr" defTabSz="457200" fontAlgn="base">
                  <a:spcBef>
                    <a:spcPct val="0"/>
                  </a:spcBef>
                  <a:spcAft>
                    <a:spcPct val="0"/>
                  </a:spcAft>
                </a:pPr>
                <a:r>
                  <a:rPr lang="en-US" sz="1000" dirty="0">
                    <a:latin typeface="+mj-lt"/>
                    <a:cs typeface="Arial" panose="020B0604020202020204" pitchFamily="34" charset="0"/>
                  </a:rPr>
                  <a:t>Muscle</a:t>
                </a:r>
              </a:p>
            </p:txBody>
          </p:sp>
        </p:grpSp>
        <p:grpSp>
          <p:nvGrpSpPr>
            <p:cNvPr id="32" name="Group 31"/>
            <p:cNvGrpSpPr/>
            <p:nvPr/>
          </p:nvGrpSpPr>
          <p:grpSpPr>
            <a:xfrm>
              <a:off x="3758425" y="5299343"/>
              <a:ext cx="2702776" cy="654896"/>
              <a:chOff x="-5685274" y="6100393"/>
              <a:chExt cx="2702776" cy="654896"/>
            </a:xfrm>
          </p:grpSpPr>
          <p:sp>
            <p:nvSpPr>
              <p:cNvPr id="479" name="Rounded Rectangle 478"/>
              <p:cNvSpPr/>
              <p:nvPr/>
            </p:nvSpPr>
            <p:spPr>
              <a:xfrm>
                <a:off x="-5685274" y="6125371"/>
                <a:ext cx="2702776" cy="629918"/>
              </a:xfrm>
              <a:prstGeom prst="roundRect">
                <a:avLst/>
              </a:prstGeom>
              <a:solidFill>
                <a:schemeClr val="accent1">
                  <a:lumMod val="60000"/>
                  <a:lumOff val="40000"/>
                </a:schemeClr>
              </a:solidFill>
              <a:ln w="38100">
                <a:solidFill>
                  <a:schemeClr val="tx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sp>
            <p:nvSpPr>
              <p:cNvPr id="480" name="TextBox 479"/>
              <p:cNvSpPr txBox="1"/>
              <p:nvPr/>
            </p:nvSpPr>
            <p:spPr>
              <a:xfrm>
                <a:off x="-5685273" y="6100393"/>
                <a:ext cx="2702775" cy="253916"/>
              </a:xfrm>
              <a:prstGeom prst="rect">
                <a:avLst/>
              </a:prstGeom>
              <a:noFill/>
            </p:spPr>
            <p:txBody>
              <a:bodyPr wrap="square" rtlCol="0">
                <a:spAutoFit/>
              </a:bodyPr>
              <a:lstStyle/>
              <a:p>
                <a:pPr algn="ctr">
                  <a:spcBef>
                    <a:spcPts val="600"/>
                  </a:spcBef>
                </a:pPr>
                <a:r>
                  <a:rPr lang="en-GB" sz="1050" b="1" dirty="0">
                    <a:solidFill>
                      <a:srgbClr val="005294"/>
                    </a:solidFill>
                  </a:rPr>
                  <a:t>Age-associated comorbidities</a:t>
                </a:r>
              </a:p>
            </p:txBody>
          </p:sp>
          <p:pic>
            <p:nvPicPr>
              <p:cNvPr id="484" name="Picture 3"/>
              <p:cNvPicPr>
                <a:picLocks noChangeAspect="1" noChangeArrowheads="1"/>
              </p:cNvPicPr>
              <p:nvPr/>
            </p:nvPicPr>
            <p:blipFill rotWithShape="1">
              <a:blip r:embed="rId10"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t="4628"/>
              <a:stretch/>
            </p:blipFill>
            <p:spPr bwMode="auto">
              <a:xfrm>
                <a:off x="-5582869" y="6328394"/>
                <a:ext cx="270196" cy="39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5" name="Group 484"/>
              <p:cNvGrpSpPr/>
              <p:nvPr/>
            </p:nvGrpSpPr>
            <p:grpSpPr>
              <a:xfrm>
                <a:off x="-5201731" y="6308879"/>
                <a:ext cx="489395" cy="433761"/>
                <a:chOff x="1005242" y="4873860"/>
                <a:chExt cx="614832" cy="544938"/>
              </a:xfrm>
            </p:grpSpPr>
            <p:grpSp>
              <p:nvGrpSpPr>
                <p:cNvPr id="500" name="Group 499"/>
                <p:cNvGrpSpPr/>
                <p:nvPr/>
              </p:nvGrpSpPr>
              <p:grpSpPr>
                <a:xfrm>
                  <a:off x="1058779" y="4948517"/>
                  <a:ext cx="498249" cy="376518"/>
                  <a:chOff x="1058779" y="4948517"/>
                  <a:chExt cx="498249" cy="376518"/>
                </a:xfrm>
              </p:grpSpPr>
              <p:grpSp>
                <p:nvGrpSpPr>
                  <p:cNvPr id="504" name="Group 503"/>
                  <p:cNvGrpSpPr/>
                  <p:nvPr/>
                </p:nvGrpSpPr>
                <p:grpSpPr>
                  <a:xfrm>
                    <a:off x="1058779" y="4948517"/>
                    <a:ext cx="498249" cy="376518"/>
                    <a:chOff x="1058779" y="4948517"/>
                    <a:chExt cx="498249" cy="376518"/>
                  </a:xfrm>
                </p:grpSpPr>
                <p:sp>
                  <p:nvSpPr>
                    <p:cNvPr id="506" name="Freeform 505"/>
                    <p:cNvSpPr/>
                    <p:nvPr/>
                  </p:nvSpPr>
                  <p:spPr>
                    <a:xfrm>
                      <a:off x="1058779" y="4954180"/>
                      <a:ext cx="498249" cy="370855"/>
                    </a:xfrm>
                    <a:custGeom>
                      <a:avLst/>
                      <a:gdLst>
                        <a:gd name="connsiteX0" fmla="*/ 288758 w 498249"/>
                        <a:gd name="connsiteY0" fmla="*/ 0 h 370855"/>
                        <a:gd name="connsiteX1" fmla="*/ 220815 w 498249"/>
                        <a:gd name="connsiteY1" fmla="*/ 42464 h 370855"/>
                        <a:gd name="connsiteX2" fmla="*/ 155703 w 498249"/>
                        <a:gd name="connsiteY2" fmla="*/ 59450 h 370855"/>
                        <a:gd name="connsiteX3" fmla="*/ 87760 w 498249"/>
                        <a:gd name="connsiteY3" fmla="*/ 73605 h 370855"/>
                        <a:gd name="connsiteX4" fmla="*/ 39633 w 498249"/>
                        <a:gd name="connsiteY4" fmla="*/ 118900 h 370855"/>
                        <a:gd name="connsiteX5" fmla="*/ 14155 w 498249"/>
                        <a:gd name="connsiteY5" fmla="*/ 158533 h 370855"/>
                        <a:gd name="connsiteX6" fmla="*/ 0 w 498249"/>
                        <a:gd name="connsiteY6" fmla="*/ 209491 h 370855"/>
                        <a:gd name="connsiteX7" fmla="*/ 8493 w 498249"/>
                        <a:gd name="connsiteY7" fmla="*/ 271772 h 370855"/>
                        <a:gd name="connsiteX8" fmla="*/ 39633 w 498249"/>
                        <a:gd name="connsiteY8" fmla="*/ 322729 h 370855"/>
                        <a:gd name="connsiteX9" fmla="*/ 93422 w 498249"/>
                        <a:gd name="connsiteY9" fmla="*/ 353870 h 370855"/>
                        <a:gd name="connsiteX10" fmla="*/ 150041 w 498249"/>
                        <a:gd name="connsiteY10" fmla="*/ 370855 h 370855"/>
                        <a:gd name="connsiteX11" fmla="*/ 215153 w 498249"/>
                        <a:gd name="connsiteY11" fmla="*/ 370855 h 370855"/>
                        <a:gd name="connsiteX12" fmla="*/ 257617 w 498249"/>
                        <a:gd name="connsiteY12" fmla="*/ 359531 h 370855"/>
                        <a:gd name="connsiteX13" fmla="*/ 268941 w 498249"/>
                        <a:gd name="connsiteY13" fmla="*/ 336884 h 370855"/>
                        <a:gd name="connsiteX14" fmla="*/ 294420 w 498249"/>
                        <a:gd name="connsiteY14" fmla="*/ 311405 h 370855"/>
                        <a:gd name="connsiteX15" fmla="*/ 294420 w 498249"/>
                        <a:gd name="connsiteY15" fmla="*/ 271772 h 370855"/>
                        <a:gd name="connsiteX16" fmla="*/ 314236 w 498249"/>
                        <a:gd name="connsiteY16" fmla="*/ 234969 h 370855"/>
                        <a:gd name="connsiteX17" fmla="*/ 314236 w 498249"/>
                        <a:gd name="connsiteY17" fmla="*/ 206660 h 370855"/>
                        <a:gd name="connsiteX18" fmla="*/ 311406 w 498249"/>
                        <a:gd name="connsiteY18" fmla="*/ 186843 h 370855"/>
                        <a:gd name="connsiteX19" fmla="*/ 319898 w 498249"/>
                        <a:gd name="connsiteY19" fmla="*/ 172688 h 370855"/>
                        <a:gd name="connsiteX20" fmla="*/ 478432 w 498249"/>
                        <a:gd name="connsiteY20" fmla="*/ 175519 h 370855"/>
                        <a:gd name="connsiteX21" fmla="*/ 498249 w 498249"/>
                        <a:gd name="connsiteY21" fmla="*/ 155702 h 370855"/>
                        <a:gd name="connsiteX22" fmla="*/ 498249 w 498249"/>
                        <a:gd name="connsiteY22" fmla="*/ 135886 h 370855"/>
                        <a:gd name="connsiteX23" fmla="*/ 478432 w 498249"/>
                        <a:gd name="connsiteY23" fmla="*/ 121731 h 370855"/>
                        <a:gd name="connsiteX24" fmla="*/ 232139 w 498249"/>
                        <a:gd name="connsiteY24" fmla="*/ 118900 h 370855"/>
                        <a:gd name="connsiteX25" fmla="*/ 223646 w 498249"/>
                        <a:gd name="connsiteY25" fmla="*/ 107576 h 370855"/>
                        <a:gd name="connsiteX26" fmla="*/ 234970 w 498249"/>
                        <a:gd name="connsiteY26" fmla="*/ 93421 h 370855"/>
                        <a:gd name="connsiteX27" fmla="*/ 271772 w 498249"/>
                        <a:gd name="connsiteY27" fmla="*/ 73605 h 370855"/>
                        <a:gd name="connsiteX28" fmla="*/ 288758 w 498249"/>
                        <a:gd name="connsiteY28" fmla="*/ 0 h 37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8249" h="370855">
                          <a:moveTo>
                            <a:pt x="288758" y="0"/>
                          </a:moveTo>
                          <a:lnTo>
                            <a:pt x="220815" y="42464"/>
                          </a:lnTo>
                          <a:lnTo>
                            <a:pt x="155703" y="59450"/>
                          </a:lnTo>
                          <a:lnTo>
                            <a:pt x="87760" y="73605"/>
                          </a:lnTo>
                          <a:lnTo>
                            <a:pt x="39633" y="118900"/>
                          </a:lnTo>
                          <a:lnTo>
                            <a:pt x="14155" y="158533"/>
                          </a:lnTo>
                          <a:lnTo>
                            <a:pt x="0" y="209491"/>
                          </a:lnTo>
                          <a:lnTo>
                            <a:pt x="8493" y="271772"/>
                          </a:lnTo>
                          <a:lnTo>
                            <a:pt x="39633" y="322729"/>
                          </a:lnTo>
                          <a:lnTo>
                            <a:pt x="93422" y="353870"/>
                          </a:lnTo>
                          <a:lnTo>
                            <a:pt x="150041" y="370855"/>
                          </a:lnTo>
                          <a:lnTo>
                            <a:pt x="215153" y="370855"/>
                          </a:lnTo>
                          <a:lnTo>
                            <a:pt x="257617" y="359531"/>
                          </a:lnTo>
                          <a:lnTo>
                            <a:pt x="268941" y="336884"/>
                          </a:lnTo>
                          <a:lnTo>
                            <a:pt x="294420" y="311405"/>
                          </a:lnTo>
                          <a:lnTo>
                            <a:pt x="294420" y="271772"/>
                          </a:lnTo>
                          <a:lnTo>
                            <a:pt x="314236" y="234969"/>
                          </a:lnTo>
                          <a:lnTo>
                            <a:pt x="314236" y="206660"/>
                          </a:lnTo>
                          <a:lnTo>
                            <a:pt x="311406" y="186843"/>
                          </a:lnTo>
                          <a:lnTo>
                            <a:pt x="319898" y="172688"/>
                          </a:lnTo>
                          <a:lnTo>
                            <a:pt x="478432" y="175519"/>
                          </a:lnTo>
                          <a:lnTo>
                            <a:pt x="498249" y="155702"/>
                          </a:lnTo>
                          <a:lnTo>
                            <a:pt x="498249" y="135886"/>
                          </a:lnTo>
                          <a:lnTo>
                            <a:pt x="478432" y="121731"/>
                          </a:lnTo>
                          <a:lnTo>
                            <a:pt x="232139" y="118900"/>
                          </a:lnTo>
                          <a:lnTo>
                            <a:pt x="223646" y="107576"/>
                          </a:lnTo>
                          <a:lnTo>
                            <a:pt x="234970" y="93421"/>
                          </a:lnTo>
                          <a:lnTo>
                            <a:pt x="271772" y="73605"/>
                          </a:lnTo>
                          <a:lnTo>
                            <a:pt x="28875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sp>
                  <p:nvSpPr>
                    <p:cNvPr id="507" name="Freeform 506"/>
                    <p:cNvSpPr/>
                    <p:nvPr/>
                  </p:nvSpPr>
                  <p:spPr>
                    <a:xfrm>
                      <a:off x="1313566" y="4948517"/>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grpSp>
              <p:sp>
                <p:nvSpPr>
                  <p:cNvPr id="505" name="Freeform 504"/>
                  <p:cNvSpPr/>
                  <p:nvPr/>
                </p:nvSpPr>
                <p:spPr>
                  <a:xfrm>
                    <a:off x="1310261" y="4970691"/>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grpSp>
            <p:grpSp>
              <p:nvGrpSpPr>
                <p:cNvPr id="501" name="Group 500"/>
                <p:cNvGrpSpPr/>
                <p:nvPr/>
              </p:nvGrpSpPr>
              <p:grpSpPr>
                <a:xfrm>
                  <a:off x="1005242" y="4873860"/>
                  <a:ext cx="614832" cy="544938"/>
                  <a:chOff x="1005242" y="4873860"/>
                  <a:chExt cx="614832" cy="544938"/>
                </a:xfrm>
              </p:grpSpPr>
              <p:sp>
                <p:nvSpPr>
                  <p:cNvPr id="502" name="Freeform 501"/>
                  <p:cNvSpPr/>
                  <p:nvPr/>
                </p:nvSpPr>
                <p:spPr>
                  <a:xfrm>
                    <a:off x="1474447" y="5182986"/>
                    <a:ext cx="90378" cy="130725"/>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pic>
                <p:nvPicPr>
                  <p:cNvPr id="503" name="Picture 14"/>
                  <p:cNvPicPr>
                    <a:picLocks noChangeAspect="1" noChangeArrowheads="1"/>
                  </p:cNvPicPr>
                  <p:nvPr/>
                </p:nvPicPr>
                <p:blipFill>
                  <a:blip r:embed="rId11"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242" y="4873860"/>
                    <a:ext cx="614832" cy="5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86" name="Group 485"/>
              <p:cNvGrpSpPr/>
              <p:nvPr/>
            </p:nvGrpSpPr>
            <p:grpSpPr>
              <a:xfrm>
                <a:off x="-4091978" y="6328649"/>
                <a:ext cx="421275" cy="394221"/>
                <a:chOff x="1211149" y="3677512"/>
                <a:chExt cx="697076" cy="652311"/>
              </a:xfrm>
            </p:grpSpPr>
            <p:sp>
              <p:nvSpPr>
                <p:cNvPr id="498" name="Rectangle 497"/>
                <p:cNvSpPr/>
                <p:nvPr/>
              </p:nvSpPr>
              <p:spPr>
                <a:xfrm>
                  <a:off x="1402144" y="3807813"/>
                  <a:ext cx="279900" cy="3126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pic>
              <p:nvPicPr>
                <p:cNvPr id="499" name="Picture 2"/>
                <p:cNvPicPr>
                  <a:picLocks noChangeAspect="1" noChangeArrowheads="1"/>
                </p:cNvPicPr>
                <p:nvPr/>
              </p:nvPicPr>
              <p:blipFill rotWithShape="1">
                <a:blip r:embed="rId12"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4330" t="3629"/>
                <a:stretch/>
              </p:blipFill>
              <p:spPr bwMode="auto">
                <a:xfrm>
                  <a:off x="1211149" y="3677512"/>
                  <a:ext cx="697076" cy="65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7" name="Group 486"/>
              <p:cNvGrpSpPr/>
              <p:nvPr/>
            </p:nvGrpSpPr>
            <p:grpSpPr>
              <a:xfrm>
                <a:off x="-4601394" y="6347959"/>
                <a:ext cx="398474" cy="355600"/>
                <a:chOff x="1388443" y="4340041"/>
                <a:chExt cx="539015" cy="481020"/>
              </a:xfrm>
            </p:grpSpPr>
            <p:grpSp>
              <p:nvGrpSpPr>
                <p:cNvPr id="492" name="Group 491"/>
                <p:cNvGrpSpPr/>
                <p:nvPr/>
              </p:nvGrpSpPr>
              <p:grpSpPr>
                <a:xfrm>
                  <a:off x="1388443" y="4425866"/>
                  <a:ext cx="539015" cy="395195"/>
                  <a:chOff x="4102780" y="2749550"/>
                  <a:chExt cx="1853432" cy="1358900"/>
                </a:xfrm>
              </p:grpSpPr>
              <p:sp>
                <p:nvSpPr>
                  <p:cNvPr id="496" name="Freeform 495"/>
                  <p:cNvSpPr/>
                  <p:nvPr/>
                </p:nvSpPr>
                <p:spPr>
                  <a:xfrm>
                    <a:off x="4267185" y="3029418"/>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pic>
                <p:nvPicPr>
                  <p:cNvPr id="497" name="Picture 3"/>
                  <p:cNvPicPr>
                    <a:picLocks noChangeAspect="1" noChangeArrowheads="1"/>
                  </p:cNvPicPr>
                  <p:nvPr/>
                </p:nvPicPr>
                <p:blipFill rotWithShape="1">
                  <a:blip r:embed="rId13"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12" r="33936"/>
                  <a:stretch/>
                </p:blipFill>
                <p:spPr bwMode="auto">
                  <a:xfrm flipH="1">
                    <a:off x="4102780" y="2749550"/>
                    <a:ext cx="185343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3" name="Group 492"/>
                <p:cNvGrpSpPr/>
                <p:nvPr/>
              </p:nvGrpSpPr>
              <p:grpSpPr>
                <a:xfrm>
                  <a:off x="1500316" y="4340041"/>
                  <a:ext cx="306715" cy="395195"/>
                  <a:chOff x="3111500" y="2749550"/>
                  <a:chExt cx="1054656" cy="1358900"/>
                </a:xfrm>
              </p:grpSpPr>
              <p:sp>
                <p:nvSpPr>
                  <p:cNvPr id="494" name="Freeform 493"/>
                  <p:cNvSpPr/>
                  <p:nvPr/>
                </p:nvSpPr>
                <p:spPr>
                  <a:xfrm>
                    <a:off x="3356517" y="3033132"/>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pic>
                <p:nvPicPr>
                  <p:cNvPr id="495" name="Picture 3"/>
                  <p:cNvPicPr>
                    <a:picLocks noChangeAspect="1" noChangeArrowheads="1"/>
                  </p:cNvPicPr>
                  <p:nvPr/>
                </p:nvPicPr>
                <p:blipFill rotWithShape="1">
                  <a:blip r:embed="rId14"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63894"/>
                  <a:stretch/>
                </p:blipFill>
                <p:spPr bwMode="auto">
                  <a:xfrm flipH="1">
                    <a:off x="3111500" y="2749550"/>
                    <a:ext cx="1054656"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88" name="Group 487"/>
              <p:cNvGrpSpPr/>
              <p:nvPr/>
            </p:nvGrpSpPr>
            <p:grpSpPr>
              <a:xfrm>
                <a:off x="-3559762" y="6323399"/>
                <a:ext cx="477652" cy="404720"/>
                <a:chOff x="9371931" y="2618106"/>
                <a:chExt cx="2012993" cy="1705633"/>
              </a:xfrm>
            </p:grpSpPr>
            <p:pic>
              <p:nvPicPr>
                <p:cNvPr id="489" name="Picture 2"/>
                <p:cNvPicPr>
                  <a:picLocks noChangeAspect="1" noChangeArrowheads="1"/>
                </p:cNvPicPr>
                <p:nvPr/>
              </p:nvPicPr>
              <p:blipFill>
                <a:blip r:embed="rId15">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1931" y="2618106"/>
                  <a:ext cx="2012993" cy="170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0" name="Oval 489"/>
                <p:cNvSpPr/>
                <p:nvPr/>
              </p:nvSpPr>
              <p:spPr>
                <a:xfrm>
                  <a:off x="10464802" y="3303907"/>
                  <a:ext cx="705342" cy="705342"/>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sp>
              <p:nvSpPr>
                <p:cNvPr id="491" name="Multiply 490"/>
                <p:cNvSpPr/>
                <p:nvPr/>
              </p:nvSpPr>
              <p:spPr>
                <a:xfrm>
                  <a:off x="10468223" y="3311757"/>
                  <a:ext cx="698500" cy="698500"/>
                </a:xfrm>
                <a:prstGeom prst="mathMultiply">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solidFill>
                      <a:prstClr val="white"/>
                    </a:solidFill>
                  </a:endParaRPr>
                </a:p>
              </p:txBody>
            </p:sp>
          </p:grpSp>
        </p:grpSp>
        <p:cxnSp>
          <p:nvCxnSpPr>
            <p:cNvPr id="48" name="Straight Arrow Connector 47"/>
            <p:cNvCxnSpPr/>
            <p:nvPr/>
          </p:nvCxnSpPr>
          <p:spPr>
            <a:xfrm flipV="1">
              <a:off x="6202898" y="4936592"/>
              <a:ext cx="2503" cy="318301"/>
            </a:xfrm>
            <a:prstGeom prst="straightConnector1">
              <a:avLst/>
            </a:prstGeom>
            <a:ln w="57150">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10" name="Rounded Rectangle 509"/>
            <p:cNvSpPr/>
            <p:nvPr/>
          </p:nvSpPr>
          <p:spPr>
            <a:xfrm>
              <a:off x="5250277" y="4400498"/>
              <a:ext cx="1586148" cy="488669"/>
            </a:xfrm>
            <a:prstGeom prst="roundRect">
              <a:avLst/>
            </a:prstGeom>
            <a:solidFill>
              <a:schemeClr val="tx2"/>
            </a:solidFill>
            <a:ln w="38100">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2"/>
                  </a:solidFill>
                  <a:latin typeface="+mj-lt"/>
                  <a:cs typeface="Arial" panose="020B0604020202020204" pitchFamily="34" charset="0"/>
                </a:rPr>
                <a:t>Clinical features </a:t>
              </a:r>
              <a:br>
                <a:rPr lang="en-GB" sz="1400" b="1" dirty="0">
                  <a:solidFill>
                    <a:schemeClr val="bg2"/>
                  </a:solidFill>
                  <a:latin typeface="+mj-lt"/>
                  <a:cs typeface="Arial" panose="020B0604020202020204" pitchFamily="34" charset="0"/>
                </a:rPr>
              </a:br>
              <a:r>
                <a:rPr lang="en-GB" sz="1400" b="1" dirty="0">
                  <a:solidFill>
                    <a:schemeClr val="bg2"/>
                  </a:solidFill>
                  <a:latin typeface="+mj-lt"/>
                  <a:cs typeface="Arial" panose="020B0604020202020204" pitchFamily="34" charset="0"/>
                </a:rPr>
                <a:t>of hypogonadism</a:t>
              </a:r>
            </a:p>
          </p:txBody>
        </p:sp>
        <p:grpSp>
          <p:nvGrpSpPr>
            <p:cNvPr id="29" name="Group 28"/>
            <p:cNvGrpSpPr/>
            <p:nvPr/>
          </p:nvGrpSpPr>
          <p:grpSpPr>
            <a:xfrm>
              <a:off x="3823729" y="3445712"/>
              <a:ext cx="965110" cy="1116049"/>
              <a:chOff x="3672382" y="3242621"/>
              <a:chExt cx="965110" cy="1116049"/>
            </a:xfrm>
          </p:grpSpPr>
          <p:grpSp>
            <p:nvGrpSpPr>
              <p:cNvPr id="415" name="Group 414"/>
              <p:cNvGrpSpPr/>
              <p:nvPr/>
            </p:nvGrpSpPr>
            <p:grpSpPr>
              <a:xfrm>
                <a:off x="3863220" y="3242621"/>
                <a:ext cx="774272" cy="888442"/>
                <a:chOff x="11226354" y="2287055"/>
                <a:chExt cx="1201035" cy="1378134"/>
              </a:xfrm>
            </p:grpSpPr>
            <p:sp>
              <p:nvSpPr>
                <p:cNvPr id="416" name="Rectangle 25"/>
                <p:cNvSpPr>
                  <a:spLocks noChangeArrowheads="1"/>
                </p:cNvSpPr>
                <p:nvPr/>
              </p:nvSpPr>
              <p:spPr bwMode="auto">
                <a:xfrm>
                  <a:off x="11226354" y="2707806"/>
                  <a:ext cx="989382" cy="606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17" name="Rectangle 26"/>
                <p:cNvSpPr>
                  <a:spLocks noChangeArrowheads="1"/>
                </p:cNvSpPr>
                <p:nvPr/>
              </p:nvSpPr>
              <p:spPr bwMode="auto">
                <a:xfrm>
                  <a:off x="11495591" y="2690776"/>
                  <a:ext cx="599258" cy="3660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r>
                    <a:rPr lang="en-US" altLang="en-US" sz="1100" b="1" baseline="-25000" dirty="0">
                      <a:solidFill>
                        <a:srgbClr val="404040"/>
                      </a:solidFill>
                      <a:latin typeface="+mj-lt"/>
                    </a:rPr>
                    <a:t>Adipose</a:t>
                  </a:r>
                  <a:br>
                    <a:rPr lang="en-US" altLang="en-US" sz="1100" b="1" baseline="-25000" dirty="0">
                      <a:solidFill>
                        <a:srgbClr val="404040"/>
                      </a:solidFill>
                      <a:latin typeface="+mj-lt"/>
                    </a:rPr>
                  </a:br>
                  <a:r>
                    <a:rPr lang="en-US" altLang="en-US" sz="1200" b="1" baseline="-25000" dirty="0">
                      <a:solidFill>
                        <a:srgbClr val="404040"/>
                      </a:solidFill>
                      <a:latin typeface="+mj-lt"/>
                    </a:rPr>
                    <a:t>tissue</a:t>
                  </a:r>
                  <a:r>
                    <a:rPr lang="en-US" altLang="en-US" sz="1100" b="1" baseline="-25000" dirty="0">
                      <a:solidFill>
                        <a:srgbClr val="404040"/>
                      </a:solidFill>
                      <a:latin typeface="+mj-lt"/>
                    </a:rPr>
                    <a:t> </a:t>
                  </a:r>
                </a:p>
              </p:txBody>
            </p:sp>
            <p:sp>
              <p:nvSpPr>
                <p:cNvPr id="418" name="Oval 72"/>
                <p:cNvSpPr>
                  <a:spLocks noChangeArrowheads="1"/>
                </p:cNvSpPr>
                <p:nvPr/>
              </p:nvSpPr>
              <p:spPr bwMode="auto">
                <a:xfrm>
                  <a:off x="11419886" y="2543094"/>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19" name="Oval 73"/>
                <p:cNvSpPr>
                  <a:spLocks noChangeArrowheads="1"/>
                </p:cNvSpPr>
                <p:nvPr/>
              </p:nvSpPr>
              <p:spPr bwMode="auto">
                <a:xfrm>
                  <a:off x="11516981" y="2431165"/>
                  <a:ext cx="322127" cy="407144"/>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0" name="Oval 74"/>
                <p:cNvSpPr>
                  <a:spLocks noChangeArrowheads="1"/>
                </p:cNvSpPr>
                <p:nvPr/>
              </p:nvSpPr>
              <p:spPr bwMode="auto">
                <a:xfrm>
                  <a:off x="11778566" y="2915261"/>
                  <a:ext cx="32098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1" name="Oval 75"/>
                <p:cNvSpPr>
                  <a:spLocks noChangeArrowheads="1"/>
                </p:cNvSpPr>
                <p:nvPr/>
              </p:nvSpPr>
              <p:spPr bwMode="auto">
                <a:xfrm>
                  <a:off x="11321649" y="2768353"/>
                  <a:ext cx="323269" cy="407144"/>
                </a:xfrm>
                <a:prstGeom prst="ellipse">
                  <a:avLst/>
                </a:prstGeom>
                <a:gradFill flip="none" rotWithShape="1">
                  <a:gsLst>
                    <a:gs pos="27000">
                      <a:srgbClr val="FFFF00"/>
                    </a:gs>
                    <a:gs pos="100000">
                      <a:schemeClr val="tx1"/>
                    </a:gs>
                  </a:gsLst>
                  <a:path path="circle">
                    <a:fillToRect l="50000" t="50000" r="50000" b="50000"/>
                  </a:path>
                  <a:tileRect/>
                </a:gradFill>
                <a:ln w="12700">
                  <a:noFill/>
                  <a:round/>
                  <a:headEnd/>
                  <a:tailEnd/>
                </a:ln>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2" name="Oval 76"/>
                <p:cNvSpPr>
                  <a:spLocks noChangeArrowheads="1"/>
                </p:cNvSpPr>
                <p:nvPr/>
              </p:nvSpPr>
              <p:spPr bwMode="auto">
                <a:xfrm>
                  <a:off x="11582092" y="2768353"/>
                  <a:ext cx="323269"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3" name="Oval 77"/>
                <p:cNvSpPr>
                  <a:spLocks noChangeArrowheads="1"/>
                </p:cNvSpPr>
                <p:nvPr/>
              </p:nvSpPr>
              <p:spPr bwMode="auto">
                <a:xfrm>
                  <a:off x="11387902" y="2953037"/>
                  <a:ext cx="32098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4" name="Oval 78"/>
                <p:cNvSpPr>
                  <a:spLocks noChangeArrowheads="1"/>
                </p:cNvSpPr>
                <p:nvPr/>
              </p:nvSpPr>
              <p:spPr bwMode="auto">
                <a:xfrm>
                  <a:off x="11616361" y="3102742"/>
                  <a:ext cx="322127"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5" name="Oval 79"/>
                <p:cNvSpPr>
                  <a:spLocks noChangeArrowheads="1"/>
                </p:cNvSpPr>
                <p:nvPr/>
              </p:nvSpPr>
              <p:spPr bwMode="auto">
                <a:xfrm>
                  <a:off x="11876804" y="3102742"/>
                  <a:ext cx="32098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6" name="Oval 80"/>
                <p:cNvSpPr>
                  <a:spLocks noChangeArrowheads="1"/>
                </p:cNvSpPr>
                <p:nvPr/>
              </p:nvSpPr>
              <p:spPr bwMode="auto">
                <a:xfrm>
                  <a:off x="12104120" y="2953037"/>
                  <a:ext cx="323269"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7" name="Oval 81"/>
                <p:cNvSpPr>
                  <a:spLocks noChangeArrowheads="1"/>
                </p:cNvSpPr>
                <p:nvPr/>
              </p:nvSpPr>
              <p:spPr bwMode="auto">
                <a:xfrm>
                  <a:off x="11769428" y="2474537"/>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8" name="Oval 82"/>
                <p:cNvSpPr>
                  <a:spLocks noChangeArrowheads="1"/>
                </p:cNvSpPr>
                <p:nvPr/>
              </p:nvSpPr>
              <p:spPr bwMode="auto">
                <a:xfrm>
                  <a:off x="11867665" y="2659221"/>
                  <a:ext cx="320984" cy="40574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29" name="Oval 83"/>
                <p:cNvSpPr>
                  <a:spLocks noChangeArrowheads="1"/>
                </p:cNvSpPr>
                <p:nvPr/>
              </p:nvSpPr>
              <p:spPr bwMode="auto">
                <a:xfrm>
                  <a:off x="11965902" y="2846703"/>
                  <a:ext cx="320984" cy="40574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0" name="Oval 84"/>
                <p:cNvSpPr>
                  <a:spLocks noChangeArrowheads="1"/>
                </p:cNvSpPr>
                <p:nvPr/>
              </p:nvSpPr>
              <p:spPr bwMode="auto">
                <a:xfrm>
                  <a:off x="11510128" y="2624243"/>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1" name="Oval 85"/>
                <p:cNvSpPr>
                  <a:spLocks noChangeArrowheads="1"/>
                </p:cNvSpPr>
                <p:nvPr/>
              </p:nvSpPr>
              <p:spPr bwMode="auto">
                <a:xfrm>
                  <a:off x="11477001" y="3146115"/>
                  <a:ext cx="320984"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2" name="Oval 86"/>
                <p:cNvSpPr>
                  <a:spLocks noChangeArrowheads="1"/>
                </p:cNvSpPr>
                <p:nvPr/>
              </p:nvSpPr>
              <p:spPr bwMode="auto">
                <a:xfrm>
                  <a:off x="11704317" y="3258045"/>
                  <a:ext cx="323269"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3" name="Oval 87"/>
                <p:cNvSpPr>
                  <a:spLocks noChangeArrowheads="1"/>
                </p:cNvSpPr>
                <p:nvPr/>
              </p:nvSpPr>
              <p:spPr bwMode="auto">
                <a:xfrm>
                  <a:off x="11313653" y="2958632"/>
                  <a:ext cx="323269"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4" name="Oval 88"/>
                <p:cNvSpPr>
                  <a:spLocks noChangeArrowheads="1"/>
                </p:cNvSpPr>
                <p:nvPr/>
              </p:nvSpPr>
              <p:spPr bwMode="auto">
                <a:xfrm>
                  <a:off x="11247400" y="2695598"/>
                  <a:ext cx="325554" cy="407144"/>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5" name="Oval 89"/>
                <p:cNvSpPr>
                  <a:spLocks noChangeArrowheads="1"/>
                </p:cNvSpPr>
                <p:nvPr/>
              </p:nvSpPr>
              <p:spPr bwMode="auto">
                <a:xfrm>
                  <a:off x="11313653" y="2436761"/>
                  <a:ext cx="323269" cy="404346"/>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6" name="Oval 90"/>
                <p:cNvSpPr>
                  <a:spLocks noChangeArrowheads="1"/>
                </p:cNvSpPr>
                <p:nvPr/>
              </p:nvSpPr>
              <p:spPr bwMode="auto">
                <a:xfrm>
                  <a:off x="11931634" y="2474537"/>
                  <a:ext cx="323269" cy="404346"/>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7" name="Oval 91"/>
                <p:cNvSpPr>
                  <a:spLocks noChangeArrowheads="1"/>
                </p:cNvSpPr>
                <p:nvPr/>
              </p:nvSpPr>
              <p:spPr bwMode="auto">
                <a:xfrm>
                  <a:off x="11575238" y="2322033"/>
                  <a:ext cx="323269" cy="405745"/>
                </a:xfrm>
                <a:prstGeom prst="ellipse">
                  <a:avLst/>
                </a:prstGeom>
                <a:gradFill flip="none" rotWithShape="1">
                  <a:gsLst>
                    <a:gs pos="27000">
                      <a:srgbClr val="FFFF00"/>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8" name="Oval 92"/>
                <p:cNvSpPr>
                  <a:spLocks noChangeArrowheads="1"/>
                </p:cNvSpPr>
                <p:nvPr/>
              </p:nvSpPr>
              <p:spPr bwMode="auto">
                <a:xfrm>
                  <a:off x="12064140" y="2659221"/>
                  <a:ext cx="323269" cy="40574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39" name="Oval 93"/>
                <p:cNvSpPr>
                  <a:spLocks noChangeArrowheads="1"/>
                </p:cNvSpPr>
                <p:nvPr/>
              </p:nvSpPr>
              <p:spPr bwMode="auto">
                <a:xfrm>
                  <a:off x="11802555" y="2287055"/>
                  <a:ext cx="323269" cy="407144"/>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sp>
              <p:nvSpPr>
                <p:cNvPr id="440" name="Oval 94"/>
                <p:cNvSpPr>
                  <a:spLocks noChangeArrowheads="1"/>
                </p:cNvSpPr>
                <p:nvPr/>
              </p:nvSpPr>
              <p:spPr bwMode="auto">
                <a:xfrm>
                  <a:off x="11965902" y="3183891"/>
                  <a:ext cx="320984" cy="405745"/>
                </a:xfrm>
                <a:prstGeom prst="ellipse">
                  <a:avLst/>
                </a:prstGeom>
                <a:gradFill flip="none" rotWithShape="1">
                  <a:gsLst>
                    <a:gs pos="27000">
                      <a:schemeClr val="accent4"/>
                    </a:gs>
                    <a:gs pos="100000">
                      <a:schemeClr val="tx1"/>
                    </a:gs>
                  </a:gsLst>
                  <a:path path="circle">
                    <a:fillToRect l="50000" t="50000" r="50000" b="50000"/>
                  </a:path>
                  <a:tileRect/>
                </a:gradFill>
                <a:ln w="12700" algn="ctr">
                  <a:noFill/>
                  <a:round/>
                  <a:headEnd/>
                  <a:tailEnd/>
                </a:ln>
                <a:effectLst/>
              </p:spPr>
              <p:txBody>
                <a:bodyPr/>
                <a:lstStyle>
                  <a:lvl1pPr algn="l"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pitchFamily="34" charset="0"/>
                    </a:defRPr>
                  </a:lvl9pPr>
                </a:lstStyle>
                <a:p>
                  <a:pPr algn="ctr" defTabSz="912903" eaLnBrk="1" fontAlgn="base" hangingPunct="1">
                    <a:spcBef>
                      <a:spcPct val="0"/>
                    </a:spcBef>
                    <a:spcAft>
                      <a:spcPct val="0"/>
                    </a:spcAft>
                    <a:buClrTx/>
                    <a:buSzTx/>
                    <a:buNone/>
                  </a:pPr>
                  <a:endParaRPr lang="en-GB" altLang="en-US" sz="1000" b="1" baseline="-25000" dirty="0">
                    <a:solidFill>
                      <a:srgbClr val="404040"/>
                    </a:solidFill>
                    <a:latin typeface="+mj-lt"/>
                  </a:endParaRPr>
                </a:p>
              </p:txBody>
            </p:sp>
          </p:grpSp>
          <p:sp>
            <p:nvSpPr>
              <p:cNvPr id="443" name="Rectangle 26"/>
              <p:cNvSpPr>
                <a:spLocks noChangeArrowheads="1"/>
              </p:cNvSpPr>
              <p:nvPr/>
            </p:nvSpPr>
            <p:spPr bwMode="auto">
              <a:xfrm>
                <a:off x="3672382" y="4050893"/>
                <a:ext cx="525785" cy="307777"/>
              </a:xfrm>
              <a:prstGeom prst="rect">
                <a:avLst/>
              </a:prstGeom>
              <a:noFill/>
              <a:ln w="9525">
                <a:noFill/>
                <a:miter lim="800000"/>
                <a:headEnd/>
                <a:tailEnd/>
              </a:ln>
            </p:spPr>
            <p:txBody>
              <a:bodyPr wrap="none" lIns="0" tIns="0" rIns="0" bIns="0" anchor="ctr">
                <a:spAutoFit/>
              </a:bodyPr>
              <a:lstStyle/>
              <a:p>
                <a:pPr algn="ctr" defTabSz="457200" fontAlgn="base">
                  <a:spcBef>
                    <a:spcPct val="0"/>
                  </a:spcBef>
                  <a:spcAft>
                    <a:spcPct val="0"/>
                  </a:spcAft>
                </a:pPr>
                <a:r>
                  <a:rPr lang="en-US" sz="1000" dirty="0">
                    <a:latin typeface="+mj-lt"/>
                    <a:cs typeface="Arial" panose="020B0604020202020204" pitchFamily="34" charset="0"/>
                  </a:rPr>
                  <a:t>Adipose</a:t>
                </a:r>
                <a:br>
                  <a:rPr lang="en-US" sz="1000" dirty="0">
                    <a:latin typeface="+mj-lt"/>
                    <a:cs typeface="Arial" panose="020B0604020202020204" pitchFamily="34" charset="0"/>
                  </a:rPr>
                </a:br>
                <a:r>
                  <a:rPr lang="en-US" sz="1000" dirty="0">
                    <a:latin typeface="+mj-lt"/>
                    <a:cs typeface="Arial" panose="020B0604020202020204" pitchFamily="34" charset="0"/>
                  </a:rPr>
                  <a:t>tissue </a:t>
                </a:r>
              </a:p>
            </p:txBody>
          </p:sp>
        </p:grpSp>
        <p:cxnSp>
          <p:nvCxnSpPr>
            <p:cNvPr id="55" name="Straight Arrow Connector 54"/>
            <p:cNvCxnSpPr/>
            <p:nvPr/>
          </p:nvCxnSpPr>
          <p:spPr>
            <a:xfrm flipH="1">
              <a:off x="4842305" y="4128063"/>
              <a:ext cx="2418818" cy="0"/>
            </a:xfrm>
            <a:prstGeom prst="straightConnector1">
              <a:avLst/>
            </a:prstGeom>
            <a:ln w="57150">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9" name="Straight Arrow Connector 508"/>
            <p:cNvCxnSpPr/>
            <p:nvPr/>
          </p:nvCxnSpPr>
          <p:spPr>
            <a:xfrm flipH="1" flipV="1">
              <a:off x="6828700" y="4936592"/>
              <a:ext cx="650515" cy="505119"/>
            </a:xfrm>
            <a:prstGeom prst="straightConnector1">
              <a:avLst/>
            </a:prstGeom>
            <a:ln w="57150">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13" name="TextBox 512"/>
            <p:cNvSpPr txBox="1"/>
            <p:nvPr/>
          </p:nvSpPr>
          <p:spPr>
            <a:xfrm>
              <a:off x="4774295" y="3729582"/>
              <a:ext cx="2711000" cy="400110"/>
            </a:xfrm>
            <a:prstGeom prst="rect">
              <a:avLst/>
            </a:prstGeom>
            <a:noFill/>
          </p:spPr>
          <p:txBody>
            <a:bodyPr wrap="none" rtlCol="0">
              <a:spAutoFit/>
            </a:bodyPr>
            <a:lstStyle/>
            <a:p>
              <a:pPr algn="ctr"/>
              <a:r>
                <a:rPr lang="en-GB" sz="1000" b="1" i="1" dirty="0">
                  <a:solidFill>
                    <a:schemeClr val="accent3"/>
                  </a:solidFill>
                </a:rPr>
                <a:t>Stimulation of adipocyte differentiation </a:t>
              </a:r>
              <a:br>
                <a:rPr lang="en-GB" sz="1000" b="1" i="1" dirty="0">
                  <a:solidFill>
                    <a:schemeClr val="accent3"/>
                  </a:solidFill>
                </a:rPr>
              </a:br>
              <a:r>
                <a:rPr lang="en-GB" sz="1000" b="1" i="1" dirty="0">
                  <a:solidFill>
                    <a:schemeClr val="accent3"/>
                  </a:solidFill>
                </a:rPr>
                <a:t>and triglyceride uptake</a:t>
              </a:r>
            </a:p>
          </p:txBody>
        </p:sp>
        <p:cxnSp>
          <p:nvCxnSpPr>
            <p:cNvPr id="508" name="Elbow Connector 507"/>
            <p:cNvCxnSpPr/>
            <p:nvPr/>
          </p:nvCxnSpPr>
          <p:spPr>
            <a:xfrm rot="16200000" flipH="1">
              <a:off x="4675115" y="4122707"/>
              <a:ext cx="244667" cy="779709"/>
            </a:xfrm>
            <a:prstGeom prst="bentConnector2">
              <a:avLst/>
            </a:prstGeom>
            <a:ln w="57150">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5" name="Elbow Connector 514"/>
            <p:cNvCxnSpPr/>
            <p:nvPr/>
          </p:nvCxnSpPr>
          <p:spPr>
            <a:xfrm rot="5400000">
              <a:off x="7130935" y="4050102"/>
              <a:ext cx="355965" cy="826654"/>
            </a:xfrm>
            <a:prstGeom prst="bentConnector2">
              <a:avLst/>
            </a:prstGeom>
            <a:ln w="57150">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1" name="Elbow Connector 520"/>
            <p:cNvCxnSpPr/>
            <p:nvPr/>
          </p:nvCxnSpPr>
          <p:spPr>
            <a:xfrm flipH="1">
              <a:off x="8385027" y="3366261"/>
              <a:ext cx="247036" cy="2275924"/>
            </a:xfrm>
            <a:prstGeom prst="bentConnector3">
              <a:avLst>
                <a:gd name="adj1" fmla="val -38557"/>
              </a:avLst>
            </a:prstGeom>
            <a:ln w="57150">
              <a:solidFill>
                <a:schemeClr val="accent2"/>
              </a:solidFill>
              <a:headEnd type="none" w="med" len="med"/>
              <a:tailEnd type="diamond" w="med" len="med"/>
            </a:ln>
            <a:effectLst/>
          </p:spPr>
          <p:style>
            <a:lnRef idx="2">
              <a:schemeClr val="accent1"/>
            </a:lnRef>
            <a:fillRef idx="0">
              <a:schemeClr val="accent1"/>
            </a:fillRef>
            <a:effectRef idx="1">
              <a:schemeClr val="accent1"/>
            </a:effectRef>
            <a:fontRef idx="minor">
              <a:schemeClr val="tx1"/>
            </a:fontRef>
          </p:style>
        </p:cxnSp>
        <p:grpSp>
          <p:nvGrpSpPr>
            <p:cNvPr id="533" name="Group 532"/>
            <p:cNvGrpSpPr/>
            <p:nvPr/>
          </p:nvGrpSpPr>
          <p:grpSpPr>
            <a:xfrm>
              <a:off x="8599517" y="4806486"/>
              <a:ext cx="251590" cy="251590"/>
              <a:chOff x="2725390" y="1880791"/>
              <a:chExt cx="251590" cy="251590"/>
            </a:xfrm>
          </p:grpSpPr>
          <p:sp>
            <p:nvSpPr>
              <p:cNvPr id="534" name="Oval 533"/>
              <p:cNvSpPr/>
              <p:nvPr/>
            </p:nvSpPr>
            <p:spPr>
              <a:xfrm>
                <a:off x="2725390" y="1880791"/>
                <a:ext cx="251590" cy="2515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latin typeface="+mj-lt"/>
                </a:endParaRPr>
              </a:p>
            </p:txBody>
          </p:sp>
          <p:sp>
            <p:nvSpPr>
              <p:cNvPr id="535" name="Minus 534"/>
              <p:cNvSpPr/>
              <p:nvPr/>
            </p:nvSpPr>
            <p:spPr>
              <a:xfrm>
                <a:off x="2748275" y="1903676"/>
                <a:ext cx="205821" cy="205821"/>
              </a:xfrm>
              <a:prstGeom prst="mathMin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sp>
          <p:nvSpPr>
            <p:cNvPr id="536" name="Down Arrow 535"/>
            <p:cNvSpPr/>
            <p:nvPr/>
          </p:nvSpPr>
          <p:spPr>
            <a:xfrm>
              <a:off x="7403586" y="3215225"/>
              <a:ext cx="248910" cy="32595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537" name="Down Arrow 536"/>
            <p:cNvSpPr/>
            <p:nvPr/>
          </p:nvSpPr>
          <p:spPr>
            <a:xfrm>
              <a:off x="7333736" y="3964525"/>
              <a:ext cx="248910" cy="32595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cxnSp>
          <p:nvCxnSpPr>
            <p:cNvPr id="538" name="Straight Arrow Connector 537"/>
            <p:cNvCxnSpPr/>
            <p:nvPr/>
          </p:nvCxnSpPr>
          <p:spPr>
            <a:xfrm>
              <a:off x="6187049" y="3358735"/>
              <a:ext cx="1082593" cy="0"/>
            </a:xfrm>
            <a:prstGeom prst="straightConnector1">
              <a:avLst/>
            </a:prstGeom>
            <a:ln w="57150">
              <a:solidFill>
                <a:schemeClr val="accent2"/>
              </a:solidFill>
              <a:headEnd type="none" w="med" len="med"/>
              <a:tailEnd type="diamond" w="med" len="med"/>
            </a:ln>
            <a:effectLst/>
          </p:spPr>
          <p:style>
            <a:lnRef idx="2">
              <a:schemeClr val="accent1"/>
            </a:lnRef>
            <a:fillRef idx="0">
              <a:schemeClr val="accent1"/>
            </a:fillRef>
            <a:effectRef idx="1">
              <a:schemeClr val="accent1"/>
            </a:effectRef>
            <a:fontRef idx="minor">
              <a:schemeClr val="tx1"/>
            </a:fontRef>
          </p:style>
        </p:cxnSp>
        <p:sp>
          <p:nvSpPr>
            <p:cNvPr id="540" name="TextBox 539"/>
            <p:cNvSpPr txBox="1"/>
            <p:nvPr/>
          </p:nvSpPr>
          <p:spPr>
            <a:xfrm>
              <a:off x="6040620" y="2864809"/>
              <a:ext cx="1316387" cy="400110"/>
            </a:xfrm>
            <a:prstGeom prst="rect">
              <a:avLst/>
            </a:prstGeom>
            <a:noFill/>
          </p:spPr>
          <p:txBody>
            <a:bodyPr wrap="none" rtlCol="0">
              <a:spAutoFit/>
            </a:bodyPr>
            <a:lstStyle/>
            <a:p>
              <a:pPr algn="ctr"/>
              <a:r>
                <a:rPr lang="en-GB" sz="1000" b="1" i="1" dirty="0">
                  <a:solidFill>
                    <a:srgbClr val="C00000"/>
                  </a:solidFill>
                </a:rPr>
                <a:t>Decrease in</a:t>
              </a:r>
              <a:br>
                <a:rPr lang="en-GB" sz="1000" b="1" i="1" dirty="0">
                  <a:solidFill>
                    <a:srgbClr val="C00000"/>
                  </a:solidFill>
                </a:rPr>
              </a:br>
              <a:r>
                <a:rPr lang="en-GB" sz="1000" b="1" i="1" dirty="0">
                  <a:solidFill>
                    <a:srgbClr val="C00000"/>
                  </a:solidFill>
                </a:rPr>
                <a:t>total testosterone</a:t>
              </a:r>
            </a:p>
          </p:txBody>
        </p:sp>
        <p:grpSp>
          <p:nvGrpSpPr>
            <p:cNvPr id="543" name="Group 542"/>
            <p:cNvGrpSpPr/>
            <p:nvPr/>
          </p:nvGrpSpPr>
          <p:grpSpPr>
            <a:xfrm>
              <a:off x="6599994" y="3232940"/>
              <a:ext cx="251590" cy="251590"/>
              <a:chOff x="2731740" y="1608641"/>
              <a:chExt cx="251590" cy="251590"/>
            </a:xfrm>
          </p:grpSpPr>
          <p:sp>
            <p:nvSpPr>
              <p:cNvPr id="544" name="Oval 543"/>
              <p:cNvSpPr/>
              <p:nvPr/>
            </p:nvSpPr>
            <p:spPr>
              <a:xfrm>
                <a:off x="2731740" y="1608641"/>
                <a:ext cx="251590" cy="2515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latin typeface="+mj-lt"/>
                </a:endParaRPr>
              </a:p>
            </p:txBody>
          </p:sp>
          <p:sp>
            <p:nvSpPr>
              <p:cNvPr id="545" name="Minus 544"/>
              <p:cNvSpPr/>
              <p:nvPr/>
            </p:nvSpPr>
            <p:spPr>
              <a:xfrm>
                <a:off x="2754625" y="1631526"/>
                <a:ext cx="205821" cy="205821"/>
              </a:xfrm>
              <a:prstGeom prst="mathMin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cxnSp>
          <p:nvCxnSpPr>
            <p:cNvPr id="548" name="Elbow Connector 547"/>
            <p:cNvCxnSpPr/>
            <p:nvPr/>
          </p:nvCxnSpPr>
          <p:spPr>
            <a:xfrm>
              <a:off x="7451083" y="2331491"/>
              <a:ext cx="649818" cy="439721"/>
            </a:xfrm>
            <a:prstGeom prst="bentConnector2">
              <a:avLst/>
            </a:prstGeom>
            <a:ln w="57150">
              <a:solidFill>
                <a:schemeClr val="accent2"/>
              </a:solidFill>
              <a:headEnd type="none" w="med" len="med"/>
              <a:tailEnd type="diamond" w="med" len="med"/>
            </a:ln>
            <a:effectLst/>
          </p:spPr>
          <p:style>
            <a:lnRef idx="2">
              <a:schemeClr val="accent1"/>
            </a:lnRef>
            <a:fillRef idx="0">
              <a:schemeClr val="accent1"/>
            </a:fillRef>
            <a:effectRef idx="1">
              <a:schemeClr val="accent1"/>
            </a:effectRef>
            <a:fontRef idx="minor">
              <a:schemeClr val="tx1"/>
            </a:fontRef>
          </p:style>
        </p:cxnSp>
        <p:grpSp>
          <p:nvGrpSpPr>
            <p:cNvPr id="551" name="Group 550"/>
            <p:cNvGrpSpPr/>
            <p:nvPr/>
          </p:nvGrpSpPr>
          <p:grpSpPr>
            <a:xfrm>
              <a:off x="7656547" y="2209077"/>
              <a:ext cx="251590" cy="251590"/>
              <a:chOff x="2731740" y="1608641"/>
              <a:chExt cx="251590" cy="251590"/>
            </a:xfrm>
          </p:grpSpPr>
          <p:sp>
            <p:nvSpPr>
              <p:cNvPr id="552" name="Oval 551"/>
              <p:cNvSpPr/>
              <p:nvPr/>
            </p:nvSpPr>
            <p:spPr>
              <a:xfrm>
                <a:off x="2731740" y="1608641"/>
                <a:ext cx="251590" cy="25159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latin typeface="+mj-lt"/>
                </a:endParaRPr>
              </a:p>
            </p:txBody>
          </p:sp>
          <p:sp>
            <p:nvSpPr>
              <p:cNvPr id="553" name="Minus 552"/>
              <p:cNvSpPr/>
              <p:nvPr/>
            </p:nvSpPr>
            <p:spPr>
              <a:xfrm>
                <a:off x="2754625" y="1631526"/>
                <a:ext cx="205821" cy="205821"/>
              </a:xfrm>
              <a:prstGeom prst="mathMin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sp>
          <p:nvSpPr>
            <p:cNvPr id="554" name="TextBox 553"/>
            <p:cNvSpPr txBox="1"/>
            <p:nvPr/>
          </p:nvSpPr>
          <p:spPr>
            <a:xfrm>
              <a:off x="7285060" y="1836539"/>
              <a:ext cx="1274709" cy="400110"/>
            </a:xfrm>
            <a:prstGeom prst="rect">
              <a:avLst/>
            </a:prstGeom>
            <a:noFill/>
          </p:spPr>
          <p:txBody>
            <a:bodyPr wrap="none" rtlCol="0">
              <a:spAutoFit/>
            </a:bodyPr>
            <a:lstStyle/>
            <a:p>
              <a:pPr algn="ctr"/>
              <a:r>
                <a:rPr lang="en-GB" sz="1000" b="1" i="1" dirty="0">
                  <a:solidFill>
                    <a:srgbClr val="C00000"/>
                  </a:solidFill>
                </a:rPr>
                <a:t>Decrease in</a:t>
              </a:r>
              <a:br>
                <a:rPr lang="en-GB" sz="1000" b="1" i="1" dirty="0">
                  <a:solidFill>
                    <a:srgbClr val="C00000"/>
                  </a:solidFill>
                </a:rPr>
              </a:br>
              <a:r>
                <a:rPr lang="en-GB" sz="1000" b="1" i="1" dirty="0">
                  <a:solidFill>
                    <a:srgbClr val="C00000"/>
                  </a:solidFill>
                </a:rPr>
                <a:t>free testosterone</a:t>
              </a:r>
            </a:p>
          </p:txBody>
        </p:sp>
        <p:cxnSp>
          <p:nvCxnSpPr>
            <p:cNvPr id="557" name="Elbow Connector 556"/>
            <p:cNvCxnSpPr/>
            <p:nvPr/>
          </p:nvCxnSpPr>
          <p:spPr>
            <a:xfrm rot="5400000" flipH="1" flipV="1">
              <a:off x="4698137" y="2965325"/>
              <a:ext cx="217260" cy="660967"/>
            </a:xfrm>
            <a:prstGeom prst="bentConnector2">
              <a:avLst/>
            </a:prstGeom>
            <a:ln w="57150">
              <a:solidFill>
                <a:schemeClr val="tx2">
                  <a:lumMod val="60000"/>
                  <a:lumOff val="40000"/>
                </a:schemeClr>
              </a:solidFill>
              <a:headEnd type="none" w="med" len="med"/>
              <a:tailEnd type="diamond" w="med" len="med"/>
            </a:ln>
            <a:effectLst/>
          </p:spPr>
          <p:style>
            <a:lnRef idx="2">
              <a:schemeClr val="accent1"/>
            </a:lnRef>
            <a:fillRef idx="0">
              <a:schemeClr val="accent1"/>
            </a:fillRef>
            <a:effectRef idx="1">
              <a:schemeClr val="accent1"/>
            </a:effectRef>
            <a:fontRef idx="minor">
              <a:schemeClr val="tx1"/>
            </a:fontRef>
          </p:style>
        </p:cxnSp>
        <p:grpSp>
          <p:nvGrpSpPr>
            <p:cNvPr id="560" name="Group 559"/>
            <p:cNvGrpSpPr/>
            <p:nvPr/>
          </p:nvGrpSpPr>
          <p:grpSpPr>
            <a:xfrm>
              <a:off x="4756791" y="3061383"/>
              <a:ext cx="251590" cy="251590"/>
              <a:chOff x="2731740" y="1608641"/>
              <a:chExt cx="251590" cy="251590"/>
            </a:xfrm>
          </p:grpSpPr>
          <p:sp>
            <p:nvSpPr>
              <p:cNvPr id="561" name="Oval 560"/>
              <p:cNvSpPr/>
              <p:nvPr/>
            </p:nvSpPr>
            <p:spPr>
              <a:xfrm>
                <a:off x="2731740" y="1608641"/>
                <a:ext cx="251590" cy="25159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latin typeface="+mj-lt"/>
                </a:endParaRPr>
              </a:p>
            </p:txBody>
          </p:sp>
          <p:sp>
            <p:nvSpPr>
              <p:cNvPr id="562" name="Minus 561"/>
              <p:cNvSpPr/>
              <p:nvPr/>
            </p:nvSpPr>
            <p:spPr>
              <a:xfrm>
                <a:off x="2754625" y="1631526"/>
                <a:ext cx="205821" cy="205821"/>
              </a:xfrm>
              <a:prstGeom prst="mathMinu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grpSp>
          <p:nvGrpSpPr>
            <p:cNvPr id="519" name="Group 518"/>
            <p:cNvGrpSpPr/>
            <p:nvPr/>
          </p:nvGrpSpPr>
          <p:grpSpPr>
            <a:xfrm>
              <a:off x="4452709" y="2441617"/>
              <a:ext cx="914615" cy="731928"/>
              <a:chOff x="4280462" y="2376301"/>
              <a:chExt cx="914615" cy="731928"/>
            </a:xfrm>
          </p:grpSpPr>
          <p:pic>
            <p:nvPicPr>
              <p:cNvPr id="1045" name="Picture 5"/>
              <p:cNvPicPr>
                <a:picLocks noChangeAspect="1" noChangeArrowheads="1"/>
              </p:cNvPicPr>
              <p:nvPr/>
            </p:nvPicPr>
            <p:blipFill>
              <a:blip r:embed="rId16">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80462" y="2421069"/>
                <a:ext cx="379448" cy="68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6" name="TextBox 565"/>
              <p:cNvSpPr txBox="1"/>
              <p:nvPr/>
            </p:nvSpPr>
            <p:spPr>
              <a:xfrm>
                <a:off x="4357988" y="2376301"/>
                <a:ext cx="837089" cy="400110"/>
              </a:xfrm>
              <a:prstGeom prst="rect">
                <a:avLst/>
              </a:prstGeom>
              <a:noFill/>
            </p:spPr>
            <p:txBody>
              <a:bodyPr wrap="none" rtlCol="0">
                <a:spAutoFit/>
              </a:bodyPr>
              <a:lstStyle/>
              <a:p>
                <a:pPr algn="ctr"/>
                <a:r>
                  <a:rPr lang="en-GB" sz="1000" b="1" i="1" dirty="0">
                    <a:solidFill>
                      <a:schemeClr val="tx2">
                        <a:lumMod val="60000"/>
                        <a:lumOff val="40000"/>
                      </a:schemeClr>
                    </a:solidFill>
                  </a:rPr>
                  <a:t>Modest</a:t>
                </a:r>
              </a:p>
              <a:p>
                <a:pPr algn="ctr"/>
                <a:r>
                  <a:rPr lang="en-GB" sz="1000" b="1" i="1" dirty="0">
                    <a:solidFill>
                      <a:schemeClr val="tx2">
                        <a:lumMod val="60000"/>
                        <a:lumOff val="40000"/>
                      </a:schemeClr>
                    </a:solidFill>
                  </a:rPr>
                  <a:t>     obesity</a:t>
                </a:r>
              </a:p>
            </p:txBody>
          </p:sp>
        </p:grpSp>
        <p:grpSp>
          <p:nvGrpSpPr>
            <p:cNvPr id="522" name="Group 521"/>
            <p:cNvGrpSpPr/>
            <p:nvPr/>
          </p:nvGrpSpPr>
          <p:grpSpPr>
            <a:xfrm>
              <a:off x="3368427" y="2185533"/>
              <a:ext cx="1036692" cy="887414"/>
              <a:chOff x="3196180" y="2120217"/>
              <a:chExt cx="1036692" cy="887414"/>
            </a:xfrm>
          </p:grpSpPr>
          <p:pic>
            <p:nvPicPr>
              <p:cNvPr id="1044" name="Picture 4"/>
              <p:cNvPicPr>
                <a:picLocks noChangeAspect="1" noChangeArrowheads="1"/>
              </p:cNvPicPr>
              <p:nvPr/>
            </p:nvPicPr>
            <p:blipFill>
              <a:blip r:embed="rId18">
                <a:clrChange>
                  <a:clrFrom>
                    <a:srgbClr val="FAFAFA"/>
                  </a:clrFrom>
                  <a:clrTo>
                    <a:srgbClr val="FAFAFA">
                      <a:alpha val="0"/>
                    </a:srgbClr>
                  </a:clrTo>
                </a:clrChange>
                <a:duotone>
                  <a:schemeClr val="accent2">
                    <a:shade val="45000"/>
                    <a:satMod val="135000"/>
                  </a:schemeClr>
                  <a:prstClr val="white"/>
                </a:duotone>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75971" y="2120217"/>
                <a:ext cx="556901" cy="7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7" name="TextBox 566"/>
              <p:cNvSpPr txBox="1"/>
              <p:nvPr/>
            </p:nvSpPr>
            <p:spPr>
              <a:xfrm>
                <a:off x="3196180" y="2607521"/>
                <a:ext cx="798617" cy="400110"/>
              </a:xfrm>
              <a:prstGeom prst="rect">
                <a:avLst/>
              </a:prstGeom>
              <a:noFill/>
            </p:spPr>
            <p:txBody>
              <a:bodyPr wrap="none" rtlCol="0">
                <a:spAutoFit/>
              </a:bodyPr>
              <a:lstStyle/>
              <a:p>
                <a:pPr algn="ctr"/>
                <a:r>
                  <a:rPr lang="en-GB" sz="1000" b="1" i="1" dirty="0">
                    <a:solidFill>
                      <a:srgbClr val="9900CC"/>
                    </a:solidFill>
                  </a:rPr>
                  <a:t>Marked</a:t>
                </a:r>
              </a:p>
              <a:p>
                <a:pPr algn="ctr"/>
                <a:r>
                  <a:rPr lang="en-GB" sz="1000" b="1" i="1" dirty="0">
                    <a:solidFill>
                      <a:srgbClr val="9900CC"/>
                    </a:solidFill>
                  </a:rPr>
                  <a:t>    obesity</a:t>
                </a:r>
              </a:p>
            </p:txBody>
          </p:sp>
        </p:grpSp>
        <p:cxnSp>
          <p:nvCxnSpPr>
            <p:cNvPr id="572" name="Elbow Connector 571"/>
            <p:cNvCxnSpPr/>
            <p:nvPr/>
          </p:nvCxnSpPr>
          <p:spPr>
            <a:xfrm rot="5400000" flipH="1" flipV="1">
              <a:off x="3706361" y="2442073"/>
              <a:ext cx="1671329" cy="253403"/>
            </a:xfrm>
            <a:prstGeom prst="bentConnector2">
              <a:avLst/>
            </a:prstGeom>
            <a:ln w="57150">
              <a:solidFill>
                <a:srgbClr val="9900CC"/>
              </a:solidFill>
              <a:headEnd type="none" w="med" len="med"/>
              <a:tailEnd type="diamond" w="med" len="med"/>
            </a:ln>
            <a:effectLst/>
          </p:spPr>
          <p:style>
            <a:lnRef idx="2">
              <a:schemeClr val="accent1"/>
            </a:lnRef>
            <a:fillRef idx="0">
              <a:schemeClr val="accent1"/>
            </a:fillRef>
            <a:effectRef idx="1">
              <a:schemeClr val="accent1"/>
            </a:effectRef>
            <a:fontRef idx="minor">
              <a:schemeClr val="tx1"/>
            </a:fontRef>
          </p:style>
        </p:cxnSp>
        <p:cxnSp>
          <p:nvCxnSpPr>
            <p:cNvPr id="577" name="Elbow Connector 576"/>
            <p:cNvCxnSpPr/>
            <p:nvPr/>
          </p:nvCxnSpPr>
          <p:spPr>
            <a:xfrm rot="5400000" flipH="1" flipV="1">
              <a:off x="4737813" y="2008123"/>
              <a:ext cx="1073826" cy="1718804"/>
            </a:xfrm>
            <a:prstGeom prst="bentConnector2">
              <a:avLst/>
            </a:prstGeom>
            <a:ln w="57150">
              <a:solidFill>
                <a:srgbClr val="9900CC"/>
              </a:solidFill>
              <a:headEnd type="none" w="med" len="med"/>
              <a:tailEnd type="diamond" w="med" len="med"/>
            </a:ln>
            <a:effectLst/>
          </p:spPr>
          <p:style>
            <a:lnRef idx="2">
              <a:schemeClr val="accent1"/>
            </a:lnRef>
            <a:fillRef idx="0">
              <a:schemeClr val="accent1"/>
            </a:fillRef>
            <a:effectRef idx="1">
              <a:schemeClr val="accent1"/>
            </a:effectRef>
            <a:fontRef idx="minor">
              <a:schemeClr val="tx1"/>
            </a:fontRef>
          </p:style>
        </p:cxnSp>
        <p:grpSp>
          <p:nvGrpSpPr>
            <p:cNvPr id="581" name="Group 580"/>
            <p:cNvGrpSpPr/>
            <p:nvPr/>
          </p:nvGrpSpPr>
          <p:grpSpPr>
            <a:xfrm>
              <a:off x="5668933" y="2206537"/>
              <a:ext cx="251590" cy="251590"/>
              <a:chOff x="2731740" y="1608641"/>
              <a:chExt cx="251590" cy="251590"/>
            </a:xfrm>
          </p:grpSpPr>
          <p:sp>
            <p:nvSpPr>
              <p:cNvPr id="582" name="Oval 581"/>
              <p:cNvSpPr/>
              <p:nvPr/>
            </p:nvSpPr>
            <p:spPr>
              <a:xfrm>
                <a:off x="2731740" y="1608641"/>
                <a:ext cx="251590" cy="251590"/>
              </a:xfrm>
              <a:prstGeom prst="ellipse">
                <a:avLst/>
              </a:prstGeom>
              <a:solidFill>
                <a:schemeClr val="bg1"/>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latin typeface="+mj-lt"/>
                </a:endParaRPr>
              </a:p>
            </p:txBody>
          </p:sp>
          <p:sp>
            <p:nvSpPr>
              <p:cNvPr id="583" name="Minus 582"/>
              <p:cNvSpPr/>
              <p:nvPr/>
            </p:nvSpPr>
            <p:spPr>
              <a:xfrm>
                <a:off x="2754625" y="1631526"/>
                <a:ext cx="205821" cy="205821"/>
              </a:xfrm>
              <a:prstGeom prst="mathMinus">
                <a:avLst/>
              </a:prstGeom>
              <a:solidFill>
                <a:srgbClr val="9900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sp>
          <p:nvSpPr>
            <p:cNvPr id="587" name="TextBox 586"/>
            <p:cNvSpPr txBox="1"/>
            <p:nvPr/>
          </p:nvSpPr>
          <p:spPr>
            <a:xfrm>
              <a:off x="3563756" y="1703679"/>
              <a:ext cx="800219" cy="400110"/>
            </a:xfrm>
            <a:prstGeom prst="rect">
              <a:avLst/>
            </a:prstGeom>
            <a:noFill/>
          </p:spPr>
          <p:txBody>
            <a:bodyPr wrap="none" rtlCol="0">
              <a:spAutoFit/>
            </a:bodyPr>
            <a:lstStyle/>
            <a:p>
              <a:pPr algn="ctr"/>
              <a:r>
                <a:rPr lang="en-GB" sz="1000" b="1" i="1" dirty="0">
                  <a:solidFill>
                    <a:schemeClr val="tx1">
                      <a:lumMod val="75000"/>
                      <a:lumOff val="25000"/>
                    </a:schemeClr>
                  </a:solidFill>
                </a:rPr>
                <a:t>Leptin</a:t>
              </a:r>
            </a:p>
            <a:p>
              <a:pPr algn="ctr"/>
              <a:r>
                <a:rPr lang="en-GB" sz="1000" b="1" i="1" dirty="0">
                  <a:solidFill>
                    <a:schemeClr val="tx1">
                      <a:lumMod val="75000"/>
                      <a:lumOff val="25000"/>
                    </a:schemeClr>
                  </a:solidFill>
                </a:rPr>
                <a:t>Cytokines</a:t>
              </a:r>
            </a:p>
          </p:txBody>
        </p:sp>
        <p:sp>
          <p:nvSpPr>
            <p:cNvPr id="595" name="Down Arrow 594"/>
            <p:cNvSpPr/>
            <p:nvPr/>
          </p:nvSpPr>
          <p:spPr>
            <a:xfrm>
              <a:off x="5231753" y="3082488"/>
              <a:ext cx="248910" cy="32595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596" name="Flowchart: Terminator 595"/>
            <p:cNvSpPr/>
            <p:nvPr/>
          </p:nvSpPr>
          <p:spPr>
            <a:xfrm>
              <a:off x="5556685" y="2787381"/>
              <a:ext cx="459184" cy="233006"/>
            </a:xfrm>
            <a:prstGeom prst="flowChartTerminator">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050" b="1" dirty="0">
                  <a:solidFill>
                    <a:srgbClr val="005294"/>
                  </a:solidFill>
                </a:rPr>
                <a:t>SHBG</a:t>
              </a:r>
            </a:p>
          </p:txBody>
        </p:sp>
        <p:grpSp>
          <p:nvGrpSpPr>
            <p:cNvPr id="584" name="Group 583"/>
            <p:cNvGrpSpPr/>
            <p:nvPr/>
          </p:nvGrpSpPr>
          <p:grpSpPr>
            <a:xfrm>
              <a:off x="4290587" y="1867592"/>
              <a:ext cx="251590" cy="251590"/>
              <a:chOff x="2731740" y="1608641"/>
              <a:chExt cx="251590" cy="251590"/>
            </a:xfrm>
          </p:grpSpPr>
          <p:sp>
            <p:nvSpPr>
              <p:cNvPr id="585" name="Oval 584"/>
              <p:cNvSpPr/>
              <p:nvPr/>
            </p:nvSpPr>
            <p:spPr>
              <a:xfrm>
                <a:off x="2731740" y="1608641"/>
                <a:ext cx="251590" cy="251590"/>
              </a:xfrm>
              <a:prstGeom prst="ellipse">
                <a:avLst/>
              </a:prstGeom>
              <a:solidFill>
                <a:schemeClr val="bg1"/>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C00000"/>
                  </a:solidFill>
                  <a:latin typeface="+mj-lt"/>
                </a:endParaRPr>
              </a:p>
            </p:txBody>
          </p:sp>
          <p:sp>
            <p:nvSpPr>
              <p:cNvPr id="586" name="Minus 585"/>
              <p:cNvSpPr/>
              <p:nvPr/>
            </p:nvSpPr>
            <p:spPr>
              <a:xfrm>
                <a:off x="2754625" y="1631526"/>
                <a:ext cx="205821" cy="205821"/>
              </a:xfrm>
              <a:prstGeom prst="mathMinus">
                <a:avLst/>
              </a:prstGeom>
              <a:solidFill>
                <a:srgbClr val="9900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sp>
          <p:nvSpPr>
            <p:cNvPr id="634" name="TextBox 633"/>
            <p:cNvSpPr txBox="1"/>
            <p:nvPr/>
          </p:nvSpPr>
          <p:spPr>
            <a:xfrm>
              <a:off x="7789819" y="4959889"/>
              <a:ext cx="1039067" cy="400110"/>
            </a:xfrm>
            <a:prstGeom prst="rect">
              <a:avLst/>
            </a:prstGeom>
            <a:noFill/>
          </p:spPr>
          <p:txBody>
            <a:bodyPr wrap="none" rtlCol="0">
              <a:spAutoFit/>
            </a:bodyPr>
            <a:lstStyle/>
            <a:p>
              <a:pPr algn="ctr"/>
              <a:r>
                <a:rPr lang="en-GB" sz="1000" b="1" i="1" dirty="0">
                  <a:solidFill>
                    <a:srgbClr val="C00000"/>
                  </a:solidFill>
                </a:rPr>
                <a:t>Loss of</a:t>
              </a:r>
            </a:p>
            <a:p>
              <a:pPr algn="ctr"/>
              <a:r>
                <a:rPr lang="en-GB" sz="1000" b="1" i="1" dirty="0">
                  <a:solidFill>
                    <a:srgbClr val="C00000"/>
                  </a:solidFill>
                </a:rPr>
                <a:t>muscle mass</a:t>
              </a:r>
            </a:p>
          </p:txBody>
        </p:sp>
        <p:cxnSp>
          <p:nvCxnSpPr>
            <p:cNvPr id="605" name="Straight Connector 604"/>
            <p:cNvCxnSpPr/>
            <p:nvPr/>
          </p:nvCxnSpPr>
          <p:spPr>
            <a:xfrm>
              <a:off x="7038975" y="4641135"/>
              <a:ext cx="1686337" cy="0"/>
            </a:xfrm>
            <a:prstGeom prst="line">
              <a:avLst/>
            </a:prstGeom>
            <a:ln w="57150">
              <a:solidFill>
                <a:schemeClr val="accent2"/>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4125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009"/>
            <a:ext cx="11702642" cy="1081309"/>
          </a:xfrm>
        </p:spPr>
        <p:txBody>
          <a:bodyPr>
            <a:normAutofit/>
          </a:bodyPr>
          <a:lstStyle/>
          <a:p>
            <a:r>
              <a:rPr lang="en-GB" sz="2800" dirty="0">
                <a:solidFill>
                  <a:schemeClr val="tx2"/>
                </a:solidFill>
              </a:rPr>
              <a:t>Australian study: randomised controlled trial of the effect of </a:t>
            </a:r>
            <a:r>
              <a:rPr lang="en-GB" sz="2800" dirty="0" err="1">
                <a:solidFill>
                  <a:schemeClr val="tx2"/>
                </a:solidFill>
              </a:rPr>
              <a:t>TTh</a:t>
            </a:r>
            <a:r>
              <a:rPr lang="en-GB" sz="2800" dirty="0">
                <a:solidFill>
                  <a:schemeClr val="tx2"/>
                </a:solidFill>
              </a:rPr>
              <a:t> on body composition in men with obesity &amp; low testosterone</a:t>
            </a:r>
          </a:p>
        </p:txBody>
      </p:sp>
      <p:sp>
        <p:nvSpPr>
          <p:cNvPr id="3" name="Content Placeholder 2"/>
          <p:cNvSpPr>
            <a:spLocks noGrp="1"/>
          </p:cNvSpPr>
          <p:nvPr>
            <p:ph idx="1"/>
          </p:nvPr>
        </p:nvSpPr>
        <p:spPr>
          <a:xfrm>
            <a:off x="967408" y="2901347"/>
            <a:ext cx="9778889" cy="1586871"/>
          </a:xfrm>
        </p:spPr>
        <p:txBody>
          <a:bodyPr>
            <a:normAutofit/>
          </a:bodyPr>
          <a:lstStyle/>
          <a:p>
            <a:pPr>
              <a:spcBef>
                <a:spcPts val="600"/>
              </a:spcBef>
            </a:pPr>
            <a:r>
              <a:rPr lang="en-GB" sz="1800" dirty="0"/>
              <a:t>Men (median age: 53 years) with obesity (BMI ≥30 kg/m</a:t>
            </a:r>
            <a:r>
              <a:rPr lang="en-GB" sz="1800" baseline="30000" dirty="0"/>
              <a:t>2</a:t>
            </a:r>
            <a:r>
              <a:rPr lang="en-GB" sz="1800" dirty="0"/>
              <a:t>) and total testosterone level ≤12 </a:t>
            </a:r>
            <a:r>
              <a:rPr lang="en-GB" sz="1800" dirty="0" err="1"/>
              <a:t>nmol</a:t>
            </a:r>
            <a:r>
              <a:rPr lang="en-GB" sz="1800" dirty="0"/>
              <a:t>/L who received 10 weeks of a very-low-energy diet followed by </a:t>
            </a:r>
            <a:br>
              <a:rPr lang="en-GB" sz="1800" dirty="0"/>
            </a:br>
            <a:r>
              <a:rPr lang="en-GB" sz="1800" dirty="0"/>
              <a:t>46 weeks of weight maintenance were randomised to receive:</a:t>
            </a:r>
          </a:p>
          <a:p>
            <a:pPr lvl="1">
              <a:spcBef>
                <a:spcPts val="600"/>
              </a:spcBef>
            </a:pPr>
            <a:r>
              <a:rPr lang="en-GB" sz="1600" dirty="0"/>
              <a:t>10-weekly 1000 mg intramuscular testosterone </a:t>
            </a:r>
            <a:r>
              <a:rPr lang="en-GB" sz="1600" dirty="0" err="1"/>
              <a:t>undecanoate</a:t>
            </a:r>
            <a:r>
              <a:rPr lang="en-GB" sz="1600" dirty="0"/>
              <a:t> (n=49; cases)</a:t>
            </a:r>
          </a:p>
          <a:p>
            <a:pPr lvl="1">
              <a:spcBef>
                <a:spcPts val="600"/>
              </a:spcBef>
            </a:pPr>
            <a:r>
              <a:rPr lang="en-GB" sz="1600" dirty="0"/>
              <a:t>Matching placebo (n=51; controls)</a:t>
            </a:r>
          </a:p>
        </p:txBody>
      </p:sp>
      <p:sp>
        <p:nvSpPr>
          <p:cNvPr id="7" name="TextBox 6"/>
          <p:cNvSpPr txBox="1"/>
          <p:nvPr/>
        </p:nvSpPr>
        <p:spPr>
          <a:xfrm>
            <a:off x="1523999" y="5893041"/>
            <a:ext cx="9144001" cy="400110"/>
          </a:xfrm>
          <a:prstGeom prst="rect">
            <a:avLst/>
          </a:prstGeom>
          <a:noFill/>
        </p:spPr>
        <p:txBody>
          <a:bodyPr wrap="square" rtlCol="0" anchor="b">
            <a:spAutoFit/>
          </a:bodyPr>
          <a:lstStyle/>
          <a:p>
            <a:pPr defTabSz="457200">
              <a:defRPr/>
            </a:pPr>
            <a:r>
              <a:rPr lang="en-GB" sz="1000" dirty="0">
                <a:solidFill>
                  <a:srgbClr val="005294"/>
                </a:solidFill>
              </a:rPr>
              <a:t>BMI, body mass index; CT, computed tomography; DEXA, dual-energy X-ray absorptiometry; </a:t>
            </a:r>
            <a:r>
              <a:rPr lang="en-GB" sz="1000" dirty="0" err="1">
                <a:solidFill>
                  <a:srgbClr val="005294"/>
                </a:solidFill>
              </a:rPr>
              <a:t>TTh</a:t>
            </a:r>
            <a:r>
              <a:rPr lang="en-GB" sz="1000" dirty="0">
                <a:solidFill>
                  <a:srgbClr val="005294"/>
                </a:solidFill>
              </a:rPr>
              <a:t>, testosterone therapy</a:t>
            </a:r>
            <a:endParaRPr lang="en-US" sz="1000" dirty="0">
              <a:solidFill>
                <a:srgbClr val="005294"/>
              </a:solidFill>
            </a:endParaRPr>
          </a:p>
          <a:p>
            <a:pPr defTabSz="457200">
              <a:defRPr/>
            </a:pPr>
            <a:r>
              <a:rPr lang="da-DK" sz="1000" dirty="0">
                <a:solidFill>
                  <a:srgbClr val="005294"/>
                </a:solidFill>
              </a:rPr>
              <a:t>Ng Tang Fui M </a:t>
            </a:r>
            <a:r>
              <a:rPr lang="da-DK" sz="1000" i="1" dirty="0">
                <a:solidFill>
                  <a:srgbClr val="005294"/>
                </a:solidFill>
              </a:rPr>
              <a:t>et al. BMC Med </a:t>
            </a:r>
            <a:r>
              <a:rPr lang="da-DK" sz="1000" dirty="0">
                <a:solidFill>
                  <a:srgbClr val="005294"/>
                </a:solidFill>
              </a:rPr>
              <a:t>2016;14:153.</a:t>
            </a:r>
            <a:endParaRPr lang="en-GB" sz="1000" dirty="0">
              <a:solidFill>
                <a:srgbClr val="005294"/>
              </a:solidFill>
            </a:endParaRPr>
          </a:p>
        </p:txBody>
      </p:sp>
      <p:grpSp>
        <p:nvGrpSpPr>
          <p:cNvPr id="22" name="Group 21"/>
          <p:cNvGrpSpPr/>
          <p:nvPr/>
        </p:nvGrpSpPr>
        <p:grpSpPr>
          <a:xfrm>
            <a:off x="967409" y="4548238"/>
            <a:ext cx="9778888" cy="1145078"/>
            <a:chOff x="818686" y="3192760"/>
            <a:chExt cx="8164233" cy="1145078"/>
          </a:xfrm>
        </p:grpSpPr>
        <p:sp>
          <p:nvSpPr>
            <p:cNvPr id="23" name="TextBox 22"/>
            <p:cNvSpPr txBox="1"/>
            <p:nvPr/>
          </p:nvSpPr>
          <p:spPr>
            <a:xfrm>
              <a:off x="1079936" y="3412662"/>
              <a:ext cx="7902983" cy="925176"/>
            </a:xfrm>
            <a:prstGeom prst="roundRect">
              <a:avLst>
                <a:gd name="adj" fmla="val 11703"/>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2438" indent="-285750" algn="l">
                <a:spcBef>
                  <a:spcPts val="1200"/>
                </a:spcBef>
                <a:buClr>
                  <a:srgbClr val="005294"/>
                </a:buClr>
                <a:buFont typeface="Arial" panose="020B0604020202020204" pitchFamily="34" charset="0"/>
                <a:buChar char="•"/>
              </a:pPr>
              <a:endParaRPr lang="en-GB" sz="400" dirty="0">
                <a:solidFill>
                  <a:srgbClr val="005294"/>
                </a:solidFill>
              </a:endParaRPr>
            </a:p>
            <a:p>
              <a:pPr marL="452438" indent="-285750" algn="l">
                <a:spcBef>
                  <a:spcPts val="1200"/>
                </a:spcBef>
                <a:buClr>
                  <a:srgbClr val="005294"/>
                </a:buClr>
                <a:buFont typeface="Arial" panose="020B0604020202020204" pitchFamily="34" charset="0"/>
                <a:buChar char="•"/>
              </a:pPr>
              <a:r>
                <a:rPr lang="en-GB" dirty="0">
                  <a:solidFill>
                    <a:srgbClr val="005294"/>
                  </a:solidFill>
                </a:rPr>
                <a:t>Between-group differences in </a:t>
              </a:r>
              <a:r>
                <a:rPr lang="en-GB" b="1" dirty="0">
                  <a:solidFill>
                    <a:srgbClr val="005294"/>
                  </a:solidFill>
                </a:rPr>
                <a:t>fat and lean mass</a:t>
              </a:r>
              <a:r>
                <a:rPr lang="en-GB" dirty="0">
                  <a:solidFill>
                    <a:srgbClr val="005294"/>
                  </a:solidFill>
                </a:rPr>
                <a:t> measured by DEXA </a:t>
              </a:r>
              <a:br>
                <a:rPr lang="en-GB" dirty="0">
                  <a:solidFill>
                    <a:srgbClr val="005294"/>
                  </a:solidFill>
                </a:rPr>
              </a:br>
              <a:r>
                <a:rPr lang="en-GB" dirty="0">
                  <a:solidFill>
                    <a:srgbClr val="005294"/>
                  </a:solidFill>
                </a:rPr>
                <a:t>and </a:t>
              </a:r>
              <a:r>
                <a:rPr lang="en-GB" b="1" dirty="0">
                  <a:solidFill>
                    <a:srgbClr val="005294"/>
                  </a:solidFill>
                </a:rPr>
                <a:t>visceral fat area</a:t>
              </a:r>
              <a:r>
                <a:rPr lang="en-GB" dirty="0">
                  <a:solidFill>
                    <a:srgbClr val="005294"/>
                  </a:solidFill>
                </a:rPr>
                <a:t> by CT</a:t>
              </a:r>
            </a:p>
          </p:txBody>
        </p:sp>
        <p:grpSp>
          <p:nvGrpSpPr>
            <p:cNvPr id="24" name="Group 23"/>
            <p:cNvGrpSpPr/>
            <p:nvPr/>
          </p:nvGrpSpPr>
          <p:grpSpPr>
            <a:xfrm>
              <a:off x="818686" y="3192760"/>
              <a:ext cx="3074871" cy="439800"/>
              <a:chOff x="348337" y="1458681"/>
              <a:chExt cx="3074871" cy="310140"/>
            </a:xfrm>
          </p:grpSpPr>
          <p:sp>
            <p:nvSpPr>
              <p:cNvPr id="25" name="Pentagon 24"/>
              <p:cNvSpPr/>
              <p:nvPr/>
            </p:nvSpPr>
            <p:spPr>
              <a:xfrm>
                <a:off x="348337" y="1458681"/>
                <a:ext cx="2725140" cy="310140"/>
              </a:xfrm>
              <a:prstGeom prst="homePlat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TextBox 25"/>
              <p:cNvSpPr txBox="1"/>
              <p:nvPr/>
            </p:nvSpPr>
            <p:spPr>
              <a:xfrm>
                <a:off x="359549" y="1483528"/>
                <a:ext cx="3063659" cy="260447"/>
              </a:xfrm>
              <a:prstGeom prst="rect">
                <a:avLst/>
              </a:prstGeom>
              <a:noFill/>
            </p:spPr>
            <p:txBody>
              <a:bodyPr wrap="none" rtlCol="0">
                <a:spAutoFit/>
              </a:bodyPr>
              <a:lstStyle/>
              <a:p>
                <a:r>
                  <a:rPr lang="en-GB" b="1" dirty="0">
                    <a:solidFill>
                      <a:prstClr val="white"/>
                    </a:solidFill>
                  </a:rPr>
                  <a:t>Main outcome measures</a:t>
                </a:r>
                <a:endParaRPr lang="en-GB" b="1" baseline="30000" dirty="0">
                  <a:solidFill>
                    <a:prstClr val="white"/>
                  </a:solidFill>
                </a:endParaRPr>
              </a:p>
            </p:txBody>
          </p:sp>
        </p:grpSp>
      </p:grpSp>
      <p:grpSp>
        <p:nvGrpSpPr>
          <p:cNvPr id="5" name="Group 4"/>
          <p:cNvGrpSpPr/>
          <p:nvPr/>
        </p:nvGrpSpPr>
        <p:grpSpPr>
          <a:xfrm>
            <a:off x="967408" y="1164684"/>
            <a:ext cx="9778889" cy="1772275"/>
            <a:chOff x="482807" y="1182633"/>
            <a:chExt cx="8104601" cy="1754326"/>
          </a:xfrm>
        </p:grpSpPr>
        <p:grpSp>
          <p:nvGrpSpPr>
            <p:cNvPr id="9" name="Group 8"/>
            <p:cNvGrpSpPr/>
            <p:nvPr/>
          </p:nvGrpSpPr>
          <p:grpSpPr>
            <a:xfrm>
              <a:off x="482807" y="1182633"/>
              <a:ext cx="8104601" cy="1754326"/>
              <a:chOff x="1697341" y="3531739"/>
              <a:chExt cx="8104601" cy="1754326"/>
            </a:xfrm>
          </p:grpSpPr>
          <p:sp>
            <p:nvSpPr>
              <p:cNvPr id="15" name="Rounded Rectangle 14"/>
              <p:cNvSpPr/>
              <p:nvPr/>
            </p:nvSpPr>
            <p:spPr>
              <a:xfrm>
                <a:off x="1697341" y="3695682"/>
                <a:ext cx="8104601" cy="1426441"/>
              </a:xfrm>
              <a:prstGeom prst="roundRect">
                <a:avLst>
                  <a:gd name="adj" fmla="val 11807"/>
                </a:avLst>
              </a:prstGeom>
              <a:solidFill>
                <a:schemeClr val="accent1"/>
              </a:solidFill>
              <a:ln w="57150" cap="flat" cmpd="sng" algn="ctr">
                <a:solidFill>
                  <a:schemeClr val="tx2"/>
                </a:solidFill>
                <a:prstDash val="solid"/>
              </a:ln>
              <a:effectLst/>
            </p:spPr>
            <p:txBody>
              <a:bodyPr rtlCol="0" anchor="ctr"/>
              <a:lstStyle/>
              <a:p>
                <a:pPr algn="ctr">
                  <a:defRPr/>
                </a:pPr>
                <a:endParaRPr kumimoji="1" lang="en-GB" kern="0">
                  <a:solidFill>
                    <a:prstClr val="white"/>
                  </a:solidFill>
                </a:endParaRPr>
              </a:p>
            </p:txBody>
          </p:sp>
          <p:sp>
            <p:nvSpPr>
              <p:cNvPr id="16" name="TextBox 15"/>
              <p:cNvSpPr txBox="1"/>
              <p:nvPr/>
            </p:nvSpPr>
            <p:spPr>
              <a:xfrm>
                <a:off x="2703223" y="3531739"/>
                <a:ext cx="5756938" cy="1754326"/>
              </a:xfrm>
              <a:prstGeom prst="rect">
                <a:avLst/>
              </a:prstGeom>
              <a:noFill/>
            </p:spPr>
            <p:txBody>
              <a:bodyPr wrap="square" rtlCol="0" anchor="ctr">
                <a:spAutoFit/>
              </a:bodyPr>
              <a:lstStyle/>
              <a:p>
                <a:pPr defTabSz="457200">
                  <a:spcBef>
                    <a:spcPts val="600"/>
                  </a:spcBef>
                  <a:buClr>
                    <a:prstClr val="white"/>
                  </a:buClr>
                </a:pPr>
                <a:r>
                  <a:rPr lang="en-GB" spc="-20" dirty="0">
                    <a:solidFill>
                      <a:prstClr val="white"/>
                    </a:solidFill>
                  </a:rPr>
                  <a:t>56-week, randomised, double-blind, parallel-group, </a:t>
                </a:r>
                <a:br>
                  <a:rPr lang="en-GB" spc="-20" dirty="0">
                    <a:solidFill>
                      <a:prstClr val="white"/>
                    </a:solidFill>
                  </a:rPr>
                </a:br>
                <a:r>
                  <a:rPr lang="en-GB" spc="-20" dirty="0">
                    <a:solidFill>
                      <a:prstClr val="white"/>
                    </a:solidFill>
                  </a:rPr>
                  <a:t>placebo-controlled trial conducted at a tertiary referral centre to evaluate the effect of </a:t>
                </a:r>
                <a:r>
                  <a:rPr lang="en-GB" spc="-20" dirty="0" err="1">
                    <a:solidFill>
                      <a:prstClr val="white"/>
                    </a:solidFill>
                  </a:rPr>
                  <a:t>TTh</a:t>
                </a:r>
                <a:r>
                  <a:rPr lang="en-GB" spc="-20" dirty="0">
                    <a:solidFill>
                      <a:prstClr val="white"/>
                    </a:solidFill>
                  </a:rPr>
                  <a:t> on body composition over and above caloric restriction</a:t>
                </a:r>
              </a:p>
            </p:txBody>
          </p:sp>
        </p:grpSp>
        <p:grpSp>
          <p:nvGrpSpPr>
            <p:cNvPr id="10" name="Group 9"/>
            <p:cNvGrpSpPr/>
            <p:nvPr/>
          </p:nvGrpSpPr>
          <p:grpSpPr>
            <a:xfrm>
              <a:off x="513248" y="1541686"/>
              <a:ext cx="995318" cy="1036221"/>
              <a:chOff x="4706938" y="1981200"/>
              <a:chExt cx="2781300" cy="2895600"/>
            </a:xfrm>
          </p:grpSpPr>
          <p:sp>
            <p:nvSpPr>
              <p:cNvPr id="11" name="Freeform 10"/>
              <p:cNvSpPr/>
              <p:nvPr/>
            </p:nvSpPr>
            <p:spPr>
              <a:xfrm>
                <a:off x="5060950" y="2254250"/>
                <a:ext cx="1339850" cy="1320800"/>
              </a:xfrm>
              <a:custGeom>
                <a:avLst/>
                <a:gdLst>
                  <a:gd name="connsiteX0" fmla="*/ 0 w 1339850"/>
                  <a:gd name="connsiteY0" fmla="*/ 184150 h 1320800"/>
                  <a:gd name="connsiteX1" fmla="*/ 196850 w 1339850"/>
                  <a:gd name="connsiteY1" fmla="*/ 0 h 1320800"/>
                  <a:gd name="connsiteX2" fmla="*/ 425450 w 1339850"/>
                  <a:gd name="connsiteY2" fmla="*/ 234950 h 1320800"/>
                  <a:gd name="connsiteX3" fmla="*/ 501650 w 1339850"/>
                  <a:gd name="connsiteY3" fmla="*/ 190500 h 1320800"/>
                  <a:gd name="connsiteX4" fmla="*/ 1187450 w 1339850"/>
                  <a:gd name="connsiteY4" fmla="*/ 869950 h 1320800"/>
                  <a:gd name="connsiteX5" fmla="*/ 1168400 w 1339850"/>
                  <a:gd name="connsiteY5" fmla="*/ 971550 h 1320800"/>
                  <a:gd name="connsiteX6" fmla="*/ 1339850 w 1339850"/>
                  <a:gd name="connsiteY6" fmla="*/ 1155700 h 1320800"/>
                  <a:gd name="connsiteX7" fmla="*/ 1162050 w 1339850"/>
                  <a:gd name="connsiteY7" fmla="*/ 1320800 h 1320800"/>
                  <a:gd name="connsiteX8" fmla="*/ 996950 w 1339850"/>
                  <a:gd name="connsiteY8" fmla="*/ 1168400 h 1320800"/>
                  <a:gd name="connsiteX9" fmla="*/ 895350 w 1339850"/>
                  <a:gd name="connsiteY9" fmla="*/ 1193800 h 1320800"/>
                  <a:gd name="connsiteX10" fmla="*/ 742950 w 1339850"/>
                  <a:gd name="connsiteY10" fmla="*/ 1066800 h 1320800"/>
                  <a:gd name="connsiteX11" fmla="*/ 869950 w 1339850"/>
                  <a:gd name="connsiteY11" fmla="*/ 920750 h 1320800"/>
                  <a:gd name="connsiteX12" fmla="*/ 863600 w 1339850"/>
                  <a:gd name="connsiteY12" fmla="*/ 698500 h 1320800"/>
                  <a:gd name="connsiteX13" fmla="*/ 723900 w 1339850"/>
                  <a:gd name="connsiteY13" fmla="*/ 546100 h 1320800"/>
                  <a:gd name="connsiteX14" fmla="*/ 558800 w 1339850"/>
                  <a:gd name="connsiteY14" fmla="*/ 457200 h 1320800"/>
                  <a:gd name="connsiteX15" fmla="*/ 368300 w 1339850"/>
                  <a:gd name="connsiteY15" fmla="*/ 508000 h 1320800"/>
                  <a:gd name="connsiteX16" fmla="*/ 254000 w 1339850"/>
                  <a:gd name="connsiteY16" fmla="*/ 590550 h 1320800"/>
                  <a:gd name="connsiteX17" fmla="*/ 184150 w 1339850"/>
                  <a:gd name="connsiteY17" fmla="*/ 482600 h 1320800"/>
                  <a:gd name="connsiteX18" fmla="*/ 228600 w 1339850"/>
                  <a:gd name="connsiteY18" fmla="*/ 355600 h 1320800"/>
                  <a:gd name="connsiteX19" fmla="*/ 184150 w 1339850"/>
                  <a:gd name="connsiteY19" fmla="*/ 361950 h 1320800"/>
                  <a:gd name="connsiteX20" fmla="*/ 0 w 1339850"/>
                  <a:gd name="connsiteY20" fmla="*/ 18415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850" h="1320800">
                    <a:moveTo>
                      <a:pt x="0" y="184150"/>
                    </a:moveTo>
                    <a:lnTo>
                      <a:pt x="196850" y="0"/>
                    </a:lnTo>
                    <a:lnTo>
                      <a:pt x="425450" y="234950"/>
                    </a:lnTo>
                    <a:lnTo>
                      <a:pt x="501650" y="190500"/>
                    </a:lnTo>
                    <a:lnTo>
                      <a:pt x="1187450" y="869950"/>
                    </a:lnTo>
                    <a:lnTo>
                      <a:pt x="1168400" y="971550"/>
                    </a:lnTo>
                    <a:lnTo>
                      <a:pt x="1339850" y="1155700"/>
                    </a:lnTo>
                    <a:lnTo>
                      <a:pt x="1162050" y="1320800"/>
                    </a:lnTo>
                    <a:lnTo>
                      <a:pt x="996950" y="1168400"/>
                    </a:lnTo>
                    <a:lnTo>
                      <a:pt x="895350" y="1193800"/>
                    </a:lnTo>
                    <a:lnTo>
                      <a:pt x="742950" y="1066800"/>
                    </a:lnTo>
                    <a:lnTo>
                      <a:pt x="869950" y="920750"/>
                    </a:lnTo>
                    <a:lnTo>
                      <a:pt x="863600" y="698500"/>
                    </a:lnTo>
                    <a:lnTo>
                      <a:pt x="723900" y="546100"/>
                    </a:lnTo>
                    <a:lnTo>
                      <a:pt x="558800" y="457200"/>
                    </a:lnTo>
                    <a:lnTo>
                      <a:pt x="368300" y="508000"/>
                    </a:lnTo>
                    <a:lnTo>
                      <a:pt x="254000" y="590550"/>
                    </a:lnTo>
                    <a:lnTo>
                      <a:pt x="184150" y="482600"/>
                    </a:lnTo>
                    <a:lnTo>
                      <a:pt x="228600" y="355600"/>
                    </a:lnTo>
                    <a:lnTo>
                      <a:pt x="184150" y="361950"/>
                    </a:lnTo>
                    <a:lnTo>
                      <a:pt x="0" y="184150"/>
                    </a:lnTo>
                    <a:close/>
                  </a:path>
                </a:pathLst>
              </a:custGeom>
              <a:solidFill>
                <a:srgbClr val="C0C0C0"/>
              </a:solidFill>
              <a:ln w="25400" cap="flat" cmpd="sng" algn="ctr">
                <a:solidFill>
                  <a:srgbClr val="C0C0C0"/>
                </a:solidFill>
                <a:prstDash val="solid"/>
              </a:ln>
              <a:effectLst/>
            </p:spPr>
            <p:txBody>
              <a:bodyPr rtlCol="0" anchor="ctr"/>
              <a:lstStyle/>
              <a:p>
                <a:pPr algn="ctr">
                  <a:defRPr/>
                </a:pPr>
                <a:endParaRPr kumimoji="1" lang="en-GB" kern="0">
                  <a:solidFill>
                    <a:srgbClr val="FFFFFF"/>
                  </a:solidFill>
                </a:endParaRPr>
              </a:p>
            </p:txBody>
          </p:sp>
          <p:sp>
            <p:nvSpPr>
              <p:cNvPr id="12" name="Freeform 11"/>
              <p:cNvSpPr/>
              <p:nvPr/>
            </p:nvSpPr>
            <p:spPr>
              <a:xfrm>
                <a:off x="5060950" y="3194050"/>
                <a:ext cx="2057400" cy="1371600"/>
              </a:xfrm>
              <a:custGeom>
                <a:avLst/>
                <a:gdLst>
                  <a:gd name="connsiteX0" fmla="*/ 190500 w 2057400"/>
                  <a:gd name="connsiteY0" fmla="*/ 0 h 1371600"/>
                  <a:gd name="connsiteX1" fmla="*/ 95250 w 2057400"/>
                  <a:gd name="connsiteY1" fmla="*/ 304800 h 1371600"/>
                  <a:gd name="connsiteX2" fmla="*/ 88900 w 2057400"/>
                  <a:gd name="connsiteY2" fmla="*/ 539750 h 1371600"/>
                  <a:gd name="connsiteX3" fmla="*/ 114300 w 2057400"/>
                  <a:gd name="connsiteY3" fmla="*/ 704850 h 1371600"/>
                  <a:gd name="connsiteX4" fmla="*/ 158750 w 2057400"/>
                  <a:gd name="connsiteY4" fmla="*/ 812800 h 1371600"/>
                  <a:gd name="connsiteX5" fmla="*/ 254000 w 2057400"/>
                  <a:gd name="connsiteY5" fmla="*/ 990600 h 1371600"/>
                  <a:gd name="connsiteX6" fmla="*/ 165100 w 2057400"/>
                  <a:gd name="connsiteY6" fmla="*/ 1041400 h 1371600"/>
                  <a:gd name="connsiteX7" fmla="*/ 63500 w 2057400"/>
                  <a:gd name="connsiteY7" fmla="*/ 1136650 h 1371600"/>
                  <a:gd name="connsiteX8" fmla="*/ 0 w 2057400"/>
                  <a:gd name="connsiteY8" fmla="*/ 1225550 h 1371600"/>
                  <a:gd name="connsiteX9" fmla="*/ 19050 w 2057400"/>
                  <a:gd name="connsiteY9" fmla="*/ 1320800 h 1371600"/>
                  <a:gd name="connsiteX10" fmla="*/ 114300 w 2057400"/>
                  <a:gd name="connsiteY10" fmla="*/ 1371600 h 1371600"/>
                  <a:gd name="connsiteX11" fmla="*/ 1987550 w 2057400"/>
                  <a:gd name="connsiteY11" fmla="*/ 1358900 h 1371600"/>
                  <a:gd name="connsiteX12" fmla="*/ 2025650 w 2057400"/>
                  <a:gd name="connsiteY12" fmla="*/ 1295400 h 1371600"/>
                  <a:gd name="connsiteX13" fmla="*/ 1993900 w 2057400"/>
                  <a:gd name="connsiteY13" fmla="*/ 1117600 h 1371600"/>
                  <a:gd name="connsiteX14" fmla="*/ 1898650 w 2057400"/>
                  <a:gd name="connsiteY14" fmla="*/ 1060450 h 1371600"/>
                  <a:gd name="connsiteX15" fmla="*/ 1790700 w 2057400"/>
                  <a:gd name="connsiteY15" fmla="*/ 1022350 h 1371600"/>
                  <a:gd name="connsiteX16" fmla="*/ 1765300 w 2057400"/>
                  <a:gd name="connsiteY16" fmla="*/ 984250 h 1371600"/>
                  <a:gd name="connsiteX17" fmla="*/ 1879600 w 2057400"/>
                  <a:gd name="connsiteY17" fmla="*/ 781050 h 1371600"/>
                  <a:gd name="connsiteX18" fmla="*/ 1968500 w 2057400"/>
                  <a:gd name="connsiteY18" fmla="*/ 781050 h 1371600"/>
                  <a:gd name="connsiteX19" fmla="*/ 2057400 w 2057400"/>
                  <a:gd name="connsiteY19" fmla="*/ 704850 h 1371600"/>
                  <a:gd name="connsiteX20" fmla="*/ 1968500 w 2057400"/>
                  <a:gd name="connsiteY20" fmla="*/ 596900 h 1371600"/>
                  <a:gd name="connsiteX21" fmla="*/ 1104900 w 2057400"/>
                  <a:gd name="connsiteY21" fmla="*/ 609600 h 1371600"/>
                  <a:gd name="connsiteX22" fmla="*/ 1022350 w 2057400"/>
                  <a:gd name="connsiteY22" fmla="*/ 673100 h 1371600"/>
                  <a:gd name="connsiteX23" fmla="*/ 1022350 w 2057400"/>
                  <a:gd name="connsiteY23" fmla="*/ 730250 h 1371600"/>
                  <a:gd name="connsiteX24" fmla="*/ 1104900 w 2057400"/>
                  <a:gd name="connsiteY24" fmla="*/ 781050 h 1371600"/>
                  <a:gd name="connsiteX25" fmla="*/ 1428750 w 2057400"/>
                  <a:gd name="connsiteY25" fmla="*/ 774700 h 1371600"/>
                  <a:gd name="connsiteX26" fmla="*/ 1390650 w 2057400"/>
                  <a:gd name="connsiteY26" fmla="*/ 869950 h 1371600"/>
                  <a:gd name="connsiteX27" fmla="*/ 1212850 w 2057400"/>
                  <a:gd name="connsiteY27" fmla="*/ 958850 h 1371600"/>
                  <a:gd name="connsiteX28" fmla="*/ 984250 w 2057400"/>
                  <a:gd name="connsiteY28" fmla="*/ 1003300 h 1371600"/>
                  <a:gd name="connsiteX29" fmla="*/ 819150 w 2057400"/>
                  <a:gd name="connsiteY29" fmla="*/ 958850 h 1371600"/>
                  <a:gd name="connsiteX30" fmla="*/ 654050 w 2057400"/>
                  <a:gd name="connsiteY30" fmla="*/ 889000 h 1371600"/>
                  <a:gd name="connsiteX31" fmla="*/ 558800 w 2057400"/>
                  <a:gd name="connsiteY31" fmla="*/ 768350 h 1371600"/>
                  <a:gd name="connsiteX32" fmla="*/ 533400 w 2057400"/>
                  <a:gd name="connsiteY32" fmla="*/ 704850 h 1371600"/>
                  <a:gd name="connsiteX33" fmla="*/ 546100 w 2057400"/>
                  <a:gd name="connsiteY33" fmla="*/ 692150 h 1371600"/>
                  <a:gd name="connsiteX34" fmla="*/ 488950 w 2057400"/>
                  <a:gd name="connsiteY34" fmla="*/ 577850 h 1371600"/>
                  <a:gd name="connsiteX35" fmla="*/ 476250 w 2057400"/>
                  <a:gd name="connsiteY35" fmla="*/ 546100 h 1371600"/>
                  <a:gd name="connsiteX36" fmla="*/ 463550 w 2057400"/>
                  <a:gd name="connsiteY36" fmla="*/ 387350 h 1371600"/>
                  <a:gd name="connsiteX37" fmla="*/ 476250 w 2057400"/>
                  <a:gd name="connsiteY37" fmla="*/ 203200 h 1371600"/>
                  <a:gd name="connsiteX38" fmla="*/ 342900 w 2057400"/>
                  <a:gd name="connsiteY38" fmla="*/ 133350 h 1371600"/>
                  <a:gd name="connsiteX39" fmla="*/ 190500 w 2057400"/>
                  <a:gd name="connsiteY3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57400" h="1371600">
                    <a:moveTo>
                      <a:pt x="190500" y="0"/>
                    </a:moveTo>
                    <a:lnTo>
                      <a:pt x="95250" y="304800"/>
                    </a:lnTo>
                    <a:lnTo>
                      <a:pt x="88900" y="539750"/>
                    </a:lnTo>
                    <a:lnTo>
                      <a:pt x="114300" y="704850"/>
                    </a:lnTo>
                    <a:lnTo>
                      <a:pt x="158750" y="812800"/>
                    </a:lnTo>
                    <a:lnTo>
                      <a:pt x="254000" y="990600"/>
                    </a:lnTo>
                    <a:lnTo>
                      <a:pt x="165100" y="1041400"/>
                    </a:lnTo>
                    <a:lnTo>
                      <a:pt x="63500" y="1136650"/>
                    </a:lnTo>
                    <a:lnTo>
                      <a:pt x="0" y="1225550"/>
                    </a:lnTo>
                    <a:lnTo>
                      <a:pt x="19050" y="1320800"/>
                    </a:lnTo>
                    <a:lnTo>
                      <a:pt x="114300" y="1371600"/>
                    </a:lnTo>
                    <a:lnTo>
                      <a:pt x="1987550" y="1358900"/>
                    </a:lnTo>
                    <a:lnTo>
                      <a:pt x="2025650" y="1295400"/>
                    </a:lnTo>
                    <a:lnTo>
                      <a:pt x="1993900" y="1117600"/>
                    </a:lnTo>
                    <a:lnTo>
                      <a:pt x="1898650" y="1060450"/>
                    </a:lnTo>
                    <a:lnTo>
                      <a:pt x="1790700" y="1022350"/>
                    </a:lnTo>
                    <a:lnTo>
                      <a:pt x="1765300" y="984250"/>
                    </a:lnTo>
                    <a:lnTo>
                      <a:pt x="1879600" y="781050"/>
                    </a:lnTo>
                    <a:lnTo>
                      <a:pt x="1968500" y="781050"/>
                    </a:lnTo>
                    <a:lnTo>
                      <a:pt x="2057400" y="704850"/>
                    </a:lnTo>
                    <a:lnTo>
                      <a:pt x="1968500" y="596900"/>
                    </a:lnTo>
                    <a:lnTo>
                      <a:pt x="1104900" y="609600"/>
                    </a:lnTo>
                    <a:lnTo>
                      <a:pt x="1022350" y="673100"/>
                    </a:lnTo>
                    <a:lnTo>
                      <a:pt x="1022350" y="730250"/>
                    </a:lnTo>
                    <a:lnTo>
                      <a:pt x="1104900" y="781050"/>
                    </a:lnTo>
                    <a:lnTo>
                      <a:pt x="1428750" y="774700"/>
                    </a:lnTo>
                    <a:lnTo>
                      <a:pt x="1390650" y="869950"/>
                    </a:lnTo>
                    <a:lnTo>
                      <a:pt x="1212850" y="958850"/>
                    </a:lnTo>
                    <a:lnTo>
                      <a:pt x="984250" y="1003300"/>
                    </a:lnTo>
                    <a:lnTo>
                      <a:pt x="819150" y="958850"/>
                    </a:lnTo>
                    <a:lnTo>
                      <a:pt x="654050" y="889000"/>
                    </a:lnTo>
                    <a:lnTo>
                      <a:pt x="558800" y="768350"/>
                    </a:lnTo>
                    <a:lnTo>
                      <a:pt x="533400" y="704850"/>
                    </a:lnTo>
                    <a:lnTo>
                      <a:pt x="546100" y="692150"/>
                    </a:lnTo>
                    <a:lnTo>
                      <a:pt x="488950" y="577850"/>
                    </a:lnTo>
                    <a:lnTo>
                      <a:pt x="476250" y="546100"/>
                    </a:lnTo>
                    <a:lnTo>
                      <a:pt x="463550" y="387350"/>
                    </a:lnTo>
                    <a:lnTo>
                      <a:pt x="476250" y="203200"/>
                    </a:lnTo>
                    <a:lnTo>
                      <a:pt x="342900" y="133350"/>
                    </a:lnTo>
                    <a:lnTo>
                      <a:pt x="190500" y="0"/>
                    </a:lnTo>
                    <a:close/>
                  </a:path>
                </a:pathLst>
              </a:custGeom>
              <a:solidFill>
                <a:srgbClr val="C0C0C0"/>
              </a:solidFill>
              <a:ln w="25400" cap="flat" cmpd="sng" algn="ctr">
                <a:solidFill>
                  <a:srgbClr val="C0C0C0"/>
                </a:solidFill>
                <a:prstDash val="solid"/>
              </a:ln>
              <a:effectLst/>
            </p:spPr>
            <p:txBody>
              <a:bodyPr rtlCol="0" anchor="ctr"/>
              <a:lstStyle/>
              <a:p>
                <a:pPr algn="ctr">
                  <a:defRPr/>
                </a:pPr>
                <a:endParaRPr kumimoji="1" lang="en-GB" kern="0">
                  <a:solidFill>
                    <a:srgbClr val="FFFFFF"/>
                  </a:solidFill>
                </a:endParaRPr>
              </a:p>
            </p:txBody>
          </p:sp>
          <p:sp>
            <p:nvSpPr>
              <p:cNvPr id="13" name="Oval 12"/>
              <p:cNvSpPr/>
              <p:nvPr/>
            </p:nvSpPr>
            <p:spPr>
              <a:xfrm>
                <a:off x="5289550" y="2769430"/>
                <a:ext cx="596900" cy="596900"/>
              </a:xfrm>
              <a:prstGeom prst="ellipse">
                <a:avLst/>
              </a:prstGeom>
              <a:solidFill>
                <a:srgbClr val="EFEFEF"/>
              </a:solidFill>
              <a:ln w="25400" cap="flat" cmpd="sng" algn="ctr">
                <a:noFill/>
                <a:prstDash val="solid"/>
              </a:ln>
              <a:effectLst/>
            </p:spPr>
            <p:txBody>
              <a:bodyPr rtlCol="0" anchor="ctr"/>
              <a:lstStyle/>
              <a:p>
                <a:pPr algn="ctr">
                  <a:defRPr/>
                </a:pPr>
                <a:endParaRPr kumimoji="1" lang="en-GB" kern="0">
                  <a:solidFill>
                    <a:srgbClr val="FFFFFF"/>
                  </a:solidFill>
                </a:endParaRPr>
              </a:p>
            </p:txBody>
          </p:sp>
          <p:pic>
            <p:nvPicPr>
              <p:cNvPr id="14" name="Picture 2"/>
              <p:cNvPicPr>
                <a:picLocks noChangeAspect="1" noChangeArrowheads="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706938" y="1981200"/>
                <a:ext cx="2781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996" y="1421269"/>
            <a:ext cx="1277054" cy="1277054"/>
          </a:xfrm>
          <a:prstGeom prst="rect">
            <a:avLst/>
          </a:prstGeom>
        </p:spPr>
      </p:pic>
    </p:spTree>
    <p:extLst>
      <p:ext uri="{BB962C8B-B14F-4D97-AF65-F5344CB8AC3E}">
        <p14:creationId xmlns:p14="http://schemas.microsoft.com/office/powerpoint/2010/main" val="407697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1" y="5752074"/>
            <a:ext cx="9985694" cy="553998"/>
          </a:xfrm>
          <a:prstGeom prst="rect">
            <a:avLst/>
          </a:prstGeom>
          <a:noFill/>
        </p:spPr>
        <p:txBody>
          <a:bodyPr wrap="square" rtlCol="0" anchor="b">
            <a:spAutoFit/>
          </a:bodyPr>
          <a:lstStyle/>
          <a:p>
            <a:pPr defTabSz="457200">
              <a:defRPr/>
            </a:pPr>
            <a:r>
              <a:rPr lang="en-GB" sz="1000" dirty="0">
                <a:solidFill>
                  <a:srgbClr val="005294"/>
                </a:solidFill>
              </a:rPr>
              <a:t>*Difference between </a:t>
            </a:r>
            <a:r>
              <a:rPr lang="en-GB" sz="1000" dirty="0" err="1">
                <a:solidFill>
                  <a:srgbClr val="005294"/>
                </a:solidFill>
              </a:rPr>
              <a:t>TTh</a:t>
            </a:r>
            <a:r>
              <a:rPr lang="en-GB" sz="1000" dirty="0">
                <a:solidFill>
                  <a:srgbClr val="005294"/>
                </a:solidFill>
              </a:rPr>
              <a:t> and placebo groups (mean adjusted difference) refers to the change over time across groups (linear mixed effects model)</a:t>
            </a:r>
          </a:p>
          <a:p>
            <a:pPr defTabSz="457200">
              <a:defRPr/>
            </a:pPr>
            <a:r>
              <a:rPr lang="en-GB" sz="1000" dirty="0">
                <a:solidFill>
                  <a:srgbClr val="005294"/>
                </a:solidFill>
              </a:rPr>
              <a:t>CI, confidence interval; </a:t>
            </a:r>
            <a:r>
              <a:rPr lang="en-GB" sz="1000" dirty="0" err="1">
                <a:solidFill>
                  <a:srgbClr val="005294"/>
                </a:solidFill>
              </a:rPr>
              <a:t>TTh</a:t>
            </a:r>
            <a:r>
              <a:rPr lang="en-GB" sz="1000" dirty="0">
                <a:solidFill>
                  <a:srgbClr val="005294"/>
                </a:solidFill>
              </a:rPr>
              <a:t>, testosterone therapy; VAT, visceral abdominal tissue</a:t>
            </a:r>
            <a:endParaRPr lang="en-US" sz="1000" dirty="0">
              <a:solidFill>
                <a:srgbClr val="005294"/>
              </a:solidFill>
            </a:endParaRPr>
          </a:p>
          <a:p>
            <a:pPr defTabSz="457200">
              <a:defRPr/>
            </a:pPr>
            <a:r>
              <a:rPr lang="da-DK" sz="1000" dirty="0">
                <a:solidFill>
                  <a:srgbClr val="005294"/>
                </a:solidFill>
              </a:rPr>
              <a:t>Ng Tang Fui M </a:t>
            </a:r>
            <a:r>
              <a:rPr lang="da-DK" sz="1000" i="1" dirty="0">
                <a:solidFill>
                  <a:srgbClr val="005294"/>
                </a:solidFill>
              </a:rPr>
              <a:t>et al. BMC Med </a:t>
            </a:r>
            <a:r>
              <a:rPr lang="da-DK" sz="1000" dirty="0">
                <a:solidFill>
                  <a:srgbClr val="005294"/>
                </a:solidFill>
              </a:rPr>
              <a:t>2016;14:153.</a:t>
            </a:r>
            <a:endParaRPr lang="en-GB" sz="1000" dirty="0">
              <a:solidFill>
                <a:srgbClr val="005294"/>
              </a:solidFill>
            </a:endParaRPr>
          </a:p>
        </p:txBody>
      </p:sp>
      <p:sp>
        <p:nvSpPr>
          <p:cNvPr id="2" name="Title 1"/>
          <p:cNvSpPr>
            <a:spLocks noGrp="1"/>
          </p:cNvSpPr>
          <p:nvPr>
            <p:ph type="title"/>
          </p:nvPr>
        </p:nvSpPr>
        <p:spPr>
          <a:xfrm>
            <a:off x="478275" y="152401"/>
            <a:ext cx="11031420" cy="834047"/>
          </a:xfrm>
        </p:spPr>
        <p:txBody>
          <a:bodyPr>
            <a:noAutofit/>
          </a:bodyPr>
          <a:lstStyle/>
          <a:p>
            <a:r>
              <a:rPr lang="en-GB" sz="2500" dirty="0"/>
              <a:t>Australian study: </a:t>
            </a:r>
            <a:r>
              <a:rPr lang="en-GB" sz="2500" dirty="0" err="1"/>
              <a:t>TTh</a:t>
            </a:r>
            <a:r>
              <a:rPr lang="en-GB" sz="2500" dirty="0"/>
              <a:t> augments diet-induced loss of total fat and visceral fat mass in men with obesity and low testosterone </a:t>
            </a:r>
          </a:p>
        </p:txBody>
      </p:sp>
      <p:sp>
        <p:nvSpPr>
          <p:cNvPr id="3" name="Content Placeholder 2"/>
          <p:cNvSpPr>
            <a:spLocks noGrp="1"/>
          </p:cNvSpPr>
          <p:nvPr>
            <p:ph idx="1"/>
          </p:nvPr>
        </p:nvSpPr>
        <p:spPr>
          <a:xfrm>
            <a:off x="377160" y="1238503"/>
            <a:ext cx="4934819" cy="4555776"/>
          </a:xfrm>
          <a:noFill/>
        </p:spPr>
        <p:txBody>
          <a:bodyPr>
            <a:normAutofit/>
          </a:bodyPr>
          <a:lstStyle/>
          <a:p>
            <a:pPr>
              <a:spcBef>
                <a:spcPts val="1200"/>
              </a:spcBef>
            </a:pPr>
            <a:r>
              <a:rPr lang="en-GB" sz="1700" dirty="0"/>
              <a:t>At the end of the 10-week very-low-energy diet phase, men in both treatment groups </a:t>
            </a:r>
            <a:br>
              <a:rPr lang="en-GB" sz="1700" dirty="0"/>
            </a:br>
            <a:r>
              <a:rPr lang="en-GB" sz="1700" dirty="0"/>
              <a:t>had lost the same amount of body weight, with no difference in body composition</a:t>
            </a:r>
          </a:p>
          <a:p>
            <a:pPr>
              <a:spcBef>
                <a:spcPts val="1200"/>
              </a:spcBef>
            </a:pPr>
            <a:r>
              <a:rPr lang="en-GB" sz="1700" dirty="0"/>
              <a:t>Following resumption of normal foods as part of an energy-restricted diet, men receiving </a:t>
            </a:r>
            <a:r>
              <a:rPr lang="en-GB" sz="1700" dirty="0" err="1"/>
              <a:t>TTh</a:t>
            </a:r>
            <a:r>
              <a:rPr lang="en-GB" sz="1700" dirty="0"/>
              <a:t> maintained weight loss (p=0.62), while men on placebo regained weight (p=0.06)</a:t>
            </a:r>
          </a:p>
          <a:p>
            <a:pPr>
              <a:spcBef>
                <a:spcPts val="1200"/>
              </a:spcBef>
            </a:pPr>
            <a:r>
              <a:rPr lang="en-GB" sz="1700" dirty="0"/>
              <a:t>At Week 56, </a:t>
            </a:r>
            <a:r>
              <a:rPr lang="en-GB" sz="1700" b="1" dirty="0"/>
              <a:t>men receiving </a:t>
            </a:r>
            <a:r>
              <a:rPr lang="en-GB" sz="1700" b="1" dirty="0" err="1"/>
              <a:t>TTh</a:t>
            </a:r>
            <a:r>
              <a:rPr lang="en-GB" sz="1700" b="1" dirty="0"/>
              <a:t> had lost significantly more fat mass and visceral fat, while regaining diet-induced loss of lean mass</a:t>
            </a:r>
            <a:r>
              <a:rPr lang="en-GB" sz="1700" dirty="0"/>
              <a:t>, versus men on placebo</a:t>
            </a:r>
          </a:p>
        </p:txBody>
      </p:sp>
      <p:grpSp>
        <p:nvGrpSpPr>
          <p:cNvPr id="218" name="Group 217"/>
          <p:cNvGrpSpPr/>
          <p:nvPr/>
        </p:nvGrpSpPr>
        <p:grpSpPr>
          <a:xfrm>
            <a:off x="5446340" y="986448"/>
            <a:ext cx="5979466" cy="4675987"/>
            <a:chOff x="3922339" y="1212850"/>
            <a:chExt cx="5000279" cy="4507459"/>
          </a:xfrm>
        </p:grpSpPr>
        <p:grpSp>
          <p:nvGrpSpPr>
            <p:cNvPr id="18" name="Group 17"/>
            <p:cNvGrpSpPr/>
            <p:nvPr/>
          </p:nvGrpSpPr>
          <p:grpSpPr>
            <a:xfrm>
              <a:off x="3987799" y="1212850"/>
              <a:ext cx="4934819" cy="4415253"/>
              <a:chOff x="3987799" y="1242043"/>
              <a:chExt cx="4934819" cy="4415253"/>
            </a:xfrm>
          </p:grpSpPr>
          <p:sp>
            <p:nvSpPr>
              <p:cNvPr id="19" name="Rounded Rectangle 18"/>
              <p:cNvSpPr/>
              <p:nvPr/>
            </p:nvSpPr>
            <p:spPr>
              <a:xfrm>
                <a:off x="3987799" y="1242043"/>
                <a:ext cx="4934819" cy="4415253"/>
              </a:xfrm>
              <a:prstGeom prst="roundRect">
                <a:avLst>
                  <a:gd name="adj" fmla="val 4734"/>
                </a:avLst>
              </a:prstGeom>
              <a:solidFill>
                <a:srgbClr val="FFFFFF"/>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ound Same Side Corner Rectangle 19"/>
              <p:cNvSpPr/>
              <p:nvPr/>
            </p:nvSpPr>
            <p:spPr>
              <a:xfrm>
                <a:off x="3987800" y="1242043"/>
                <a:ext cx="4934818" cy="52322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Box 20"/>
              <p:cNvSpPr txBox="1"/>
              <p:nvPr/>
            </p:nvSpPr>
            <p:spPr>
              <a:xfrm>
                <a:off x="3987799" y="1242043"/>
                <a:ext cx="4877477" cy="738664"/>
              </a:xfrm>
              <a:prstGeom prst="rect">
                <a:avLst/>
              </a:prstGeom>
              <a:noFill/>
            </p:spPr>
            <p:txBody>
              <a:bodyPr wrap="square" rtlCol="0">
                <a:spAutoFit/>
              </a:bodyPr>
              <a:lstStyle/>
              <a:p>
                <a:pPr algn="ctr"/>
                <a:r>
                  <a:rPr lang="en-GB" sz="1400" b="1" dirty="0">
                    <a:solidFill>
                      <a:prstClr val="white"/>
                    </a:solidFill>
                  </a:rPr>
                  <a:t>Change from baseline in main outcomes for men with obesity and low testosterone receiving </a:t>
                </a:r>
                <a:r>
                  <a:rPr lang="en-GB" sz="1400" b="1" dirty="0" err="1">
                    <a:solidFill>
                      <a:prstClr val="white"/>
                    </a:solidFill>
                  </a:rPr>
                  <a:t>TTh</a:t>
                </a:r>
                <a:r>
                  <a:rPr lang="en-GB" sz="1400" b="1" dirty="0">
                    <a:solidFill>
                      <a:prstClr val="white"/>
                    </a:solidFill>
                  </a:rPr>
                  <a:t> </a:t>
                </a:r>
                <a:r>
                  <a:rPr lang="en-GB" sz="1400" b="1" i="1" dirty="0">
                    <a:solidFill>
                      <a:prstClr val="white"/>
                    </a:solidFill>
                  </a:rPr>
                  <a:t>vs</a:t>
                </a:r>
                <a:r>
                  <a:rPr lang="en-GB" sz="1400" b="1" dirty="0">
                    <a:solidFill>
                      <a:prstClr val="white"/>
                    </a:solidFill>
                  </a:rPr>
                  <a:t> placebo (N=100)</a:t>
                </a:r>
                <a:endParaRPr lang="en-GB" sz="1400" b="1" baseline="30000" dirty="0">
                  <a:solidFill>
                    <a:prstClr val="white"/>
                  </a:solidFill>
                </a:endParaRPr>
              </a:p>
            </p:txBody>
          </p:sp>
        </p:grpSp>
        <p:grpSp>
          <p:nvGrpSpPr>
            <p:cNvPr id="205" name="Group 204"/>
            <p:cNvGrpSpPr/>
            <p:nvPr/>
          </p:nvGrpSpPr>
          <p:grpSpPr>
            <a:xfrm>
              <a:off x="3922339" y="2104954"/>
              <a:ext cx="1188146" cy="2990849"/>
              <a:chOff x="3922339" y="2104954"/>
              <a:chExt cx="1188146" cy="2990849"/>
            </a:xfrm>
          </p:grpSpPr>
          <p:sp>
            <p:nvSpPr>
              <p:cNvPr id="37" name="Round Same Side Corner Rectangle 36"/>
              <p:cNvSpPr/>
              <p:nvPr/>
            </p:nvSpPr>
            <p:spPr>
              <a:xfrm rot="16200000">
                <a:off x="3020987" y="3134905"/>
                <a:ext cx="2990849" cy="930948"/>
              </a:xfrm>
              <a:prstGeom prst="round2SameRect">
                <a:avLst>
                  <a:gd name="adj1" fmla="val 10140"/>
                  <a:gd name="adj2" fmla="val 0"/>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4" name="TextBox 123"/>
              <p:cNvSpPr txBox="1"/>
              <p:nvPr/>
            </p:nvSpPr>
            <p:spPr>
              <a:xfrm>
                <a:off x="4032947" y="2175747"/>
                <a:ext cx="966931" cy="461665"/>
              </a:xfrm>
              <a:prstGeom prst="rect">
                <a:avLst/>
              </a:prstGeom>
              <a:noFill/>
            </p:spPr>
            <p:txBody>
              <a:bodyPr wrap="none" rtlCol="0" anchor="ctr">
                <a:spAutoFit/>
              </a:bodyPr>
              <a:lstStyle/>
              <a:p>
                <a:pPr algn="ctr"/>
                <a:r>
                  <a:rPr lang="en-GB" sz="1200" b="1" dirty="0"/>
                  <a:t>Fat</a:t>
                </a:r>
                <a:br>
                  <a:rPr lang="en-GB" sz="1200" b="1" dirty="0"/>
                </a:br>
                <a:r>
                  <a:rPr lang="en-GB" sz="1200" b="1" dirty="0"/>
                  <a:t>mass (kg)</a:t>
                </a:r>
              </a:p>
            </p:txBody>
          </p:sp>
          <p:sp>
            <p:nvSpPr>
              <p:cNvPr id="128" name="TextBox 127"/>
              <p:cNvSpPr txBox="1"/>
              <p:nvPr/>
            </p:nvSpPr>
            <p:spPr>
              <a:xfrm>
                <a:off x="3985658" y="4566522"/>
                <a:ext cx="1061509" cy="461665"/>
              </a:xfrm>
              <a:prstGeom prst="rect">
                <a:avLst/>
              </a:prstGeom>
              <a:noFill/>
            </p:spPr>
            <p:txBody>
              <a:bodyPr wrap="none" rtlCol="0" anchor="ctr">
                <a:spAutoFit/>
              </a:bodyPr>
              <a:lstStyle/>
              <a:p>
                <a:pPr algn="ctr"/>
                <a:r>
                  <a:rPr lang="en-GB" sz="1200" b="1" dirty="0"/>
                  <a:t>Body</a:t>
                </a:r>
                <a:br>
                  <a:rPr lang="en-GB" sz="1200" b="1" dirty="0"/>
                </a:br>
                <a:r>
                  <a:rPr lang="en-GB" sz="1200" b="1" dirty="0"/>
                  <a:t>weight (kg)</a:t>
                </a:r>
              </a:p>
            </p:txBody>
          </p:sp>
          <p:sp>
            <p:nvSpPr>
              <p:cNvPr id="203" name="Rectangle 202"/>
              <p:cNvSpPr/>
              <p:nvPr/>
            </p:nvSpPr>
            <p:spPr>
              <a:xfrm>
                <a:off x="4050938" y="2708205"/>
                <a:ext cx="930948" cy="576775"/>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4" name="Rectangle 203"/>
              <p:cNvSpPr/>
              <p:nvPr/>
            </p:nvSpPr>
            <p:spPr>
              <a:xfrm>
                <a:off x="4050937" y="3902005"/>
                <a:ext cx="930949" cy="596899"/>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5" name="TextBox 124"/>
              <p:cNvSpPr txBox="1"/>
              <p:nvPr/>
            </p:nvSpPr>
            <p:spPr>
              <a:xfrm>
                <a:off x="4073021" y="2772647"/>
                <a:ext cx="886781" cy="461665"/>
              </a:xfrm>
              <a:prstGeom prst="rect">
                <a:avLst/>
              </a:prstGeom>
              <a:noFill/>
            </p:spPr>
            <p:txBody>
              <a:bodyPr wrap="none" rtlCol="0" anchor="ctr">
                <a:spAutoFit/>
              </a:bodyPr>
              <a:lstStyle/>
              <a:p>
                <a:pPr algn="ctr"/>
                <a:r>
                  <a:rPr lang="en-GB" sz="1200" b="1" dirty="0"/>
                  <a:t>Fat</a:t>
                </a:r>
                <a:br>
                  <a:rPr lang="en-GB" sz="1200" b="1" dirty="0"/>
                </a:br>
                <a:r>
                  <a:rPr lang="en-GB" sz="1200" b="1" dirty="0"/>
                  <a:t>mass (%)</a:t>
                </a:r>
              </a:p>
            </p:txBody>
          </p:sp>
          <p:sp>
            <p:nvSpPr>
              <p:cNvPr id="126" name="TextBox 125"/>
              <p:cNvSpPr txBox="1"/>
              <p:nvPr/>
            </p:nvSpPr>
            <p:spPr>
              <a:xfrm>
                <a:off x="4032946" y="3369547"/>
                <a:ext cx="966931" cy="461665"/>
              </a:xfrm>
              <a:prstGeom prst="rect">
                <a:avLst/>
              </a:prstGeom>
              <a:noFill/>
            </p:spPr>
            <p:txBody>
              <a:bodyPr wrap="none" rtlCol="0" anchor="ctr">
                <a:spAutoFit/>
              </a:bodyPr>
              <a:lstStyle/>
              <a:p>
                <a:pPr algn="ctr"/>
                <a:r>
                  <a:rPr lang="en-GB" sz="1200" b="1" dirty="0"/>
                  <a:t>Lean</a:t>
                </a:r>
                <a:br>
                  <a:rPr lang="en-GB" sz="1200" b="1" dirty="0"/>
                </a:br>
                <a:r>
                  <a:rPr lang="en-GB" sz="1200" b="1" dirty="0"/>
                  <a:t>mass (kg)</a:t>
                </a:r>
              </a:p>
            </p:txBody>
          </p:sp>
          <p:sp>
            <p:nvSpPr>
              <p:cNvPr id="127" name="TextBox 126"/>
              <p:cNvSpPr txBox="1"/>
              <p:nvPr/>
            </p:nvSpPr>
            <p:spPr>
              <a:xfrm>
                <a:off x="3922339" y="3969622"/>
                <a:ext cx="1188146" cy="461665"/>
              </a:xfrm>
              <a:prstGeom prst="rect">
                <a:avLst/>
              </a:prstGeom>
              <a:noFill/>
            </p:spPr>
            <p:txBody>
              <a:bodyPr wrap="none" rtlCol="0" anchor="ctr">
                <a:spAutoFit/>
              </a:bodyPr>
              <a:lstStyle/>
              <a:p>
                <a:pPr algn="ctr"/>
                <a:r>
                  <a:rPr lang="en-GB" sz="1200" b="1" dirty="0"/>
                  <a:t>VAT area</a:t>
                </a:r>
                <a:br>
                  <a:rPr lang="en-GB" sz="1200" b="1" dirty="0"/>
                </a:br>
                <a:r>
                  <a:rPr lang="en-GB" sz="1200" b="1" dirty="0"/>
                  <a:t>(mm</a:t>
                </a:r>
                <a:r>
                  <a:rPr lang="en-GB" sz="1200" b="1" baseline="30000" dirty="0"/>
                  <a:t>2</a:t>
                </a:r>
                <a:r>
                  <a:rPr lang="en-GB" sz="1200" b="1" dirty="0"/>
                  <a:t> x 1000)</a:t>
                </a:r>
              </a:p>
            </p:txBody>
          </p:sp>
        </p:grpSp>
        <p:graphicFrame>
          <p:nvGraphicFramePr>
            <p:cNvPr id="39" name="Chart 38"/>
            <p:cNvGraphicFramePr/>
            <p:nvPr/>
          </p:nvGraphicFramePr>
          <p:xfrm>
            <a:off x="4768770" y="1962150"/>
            <a:ext cx="2859345" cy="3464226"/>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p:cNvSpPr txBox="1"/>
            <p:nvPr/>
          </p:nvSpPr>
          <p:spPr>
            <a:xfrm>
              <a:off x="4148116" y="5197089"/>
              <a:ext cx="4122582" cy="523220"/>
            </a:xfrm>
            <a:prstGeom prst="rect">
              <a:avLst/>
            </a:prstGeom>
            <a:noFill/>
          </p:spPr>
          <p:txBody>
            <a:bodyPr wrap="square" rtlCol="0" anchor="ctr">
              <a:spAutoFit/>
            </a:bodyPr>
            <a:lstStyle/>
            <a:p>
              <a:pPr algn="ctr"/>
              <a:r>
                <a:rPr lang="en-GB" sz="1400" b="1" dirty="0"/>
                <a:t>Mean adjusted between-group difference* (95% CI)</a:t>
              </a:r>
            </a:p>
          </p:txBody>
        </p:sp>
        <p:grpSp>
          <p:nvGrpSpPr>
            <p:cNvPr id="53" name="Group 52"/>
            <p:cNvGrpSpPr/>
            <p:nvPr/>
          </p:nvGrpSpPr>
          <p:grpSpPr>
            <a:xfrm>
              <a:off x="5585310" y="2174889"/>
              <a:ext cx="1078128" cy="158581"/>
              <a:chOff x="4876213" y="3342066"/>
              <a:chExt cx="2141350" cy="314980"/>
            </a:xfrm>
          </p:grpSpPr>
          <p:cxnSp>
            <p:nvCxnSpPr>
              <p:cNvPr id="54" name="Straight Connector 53"/>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01756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4887163" y="3499557"/>
                <a:ext cx="2130400"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rot="2700000">
                <a:off x="5851771" y="3395910"/>
                <a:ext cx="207294" cy="207292"/>
              </a:xfrm>
              <a:prstGeom prst="rect">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29" name="TextBox 128"/>
            <p:cNvSpPr txBox="1"/>
            <p:nvPr/>
          </p:nvSpPr>
          <p:spPr>
            <a:xfrm>
              <a:off x="7347789" y="1886643"/>
              <a:ext cx="1574829" cy="246221"/>
            </a:xfrm>
            <a:prstGeom prst="rect">
              <a:avLst/>
            </a:prstGeom>
            <a:noFill/>
          </p:spPr>
          <p:txBody>
            <a:bodyPr wrap="square" rtlCol="0" anchor="ctr">
              <a:spAutoFit/>
            </a:bodyPr>
            <a:lstStyle/>
            <a:p>
              <a:pPr>
                <a:tabLst>
                  <a:tab pos="895350" algn="r"/>
                  <a:tab pos="1168400" algn="ctr"/>
                </a:tabLst>
              </a:pPr>
              <a:r>
                <a:rPr lang="en-GB" sz="1000" b="1" dirty="0"/>
                <a:t>	Mean (95% CI)	p value</a:t>
              </a:r>
            </a:p>
          </p:txBody>
        </p:sp>
        <p:sp>
          <p:nvSpPr>
            <p:cNvPr id="130" name="TextBox 129"/>
            <p:cNvSpPr txBox="1"/>
            <p:nvPr/>
          </p:nvSpPr>
          <p:spPr>
            <a:xfrm>
              <a:off x="7362216" y="2131069"/>
              <a:ext cx="1503060" cy="246221"/>
            </a:xfrm>
            <a:prstGeom prst="rect">
              <a:avLst/>
            </a:prstGeom>
            <a:noFill/>
          </p:spPr>
          <p:txBody>
            <a:bodyPr wrap="square" rtlCol="0" anchor="ctr">
              <a:spAutoFit/>
            </a:bodyPr>
            <a:lstStyle/>
            <a:p>
              <a:pPr>
                <a:tabLst>
                  <a:tab pos="895350" algn="r"/>
                  <a:tab pos="1168400" algn="ctr"/>
                </a:tabLst>
              </a:pPr>
              <a:r>
                <a:rPr lang="en-GB" sz="1000" dirty="0"/>
                <a:t>	-0.4 (-3.0 to 2.2)	0.78</a:t>
              </a:r>
            </a:p>
          </p:txBody>
        </p:sp>
        <p:sp>
          <p:nvSpPr>
            <p:cNvPr id="131" name="TextBox 130"/>
            <p:cNvSpPr txBox="1"/>
            <p:nvPr/>
          </p:nvSpPr>
          <p:spPr>
            <a:xfrm>
              <a:off x="7362216" y="2355750"/>
              <a:ext cx="1503060" cy="400110"/>
            </a:xfrm>
            <a:prstGeom prst="rect">
              <a:avLst/>
            </a:prstGeom>
            <a:noFill/>
          </p:spPr>
          <p:txBody>
            <a:bodyPr wrap="square" rtlCol="0" anchor="ctr">
              <a:spAutoFit/>
            </a:bodyPr>
            <a:lstStyle/>
            <a:p>
              <a:pPr>
                <a:tabLst>
                  <a:tab pos="895350" algn="r"/>
                  <a:tab pos="1168400" algn="ctr"/>
                </a:tabLst>
              </a:pPr>
              <a:r>
                <a:rPr lang="en-GB" sz="1000" b="1" dirty="0">
                  <a:solidFill>
                    <a:schemeClr val="tx2"/>
                  </a:solidFill>
                </a:rPr>
                <a:t>	-2.9 (-5.7 to -0.2)	0.04</a:t>
              </a:r>
            </a:p>
          </p:txBody>
        </p:sp>
        <p:sp>
          <p:nvSpPr>
            <p:cNvPr id="132" name="TextBox 131"/>
            <p:cNvSpPr txBox="1"/>
            <p:nvPr/>
          </p:nvSpPr>
          <p:spPr>
            <a:xfrm>
              <a:off x="7362216" y="2952649"/>
              <a:ext cx="1503060" cy="400110"/>
            </a:xfrm>
            <a:prstGeom prst="rect">
              <a:avLst/>
            </a:prstGeom>
            <a:noFill/>
          </p:spPr>
          <p:txBody>
            <a:bodyPr wrap="square" rtlCol="0" anchor="ctr">
              <a:spAutoFit/>
            </a:bodyPr>
            <a:lstStyle/>
            <a:p>
              <a:pPr>
                <a:tabLst>
                  <a:tab pos="895350" algn="r"/>
                  <a:tab pos="1168400" algn="ctr"/>
                </a:tabLst>
              </a:pPr>
              <a:r>
                <a:rPr lang="en-GB" sz="1000" b="1" dirty="0">
                  <a:solidFill>
                    <a:schemeClr val="tx2"/>
                  </a:solidFill>
                </a:rPr>
                <a:t>	-2.8 (-4.6 to -1.0)	0.003</a:t>
              </a:r>
            </a:p>
          </p:txBody>
        </p:sp>
        <p:sp>
          <p:nvSpPr>
            <p:cNvPr id="133" name="TextBox 132"/>
            <p:cNvSpPr txBox="1"/>
            <p:nvPr/>
          </p:nvSpPr>
          <p:spPr>
            <a:xfrm>
              <a:off x="7362216" y="2734319"/>
              <a:ext cx="1503060" cy="246221"/>
            </a:xfrm>
            <a:prstGeom prst="rect">
              <a:avLst/>
            </a:prstGeom>
            <a:noFill/>
          </p:spPr>
          <p:txBody>
            <a:bodyPr wrap="square" rtlCol="0" anchor="ctr">
              <a:spAutoFit/>
            </a:bodyPr>
            <a:lstStyle/>
            <a:p>
              <a:pPr>
                <a:tabLst>
                  <a:tab pos="895350" algn="r"/>
                  <a:tab pos="1168400" algn="ctr"/>
                </a:tabLst>
              </a:pPr>
              <a:r>
                <a:rPr lang="en-GB" sz="1000" dirty="0"/>
                <a:t>	-0.7 (-2.4 to 1.0)	0.40</a:t>
              </a:r>
            </a:p>
          </p:txBody>
        </p:sp>
        <p:sp>
          <p:nvSpPr>
            <p:cNvPr id="134" name="TextBox 133"/>
            <p:cNvSpPr txBox="1"/>
            <p:nvPr/>
          </p:nvSpPr>
          <p:spPr>
            <a:xfrm>
              <a:off x="7362216" y="3629669"/>
              <a:ext cx="1503060" cy="246221"/>
            </a:xfrm>
            <a:prstGeom prst="rect">
              <a:avLst/>
            </a:prstGeom>
            <a:noFill/>
          </p:spPr>
          <p:txBody>
            <a:bodyPr wrap="square" rtlCol="0" anchor="ctr">
              <a:spAutoFit/>
            </a:bodyPr>
            <a:lstStyle/>
            <a:p>
              <a:pPr>
                <a:tabLst>
                  <a:tab pos="895350" algn="r"/>
                  <a:tab pos="1168400" algn="ctr"/>
                </a:tabLst>
              </a:pPr>
              <a:r>
                <a:rPr lang="en-GB" sz="1000" b="1" dirty="0">
                  <a:solidFill>
                    <a:schemeClr val="tx2"/>
                  </a:solidFill>
                </a:rPr>
                <a:t>	3.4 (1.3 to 5.5)	0.002</a:t>
              </a:r>
            </a:p>
          </p:txBody>
        </p:sp>
        <p:sp>
          <p:nvSpPr>
            <p:cNvPr id="135" name="TextBox 134"/>
            <p:cNvSpPr txBox="1"/>
            <p:nvPr/>
          </p:nvSpPr>
          <p:spPr>
            <a:xfrm>
              <a:off x="7362216" y="3328044"/>
              <a:ext cx="1503060" cy="246221"/>
            </a:xfrm>
            <a:prstGeom prst="rect">
              <a:avLst/>
            </a:prstGeom>
            <a:noFill/>
          </p:spPr>
          <p:txBody>
            <a:bodyPr wrap="square" rtlCol="0" anchor="ctr">
              <a:spAutoFit/>
            </a:bodyPr>
            <a:lstStyle/>
            <a:p>
              <a:pPr>
                <a:tabLst>
                  <a:tab pos="895350" algn="r"/>
                  <a:tab pos="1168400" algn="ctr"/>
                </a:tabLst>
              </a:pPr>
              <a:r>
                <a:rPr lang="en-GB" sz="1000" dirty="0"/>
                <a:t>	0.9 (-1.0 to 2.8)	0.36</a:t>
              </a:r>
            </a:p>
          </p:txBody>
        </p:sp>
        <p:sp>
          <p:nvSpPr>
            <p:cNvPr id="136" name="TextBox 135"/>
            <p:cNvSpPr txBox="1"/>
            <p:nvPr/>
          </p:nvSpPr>
          <p:spPr>
            <a:xfrm>
              <a:off x="7362216" y="4223393"/>
              <a:ext cx="1503060" cy="246221"/>
            </a:xfrm>
            <a:prstGeom prst="rect">
              <a:avLst/>
            </a:prstGeom>
            <a:noFill/>
          </p:spPr>
          <p:txBody>
            <a:bodyPr wrap="square" rtlCol="0" anchor="ctr">
              <a:spAutoFit/>
            </a:bodyPr>
            <a:lstStyle/>
            <a:p>
              <a:pPr>
                <a:tabLst>
                  <a:tab pos="895350" algn="r"/>
                  <a:tab pos="1168400" algn="ctr"/>
                </a:tabLst>
              </a:pPr>
              <a:r>
                <a:rPr lang="en-GB" sz="1000" b="1" dirty="0">
                  <a:solidFill>
                    <a:schemeClr val="tx2"/>
                  </a:solidFill>
                </a:rPr>
                <a:t>	-2.7 (-5.2 to -1.8)	0.04</a:t>
              </a:r>
            </a:p>
          </p:txBody>
        </p:sp>
        <p:sp>
          <p:nvSpPr>
            <p:cNvPr id="137" name="TextBox 136"/>
            <p:cNvSpPr txBox="1"/>
            <p:nvPr/>
          </p:nvSpPr>
          <p:spPr>
            <a:xfrm>
              <a:off x="7362216" y="3924943"/>
              <a:ext cx="1503060" cy="246221"/>
            </a:xfrm>
            <a:prstGeom prst="rect">
              <a:avLst/>
            </a:prstGeom>
            <a:noFill/>
          </p:spPr>
          <p:txBody>
            <a:bodyPr wrap="square" rtlCol="0" anchor="ctr">
              <a:spAutoFit/>
            </a:bodyPr>
            <a:lstStyle/>
            <a:p>
              <a:pPr>
                <a:tabLst>
                  <a:tab pos="895350" algn="r"/>
                  <a:tab pos="1168400" algn="ctr"/>
                </a:tabLst>
              </a:pPr>
              <a:r>
                <a:rPr lang="en-GB" sz="1000" dirty="0"/>
                <a:t>	-1.1 (-3.4 to 1.3)	0.36</a:t>
              </a:r>
            </a:p>
          </p:txBody>
        </p:sp>
        <p:sp>
          <p:nvSpPr>
            <p:cNvPr id="138" name="TextBox 137"/>
            <p:cNvSpPr txBox="1"/>
            <p:nvPr/>
          </p:nvSpPr>
          <p:spPr>
            <a:xfrm>
              <a:off x="7362216" y="4823469"/>
              <a:ext cx="1503060" cy="246221"/>
            </a:xfrm>
            <a:prstGeom prst="rect">
              <a:avLst/>
            </a:prstGeom>
            <a:noFill/>
          </p:spPr>
          <p:txBody>
            <a:bodyPr wrap="square" rtlCol="0" anchor="ctr">
              <a:spAutoFit/>
            </a:bodyPr>
            <a:lstStyle/>
            <a:p>
              <a:pPr>
                <a:tabLst>
                  <a:tab pos="895350" algn="r"/>
                  <a:tab pos="1168400" algn="ctr"/>
                </a:tabLst>
              </a:pPr>
              <a:r>
                <a:rPr lang="en-GB" sz="1000" dirty="0"/>
                <a:t>	-0.5 (-4.3 to 3.3)	0.80</a:t>
              </a:r>
            </a:p>
          </p:txBody>
        </p:sp>
        <p:sp>
          <p:nvSpPr>
            <p:cNvPr id="139" name="TextBox 138"/>
            <p:cNvSpPr txBox="1"/>
            <p:nvPr/>
          </p:nvSpPr>
          <p:spPr>
            <a:xfrm>
              <a:off x="7362216" y="4525019"/>
              <a:ext cx="1503060" cy="246221"/>
            </a:xfrm>
            <a:prstGeom prst="rect">
              <a:avLst/>
            </a:prstGeom>
            <a:noFill/>
          </p:spPr>
          <p:txBody>
            <a:bodyPr wrap="square" rtlCol="0" anchor="ctr">
              <a:spAutoFit/>
            </a:bodyPr>
            <a:lstStyle/>
            <a:p>
              <a:pPr>
                <a:tabLst>
                  <a:tab pos="895350" algn="r"/>
                  <a:tab pos="1168400" algn="ctr"/>
                </a:tabLst>
              </a:pPr>
              <a:r>
                <a:rPr lang="en-GB" sz="1000" dirty="0"/>
                <a:t>	1.5 (-2.0 to 5.1)	0.40</a:t>
              </a:r>
            </a:p>
          </p:txBody>
        </p:sp>
        <p:grpSp>
          <p:nvGrpSpPr>
            <p:cNvPr id="143" name="Group 142"/>
            <p:cNvGrpSpPr/>
            <p:nvPr/>
          </p:nvGrpSpPr>
          <p:grpSpPr>
            <a:xfrm>
              <a:off x="5030870" y="2476513"/>
              <a:ext cx="1147978" cy="158581"/>
              <a:chOff x="4876213" y="3342066"/>
              <a:chExt cx="2280082" cy="314980"/>
            </a:xfrm>
          </p:grpSpPr>
          <p:cxnSp>
            <p:nvCxnSpPr>
              <p:cNvPr id="144" name="Straight Connector 143"/>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156295"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a:off x="4887163" y="3499557"/>
                <a:ext cx="2269132"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7" name="Rectangle 146"/>
              <p:cNvSpPr/>
              <p:nvPr/>
            </p:nvSpPr>
            <p:spPr>
              <a:xfrm rot="2700000">
                <a:off x="5940056" y="3395910"/>
                <a:ext cx="207294" cy="20729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48" name="Group 147"/>
            <p:cNvGrpSpPr/>
            <p:nvPr/>
          </p:nvGrpSpPr>
          <p:grpSpPr>
            <a:xfrm>
              <a:off x="5712429" y="2778138"/>
              <a:ext cx="709828" cy="158581"/>
              <a:chOff x="4876213" y="3342066"/>
              <a:chExt cx="1409841" cy="314980"/>
            </a:xfrm>
          </p:grpSpPr>
          <p:cxnSp>
            <p:nvCxnSpPr>
              <p:cNvPr id="149" name="Straight Connector 148"/>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6286054"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H="1">
                <a:off x="4887165" y="3499557"/>
                <a:ext cx="1398889"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2700000">
                <a:off x="5486018" y="3395911"/>
                <a:ext cx="207294" cy="207291"/>
              </a:xfrm>
              <a:prstGeom prst="rect">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53" name="Group 152"/>
            <p:cNvGrpSpPr/>
            <p:nvPr/>
          </p:nvGrpSpPr>
          <p:grpSpPr>
            <a:xfrm>
              <a:off x="5255229" y="3073413"/>
              <a:ext cx="754278" cy="158581"/>
              <a:chOff x="4876213" y="3342066"/>
              <a:chExt cx="1498125" cy="314980"/>
            </a:xfrm>
          </p:grpSpPr>
          <p:cxnSp>
            <p:nvCxnSpPr>
              <p:cNvPr id="154" name="Straight Connector 153"/>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6374338"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H="1">
                <a:off x="4887167" y="3499557"/>
                <a:ext cx="1463999"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7" name="Rectangle 156"/>
              <p:cNvSpPr/>
              <p:nvPr/>
            </p:nvSpPr>
            <p:spPr>
              <a:xfrm rot="2700000">
                <a:off x="5523855" y="3395911"/>
                <a:ext cx="207294" cy="20729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58" name="Group 157"/>
            <p:cNvGrpSpPr/>
            <p:nvPr/>
          </p:nvGrpSpPr>
          <p:grpSpPr>
            <a:xfrm>
              <a:off x="6009507" y="3371863"/>
              <a:ext cx="779678" cy="158581"/>
              <a:chOff x="4876213" y="3342066"/>
              <a:chExt cx="1548573" cy="314980"/>
            </a:xfrm>
          </p:grpSpPr>
          <p:cxnSp>
            <p:nvCxnSpPr>
              <p:cNvPr id="159" name="Straight Connector 158"/>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6424786"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H="1">
                <a:off x="4887169" y="3499557"/>
                <a:ext cx="1537617"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Rectangle 161"/>
              <p:cNvSpPr/>
              <p:nvPr/>
            </p:nvSpPr>
            <p:spPr>
              <a:xfrm rot="2700000">
                <a:off x="5536466" y="3395911"/>
                <a:ext cx="207294" cy="207291"/>
              </a:xfrm>
              <a:prstGeom prst="rect">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 name="Group 162"/>
            <p:cNvGrpSpPr/>
            <p:nvPr/>
          </p:nvGrpSpPr>
          <p:grpSpPr>
            <a:xfrm>
              <a:off x="6479407" y="3673488"/>
              <a:ext cx="868578" cy="158581"/>
              <a:chOff x="4876213" y="3342066"/>
              <a:chExt cx="1725141" cy="314980"/>
            </a:xfrm>
          </p:grpSpPr>
          <p:cxnSp>
            <p:nvCxnSpPr>
              <p:cNvPr id="164" name="Straight Connector 163"/>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6601354"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4887171" y="3499557"/>
                <a:ext cx="1713794"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Rectangle 166"/>
              <p:cNvSpPr/>
              <p:nvPr/>
            </p:nvSpPr>
            <p:spPr>
              <a:xfrm rot="2700000">
                <a:off x="5624751" y="3395911"/>
                <a:ext cx="207294" cy="20729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9" name="Group 168"/>
            <p:cNvGrpSpPr/>
            <p:nvPr/>
          </p:nvGrpSpPr>
          <p:grpSpPr>
            <a:xfrm>
              <a:off x="5507857" y="3968763"/>
              <a:ext cx="957478" cy="158581"/>
              <a:chOff x="4876213" y="3342066"/>
              <a:chExt cx="1901709" cy="314980"/>
            </a:xfrm>
          </p:grpSpPr>
          <p:cxnSp>
            <p:nvCxnSpPr>
              <p:cNvPr id="170" name="Straight Connector 169"/>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6777922"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a:off x="4887171" y="3499557"/>
                <a:ext cx="1870639"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3" name="Rectangle 172"/>
              <p:cNvSpPr/>
              <p:nvPr/>
            </p:nvSpPr>
            <p:spPr>
              <a:xfrm rot="2700000">
                <a:off x="5725649" y="3395911"/>
                <a:ext cx="207294" cy="207290"/>
              </a:xfrm>
              <a:prstGeom prst="rect">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75" name="Group 174"/>
            <p:cNvGrpSpPr/>
            <p:nvPr/>
          </p:nvGrpSpPr>
          <p:grpSpPr>
            <a:xfrm>
              <a:off x="5139557" y="4267213"/>
              <a:ext cx="1040028" cy="158581"/>
              <a:chOff x="4876213" y="3342066"/>
              <a:chExt cx="2065665" cy="314980"/>
            </a:xfrm>
          </p:grpSpPr>
          <p:cxnSp>
            <p:nvCxnSpPr>
              <p:cNvPr id="176" name="Straight Connector 175"/>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6941878"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a:off x="4887173" y="3499557"/>
                <a:ext cx="2053242"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9" name="Rectangle 178"/>
              <p:cNvSpPr/>
              <p:nvPr/>
            </p:nvSpPr>
            <p:spPr>
              <a:xfrm rot="2700000">
                <a:off x="5813935" y="3395911"/>
                <a:ext cx="207294" cy="20729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81" name="Group 180"/>
            <p:cNvGrpSpPr/>
            <p:nvPr/>
          </p:nvGrpSpPr>
          <p:grpSpPr>
            <a:xfrm>
              <a:off x="5799957" y="4568838"/>
              <a:ext cx="1465478" cy="158581"/>
              <a:chOff x="4876213" y="3342066"/>
              <a:chExt cx="2910669" cy="314980"/>
            </a:xfrm>
          </p:grpSpPr>
          <p:cxnSp>
            <p:nvCxnSpPr>
              <p:cNvPr id="182" name="Straight Connector 181"/>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7786882"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H="1">
                <a:off x="4887173" y="3499557"/>
                <a:ext cx="2899709"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5" name="Rectangle 184"/>
              <p:cNvSpPr/>
              <p:nvPr/>
            </p:nvSpPr>
            <p:spPr>
              <a:xfrm rot="2700000">
                <a:off x="6204912" y="3395911"/>
                <a:ext cx="207294" cy="207290"/>
              </a:xfrm>
              <a:prstGeom prst="rect">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87" name="Group 186"/>
            <p:cNvGrpSpPr/>
            <p:nvPr/>
          </p:nvGrpSpPr>
          <p:grpSpPr>
            <a:xfrm>
              <a:off x="5320458" y="4867288"/>
              <a:ext cx="1573428" cy="158581"/>
              <a:chOff x="4876213" y="3342066"/>
              <a:chExt cx="3125073" cy="314980"/>
            </a:xfrm>
          </p:grpSpPr>
          <p:cxnSp>
            <p:nvCxnSpPr>
              <p:cNvPr id="188" name="Straight Connector 187"/>
              <p:cNvCxnSpPr/>
              <p:nvPr/>
            </p:nvCxnSpPr>
            <p:spPr>
              <a:xfrm>
                <a:off x="4876213"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8001286" y="3342066"/>
                <a:ext cx="0" cy="31498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H="1">
                <a:off x="4887173" y="3499557"/>
                <a:ext cx="3114113"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1" name="Rectangle 190"/>
              <p:cNvSpPr/>
              <p:nvPr/>
            </p:nvSpPr>
            <p:spPr>
              <a:xfrm rot="2700000">
                <a:off x="6343641" y="3395911"/>
                <a:ext cx="207294" cy="207289"/>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7" name="Group 216"/>
            <p:cNvGrpSpPr/>
            <p:nvPr/>
          </p:nvGrpSpPr>
          <p:grpSpPr>
            <a:xfrm>
              <a:off x="5190028" y="1801390"/>
              <a:ext cx="2294431" cy="246221"/>
              <a:chOff x="5304328" y="1801390"/>
              <a:chExt cx="2294431" cy="246221"/>
            </a:xfrm>
          </p:grpSpPr>
          <p:sp>
            <p:nvSpPr>
              <p:cNvPr id="122" name="TextBox 121"/>
              <p:cNvSpPr txBox="1"/>
              <p:nvPr/>
            </p:nvSpPr>
            <p:spPr>
              <a:xfrm>
                <a:off x="5520557" y="1801390"/>
                <a:ext cx="889987" cy="246221"/>
              </a:xfrm>
              <a:prstGeom prst="rect">
                <a:avLst/>
              </a:prstGeom>
              <a:noFill/>
            </p:spPr>
            <p:txBody>
              <a:bodyPr wrap="none" rtlCol="0" anchor="ctr">
                <a:spAutoFit/>
              </a:bodyPr>
              <a:lstStyle/>
              <a:p>
                <a:r>
                  <a:rPr lang="en-GB" sz="1000" dirty="0"/>
                  <a:t>Weeks 0–10</a:t>
                </a:r>
              </a:p>
            </p:txBody>
          </p:sp>
          <p:sp>
            <p:nvSpPr>
              <p:cNvPr id="123" name="TextBox 122"/>
              <p:cNvSpPr txBox="1"/>
              <p:nvPr/>
            </p:nvSpPr>
            <p:spPr>
              <a:xfrm>
                <a:off x="6665490" y="1801390"/>
                <a:ext cx="933269" cy="246221"/>
              </a:xfrm>
              <a:prstGeom prst="rect">
                <a:avLst/>
              </a:prstGeom>
              <a:noFill/>
            </p:spPr>
            <p:txBody>
              <a:bodyPr wrap="none" rtlCol="0" anchor="ctr">
                <a:spAutoFit/>
              </a:bodyPr>
              <a:lstStyle/>
              <a:p>
                <a:r>
                  <a:rPr lang="en-GB" sz="1000" dirty="0"/>
                  <a:t>Weeks 0–56</a:t>
                </a:r>
              </a:p>
            </p:txBody>
          </p:sp>
          <p:grpSp>
            <p:nvGrpSpPr>
              <p:cNvPr id="208" name="Group 207"/>
              <p:cNvGrpSpPr/>
              <p:nvPr/>
            </p:nvGrpSpPr>
            <p:grpSpPr>
              <a:xfrm>
                <a:off x="5304328" y="1872318"/>
                <a:ext cx="257526" cy="104365"/>
                <a:chOff x="5238833" y="3395909"/>
                <a:chExt cx="511492" cy="207294"/>
              </a:xfrm>
            </p:grpSpPr>
            <p:cxnSp>
              <p:nvCxnSpPr>
                <p:cNvPr id="211" name="Straight Connector 210"/>
                <p:cNvCxnSpPr/>
                <p:nvPr/>
              </p:nvCxnSpPr>
              <p:spPr>
                <a:xfrm flipH="1">
                  <a:off x="5238833" y="3499557"/>
                  <a:ext cx="511492"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2" name="Rectangle 211"/>
                <p:cNvSpPr/>
                <p:nvPr/>
              </p:nvSpPr>
              <p:spPr>
                <a:xfrm rot="2700000">
                  <a:off x="5390935" y="3395910"/>
                  <a:ext cx="207294" cy="207291"/>
                </a:xfrm>
                <a:prstGeom prst="rect">
                  <a:avLst/>
                </a:prstGeom>
                <a:solidFill>
                  <a:schemeClr val="bg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4" name="Group 213"/>
              <p:cNvGrpSpPr/>
              <p:nvPr/>
            </p:nvGrpSpPr>
            <p:grpSpPr>
              <a:xfrm>
                <a:off x="6447328" y="1872318"/>
                <a:ext cx="257526" cy="104365"/>
                <a:chOff x="5238833" y="3395909"/>
                <a:chExt cx="511492" cy="207294"/>
              </a:xfrm>
            </p:grpSpPr>
            <p:cxnSp>
              <p:nvCxnSpPr>
                <p:cNvPr id="215" name="Straight Connector 214"/>
                <p:cNvCxnSpPr/>
                <p:nvPr/>
              </p:nvCxnSpPr>
              <p:spPr>
                <a:xfrm flipH="1">
                  <a:off x="5238833" y="3499557"/>
                  <a:ext cx="511492"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6" name="Rectangle 215"/>
                <p:cNvSpPr/>
                <p:nvPr/>
              </p:nvSpPr>
              <p:spPr>
                <a:xfrm rot="2700000">
                  <a:off x="5390935" y="3395910"/>
                  <a:ext cx="207294" cy="207291"/>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301163640"/>
      </p:ext>
    </p:extLst>
  </p:cSld>
  <p:clrMapOvr>
    <a:masterClrMapping/>
  </p:clrMapOvr>
</p:sld>
</file>

<file path=ppt/theme/theme1.xml><?xml version="1.0" encoding="utf-8"?>
<a:theme xmlns:a="http://schemas.openxmlformats.org/drawingml/2006/main" name="Office Theme">
  <a:themeElements>
    <a:clrScheme name="Besins MA Hub">
      <a:dk1>
        <a:srgbClr val="006EAB"/>
      </a:dk1>
      <a:lt1>
        <a:sysClr val="window" lastClr="FFFFFF"/>
      </a:lt1>
      <a:dk2>
        <a:srgbClr val="58595B"/>
      </a:dk2>
      <a:lt2>
        <a:srgbClr val="E7E6E6"/>
      </a:lt2>
      <a:accent1>
        <a:srgbClr val="1272AE"/>
      </a:accent1>
      <a:accent2>
        <a:srgbClr val="00A8E1"/>
      </a:accent2>
      <a:accent3>
        <a:srgbClr val="95D600"/>
      </a:accent3>
      <a:accent4>
        <a:srgbClr val="F0C846"/>
      </a:accent4>
      <a:accent5>
        <a:srgbClr val="000000"/>
      </a:accent5>
      <a:accent6>
        <a:srgbClr val="CCDCE2"/>
      </a:accent6>
      <a:hlink>
        <a:srgbClr val="006EAB"/>
      </a:hlink>
      <a:folHlink>
        <a:srgbClr val="00A8E1"/>
      </a:folHlink>
    </a:clrScheme>
    <a:fontScheme name="Custom 2">
      <a:majorFont>
        <a:latin typeface="Poppins Medium"/>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ins_tmp.potx" id="{58CFAB49-F3C1-4BE9-BA6C-4FFE0344BB85}" vid="{711EA1BB-B068-4CB0-AFBC-DEF8CF7720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5C31388130E845B306F08280035E70" ma:contentTypeVersion="17" ma:contentTypeDescription="Create a new document." ma:contentTypeScope="" ma:versionID="fb09dea06bbafc9642526a5b60374bfa">
  <xsd:schema xmlns:xsd="http://www.w3.org/2001/XMLSchema" xmlns:xs="http://www.w3.org/2001/XMLSchema" xmlns:p="http://schemas.microsoft.com/office/2006/metadata/properties" xmlns:ns2="2bd39ed4-040d-4575-9ecd-51b09e17f4f6" xmlns:ns3="1ee8c843-32ad-4946-8cbf-9ab99b627ff5" targetNamespace="http://schemas.microsoft.com/office/2006/metadata/properties" ma:root="true" ma:fieldsID="a3372b022039fdd0007d14db7486ab79" ns2:_="" ns3:_="">
    <xsd:import namespace="2bd39ed4-040d-4575-9ecd-51b09e17f4f6"/>
    <xsd:import namespace="1ee8c843-32ad-4946-8cbf-9ab99b627f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39ed4-040d-4575-9ecd-51b09e17f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b82f0ef-9e5c-4f20-a8e5-79115d6c62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8c843-32ad-4946-8cbf-9ab99b627ff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13659d1-ce99-4d7d-99ed-4b469d8233ee}" ma:internalName="TaxCatchAll" ma:showField="CatchAllData" ma:web="1ee8c843-32ad-4946-8cbf-9ab99b627ff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ee8c843-32ad-4946-8cbf-9ab99b627ff5" xsi:nil="true"/>
    <lcf76f155ced4ddcb4097134ff3c332f xmlns="2bd39ed4-040d-4575-9ecd-51b09e17f4f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AC0758-7C8D-4E80-ACF0-6722FDB7BDF2}"/>
</file>

<file path=customXml/itemProps2.xml><?xml version="1.0" encoding="utf-8"?>
<ds:datastoreItem xmlns:ds="http://schemas.openxmlformats.org/officeDocument/2006/customXml" ds:itemID="{D89EEF94-A6B4-41EC-A76C-BAA6E6A22904}"/>
</file>

<file path=customXml/itemProps3.xml><?xml version="1.0" encoding="utf-8"?>
<ds:datastoreItem xmlns:ds="http://schemas.openxmlformats.org/officeDocument/2006/customXml" ds:itemID="{992BB6AC-17ED-4AE2-B8A3-59820BAF5741}"/>
</file>

<file path=docProps/app.xml><?xml version="1.0" encoding="utf-8"?>
<Properties xmlns="http://schemas.openxmlformats.org/officeDocument/2006/extended-properties" xmlns:vt="http://schemas.openxmlformats.org/officeDocument/2006/docPropsVTypes">
  <Template/>
  <TotalTime>456</TotalTime>
  <Words>7907</Words>
  <Application>Microsoft Office PowerPoint</Application>
  <PresentationFormat>Widescreen</PresentationFormat>
  <Paragraphs>1110</Paragraphs>
  <Slides>20</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Tahoma</vt:lpstr>
      <vt:lpstr>Poppins Medium</vt:lpstr>
      <vt:lpstr>Wingdings</vt:lpstr>
      <vt:lpstr>Arial</vt:lpstr>
      <vt:lpstr>Poppins Light</vt:lpstr>
      <vt:lpstr>Office Theme</vt:lpstr>
      <vt:lpstr>Testosterone &amp; Obesity</vt:lpstr>
      <vt:lpstr>Obesity and testosterone</vt:lpstr>
      <vt:lpstr>Influence of testosterone            on body composition</vt:lpstr>
      <vt:lpstr>Metabolic syndrome</vt:lpstr>
      <vt:lpstr>Visceral fat is an active endocrine organ</vt:lpstr>
      <vt:lpstr>The Hypogonadal–Obesity–Adipocytokine hypothesis</vt:lpstr>
      <vt:lpstr>Bidirectional relationship between adipose tissue and testosterone</vt:lpstr>
      <vt:lpstr>Australian study: randomised controlled trial of the effect of TTh on body composition in men with obesity &amp; low testosterone</vt:lpstr>
      <vt:lpstr>Australian study: TTh augments diet-induced loss of total fat and visceral fat mass in men with obesity and low testosterone </vt:lpstr>
      <vt:lpstr>Long-term registry study: real-world, controlled registry study to evaluate the effects of TTh in hypogonadal men with overweight or obesity </vt:lpstr>
      <vt:lpstr>Long-term registry study: long-term TTh produced a significant reduction in body weight in hypogonadal men with overweight or obesity</vt:lpstr>
      <vt:lpstr>Long-term registry study: long-term TTh produced a significant reduction in percent body weight in hypogonadal men with overweight or obesity</vt:lpstr>
      <vt:lpstr>Long-term registry study: long-term TTh produced a significant decrease in waist circumference in hypogonadal men with overweight or obesity</vt:lpstr>
      <vt:lpstr>Long-term TTh in men with low testosterone and obesity produces significant and sustained weight loss</vt:lpstr>
      <vt:lpstr>Long-term TTh in men with low testosterone and obesity  produces significant and sustained decreases in BMI and waist circumference</vt:lpstr>
      <vt:lpstr>Long-term TTh in men with low testosterone and obesity is associated with significant improvements in HR-QoL, prostate parameters and erectile function</vt:lpstr>
      <vt:lpstr>Long-term TTh improves components of the metabolic  syndrome and other anthropometric and metabolic parameters</vt:lpstr>
      <vt:lpstr>Guideline recommendations for men with obesity</vt:lpstr>
      <vt:lpstr>Guideline recommendations for men with obesity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beaumont</dc:creator>
  <cp:lastModifiedBy>richard jones</cp:lastModifiedBy>
  <cp:revision>41</cp:revision>
  <dcterms:created xsi:type="dcterms:W3CDTF">2020-12-03T13:24:11Z</dcterms:created>
  <dcterms:modified xsi:type="dcterms:W3CDTF">2021-02-21T16:07:30Z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0x010100915C31388130E845B306F08280035E70</vt:lpwstr>
  </property>
  <property fmtid="{D5CDD505-2E9C-101B-9397-08002B2CF9AE}" pid="3" name="MediaServiceImageTags">
    <vt:lpwstr/>
  </property>
</Properties>
</file>