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charts/chart5.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969" r:id="rId3"/>
    <p:sldId id="970" r:id="rId4"/>
    <p:sldId id="999" r:id="rId5"/>
    <p:sldId id="1032" r:id="rId6"/>
    <p:sldId id="1042" r:id="rId7"/>
    <p:sldId id="1227" r:id="rId8"/>
    <p:sldId id="1041" r:id="rId9"/>
    <p:sldId id="1037" r:id="rId10"/>
    <p:sldId id="1036" r:id="rId11"/>
    <p:sldId id="96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oppins Light" panose="020B0604020202020204" charset="0"/>
      <p:regular r:id="rId18"/>
      <p:italic r:id="rId19"/>
    </p:embeddedFont>
    <p:embeddedFont>
      <p:font typeface="Poppins Medium" panose="020B060402020202020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FF7"/>
    <a:srgbClr val="54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5182" autoAdjust="0"/>
  </p:normalViewPr>
  <p:slideViewPr>
    <p:cSldViewPr snapToGrid="0" showGuides="1">
      <p:cViewPr varScale="1">
        <p:scale>
          <a:sx n="108" d="100"/>
          <a:sy n="108" d="100"/>
        </p:scale>
        <p:origin x="600" y="11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Prevalence (%)</c:v>
                </c:pt>
              </c:strCache>
            </c:strRef>
          </c:tx>
          <c:spPr>
            <a:solidFill>
              <a:schemeClr val="tx2"/>
            </a:solidFill>
          </c:spPr>
          <c:invertIfNegative val="0"/>
          <c:dPt>
            <c:idx val="6"/>
            <c:invertIfNegative val="0"/>
            <c:bubble3D val="0"/>
            <c:spPr>
              <a:solidFill>
                <a:schemeClr val="accent3"/>
              </a:solidFill>
            </c:spPr>
            <c:extLst>
              <c:ext xmlns:c16="http://schemas.microsoft.com/office/drawing/2014/chart" uri="{C3380CC4-5D6E-409C-BE32-E72D297353CC}">
                <c16:uniqueId val="{00000001-7008-4376-8E11-2474A12E4DAF}"/>
              </c:ext>
            </c:extLst>
          </c:dPt>
          <c:dLbls>
            <c:dLbl>
              <c:idx val="0"/>
              <c:delete val="1"/>
              <c:extLst>
                <c:ext xmlns:c15="http://schemas.microsoft.com/office/drawing/2012/chart" uri="{CE6537A1-D6FC-4f65-9D91-7224C49458BB}"/>
                <c:ext xmlns:c16="http://schemas.microsoft.com/office/drawing/2014/chart" uri="{C3380CC4-5D6E-409C-BE32-E72D297353CC}">
                  <c16:uniqueId val="{00000002-BD0A-4D04-9D4F-90504FAC53EF}"/>
                </c:ext>
              </c:extLst>
            </c:dLbl>
            <c:dLbl>
              <c:idx val="1"/>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008-4376-8E11-2474A12E4DAF}"/>
                </c:ext>
              </c:extLst>
            </c:dLbl>
            <c:dLbl>
              <c:idx val="2"/>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008-4376-8E11-2474A12E4DAF}"/>
                </c:ext>
              </c:extLst>
            </c:dLbl>
            <c:dLbl>
              <c:idx val="3"/>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008-4376-8E11-2474A12E4DAF}"/>
                </c:ext>
              </c:extLst>
            </c:dLbl>
            <c:dLbl>
              <c:idx val="4"/>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008-4376-8E11-2474A12E4DAF}"/>
                </c:ext>
              </c:extLst>
            </c:dLbl>
            <c:dLbl>
              <c:idx val="5"/>
              <c:tx>
                <c:rich>
                  <a:bodyPr/>
                  <a:lstStyle/>
                  <a:p>
                    <a:r>
                      <a:rPr lang="en-US"/>
                      <a:t>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008-4376-8E11-2474A12E4DAF}"/>
                </c:ext>
              </c:extLst>
            </c:dLbl>
            <c:dLbl>
              <c:idx val="6"/>
              <c:delete val="1"/>
              <c:extLst>
                <c:ext xmlns:c15="http://schemas.microsoft.com/office/drawing/2012/chart" uri="{CE6537A1-D6FC-4f65-9D91-7224C49458BB}"/>
                <c:ext xmlns:c16="http://schemas.microsoft.com/office/drawing/2014/chart" uri="{C3380CC4-5D6E-409C-BE32-E72D297353CC}">
                  <c16:uniqueId val="{00000001-7008-4376-8E11-2474A12E4DAF}"/>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c:v>
                </c:pt>
                <c:pt idx="1">
                  <c:v>Hyperlipidaemia</c:v>
                </c:pt>
                <c:pt idx="2">
                  <c:v>Hypertension</c:v>
                </c:pt>
                <c:pt idx="3">
                  <c:v>Osteoporosis</c:v>
                </c:pt>
                <c:pt idx="4">
                  <c:v>Diabetes</c:v>
                </c:pt>
                <c:pt idx="5">
                  <c:v>Obesity</c:v>
                </c:pt>
                <c:pt idx="6">
                  <c:v>Chronic opioid use</c:v>
                </c:pt>
              </c:strCache>
            </c:strRef>
          </c:cat>
          <c:val>
            <c:numRef>
              <c:f>Sheet1!$B$2:$B$8</c:f>
              <c:numCache>
                <c:formatCode>General</c:formatCode>
                <c:ptCount val="7"/>
                <c:pt idx="0">
                  <c:v>47</c:v>
                </c:pt>
                <c:pt idx="1">
                  <c:v>40</c:v>
                </c:pt>
                <c:pt idx="2">
                  <c:v>42</c:v>
                </c:pt>
                <c:pt idx="3">
                  <c:v>44</c:v>
                </c:pt>
                <c:pt idx="4">
                  <c:v>50</c:v>
                </c:pt>
                <c:pt idx="5">
                  <c:v>52</c:v>
                </c:pt>
                <c:pt idx="6">
                  <c:v>74</c:v>
                </c:pt>
              </c:numCache>
            </c:numRef>
          </c:val>
          <c:extLst>
            <c:ext xmlns:c16="http://schemas.microsoft.com/office/drawing/2014/chart" uri="{C3380CC4-5D6E-409C-BE32-E72D297353CC}">
              <c16:uniqueId val="{00000008-7008-4376-8E11-2474A12E4DAF}"/>
            </c:ext>
          </c:extLst>
        </c:ser>
        <c:dLbls>
          <c:showLegendKey val="0"/>
          <c:showVal val="0"/>
          <c:showCatName val="0"/>
          <c:showSerName val="0"/>
          <c:showPercent val="0"/>
          <c:showBubbleSize val="0"/>
        </c:dLbls>
        <c:gapWidth val="75"/>
        <c:axId val="134408448"/>
        <c:axId val="188973056"/>
      </c:barChart>
      <c:catAx>
        <c:axId val="134408448"/>
        <c:scaling>
          <c:orientation val="minMax"/>
        </c:scaling>
        <c:delete val="0"/>
        <c:axPos val="l"/>
        <c:numFmt formatCode="General" sourceLinked="0"/>
        <c:majorTickMark val="out"/>
        <c:minorTickMark val="none"/>
        <c:tickLblPos val="nextTo"/>
        <c:spPr>
          <a:ln w="19050">
            <a:solidFill>
              <a:schemeClr val="tx1"/>
            </a:solidFill>
          </a:ln>
        </c:spPr>
        <c:txPr>
          <a:bodyPr/>
          <a:lstStyle/>
          <a:p>
            <a:pPr>
              <a:defRPr sz="1400" b="1"/>
            </a:pPr>
            <a:endParaRPr lang="en-US"/>
          </a:p>
        </c:txPr>
        <c:crossAx val="188973056"/>
        <c:crosses val="autoZero"/>
        <c:auto val="1"/>
        <c:lblAlgn val="ctr"/>
        <c:lblOffset val="100"/>
        <c:noMultiLvlLbl val="0"/>
      </c:catAx>
      <c:valAx>
        <c:axId val="188973056"/>
        <c:scaling>
          <c:orientation val="minMax"/>
          <c:max val="80"/>
        </c:scaling>
        <c:delete val="0"/>
        <c:axPos val="b"/>
        <c:numFmt formatCode="General" sourceLinked="1"/>
        <c:majorTickMark val="out"/>
        <c:minorTickMark val="none"/>
        <c:tickLblPos val="nextTo"/>
        <c:spPr>
          <a:ln w="19050">
            <a:solidFill>
              <a:schemeClr val="tx1"/>
            </a:solidFill>
          </a:ln>
        </c:spPr>
        <c:txPr>
          <a:bodyPr/>
          <a:lstStyle/>
          <a:p>
            <a:pPr>
              <a:defRPr sz="1100"/>
            </a:pPr>
            <a:endParaRPr lang="en-US"/>
          </a:p>
        </c:txPr>
        <c:crossAx val="134408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Odds ratio</c:v>
                </c:pt>
              </c:strCache>
            </c:strRef>
          </c:tx>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D36A-4EF3-A2DE-1201429A0819}"/>
              </c:ext>
            </c:extLst>
          </c:dPt>
          <c:dPt>
            <c:idx val="6"/>
            <c:invertIfNegative val="0"/>
            <c:bubble3D val="0"/>
            <c:spPr>
              <a:solidFill>
                <a:schemeClr val="accent3"/>
              </a:solidFill>
            </c:spPr>
            <c:extLst>
              <c:ext xmlns:c16="http://schemas.microsoft.com/office/drawing/2014/chart" uri="{C3380CC4-5D6E-409C-BE32-E72D297353CC}">
                <c16:uniqueId val="{00000001-7008-4376-8E11-2474A12E4DAF}"/>
              </c:ext>
            </c:extLst>
          </c:dPt>
          <c:cat>
            <c:strRef>
              <c:f>Sheet1!$A$2:$A$4</c:f>
              <c:strCache>
                <c:ptCount val="3"/>
                <c:pt idx="0">
                  <c:v>BMI
(kg/m2)</c:v>
                </c:pt>
                <c:pt idx="1">
                  <c:v>MSE</c:v>
                </c:pt>
                <c:pt idx="2">
                  <c:v>Duration of action
(LAO vs SAO)</c:v>
                </c:pt>
              </c:strCache>
            </c:strRef>
          </c:cat>
          <c:val>
            <c:numRef>
              <c:f>Sheet1!$B$2:$B$4</c:f>
              <c:numCache>
                <c:formatCode>General</c:formatCode>
                <c:ptCount val="3"/>
              </c:numCache>
            </c:numRef>
          </c:val>
          <c:extLst>
            <c:ext xmlns:c16="http://schemas.microsoft.com/office/drawing/2014/chart" uri="{C3380CC4-5D6E-409C-BE32-E72D297353CC}">
              <c16:uniqueId val="{00000008-7008-4376-8E11-2474A12E4DAF}"/>
            </c:ext>
          </c:extLst>
        </c:ser>
        <c:dLbls>
          <c:showLegendKey val="0"/>
          <c:showVal val="0"/>
          <c:showCatName val="0"/>
          <c:showSerName val="0"/>
          <c:showPercent val="0"/>
          <c:showBubbleSize val="0"/>
        </c:dLbls>
        <c:gapWidth val="75"/>
        <c:axId val="163002624"/>
        <c:axId val="163004416"/>
      </c:barChart>
      <c:catAx>
        <c:axId val="163002624"/>
        <c:scaling>
          <c:orientation val="minMax"/>
        </c:scaling>
        <c:delete val="0"/>
        <c:axPos val="l"/>
        <c:numFmt formatCode="General" sourceLinked="0"/>
        <c:majorTickMark val="none"/>
        <c:minorTickMark val="none"/>
        <c:tickLblPos val="low"/>
        <c:spPr>
          <a:ln w="19050">
            <a:solidFill>
              <a:schemeClr val="tx1"/>
            </a:solidFill>
          </a:ln>
        </c:spPr>
        <c:txPr>
          <a:bodyPr/>
          <a:lstStyle/>
          <a:p>
            <a:pPr>
              <a:defRPr sz="1400" b="1"/>
            </a:pPr>
            <a:endParaRPr lang="en-US"/>
          </a:p>
        </c:txPr>
        <c:crossAx val="163004416"/>
        <c:crosses val="autoZero"/>
        <c:auto val="1"/>
        <c:lblAlgn val="ctr"/>
        <c:lblOffset val="100"/>
        <c:noMultiLvlLbl val="0"/>
      </c:catAx>
      <c:valAx>
        <c:axId val="163004416"/>
        <c:scaling>
          <c:logBase val="10"/>
          <c:orientation val="minMax"/>
          <c:max val="20"/>
          <c:min val="0.1"/>
        </c:scaling>
        <c:delete val="0"/>
        <c:axPos val="b"/>
        <c:numFmt formatCode="General" sourceLinked="1"/>
        <c:majorTickMark val="out"/>
        <c:minorTickMark val="out"/>
        <c:tickLblPos val="nextTo"/>
        <c:spPr>
          <a:ln w="19050">
            <a:solidFill>
              <a:schemeClr val="tx1"/>
            </a:solidFill>
          </a:ln>
        </c:spPr>
        <c:txPr>
          <a:bodyPr/>
          <a:lstStyle/>
          <a:p>
            <a:pPr>
              <a:defRPr sz="1100"/>
            </a:pPr>
            <a:endParaRPr lang="en-US"/>
          </a:p>
        </c:txPr>
        <c:crossAx val="163002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Odds ratio</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7C39-4B40-9C3D-5E4D2209CF51}"/>
              </c:ext>
            </c:extLst>
          </c:dPt>
          <c:dPt>
            <c:idx val="6"/>
            <c:invertIfNegative val="0"/>
            <c:bubble3D val="0"/>
            <c:extLst>
              <c:ext xmlns:c16="http://schemas.microsoft.com/office/drawing/2014/chart" uri="{C3380CC4-5D6E-409C-BE32-E72D297353CC}">
                <c16:uniqueId val="{00000001-7008-4376-8E11-2474A12E4DAF}"/>
              </c:ext>
            </c:extLst>
          </c:dPt>
          <c:cat>
            <c:strRef>
              <c:f>Sheet1!$A$2:$A$13</c:f>
              <c:strCache>
                <c:ptCount val="12"/>
                <c:pt idx="0">
                  <c:v>Oxycodone</c:v>
                </c:pt>
                <c:pt idx="1">
                  <c:v>Morphine</c:v>
                </c:pt>
                <c:pt idx="2">
                  <c:v>Methadone</c:v>
                </c:pt>
                <c:pt idx="3">
                  <c:v>Hydromorphone</c:v>
                </c:pt>
                <c:pt idx="4">
                  <c:v>Hydrocodone</c:v>
                </c:pt>
                <c:pt idx="5">
                  <c:v>Fentanyl</c:v>
                </c:pt>
                <c:pt idx="7">
                  <c:v>Oxycodone</c:v>
                </c:pt>
                <c:pt idx="8">
                  <c:v>Morphine</c:v>
                </c:pt>
                <c:pt idx="9">
                  <c:v>Methadone</c:v>
                </c:pt>
                <c:pt idx="10">
                  <c:v>Hydromorphone</c:v>
                </c:pt>
                <c:pt idx="11">
                  <c:v>Fentanyl</c:v>
                </c:pt>
              </c:strCache>
            </c:strRef>
          </c:cat>
          <c:val>
            <c:numRef>
              <c:f>Sheet1!$B$2:$B$13</c:f>
              <c:numCache>
                <c:formatCode>General</c:formatCode>
                <c:ptCount val="12"/>
              </c:numCache>
            </c:numRef>
          </c:val>
          <c:extLst>
            <c:ext xmlns:c16="http://schemas.microsoft.com/office/drawing/2014/chart" uri="{C3380CC4-5D6E-409C-BE32-E72D297353CC}">
              <c16:uniqueId val="{00000008-7008-4376-8E11-2474A12E4DAF}"/>
            </c:ext>
          </c:extLst>
        </c:ser>
        <c:dLbls>
          <c:showLegendKey val="0"/>
          <c:showVal val="0"/>
          <c:showCatName val="0"/>
          <c:showSerName val="0"/>
          <c:showPercent val="0"/>
          <c:showBubbleSize val="0"/>
        </c:dLbls>
        <c:gapWidth val="75"/>
        <c:axId val="190463360"/>
        <c:axId val="190489728"/>
      </c:barChart>
      <c:catAx>
        <c:axId val="190463360"/>
        <c:scaling>
          <c:orientation val="minMax"/>
        </c:scaling>
        <c:delete val="0"/>
        <c:axPos val="l"/>
        <c:numFmt formatCode="General" sourceLinked="0"/>
        <c:majorTickMark val="none"/>
        <c:minorTickMark val="none"/>
        <c:tickLblPos val="low"/>
        <c:spPr>
          <a:ln w="19050">
            <a:solidFill>
              <a:schemeClr val="tx1"/>
            </a:solidFill>
          </a:ln>
        </c:spPr>
        <c:txPr>
          <a:bodyPr/>
          <a:lstStyle/>
          <a:p>
            <a:pPr>
              <a:defRPr sz="1000" b="0"/>
            </a:pPr>
            <a:endParaRPr lang="en-US"/>
          </a:p>
        </c:txPr>
        <c:crossAx val="190489728"/>
        <c:crosses val="autoZero"/>
        <c:auto val="1"/>
        <c:lblAlgn val="ctr"/>
        <c:lblOffset val="100"/>
        <c:noMultiLvlLbl val="0"/>
      </c:catAx>
      <c:valAx>
        <c:axId val="190489728"/>
        <c:scaling>
          <c:logBase val="10"/>
          <c:orientation val="minMax"/>
          <c:max val="300"/>
          <c:min val="0.1"/>
        </c:scaling>
        <c:delete val="0"/>
        <c:axPos val="b"/>
        <c:numFmt formatCode="General" sourceLinked="1"/>
        <c:majorTickMark val="out"/>
        <c:minorTickMark val="out"/>
        <c:tickLblPos val="nextTo"/>
        <c:spPr>
          <a:ln w="19050">
            <a:solidFill>
              <a:schemeClr val="tx1"/>
            </a:solidFill>
          </a:ln>
        </c:spPr>
        <c:txPr>
          <a:bodyPr/>
          <a:lstStyle/>
          <a:p>
            <a:pPr>
              <a:defRPr sz="1050"/>
            </a:pPr>
            <a:endParaRPr lang="en-US"/>
          </a:p>
        </c:txPr>
        <c:crossAx val="190463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Prevalence (%)</c:v>
                </c:pt>
              </c:strCache>
            </c:strRef>
          </c:tx>
          <c:spPr>
            <a:solidFill>
              <a:schemeClr val="tx2"/>
            </a:solidFill>
          </c:spPr>
          <c:invertIfNegative val="0"/>
          <c:dPt>
            <c:idx val="0"/>
            <c:invertIfNegative val="0"/>
            <c:bubble3D val="0"/>
            <c:spPr>
              <a:solidFill>
                <a:schemeClr val="accent1"/>
              </a:solidFill>
            </c:spPr>
            <c:extLst>
              <c:ext xmlns:c16="http://schemas.microsoft.com/office/drawing/2014/chart" uri="{C3380CC4-5D6E-409C-BE32-E72D297353CC}">
                <c16:uniqueId val="{00000001-B138-4873-8A29-64EB40569874}"/>
              </c:ext>
            </c:extLst>
          </c:dPt>
          <c:dPt>
            <c:idx val="6"/>
            <c:invertIfNegative val="0"/>
            <c:bubble3D val="0"/>
            <c:spPr>
              <a:solidFill>
                <a:schemeClr val="accent3"/>
              </a:solidFill>
            </c:spPr>
            <c:extLst>
              <c:ext xmlns:c16="http://schemas.microsoft.com/office/drawing/2014/chart" uri="{C3380CC4-5D6E-409C-BE32-E72D297353CC}">
                <c16:uniqueId val="{00000001-7008-4376-8E11-2474A12E4DAF}"/>
              </c:ext>
            </c:extLst>
          </c:dPt>
          <c:dLbls>
            <c:dLbl>
              <c:idx val="0"/>
              <c:tx>
                <c:rich>
                  <a:bodyPr/>
                  <a:lstStyle/>
                  <a:p>
                    <a:r>
                      <a:rPr lang="en-US"/>
                      <a:t>50.0%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138-4873-8A29-64EB40569874}"/>
                </c:ext>
              </c:extLst>
            </c:dLbl>
            <c:dLbl>
              <c:idx val="1"/>
              <c:tx>
                <c:rich>
                  <a:bodyPr/>
                  <a:lstStyle/>
                  <a:p>
                    <a:r>
                      <a:rPr lang="en-US"/>
                      <a:t>15.6%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138-4873-8A29-64EB40569874}"/>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Men with
maximum
MEDD 500–800
(n=14)</c:v>
                </c:pt>
                <c:pt idx="1">
                  <c:v>Men with
maximum
MEDD &lt;100
(n=135)</c:v>
                </c:pt>
              </c:strCache>
            </c:strRef>
          </c:cat>
          <c:val>
            <c:numRef>
              <c:f>Sheet1!$B$2:$B$3</c:f>
              <c:numCache>
                <c:formatCode>General</c:formatCode>
                <c:ptCount val="2"/>
                <c:pt idx="0">
                  <c:v>50</c:v>
                </c:pt>
                <c:pt idx="1">
                  <c:v>15.6</c:v>
                </c:pt>
              </c:numCache>
            </c:numRef>
          </c:val>
          <c:extLst>
            <c:ext xmlns:c16="http://schemas.microsoft.com/office/drawing/2014/chart" uri="{C3380CC4-5D6E-409C-BE32-E72D297353CC}">
              <c16:uniqueId val="{00000008-7008-4376-8E11-2474A12E4DAF}"/>
            </c:ext>
          </c:extLst>
        </c:ser>
        <c:dLbls>
          <c:showLegendKey val="0"/>
          <c:showVal val="0"/>
          <c:showCatName val="0"/>
          <c:showSerName val="0"/>
          <c:showPercent val="0"/>
          <c:showBubbleSize val="0"/>
        </c:dLbls>
        <c:gapWidth val="75"/>
        <c:axId val="189568896"/>
        <c:axId val="189570432"/>
      </c:barChart>
      <c:catAx>
        <c:axId val="189568896"/>
        <c:scaling>
          <c:orientation val="minMax"/>
        </c:scaling>
        <c:delete val="0"/>
        <c:axPos val="l"/>
        <c:numFmt formatCode="General" sourceLinked="0"/>
        <c:majorTickMark val="out"/>
        <c:minorTickMark val="none"/>
        <c:tickLblPos val="nextTo"/>
        <c:spPr>
          <a:ln w="19050">
            <a:solidFill>
              <a:schemeClr val="tx1"/>
            </a:solidFill>
          </a:ln>
        </c:spPr>
        <c:txPr>
          <a:bodyPr/>
          <a:lstStyle/>
          <a:p>
            <a:pPr>
              <a:defRPr sz="1400" b="1"/>
            </a:pPr>
            <a:endParaRPr lang="en-US"/>
          </a:p>
        </c:txPr>
        <c:crossAx val="189570432"/>
        <c:crosses val="autoZero"/>
        <c:auto val="1"/>
        <c:lblAlgn val="ctr"/>
        <c:lblOffset val="100"/>
        <c:noMultiLvlLbl val="0"/>
      </c:catAx>
      <c:valAx>
        <c:axId val="189570432"/>
        <c:scaling>
          <c:orientation val="minMax"/>
          <c:max val="60"/>
        </c:scaling>
        <c:delete val="0"/>
        <c:axPos val="b"/>
        <c:numFmt formatCode="General" sourceLinked="1"/>
        <c:majorTickMark val="out"/>
        <c:minorTickMark val="none"/>
        <c:tickLblPos val="nextTo"/>
        <c:spPr>
          <a:ln w="19050">
            <a:solidFill>
              <a:schemeClr val="tx1"/>
            </a:solidFill>
          </a:ln>
        </c:spPr>
        <c:txPr>
          <a:bodyPr/>
          <a:lstStyle/>
          <a:p>
            <a:pPr>
              <a:defRPr sz="1100"/>
            </a:pPr>
            <a:endParaRPr lang="en-US"/>
          </a:p>
        </c:txPr>
        <c:crossAx val="189568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38238188976378"/>
          <c:y val="0.10658305456416912"/>
          <c:w val="0.76323736876640424"/>
          <c:h val="0.7395986469905983"/>
        </c:manualLayout>
      </c:layout>
      <c:barChart>
        <c:barDir val="bar"/>
        <c:grouping val="clustered"/>
        <c:varyColors val="0"/>
        <c:ser>
          <c:idx val="0"/>
          <c:order val="0"/>
          <c:tx>
            <c:strRef>
              <c:f>Sheet1!$B$1</c:f>
              <c:strCache>
                <c:ptCount val="1"/>
                <c:pt idx="0">
                  <c:v>TTh</c:v>
                </c:pt>
              </c:strCache>
            </c:strRef>
          </c:tx>
          <c:spPr>
            <a:solidFill>
              <a:schemeClr val="tx2"/>
            </a:solidFill>
          </c:spPr>
          <c:invertIfNegative val="0"/>
          <c:dPt>
            <c:idx val="1"/>
            <c:invertIfNegative val="0"/>
            <c:bubble3D val="0"/>
            <c:extLst>
              <c:ext xmlns:c16="http://schemas.microsoft.com/office/drawing/2014/chart" uri="{C3380CC4-5D6E-409C-BE32-E72D297353CC}">
                <c16:uniqueId val="{00000001-1334-4A16-A321-332DA6421CE4}"/>
              </c:ext>
            </c:extLst>
          </c:dPt>
          <c:dPt>
            <c:idx val="2"/>
            <c:invertIfNegative val="0"/>
            <c:bubble3D val="0"/>
            <c:extLst>
              <c:ext xmlns:c16="http://schemas.microsoft.com/office/drawing/2014/chart" uri="{C3380CC4-5D6E-409C-BE32-E72D297353CC}">
                <c16:uniqueId val="{00000003-1334-4A16-A321-332DA6421CE4}"/>
              </c:ext>
            </c:extLst>
          </c:dPt>
          <c:dPt>
            <c:idx val="3"/>
            <c:invertIfNegative val="0"/>
            <c:bubble3D val="0"/>
            <c:extLst>
              <c:ext xmlns:c16="http://schemas.microsoft.com/office/drawing/2014/chart" uri="{C3380CC4-5D6E-409C-BE32-E72D297353CC}">
                <c16:uniqueId val="{00000005-1334-4A16-A321-332DA6421CE4}"/>
              </c:ext>
            </c:extLst>
          </c:dPt>
          <c:cat>
            <c:strRef>
              <c:f>Sheet1!$A$2:$A$5</c:f>
              <c:strCache>
                <c:ptCount val="4"/>
                <c:pt idx="0">
                  <c:v>Femoral or
hip fractures</c:v>
                </c:pt>
                <c:pt idx="1">
                  <c:v>Anaemia</c:v>
                </c:pt>
                <c:pt idx="2">
                  <c:v>MACE</c:v>
                </c:pt>
                <c:pt idx="3">
                  <c:v>All-cause
mortality</c:v>
                </c:pt>
              </c:strCache>
            </c:strRef>
          </c:cat>
          <c:val>
            <c:numRef>
              <c:f>Sheet1!$B$2:$B$5</c:f>
              <c:numCache>
                <c:formatCode>General</c:formatCode>
                <c:ptCount val="4"/>
              </c:numCache>
            </c:numRef>
          </c:val>
          <c:extLst>
            <c:ext xmlns:c16="http://schemas.microsoft.com/office/drawing/2014/chart" uri="{C3380CC4-5D6E-409C-BE32-E72D297353CC}">
              <c16:uniqueId val="{00000007-1334-4A16-A321-332DA6421CE4}"/>
            </c:ext>
          </c:extLst>
        </c:ser>
        <c:ser>
          <c:idx val="1"/>
          <c:order val="1"/>
          <c:tx>
            <c:strRef>
              <c:f>Sheet1!$C$1</c:f>
              <c:strCache>
                <c:ptCount val="1"/>
                <c:pt idx="0">
                  <c:v>No TTh</c:v>
                </c:pt>
              </c:strCache>
            </c:strRef>
          </c:tx>
          <c:spPr>
            <a:solidFill>
              <a:schemeClr val="accent1"/>
            </a:solidFill>
          </c:spPr>
          <c:invertIfNegative val="0"/>
          <c:cat>
            <c:strRef>
              <c:f>Sheet1!$A$2:$A$5</c:f>
              <c:strCache>
                <c:ptCount val="4"/>
                <c:pt idx="0">
                  <c:v>Femoral or
hip fractures</c:v>
                </c:pt>
                <c:pt idx="1">
                  <c:v>Anaemia</c:v>
                </c:pt>
                <c:pt idx="2">
                  <c:v>MACE</c:v>
                </c:pt>
                <c:pt idx="3">
                  <c:v>All-cause
mortality</c:v>
                </c:pt>
              </c:strCache>
            </c:strRef>
          </c:cat>
          <c:val>
            <c:numRef>
              <c:f>Sheet1!$C$2:$C$5</c:f>
              <c:numCache>
                <c:formatCode>General</c:formatCode>
                <c:ptCount val="4"/>
              </c:numCache>
            </c:numRef>
          </c:val>
          <c:extLst>
            <c:ext xmlns:c16="http://schemas.microsoft.com/office/drawing/2014/chart" uri="{C3380CC4-5D6E-409C-BE32-E72D297353CC}">
              <c16:uniqueId val="{00000003-BB74-4A02-A213-35B3CAB63BF8}"/>
            </c:ext>
          </c:extLst>
        </c:ser>
        <c:dLbls>
          <c:showLegendKey val="0"/>
          <c:showVal val="0"/>
          <c:showCatName val="0"/>
          <c:showSerName val="0"/>
          <c:showPercent val="0"/>
          <c:showBubbleSize val="0"/>
        </c:dLbls>
        <c:gapWidth val="150"/>
        <c:axId val="190723200"/>
        <c:axId val="190724736"/>
      </c:barChart>
      <c:catAx>
        <c:axId val="190723200"/>
        <c:scaling>
          <c:orientation val="minMax"/>
        </c:scaling>
        <c:delete val="0"/>
        <c:axPos val="l"/>
        <c:numFmt formatCode="General" sourceLinked="0"/>
        <c:majorTickMark val="none"/>
        <c:minorTickMark val="none"/>
        <c:tickLblPos val="low"/>
        <c:spPr>
          <a:ln w="19050">
            <a:solidFill>
              <a:schemeClr val="tx1"/>
            </a:solidFill>
          </a:ln>
        </c:spPr>
        <c:txPr>
          <a:bodyPr/>
          <a:lstStyle/>
          <a:p>
            <a:pPr>
              <a:defRPr sz="1400" b="1"/>
            </a:pPr>
            <a:endParaRPr lang="en-US"/>
          </a:p>
        </c:txPr>
        <c:crossAx val="190724736"/>
        <c:crossesAt val="1"/>
        <c:auto val="1"/>
        <c:lblAlgn val="ctr"/>
        <c:lblOffset val="100"/>
        <c:noMultiLvlLbl val="0"/>
      </c:catAx>
      <c:valAx>
        <c:axId val="190724736"/>
        <c:scaling>
          <c:orientation val="minMax"/>
          <c:max val="1.1000000000000001"/>
          <c:min val="0.4"/>
        </c:scaling>
        <c:delete val="0"/>
        <c:axPos val="b"/>
        <c:numFmt formatCode="#,##0.0" sourceLinked="0"/>
        <c:majorTickMark val="out"/>
        <c:minorTickMark val="none"/>
        <c:tickLblPos val="nextTo"/>
        <c:spPr>
          <a:ln w="19050">
            <a:solidFill>
              <a:schemeClr val="tx1"/>
            </a:solidFill>
          </a:ln>
        </c:spPr>
        <c:txPr>
          <a:bodyPr/>
          <a:lstStyle/>
          <a:p>
            <a:pPr>
              <a:defRPr sz="1200"/>
            </a:pPr>
            <a:endParaRPr lang="en-US"/>
          </a:p>
        </c:txPr>
        <c:crossAx val="190723200"/>
        <c:crosses val="autoZero"/>
        <c:crossBetween val="between"/>
        <c:majorUnit val="0.1"/>
      </c:valAx>
    </c:plotArea>
    <c:legend>
      <c:legendPos val="t"/>
      <c:layout>
        <c:manualLayout>
          <c:xMode val="edge"/>
          <c:yMode val="edge"/>
          <c:x val="0.40620005263202574"/>
          <c:y val="9.4725575532458427E-3"/>
          <c:w val="0.20484961672000612"/>
          <c:h val="7.8165381904431577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D9F6C-8CA7-42FF-9B69-D300C2B72A33}" type="datetimeFigureOut">
              <a:rPr lang="en-GB" smtClean="0"/>
              <a:t>21/02/2021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8C6A1-D9E3-443E-AEF7-A0EE00017FB4}" type="slidenum">
              <a:rPr lang="en-GB" smtClean="0"/>
              <a:t>‹#›</a:t>
            </a:fld>
            <a:endParaRPr lang="en-GB"/>
          </a:p>
        </p:txBody>
      </p:sp>
    </p:spTree>
    <p:extLst>
      <p:ext uri="{BB962C8B-B14F-4D97-AF65-F5344CB8AC3E}">
        <p14:creationId xmlns:p14="http://schemas.microsoft.com/office/powerpoint/2010/main" val="335467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60852" cy="4029879"/>
          </a:xfrm>
        </p:spPr>
        <p:txBody>
          <a:bodyPr>
            <a:normAutofit fontScale="92500" lnSpcReduction="20000"/>
          </a:bodyPr>
          <a:lstStyle/>
          <a:p>
            <a:pPr marL="185766" indent="-185766">
              <a:buFont typeface="Arial" panose="020B0604020202020204" pitchFamily="34" charset="0"/>
              <a:buChar char="•"/>
              <a:defRPr/>
            </a:pPr>
            <a:r>
              <a:rPr lang="en-GB" dirty="0"/>
              <a:t>Chronic non-cancer pain, defined as a painful condition lasting for ≥3 months and not associated with </a:t>
            </a:r>
            <a:br>
              <a:rPr lang="en-GB" dirty="0"/>
            </a:br>
            <a:r>
              <a:rPr lang="en-GB" dirty="0"/>
              <a:t>a cancer diagnosis, affects 35–51% of adults in the UK.</a:t>
            </a:r>
            <a:r>
              <a:rPr lang="en-GB" baseline="30000" dirty="0"/>
              <a:t>1</a:t>
            </a:r>
          </a:p>
          <a:p>
            <a:pPr marL="681142" lvl="1" indent="-185766">
              <a:buFont typeface="Calibri" panose="020F0502020204030204" pitchFamily="34" charset="0"/>
              <a:buChar char="–"/>
              <a:defRPr/>
            </a:pPr>
            <a:r>
              <a:rPr lang="en-GB" dirty="0"/>
              <a:t>It is one of the most common reasons for GP consultations in the UK, and opioid prescribing to treat it has grown in the last 20 years.</a:t>
            </a:r>
            <a:r>
              <a:rPr lang="en-GB" baseline="30000" dirty="0"/>
              <a:t>1</a:t>
            </a:r>
          </a:p>
          <a:p>
            <a:pPr marL="185766" indent="-185766">
              <a:buFont typeface="Arial" panose="020B0604020202020204" pitchFamily="34" charset="0"/>
              <a:buChar char="•"/>
              <a:defRPr/>
            </a:pPr>
            <a:r>
              <a:rPr lang="en-GB" dirty="0"/>
              <a:t>Long-term opioid use is associated with significant healthcare, workplace and criminal justice costs, </a:t>
            </a:r>
            <a:br>
              <a:rPr lang="en-GB" dirty="0"/>
            </a:br>
            <a:r>
              <a:rPr lang="en-GB" dirty="0"/>
              <a:t>as well as serious adverse events including opioid dependence and opioid-related deaths.</a:t>
            </a:r>
            <a:r>
              <a:rPr lang="en-GB" baseline="30000" dirty="0"/>
              <a:t>1</a:t>
            </a:r>
          </a:p>
          <a:p>
            <a:pPr marL="681142" lvl="1" indent="-185766">
              <a:buFont typeface="Calibri" panose="020F0502020204030204" pitchFamily="34" charset="0"/>
              <a:buChar char="–"/>
              <a:defRPr/>
            </a:pPr>
            <a:r>
              <a:rPr lang="en-GB" dirty="0"/>
              <a:t>Furthermore, the risk of harm increases at high doses, and additional benefit is unlikely </a:t>
            </a:r>
            <a:br>
              <a:rPr lang="en-GB" dirty="0"/>
            </a:br>
            <a:r>
              <a:rPr lang="en-GB" dirty="0"/>
              <a:t>above an average daily morphine equivalent dose of 120 mg.</a:t>
            </a:r>
            <a:r>
              <a:rPr lang="en-GB" baseline="30000" dirty="0"/>
              <a:t>1</a:t>
            </a:r>
          </a:p>
          <a:p>
            <a:pPr marL="185766" indent="-185766">
              <a:buFont typeface="Arial" panose="020B0604020202020204" pitchFamily="34" charset="0"/>
              <a:buChar char="•"/>
              <a:defRPr/>
            </a:pPr>
            <a:r>
              <a:rPr lang="en-GB" dirty="0"/>
              <a:t>Various studies, including a systematic review and meta-analysis, demonstrate that testosterone levels are suppressed in men receiving regular opioids, regardless of opioid type or indication of use.</a:t>
            </a:r>
            <a:r>
              <a:rPr lang="en-GB" baseline="30000" dirty="0"/>
              <a:t>2,3</a:t>
            </a:r>
            <a:endParaRPr lang="en-GB" dirty="0"/>
          </a:p>
          <a:p>
            <a:pPr marL="185766" indent="-185766">
              <a:buFont typeface="Arial" panose="020B0604020202020204" pitchFamily="34" charset="0"/>
              <a:buChar char="•"/>
              <a:defRPr/>
            </a:pPr>
            <a:r>
              <a:rPr lang="en-GB" dirty="0"/>
              <a:t>Testosterone levels also decrease progressively as a function of age and comorbidities, which are common in men with chronic non-cancer pain.</a:t>
            </a:r>
            <a:r>
              <a:rPr lang="en-GB" baseline="30000" dirty="0"/>
              <a:t>3,4</a:t>
            </a:r>
          </a:p>
          <a:p>
            <a:pPr marL="681142" lvl="1" indent="-185766">
              <a:buFont typeface="Calibri" panose="020F0502020204030204" pitchFamily="34" charset="0"/>
              <a:buChar char="–"/>
              <a:defRPr/>
            </a:pPr>
            <a:r>
              <a:rPr lang="en-GB" dirty="0"/>
              <a:t>In a large cohort of men on daily opioid therapy for chronic pain (N=1585), the presence of </a:t>
            </a:r>
            <a:br>
              <a:rPr lang="en-GB" dirty="0"/>
            </a:br>
            <a:r>
              <a:rPr lang="en-GB" dirty="0"/>
              <a:t>2 or 3 metabolic syndrome-associated conditions and age 50 years also increased the odds </a:t>
            </a:r>
            <a:br>
              <a:rPr lang="en-GB" dirty="0"/>
            </a:br>
            <a:r>
              <a:rPr lang="en-GB" dirty="0"/>
              <a:t>of androgen deficiency.</a:t>
            </a:r>
            <a:r>
              <a:rPr lang="en-GB" baseline="30000" dirty="0"/>
              <a:t>4</a:t>
            </a:r>
          </a:p>
          <a:p>
            <a:pPr marL="185766" lvl="1" indent="-185766">
              <a:buFont typeface="Arial" panose="020B0604020202020204" pitchFamily="34" charset="0"/>
              <a:buChar char="•"/>
              <a:defRPr/>
            </a:pPr>
            <a:r>
              <a:rPr lang="en-GB" dirty="0"/>
              <a:t>Opioid-induced hypogonadism is an under-recognised condition</a:t>
            </a:r>
            <a:r>
              <a:rPr lang="en-GB" baseline="30000" dirty="0"/>
              <a:t>5</a:t>
            </a:r>
            <a:r>
              <a:rPr lang="en-GB" dirty="0"/>
              <a:t> </a:t>
            </a:r>
          </a:p>
          <a:p>
            <a:pPr>
              <a:defRPr/>
            </a:pPr>
            <a:endParaRPr lang="en-GB" dirty="0"/>
          </a:p>
          <a:p>
            <a:r>
              <a:rPr lang="en-GB" dirty="0"/>
              <a:t>GP, general practitioner</a:t>
            </a:r>
          </a:p>
          <a:p>
            <a:endParaRPr lang="en-GB" dirty="0"/>
          </a:p>
          <a:p>
            <a:r>
              <a:rPr lang="en-GB" b="1" dirty="0"/>
              <a:t>References</a:t>
            </a:r>
          </a:p>
          <a:p>
            <a:r>
              <a:rPr lang="en-GB" b="1" dirty="0"/>
              <a:t>1.</a:t>
            </a:r>
            <a:r>
              <a:rPr lang="en-GB" dirty="0"/>
              <a:t> Scott LJ </a:t>
            </a:r>
            <a:r>
              <a:rPr lang="en-GB" i="1" dirty="0"/>
              <a:t>et al. </a:t>
            </a:r>
            <a:r>
              <a:rPr lang="nl-NL" i="1" dirty="0"/>
              <a:t>Br J Gen Pract</a:t>
            </a:r>
            <a:r>
              <a:rPr lang="nl-NL" dirty="0"/>
              <a:t> 2020;70:e111–9; </a:t>
            </a:r>
            <a:r>
              <a:rPr lang="nl-NL" b="1" dirty="0"/>
              <a:t>2</a:t>
            </a:r>
            <a:r>
              <a:rPr lang="en-GB" b="1" dirty="0"/>
              <a:t>.</a:t>
            </a:r>
            <a:r>
              <a:rPr lang="en-GB" dirty="0"/>
              <a:t> </a:t>
            </a:r>
            <a:r>
              <a:rPr lang="da-DK" dirty="0"/>
              <a:t>Bawor M </a:t>
            </a:r>
            <a:r>
              <a:rPr lang="da-DK" i="1" dirty="0"/>
              <a:t>et al. Drug Alcohol Depend</a:t>
            </a:r>
            <a:r>
              <a:rPr lang="da-DK" dirty="0"/>
              <a:t> 2015;149:1–9; </a:t>
            </a:r>
            <a:br>
              <a:rPr lang="da-DK" dirty="0"/>
            </a:br>
            <a:r>
              <a:rPr lang="en-GB" b="1" dirty="0"/>
              <a:t>3.</a:t>
            </a:r>
            <a:r>
              <a:rPr lang="en-GB" dirty="0"/>
              <a:t> </a:t>
            </a:r>
            <a:r>
              <a:rPr lang="en-GB" dirty="0" err="1"/>
              <a:t>Coluzzi</a:t>
            </a:r>
            <a:r>
              <a:rPr lang="en-GB" dirty="0"/>
              <a:t> F </a:t>
            </a:r>
            <a:r>
              <a:rPr lang="en-GB" i="1" dirty="0"/>
              <a:t>et al. J </a:t>
            </a:r>
            <a:r>
              <a:rPr lang="en-GB" i="1" dirty="0" err="1"/>
              <a:t>Endocrinol</a:t>
            </a:r>
            <a:r>
              <a:rPr lang="en-GB" i="1" dirty="0"/>
              <a:t> Invest</a:t>
            </a:r>
            <a:r>
              <a:rPr lang="en-GB" dirty="0"/>
              <a:t> 2018;41:1377–88; </a:t>
            </a:r>
            <a:r>
              <a:rPr lang="en-GB" b="1" dirty="0"/>
              <a:t>4.</a:t>
            </a:r>
            <a:r>
              <a:rPr lang="en-GB" dirty="0"/>
              <a:t> Rubinstein A &amp; Carpenter DM. </a:t>
            </a:r>
            <a:r>
              <a:rPr lang="en-GB" i="1" dirty="0"/>
              <a:t>Am J Med</a:t>
            </a:r>
            <a:r>
              <a:rPr lang="en-GB" dirty="0"/>
              <a:t> 2014;127:1195–201. </a:t>
            </a:r>
            <a:r>
              <a:rPr lang="en-GB" b="1" dirty="0"/>
              <a:t>5</a:t>
            </a:r>
            <a:r>
              <a:rPr lang="en-GB" dirty="0"/>
              <a:t>. Reddy RG et al. </a:t>
            </a:r>
            <a:r>
              <a:rPr lang="en-GB" i="1" dirty="0"/>
              <a:t>BMJ</a:t>
            </a:r>
            <a:r>
              <a:rPr lang="en-GB" dirty="0"/>
              <a:t> 2010; Aug 31;341:c4462.</a:t>
            </a:r>
          </a:p>
        </p:txBody>
      </p:sp>
      <p:sp>
        <p:nvSpPr>
          <p:cNvPr id="4" name="Slide Number Placeholder 3"/>
          <p:cNvSpPr>
            <a:spLocks noGrp="1"/>
          </p:cNvSpPr>
          <p:nvPr>
            <p:ph type="sldNum" sz="quarter" idx="10"/>
          </p:nvPr>
        </p:nvSpPr>
        <p:spPr/>
        <p:txBody>
          <a:bodyPr/>
          <a:lstStyle/>
          <a:p>
            <a:fld id="{A0EFADCE-6200-4FA6-B02B-06991B4E0A55}" type="slidenum">
              <a:rPr lang="en-GB" smtClean="0"/>
              <a:t>2</a:t>
            </a:fld>
            <a:endParaRPr lang="en-GB"/>
          </a:p>
        </p:txBody>
      </p:sp>
    </p:spTree>
    <p:extLst>
      <p:ext uri="{BB962C8B-B14F-4D97-AF65-F5344CB8AC3E}">
        <p14:creationId xmlns:p14="http://schemas.microsoft.com/office/powerpoint/2010/main" val="685347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11</a:t>
            </a:fld>
            <a:endParaRPr lang="en-GB"/>
          </a:p>
        </p:txBody>
      </p:sp>
    </p:spTree>
    <p:extLst>
      <p:ext uri="{BB962C8B-B14F-4D97-AF65-F5344CB8AC3E}">
        <p14:creationId xmlns:p14="http://schemas.microsoft.com/office/powerpoint/2010/main" val="249169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lvl="1" indent="-185766">
              <a:buClr>
                <a:schemeClr val="tx1"/>
              </a:buClr>
              <a:buFont typeface="Arial" panose="020B0604020202020204" pitchFamily="34" charset="0"/>
              <a:buChar char="•"/>
              <a:defRPr/>
            </a:pPr>
            <a:r>
              <a:rPr lang="en-GB" dirty="0"/>
              <a:t>The reported prevalence of opioid-induced hypogonadism across studies is 19–86%.</a:t>
            </a:r>
            <a:r>
              <a:rPr lang="en-GB" baseline="30000" dirty="0"/>
              <a:t>1–3</a:t>
            </a:r>
            <a:endParaRPr lang="en-GB" dirty="0"/>
          </a:p>
          <a:p>
            <a:pPr marL="681142" lvl="2" indent="-185766">
              <a:buClr>
                <a:schemeClr val="tx1"/>
              </a:buClr>
              <a:buFont typeface="Calibri" panose="020F0502020204030204" pitchFamily="34" charset="0"/>
              <a:buChar char="–"/>
              <a:defRPr/>
            </a:pPr>
            <a:r>
              <a:rPr lang="en-GB" dirty="0"/>
              <a:t>In men with chronic pain receiving either long-term intrathecal opioids (n=29) or </a:t>
            </a:r>
            <a:br>
              <a:rPr lang="en-GB" dirty="0"/>
            </a:br>
            <a:r>
              <a:rPr lang="en-GB" dirty="0"/>
              <a:t>non-opioid analgesics (n=11; control group), serum testosterone levels were significantly lower in the opioid group versus controls (p&lt;0.001); 25 of the 29 opioid patients (</a:t>
            </a:r>
            <a:r>
              <a:rPr lang="en-GB" b="1" dirty="0"/>
              <a:t>86.2%</a:t>
            </a:r>
            <a:r>
              <a:rPr lang="en-GB" dirty="0"/>
              <a:t>) and 1 control patient showed a serum testosterone level &lt;9.0 </a:t>
            </a:r>
            <a:r>
              <a:rPr lang="en-GB" dirty="0" err="1"/>
              <a:t>nmol</a:t>
            </a:r>
            <a:r>
              <a:rPr lang="en-GB" dirty="0"/>
              <a:t>/L (&lt;260 ng/</a:t>
            </a:r>
            <a:r>
              <a:rPr lang="en-GB" dirty="0" err="1"/>
              <a:t>dL</a:t>
            </a:r>
            <a:r>
              <a:rPr lang="en-GB" dirty="0"/>
              <a:t>).</a:t>
            </a:r>
            <a:r>
              <a:rPr lang="en-GB" baseline="30000" dirty="0"/>
              <a:t>1</a:t>
            </a:r>
            <a:endParaRPr lang="en-GB" dirty="0"/>
          </a:p>
          <a:p>
            <a:pPr marL="681142" lvl="2" indent="-185766">
              <a:buClr>
                <a:schemeClr val="tx1"/>
              </a:buClr>
              <a:buFont typeface="Calibri" panose="020F0502020204030204" pitchFamily="34" charset="0"/>
              <a:buChar char="–"/>
              <a:defRPr/>
            </a:pPr>
            <a:r>
              <a:rPr lang="en-GB" dirty="0"/>
              <a:t>In a descriptive, cross-sectional pilot study of consecutive patients with chronic </a:t>
            </a:r>
            <a:br>
              <a:rPr lang="en-GB" dirty="0"/>
            </a:br>
            <a:r>
              <a:rPr lang="en-GB" dirty="0"/>
              <a:t>non-cancer pain on long-term opioids (N=750), opioid-induced hypogonadism </a:t>
            </a:r>
            <a:br>
              <a:rPr lang="en-GB" dirty="0"/>
            </a:br>
            <a:r>
              <a:rPr lang="en-GB" dirty="0"/>
              <a:t>[serum testosterone &lt;10.4 </a:t>
            </a:r>
            <a:r>
              <a:rPr lang="en-GB" dirty="0" err="1"/>
              <a:t>nmol</a:t>
            </a:r>
            <a:r>
              <a:rPr lang="en-GB" dirty="0"/>
              <a:t>/L (&lt;300 ng/</a:t>
            </a:r>
            <a:r>
              <a:rPr lang="en-GB" dirty="0" err="1"/>
              <a:t>dL</a:t>
            </a:r>
            <a:r>
              <a:rPr lang="en-GB" dirty="0"/>
              <a:t>)] was found in </a:t>
            </a:r>
            <a:r>
              <a:rPr lang="en-GB" b="1" dirty="0"/>
              <a:t>19%</a:t>
            </a:r>
            <a:r>
              <a:rPr lang="en-GB" dirty="0"/>
              <a:t> of patients.</a:t>
            </a:r>
            <a:r>
              <a:rPr lang="en-GB" baseline="30000" dirty="0"/>
              <a:t>2</a:t>
            </a:r>
            <a:endParaRPr lang="en-GB" dirty="0"/>
          </a:p>
          <a:p>
            <a:pPr marL="185766" lvl="1" indent="-185766">
              <a:buClr>
                <a:schemeClr val="tx1"/>
              </a:buClr>
              <a:buFont typeface="Arial" panose="020B0604020202020204" pitchFamily="34" charset="0"/>
              <a:buChar char="•"/>
              <a:defRPr/>
            </a:pPr>
            <a:r>
              <a:rPr lang="en-GB" dirty="0"/>
              <a:t>The prevalence of opioid-induced hypogonadism varies depending on the testosterone threshold used to define it.</a:t>
            </a:r>
            <a:r>
              <a:rPr lang="en-GB" baseline="30000" dirty="0"/>
              <a:t>3</a:t>
            </a:r>
          </a:p>
          <a:p>
            <a:pPr marL="681142" lvl="2" indent="-185766">
              <a:buClr>
                <a:schemeClr val="tx1"/>
              </a:buClr>
              <a:buFont typeface="Calibri" panose="020F0502020204030204" pitchFamily="34" charset="0"/>
              <a:buChar char="–"/>
              <a:defRPr/>
            </a:pPr>
            <a:r>
              <a:rPr lang="en-GB" dirty="0"/>
              <a:t>While definitions vary, most studies report overall prevalence rates of &gt;50%, </a:t>
            </a:r>
            <a:br>
              <a:rPr lang="en-GB" dirty="0"/>
            </a:br>
            <a:r>
              <a:rPr lang="en-GB" dirty="0"/>
              <a:t>confirming the significant impact of opioids in reducing testosterone levels.</a:t>
            </a:r>
            <a:r>
              <a:rPr lang="en-GB" baseline="30000" dirty="0"/>
              <a:t>3</a:t>
            </a:r>
          </a:p>
          <a:p>
            <a:pPr marL="185766" lvl="1" indent="-185766">
              <a:buClr>
                <a:schemeClr val="tx1"/>
              </a:buClr>
              <a:buFont typeface="Arial" panose="020B0604020202020204" pitchFamily="34" charset="0"/>
              <a:buChar char="•"/>
              <a:defRPr/>
            </a:pPr>
            <a:r>
              <a:rPr lang="en-GB" dirty="0"/>
              <a:t>Testosterone levels are often low in chronic conditions, such as obesity, diabetes, hypertension and hyperlipidaemia, as well as in men receiving opioid therapy.</a:t>
            </a:r>
            <a:r>
              <a:rPr lang="en-GB" baseline="30000" dirty="0"/>
              <a:t>4</a:t>
            </a:r>
          </a:p>
          <a:p>
            <a:pPr marL="681142" lvl="2" indent="-185766">
              <a:buClr>
                <a:schemeClr val="tx1"/>
              </a:buClr>
              <a:buFont typeface="Calibri" panose="020F0502020204030204" pitchFamily="34" charset="0"/>
              <a:buChar char="–"/>
              <a:defRPr/>
            </a:pPr>
            <a:r>
              <a:rPr lang="en-GB" dirty="0"/>
              <a:t>In a retrospective cohort study of men treated with opioids for chronic pain (N=81), </a:t>
            </a:r>
            <a:br>
              <a:rPr lang="en-GB" dirty="0"/>
            </a:br>
            <a:r>
              <a:rPr lang="en-GB" b="1" dirty="0"/>
              <a:t>53%</a:t>
            </a:r>
            <a:r>
              <a:rPr lang="en-GB" dirty="0"/>
              <a:t> had a morning testosterone level &lt;8.66 </a:t>
            </a:r>
            <a:r>
              <a:rPr lang="en-GB" dirty="0" err="1"/>
              <a:t>nmol</a:t>
            </a:r>
            <a:r>
              <a:rPr lang="en-GB" dirty="0"/>
              <a:t>/L (&lt;250 ng/</a:t>
            </a:r>
            <a:r>
              <a:rPr lang="en-GB" dirty="0" err="1"/>
              <a:t>dL</a:t>
            </a:r>
            <a:r>
              <a:rPr lang="en-GB" dirty="0"/>
              <a:t>); moreover, </a:t>
            </a:r>
            <a:br>
              <a:rPr lang="en-GB" dirty="0"/>
            </a:br>
            <a:r>
              <a:rPr lang="en-GB" dirty="0"/>
              <a:t>testosterone deficiency was found in </a:t>
            </a:r>
            <a:r>
              <a:rPr lang="en-GB" b="1" dirty="0"/>
              <a:t>74%</a:t>
            </a:r>
            <a:r>
              <a:rPr lang="en-GB" dirty="0"/>
              <a:t> of men on long-acting opioid therapy.</a:t>
            </a:r>
            <a:r>
              <a:rPr lang="en-GB" baseline="30000" dirty="0"/>
              <a:t>4</a:t>
            </a:r>
          </a:p>
          <a:p>
            <a:pPr marL="0" lvl="1">
              <a:buClr>
                <a:schemeClr val="tx1"/>
              </a:buClr>
              <a:defRPr/>
            </a:pPr>
            <a:r>
              <a:rPr lang="en-GB" b="1" dirty="0"/>
              <a:t>References</a:t>
            </a:r>
          </a:p>
          <a:p>
            <a:pPr marL="0" lvl="1">
              <a:buClr>
                <a:schemeClr val="tx1"/>
              </a:buClr>
              <a:defRPr/>
            </a:pPr>
            <a:r>
              <a:rPr lang="en-GB" b="1" dirty="0"/>
              <a:t>1.</a:t>
            </a:r>
            <a:r>
              <a:rPr lang="en-GB" dirty="0"/>
              <a:t> Abs R </a:t>
            </a:r>
            <a:r>
              <a:rPr lang="en-GB" i="1" dirty="0"/>
              <a:t>et al. J </a:t>
            </a:r>
            <a:r>
              <a:rPr lang="en-GB" i="1" dirty="0" err="1"/>
              <a:t>Clin</a:t>
            </a:r>
            <a:r>
              <a:rPr lang="en-GB" i="1" dirty="0"/>
              <a:t> </a:t>
            </a:r>
            <a:r>
              <a:rPr lang="en-GB" i="1" dirty="0" err="1"/>
              <a:t>Endocr</a:t>
            </a:r>
            <a:r>
              <a:rPr lang="en-GB" i="1" dirty="0"/>
              <a:t> </a:t>
            </a:r>
            <a:r>
              <a:rPr lang="en-GB" i="1" dirty="0" err="1"/>
              <a:t>Metab</a:t>
            </a:r>
            <a:r>
              <a:rPr lang="en-GB" dirty="0"/>
              <a:t> 2000;85:2215–22; </a:t>
            </a:r>
            <a:r>
              <a:rPr lang="en-GB" b="1" dirty="0"/>
              <a:t>2.</a:t>
            </a:r>
            <a:r>
              <a:rPr lang="en-GB" dirty="0"/>
              <a:t> </a:t>
            </a:r>
            <a:r>
              <a:rPr lang="en-GB" dirty="0" err="1"/>
              <a:t>Ajo</a:t>
            </a:r>
            <a:r>
              <a:rPr lang="en-GB" dirty="0"/>
              <a:t> R </a:t>
            </a:r>
            <a:r>
              <a:rPr lang="en-GB" i="1" dirty="0"/>
              <a:t>et al. J Sex Med</a:t>
            </a:r>
            <a:r>
              <a:rPr lang="en-GB" dirty="0"/>
              <a:t> 2016;13:1377–86; </a:t>
            </a:r>
            <a:br>
              <a:rPr lang="en-GB" dirty="0"/>
            </a:br>
            <a:r>
              <a:rPr lang="en-GB" b="1" dirty="0"/>
              <a:t>3.</a:t>
            </a:r>
            <a:r>
              <a:rPr lang="en-GB" dirty="0"/>
              <a:t> </a:t>
            </a:r>
            <a:r>
              <a:rPr lang="en-GB" dirty="0" err="1"/>
              <a:t>Coluzzi</a:t>
            </a:r>
            <a:r>
              <a:rPr lang="en-GB" dirty="0"/>
              <a:t> F </a:t>
            </a:r>
            <a:r>
              <a:rPr lang="en-GB" i="1" dirty="0"/>
              <a:t>et al. J </a:t>
            </a:r>
            <a:r>
              <a:rPr lang="en-GB" i="1" dirty="0" err="1"/>
              <a:t>Endocrinol</a:t>
            </a:r>
            <a:r>
              <a:rPr lang="en-GB" i="1" dirty="0"/>
              <a:t> Invest</a:t>
            </a:r>
            <a:r>
              <a:rPr lang="en-GB" dirty="0"/>
              <a:t> 2018;41:1377–88; </a:t>
            </a:r>
            <a:r>
              <a:rPr lang="en-GB" b="1" dirty="0"/>
              <a:t>4.</a:t>
            </a:r>
            <a:r>
              <a:rPr lang="en-GB" dirty="0"/>
              <a:t> </a:t>
            </a:r>
            <a:r>
              <a:rPr lang="en-GB" dirty="0" err="1"/>
              <a:t>Khera</a:t>
            </a:r>
            <a:r>
              <a:rPr lang="en-GB" dirty="0"/>
              <a:t> M </a:t>
            </a:r>
            <a:r>
              <a:rPr lang="en-GB" i="1" dirty="0"/>
              <a:t>et al. J Sex Med</a:t>
            </a:r>
            <a:r>
              <a:rPr lang="en-GB" dirty="0"/>
              <a:t> 2016;13:1787–804.</a:t>
            </a:r>
          </a:p>
        </p:txBody>
      </p:sp>
      <p:sp>
        <p:nvSpPr>
          <p:cNvPr id="4" name="Slide Number Placeholder 3"/>
          <p:cNvSpPr>
            <a:spLocks noGrp="1"/>
          </p:cNvSpPr>
          <p:nvPr>
            <p:ph type="sldNum" sz="quarter" idx="10"/>
          </p:nvPr>
        </p:nvSpPr>
        <p:spPr/>
        <p:txBody>
          <a:bodyPr/>
          <a:lstStyle/>
          <a:p>
            <a:fld id="{A0EFADCE-6200-4FA6-B02B-06991B4E0A55}" type="slidenum">
              <a:rPr lang="en-GB" smtClean="0"/>
              <a:t>3</a:t>
            </a:fld>
            <a:endParaRPr lang="en-GB"/>
          </a:p>
        </p:txBody>
      </p:sp>
    </p:spTree>
    <p:extLst>
      <p:ext uri="{BB962C8B-B14F-4D97-AF65-F5344CB8AC3E}">
        <p14:creationId xmlns:p14="http://schemas.microsoft.com/office/powerpoint/2010/main" val="149083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lvl="1" indent="-185766">
              <a:buClr>
                <a:schemeClr val="tx1"/>
              </a:buClr>
              <a:buFont typeface="Arial" panose="020B0604020202020204" pitchFamily="34" charset="0"/>
              <a:buChar char="•"/>
              <a:defRPr/>
            </a:pPr>
            <a:r>
              <a:rPr lang="en-GB" dirty="0"/>
              <a:t>Opioid-induced hypogonadism has significant negative clinical consequences on sexual function, mood, bone density and body composition, and can also lead to the development of infertility.</a:t>
            </a:r>
          </a:p>
          <a:p>
            <a:pPr marL="185766" lvl="1" indent="-185766">
              <a:buClr>
                <a:schemeClr val="tx1"/>
              </a:buClr>
              <a:buFont typeface="Arial" panose="020B0604020202020204" pitchFamily="34" charset="0"/>
              <a:buChar char="•"/>
              <a:defRPr/>
            </a:pPr>
            <a:r>
              <a:rPr lang="en-GB" dirty="0"/>
              <a:t>In addition, opioid-induced hypogonadism can impair pain control leading to hyperalgesia, </a:t>
            </a:r>
            <a:br>
              <a:rPr lang="en-GB" dirty="0"/>
            </a:br>
            <a:r>
              <a:rPr lang="en-GB" dirty="0"/>
              <a:t>which can contribute to sexual dysfunction, mood impairment and a reduced quality of life.</a:t>
            </a:r>
          </a:p>
          <a:p>
            <a:pPr marL="0" lvl="1">
              <a:buClr>
                <a:schemeClr val="tx1"/>
              </a:buClr>
              <a:defRPr/>
            </a:pPr>
            <a:endParaRPr lang="en-GB" dirty="0"/>
          </a:p>
          <a:p>
            <a:pPr marL="0" lvl="1">
              <a:buClr>
                <a:schemeClr val="tx1"/>
              </a:buClr>
              <a:defRPr/>
            </a:pPr>
            <a:r>
              <a:rPr lang="en-GB" b="1" dirty="0"/>
              <a:t>Reference</a:t>
            </a:r>
          </a:p>
          <a:p>
            <a:pPr marL="0" lvl="1">
              <a:buClr>
                <a:schemeClr val="tx1"/>
              </a:buClr>
              <a:defRPr/>
            </a:pPr>
            <a:r>
              <a:rPr lang="en-GB" dirty="0" err="1"/>
              <a:t>Coluzzi</a:t>
            </a:r>
            <a:r>
              <a:rPr lang="en-GB" dirty="0"/>
              <a:t> F </a:t>
            </a:r>
            <a:r>
              <a:rPr lang="en-GB" i="1" dirty="0"/>
              <a:t>et al. J </a:t>
            </a:r>
            <a:r>
              <a:rPr lang="en-GB" i="1" dirty="0" err="1"/>
              <a:t>Endocrinol</a:t>
            </a:r>
            <a:r>
              <a:rPr lang="en-GB" i="1" dirty="0"/>
              <a:t> Invest</a:t>
            </a:r>
            <a:r>
              <a:rPr lang="en-GB" dirty="0"/>
              <a:t> 2018;41:1377–88.</a:t>
            </a:r>
          </a:p>
        </p:txBody>
      </p:sp>
      <p:sp>
        <p:nvSpPr>
          <p:cNvPr id="4" name="Slide Number Placeholder 3"/>
          <p:cNvSpPr>
            <a:spLocks noGrp="1"/>
          </p:cNvSpPr>
          <p:nvPr>
            <p:ph type="sldNum" sz="quarter" idx="10"/>
          </p:nvPr>
        </p:nvSpPr>
        <p:spPr/>
        <p:txBody>
          <a:bodyPr/>
          <a:lstStyle/>
          <a:p>
            <a:fld id="{A0EFADCE-6200-4FA6-B02B-06991B4E0A55}" type="slidenum">
              <a:rPr lang="en-GB" smtClean="0"/>
              <a:t>4</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lvl="1" indent="-185766">
              <a:buClr>
                <a:schemeClr val="tx1"/>
              </a:buClr>
              <a:buFont typeface="Arial" panose="020B0604020202020204" pitchFamily="34" charset="0"/>
              <a:buChar char="•"/>
              <a:defRPr/>
            </a:pPr>
            <a:r>
              <a:rPr lang="en-GB" dirty="0"/>
              <a:t>The endocrine system can be severely affected by chronic opioid treatment, leading to a decrease in total testosterone levels and opioid-induced hypogonadism.</a:t>
            </a:r>
          </a:p>
          <a:p>
            <a:pPr marL="185766" lvl="1" indent="-185766">
              <a:buClr>
                <a:schemeClr val="tx1"/>
              </a:buClr>
              <a:buFont typeface="Arial" panose="020B0604020202020204" pitchFamily="34" charset="0"/>
              <a:buChar char="•"/>
              <a:defRPr/>
            </a:pPr>
            <a:r>
              <a:rPr lang="en-GB" dirty="0"/>
              <a:t>Opioids can influence the secretion of hormones at different levels of the hypothalamus–pituitary–gonadal axis.</a:t>
            </a:r>
          </a:p>
          <a:p>
            <a:pPr marL="681142" lvl="2" indent="-185766">
              <a:buClr>
                <a:schemeClr val="tx1"/>
              </a:buClr>
              <a:buFont typeface="Calibri" panose="020F0502020204030204" pitchFamily="34" charset="0"/>
              <a:buChar char="–"/>
              <a:defRPr/>
            </a:pPr>
            <a:r>
              <a:rPr lang="en-GB" dirty="0"/>
              <a:t>Opioids generally increase levels of growth hormone, thyroid-stimulating hormone </a:t>
            </a:r>
            <a:br>
              <a:rPr lang="en-GB" dirty="0"/>
            </a:br>
            <a:r>
              <a:rPr lang="en-GB" dirty="0"/>
              <a:t>and prolactin, but there are conflicting reports on the effects of opioids on arginine vasopressin and adrenocorticotropic hormone.</a:t>
            </a:r>
          </a:p>
          <a:p>
            <a:pPr marL="185766" lvl="1" indent="-185766">
              <a:buClr>
                <a:schemeClr val="tx1"/>
              </a:buClr>
              <a:buFont typeface="Arial" panose="020B0604020202020204" pitchFamily="34" charset="0"/>
              <a:buChar char="•"/>
              <a:defRPr/>
            </a:pPr>
            <a:r>
              <a:rPr lang="en-GB" dirty="0"/>
              <a:t>In addition, opioids can lead to the development of hypogonadism by directly inhibiting GnRH through the μ-opioid receptor, reducing libido and causing erectile dysfunction, bone loss </a:t>
            </a:r>
            <a:br>
              <a:rPr lang="en-GB" dirty="0"/>
            </a:br>
            <a:r>
              <a:rPr lang="en-GB" dirty="0"/>
              <a:t>and/or infertility.</a:t>
            </a:r>
          </a:p>
          <a:p>
            <a:pPr marL="0" lvl="1">
              <a:buClr>
                <a:schemeClr val="tx1"/>
              </a:buClr>
              <a:defRPr/>
            </a:pPr>
            <a:endParaRPr lang="en-GB" dirty="0"/>
          </a:p>
          <a:p>
            <a:pPr marL="0" lvl="1">
              <a:buClr>
                <a:schemeClr val="tx1"/>
              </a:buClr>
              <a:defRPr/>
            </a:pPr>
            <a:r>
              <a:rPr lang="en-GB" dirty="0"/>
              <a:t>GnRH, gonadotropin-releasing hormone</a:t>
            </a:r>
          </a:p>
          <a:p>
            <a:pPr marL="0" lvl="1">
              <a:buClr>
                <a:schemeClr val="tx1"/>
              </a:buClr>
              <a:defRPr/>
            </a:pPr>
            <a:endParaRPr lang="en-GB" dirty="0"/>
          </a:p>
          <a:p>
            <a:pPr marL="0" lvl="1">
              <a:buClr>
                <a:schemeClr val="tx1"/>
              </a:buClr>
              <a:defRPr/>
            </a:pPr>
            <a:r>
              <a:rPr lang="en-GB" b="1" dirty="0"/>
              <a:t>Reference</a:t>
            </a:r>
          </a:p>
          <a:p>
            <a:pPr marL="0" lvl="1">
              <a:buClr>
                <a:schemeClr val="tx1"/>
              </a:buClr>
              <a:defRPr/>
            </a:pPr>
            <a:r>
              <a:rPr lang="en-GB" dirty="0" err="1"/>
              <a:t>Coluzzi</a:t>
            </a:r>
            <a:r>
              <a:rPr lang="en-GB" dirty="0"/>
              <a:t> F </a:t>
            </a:r>
            <a:r>
              <a:rPr lang="en-GB" i="1" dirty="0"/>
              <a:t>et al. J </a:t>
            </a:r>
            <a:r>
              <a:rPr lang="en-GB" i="1" dirty="0" err="1"/>
              <a:t>Endocrinol</a:t>
            </a:r>
            <a:r>
              <a:rPr lang="en-GB" i="1" dirty="0"/>
              <a:t> Invest</a:t>
            </a:r>
            <a:r>
              <a:rPr lang="en-GB" dirty="0"/>
              <a:t> 2018;41:1377–88.</a:t>
            </a:r>
          </a:p>
        </p:txBody>
      </p:sp>
      <p:sp>
        <p:nvSpPr>
          <p:cNvPr id="4" name="Slide Number Placeholder 3"/>
          <p:cNvSpPr>
            <a:spLocks noGrp="1"/>
          </p:cNvSpPr>
          <p:nvPr>
            <p:ph type="sldNum" sz="quarter" idx="10"/>
          </p:nvPr>
        </p:nvSpPr>
        <p:spPr/>
        <p:txBody>
          <a:bodyPr/>
          <a:lstStyle/>
          <a:p>
            <a:fld id="{A0EFADCE-6200-4FA6-B02B-06991B4E0A55}" type="slidenum">
              <a:rPr lang="en-GB" smtClean="0"/>
              <a:t>5</a:t>
            </a:fld>
            <a:endParaRPr lang="en-GB"/>
          </a:p>
        </p:txBody>
      </p:sp>
    </p:spTree>
    <p:extLst>
      <p:ext uri="{BB962C8B-B14F-4D97-AF65-F5344CB8AC3E}">
        <p14:creationId xmlns:p14="http://schemas.microsoft.com/office/powerpoint/2010/main" val="358112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75340" cy="4029879"/>
          </a:xfrm>
        </p:spPr>
        <p:txBody>
          <a:bodyPr>
            <a:normAutofit fontScale="92500" lnSpcReduction="10000"/>
          </a:bodyPr>
          <a:lstStyle/>
          <a:p>
            <a:pPr marL="185766" indent="-185766">
              <a:buFont typeface="Arial" panose="020B0604020202020204" pitchFamily="34" charset="0"/>
              <a:buChar char="•"/>
            </a:pPr>
            <a:r>
              <a:rPr lang="en-GB" dirty="0"/>
              <a:t>This retrospective</a:t>
            </a:r>
            <a:r>
              <a:rPr lang="en-GB" baseline="0" dirty="0"/>
              <a:t> US </a:t>
            </a:r>
            <a:r>
              <a:rPr lang="en-GB" dirty="0"/>
              <a:t>cohort study evaluated data from men aged 26–79 years (N=81;</a:t>
            </a:r>
            <a:r>
              <a:rPr lang="en-GB" baseline="0" dirty="0"/>
              <a:t> mean age: 51 years; </a:t>
            </a:r>
            <a:r>
              <a:rPr lang="en-GB" dirty="0"/>
              <a:t>median/mean BMI: 29/31 kg/m</a:t>
            </a:r>
            <a:r>
              <a:rPr lang="en-GB" baseline="30000" dirty="0"/>
              <a:t>2</a:t>
            </a:r>
            <a:r>
              <a:rPr lang="en-GB" dirty="0"/>
              <a:t>) who had a diagnosis of chronic pain (defined as pain lasting for &gt;3 months without any aetiology that allowed for definitive or curative treatment) and were on a stable dose of opioid therapy for ≥3 months, of whom 46 were hypogonadal and 35 were not.</a:t>
            </a:r>
          </a:p>
          <a:p>
            <a:pPr marL="185766" indent="-185766">
              <a:buFont typeface="Arial" panose="020B0604020202020204" pitchFamily="34" charset="0"/>
              <a:buChar char="•"/>
            </a:pPr>
            <a:r>
              <a:rPr lang="en-GB" dirty="0"/>
              <a:t>After controlling for daily opioid dose and BMI, men on long-acting opioids* had 4.78 times greater odds of becoming </a:t>
            </a:r>
            <a:r>
              <a:rPr lang="en-GB" dirty="0" err="1"/>
              <a:t>hypogonadal</a:t>
            </a:r>
            <a:r>
              <a:rPr lang="en-GB" dirty="0"/>
              <a:t> than men on short-acting opioids* (95% CI: 1.51 to 15.07; p=0.008).</a:t>
            </a:r>
          </a:p>
          <a:p>
            <a:pPr marL="185766" indent="-185766">
              <a:buFont typeface="Arial" panose="020B0604020202020204" pitchFamily="34" charset="0"/>
              <a:buChar char="•"/>
            </a:pPr>
            <a:r>
              <a:rPr lang="en-GB" dirty="0"/>
              <a:t>In total, 74% (n=34/46) of men receiving long-acting opioids were </a:t>
            </a:r>
            <a:r>
              <a:rPr lang="en-GB" dirty="0" err="1"/>
              <a:t>hypogonadal</a:t>
            </a:r>
            <a:r>
              <a:rPr lang="en-GB" dirty="0"/>
              <a:t> compared with 34% (n=12/35) of men using short-acting opioids exclusively.</a:t>
            </a:r>
          </a:p>
          <a:p>
            <a:pPr marL="185766" indent="-185766">
              <a:buFont typeface="Arial" panose="020B0604020202020204" pitchFamily="34" charset="0"/>
              <a:buChar char="•"/>
            </a:pPr>
            <a:r>
              <a:rPr lang="en-GB" dirty="0"/>
              <a:t>After controlling for daily opioid dose and duration of action of opioid, BMI was also found to be significantly associated with hypogonadism; for every unit increase of BMI, patients had an additional 13% higher odds of being </a:t>
            </a:r>
            <a:r>
              <a:rPr lang="en-GB" dirty="0" err="1"/>
              <a:t>hypogonadal</a:t>
            </a:r>
            <a:r>
              <a:rPr lang="en-GB" dirty="0"/>
              <a:t> (95% CI: 1.03 to 1.24; p=0.006).</a:t>
            </a:r>
          </a:p>
          <a:p>
            <a:pPr marL="185766" indent="-185766">
              <a:buFont typeface="Arial" panose="020B0604020202020204" pitchFamily="34" charset="0"/>
              <a:buChar char="•"/>
            </a:pPr>
            <a:r>
              <a:rPr lang="en-GB" dirty="0"/>
              <a:t>The model also showed that for every 10 mg increase in daily opioid dose, patients had an additional 2% greater chance of being </a:t>
            </a:r>
            <a:r>
              <a:rPr lang="en-GB" dirty="0" err="1"/>
              <a:t>hypogonadal</a:t>
            </a:r>
            <a:r>
              <a:rPr lang="en-GB" dirty="0"/>
              <a:t>, but this was not significant (95% CI: 0.99 to 1.05; p=0.29).</a:t>
            </a:r>
          </a:p>
          <a:p>
            <a:endParaRPr lang="en-GB" dirty="0"/>
          </a:p>
          <a:p>
            <a:r>
              <a:rPr lang="en-GB" dirty="0"/>
              <a:t>*Long-acting opioids: buprenorphine, fentanyl, methadone, controlled-release morphine, </a:t>
            </a:r>
            <a:br>
              <a:rPr lang="en-GB" dirty="0"/>
            </a:br>
            <a:r>
              <a:rPr lang="en-GB" dirty="0"/>
              <a:t>standard-release oxycodone; Short-acting opioids: hydrocodone, immediate-release oxycodone</a:t>
            </a:r>
          </a:p>
          <a:p>
            <a:endParaRPr lang="en-GB" dirty="0"/>
          </a:p>
          <a:p>
            <a:r>
              <a:rPr lang="en-GB" dirty="0"/>
              <a:t>BMI, body mass index; CI, confidence interval; OR, odds ratio</a:t>
            </a:r>
          </a:p>
          <a:p>
            <a:endParaRPr lang="en-GB" dirty="0"/>
          </a:p>
          <a:p>
            <a:r>
              <a:rPr lang="en-GB" b="1" dirty="0"/>
              <a:t>Reference</a:t>
            </a:r>
          </a:p>
          <a:p>
            <a:r>
              <a:rPr lang="en-GB" dirty="0"/>
              <a:t>Rubinstein AL </a:t>
            </a:r>
            <a:r>
              <a:rPr lang="en-GB" i="1" dirty="0"/>
              <a:t>et al. </a:t>
            </a:r>
            <a:r>
              <a:rPr lang="en-GB" i="1" dirty="0" err="1"/>
              <a:t>Clin</a:t>
            </a:r>
            <a:r>
              <a:rPr lang="en-GB" i="1" dirty="0"/>
              <a:t> J Pain</a:t>
            </a:r>
            <a:r>
              <a:rPr lang="en-GB" dirty="0"/>
              <a:t> 2013;29:840–5.</a:t>
            </a:r>
          </a:p>
        </p:txBody>
      </p:sp>
      <p:sp>
        <p:nvSpPr>
          <p:cNvPr id="4" name="Slide Number Placeholder 3"/>
          <p:cNvSpPr>
            <a:spLocks noGrp="1"/>
          </p:cNvSpPr>
          <p:nvPr>
            <p:ph type="sldNum" sz="quarter" idx="10"/>
          </p:nvPr>
        </p:nvSpPr>
        <p:spPr/>
        <p:txBody>
          <a:bodyPr/>
          <a:lstStyle/>
          <a:p>
            <a:fld id="{A0EFADCE-6200-4FA6-B02B-06991B4E0A55}" type="slidenum">
              <a:rPr lang="en-GB" smtClean="0"/>
              <a:t>6</a:t>
            </a:fld>
            <a:endParaRPr lang="en-GB"/>
          </a:p>
        </p:txBody>
      </p:sp>
    </p:spTree>
    <p:extLst>
      <p:ext uri="{BB962C8B-B14F-4D97-AF65-F5344CB8AC3E}">
        <p14:creationId xmlns:p14="http://schemas.microsoft.com/office/powerpoint/2010/main" val="123389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85766" indent="-185766">
              <a:buFont typeface="Arial" panose="020B0604020202020204" pitchFamily="34" charset="0"/>
              <a:buChar char="•"/>
            </a:pPr>
            <a:r>
              <a:rPr lang="en-GB" dirty="0"/>
              <a:t>This retrospective US cohort study evaluated data from men aged 18–80 years (N=1159) who had chronic non-cancer pain and were on a stable regimen of a single opioid for ≥90 days (n=190 received a long-acting opioid, n=969 received a short-acting opioid).</a:t>
            </a:r>
          </a:p>
          <a:p>
            <a:pPr marL="185766" indent="-185766">
              <a:buFont typeface="Arial" panose="020B0604020202020204" pitchFamily="34" charset="0"/>
              <a:buChar char="•"/>
            </a:pPr>
            <a:r>
              <a:rPr lang="en-GB" dirty="0"/>
              <a:t>Hypogonadism was noted in 69.2%, 60.8%, 52.1%, 50.4%, 42.9%, 35.5% and 34.2% of patients receiving fentanyl, methadone, morphine, oxycodone, hydromorphone, codeine and hydrocodone, respectively.</a:t>
            </a:r>
          </a:p>
          <a:p>
            <a:pPr marL="185766" indent="-185766">
              <a:buFont typeface="Arial" panose="020B0604020202020204" pitchFamily="34" charset="0"/>
              <a:buChar char="•"/>
            </a:pPr>
            <a:r>
              <a:rPr lang="en-GB" dirty="0"/>
              <a:t>Results for each opioid were analysed with reference to hydrocodone, because the bivariate results indicated that patients using hydrocodone were least likely to be androgen-deficient; moreover, it was the largest group.</a:t>
            </a:r>
          </a:p>
          <a:p>
            <a:pPr marL="185766" indent="-185766">
              <a:buFont typeface="Arial" panose="020B0604020202020204" pitchFamily="34" charset="0"/>
              <a:buChar char="•"/>
            </a:pPr>
            <a:r>
              <a:rPr lang="en-GB" dirty="0"/>
              <a:t>Fentanyl [OR 25.73 (95% CI: 2.82 to 234.97)], methadone [OR 7.33 (95% CI: 3.29 to 16.33)] and oxycodone [OR 3.15 (95% CI: 1.87 to 5.33)] were all associated with higher odds of hypogonadism than hydrocodone.</a:t>
            </a:r>
          </a:p>
          <a:p>
            <a:pPr marL="185766" indent="-185766">
              <a:buFont typeface="Arial" panose="020B0604020202020204" pitchFamily="34" charset="0"/>
              <a:buChar char="•"/>
            </a:pPr>
            <a:r>
              <a:rPr lang="en-GB" dirty="0"/>
              <a:t>Morphine was also associated with elevated odds of hypogonadism compared to hydrocodone </a:t>
            </a:r>
            <a:br>
              <a:rPr lang="en-GB" dirty="0"/>
            </a:br>
            <a:r>
              <a:rPr lang="en-GB" dirty="0"/>
              <a:t>[OR 2.40 (95% CI: 0.92 to 6.28)]; however, this result was not statistically significant.</a:t>
            </a:r>
          </a:p>
          <a:p>
            <a:pPr marL="185766" indent="-185766">
              <a:buFont typeface="Arial" panose="020B0604020202020204" pitchFamily="34" charset="0"/>
              <a:buChar char="•"/>
            </a:pPr>
            <a:r>
              <a:rPr lang="en-GB" dirty="0"/>
              <a:t>The highest odds of hypogonadism appeared to be associated with those opioids that maintain very stable serum drug levels.</a:t>
            </a:r>
          </a:p>
          <a:p>
            <a:pPr marL="185766" indent="-185766">
              <a:buFont typeface="Arial" panose="020B0604020202020204" pitchFamily="34" charset="0"/>
              <a:buChar char="•"/>
            </a:pPr>
            <a:r>
              <a:rPr lang="en-GB" dirty="0"/>
              <a:t>The findings of this study suggest that before commencement of opioid therapy or modification of existing opioid therapy, patients should undergo testosterone testing.</a:t>
            </a:r>
          </a:p>
          <a:p>
            <a:endParaRPr lang="en-GB" dirty="0"/>
          </a:p>
          <a:p>
            <a:r>
              <a:rPr lang="en-GB" dirty="0"/>
              <a:t>CI, confidence interval; OR, odds ratio</a:t>
            </a:r>
          </a:p>
          <a:p>
            <a:endParaRPr lang="en-GB" dirty="0"/>
          </a:p>
          <a:p>
            <a:r>
              <a:rPr lang="en-GB" b="1" dirty="0"/>
              <a:t>Reference</a:t>
            </a:r>
          </a:p>
          <a:p>
            <a:r>
              <a:rPr lang="en-GB" dirty="0"/>
              <a:t>Rubinstein AL &amp; Carpenter DM. </a:t>
            </a:r>
            <a:r>
              <a:rPr lang="en-GB" i="1" dirty="0"/>
              <a:t>Pain Med</a:t>
            </a:r>
            <a:r>
              <a:rPr lang="en-GB" dirty="0"/>
              <a:t> 2017;18:637–44.</a:t>
            </a:r>
          </a:p>
        </p:txBody>
      </p:sp>
      <p:sp>
        <p:nvSpPr>
          <p:cNvPr id="4" name="Slide Number Placeholder 3"/>
          <p:cNvSpPr>
            <a:spLocks noGrp="1"/>
          </p:cNvSpPr>
          <p:nvPr>
            <p:ph type="sldNum" sz="quarter" idx="10"/>
          </p:nvPr>
        </p:nvSpPr>
        <p:spPr/>
        <p:txBody>
          <a:bodyPr/>
          <a:lstStyle/>
          <a:p>
            <a:fld id="{A0EFADCE-6200-4FA6-B02B-06991B4E0A55}" type="slidenum">
              <a:rPr lang="en-GB" smtClean="0"/>
              <a:t>7</a:t>
            </a:fld>
            <a:endParaRPr lang="en-GB"/>
          </a:p>
        </p:txBody>
      </p:sp>
    </p:spTree>
    <p:extLst>
      <p:ext uri="{BB962C8B-B14F-4D97-AF65-F5344CB8AC3E}">
        <p14:creationId xmlns:p14="http://schemas.microsoft.com/office/powerpoint/2010/main" val="69550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85766" indent="-185766">
              <a:buFont typeface="Arial" panose="020B0604020202020204" pitchFamily="34" charset="0"/>
              <a:buChar char="•"/>
            </a:pPr>
            <a:r>
              <a:rPr lang="en-GB" dirty="0"/>
              <a:t>This retrospective, case-control study evaluated data from men aged 18–80 years (N=357) who were chronic opioid users (defined as continuous opioid use for &gt;3 months), of whom 95 had hypogonadism/low testosterone and 263 did not (controls).</a:t>
            </a:r>
          </a:p>
          <a:p>
            <a:pPr marL="681142" lvl="2" indent="-185766">
              <a:buClr>
                <a:schemeClr val="tx1"/>
              </a:buClr>
              <a:buFont typeface="Calibri" panose="020F0502020204030204" pitchFamily="34" charset="0"/>
              <a:buChar char="–"/>
              <a:defRPr/>
            </a:pPr>
            <a:r>
              <a:rPr lang="en-GB" dirty="0"/>
              <a:t>Exclusion criteria included a hypogonadism diagnosis prior to starting chronic opioid therapy, history of </a:t>
            </a:r>
            <a:r>
              <a:rPr lang="en-GB" dirty="0" err="1"/>
              <a:t>Klinefelter</a:t>
            </a:r>
            <a:r>
              <a:rPr lang="en-GB" dirty="0"/>
              <a:t> syndrome, chromosomal abnormalities, cryptorchidism, varicocele, myotonic dystrophy, mumps infection, radiation exposure to the testes, testicular torsion, long-term corticosteroid use, prostate cancer, and known </a:t>
            </a:r>
            <a:br>
              <a:rPr lang="en-GB" dirty="0"/>
            </a:br>
            <a:r>
              <a:rPr lang="en-GB" dirty="0"/>
              <a:t>endocrine disorder.</a:t>
            </a:r>
          </a:p>
          <a:p>
            <a:pPr marL="185766" indent="-185766">
              <a:buFont typeface="Arial" panose="020B0604020202020204" pitchFamily="34" charset="0"/>
              <a:buChar char="•"/>
            </a:pPr>
            <a:r>
              <a:rPr lang="en-GB" dirty="0"/>
              <a:t>Each patient in the hypogonadism group was matched to ≤4 controls by age, race and BMI. </a:t>
            </a:r>
            <a:br>
              <a:rPr lang="en-GB" dirty="0"/>
            </a:br>
            <a:r>
              <a:rPr lang="en-GB" dirty="0"/>
              <a:t>MEDD data were collected from electronic health records.</a:t>
            </a:r>
          </a:p>
          <a:p>
            <a:pPr marL="185766" indent="-185766">
              <a:buFont typeface="Arial" panose="020B0604020202020204" pitchFamily="34" charset="0"/>
              <a:buChar char="•"/>
            </a:pPr>
            <a:r>
              <a:rPr lang="en-GB" dirty="0"/>
              <a:t>Hypogonadism prevalence varied with dose, ranging from 15.6% among men with a MEDD &lt;100 (n=135) to 50.0% among men with a MEDD of 500–800 (n=14).</a:t>
            </a:r>
          </a:p>
          <a:p>
            <a:pPr marL="185766" indent="-185766">
              <a:buFont typeface="Arial" panose="020B0604020202020204" pitchFamily="34" charset="0"/>
              <a:buChar char="•"/>
            </a:pPr>
            <a:r>
              <a:rPr lang="en-GB" dirty="0"/>
              <a:t>There was a linear association between long-term opioid use and hypogonadism, with the odds of developing hypogonadism increasing by 44% per 100-unit difference in maximum MEDD [OR 1.44 (95% CI: 1.16 to 1.78), p=0.0008).</a:t>
            </a:r>
          </a:p>
          <a:p>
            <a:pPr marL="185766" indent="-185766">
              <a:buFont typeface="Arial" panose="020B0604020202020204" pitchFamily="34" charset="0"/>
              <a:buChar char="•"/>
            </a:pPr>
            <a:r>
              <a:rPr lang="en-GB" dirty="0"/>
              <a:t>Study limitations included its retrospective nature, unmeasured confounders, and small sample sizes, especially among patients taking high opioid doses.</a:t>
            </a:r>
          </a:p>
          <a:p>
            <a:pPr marL="185766" indent="-185766">
              <a:buFont typeface="Arial" panose="020B0604020202020204" pitchFamily="34" charset="0"/>
              <a:buChar char="•"/>
            </a:pPr>
            <a:r>
              <a:rPr lang="en-GB" dirty="0"/>
              <a:t>The study findings suggest that men receiving higher doses of chronic opioid therapy should be screened for hypogonadism.</a:t>
            </a:r>
          </a:p>
          <a:p>
            <a:endParaRPr lang="en-GB" dirty="0"/>
          </a:p>
          <a:p>
            <a:r>
              <a:rPr lang="en-GB" dirty="0"/>
              <a:t>BMI, body mass index; CI, confidence interval; MEDD, morphine equivalent daily dose; OR, odds ratio</a:t>
            </a:r>
          </a:p>
          <a:p>
            <a:endParaRPr lang="en-GB" dirty="0"/>
          </a:p>
          <a:p>
            <a:r>
              <a:rPr lang="en-GB" b="1" dirty="0"/>
              <a:t>Reference</a:t>
            </a:r>
          </a:p>
          <a:p>
            <a:r>
              <a:rPr lang="en-GB" dirty="0" err="1"/>
              <a:t>Eshraghi</a:t>
            </a:r>
            <a:r>
              <a:rPr lang="en-GB" dirty="0"/>
              <a:t> Y </a:t>
            </a:r>
            <a:r>
              <a:rPr lang="en-GB" i="1" dirty="0"/>
              <a:t>et al. American Academy of Pain Medicine (AAPM)</a:t>
            </a:r>
            <a:r>
              <a:rPr lang="en-GB" dirty="0"/>
              <a:t> 2020 annual meeting; Abstract LB015.</a:t>
            </a:r>
          </a:p>
        </p:txBody>
      </p:sp>
      <p:sp>
        <p:nvSpPr>
          <p:cNvPr id="4" name="Slide Number Placeholder 3"/>
          <p:cNvSpPr>
            <a:spLocks noGrp="1"/>
          </p:cNvSpPr>
          <p:nvPr>
            <p:ph type="sldNum" sz="quarter" idx="10"/>
          </p:nvPr>
        </p:nvSpPr>
        <p:spPr/>
        <p:txBody>
          <a:bodyPr/>
          <a:lstStyle/>
          <a:p>
            <a:fld id="{A0EFADCE-6200-4FA6-B02B-06991B4E0A55}" type="slidenum">
              <a:rPr lang="en-GB" smtClean="0"/>
              <a:t>8</a:t>
            </a:fld>
            <a:endParaRPr lang="en-GB"/>
          </a:p>
        </p:txBody>
      </p:sp>
    </p:spTree>
    <p:extLst>
      <p:ext uri="{BB962C8B-B14F-4D97-AF65-F5344CB8AC3E}">
        <p14:creationId xmlns:p14="http://schemas.microsoft.com/office/powerpoint/2010/main" val="123389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880585" cy="4029879"/>
          </a:xfrm>
        </p:spPr>
        <p:txBody>
          <a:bodyPr>
            <a:normAutofit fontScale="85000" lnSpcReduction="10000"/>
          </a:bodyPr>
          <a:lstStyle/>
          <a:p>
            <a:pPr marL="185766" indent="-185766">
              <a:lnSpc>
                <a:spcPct val="110000"/>
              </a:lnSpc>
              <a:buFont typeface="Arial" panose="020B0604020202020204" pitchFamily="34" charset="0"/>
              <a:buChar char="•"/>
            </a:pPr>
            <a:r>
              <a:rPr lang="en-GB" dirty="0"/>
              <a:t>This was a cohort study of men on long-term opioid therapy with low testosterone levels </a:t>
            </a:r>
            <a:br>
              <a:rPr lang="en-GB" dirty="0"/>
            </a:br>
            <a:r>
              <a:rPr lang="en-GB" dirty="0"/>
              <a:t>[&lt;10.4 </a:t>
            </a:r>
            <a:r>
              <a:rPr lang="en-GB" dirty="0" err="1"/>
              <a:t>nmol</a:t>
            </a:r>
            <a:r>
              <a:rPr lang="en-GB" dirty="0"/>
              <a:t>/L (&lt;300 ng/</a:t>
            </a:r>
            <a:r>
              <a:rPr lang="en-GB" dirty="0" err="1"/>
              <a:t>dL</a:t>
            </a:r>
            <a:r>
              <a:rPr lang="en-GB" dirty="0"/>
              <a:t>)] under the care of Veterans Health Administration facilities in the USA from 1 October 2008 to 30 September 2014.</a:t>
            </a:r>
          </a:p>
          <a:p>
            <a:pPr marL="681142" lvl="1" indent="-185766">
              <a:lnSpc>
                <a:spcPct val="110000"/>
              </a:lnSpc>
              <a:buFont typeface="Calibri" panose="020F0502020204030204" pitchFamily="34" charset="0"/>
              <a:buChar char="–"/>
            </a:pPr>
            <a:r>
              <a:rPr lang="en-GB" dirty="0"/>
              <a:t>Male patients with HIV infection, gender dysphoria or prostate cancer, or who received </a:t>
            </a:r>
            <a:r>
              <a:rPr lang="en-GB" dirty="0" err="1"/>
              <a:t>TTh</a:t>
            </a:r>
            <a:br>
              <a:rPr lang="en-GB" dirty="0"/>
            </a:br>
            <a:r>
              <a:rPr lang="en-GB" dirty="0"/>
              <a:t>in 2008 were excluded.</a:t>
            </a:r>
          </a:p>
          <a:p>
            <a:pPr marL="185766" indent="-185766">
              <a:lnSpc>
                <a:spcPct val="110000"/>
              </a:lnSpc>
              <a:buFont typeface="Arial" panose="020B0604020202020204" pitchFamily="34" charset="0"/>
              <a:buChar char="•"/>
            </a:pPr>
            <a:r>
              <a:rPr lang="en-GB" dirty="0"/>
              <a:t>In total, 21,272 long-term opioid users [mean (SD) age: 53 (10) years] were included for analysis, </a:t>
            </a:r>
            <a:br>
              <a:rPr lang="en-GB" dirty="0"/>
            </a:br>
            <a:r>
              <a:rPr lang="en-GB" dirty="0"/>
              <a:t>of whom 14,121 (66.4%) received </a:t>
            </a:r>
            <a:r>
              <a:rPr lang="en-GB" dirty="0" err="1"/>
              <a:t>TTh</a:t>
            </a:r>
            <a:r>
              <a:rPr lang="en-GB" dirty="0"/>
              <a:t> and 7151 (33.6%) did not.</a:t>
            </a:r>
          </a:p>
          <a:p>
            <a:pPr marL="185766" indent="-185766">
              <a:lnSpc>
                <a:spcPct val="110000"/>
              </a:lnSpc>
              <a:buFont typeface="Arial" panose="020B0604020202020204" pitchFamily="34" charset="0"/>
              <a:buChar char="•"/>
            </a:pPr>
            <a:r>
              <a:rPr lang="en-GB" dirty="0"/>
              <a:t>After adjusting for covariates*, opioid users who received </a:t>
            </a:r>
            <a:r>
              <a:rPr lang="en-GB" dirty="0" err="1"/>
              <a:t>TTh</a:t>
            </a:r>
            <a:r>
              <a:rPr lang="en-GB" dirty="0"/>
              <a:t> had significantly lower all-cause mortality [HR 0.51 (95%CI: 0.42 to 0.61)] and incidences of MACE** [HR 0.58 (95% CI: 0.51 to 0.67)], anaemia [HR  0.73 (95%CI 0.68 to 0.79)] and femoral or hip fractures [HR 0.68 (95%CI: 0.48 to 0.96)] during the 6-year follow-up period, compared with their counterparts without a </a:t>
            </a:r>
            <a:r>
              <a:rPr lang="en-GB" dirty="0" err="1"/>
              <a:t>TTh</a:t>
            </a:r>
            <a:r>
              <a:rPr lang="en-GB" dirty="0"/>
              <a:t> prescription.</a:t>
            </a:r>
          </a:p>
          <a:p>
            <a:pPr>
              <a:lnSpc>
                <a:spcPct val="110000"/>
              </a:lnSpc>
            </a:pPr>
            <a:endParaRPr lang="en-GB" dirty="0"/>
          </a:p>
          <a:p>
            <a:pPr>
              <a:lnSpc>
                <a:spcPct val="110000"/>
              </a:lnSpc>
            </a:pPr>
            <a:r>
              <a:rPr lang="en-GB" dirty="0"/>
              <a:t>*Adjusted for age, race/ethnicity, marital status, BMI, </a:t>
            </a:r>
            <a:r>
              <a:rPr lang="en-GB" dirty="0" err="1"/>
              <a:t>copay</a:t>
            </a:r>
            <a:r>
              <a:rPr lang="en-GB" dirty="0"/>
              <a:t> requirement, zip code poverty level, </a:t>
            </a:r>
            <a:br>
              <a:rPr lang="en-GB" dirty="0"/>
            </a:br>
            <a:r>
              <a:rPr lang="en-GB" dirty="0"/>
              <a:t>and baseline status of the following clinical conditions: indications for pain, chronic pain conditions, </a:t>
            </a:r>
            <a:br>
              <a:rPr lang="en-GB" dirty="0"/>
            </a:br>
            <a:r>
              <a:rPr lang="en-GB" dirty="0"/>
              <a:t>use of glucocorticoids, congestive heart failure, cancers, coronary artery disease, hypertension, diabetes, hyperlipidaemia, liver disease, chronic kidney disease, stroke or transient ischaemic attack, dementia, depression, bipolar disease, substance use disorder, alcohol dependence, psychosis, and use of antipsychotic medications. **MACE: incident cases (new occurrence) of myocardial infarction or thrombotic stroke or death</a:t>
            </a:r>
          </a:p>
          <a:p>
            <a:pPr>
              <a:lnSpc>
                <a:spcPct val="110000"/>
              </a:lnSpc>
            </a:pPr>
            <a:endParaRPr lang="en-GB" dirty="0"/>
          </a:p>
          <a:p>
            <a:pPr>
              <a:lnSpc>
                <a:spcPct val="110000"/>
              </a:lnSpc>
            </a:pPr>
            <a:r>
              <a:rPr lang="en-GB" dirty="0"/>
              <a:t>BMI, body mass index; HIV, human immunodeficiency virus; HR, hazard ratio; MACE, major adverse cardiovascular events; SD, standard deviation; </a:t>
            </a:r>
            <a:r>
              <a:rPr lang="en-GB" dirty="0" err="1"/>
              <a:t>TTh</a:t>
            </a:r>
            <a:r>
              <a:rPr lang="en-GB" dirty="0"/>
              <a:t>, testosterone therapy</a:t>
            </a:r>
          </a:p>
          <a:p>
            <a:pPr>
              <a:lnSpc>
                <a:spcPct val="110000"/>
              </a:lnSpc>
            </a:pPr>
            <a:endParaRPr lang="en-GB" dirty="0"/>
          </a:p>
          <a:p>
            <a:pPr>
              <a:lnSpc>
                <a:spcPct val="110000"/>
              </a:lnSpc>
            </a:pPr>
            <a:r>
              <a:rPr lang="en-GB" b="1" dirty="0"/>
              <a:t>Reference</a:t>
            </a:r>
          </a:p>
          <a:p>
            <a:pPr>
              <a:lnSpc>
                <a:spcPct val="110000"/>
              </a:lnSpc>
            </a:pPr>
            <a:r>
              <a:rPr lang="en-GB" dirty="0" err="1"/>
              <a:t>Jasuja</a:t>
            </a:r>
            <a:r>
              <a:rPr lang="en-GB" dirty="0"/>
              <a:t> GK </a:t>
            </a:r>
            <a:r>
              <a:rPr lang="en-GB" i="1" dirty="0"/>
              <a:t>et al. JAMA </a:t>
            </a:r>
            <a:r>
              <a:rPr lang="en-GB" i="1" dirty="0" err="1"/>
              <a:t>Netw</a:t>
            </a:r>
            <a:r>
              <a:rPr lang="en-GB" i="1" dirty="0"/>
              <a:t> Open</a:t>
            </a:r>
            <a:r>
              <a:rPr lang="en-GB" dirty="0"/>
              <a:t> 2019;2:e1917141.</a:t>
            </a:r>
          </a:p>
        </p:txBody>
      </p:sp>
      <p:sp>
        <p:nvSpPr>
          <p:cNvPr id="4" name="Slide Number Placeholder 3"/>
          <p:cNvSpPr>
            <a:spLocks noGrp="1"/>
          </p:cNvSpPr>
          <p:nvPr>
            <p:ph type="sldNum" sz="quarter" idx="10"/>
          </p:nvPr>
        </p:nvSpPr>
        <p:spPr/>
        <p:txBody>
          <a:bodyPr/>
          <a:lstStyle/>
          <a:p>
            <a:fld id="{A0EFADCE-6200-4FA6-B02B-06991B4E0A55}" type="slidenum">
              <a:rPr lang="en-GB" smtClean="0"/>
              <a:t>9</a:t>
            </a:fld>
            <a:endParaRPr lang="en-GB"/>
          </a:p>
        </p:txBody>
      </p:sp>
    </p:spTree>
    <p:extLst>
      <p:ext uri="{BB962C8B-B14F-4D97-AF65-F5344CB8AC3E}">
        <p14:creationId xmlns:p14="http://schemas.microsoft.com/office/powerpoint/2010/main" val="2615396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68762" cy="4029879"/>
          </a:xfrm>
        </p:spPr>
        <p:txBody>
          <a:bodyPr/>
          <a:lstStyle/>
          <a:p>
            <a:pPr marL="185766" lvl="1" indent="-185766">
              <a:buClr>
                <a:schemeClr val="tx1"/>
              </a:buClr>
              <a:buFont typeface="Arial" panose="020B0604020202020204" pitchFamily="34" charset="0"/>
              <a:buChar char="•"/>
              <a:defRPr/>
            </a:pPr>
            <a:r>
              <a:rPr lang="en-GB" dirty="0"/>
              <a:t>Clinicians should be aware of the following considerations regarding the management of both: </a:t>
            </a:r>
            <a:br>
              <a:rPr lang="en-GB" dirty="0"/>
            </a:br>
            <a:r>
              <a:rPr lang="en-GB" dirty="0" err="1"/>
              <a:t>i</a:t>
            </a:r>
            <a:r>
              <a:rPr lang="en-GB" dirty="0"/>
              <a:t>) patients starting opioid treatment, and ii) those who are already receiving opioids, but have symptoms of low testosterone and may therefore benefit from initiating </a:t>
            </a:r>
            <a:r>
              <a:rPr lang="en-GB" dirty="0" err="1"/>
              <a:t>TTh</a:t>
            </a:r>
            <a:r>
              <a:rPr lang="en-GB" dirty="0"/>
              <a:t>.</a:t>
            </a:r>
          </a:p>
          <a:p>
            <a:pPr marL="185766" lvl="1" indent="-185766">
              <a:buClr>
                <a:schemeClr val="tx1"/>
              </a:buClr>
              <a:buFont typeface="Arial" panose="020B0604020202020204" pitchFamily="34" charset="0"/>
              <a:buChar char="•"/>
              <a:defRPr/>
            </a:pPr>
            <a:r>
              <a:rPr lang="en-GB" dirty="0"/>
              <a:t>Measurement of testosterone levels should be considered in all men before prescribing opioid treatment, and choosing an opioid with a lower affinity for the </a:t>
            </a:r>
            <a:r>
              <a:rPr lang="el-GR" dirty="0"/>
              <a:t>μ</a:t>
            </a:r>
            <a:r>
              <a:rPr lang="en-GB" dirty="0"/>
              <a:t>-opioid receptor may be preferred over a higher-affinity opioid.</a:t>
            </a:r>
            <a:r>
              <a:rPr lang="en-GB" baseline="30000" dirty="0"/>
              <a:t>1</a:t>
            </a:r>
          </a:p>
          <a:p>
            <a:pPr marL="185766" lvl="1" indent="-185766">
              <a:buClr>
                <a:schemeClr val="tx1"/>
              </a:buClr>
              <a:buFont typeface="Arial" panose="020B0604020202020204" pitchFamily="34" charset="0"/>
              <a:buChar char="•"/>
              <a:defRPr/>
            </a:pPr>
            <a:r>
              <a:rPr lang="en-GB" dirty="0"/>
              <a:t>When assessing the impact of opioids on testosterone, the effects of age and medical conditions should be considered. In a cross-sectional study using NHANES 2011–2012 data for a representative sample of men aged ≥17 years (N=5229; n=320 and n=4909 exposed or unexposed to opioids, respectively), after controlling for opioid exposure, increases in age and number of comorbidities were associated with significantly greater odds of having low testosterone levels, compared with younger age and/or fewer underlying conditions.</a:t>
            </a:r>
            <a:r>
              <a:rPr lang="en-GB" baseline="30000" dirty="0"/>
              <a:t>2</a:t>
            </a:r>
          </a:p>
          <a:p>
            <a:pPr marL="185766" lvl="1" indent="-185766">
              <a:buClr>
                <a:schemeClr val="tx1"/>
              </a:buClr>
              <a:buFont typeface="Arial" panose="020B0604020202020204" pitchFamily="34" charset="0"/>
              <a:buChar char="•"/>
              <a:defRPr/>
            </a:pPr>
            <a:r>
              <a:rPr lang="en-GB" dirty="0"/>
              <a:t>In symptomatic patients with opioid-induced hypogonadism, if opioid discontinuation is unlikely, </a:t>
            </a:r>
            <a:br>
              <a:rPr lang="en-GB" dirty="0"/>
            </a:br>
            <a:r>
              <a:rPr lang="en-GB" dirty="0" err="1"/>
              <a:t>TTh</a:t>
            </a:r>
            <a:r>
              <a:rPr lang="en-GB" dirty="0"/>
              <a:t> may be initiated.</a:t>
            </a:r>
            <a:r>
              <a:rPr lang="en-GB" baseline="30000" dirty="0"/>
              <a:t>1</a:t>
            </a:r>
          </a:p>
          <a:p>
            <a:pPr marL="681142" lvl="2" indent="-185766">
              <a:buClr>
                <a:schemeClr val="tx1"/>
              </a:buClr>
              <a:buFont typeface="Calibri" panose="020F0502020204030204" pitchFamily="34" charset="0"/>
              <a:buChar char="–"/>
              <a:defRPr/>
            </a:pPr>
            <a:r>
              <a:rPr lang="en-GB" dirty="0"/>
              <a:t>This decision should be discussed with the patient, emphasising that while there is </a:t>
            </a:r>
            <a:br>
              <a:rPr lang="en-GB" dirty="0"/>
            </a:br>
            <a:r>
              <a:rPr lang="en-GB" dirty="0"/>
              <a:t>some evidence to support positive short-term outcomes, the long-term effect of </a:t>
            </a:r>
            <a:r>
              <a:rPr lang="en-GB" dirty="0" err="1"/>
              <a:t>TTh</a:t>
            </a:r>
            <a:r>
              <a:rPr lang="en-GB" dirty="0"/>
              <a:t> </a:t>
            </a:r>
            <a:br>
              <a:rPr lang="en-GB" dirty="0"/>
            </a:br>
            <a:r>
              <a:rPr lang="en-GB" dirty="0"/>
              <a:t>in men with opioid-induced hypogonadism is unknown.</a:t>
            </a:r>
          </a:p>
          <a:p>
            <a:pPr marL="0" lvl="1">
              <a:buClr>
                <a:schemeClr val="tx1"/>
              </a:buClr>
              <a:defRPr/>
            </a:pPr>
            <a:endParaRPr lang="en-GB" dirty="0"/>
          </a:p>
          <a:p>
            <a:r>
              <a:rPr lang="en-GB" dirty="0"/>
              <a:t>NHANES, National Health and Nutrition Examination Survey; </a:t>
            </a:r>
            <a:r>
              <a:rPr lang="en-GB" dirty="0" err="1"/>
              <a:t>TTh</a:t>
            </a:r>
            <a:r>
              <a:rPr lang="en-GB" dirty="0"/>
              <a:t>, testosterone therapy</a:t>
            </a:r>
          </a:p>
          <a:p>
            <a:pPr marL="0" lvl="1">
              <a:buClr>
                <a:schemeClr val="tx1"/>
              </a:buClr>
              <a:defRPr/>
            </a:pPr>
            <a:r>
              <a:rPr lang="en-GB" b="1" dirty="0"/>
              <a:t>References</a:t>
            </a:r>
          </a:p>
          <a:p>
            <a:pPr marL="0" lvl="1">
              <a:buClr>
                <a:schemeClr val="tx1"/>
              </a:buClr>
              <a:defRPr/>
            </a:pPr>
            <a:r>
              <a:rPr lang="en-GB" b="1" dirty="0"/>
              <a:t>1.</a:t>
            </a:r>
            <a:r>
              <a:rPr lang="en-GB" dirty="0"/>
              <a:t> </a:t>
            </a:r>
            <a:r>
              <a:rPr lang="en-GB" dirty="0" err="1"/>
              <a:t>Coluzzi</a:t>
            </a:r>
            <a:r>
              <a:rPr lang="en-GB" dirty="0"/>
              <a:t> F </a:t>
            </a:r>
            <a:r>
              <a:rPr lang="en-GB" i="1" dirty="0"/>
              <a:t>et al. J </a:t>
            </a:r>
            <a:r>
              <a:rPr lang="en-GB" i="1" dirty="0" err="1"/>
              <a:t>Endocrinol</a:t>
            </a:r>
            <a:r>
              <a:rPr lang="en-GB" i="1" dirty="0"/>
              <a:t> Invest</a:t>
            </a:r>
            <a:r>
              <a:rPr lang="en-GB" dirty="0"/>
              <a:t> 2018;41:1377–88; </a:t>
            </a:r>
            <a:r>
              <a:rPr lang="en-GB" b="1" dirty="0"/>
              <a:t>2.</a:t>
            </a:r>
            <a:r>
              <a:rPr lang="en-GB" dirty="0"/>
              <a:t> </a:t>
            </a:r>
            <a:r>
              <a:rPr lang="en-GB" dirty="0" err="1"/>
              <a:t>Cepeda</a:t>
            </a:r>
            <a:r>
              <a:rPr lang="en-GB" dirty="0"/>
              <a:t> MS </a:t>
            </a:r>
            <a:r>
              <a:rPr lang="en-GB" i="1" dirty="0"/>
              <a:t>et al. Pain Med</a:t>
            </a:r>
            <a:r>
              <a:rPr lang="en-GB" dirty="0"/>
              <a:t> 2015;16:2235–42.</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t>10</a:t>
            </a:fld>
            <a:endParaRPr lang="en-GB"/>
          </a:p>
        </p:txBody>
      </p:sp>
    </p:spTree>
    <p:extLst>
      <p:ext uri="{BB962C8B-B14F-4D97-AF65-F5344CB8AC3E}">
        <p14:creationId xmlns:p14="http://schemas.microsoft.com/office/powerpoint/2010/main" val="327263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79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21/02/2021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21/02/2021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19.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24.png"/><Relationship Id="rId12" Type="http://schemas.microsoft.com/office/2007/relationships/hdphoto" Target="../media/hdphoto6.wdp"/><Relationship Id="rId2" Type="http://schemas.openxmlformats.org/officeDocument/2006/relationships/notesSlide" Target="../notesSlides/notesSlide4.xml"/><Relationship Id="rId16" Type="http://schemas.microsoft.com/office/2007/relationships/hdphoto" Target="../media/hdphoto8.wdp"/><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29.png"/><Relationship Id="rId10" Type="http://schemas.microsoft.com/office/2007/relationships/hdphoto" Target="../media/hdphoto5.wdp"/><Relationship Id="rId4" Type="http://schemas.openxmlformats.org/officeDocument/2006/relationships/image" Target="../media/image21.png"/><Relationship Id="rId9" Type="http://schemas.openxmlformats.org/officeDocument/2006/relationships/image" Target="../media/image26.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2.png"/><Relationship Id="rId3" Type="http://schemas.openxmlformats.org/officeDocument/2006/relationships/chart" Target="../charts/chart2.xml"/><Relationship Id="rId7" Type="http://schemas.microsoft.com/office/2007/relationships/hdphoto" Target="../media/hdphoto10.wdp"/><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11.png"/><Relationship Id="rId5" Type="http://schemas.microsoft.com/office/2007/relationships/hdphoto" Target="../media/hdphoto9.wdp"/><Relationship Id="rId10" Type="http://schemas.openxmlformats.org/officeDocument/2006/relationships/image" Target="../media/image10.png"/><Relationship Id="rId4" Type="http://schemas.openxmlformats.org/officeDocument/2006/relationships/image" Target="../media/image30.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6.wdp"/><Relationship Id="rId11" Type="http://schemas.openxmlformats.org/officeDocument/2006/relationships/chart" Target="../charts/chart3.xml"/><Relationship Id="rId5" Type="http://schemas.openxmlformats.org/officeDocument/2006/relationships/image" Target="../media/image27.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p:txBody>
          <a:bodyPr>
            <a:normAutofit/>
          </a:bodyPr>
          <a:lstStyle/>
          <a:p>
            <a:r>
              <a:rPr lang="en-GB" dirty="0"/>
              <a:t>Testosterone Deficiency </a:t>
            </a:r>
            <a:br>
              <a:rPr lang="en-GB" dirty="0"/>
            </a:br>
            <a:r>
              <a:rPr lang="en-GB" dirty="0"/>
              <a:t>&amp; Opioids</a:t>
            </a:r>
          </a:p>
        </p:txBody>
      </p:sp>
      <p:sp>
        <p:nvSpPr>
          <p:cNvPr id="3" name="Subtitle 2">
            <a:extLst>
              <a:ext uri="{FF2B5EF4-FFF2-40B4-BE49-F238E27FC236}">
                <a16:creationId xmlns:a16="http://schemas.microsoft.com/office/drawing/2014/main" id="{C1B6C5F9-4E34-48A0-979B-6CB93C453114}"/>
              </a:ext>
            </a:extLst>
          </p:cNvPr>
          <p:cNvSpPr>
            <a:spLocks noGrp="1"/>
          </p:cNvSpPr>
          <p:nvPr>
            <p:ph type="subTitle" idx="1"/>
          </p:nvPr>
        </p:nvSpPr>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42" y="152401"/>
            <a:ext cx="11248008" cy="834047"/>
          </a:xfrm>
        </p:spPr>
        <p:txBody>
          <a:bodyPr>
            <a:noAutofit/>
          </a:bodyPr>
          <a:lstStyle/>
          <a:p>
            <a:r>
              <a:rPr lang="en-GB" sz="2600" dirty="0"/>
              <a:t>Considerations for patients starting opioid treatment, and for initiating </a:t>
            </a:r>
            <a:r>
              <a:rPr lang="en-GB" sz="2600" dirty="0" err="1"/>
              <a:t>TTh</a:t>
            </a:r>
            <a:r>
              <a:rPr lang="en-GB" sz="2600" dirty="0"/>
              <a:t> in men using opioids</a:t>
            </a:r>
          </a:p>
        </p:txBody>
      </p:sp>
      <p:sp>
        <p:nvSpPr>
          <p:cNvPr id="5" name="TextBox 4"/>
          <p:cNvSpPr txBox="1"/>
          <p:nvPr/>
        </p:nvSpPr>
        <p:spPr>
          <a:xfrm>
            <a:off x="1523999" y="5859887"/>
            <a:ext cx="9144001" cy="400110"/>
          </a:xfrm>
          <a:prstGeom prst="rect">
            <a:avLst/>
          </a:prstGeom>
          <a:noFill/>
        </p:spPr>
        <p:txBody>
          <a:bodyPr wrap="square" rtlCol="0" anchor="b">
            <a:spAutoFit/>
          </a:bodyPr>
          <a:lstStyle/>
          <a:p>
            <a:pPr>
              <a:defRPr/>
            </a:pPr>
            <a:r>
              <a:rPr lang="en-GB" sz="1000" dirty="0" err="1">
                <a:solidFill>
                  <a:schemeClr val="tx2"/>
                </a:solidFill>
              </a:rPr>
              <a:t>TTh</a:t>
            </a:r>
            <a:r>
              <a:rPr lang="en-GB" sz="1000" dirty="0">
                <a:solidFill>
                  <a:schemeClr val="tx2"/>
                </a:solidFill>
              </a:rPr>
              <a:t>, testosterone therapy</a:t>
            </a:r>
          </a:p>
          <a:p>
            <a:pPr>
              <a:defRPr/>
            </a:pPr>
            <a:r>
              <a:rPr lang="en-GB" sz="1000" b="1" dirty="0">
                <a:solidFill>
                  <a:schemeClr val="tx2"/>
                </a:solidFill>
              </a:rPr>
              <a:t>1.</a:t>
            </a:r>
            <a:r>
              <a:rPr lang="en-GB" sz="1000" dirty="0">
                <a:solidFill>
                  <a:schemeClr val="tx2"/>
                </a:solidFill>
              </a:rPr>
              <a:t> </a:t>
            </a:r>
            <a:r>
              <a:rPr lang="en-GB" sz="1000" dirty="0" err="1">
                <a:solidFill>
                  <a:schemeClr val="tx2"/>
                </a:solidFill>
              </a:rPr>
              <a:t>Coluzzi</a:t>
            </a:r>
            <a:r>
              <a:rPr lang="en-GB" sz="1000" dirty="0">
                <a:solidFill>
                  <a:schemeClr val="tx2"/>
                </a:solidFill>
              </a:rPr>
              <a:t> F </a:t>
            </a:r>
            <a:r>
              <a:rPr lang="en-GB" sz="1000" i="1" dirty="0">
                <a:solidFill>
                  <a:schemeClr val="tx2"/>
                </a:solidFill>
              </a:rPr>
              <a:t>et al. J </a:t>
            </a:r>
            <a:r>
              <a:rPr lang="en-GB" sz="1000" i="1" dirty="0" err="1">
                <a:solidFill>
                  <a:schemeClr val="tx2"/>
                </a:solidFill>
              </a:rPr>
              <a:t>Endocrinol</a:t>
            </a:r>
            <a:r>
              <a:rPr lang="en-GB" sz="1000" i="1" dirty="0">
                <a:solidFill>
                  <a:schemeClr val="tx2"/>
                </a:solidFill>
              </a:rPr>
              <a:t> Invest</a:t>
            </a:r>
            <a:r>
              <a:rPr lang="en-GB" sz="1000" dirty="0">
                <a:solidFill>
                  <a:schemeClr val="tx2"/>
                </a:solidFill>
              </a:rPr>
              <a:t> 2018;41:1377–88; </a:t>
            </a:r>
            <a:r>
              <a:rPr lang="en-GB" sz="1000" b="1" dirty="0">
                <a:solidFill>
                  <a:schemeClr val="tx2"/>
                </a:solidFill>
              </a:rPr>
              <a:t>2.</a:t>
            </a:r>
            <a:r>
              <a:rPr lang="en-GB" sz="1000" dirty="0">
                <a:solidFill>
                  <a:schemeClr val="tx2"/>
                </a:solidFill>
              </a:rPr>
              <a:t> </a:t>
            </a:r>
            <a:r>
              <a:rPr lang="en-GB" sz="1000" dirty="0" err="1">
                <a:solidFill>
                  <a:schemeClr val="tx2"/>
                </a:solidFill>
              </a:rPr>
              <a:t>Cepeda</a:t>
            </a:r>
            <a:r>
              <a:rPr lang="en-GB" sz="1000" dirty="0">
                <a:solidFill>
                  <a:schemeClr val="tx2"/>
                </a:solidFill>
              </a:rPr>
              <a:t> MS </a:t>
            </a:r>
            <a:r>
              <a:rPr lang="en-GB" sz="1000" i="1" dirty="0">
                <a:solidFill>
                  <a:schemeClr val="tx2"/>
                </a:solidFill>
              </a:rPr>
              <a:t>et al. Pain Med</a:t>
            </a:r>
            <a:r>
              <a:rPr lang="en-GB" sz="1000" dirty="0">
                <a:solidFill>
                  <a:schemeClr val="tx2"/>
                </a:solidFill>
              </a:rPr>
              <a:t> 2015;16:2235–42.</a:t>
            </a:r>
            <a:endParaRPr lang="en-US" sz="1000" dirty="0">
              <a:solidFill>
                <a:schemeClr val="tx2"/>
              </a:solidFill>
            </a:endParaRPr>
          </a:p>
        </p:txBody>
      </p:sp>
      <p:grpSp>
        <p:nvGrpSpPr>
          <p:cNvPr id="99" name="Group 98"/>
          <p:cNvGrpSpPr/>
          <p:nvPr/>
        </p:nvGrpSpPr>
        <p:grpSpPr>
          <a:xfrm>
            <a:off x="719091" y="1138064"/>
            <a:ext cx="10440140" cy="4565216"/>
            <a:chOff x="379864" y="1138064"/>
            <a:chExt cx="8384272" cy="4565216"/>
          </a:xfrm>
        </p:grpSpPr>
        <p:sp>
          <p:nvSpPr>
            <p:cNvPr id="31" name="Content Placeholder 2"/>
            <p:cNvSpPr txBox="1">
              <a:spLocks/>
            </p:cNvSpPr>
            <p:nvPr/>
          </p:nvSpPr>
          <p:spPr>
            <a:xfrm>
              <a:off x="379864" y="1138064"/>
              <a:ext cx="8384272" cy="4565216"/>
            </a:xfrm>
            <a:prstGeom prst="roundRect">
              <a:avLst>
                <a:gd name="adj" fmla="val 5585"/>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32" name="Rectangle 31"/>
            <p:cNvSpPr/>
            <p:nvPr/>
          </p:nvSpPr>
          <p:spPr>
            <a:xfrm>
              <a:off x="379865" y="2466936"/>
              <a:ext cx="8384270" cy="13288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0" name="Straight Connector 39"/>
            <p:cNvCxnSpPr/>
            <p:nvPr/>
          </p:nvCxnSpPr>
          <p:spPr>
            <a:xfrm>
              <a:off x="1829431" y="1158281"/>
              <a:ext cx="0" cy="453760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5" name="Content Placeholder 2"/>
            <p:cNvSpPr txBox="1">
              <a:spLocks/>
            </p:cNvSpPr>
            <p:nvPr/>
          </p:nvSpPr>
          <p:spPr>
            <a:xfrm>
              <a:off x="1885243" y="1294671"/>
              <a:ext cx="6811157" cy="1015658"/>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en-GB" sz="2000" dirty="0">
                  <a:latin typeface="+mn-lt"/>
                </a:rPr>
                <a:t>Consider measuring testosterone levels in all men before prescribing opioid treatment, and select opioids with a lower affinity for the </a:t>
              </a:r>
              <a:r>
                <a:rPr lang="el-GR" sz="2000" dirty="0">
                  <a:latin typeface="+mn-lt"/>
                </a:rPr>
                <a:t>μ</a:t>
              </a:r>
              <a:r>
                <a:rPr lang="en-GB" sz="2000" dirty="0">
                  <a:latin typeface="+mn-lt"/>
                </a:rPr>
                <a:t>-opioid receptor</a:t>
              </a:r>
              <a:r>
                <a:rPr lang="en-GB" sz="2000" baseline="30000" dirty="0">
                  <a:latin typeface="+mn-lt"/>
                </a:rPr>
                <a:t>1</a:t>
              </a:r>
            </a:p>
          </p:txBody>
        </p:sp>
        <p:grpSp>
          <p:nvGrpSpPr>
            <p:cNvPr id="66" name="Group 65"/>
            <p:cNvGrpSpPr/>
            <p:nvPr/>
          </p:nvGrpSpPr>
          <p:grpSpPr>
            <a:xfrm>
              <a:off x="518669" y="1442403"/>
              <a:ext cx="1140799" cy="766811"/>
              <a:chOff x="9862444" y="379981"/>
              <a:chExt cx="1011928" cy="680187"/>
            </a:xfrm>
            <a:effectLst>
              <a:outerShdw blurRad="76200" dir="18900000" sy="23000" kx="-1200000" algn="bl" rotWithShape="0">
                <a:prstClr val="black">
                  <a:alpha val="20000"/>
                </a:prstClr>
              </a:outerShdw>
            </a:effectLst>
          </p:grpSpPr>
          <p:grpSp>
            <p:nvGrpSpPr>
              <p:cNvPr id="59" name="Group 58"/>
              <p:cNvGrpSpPr/>
              <p:nvPr/>
            </p:nvGrpSpPr>
            <p:grpSpPr>
              <a:xfrm>
                <a:off x="9928614" y="437713"/>
                <a:ext cx="245923" cy="562297"/>
                <a:chOff x="9928614" y="437713"/>
                <a:chExt cx="245923" cy="562297"/>
              </a:xfrm>
            </p:grpSpPr>
            <p:sp>
              <p:nvSpPr>
                <p:cNvPr id="56" name="Flowchart: Terminator 55"/>
                <p:cNvSpPr/>
                <p:nvPr/>
              </p:nvSpPr>
              <p:spPr>
                <a:xfrm>
                  <a:off x="9928614" y="437713"/>
                  <a:ext cx="245923" cy="45719"/>
                </a:xfrm>
                <a:prstGeom prst="flowChartTermina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ound Same Side Corner Rectangle 57"/>
                <p:cNvSpPr/>
                <p:nvPr/>
              </p:nvSpPr>
              <p:spPr>
                <a:xfrm flipV="1">
                  <a:off x="9975599" y="460571"/>
                  <a:ext cx="158758" cy="539439"/>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0" name="Group 59"/>
              <p:cNvGrpSpPr/>
              <p:nvPr/>
            </p:nvGrpSpPr>
            <p:grpSpPr>
              <a:xfrm>
                <a:off x="10251900" y="437713"/>
                <a:ext cx="245923" cy="562297"/>
                <a:chOff x="9928614" y="437713"/>
                <a:chExt cx="245923" cy="562297"/>
              </a:xfrm>
            </p:grpSpPr>
            <p:sp>
              <p:nvSpPr>
                <p:cNvPr id="61" name="Flowchart: Terminator 60"/>
                <p:cNvSpPr/>
                <p:nvPr/>
              </p:nvSpPr>
              <p:spPr>
                <a:xfrm>
                  <a:off x="9928614" y="437713"/>
                  <a:ext cx="245923" cy="45719"/>
                </a:xfrm>
                <a:prstGeom prst="flowChartTermina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ound Same Side Corner Rectangle 61"/>
                <p:cNvSpPr/>
                <p:nvPr/>
              </p:nvSpPr>
              <p:spPr>
                <a:xfrm flipV="1">
                  <a:off x="9975599" y="460571"/>
                  <a:ext cx="158758" cy="539439"/>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3" name="Group 62"/>
              <p:cNvGrpSpPr/>
              <p:nvPr/>
            </p:nvGrpSpPr>
            <p:grpSpPr>
              <a:xfrm>
                <a:off x="10560196" y="437713"/>
                <a:ext cx="245923" cy="562297"/>
                <a:chOff x="9928614" y="437713"/>
                <a:chExt cx="245923" cy="562297"/>
              </a:xfrm>
            </p:grpSpPr>
            <p:sp>
              <p:nvSpPr>
                <p:cNvPr id="64" name="Flowchart: Terminator 63"/>
                <p:cNvSpPr/>
                <p:nvPr/>
              </p:nvSpPr>
              <p:spPr>
                <a:xfrm>
                  <a:off x="9928614" y="437713"/>
                  <a:ext cx="245923" cy="45719"/>
                </a:xfrm>
                <a:prstGeom prst="flowChartTerminator">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ound Same Side Corner Rectangle 64"/>
                <p:cNvSpPr/>
                <p:nvPr/>
              </p:nvSpPr>
              <p:spPr>
                <a:xfrm flipV="1">
                  <a:off x="9975599" y="460571"/>
                  <a:ext cx="158758" cy="539439"/>
                </a:xfrm>
                <a:prstGeom prst="round2SameRect">
                  <a:avLst>
                    <a:gd name="adj1" fmla="val 50000"/>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29" name="Picture 3"/>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62444" y="379981"/>
                <a:ext cx="1011928" cy="68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7" name="Content Placeholder 2"/>
            <p:cNvSpPr txBox="1">
              <a:spLocks/>
            </p:cNvSpPr>
            <p:nvPr/>
          </p:nvSpPr>
          <p:spPr>
            <a:xfrm>
              <a:off x="1885243" y="2774877"/>
              <a:ext cx="6811157" cy="712990"/>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buClr>
                  <a:schemeClr val="bg1"/>
                </a:buClr>
              </a:pPr>
              <a:r>
                <a:rPr lang="en-GB" sz="2000" dirty="0">
                  <a:solidFill>
                    <a:schemeClr val="bg1"/>
                  </a:solidFill>
                  <a:latin typeface="+mn-lt"/>
                </a:rPr>
                <a:t>When assessing the impact of opioids on testosterone, the effects of </a:t>
              </a:r>
              <a:r>
                <a:rPr lang="en-GB" sz="2000" b="1" dirty="0">
                  <a:solidFill>
                    <a:schemeClr val="bg1"/>
                  </a:solidFill>
                  <a:latin typeface="+mn-lt"/>
                </a:rPr>
                <a:t>age</a:t>
              </a:r>
              <a:r>
                <a:rPr lang="en-GB" sz="2000" dirty="0">
                  <a:solidFill>
                    <a:schemeClr val="bg1"/>
                  </a:solidFill>
                  <a:latin typeface="+mn-lt"/>
                </a:rPr>
                <a:t> and </a:t>
              </a:r>
              <a:r>
                <a:rPr lang="en-GB" sz="2000" b="1" dirty="0">
                  <a:solidFill>
                    <a:schemeClr val="bg1"/>
                  </a:solidFill>
                  <a:latin typeface="+mn-lt"/>
                </a:rPr>
                <a:t>medical conditions</a:t>
              </a:r>
              <a:r>
                <a:rPr lang="en-GB" sz="2000" dirty="0">
                  <a:solidFill>
                    <a:schemeClr val="bg1"/>
                  </a:solidFill>
                  <a:latin typeface="+mn-lt"/>
                </a:rPr>
                <a:t> should be considered</a:t>
              </a:r>
              <a:r>
                <a:rPr lang="en-GB" sz="2000" baseline="30000" dirty="0">
                  <a:solidFill>
                    <a:schemeClr val="bg1"/>
                  </a:solidFill>
                  <a:latin typeface="+mn-lt"/>
                </a:rPr>
                <a:t>2</a:t>
              </a:r>
            </a:p>
          </p:txBody>
        </p:sp>
        <p:pic>
          <p:nvPicPr>
            <p:cNvPr id="7" name="Picture 4"/>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5050" y="2690852"/>
              <a:ext cx="592552" cy="923913"/>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8" name="Group 67"/>
            <p:cNvGrpSpPr/>
            <p:nvPr/>
          </p:nvGrpSpPr>
          <p:grpSpPr>
            <a:xfrm>
              <a:off x="1143252" y="2609168"/>
              <a:ext cx="499753" cy="1032132"/>
              <a:chOff x="9692507" y="3269765"/>
              <a:chExt cx="499753" cy="1032132"/>
            </a:xfrm>
            <a:effectLst>
              <a:glow rad="101600">
                <a:schemeClr val="bg1">
                  <a:alpha val="60000"/>
                </a:schemeClr>
              </a:glow>
              <a:outerShdw blurRad="63500" sx="102000" sy="102000" algn="ctr" rotWithShape="0">
                <a:prstClr val="black">
                  <a:alpha val="40000"/>
                </a:prstClr>
              </a:outerShdw>
            </a:effectLst>
          </p:grpSpPr>
          <p:pic>
            <p:nvPicPr>
              <p:cNvPr id="10" name="Picture 9"/>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23100" y="3519561"/>
                <a:ext cx="285459" cy="23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9823063" y="4048824"/>
                <a:ext cx="285532" cy="253073"/>
                <a:chOff x="1005242" y="4873860"/>
                <a:chExt cx="614832" cy="544938"/>
              </a:xfrm>
            </p:grpSpPr>
            <p:grpSp>
              <p:nvGrpSpPr>
                <p:cNvPr id="21" name="Group 20"/>
                <p:cNvGrpSpPr/>
                <p:nvPr/>
              </p:nvGrpSpPr>
              <p:grpSpPr>
                <a:xfrm>
                  <a:off x="1058779" y="4948517"/>
                  <a:ext cx="498249" cy="376518"/>
                  <a:chOff x="1058779" y="4948517"/>
                  <a:chExt cx="498249" cy="376518"/>
                </a:xfrm>
              </p:grpSpPr>
              <p:grpSp>
                <p:nvGrpSpPr>
                  <p:cNvPr id="25" name="Group 24"/>
                  <p:cNvGrpSpPr/>
                  <p:nvPr/>
                </p:nvGrpSpPr>
                <p:grpSpPr>
                  <a:xfrm>
                    <a:off x="1058779" y="4948517"/>
                    <a:ext cx="498249" cy="376518"/>
                    <a:chOff x="1058779" y="4948517"/>
                    <a:chExt cx="498249" cy="376518"/>
                  </a:xfrm>
                </p:grpSpPr>
                <p:sp>
                  <p:nvSpPr>
                    <p:cNvPr id="27" name="Freeform 26"/>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Freeform 27"/>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6" name="Freeform 25"/>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1005242" y="4873860"/>
                  <a:ext cx="614832" cy="544938"/>
                  <a:chOff x="1005242" y="4873860"/>
                  <a:chExt cx="614832" cy="544938"/>
                </a:xfrm>
              </p:grpSpPr>
              <p:sp>
                <p:nvSpPr>
                  <p:cNvPr id="23" name="Freeform 22"/>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14"/>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2" name="Group 11"/>
              <p:cNvGrpSpPr/>
              <p:nvPr/>
            </p:nvGrpSpPr>
            <p:grpSpPr>
              <a:xfrm>
                <a:off x="9811293" y="3769389"/>
                <a:ext cx="323727" cy="301587"/>
                <a:chOff x="1211149" y="3680420"/>
                <a:chExt cx="697076" cy="649403"/>
              </a:xfrm>
            </p:grpSpPr>
            <p:sp>
              <p:nvSpPr>
                <p:cNvPr id="19" name="Rectangle 18"/>
                <p:cNvSpPr/>
                <p:nvPr/>
              </p:nvSpPr>
              <p:spPr>
                <a:xfrm>
                  <a:off x="1402144" y="3807813"/>
                  <a:ext cx="279900" cy="312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Picture 2"/>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330" t="4060"/>
                <a:stretch/>
              </p:blipFill>
              <p:spPr bwMode="auto">
                <a:xfrm>
                  <a:off x="1211149" y="3680420"/>
                  <a:ext cx="697076" cy="64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9692507" y="3269765"/>
                <a:ext cx="499753" cy="232494"/>
                <a:chOff x="3111500" y="2749550"/>
                <a:chExt cx="2921000" cy="1358900"/>
              </a:xfrm>
            </p:grpSpPr>
            <p:sp>
              <p:nvSpPr>
                <p:cNvPr id="14" name="Freeform 13"/>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 name="Group 14"/>
                <p:cNvGrpSpPr/>
                <p:nvPr/>
              </p:nvGrpSpPr>
              <p:grpSpPr>
                <a:xfrm>
                  <a:off x="3111500" y="2749550"/>
                  <a:ext cx="2921000" cy="1358900"/>
                  <a:chOff x="3111500" y="2749550"/>
                  <a:chExt cx="2921000" cy="1358900"/>
                </a:xfrm>
              </p:grpSpPr>
              <p:sp>
                <p:nvSpPr>
                  <p:cNvPr id="16" name="Freeform 15"/>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Picture 3"/>
                  <p:cNvPicPr>
                    <a:picLocks noChangeAspect="1" noChangeArrowheads="1"/>
                  </p:cNvPicPr>
                  <p:nvPr/>
                </p:nvPicPr>
                <p:blipFill>
                  <a:blip r:embed="rId8"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111500" y="2749550"/>
                    <a:ext cx="29210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69" name="Content Placeholder 2"/>
            <p:cNvSpPr txBox="1">
              <a:spLocks/>
            </p:cNvSpPr>
            <p:nvPr/>
          </p:nvSpPr>
          <p:spPr>
            <a:xfrm>
              <a:off x="1885244" y="3893537"/>
              <a:ext cx="6811158" cy="1704623"/>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en-GB" sz="2000" dirty="0">
                  <a:latin typeface="+mn-lt"/>
                </a:rPr>
                <a:t>In symptomatic patients with opioid-induced hypogonadism, if opioid discontinuation is unlikely, </a:t>
              </a:r>
              <a:r>
                <a:rPr lang="en-GB" sz="2000" dirty="0" err="1">
                  <a:latin typeface="+mn-lt"/>
                </a:rPr>
                <a:t>TTh</a:t>
              </a:r>
              <a:r>
                <a:rPr lang="en-GB" sz="2000" dirty="0">
                  <a:latin typeface="+mn-lt"/>
                </a:rPr>
                <a:t> may be initiated</a:t>
              </a:r>
              <a:r>
                <a:rPr lang="en-GB" sz="2000" baseline="30000" dirty="0">
                  <a:latin typeface="+mn-lt"/>
                </a:rPr>
                <a:t>1</a:t>
              </a:r>
              <a:endParaRPr lang="en-GB" sz="2000" dirty="0">
                <a:latin typeface="+mn-lt"/>
              </a:endParaRPr>
            </a:p>
            <a:p>
              <a:pPr lvl="1">
                <a:spcBef>
                  <a:spcPts val="600"/>
                </a:spcBef>
              </a:pPr>
              <a:r>
                <a:rPr lang="en-GB" sz="1600" dirty="0">
                  <a:latin typeface="+mn-lt"/>
                </a:rPr>
                <a:t>This decision should be discussed with the patient, emphasising that while there is some evidence to support positive short-term outcomes, the long-term effect of </a:t>
              </a:r>
              <a:r>
                <a:rPr lang="en-GB" sz="1600" dirty="0" err="1">
                  <a:latin typeface="+mn-lt"/>
                </a:rPr>
                <a:t>TTh</a:t>
              </a:r>
              <a:r>
                <a:rPr lang="en-GB" sz="1600" dirty="0">
                  <a:latin typeface="+mn-lt"/>
                </a:rPr>
                <a:t> in men with opioid-induced hypogonadism is unknown</a:t>
              </a:r>
            </a:p>
          </p:txBody>
        </p:sp>
        <p:grpSp>
          <p:nvGrpSpPr>
            <p:cNvPr id="98" name="Group 97"/>
            <p:cNvGrpSpPr/>
            <p:nvPr/>
          </p:nvGrpSpPr>
          <p:grpSpPr>
            <a:xfrm>
              <a:off x="636308" y="4123309"/>
              <a:ext cx="968652" cy="1258991"/>
              <a:chOff x="636308" y="4123309"/>
              <a:chExt cx="968652" cy="1258991"/>
            </a:xfrm>
            <a:effectLst>
              <a:outerShdw blurRad="76200" dir="18900000" sy="23000" kx="-1200000" algn="bl" rotWithShape="0">
                <a:prstClr val="black">
                  <a:alpha val="20000"/>
                </a:prstClr>
              </a:outerShdw>
            </a:effectLst>
          </p:grpSpPr>
          <p:grpSp>
            <p:nvGrpSpPr>
              <p:cNvPr id="75" name="Group 74"/>
              <p:cNvGrpSpPr/>
              <p:nvPr/>
            </p:nvGrpSpPr>
            <p:grpSpPr>
              <a:xfrm>
                <a:off x="840019" y="4123309"/>
                <a:ext cx="515126" cy="1201755"/>
                <a:chOff x="6477000" y="1764989"/>
                <a:chExt cx="1389361" cy="3241288"/>
              </a:xfrm>
              <a:effectLst/>
            </p:grpSpPr>
            <p:sp>
              <p:nvSpPr>
                <p:cNvPr id="90" name="Freeform 89"/>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1" name="Picture 6"/>
                <p:cNvPicPr>
                  <a:picLocks noChangeAspect="1" noChangeArrowheads="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6" name="Group 75"/>
              <p:cNvGrpSpPr/>
              <p:nvPr/>
            </p:nvGrpSpPr>
            <p:grpSpPr>
              <a:xfrm rot="20880000">
                <a:off x="636308" y="4469764"/>
                <a:ext cx="265722" cy="827422"/>
                <a:chOff x="-1973248" y="2258496"/>
                <a:chExt cx="982647" cy="2759603"/>
              </a:xfrm>
              <a:effectLst/>
            </p:grpSpPr>
            <p:sp>
              <p:nvSpPr>
                <p:cNvPr id="88" name="Freeform 87"/>
                <p:cNvSpPr/>
                <p:nvPr/>
              </p:nvSpPr>
              <p:spPr>
                <a:xfrm>
                  <a:off x="-1933731" y="2353456"/>
                  <a:ext cx="884420" cy="2548328"/>
                </a:xfrm>
                <a:custGeom>
                  <a:avLst/>
                  <a:gdLst>
                    <a:gd name="connsiteX0" fmla="*/ 0 w 884420"/>
                    <a:gd name="connsiteY0" fmla="*/ 0 h 2548328"/>
                    <a:gd name="connsiteX1" fmla="*/ 44970 w 884420"/>
                    <a:gd name="connsiteY1" fmla="*/ 464695 h 2548328"/>
                    <a:gd name="connsiteX2" fmla="*/ 44970 w 884420"/>
                    <a:gd name="connsiteY2" fmla="*/ 2188564 h 2548328"/>
                    <a:gd name="connsiteX3" fmla="*/ 14990 w 884420"/>
                    <a:gd name="connsiteY3" fmla="*/ 2548328 h 2548328"/>
                    <a:gd name="connsiteX4" fmla="*/ 884420 w 884420"/>
                    <a:gd name="connsiteY4" fmla="*/ 2548328 h 2548328"/>
                    <a:gd name="connsiteX5" fmla="*/ 869429 w 884420"/>
                    <a:gd name="connsiteY5" fmla="*/ 2143593 h 2548328"/>
                    <a:gd name="connsiteX6" fmla="*/ 869429 w 884420"/>
                    <a:gd name="connsiteY6" fmla="*/ 419724 h 2548328"/>
                    <a:gd name="connsiteX7" fmla="*/ 884420 w 884420"/>
                    <a:gd name="connsiteY7" fmla="*/ 44970 h 2548328"/>
                    <a:gd name="connsiteX8" fmla="*/ 0 w 884420"/>
                    <a:gd name="connsiteY8" fmla="*/ 0 h 254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420" h="2548328">
                      <a:moveTo>
                        <a:pt x="0" y="0"/>
                      </a:moveTo>
                      <a:lnTo>
                        <a:pt x="44970" y="464695"/>
                      </a:lnTo>
                      <a:lnTo>
                        <a:pt x="44970" y="2188564"/>
                      </a:lnTo>
                      <a:lnTo>
                        <a:pt x="14990" y="2548328"/>
                      </a:lnTo>
                      <a:lnTo>
                        <a:pt x="884420" y="2548328"/>
                      </a:lnTo>
                      <a:lnTo>
                        <a:pt x="869429" y="2143593"/>
                      </a:lnTo>
                      <a:lnTo>
                        <a:pt x="869429" y="419724"/>
                      </a:lnTo>
                      <a:lnTo>
                        <a:pt x="884420" y="4497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9" name="Picture 2"/>
                <p:cNvPicPr>
                  <a:picLocks noChangeAspect="1" noChangeArrowheads="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3248" y="2258496"/>
                  <a:ext cx="982647" cy="275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7" name="Group 76"/>
              <p:cNvGrpSpPr/>
              <p:nvPr/>
            </p:nvGrpSpPr>
            <p:grpSpPr>
              <a:xfrm>
                <a:off x="1173007" y="4822552"/>
                <a:ext cx="295147" cy="554466"/>
                <a:chOff x="6324600" y="1819276"/>
                <a:chExt cx="1647825" cy="3095625"/>
              </a:xfrm>
              <a:effectLst/>
            </p:grpSpPr>
            <p:sp>
              <p:nvSpPr>
                <p:cNvPr id="86" name="Freeform 85"/>
                <p:cNvSpPr/>
                <p:nvPr/>
              </p:nvSpPr>
              <p:spPr>
                <a:xfrm>
                  <a:off x="6410325" y="1857375"/>
                  <a:ext cx="1485900" cy="3019425"/>
                </a:xfrm>
                <a:custGeom>
                  <a:avLst/>
                  <a:gdLst>
                    <a:gd name="connsiteX0" fmla="*/ 1200150 w 1485900"/>
                    <a:gd name="connsiteY0" fmla="*/ 9525 h 3019425"/>
                    <a:gd name="connsiteX1" fmla="*/ 266700 w 1485900"/>
                    <a:gd name="connsiteY1" fmla="*/ 0 h 3019425"/>
                    <a:gd name="connsiteX2" fmla="*/ 123825 w 1485900"/>
                    <a:gd name="connsiteY2" fmla="*/ 76200 h 3019425"/>
                    <a:gd name="connsiteX3" fmla="*/ 28575 w 1485900"/>
                    <a:gd name="connsiteY3" fmla="*/ 219075 h 3019425"/>
                    <a:gd name="connsiteX4" fmla="*/ 0 w 1485900"/>
                    <a:gd name="connsiteY4" fmla="*/ 2752725 h 3019425"/>
                    <a:gd name="connsiteX5" fmla="*/ 47625 w 1485900"/>
                    <a:gd name="connsiteY5" fmla="*/ 2895600 h 3019425"/>
                    <a:gd name="connsiteX6" fmla="*/ 190500 w 1485900"/>
                    <a:gd name="connsiteY6" fmla="*/ 3009900 h 3019425"/>
                    <a:gd name="connsiteX7" fmla="*/ 1238250 w 1485900"/>
                    <a:gd name="connsiteY7" fmla="*/ 3019425 h 3019425"/>
                    <a:gd name="connsiteX8" fmla="*/ 1409700 w 1485900"/>
                    <a:gd name="connsiteY8" fmla="*/ 2933700 h 3019425"/>
                    <a:gd name="connsiteX9" fmla="*/ 1485900 w 1485900"/>
                    <a:gd name="connsiteY9" fmla="*/ 2752725 h 3019425"/>
                    <a:gd name="connsiteX10" fmla="*/ 1485900 w 1485900"/>
                    <a:gd name="connsiteY10" fmla="*/ 247650 h 3019425"/>
                    <a:gd name="connsiteX11" fmla="*/ 1409700 w 1485900"/>
                    <a:gd name="connsiteY11" fmla="*/ 85725 h 3019425"/>
                    <a:gd name="connsiteX12" fmla="*/ 1200150 w 1485900"/>
                    <a:gd name="connsiteY12" fmla="*/ 9525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5900" h="3019425">
                      <a:moveTo>
                        <a:pt x="1200150" y="9525"/>
                      </a:moveTo>
                      <a:lnTo>
                        <a:pt x="266700" y="0"/>
                      </a:lnTo>
                      <a:lnTo>
                        <a:pt x="123825" y="76200"/>
                      </a:lnTo>
                      <a:lnTo>
                        <a:pt x="28575" y="219075"/>
                      </a:lnTo>
                      <a:lnTo>
                        <a:pt x="0" y="2752725"/>
                      </a:lnTo>
                      <a:lnTo>
                        <a:pt x="47625" y="2895600"/>
                      </a:lnTo>
                      <a:lnTo>
                        <a:pt x="190500" y="3009900"/>
                      </a:lnTo>
                      <a:lnTo>
                        <a:pt x="1238250" y="3019425"/>
                      </a:lnTo>
                      <a:lnTo>
                        <a:pt x="1409700" y="2933700"/>
                      </a:lnTo>
                      <a:lnTo>
                        <a:pt x="1485900" y="2752725"/>
                      </a:lnTo>
                      <a:lnTo>
                        <a:pt x="1485900" y="247650"/>
                      </a:lnTo>
                      <a:lnTo>
                        <a:pt x="1409700" y="85725"/>
                      </a:lnTo>
                      <a:lnTo>
                        <a:pt x="1200150" y="952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7" name="Picture 5"/>
                <p:cNvPicPr>
                  <a:picLocks noChangeAspect="1" noChangeArrowheads="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1819276"/>
                  <a:ext cx="16478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8" name="Group 77"/>
              <p:cNvGrpSpPr/>
              <p:nvPr/>
            </p:nvGrpSpPr>
            <p:grpSpPr>
              <a:xfrm>
                <a:off x="733595" y="5013818"/>
                <a:ext cx="380973" cy="368482"/>
                <a:chOff x="3505200" y="3386136"/>
                <a:chExt cx="1191594" cy="1152525"/>
              </a:xfrm>
              <a:effectLst/>
            </p:grpSpPr>
            <p:sp>
              <p:nvSpPr>
                <p:cNvPr id="82" name="Freeform 81"/>
                <p:cNvSpPr/>
                <p:nvPr/>
              </p:nvSpPr>
              <p:spPr>
                <a:xfrm>
                  <a:off x="3549842" y="3426691"/>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Freeform 82"/>
                <p:cNvSpPr/>
                <p:nvPr/>
              </p:nvSpPr>
              <p:spPr>
                <a:xfrm>
                  <a:off x="3973227" y="3434145"/>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Freeform 83"/>
                <p:cNvSpPr/>
                <p:nvPr/>
              </p:nvSpPr>
              <p:spPr>
                <a:xfrm>
                  <a:off x="4393482" y="3429283"/>
                  <a:ext cx="261697" cy="1071418"/>
                </a:xfrm>
                <a:custGeom>
                  <a:avLst/>
                  <a:gdLst>
                    <a:gd name="connsiteX0" fmla="*/ 129310 w 261697"/>
                    <a:gd name="connsiteY0" fmla="*/ 0 h 1071418"/>
                    <a:gd name="connsiteX1" fmla="*/ 76970 w 261697"/>
                    <a:gd name="connsiteY1" fmla="*/ 30788 h 1071418"/>
                    <a:gd name="connsiteX2" fmla="*/ 24631 w 261697"/>
                    <a:gd name="connsiteY2" fmla="*/ 363297 h 1071418"/>
                    <a:gd name="connsiteX3" fmla="*/ 52340 w 261697"/>
                    <a:gd name="connsiteY3" fmla="*/ 418715 h 1071418"/>
                    <a:gd name="connsiteX4" fmla="*/ 0 w 261697"/>
                    <a:gd name="connsiteY4" fmla="*/ 526473 h 1071418"/>
                    <a:gd name="connsiteX5" fmla="*/ 3079 w 261697"/>
                    <a:gd name="connsiteY5" fmla="*/ 1025236 h 1071418"/>
                    <a:gd name="connsiteX6" fmla="*/ 33867 w 261697"/>
                    <a:gd name="connsiteY6" fmla="*/ 1071418 h 1071418"/>
                    <a:gd name="connsiteX7" fmla="*/ 218594 w 261697"/>
                    <a:gd name="connsiteY7" fmla="*/ 1068339 h 1071418"/>
                    <a:gd name="connsiteX8" fmla="*/ 261697 w 261697"/>
                    <a:gd name="connsiteY8" fmla="*/ 1025236 h 1071418"/>
                    <a:gd name="connsiteX9" fmla="*/ 252461 w 261697"/>
                    <a:gd name="connsiteY9" fmla="*/ 489527 h 1071418"/>
                    <a:gd name="connsiteX10" fmla="*/ 206279 w 261697"/>
                    <a:gd name="connsiteY10" fmla="*/ 403321 h 1071418"/>
                    <a:gd name="connsiteX11" fmla="*/ 240146 w 261697"/>
                    <a:gd name="connsiteY11" fmla="*/ 354061 h 1071418"/>
                    <a:gd name="connsiteX12" fmla="*/ 184728 w 261697"/>
                    <a:gd name="connsiteY12" fmla="*/ 18473 h 1071418"/>
                    <a:gd name="connsiteX13" fmla="*/ 129310 w 261697"/>
                    <a:gd name="connsiteY13" fmla="*/ 0 h 107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697" h="1071418">
                      <a:moveTo>
                        <a:pt x="129310" y="0"/>
                      </a:moveTo>
                      <a:lnTo>
                        <a:pt x="76970" y="30788"/>
                      </a:lnTo>
                      <a:lnTo>
                        <a:pt x="24631" y="363297"/>
                      </a:lnTo>
                      <a:lnTo>
                        <a:pt x="52340" y="418715"/>
                      </a:lnTo>
                      <a:lnTo>
                        <a:pt x="0" y="526473"/>
                      </a:lnTo>
                      <a:cubicBezTo>
                        <a:pt x="1026" y="692727"/>
                        <a:pt x="2053" y="858982"/>
                        <a:pt x="3079" y="1025236"/>
                      </a:cubicBezTo>
                      <a:lnTo>
                        <a:pt x="33867" y="1071418"/>
                      </a:lnTo>
                      <a:lnTo>
                        <a:pt x="218594" y="1068339"/>
                      </a:lnTo>
                      <a:lnTo>
                        <a:pt x="261697" y="1025236"/>
                      </a:lnTo>
                      <a:lnTo>
                        <a:pt x="252461" y="489527"/>
                      </a:lnTo>
                      <a:lnTo>
                        <a:pt x="206279" y="403321"/>
                      </a:lnTo>
                      <a:lnTo>
                        <a:pt x="240146" y="354061"/>
                      </a:lnTo>
                      <a:lnTo>
                        <a:pt x="184728" y="18473"/>
                      </a:lnTo>
                      <a:lnTo>
                        <a:pt x="12931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5" name="Picture 2"/>
                <p:cNvPicPr>
                  <a:picLocks noChangeAspect="1" noChangeArrowheads="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386136"/>
                  <a:ext cx="1191594"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9" name="Group 78"/>
              <p:cNvGrpSpPr/>
              <p:nvPr/>
            </p:nvGrpSpPr>
            <p:grpSpPr>
              <a:xfrm>
                <a:off x="861713" y="4580776"/>
                <a:ext cx="743247" cy="740981"/>
                <a:chOff x="5813773" y="2221050"/>
                <a:chExt cx="2324698" cy="2317611"/>
              </a:xfrm>
              <a:effectLst/>
            </p:grpSpPr>
            <p:sp>
              <p:nvSpPr>
                <p:cNvPr id="80" name="Freeform 79"/>
                <p:cNvSpPr/>
                <p:nvPr/>
              </p:nvSpPr>
              <p:spPr>
                <a:xfrm>
                  <a:off x="6441591" y="2301297"/>
                  <a:ext cx="1635042" cy="1597650"/>
                </a:xfrm>
                <a:custGeom>
                  <a:avLst/>
                  <a:gdLst>
                    <a:gd name="connsiteX0" fmla="*/ 1434486 w 1635042"/>
                    <a:gd name="connsiteY0" fmla="*/ 10197 h 1597650"/>
                    <a:gd name="connsiteX1" fmla="*/ 1359703 w 1635042"/>
                    <a:gd name="connsiteY1" fmla="*/ 0 h 1597650"/>
                    <a:gd name="connsiteX2" fmla="*/ 1339307 w 1635042"/>
                    <a:gd name="connsiteY2" fmla="*/ 33992 h 1597650"/>
                    <a:gd name="connsiteX3" fmla="*/ 1386897 w 1635042"/>
                    <a:gd name="connsiteY3" fmla="*/ 108776 h 1597650"/>
                    <a:gd name="connsiteX4" fmla="*/ 1142150 w 1635042"/>
                    <a:gd name="connsiteY4" fmla="*/ 350123 h 1597650"/>
                    <a:gd name="connsiteX5" fmla="*/ 975587 w 1635042"/>
                    <a:gd name="connsiteY5" fmla="*/ 193757 h 1597650"/>
                    <a:gd name="connsiteX6" fmla="*/ 914400 w 1635042"/>
                    <a:gd name="connsiteY6" fmla="*/ 237948 h 1597650"/>
                    <a:gd name="connsiteX7" fmla="*/ 958590 w 1635042"/>
                    <a:gd name="connsiteY7" fmla="*/ 312731 h 1597650"/>
                    <a:gd name="connsiteX8" fmla="*/ 101978 w 1635042"/>
                    <a:gd name="connsiteY8" fmla="*/ 1189739 h 1597650"/>
                    <a:gd name="connsiteX9" fmla="*/ 125773 w 1635042"/>
                    <a:gd name="connsiteY9" fmla="*/ 1342706 h 1597650"/>
                    <a:gd name="connsiteX10" fmla="*/ 0 w 1635042"/>
                    <a:gd name="connsiteY10" fmla="*/ 1454881 h 1597650"/>
                    <a:gd name="connsiteX11" fmla="*/ 108776 w 1635042"/>
                    <a:gd name="connsiteY11" fmla="*/ 1577255 h 1597650"/>
                    <a:gd name="connsiteX12" fmla="*/ 169963 w 1635042"/>
                    <a:gd name="connsiteY12" fmla="*/ 1597650 h 1597650"/>
                    <a:gd name="connsiteX13" fmla="*/ 299135 w 1635042"/>
                    <a:gd name="connsiteY13" fmla="*/ 1475277 h 1597650"/>
                    <a:gd name="connsiteX14" fmla="*/ 696848 w 1635042"/>
                    <a:gd name="connsiteY14" fmla="*/ 832817 h 1597650"/>
                    <a:gd name="connsiteX15" fmla="*/ 917799 w 1635042"/>
                    <a:gd name="connsiteY15" fmla="*/ 1026575 h 1597650"/>
                    <a:gd name="connsiteX16" fmla="*/ 1308714 w 1635042"/>
                    <a:gd name="connsiteY16" fmla="*/ 649258 h 1597650"/>
                    <a:gd name="connsiteX17" fmla="*/ 1363102 w 1635042"/>
                    <a:gd name="connsiteY17" fmla="*/ 700246 h 1597650"/>
                    <a:gd name="connsiteX18" fmla="*/ 1434486 w 1635042"/>
                    <a:gd name="connsiteY18" fmla="*/ 635661 h 1597650"/>
                    <a:gd name="connsiteX19" fmla="*/ 1284919 w 1635042"/>
                    <a:gd name="connsiteY19" fmla="*/ 475896 h 1597650"/>
                    <a:gd name="connsiteX20" fmla="*/ 1298516 w 1635042"/>
                    <a:gd name="connsiteY20" fmla="*/ 431705 h 1597650"/>
                    <a:gd name="connsiteX21" fmla="*/ 1512669 w 1635042"/>
                    <a:gd name="connsiteY21" fmla="*/ 224351 h 1597650"/>
                    <a:gd name="connsiteX22" fmla="*/ 1573856 w 1635042"/>
                    <a:gd name="connsiteY22" fmla="*/ 278739 h 1597650"/>
                    <a:gd name="connsiteX23" fmla="*/ 1635042 w 1635042"/>
                    <a:gd name="connsiteY23" fmla="*/ 210754 h 1597650"/>
                    <a:gd name="connsiteX24" fmla="*/ 1434486 w 1635042"/>
                    <a:gd name="connsiteY24" fmla="*/ 10197 h 159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5042" h="1597650">
                      <a:moveTo>
                        <a:pt x="1434486" y="10197"/>
                      </a:moveTo>
                      <a:lnTo>
                        <a:pt x="1359703" y="0"/>
                      </a:lnTo>
                      <a:lnTo>
                        <a:pt x="1339307" y="33992"/>
                      </a:lnTo>
                      <a:lnTo>
                        <a:pt x="1386897" y="108776"/>
                      </a:lnTo>
                      <a:lnTo>
                        <a:pt x="1142150" y="350123"/>
                      </a:lnTo>
                      <a:lnTo>
                        <a:pt x="975587" y="193757"/>
                      </a:lnTo>
                      <a:lnTo>
                        <a:pt x="914400" y="237948"/>
                      </a:lnTo>
                      <a:lnTo>
                        <a:pt x="958590" y="312731"/>
                      </a:lnTo>
                      <a:lnTo>
                        <a:pt x="101978" y="1189739"/>
                      </a:lnTo>
                      <a:lnTo>
                        <a:pt x="125773" y="1342706"/>
                      </a:lnTo>
                      <a:lnTo>
                        <a:pt x="0" y="1454881"/>
                      </a:lnTo>
                      <a:lnTo>
                        <a:pt x="108776" y="1577255"/>
                      </a:lnTo>
                      <a:lnTo>
                        <a:pt x="169963" y="1597650"/>
                      </a:lnTo>
                      <a:lnTo>
                        <a:pt x="299135" y="1475277"/>
                      </a:lnTo>
                      <a:lnTo>
                        <a:pt x="696848" y="832817"/>
                      </a:lnTo>
                      <a:lnTo>
                        <a:pt x="917799" y="1026575"/>
                      </a:lnTo>
                      <a:lnTo>
                        <a:pt x="1308714" y="649258"/>
                      </a:lnTo>
                      <a:lnTo>
                        <a:pt x="1363102" y="700246"/>
                      </a:lnTo>
                      <a:lnTo>
                        <a:pt x="1434486" y="635661"/>
                      </a:lnTo>
                      <a:lnTo>
                        <a:pt x="1284919" y="475896"/>
                      </a:lnTo>
                      <a:lnTo>
                        <a:pt x="1298516" y="431705"/>
                      </a:lnTo>
                      <a:lnTo>
                        <a:pt x="1512669" y="224351"/>
                      </a:lnTo>
                      <a:lnTo>
                        <a:pt x="1573856" y="278739"/>
                      </a:lnTo>
                      <a:lnTo>
                        <a:pt x="1635042" y="210754"/>
                      </a:lnTo>
                      <a:lnTo>
                        <a:pt x="1434486" y="1019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1" name="Picture 3"/>
                <p:cNvPicPr>
                  <a:picLocks noChangeAspect="1" noChangeArrowheads="1"/>
                </p:cNvPicPr>
                <p:nvPr/>
              </p:nvPicPr>
              <p:blipFill>
                <a:blip r:embed="rId1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13773" y="2221050"/>
                  <a:ext cx="2324698" cy="231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spTree>
    <p:extLst>
      <p:ext uri="{BB962C8B-B14F-4D97-AF65-F5344CB8AC3E}">
        <p14:creationId xmlns:p14="http://schemas.microsoft.com/office/powerpoint/2010/main" val="149915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21" y="160823"/>
            <a:ext cx="10635342" cy="826650"/>
          </a:xfrm>
        </p:spPr>
        <p:txBody>
          <a:bodyPr>
            <a:normAutofit/>
          </a:bodyPr>
          <a:lstStyle/>
          <a:p>
            <a:r>
              <a:rPr lang="en-GB" dirty="0"/>
              <a:t>Summary</a:t>
            </a:r>
          </a:p>
        </p:txBody>
      </p:sp>
      <p:sp>
        <p:nvSpPr>
          <p:cNvPr id="3" name="Content Placeholder 2"/>
          <p:cNvSpPr>
            <a:spLocks noGrp="1"/>
          </p:cNvSpPr>
          <p:nvPr>
            <p:ph idx="1"/>
          </p:nvPr>
        </p:nvSpPr>
        <p:spPr>
          <a:xfrm>
            <a:off x="330721" y="1207362"/>
            <a:ext cx="11219128" cy="4335285"/>
          </a:xfrm>
        </p:spPr>
        <p:txBody>
          <a:bodyPr>
            <a:normAutofit/>
          </a:bodyPr>
          <a:lstStyle/>
          <a:p>
            <a:pPr>
              <a:lnSpc>
                <a:spcPct val="120000"/>
              </a:lnSpc>
              <a:spcBef>
                <a:spcPts val="300"/>
              </a:spcBef>
            </a:pPr>
            <a:r>
              <a:rPr lang="en-GB" sz="1600" dirty="0"/>
              <a:t>Opioid-induced hypogonadism is an under-recognised condition</a:t>
            </a:r>
            <a:r>
              <a:rPr lang="en-GB" sz="1600" baseline="30000" dirty="0"/>
              <a:t>7</a:t>
            </a:r>
          </a:p>
          <a:p>
            <a:pPr>
              <a:lnSpc>
                <a:spcPct val="120000"/>
              </a:lnSpc>
              <a:spcBef>
                <a:spcPts val="300"/>
              </a:spcBef>
            </a:pPr>
            <a:r>
              <a:rPr lang="en-GB" sz="1600" dirty="0"/>
              <a:t>Regular opioid use in men with chronic pain can suppress testosterone levels and lead to opioid-induced hypogonadism</a:t>
            </a:r>
            <a:r>
              <a:rPr lang="en-GB" sz="1600" baseline="30000" dirty="0"/>
              <a:t>1,2</a:t>
            </a:r>
            <a:endParaRPr lang="en-GB" sz="1600" dirty="0"/>
          </a:p>
          <a:p>
            <a:pPr>
              <a:lnSpc>
                <a:spcPct val="120000"/>
              </a:lnSpc>
              <a:spcBef>
                <a:spcPts val="300"/>
              </a:spcBef>
            </a:pPr>
            <a:r>
              <a:rPr lang="en-GB" sz="1600" dirty="0"/>
              <a:t>Most studies of men receiving chronic opioid therapy report a hypogonadism prevalence of &gt;50%, confirming the significant impact of opioids in reducing testosterone levels</a:t>
            </a:r>
            <a:r>
              <a:rPr lang="en-GB" sz="1600" baseline="30000" dirty="0"/>
              <a:t>2</a:t>
            </a:r>
          </a:p>
          <a:p>
            <a:pPr>
              <a:lnSpc>
                <a:spcPct val="120000"/>
              </a:lnSpc>
              <a:spcBef>
                <a:spcPts val="300"/>
              </a:spcBef>
            </a:pPr>
            <a:r>
              <a:rPr lang="en-GB" sz="1600" dirty="0"/>
              <a:t>Opioid-induced hypogonadism is associated with impaired sexual function and decreased quality of life</a:t>
            </a:r>
            <a:r>
              <a:rPr lang="en-GB" sz="1600" baseline="30000" dirty="0"/>
              <a:t>2</a:t>
            </a:r>
          </a:p>
          <a:p>
            <a:pPr>
              <a:lnSpc>
                <a:spcPct val="120000"/>
              </a:lnSpc>
              <a:spcBef>
                <a:spcPts val="300"/>
              </a:spcBef>
            </a:pPr>
            <a:r>
              <a:rPr lang="en-GB" sz="1600" dirty="0"/>
              <a:t>Use of long-acting opioids, opioids that maintain very stable serum drug levels, and higher opioid doses, may all increase the odds of developing hypogonadism</a:t>
            </a:r>
            <a:r>
              <a:rPr lang="en-GB" sz="1600" baseline="30000" dirty="0"/>
              <a:t>3–5</a:t>
            </a:r>
          </a:p>
          <a:p>
            <a:pPr>
              <a:lnSpc>
                <a:spcPct val="120000"/>
              </a:lnSpc>
              <a:spcBef>
                <a:spcPts val="300"/>
              </a:spcBef>
            </a:pPr>
            <a:r>
              <a:rPr lang="en-GB" sz="1600" dirty="0"/>
              <a:t>Clinicians should be alert to the potential risks in men starting opioid treatment, and consider </a:t>
            </a:r>
            <a:r>
              <a:rPr lang="en-GB" sz="1600" dirty="0" err="1"/>
              <a:t>TTh</a:t>
            </a:r>
            <a:r>
              <a:rPr lang="en-GB" sz="1600" dirty="0"/>
              <a:t> in symptomatic men with opioid-induced hypogonadism who are unable to discontinue opioid use</a:t>
            </a:r>
            <a:r>
              <a:rPr lang="en-GB" sz="1600" baseline="30000" dirty="0"/>
              <a:t>2</a:t>
            </a:r>
            <a:endParaRPr lang="en-GB" sz="1600" dirty="0"/>
          </a:p>
          <a:p>
            <a:pPr>
              <a:lnSpc>
                <a:spcPct val="120000"/>
              </a:lnSpc>
              <a:spcBef>
                <a:spcPts val="300"/>
              </a:spcBef>
            </a:pPr>
            <a:r>
              <a:rPr lang="en-GB" sz="1600" dirty="0"/>
              <a:t>In men with opioid-induced  hypogonadism, </a:t>
            </a:r>
            <a:r>
              <a:rPr lang="en-GB" sz="1600" dirty="0" err="1"/>
              <a:t>TTh</a:t>
            </a:r>
            <a:r>
              <a:rPr lang="en-GB" sz="1600" dirty="0"/>
              <a:t> can decrease the risk of death and adverse health outcomes, including MACE, anaemia and upper-leg fractures</a:t>
            </a:r>
            <a:r>
              <a:rPr lang="en-GB" sz="1600" baseline="30000" dirty="0"/>
              <a:t>6</a:t>
            </a:r>
          </a:p>
        </p:txBody>
      </p:sp>
      <p:sp>
        <p:nvSpPr>
          <p:cNvPr id="8" name="TextBox 7"/>
          <p:cNvSpPr txBox="1"/>
          <p:nvPr/>
        </p:nvSpPr>
        <p:spPr>
          <a:xfrm>
            <a:off x="1373080" y="5650638"/>
            <a:ext cx="10337278" cy="707886"/>
          </a:xfrm>
          <a:prstGeom prst="rect">
            <a:avLst/>
          </a:prstGeom>
          <a:noFill/>
        </p:spPr>
        <p:txBody>
          <a:bodyPr wrap="square" rtlCol="0" anchor="b">
            <a:spAutoFit/>
          </a:bodyPr>
          <a:lstStyle/>
          <a:p>
            <a:pPr defTabSz="457200">
              <a:defRPr/>
            </a:pPr>
            <a:r>
              <a:rPr lang="en-GB" sz="1000" dirty="0">
                <a:solidFill>
                  <a:schemeClr val="tx2"/>
                </a:solidFill>
              </a:rPr>
              <a:t>MACE, major adverse cardiac events; </a:t>
            </a:r>
            <a:r>
              <a:rPr lang="en-GB" sz="1000" dirty="0" err="1">
                <a:solidFill>
                  <a:schemeClr val="tx2"/>
                </a:solidFill>
              </a:rPr>
              <a:t>TTh</a:t>
            </a:r>
            <a:r>
              <a:rPr lang="en-GB" sz="1000" dirty="0">
                <a:solidFill>
                  <a:schemeClr val="tx2"/>
                </a:solidFill>
              </a:rPr>
              <a:t>, testosterone therapy</a:t>
            </a:r>
          </a:p>
          <a:p>
            <a:r>
              <a:rPr lang="en-GB" sz="1000" b="1" dirty="0">
                <a:solidFill>
                  <a:schemeClr val="tx2"/>
                </a:solidFill>
              </a:rPr>
              <a:t>1.</a:t>
            </a:r>
            <a:r>
              <a:rPr lang="en-GB" sz="1000" dirty="0">
                <a:solidFill>
                  <a:schemeClr val="tx2"/>
                </a:solidFill>
              </a:rPr>
              <a:t> </a:t>
            </a:r>
            <a:r>
              <a:rPr lang="da-DK" sz="1000" dirty="0">
                <a:solidFill>
                  <a:schemeClr val="tx2"/>
                </a:solidFill>
              </a:rPr>
              <a:t>Bawor M </a:t>
            </a:r>
            <a:r>
              <a:rPr lang="da-DK" sz="1000" i="1" dirty="0">
                <a:solidFill>
                  <a:schemeClr val="tx2"/>
                </a:solidFill>
              </a:rPr>
              <a:t>et al. Drug Alcohol Depend</a:t>
            </a:r>
            <a:r>
              <a:rPr lang="da-DK" sz="1000" dirty="0">
                <a:solidFill>
                  <a:schemeClr val="tx2"/>
                </a:solidFill>
              </a:rPr>
              <a:t> 2015;149:1–9; </a:t>
            </a:r>
            <a:r>
              <a:rPr lang="en-GB" sz="1000" b="1" dirty="0">
                <a:solidFill>
                  <a:schemeClr val="tx2"/>
                </a:solidFill>
              </a:rPr>
              <a:t>2.</a:t>
            </a:r>
            <a:r>
              <a:rPr lang="en-GB" sz="1000" dirty="0">
                <a:solidFill>
                  <a:schemeClr val="tx2"/>
                </a:solidFill>
              </a:rPr>
              <a:t> </a:t>
            </a:r>
            <a:r>
              <a:rPr lang="en-GB" sz="1000" dirty="0" err="1">
                <a:solidFill>
                  <a:schemeClr val="tx2"/>
                </a:solidFill>
              </a:rPr>
              <a:t>Coluzzi</a:t>
            </a:r>
            <a:r>
              <a:rPr lang="en-GB" sz="1000" dirty="0">
                <a:solidFill>
                  <a:schemeClr val="tx2"/>
                </a:solidFill>
              </a:rPr>
              <a:t> F </a:t>
            </a:r>
            <a:r>
              <a:rPr lang="en-GB" sz="1000" i="1" dirty="0">
                <a:solidFill>
                  <a:schemeClr val="tx2"/>
                </a:solidFill>
              </a:rPr>
              <a:t>et al. J </a:t>
            </a:r>
            <a:r>
              <a:rPr lang="en-GB" sz="1000" i="1" dirty="0" err="1">
                <a:solidFill>
                  <a:schemeClr val="tx2"/>
                </a:solidFill>
              </a:rPr>
              <a:t>Endocrinol</a:t>
            </a:r>
            <a:r>
              <a:rPr lang="en-GB" sz="1000" i="1" dirty="0">
                <a:solidFill>
                  <a:schemeClr val="tx2"/>
                </a:solidFill>
              </a:rPr>
              <a:t> Invest</a:t>
            </a:r>
            <a:r>
              <a:rPr lang="en-GB" sz="1000" dirty="0">
                <a:solidFill>
                  <a:schemeClr val="tx2"/>
                </a:solidFill>
              </a:rPr>
              <a:t> 2018;41:1377–88; </a:t>
            </a:r>
            <a:r>
              <a:rPr lang="en-GB" sz="1000" b="1" dirty="0">
                <a:solidFill>
                  <a:schemeClr val="tx2"/>
                </a:solidFill>
              </a:rPr>
              <a:t>3.</a:t>
            </a:r>
            <a:r>
              <a:rPr lang="en-GB" sz="1000" dirty="0">
                <a:solidFill>
                  <a:schemeClr val="tx2"/>
                </a:solidFill>
              </a:rPr>
              <a:t> Rubinstein AL </a:t>
            </a:r>
            <a:r>
              <a:rPr lang="en-GB" sz="1000" i="1" dirty="0">
                <a:solidFill>
                  <a:schemeClr val="tx2"/>
                </a:solidFill>
              </a:rPr>
              <a:t>et al. </a:t>
            </a:r>
            <a:r>
              <a:rPr lang="en-GB" sz="1000" i="1" dirty="0" err="1">
                <a:solidFill>
                  <a:schemeClr val="tx2"/>
                </a:solidFill>
              </a:rPr>
              <a:t>Clin</a:t>
            </a:r>
            <a:r>
              <a:rPr lang="en-GB" sz="1000" i="1" dirty="0">
                <a:solidFill>
                  <a:schemeClr val="tx2"/>
                </a:solidFill>
              </a:rPr>
              <a:t> J Pain</a:t>
            </a:r>
            <a:r>
              <a:rPr lang="en-GB" sz="1000" dirty="0">
                <a:solidFill>
                  <a:schemeClr val="tx2"/>
                </a:solidFill>
              </a:rPr>
              <a:t> 2013;29:840–5; </a:t>
            </a:r>
            <a:br>
              <a:rPr lang="en-GB" sz="1000" dirty="0">
                <a:solidFill>
                  <a:schemeClr val="tx2"/>
                </a:solidFill>
              </a:rPr>
            </a:br>
            <a:r>
              <a:rPr lang="en-GB" sz="1000" b="1" dirty="0">
                <a:solidFill>
                  <a:schemeClr val="tx2"/>
                </a:solidFill>
              </a:rPr>
              <a:t>4.</a:t>
            </a:r>
            <a:r>
              <a:rPr lang="en-GB" sz="1000" dirty="0">
                <a:solidFill>
                  <a:schemeClr val="tx2"/>
                </a:solidFill>
              </a:rPr>
              <a:t> Rubinstein AL &amp; Carpenter DM. </a:t>
            </a:r>
            <a:r>
              <a:rPr lang="en-GB" sz="1000" i="1" dirty="0">
                <a:solidFill>
                  <a:schemeClr val="tx2"/>
                </a:solidFill>
              </a:rPr>
              <a:t>Pain Med</a:t>
            </a:r>
            <a:r>
              <a:rPr lang="en-GB" sz="1000" dirty="0">
                <a:solidFill>
                  <a:schemeClr val="tx2"/>
                </a:solidFill>
              </a:rPr>
              <a:t> 2017;18:637–44; </a:t>
            </a:r>
            <a:r>
              <a:rPr lang="en-GB" sz="1000" b="1" dirty="0">
                <a:solidFill>
                  <a:schemeClr val="tx2"/>
                </a:solidFill>
              </a:rPr>
              <a:t>5.</a:t>
            </a:r>
            <a:r>
              <a:rPr lang="en-GB" sz="1000" dirty="0">
                <a:solidFill>
                  <a:schemeClr val="tx2"/>
                </a:solidFill>
              </a:rPr>
              <a:t> </a:t>
            </a:r>
            <a:r>
              <a:rPr lang="en-GB" sz="1000" dirty="0" err="1">
                <a:solidFill>
                  <a:schemeClr val="tx2"/>
                </a:solidFill>
              </a:rPr>
              <a:t>Eshraghi</a:t>
            </a:r>
            <a:r>
              <a:rPr lang="en-GB" sz="1000" dirty="0">
                <a:solidFill>
                  <a:schemeClr val="tx2"/>
                </a:solidFill>
              </a:rPr>
              <a:t> Y </a:t>
            </a:r>
            <a:r>
              <a:rPr lang="en-GB" sz="1000" i="1" dirty="0">
                <a:solidFill>
                  <a:schemeClr val="tx2"/>
                </a:solidFill>
              </a:rPr>
              <a:t>et al. American Academy of Pain Medicine (AAPM)</a:t>
            </a:r>
            <a:r>
              <a:rPr lang="en-GB" sz="1000" dirty="0">
                <a:solidFill>
                  <a:schemeClr val="tx2"/>
                </a:solidFill>
              </a:rPr>
              <a:t> 2020 annual meeting; Abstract LB015; </a:t>
            </a:r>
            <a:br>
              <a:rPr lang="en-GB" sz="1000" dirty="0">
                <a:solidFill>
                  <a:schemeClr val="tx2"/>
                </a:solidFill>
              </a:rPr>
            </a:br>
            <a:r>
              <a:rPr lang="en-GB" sz="1000" b="1" dirty="0">
                <a:solidFill>
                  <a:schemeClr val="tx2"/>
                </a:solidFill>
              </a:rPr>
              <a:t>6.</a:t>
            </a:r>
            <a:r>
              <a:rPr lang="en-GB" sz="1000" dirty="0">
                <a:solidFill>
                  <a:schemeClr val="tx2"/>
                </a:solidFill>
              </a:rPr>
              <a:t> </a:t>
            </a:r>
            <a:r>
              <a:rPr lang="en-GB" sz="1000" dirty="0" err="1">
                <a:solidFill>
                  <a:schemeClr val="tx2"/>
                </a:solidFill>
              </a:rPr>
              <a:t>Jasuja</a:t>
            </a:r>
            <a:r>
              <a:rPr lang="en-GB" sz="1000" dirty="0">
                <a:solidFill>
                  <a:schemeClr val="tx2"/>
                </a:solidFill>
              </a:rPr>
              <a:t> GK </a:t>
            </a:r>
            <a:r>
              <a:rPr lang="en-GB" sz="1000" i="1" dirty="0">
                <a:solidFill>
                  <a:schemeClr val="tx2"/>
                </a:solidFill>
              </a:rPr>
              <a:t>et al. JAMA </a:t>
            </a:r>
            <a:r>
              <a:rPr lang="en-GB" sz="1000" i="1" dirty="0" err="1">
                <a:solidFill>
                  <a:schemeClr val="tx2"/>
                </a:solidFill>
              </a:rPr>
              <a:t>Netw</a:t>
            </a:r>
            <a:r>
              <a:rPr lang="en-GB" sz="1000" i="1" dirty="0">
                <a:solidFill>
                  <a:schemeClr val="tx2"/>
                </a:solidFill>
              </a:rPr>
              <a:t> Open</a:t>
            </a:r>
            <a:r>
              <a:rPr lang="en-GB" sz="1000" dirty="0">
                <a:solidFill>
                  <a:schemeClr val="tx2"/>
                </a:solidFill>
              </a:rPr>
              <a:t> 2019;2:e1917141. </a:t>
            </a:r>
            <a:r>
              <a:rPr lang="en-GB" sz="1000" b="1" dirty="0">
                <a:solidFill>
                  <a:schemeClr val="tx2"/>
                </a:solidFill>
              </a:rPr>
              <a:t>7</a:t>
            </a:r>
            <a:r>
              <a:rPr lang="en-GB" sz="1000" dirty="0">
                <a:solidFill>
                  <a:schemeClr val="tx2"/>
                </a:solidFill>
              </a:rPr>
              <a:t>. Reddy RG </a:t>
            </a:r>
            <a:r>
              <a:rPr lang="en-GB" sz="1000" i="1" dirty="0">
                <a:solidFill>
                  <a:schemeClr val="tx2"/>
                </a:solidFill>
              </a:rPr>
              <a:t>et al</a:t>
            </a:r>
            <a:r>
              <a:rPr lang="en-GB" sz="1000" dirty="0">
                <a:solidFill>
                  <a:schemeClr val="tx2"/>
                </a:solidFill>
              </a:rPr>
              <a:t>. BMJ 2010;</a:t>
            </a:r>
            <a:r>
              <a:rPr lang="nn-NO" sz="1000" dirty="0">
                <a:solidFill>
                  <a:schemeClr val="tx2"/>
                </a:solidFill>
              </a:rPr>
              <a:t> Aug 31;341:c4462.</a:t>
            </a:r>
            <a:endParaRPr lang="en-GB" sz="1000" dirty="0">
              <a:solidFill>
                <a:srgbClr val="FF0000"/>
              </a:solidFill>
            </a:endParaRPr>
          </a:p>
        </p:txBody>
      </p:sp>
    </p:spTree>
    <p:extLst>
      <p:ext uri="{BB962C8B-B14F-4D97-AF65-F5344CB8AC3E}">
        <p14:creationId xmlns:p14="http://schemas.microsoft.com/office/powerpoint/2010/main" val="11947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 name="Group 1033"/>
          <p:cNvGrpSpPr/>
          <p:nvPr/>
        </p:nvGrpSpPr>
        <p:grpSpPr>
          <a:xfrm>
            <a:off x="8435763" y="949976"/>
            <a:ext cx="2696834" cy="4067266"/>
            <a:chOff x="5745524" y="1049833"/>
            <a:chExt cx="3045937" cy="4593769"/>
          </a:xfrm>
        </p:grpSpPr>
        <p:sp>
          <p:nvSpPr>
            <p:cNvPr id="134" name="Content Placeholder 2"/>
            <p:cNvSpPr txBox="1">
              <a:spLocks/>
            </p:cNvSpPr>
            <p:nvPr/>
          </p:nvSpPr>
          <p:spPr>
            <a:xfrm>
              <a:off x="5745524" y="1049833"/>
              <a:ext cx="3045937" cy="4593769"/>
            </a:xfrm>
            <a:prstGeom prst="roundRect">
              <a:avLst>
                <a:gd name="adj" fmla="val 6602"/>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grpSp>
          <p:nvGrpSpPr>
            <p:cNvPr id="1032" name="Group 1031"/>
            <p:cNvGrpSpPr/>
            <p:nvPr/>
          </p:nvGrpSpPr>
          <p:grpSpPr>
            <a:xfrm>
              <a:off x="5899648" y="1141606"/>
              <a:ext cx="2753152" cy="4350058"/>
              <a:chOff x="11470139" y="1108362"/>
              <a:chExt cx="3322638" cy="5249862"/>
            </a:xfrm>
            <a:solidFill>
              <a:schemeClr val="tx2"/>
            </a:solidFill>
          </p:grpSpPr>
          <p:sp>
            <p:nvSpPr>
              <p:cNvPr id="176" name="椭圆 8"/>
              <p:cNvSpPr>
                <a:spLocks/>
              </p:cNvSpPr>
              <p:nvPr/>
            </p:nvSpPr>
            <p:spPr bwMode="auto">
              <a:xfrm>
                <a:off x="12117839" y="1484599"/>
                <a:ext cx="2674938" cy="4873625"/>
              </a:xfrm>
              <a:custGeom>
                <a:avLst/>
                <a:gdLst>
                  <a:gd name="T0" fmla="*/ 2239 w 8426"/>
                  <a:gd name="T1" fmla="*/ 1224 h 15352"/>
                  <a:gd name="T2" fmla="*/ 2094 w 8426"/>
                  <a:gd name="T3" fmla="*/ 1676 h 15352"/>
                  <a:gd name="T4" fmla="*/ 2044 w 8426"/>
                  <a:gd name="T5" fmla="*/ 2067 h 15352"/>
                  <a:gd name="T6" fmla="*/ 3208 w 8426"/>
                  <a:gd name="T7" fmla="*/ 1687 h 15352"/>
                  <a:gd name="T8" fmla="*/ 3696 w 8426"/>
                  <a:gd name="T9" fmla="*/ 3379 h 15352"/>
                  <a:gd name="T10" fmla="*/ 3334 w 8426"/>
                  <a:gd name="T11" fmla="*/ 3944 h 15352"/>
                  <a:gd name="T12" fmla="*/ 2828 w 8426"/>
                  <a:gd name="T13" fmla="*/ 4656 h 15352"/>
                  <a:gd name="T14" fmla="*/ 3334 w 8426"/>
                  <a:gd name="T15" fmla="*/ 4630 h 15352"/>
                  <a:gd name="T16" fmla="*/ 4349 w 8426"/>
                  <a:gd name="T17" fmla="*/ 5257 h 15352"/>
                  <a:gd name="T18" fmla="*/ 5083 w 8426"/>
                  <a:gd name="T19" fmla="*/ 7077 h 15352"/>
                  <a:gd name="T20" fmla="*/ 6159 w 8426"/>
                  <a:gd name="T21" fmla="*/ 8150 h 15352"/>
                  <a:gd name="T22" fmla="*/ 6398 w 8426"/>
                  <a:gd name="T23" fmla="*/ 8878 h 15352"/>
                  <a:gd name="T24" fmla="*/ 6983 w 8426"/>
                  <a:gd name="T25" fmla="*/ 10021 h 15352"/>
                  <a:gd name="T26" fmla="*/ 8286 w 8426"/>
                  <a:gd name="T27" fmla="*/ 11324 h 15352"/>
                  <a:gd name="T28" fmla="*/ 7600 w 8426"/>
                  <a:gd name="T29" fmla="*/ 11857 h 15352"/>
                  <a:gd name="T30" fmla="*/ 7383 w 8426"/>
                  <a:gd name="T31" fmla="*/ 12460 h 15352"/>
                  <a:gd name="T32" fmla="*/ 8194 w 8426"/>
                  <a:gd name="T33" fmla="*/ 12725 h 15352"/>
                  <a:gd name="T34" fmla="*/ 6954 w 8426"/>
                  <a:gd name="T35" fmla="*/ 13792 h 15352"/>
                  <a:gd name="T36" fmla="*/ 5503 w 8426"/>
                  <a:gd name="T37" fmla="*/ 13809 h 15352"/>
                  <a:gd name="T38" fmla="*/ 4954 w 8426"/>
                  <a:gd name="T39" fmla="*/ 13969 h 15352"/>
                  <a:gd name="T40" fmla="*/ 4034 w 8426"/>
                  <a:gd name="T41" fmla="*/ 14149 h 15352"/>
                  <a:gd name="T42" fmla="*/ 2960 w 8426"/>
                  <a:gd name="T43" fmla="*/ 14189 h 15352"/>
                  <a:gd name="T44" fmla="*/ 2455 w 8426"/>
                  <a:gd name="T45" fmla="*/ 14904 h 15352"/>
                  <a:gd name="T46" fmla="*/ 1677 w 8426"/>
                  <a:gd name="T47" fmla="*/ 14731 h 15352"/>
                  <a:gd name="T48" fmla="*/ 1041 w 8426"/>
                  <a:gd name="T49" fmla="*/ 15262 h 15352"/>
                  <a:gd name="T50" fmla="*/ 493 w 8426"/>
                  <a:gd name="T51" fmla="*/ 15164 h 15352"/>
                  <a:gd name="T52" fmla="*/ 1057 w 8426"/>
                  <a:gd name="T53" fmla="*/ 14507 h 15352"/>
                  <a:gd name="T54" fmla="*/ 1674 w 8426"/>
                  <a:gd name="T55" fmla="*/ 13494 h 15352"/>
                  <a:gd name="T56" fmla="*/ 2778 w 8426"/>
                  <a:gd name="T57" fmla="*/ 13147 h 15352"/>
                  <a:gd name="T58" fmla="*/ 3887 w 8426"/>
                  <a:gd name="T59" fmla="*/ 12218 h 15352"/>
                  <a:gd name="T60" fmla="*/ 2437 w 8426"/>
                  <a:gd name="T61" fmla="*/ 12492 h 15352"/>
                  <a:gd name="T62" fmla="*/ 1847 w 8426"/>
                  <a:gd name="T63" fmla="*/ 12323 h 15352"/>
                  <a:gd name="T64" fmla="*/ 1294 w 8426"/>
                  <a:gd name="T65" fmla="*/ 12205 h 15352"/>
                  <a:gd name="T66" fmla="*/ 978 w 8426"/>
                  <a:gd name="T67" fmla="*/ 11830 h 15352"/>
                  <a:gd name="T68" fmla="*/ 2121 w 8426"/>
                  <a:gd name="T69" fmla="*/ 10783 h 15352"/>
                  <a:gd name="T70" fmla="*/ 1566 w 8426"/>
                  <a:gd name="T71" fmla="*/ 10340 h 15352"/>
                  <a:gd name="T72" fmla="*/ 2085 w 8426"/>
                  <a:gd name="T73" fmla="*/ 9601 h 15352"/>
                  <a:gd name="T74" fmla="*/ 3201 w 8426"/>
                  <a:gd name="T75" fmla="*/ 9507 h 15352"/>
                  <a:gd name="T76" fmla="*/ 3554 w 8426"/>
                  <a:gd name="T77" fmla="*/ 9380 h 15352"/>
                  <a:gd name="T78" fmla="*/ 3195 w 8426"/>
                  <a:gd name="T79" fmla="*/ 8374 h 15352"/>
                  <a:gd name="T80" fmla="*/ 2995 w 8426"/>
                  <a:gd name="T81" fmla="*/ 8035 h 15352"/>
                  <a:gd name="T82" fmla="*/ 2756 w 8426"/>
                  <a:gd name="T83" fmla="*/ 6840 h 15352"/>
                  <a:gd name="T84" fmla="*/ 2377 w 8426"/>
                  <a:gd name="T85" fmla="*/ 6701 h 15352"/>
                  <a:gd name="T86" fmla="*/ 1841 w 8426"/>
                  <a:gd name="T87" fmla="*/ 6839 h 15352"/>
                  <a:gd name="T88" fmla="*/ 1250 w 8426"/>
                  <a:gd name="T89" fmla="*/ 7101 h 15352"/>
                  <a:gd name="T90" fmla="*/ 1279 w 8426"/>
                  <a:gd name="T91" fmla="*/ 6119 h 15352"/>
                  <a:gd name="T92" fmla="*/ 1411 w 8426"/>
                  <a:gd name="T93" fmla="*/ 4801 h 15352"/>
                  <a:gd name="T94" fmla="*/ 1308 w 8426"/>
                  <a:gd name="T95" fmla="*/ 4686 h 15352"/>
                  <a:gd name="T96" fmla="*/ 871 w 8426"/>
                  <a:gd name="T97" fmla="*/ 4709 h 15352"/>
                  <a:gd name="T98" fmla="*/ 657 w 8426"/>
                  <a:gd name="T99" fmla="*/ 5809 h 15352"/>
                  <a:gd name="T100" fmla="*/ 502 w 8426"/>
                  <a:gd name="T101" fmla="*/ 4788 h 15352"/>
                  <a:gd name="T102" fmla="*/ 872 w 8426"/>
                  <a:gd name="T103" fmla="*/ 3944 h 15352"/>
                  <a:gd name="T104" fmla="*/ 998 w 8426"/>
                  <a:gd name="T105" fmla="*/ 3437 h 15352"/>
                  <a:gd name="T106" fmla="*/ 365 w 8426"/>
                  <a:gd name="T107" fmla="*/ 3487 h 15352"/>
                  <a:gd name="T108" fmla="*/ 378 w 8426"/>
                  <a:gd name="T109" fmla="*/ 3022 h 15352"/>
                  <a:gd name="T110" fmla="*/ 642 w 8426"/>
                  <a:gd name="T111" fmla="*/ 2495 h 15352"/>
                  <a:gd name="T112" fmla="*/ 502 w 8426"/>
                  <a:gd name="T113" fmla="*/ 2310 h 15352"/>
                  <a:gd name="T114" fmla="*/ 536 w 8426"/>
                  <a:gd name="T115" fmla="*/ 1687 h 15352"/>
                  <a:gd name="T116" fmla="*/ 892 w 8426"/>
                  <a:gd name="T117" fmla="*/ 1387 h 15352"/>
                  <a:gd name="T118" fmla="*/ 898 w 8426"/>
                  <a:gd name="T119" fmla="*/ 715 h 15352"/>
                  <a:gd name="T120" fmla="*/ 1120 w 8426"/>
                  <a:gd name="T121" fmla="*/ 278 h 15352"/>
                  <a:gd name="T122" fmla="*/ 1728 w 8426"/>
                  <a:gd name="T123" fmla="*/ 212 h 15352"/>
                  <a:gd name="T124" fmla="*/ 2730 w 8426"/>
                  <a:gd name="T125" fmla="*/ 93 h 15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26"/>
                  <a:gd name="T190" fmla="*/ 0 h 15352"/>
                  <a:gd name="T191" fmla="*/ 8426 w 8426"/>
                  <a:gd name="T192" fmla="*/ 15352 h 15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26" h="15352">
                    <a:moveTo>
                      <a:pt x="2741" y="0"/>
                    </a:moveTo>
                    <a:lnTo>
                      <a:pt x="3031" y="40"/>
                    </a:lnTo>
                    <a:lnTo>
                      <a:pt x="2955" y="246"/>
                    </a:lnTo>
                    <a:lnTo>
                      <a:pt x="3031" y="430"/>
                    </a:lnTo>
                    <a:lnTo>
                      <a:pt x="2863" y="653"/>
                    </a:lnTo>
                    <a:lnTo>
                      <a:pt x="2678" y="752"/>
                    </a:lnTo>
                    <a:lnTo>
                      <a:pt x="2533" y="992"/>
                    </a:lnTo>
                    <a:lnTo>
                      <a:pt x="2369" y="1107"/>
                    </a:lnTo>
                    <a:lnTo>
                      <a:pt x="2239" y="1224"/>
                    </a:lnTo>
                    <a:lnTo>
                      <a:pt x="2099" y="1268"/>
                    </a:lnTo>
                    <a:lnTo>
                      <a:pt x="2150" y="1346"/>
                    </a:lnTo>
                    <a:lnTo>
                      <a:pt x="2071" y="1396"/>
                    </a:lnTo>
                    <a:lnTo>
                      <a:pt x="1848" y="1413"/>
                    </a:lnTo>
                    <a:lnTo>
                      <a:pt x="1919" y="1466"/>
                    </a:lnTo>
                    <a:lnTo>
                      <a:pt x="2228" y="1504"/>
                    </a:lnTo>
                    <a:lnTo>
                      <a:pt x="2356" y="1476"/>
                    </a:lnTo>
                    <a:lnTo>
                      <a:pt x="2179" y="1703"/>
                    </a:lnTo>
                    <a:lnTo>
                      <a:pt x="2094" y="1676"/>
                    </a:lnTo>
                    <a:lnTo>
                      <a:pt x="1843" y="1809"/>
                    </a:lnTo>
                    <a:lnTo>
                      <a:pt x="1753" y="1887"/>
                    </a:lnTo>
                    <a:lnTo>
                      <a:pt x="1820" y="1922"/>
                    </a:lnTo>
                    <a:lnTo>
                      <a:pt x="1980" y="1784"/>
                    </a:lnTo>
                    <a:lnTo>
                      <a:pt x="2117" y="1784"/>
                    </a:lnTo>
                    <a:lnTo>
                      <a:pt x="2107" y="1877"/>
                    </a:lnTo>
                    <a:lnTo>
                      <a:pt x="1888" y="2059"/>
                    </a:lnTo>
                    <a:lnTo>
                      <a:pt x="1947" y="2099"/>
                    </a:lnTo>
                    <a:lnTo>
                      <a:pt x="2044" y="2067"/>
                    </a:lnTo>
                    <a:lnTo>
                      <a:pt x="2160" y="1899"/>
                    </a:lnTo>
                    <a:lnTo>
                      <a:pt x="2306" y="1903"/>
                    </a:lnTo>
                    <a:lnTo>
                      <a:pt x="2435" y="1832"/>
                    </a:lnTo>
                    <a:lnTo>
                      <a:pt x="2600" y="1743"/>
                    </a:lnTo>
                    <a:lnTo>
                      <a:pt x="2691" y="1677"/>
                    </a:lnTo>
                    <a:lnTo>
                      <a:pt x="2833" y="1663"/>
                    </a:lnTo>
                    <a:lnTo>
                      <a:pt x="2941" y="1753"/>
                    </a:lnTo>
                    <a:lnTo>
                      <a:pt x="3098" y="1718"/>
                    </a:lnTo>
                    <a:lnTo>
                      <a:pt x="3208" y="1687"/>
                    </a:lnTo>
                    <a:lnTo>
                      <a:pt x="3549" y="1705"/>
                    </a:lnTo>
                    <a:lnTo>
                      <a:pt x="3866" y="1739"/>
                    </a:lnTo>
                    <a:lnTo>
                      <a:pt x="3973" y="1679"/>
                    </a:lnTo>
                    <a:lnTo>
                      <a:pt x="4114" y="1717"/>
                    </a:lnTo>
                    <a:lnTo>
                      <a:pt x="4222" y="1896"/>
                    </a:lnTo>
                    <a:lnTo>
                      <a:pt x="4251" y="2094"/>
                    </a:lnTo>
                    <a:lnTo>
                      <a:pt x="4053" y="2411"/>
                    </a:lnTo>
                    <a:lnTo>
                      <a:pt x="3894" y="3078"/>
                    </a:lnTo>
                    <a:lnTo>
                      <a:pt x="3696" y="3379"/>
                    </a:lnTo>
                    <a:lnTo>
                      <a:pt x="3656" y="3554"/>
                    </a:lnTo>
                    <a:lnTo>
                      <a:pt x="3590" y="3680"/>
                    </a:lnTo>
                    <a:lnTo>
                      <a:pt x="3550" y="3719"/>
                    </a:lnTo>
                    <a:lnTo>
                      <a:pt x="3391" y="3869"/>
                    </a:lnTo>
                    <a:lnTo>
                      <a:pt x="3232" y="3878"/>
                    </a:lnTo>
                    <a:lnTo>
                      <a:pt x="3004" y="3970"/>
                    </a:lnTo>
                    <a:lnTo>
                      <a:pt x="3164" y="3935"/>
                    </a:lnTo>
                    <a:lnTo>
                      <a:pt x="3280" y="3917"/>
                    </a:lnTo>
                    <a:lnTo>
                      <a:pt x="3334" y="3944"/>
                    </a:lnTo>
                    <a:lnTo>
                      <a:pt x="3308" y="4037"/>
                    </a:lnTo>
                    <a:lnTo>
                      <a:pt x="3375" y="4103"/>
                    </a:lnTo>
                    <a:lnTo>
                      <a:pt x="3494" y="4128"/>
                    </a:lnTo>
                    <a:lnTo>
                      <a:pt x="3554" y="4200"/>
                    </a:lnTo>
                    <a:lnTo>
                      <a:pt x="3432" y="4355"/>
                    </a:lnTo>
                    <a:lnTo>
                      <a:pt x="3235" y="4313"/>
                    </a:lnTo>
                    <a:lnTo>
                      <a:pt x="3058" y="4463"/>
                    </a:lnTo>
                    <a:lnTo>
                      <a:pt x="3023" y="4587"/>
                    </a:lnTo>
                    <a:lnTo>
                      <a:pt x="2828" y="4656"/>
                    </a:lnTo>
                    <a:lnTo>
                      <a:pt x="2590" y="4630"/>
                    </a:lnTo>
                    <a:lnTo>
                      <a:pt x="2472" y="4579"/>
                    </a:lnTo>
                    <a:lnTo>
                      <a:pt x="2517" y="4659"/>
                    </a:lnTo>
                    <a:lnTo>
                      <a:pt x="2596" y="4701"/>
                    </a:lnTo>
                    <a:lnTo>
                      <a:pt x="2813" y="4696"/>
                    </a:lnTo>
                    <a:lnTo>
                      <a:pt x="3007" y="4765"/>
                    </a:lnTo>
                    <a:lnTo>
                      <a:pt x="3135" y="4767"/>
                    </a:lnTo>
                    <a:lnTo>
                      <a:pt x="3258" y="4707"/>
                    </a:lnTo>
                    <a:lnTo>
                      <a:pt x="3334" y="4630"/>
                    </a:lnTo>
                    <a:lnTo>
                      <a:pt x="3446" y="4588"/>
                    </a:lnTo>
                    <a:lnTo>
                      <a:pt x="3554" y="4599"/>
                    </a:lnTo>
                    <a:lnTo>
                      <a:pt x="3591" y="4682"/>
                    </a:lnTo>
                    <a:lnTo>
                      <a:pt x="3799" y="4752"/>
                    </a:lnTo>
                    <a:lnTo>
                      <a:pt x="3920" y="4819"/>
                    </a:lnTo>
                    <a:lnTo>
                      <a:pt x="4011" y="4802"/>
                    </a:lnTo>
                    <a:lnTo>
                      <a:pt x="4155" y="4992"/>
                    </a:lnTo>
                    <a:lnTo>
                      <a:pt x="4157" y="4991"/>
                    </a:lnTo>
                    <a:lnTo>
                      <a:pt x="4349" y="5257"/>
                    </a:lnTo>
                    <a:lnTo>
                      <a:pt x="4487" y="5325"/>
                    </a:lnTo>
                    <a:lnTo>
                      <a:pt x="4641" y="5647"/>
                    </a:lnTo>
                    <a:lnTo>
                      <a:pt x="4620" y="5778"/>
                    </a:lnTo>
                    <a:lnTo>
                      <a:pt x="4726" y="6252"/>
                    </a:lnTo>
                    <a:lnTo>
                      <a:pt x="4854" y="6416"/>
                    </a:lnTo>
                    <a:lnTo>
                      <a:pt x="4898" y="6650"/>
                    </a:lnTo>
                    <a:lnTo>
                      <a:pt x="4991" y="6864"/>
                    </a:lnTo>
                    <a:lnTo>
                      <a:pt x="5065" y="6935"/>
                    </a:lnTo>
                    <a:lnTo>
                      <a:pt x="5083" y="7077"/>
                    </a:lnTo>
                    <a:lnTo>
                      <a:pt x="5257" y="7067"/>
                    </a:lnTo>
                    <a:lnTo>
                      <a:pt x="5550" y="7184"/>
                    </a:lnTo>
                    <a:lnTo>
                      <a:pt x="5791" y="7360"/>
                    </a:lnTo>
                    <a:lnTo>
                      <a:pt x="5935" y="7675"/>
                    </a:lnTo>
                    <a:lnTo>
                      <a:pt x="6069" y="7740"/>
                    </a:lnTo>
                    <a:cubicBezTo>
                      <a:pt x="6070" y="7767"/>
                      <a:pt x="6071" y="7794"/>
                      <a:pt x="6073" y="7821"/>
                    </a:cubicBezTo>
                    <a:lnTo>
                      <a:pt x="6227" y="7888"/>
                    </a:lnTo>
                    <a:lnTo>
                      <a:pt x="6131" y="8041"/>
                    </a:lnTo>
                    <a:lnTo>
                      <a:pt x="6159" y="8150"/>
                    </a:lnTo>
                    <a:lnTo>
                      <a:pt x="6224" y="8312"/>
                    </a:lnTo>
                    <a:lnTo>
                      <a:pt x="6547" y="8779"/>
                    </a:lnTo>
                    <a:lnTo>
                      <a:pt x="6275" y="8720"/>
                    </a:lnTo>
                    <a:lnTo>
                      <a:pt x="6071" y="8574"/>
                    </a:lnTo>
                    <a:lnTo>
                      <a:pt x="5712" y="8604"/>
                    </a:lnTo>
                    <a:lnTo>
                      <a:pt x="5702" y="8641"/>
                    </a:lnTo>
                    <a:lnTo>
                      <a:pt x="5844" y="8665"/>
                    </a:lnTo>
                    <a:lnTo>
                      <a:pt x="6053" y="8628"/>
                    </a:lnTo>
                    <a:lnTo>
                      <a:pt x="6398" y="8878"/>
                    </a:lnTo>
                    <a:lnTo>
                      <a:pt x="6655" y="9098"/>
                    </a:lnTo>
                    <a:lnTo>
                      <a:pt x="6813" y="9476"/>
                    </a:lnTo>
                    <a:lnTo>
                      <a:pt x="6797" y="9675"/>
                    </a:lnTo>
                    <a:lnTo>
                      <a:pt x="6630" y="9819"/>
                    </a:lnTo>
                    <a:lnTo>
                      <a:pt x="6487" y="10012"/>
                    </a:lnTo>
                    <a:lnTo>
                      <a:pt x="6628" y="10021"/>
                    </a:lnTo>
                    <a:lnTo>
                      <a:pt x="6771" y="10163"/>
                    </a:lnTo>
                    <a:lnTo>
                      <a:pt x="6913" y="10185"/>
                    </a:lnTo>
                    <a:lnTo>
                      <a:pt x="6983" y="10021"/>
                    </a:lnTo>
                    <a:lnTo>
                      <a:pt x="7045" y="9852"/>
                    </a:lnTo>
                    <a:lnTo>
                      <a:pt x="7474" y="9842"/>
                    </a:lnTo>
                    <a:lnTo>
                      <a:pt x="7560" y="9810"/>
                    </a:lnTo>
                    <a:lnTo>
                      <a:pt x="7906" y="9908"/>
                    </a:lnTo>
                    <a:lnTo>
                      <a:pt x="8285" y="10157"/>
                    </a:lnTo>
                    <a:lnTo>
                      <a:pt x="8372" y="10382"/>
                    </a:lnTo>
                    <a:lnTo>
                      <a:pt x="8426" y="10685"/>
                    </a:lnTo>
                    <a:lnTo>
                      <a:pt x="8293" y="11068"/>
                    </a:lnTo>
                    <a:cubicBezTo>
                      <a:pt x="8291" y="11153"/>
                      <a:pt x="8289" y="11239"/>
                      <a:pt x="8286" y="11324"/>
                    </a:cubicBezTo>
                    <a:lnTo>
                      <a:pt x="8112" y="11471"/>
                    </a:lnTo>
                    <a:lnTo>
                      <a:pt x="8030" y="11595"/>
                    </a:lnTo>
                    <a:lnTo>
                      <a:pt x="7906" y="11492"/>
                    </a:lnTo>
                    <a:lnTo>
                      <a:pt x="7925" y="11574"/>
                    </a:lnTo>
                    <a:cubicBezTo>
                      <a:pt x="7925" y="11610"/>
                      <a:pt x="7926" y="11646"/>
                      <a:pt x="7927" y="11683"/>
                    </a:cubicBezTo>
                    <a:lnTo>
                      <a:pt x="7996" y="11777"/>
                    </a:lnTo>
                    <a:lnTo>
                      <a:pt x="7779" y="11920"/>
                    </a:lnTo>
                    <a:lnTo>
                      <a:pt x="7660" y="11830"/>
                    </a:lnTo>
                    <a:lnTo>
                      <a:pt x="7600" y="11857"/>
                    </a:lnTo>
                    <a:lnTo>
                      <a:pt x="7548" y="11962"/>
                    </a:lnTo>
                    <a:lnTo>
                      <a:pt x="7415" y="12036"/>
                    </a:lnTo>
                    <a:lnTo>
                      <a:pt x="7595" y="12005"/>
                    </a:lnTo>
                    <a:lnTo>
                      <a:pt x="7648" y="12117"/>
                    </a:lnTo>
                    <a:lnTo>
                      <a:pt x="7587" y="12291"/>
                    </a:lnTo>
                    <a:lnTo>
                      <a:pt x="7462" y="12355"/>
                    </a:lnTo>
                    <a:lnTo>
                      <a:pt x="7189" y="12387"/>
                    </a:lnTo>
                    <a:lnTo>
                      <a:pt x="7149" y="12498"/>
                    </a:lnTo>
                    <a:lnTo>
                      <a:pt x="7383" y="12460"/>
                    </a:lnTo>
                    <a:lnTo>
                      <a:pt x="7400" y="12514"/>
                    </a:lnTo>
                    <a:lnTo>
                      <a:pt x="7273" y="12621"/>
                    </a:lnTo>
                    <a:lnTo>
                      <a:pt x="7429" y="12611"/>
                    </a:lnTo>
                    <a:lnTo>
                      <a:pt x="7566" y="12698"/>
                    </a:lnTo>
                    <a:lnTo>
                      <a:pt x="7688" y="12685"/>
                    </a:lnTo>
                    <a:lnTo>
                      <a:pt x="7904" y="12584"/>
                    </a:lnTo>
                    <a:lnTo>
                      <a:pt x="8178" y="12540"/>
                    </a:lnTo>
                    <a:lnTo>
                      <a:pt x="8267" y="12598"/>
                    </a:lnTo>
                    <a:lnTo>
                      <a:pt x="8194" y="12725"/>
                    </a:lnTo>
                    <a:lnTo>
                      <a:pt x="8219" y="12898"/>
                    </a:lnTo>
                    <a:lnTo>
                      <a:pt x="8189" y="13015"/>
                    </a:lnTo>
                    <a:lnTo>
                      <a:pt x="7893" y="13144"/>
                    </a:lnTo>
                    <a:lnTo>
                      <a:pt x="7793" y="13265"/>
                    </a:lnTo>
                    <a:lnTo>
                      <a:pt x="7772" y="13429"/>
                    </a:lnTo>
                    <a:lnTo>
                      <a:pt x="7542" y="13436"/>
                    </a:lnTo>
                    <a:lnTo>
                      <a:pt x="7421" y="13542"/>
                    </a:lnTo>
                    <a:lnTo>
                      <a:pt x="7122" y="13664"/>
                    </a:lnTo>
                    <a:lnTo>
                      <a:pt x="6954" y="13792"/>
                    </a:lnTo>
                    <a:lnTo>
                      <a:pt x="6621" y="13724"/>
                    </a:lnTo>
                    <a:lnTo>
                      <a:pt x="6479" y="13702"/>
                    </a:lnTo>
                    <a:lnTo>
                      <a:pt x="6315" y="13690"/>
                    </a:lnTo>
                    <a:lnTo>
                      <a:pt x="5886" y="13809"/>
                    </a:lnTo>
                    <a:lnTo>
                      <a:pt x="5841" y="13877"/>
                    </a:lnTo>
                    <a:lnTo>
                      <a:pt x="5725" y="13834"/>
                    </a:lnTo>
                    <a:lnTo>
                      <a:pt x="5696" y="13716"/>
                    </a:lnTo>
                    <a:lnTo>
                      <a:pt x="5593" y="13714"/>
                    </a:lnTo>
                    <a:lnTo>
                      <a:pt x="5503" y="13809"/>
                    </a:lnTo>
                    <a:lnTo>
                      <a:pt x="5488" y="13721"/>
                    </a:lnTo>
                    <a:lnTo>
                      <a:pt x="5447" y="13745"/>
                    </a:lnTo>
                    <a:lnTo>
                      <a:pt x="5406" y="13819"/>
                    </a:lnTo>
                    <a:lnTo>
                      <a:pt x="5339" y="13766"/>
                    </a:lnTo>
                    <a:lnTo>
                      <a:pt x="5155" y="13614"/>
                    </a:lnTo>
                    <a:lnTo>
                      <a:pt x="5116" y="13637"/>
                    </a:lnTo>
                    <a:lnTo>
                      <a:pt x="5237" y="13780"/>
                    </a:lnTo>
                    <a:lnTo>
                      <a:pt x="5063" y="13875"/>
                    </a:lnTo>
                    <a:lnTo>
                      <a:pt x="4954" y="13969"/>
                    </a:lnTo>
                    <a:lnTo>
                      <a:pt x="4609" y="13982"/>
                    </a:lnTo>
                    <a:lnTo>
                      <a:pt x="4575" y="14009"/>
                    </a:lnTo>
                    <a:lnTo>
                      <a:pt x="4422" y="13978"/>
                    </a:lnTo>
                    <a:lnTo>
                      <a:pt x="4436" y="14024"/>
                    </a:lnTo>
                    <a:lnTo>
                      <a:pt x="4554" y="14074"/>
                    </a:lnTo>
                    <a:lnTo>
                      <a:pt x="4565" y="14141"/>
                    </a:lnTo>
                    <a:lnTo>
                      <a:pt x="4477" y="14207"/>
                    </a:lnTo>
                    <a:lnTo>
                      <a:pt x="4132" y="14136"/>
                    </a:lnTo>
                    <a:lnTo>
                      <a:pt x="4034" y="14149"/>
                    </a:lnTo>
                    <a:lnTo>
                      <a:pt x="3998" y="14218"/>
                    </a:lnTo>
                    <a:lnTo>
                      <a:pt x="4032" y="14294"/>
                    </a:lnTo>
                    <a:lnTo>
                      <a:pt x="4012" y="14321"/>
                    </a:lnTo>
                    <a:lnTo>
                      <a:pt x="3763" y="14075"/>
                    </a:lnTo>
                    <a:lnTo>
                      <a:pt x="3456" y="13990"/>
                    </a:lnTo>
                    <a:lnTo>
                      <a:pt x="3335" y="14059"/>
                    </a:lnTo>
                    <a:lnTo>
                      <a:pt x="3221" y="14035"/>
                    </a:lnTo>
                    <a:lnTo>
                      <a:pt x="3093" y="14119"/>
                    </a:lnTo>
                    <a:lnTo>
                      <a:pt x="2960" y="14189"/>
                    </a:lnTo>
                    <a:lnTo>
                      <a:pt x="2852" y="14156"/>
                    </a:lnTo>
                    <a:lnTo>
                      <a:pt x="2839" y="14272"/>
                    </a:lnTo>
                    <a:lnTo>
                      <a:pt x="2785" y="14365"/>
                    </a:lnTo>
                    <a:lnTo>
                      <a:pt x="2826" y="14446"/>
                    </a:lnTo>
                    <a:lnTo>
                      <a:pt x="2769" y="14532"/>
                    </a:lnTo>
                    <a:lnTo>
                      <a:pt x="2799" y="14616"/>
                    </a:lnTo>
                    <a:lnTo>
                      <a:pt x="2668" y="14737"/>
                    </a:lnTo>
                    <a:lnTo>
                      <a:pt x="2629" y="14914"/>
                    </a:lnTo>
                    <a:lnTo>
                      <a:pt x="2455" y="14904"/>
                    </a:lnTo>
                    <a:lnTo>
                      <a:pt x="2392" y="14795"/>
                    </a:lnTo>
                    <a:lnTo>
                      <a:pt x="2293" y="14732"/>
                    </a:lnTo>
                    <a:lnTo>
                      <a:pt x="2138" y="14748"/>
                    </a:lnTo>
                    <a:lnTo>
                      <a:pt x="2019" y="14520"/>
                    </a:lnTo>
                    <a:lnTo>
                      <a:pt x="1927" y="14602"/>
                    </a:lnTo>
                    <a:lnTo>
                      <a:pt x="2028" y="14629"/>
                    </a:lnTo>
                    <a:lnTo>
                      <a:pt x="2043" y="14707"/>
                    </a:lnTo>
                    <a:lnTo>
                      <a:pt x="1848" y="14656"/>
                    </a:lnTo>
                    <a:lnTo>
                      <a:pt x="1677" y="14731"/>
                    </a:lnTo>
                    <a:lnTo>
                      <a:pt x="1505" y="14758"/>
                    </a:lnTo>
                    <a:lnTo>
                      <a:pt x="1421" y="14732"/>
                    </a:lnTo>
                    <a:lnTo>
                      <a:pt x="1371" y="14808"/>
                    </a:lnTo>
                    <a:cubicBezTo>
                      <a:pt x="1370" y="14831"/>
                      <a:pt x="1369" y="14853"/>
                      <a:pt x="1368" y="14876"/>
                    </a:cubicBezTo>
                    <a:lnTo>
                      <a:pt x="1119" y="15013"/>
                    </a:lnTo>
                    <a:lnTo>
                      <a:pt x="1059" y="14972"/>
                    </a:lnTo>
                    <a:lnTo>
                      <a:pt x="1015" y="15115"/>
                    </a:lnTo>
                    <a:lnTo>
                      <a:pt x="1025" y="15204"/>
                    </a:lnTo>
                    <a:lnTo>
                      <a:pt x="1041" y="15262"/>
                    </a:lnTo>
                    <a:lnTo>
                      <a:pt x="956" y="15310"/>
                    </a:lnTo>
                    <a:lnTo>
                      <a:pt x="924" y="15336"/>
                    </a:lnTo>
                    <a:lnTo>
                      <a:pt x="857" y="15352"/>
                    </a:lnTo>
                    <a:lnTo>
                      <a:pt x="819" y="15214"/>
                    </a:lnTo>
                    <a:lnTo>
                      <a:pt x="777" y="15140"/>
                    </a:lnTo>
                    <a:lnTo>
                      <a:pt x="626" y="15074"/>
                    </a:lnTo>
                    <a:lnTo>
                      <a:pt x="558" y="15064"/>
                    </a:lnTo>
                    <a:lnTo>
                      <a:pt x="516" y="15106"/>
                    </a:lnTo>
                    <a:lnTo>
                      <a:pt x="493" y="15164"/>
                    </a:lnTo>
                    <a:lnTo>
                      <a:pt x="414" y="15223"/>
                    </a:lnTo>
                    <a:lnTo>
                      <a:pt x="333" y="15186"/>
                    </a:lnTo>
                    <a:lnTo>
                      <a:pt x="332" y="15127"/>
                    </a:lnTo>
                    <a:lnTo>
                      <a:pt x="315" y="15059"/>
                    </a:lnTo>
                    <a:lnTo>
                      <a:pt x="532" y="14914"/>
                    </a:lnTo>
                    <a:lnTo>
                      <a:pt x="647" y="14945"/>
                    </a:lnTo>
                    <a:lnTo>
                      <a:pt x="833" y="14827"/>
                    </a:lnTo>
                    <a:lnTo>
                      <a:pt x="952" y="14611"/>
                    </a:lnTo>
                    <a:lnTo>
                      <a:pt x="1057" y="14507"/>
                    </a:lnTo>
                    <a:lnTo>
                      <a:pt x="1136" y="14326"/>
                    </a:lnTo>
                    <a:lnTo>
                      <a:pt x="1226" y="14365"/>
                    </a:lnTo>
                    <a:lnTo>
                      <a:pt x="1230" y="14281"/>
                    </a:lnTo>
                    <a:lnTo>
                      <a:pt x="1360" y="14214"/>
                    </a:lnTo>
                    <a:lnTo>
                      <a:pt x="1410" y="14101"/>
                    </a:lnTo>
                    <a:lnTo>
                      <a:pt x="1566" y="13970"/>
                    </a:lnTo>
                    <a:lnTo>
                      <a:pt x="1621" y="13846"/>
                    </a:lnTo>
                    <a:lnTo>
                      <a:pt x="1621" y="13608"/>
                    </a:lnTo>
                    <a:lnTo>
                      <a:pt x="1674" y="13494"/>
                    </a:lnTo>
                    <a:lnTo>
                      <a:pt x="1843" y="13528"/>
                    </a:lnTo>
                    <a:lnTo>
                      <a:pt x="1969" y="13455"/>
                    </a:lnTo>
                    <a:lnTo>
                      <a:pt x="2003" y="13379"/>
                    </a:lnTo>
                    <a:lnTo>
                      <a:pt x="1969" y="13270"/>
                    </a:lnTo>
                    <a:lnTo>
                      <a:pt x="2021" y="13186"/>
                    </a:lnTo>
                    <a:lnTo>
                      <a:pt x="2343" y="13127"/>
                    </a:lnTo>
                    <a:lnTo>
                      <a:pt x="2534" y="13094"/>
                    </a:lnTo>
                    <a:lnTo>
                      <a:pt x="2587" y="13134"/>
                    </a:lnTo>
                    <a:lnTo>
                      <a:pt x="2778" y="13147"/>
                    </a:lnTo>
                    <a:lnTo>
                      <a:pt x="3009" y="13212"/>
                    </a:lnTo>
                    <a:lnTo>
                      <a:pt x="3124" y="13146"/>
                    </a:lnTo>
                    <a:lnTo>
                      <a:pt x="3294" y="13151"/>
                    </a:lnTo>
                    <a:lnTo>
                      <a:pt x="3323" y="13036"/>
                    </a:lnTo>
                    <a:lnTo>
                      <a:pt x="3336" y="12924"/>
                    </a:lnTo>
                    <a:lnTo>
                      <a:pt x="3446" y="12774"/>
                    </a:lnTo>
                    <a:lnTo>
                      <a:pt x="3694" y="12526"/>
                    </a:lnTo>
                    <a:lnTo>
                      <a:pt x="3862" y="12302"/>
                    </a:lnTo>
                    <a:lnTo>
                      <a:pt x="3887" y="12218"/>
                    </a:lnTo>
                    <a:lnTo>
                      <a:pt x="3717" y="12382"/>
                    </a:lnTo>
                    <a:lnTo>
                      <a:pt x="3415" y="12571"/>
                    </a:lnTo>
                    <a:lnTo>
                      <a:pt x="3283" y="12569"/>
                    </a:lnTo>
                    <a:lnTo>
                      <a:pt x="3141" y="12759"/>
                    </a:lnTo>
                    <a:lnTo>
                      <a:pt x="2917" y="12847"/>
                    </a:lnTo>
                    <a:lnTo>
                      <a:pt x="2745" y="12812"/>
                    </a:lnTo>
                    <a:lnTo>
                      <a:pt x="2616" y="12761"/>
                    </a:lnTo>
                    <a:lnTo>
                      <a:pt x="2480" y="12611"/>
                    </a:lnTo>
                    <a:lnTo>
                      <a:pt x="2437" y="12492"/>
                    </a:lnTo>
                    <a:lnTo>
                      <a:pt x="2363" y="12430"/>
                    </a:lnTo>
                    <a:lnTo>
                      <a:pt x="2215" y="12543"/>
                    </a:lnTo>
                    <a:lnTo>
                      <a:pt x="2096" y="12530"/>
                    </a:lnTo>
                    <a:lnTo>
                      <a:pt x="1961" y="12574"/>
                    </a:lnTo>
                    <a:lnTo>
                      <a:pt x="1901" y="12529"/>
                    </a:lnTo>
                    <a:lnTo>
                      <a:pt x="1923" y="12430"/>
                    </a:lnTo>
                    <a:lnTo>
                      <a:pt x="2158" y="12374"/>
                    </a:lnTo>
                    <a:lnTo>
                      <a:pt x="2094" y="12358"/>
                    </a:lnTo>
                    <a:lnTo>
                      <a:pt x="1847" y="12323"/>
                    </a:lnTo>
                    <a:lnTo>
                      <a:pt x="1808" y="12178"/>
                    </a:lnTo>
                    <a:lnTo>
                      <a:pt x="1500" y="12266"/>
                    </a:lnTo>
                    <a:lnTo>
                      <a:pt x="1435" y="12400"/>
                    </a:lnTo>
                    <a:lnTo>
                      <a:pt x="1282" y="12410"/>
                    </a:lnTo>
                    <a:lnTo>
                      <a:pt x="1183" y="12456"/>
                    </a:lnTo>
                    <a:lnTo>
                      <a:pt x="1027" y="12324"/>
                    </a:lnTo>
                    <a:lnTo>
                      <a:pt x="1210" y="12297"/>
                    </a:lnTo>
                    <a:lnTo>
                      <a:pt x="1294" y="12257"/>
                    </a:lnTo>
                    <a:lnTo>
                      <a:pt x="1294" y="12205"/>
                    </a:lnTo>
                    <a:lnTo>
                      <a:pt x="1262" y="12166"/>
                    </a:lnTo>
                    <a:lnTo>
                      <a:pt x="1200" y="12257"/>
                    </a:lnTo>
                    <a:lnTo>
                      <a:pt x="906" y="12266"/>
                    </a:lnTo>
                    <a:lnTo>
                      <a:pt x="899" y="12213"/>
                    </a:lnTo>
                    <a:lnTo>
                      <a:pt x="1025" y="12059"/>
                    </a:lnTo>
                    <a:lnTo>
                      <a:pt x="973" y="12001"/>
                    </a:lnTo>
                    <a:lnTo>
                      <a:pt x="840" y="11981"/>
                    </a:lnTo>
                    <a:lnTo>
                      <a:pt x="867" y="11883"/>
                    </a:lnTo>
                    <a:lnTo>
                      <a:pt x="978" y="11830"/>
                    </a:lnTo>
                    <a:lnTo>
                      <a:pt x="1063" y="11737"/>
                    </a:lnTo>
                    <a:lnTo>
                      <a:pt x="1196" y="11744"/>
                    </a:lnTo>
                    <a:lnTo>
                      <a:pt x="1319" y="11727"/>
                    </a:lnTo>
                    <a:lnTo>
                      <a:pt x="1421" y="11569"/>
                    </a:lnTo>
                    <a:lnTo>
                      <a:pt x="1856" y="11400"/>
                    </a:lnTo>
                    <a:lnTo>
                      <a:pt x="2006" y="11265"/>
                    </a:lnTo>
                    <a:lnTo>
                      <a:pt x="2068" y="11147"/>
                    </a:lnTo>
                    <a:lnTo>
                      <a:pt x="2173" y="10872"/>
                    </a:lnTo>
                    <a:lnTo>
                      <a:pt x="2121" y="10783"/>
                    </a:lnTo>
                    <a:lnTo>
                      <a:pt x="2072" y="10662"/>
                    </a:lnTo>
                    <a:lnTo>
                      <a:pt x="2165" y="10464"/>
                    </a:lnTo>
                    <a:lnTo>
                      <a:pt x="2065" y="10371"/>
                    </a:lnTo>
                    <a:lnTo>
                      <a:pt x="2080" y="10133"/>
                    </a:lnTo>
                    <a:lnTo>
                      <a:pt x="1867" y="10147"/>
                    </a:lnTo>
                    <a:lnTo>
                      <a:pt x="1717" y="10221"/>
                    </a:lnTo>
                    <a:lnTo>
                      <a:pt x="1711" y="10328"/>
                    </a:lnTo>
                    <a:lnTo>
                      <a:pt x="1677" y="10379"/>
                    </a:lnTo>
                    <a:lnTo>
                      <a:pt x="1566" y="10340"/>
                    </a:lnTo>
                    <a:lnTo>
                      <a:pt x="1450" y="10384"/>
                    </a:lnTo>
                    <a:lnTo>
                      <a:pt x="1395" y="10365"/>
                    </a:lnTo>
                    <a:lnTo>
                      <a:pt x="1485" y="10189"/>
                    </a:lnTo>
                    <a:lnTo>
                      <a:pt x="1622" y="10075"/>
                    </a:lnTo>
                    <a:lnTo>
                      <a:pt x="1743" y="10039"/>
                    </a:lnTo>
                    <a:lnTo>
                      <a:pt x="1828" y="9896"/>
                    </a:lnTo>
                    <a:lnTo>
                      <a:pt x="1888" y="9783"/>
                    </a:lnTo>
                    <a:lnTo>
                      <a:pt x="1954" y="9679"/>
                    </a:lnTo>
                    <a:lnTo>
                      <a:pt x="2085" y="9601"/>
                    </a:lnTo>
                    <a:lnTo>
                      <a:pt x="2265" y="9553"/>
                    </a:lnTo>
                    <a:lnTo>
                      <a:pt x="2361" y="9487"/>
                    </a:lnTo>
                    <a:lnTo>
                      <a:pt x="2389" y="9416"/>
                    </a:lnTo>
                    <a:lnTo>
                      <a:pt x="2517" y="9467"/>
                    </a:lnTo>
                    <a:lnTo>
                      <a:pt x="2654" y="9441"/>
                    </a:lnTo>
                    <a:lnTo>
                      <a:pt x="2746" y="9445"/>
                    </a:lnTo>
                    <a:lnTo>
                      <a:pt x="2959" y="9379"/>
                    </a:lnTo>
                    <a:lnTo>
                      <a:pt x="3074" y="9493"/>
                    </a:lnTo>
                    <a:lnTo>
                      <a:pt x="3201" y="9507"/>
                    </a:lnTo>
                    <a:lnTo>
                      <a:pt x="3098" y="9419"/>
                    </a:lnTo>
                    <a:lnTo>
                      <a:pt x="3058" y="9327"/>
                    </a:lnTo>
                    <a:lnTo>
                      <a:pt x="3100" y="9256"/>
                    </a:lnTo>
                    <a:lnTo>
                      <a:pt x="3166" y="9234"/>
                    </a:lnTo>
                    <a:lnTo>
                      <a:pt x="3256" y="9296"/>
                    </a:lnTo>
                    <a:lnTo>
                      <a:pt x="3312" y="9427"/>
                    </a:lnTo>
                    <a:lnTo>
                      <a:pt x="3399" y="9456"/>
                    </a:lnTo>
                    <a:lnTo>
                      <a:pt x="3476" y="9448"/>
                    </a:lnTo>
                    <a:lnTo>
                      <a:pt x="3554" y="9380"/>
                    </a:lnTo>
                    <a:lnTo>
                      <a:pt x="3432" y="9405"/>
                    </a:lnTo>
                    <a:lnTo>
                      <a:pt x="3356" y="9379"/>
                    </a:lnTo>
                    <a:lnTo>
                      <a:pt x="3296" y="9303"/>
                    </a:lnTo>
                    <a:lnTo>
                      <a:pt x="3150" y="9036"/>
                    </a:lnTo>
                    <a:lnTo>
                      <a:pt x="3153" y="8928"/>
                    </a:lnTo>
                    <a:lnTo>
                      <a:pt x="3245" y="8838"/>
                    </a:lnTo>
                    <a:lnTo>
                      <a:pt x="3340" y="8702"/>
                    </a:lnTo>
                    <a:lnTo>
                      <a:pt x="3214" y="8667"/>
                    </a:lnTo>
                    <a:lnTo>
                      <a:pt x="3195" y="8374"/>
                    </a:lnTo>
                    <a:lnTo>
                      <a:pt x="3425" y="8245"/>
                    </a:lnTo>
                    <a:lnTo>
                      <a:pt x="3328" y="8147"/>
                    </a:lnTo>
                    <a:lnTo>
                      <a:pt x="3431" y="8034"/>
                    </a:lnTo>
                    <a:lnTo>
                      <a:pt x="3348" y="7862"/>
                    </a:lnTo>
                    <a:lnTo>
                      <a:pt x="3243" y="7952"/>
                    </a:lnTo>
                    <a:lnTo>
                      <a:pt x="3193" y="7878"/>
                    </a:lnTo>
                    <a:lnTo>
                      <a:pt x="3116" y="8055"/>
                    </a:lnTo>
                    <a:lnTo>
                      <a:pt x="3071" y="8084"/>
                    </a:lnTo>
                    <a:lnTo>
                      <a:pt x="2995" y="8035"/>
                    </a:lnTo>
                    <a:cubicBezTo>
                      <a:pt x="2993" y="7960"/>
                      <a:pt x="2992" y="7885"/>
                      <a:pt x="2990" y="7810"/>
                    </a:cubicBezTo>
                    <a:lnTo>
                      <a:pt x="2953" y="7883"/>
                    </a:lnTo>
                    <a:lnTo>
                      <a:pt x="2879" y="7858"/>
                    </a:lnTo>
                    <a:lnTo>
                      <a:pt x="2832" y="7759"/>
                    </a:lnTo>
                    <a:lnTo>
                      <a:pt x="2823" y="7650"/>
                    </a:lnTo>
                    <a:lnTo>
                      <a:pt x="2610" y="7415"/>
                    </a:lnTo>
                    <a:lnTo>
                      <a:pt x="2570" y="7288"/>
                    </a:lnTo>
                    <a:lnTo>
                      <a:pt x="2667" y="7021"/>
                    </a:lnTo>
                    <a:lnTo>
                      <a:pt x="2756" y="6840"/>
                    </a:lnTo>
                    <a:lnTo>
                      <a:pt x="2823" y="6643"/>
                    </a:lnTo>
                    <a:lnTo>
                      <a:pt x="2888" y="6630"/>
                    </a:lnTo>
                    <a:lnTo>
                      <a:pt x="2902" y="6557"/>
                    </a:lnTo>
                    <a:lnTo>
                      <a:pt x="3105" y="6555"/>
                    </a:lnTo>
                    <a:lnTo>
                      <a:pt x="2733" y="6494"/>
                    </a:lnTo>
                    <a:lnTo>
                      <a:pt x="2640" y="6517"/>
                    </a:lnTo>
                    <a:lnTo>
                      <a:pt x="2593" y="6583"/>
                    </a:lnTo>
                    <a:lnTo>
                      <a:pt x="2622" y="6673"/>
                    </a:lnTo>
                    <a:lnTo>
                      <a:pt x="2377" y="6701"/>
                    </a:lnTo>
                    <a:lnTo>
                      <a:pt x="2294" y="6836"/>
                    </a:lnTo>
                    <a:lnTo>
                      <a:pt x="2187" y="6890"/>
                    </a:lnTo>
                    <a:lnTo>
                      <a:pt x="2145" y="6811"/>
                    </a:lnTo>
                    <a:lnTo>
                      <a:pt x="2033" y="6877"/>
                    </a:lnTo>
                    <a:lnTo>
                      <a:pt x="1981" y="6760"/>
                    </a:lnTo>
                    <a:lnTo>
                      <a:pt x="1919" y="6745"/>
                    </a:lnTo>
                    <a:lnTo>
                      <a:pt x="1788" y="6691"/>
                    </a:lnTo>
                    <a:lnTo>
                      <a:pt x="1782" y="6782"/>
                    </a:lnTo>
                    <a:lnTo>
                      <a:pt x="1841" y="6839"/>
                    </a:lnTo>
                    <a:lnTo>
                      <a:pt x="1830" y="6955"/>
                    </a:lnTo>
                    <a:lnTo>
                      <a:pt x="1764" y="7030"/>
                    </a:lnTo>
                    <a:lnTo>
                      <a:pt x="1545" y="6840"/>
                    </a:lnTo>
                    <a:lnTo>
                      <a:pt x="1411" y="6781"/>
                    </a:lnTo>
                    <a:lnTo>
                      <a:pt x="1331" y="6733"/>
                    </a:lnTo>
                    <a:lnTo>
                      <a:pt x="1267" y="6767"/>
                    </a:lnTo>
                    <a:lnTo>
                      <a:pt x="1229" y="6847"/>
                    </a:lnTo>
                    <a:lnTo>
                      <a:pt x="1307" y="7082"/>
                    </a:lnTo>
                    <a:lnTo>
                      <a:pt x="1250" y="7101"/>
                    </a:lnTo>
                    <a:lnTo>
                      <a:pt x="1157" y="6897"/>
                    </a:lnTo>
                    <a:lnTo>
                      <a:pt x="1003" y="6680"/>
                    </a:lnTo>
                    <a:lnTo>
                      <a:pt x="983" y="6562"/>
                    </a:lnTo>
                    <a:lnTo>
                      <a:pt x="1024" y="6456"/>
                    </a:lnTo>
                    <a:lnTo>
                      <a:pt x="1104" y="6515"/>
                    </a:lnTo>
                    <a:lnTo>
                      <a:pt x="1163" y="6654"/>
                    </a:lnTo>
                    <a:lnTo>
                      <a:pt x="1170" y="6456"/>
                    </a:lnTo>
                    <a:lnTo>
                      <a:pt x="1133" y="6322"/>
                    </a:lnTo>
                    <a:lnTo>
                      <a:pt x="1279" y="6119"/>
                    </a:lnTo>
                    <a:lnTo>
                      <a:pt x="1397" y="5808"/>
                    </a:lnTo>
                    <a:lnTo>
                      <a:pt x="1553" y="5625"/>
                    </a:lnTo>
                    <a:lnTo>
                      <a:pt x="1529" y="5545"/>
                    </a:lnTo>
                    <a:lnTo>
                      <a:pt x="1452" y="5398"/>
                    </a:lnTo>
                    <a:lnTo>
                      <a:pt x="1334" y="5317"/>
                    </a:lnTo>
                    <a:lnTo>
                      <a:pt x="1279" y="5231"/>
                    </a:lnTo>
                    <a:lnTo>
                      <a:pt x="1333" y="5110"/>
                    </a:lnTo>
                    <a:cubicBezTo>
                      <a:pt x="1332" y="5020"/>
                      <a:pt x="1330" y="4930"/>
                      <a:pt x="1329" y="4841"/>
                    </a:cubicBezTo>
                    <a:lnTo>
                      <a:pt x="1411" y="4801"/>
                    </a:lnTo>
                    <a:lnTo>
                      <a:pt x="1558" y="4844"/>
                    </a:lnTo>
                    <a:lnTo>
                      <a:pt x="1582" y="4807"/>
                    </a:lnTo>
                    <a:lnTo>
                      <a:pt x="1568" y="4762"/>
                    </a:lnTo>
                    <a:lnTo>
                      <a:pt x="1413" y="4661"/>
                    </a:lnTo>
                    <a:lnTo>
                      <a:pt x="1333" y="4682"/>
                    </a:lnTo>
                    <a:lnTo>
                      <a:pt x="1320" y="4579"/>
                    </a:lnTo>
                    <a:lnTo>
                      <a:pt x="1357" y="4448"/>
                    </a:lnTo>
                    <a:lnTo>
                      <a:pt x="1288" y="4514"/>
                    </a:lnTo>
                    <a:lnTo>
                      <a:pt x="1308" y="4686"/>
                    </a:lnTo>
                    <a:lnTo>
                      <a:pt x="1262" y="4765"/>
                    </a:lnTo>
                    <a:lnTo>
                      <a:pt x="1267" y="4847"/>
                    </a:lnTo>
                    <a:lnTo>
                      <a:pt x="1188" y="4960"/>
                    </a:lnTo>
                    <a:lnTo>
                      <a:pt x="1096" y="4743"/>
                    </a:lnTo>
                    <a:lnTo>
                      <a:pt x="1064" y="4833"/>
                    </a:lnTo>
                    <a:lnTo>
                      <a:pt x="975" y="4801"/>
                    </a:lnTo>
                    <a:lnTo>
                      <a:pt x="919" y="4952"/>
                    </a:lnTo>
                    <a:lnTo>
                      <a:pt x="843" y="4841"/>
                    </a:lnTo>
                    <a:lnTo>
                      <a:pt x="871" y="4709"/>
                    </a:lnTo>
                    <a:lnTo>
                      <a:pt x="1028" y="4464"/>
                    </a:lnTo>
                    <a:lnTo>
                      <a:pt x="958" y="4484"/>
                    </a:lnTo>
                    <a:lnTo>
                      <a:pt x="845" y="4688"/>
                    </a:lnTo>
                    <a:lnTo>
                      <a:pt x="748" y="4699"/>
                    </a:lnTo>
                    <a:lnTo>
                      <a:pt x="866" y="5091"/>
                    </a:lnTo>
                    <a:lnTo>
                      <a:pt x="719" y="5332"/>
                    </a:lnTo>
                    <a:lnTo>
                      <a:pt x="708" y="5498"/>
                    </a:lnTo>
                    <a:lnTo>
                      <a:pt x="632" y="5676"/>
                    </a:lnTo>
                    <a:lnTo>
                      <a:pt x="657" y="5809"/>
                    </a:lnTo>
                    <a:lnTo>
                      <a:pt x="618" y="5895"/>
                    </a:lnTo>
                    <a:lnTo>
                      <a:pt x="473" y="5955"/>
                    </a:lnTo>
                    <a:lnTo>
                      <a:pt x="370" y="5913"/>
                    </a:lnTo>
                    <a:lnTo>
                      <a:pt x="422" y="5709"/>
                    </a:lnTo>
                    <a:lnTo>
                      <a:pt x="463" y="5433"/>
                    </a:lnTo>
                    <a:lnTo>
                      <a:pt x="628" y="5123"/>
                    </a:lnTo>
                    <a:lnTo>
                      <a:pt x="510" y="5050"/>
                    </a:lnTo>
                    <a:lnTo>
                      <a:pt x="553" y="4923"/>
                    </a:lnTo>
                    <a:lnTo>
                      <a:pt x="502" y="4788"/>
                    </a:lnTo>
                    <a:lnTo>
                      <a:pt x="553" y="4628"/>
                    </a:lnTo>
                    <a:lnTo>
                      <a:pt x="661" y="4511"/>
                    </a:lnTo>
                    <a:lnTo>
                      <a:pt x="669" y="4424"/>
                    </a:lnTo>
                    <a:lnTo>
                      <a:pt x="592" y="4392"/>
                    </a:lnTo>
                    <a:lnTo>
                      <a:pt x="607" y="4147"/>
                    </a:lnTo>
                    <a:lnTo>
                      <a:pt x="685" y="4076"/>
                    </a:lnTo>
                    <a:lnTo>
                      <a:pt x="674" y="3994"/>
                    </a:lnTo>
                    <a:lnTo>
                      <a:pt x="774" y="3920"/>
                    </a:lnTo>
                    <a:lnTo>
                      <a:pt x="872" y="3944"/>
                    </a:lnTo>
                    <a:lnTo>
                      <a:pt x="970" y="3905"/>
                    </a:lnTo>
                    <a:lnTo>
                      <a:pt x="829" y="3878"/>
                    </a:lnTo>
                    <a:lnTo>
                      <a:pt x="752" y="3817"/>
                    </a:lnTo>
                    <a:lnTo>
                      <a:pt x="914" y="3773"/>
                    </a:lnTo>
                    <a:lnTo>
                      <a:pt x="803" y="3751"/>
                    </a:lnTo>
                    <a:lnTo>
                      <a:pt x="792" y="3682"/>
                    </a:lnTo>
                    <a:lnTo>
                      <a:pt x="932" y="3548"/>
                    </a:lnTo>
                    <a:lnTo>
                      <a:pt x="1004" y="3498"/>
                    </a:lnTo>
                    <a:lnTo>
                      <a:pt x="998" y="3437"/>
                    </a:lnTo>
                    <a:lnTo>
                      <a:pt x="1041" y="3303"/>
                    </a:lnTo>
                    <a:lnTo>
                      <a:pt x="681" y="3725"/>
                    </a:lnTo>
                    <a:lnTo>
                      <a:pt x="521" y="3785"/>
                    </a:lnTo>
                    <a:lnTo>
                      <a:pt x="449" y="3732"/>
                    </a:lnTo>
                    <a:lnTo>
                      <a:pt x="318" y="3693"/>
                    </a:lnTo>
                    <a:lnTo>
                      <a:pt x="252" y="3580"/>
                    </a:lnTo>
                    <a:lnTo>
                      <a:pt x="378" y="3579"/>
                    </a:lnTo>
                    <a:lnTo>
                      <a:pt x="410" y="3525"/>
                    </a:lnTo>
                    <a:lnTo>
                      <a:pt x="365" y="3487"/>
                    </a:lnTo>
                    <a:lnTo>
                      <a:pt x="75" y="3495"/>
                    </a:lnTo>
                    <a:lnTo>
                      <a:pt x="0" y="3419"/>
                    </a:lnTo>
                    <a:lnTo>
                      <a:pt x="259" y="3308"/>
                    </a:lnTo>
                    <a:lnTo>
                      <a:pt x="335" y="3363"/>
                    </a:lnTo>
                    <a:lnTo>
                      <a:pt x="436" y="3245"/>
                    </a:lnTo>
                    <a:lnTo>
                      <a:pt x="468" y="3157"/>
                    </a:lnTo>
                    <a:lnTo>
                      <a:pt x="433" y="3138"/>
                    </a:lnTo>
                    <a:lnTo>
                      <a:pt x="352" y="3128"/>
                    </a:lnTo>
                    <a:lnTo>
                      <a:pt x="378" y="3022"/>
                    </a:lnTo>
                    <a:lnTo>
                      <a:pt x="430" y="2915"/>
                    </a:lnTo>
                    <a:lnTo>
                      <a:pt x="523" y="2946"/>
                    </a:lnTo>
                    <a:lnTo>
                      <a:pt x="554" y="2914"/>
                    </a:lnTo>
                    <a:lnTo>
                      <a:pt x="473" y="2825"/>
                    </a:lnTo>
                    <a:lnTo>
                      <a:pt x="553" y="2733"/>
                    </a:lnTo>
                    <a:lnTo>
                      <a:pt x="747" y="2782"/>
                    </a:lnTo>
                    <a:lnTo>
                      <a:pt x="747" y="2742"/>
                    </a:lnTo>
                    <a:lnTo>
                      <a:pt x="561" y="2653"/>
                    </a:lnTo>
                    <a:lnTo>
                      <a:pt x="642" y="2495"/>
                    </a:lnTo>
                    <a:lnTo>
                      <a:pt x="726" y="2479"/>
                    </a:lnTo>
                    <a:cubicBezTo>
                      <a:pt x="725" y="2454"/>
                      <a:pt x="723" y="2429"/>
                      <a:pt x="722" y="2405"/>
                    </a:cubicBezTo>
                    <a:lnTo>
                      <a:pt x="647" y="2452"/>
                    </a:lnTo>
                    <a:lnTo>
                      <a:pt x="528" y="2424"/>
                    </a:lnTo>
                    <a:lnTo>
                      <a:pt x="562" y="2347"/>
                    </a:lnTo>
                    <a:lnTo>
                      <a:pt x="679" y="2325"/>
                    </a:lnTo>
                    <a:lnTo>
                      <a:pt x="761" y="2244"/>
                    </a:lnTo>
                    <a:lnTo>
                      <a:pt x="619" y="2254"/>
                    </a:lnTo>
                    <a:lnTo>
                      <a:pt x="502" y="2310"/>
                    </a:lnTo>
                    <a:lnTo>
                      <a:pt x="422" y="2297"/>
                    </a:lnTo>
                    <a:lnTo>
                      <a:pt x="434" y="2178"/>
                    </a:lnTo>
                    <a:lnTo>
                      <a:pt x="396" y="2049"/>
                    </a:lnTo>
                    <a:lnTo>
                      <a:pt x="447" y="1925"/>
                    </a:lnTo>
                    <a:lnTo>
                      <a:pt x="576" y="2035"/>
                    </a:lnTo>
                    <a:lnTo>
                      <a:pt x="708" y="1994"/>
                    </a:lnTo>
                    <a:lnTo>
                      <a:pt x="576" y="1949"/>
                    </a:lnTo>
                    <a:lnTo>
                      <a:pt x="444" y="1811"/>
                    </a:lnTo>
                    <a:lnTo>
                      <a:pt x="536" y="1687"/>
                    </a:lnTo>
                    <a:lnTo>
                      <a:pt x="468" y="1504"/>
                    </a:lnTo>
                    <a:lnTo>
                      <a:pt x="526" y="1410"/>
                    </a:lnTo>
                    <a:lnTo>
                      <a:pt x="640" y="1578"/>
                    </a:lnTo>
                    <a:lnTo>
                      <a:pt x="660" y="1553"/>
                    </a:lnTo>
                    <a:lnTo>
                      <a:pt x="628" y="1367"/>
                    </a:lnTo>
                    <a:lnTo>
                      <a:pt x="682" y="1359"/>
                    </a:lnTo>
                    <a:lnTo>
                      <a:pt x="739" y="1434"/>
                    </a:lnTo>
                    <a:lnTo>
                      <a:pt x="803" y="1368"/>
                    </a:lnTo>
                    <a:lnTo>
                      <a:pt x="892" y="1387"/>
                    </a:lnTo>
                    <a:lnTo>
                      <a:pt x="885" y="1309"/>
                    </a:lnTo>
                    <a:lnTo>
                      <a:pt x="1069" y="1347"/>
                    </a:lnTo>
                    <a:lnTo>
                      <a:pt x="972" y="1251"/>
                    </a:lnTo>
                    <a:lnTo>
                      <a:pt x="830" y="1151"/>
                    </a:lnTo>
                    <a:lnTo>
                      <a:pt x="805" y="1046"/>
                    </a:lnTo>
                    <a:lnTo>
                      <a:pt x="937" y="1057"/>
                    </a:lnTo>
                    <a:lnTo>
                      <a:pt x="972" y="938"/>
                    </a:lnTo>
                    <a:lnTo>
                      <a:pt x="867" y="761"/>
                    </a:lnTo>
                    <a:lnTo>
                      <a:pt x="898" y="715"/>
                    </a:lnTo>
                    <a:lnTo>
                      <a:pt x="965" y="753"/>
                    </a:lnTo>
                    <a:lnTo>
                      <a:pt x="1115" y="708"/>
                    </a:lnTo>
                    <a:lnTo>
                      <a:pt x="1262" y="781"/>
                    </a:lnTo>
                    <a:cubicBezTo>
                      <a:pt x="1263" y="762"/>
                      <a:pt x="1264" y="743"/>
                      <a:pt x="1265" y="723"/>
                    </a:cubicBezTo>
                    <a:lnTo>
                      <a:pt x="1118" y="641"/>
                    </a:lnTo>
                    <a:lnTo>
                      <a:pt x="1078" y="499"/>
                    </a:lnTo>
                    <a:lnTo>
                      <a:pt x="1155" y="471"/>
                    </a:lnTo>
                    <a:lnTo>
                      <a:pt x="1186" y="383"/>
                    </a:lnTo>
                    <a:lnTo>
                      <a:pt x="1120" y="278"/>
                    </a:lnTo>
                    <a:lnTo>
                      <a:pt x="1199" y="236"/>
                    </a:lnTo>
                    <a:lnTo>
                      <a:pt x="1263" y="80"/>
                    </a:lnTo>
                    <a:lnTo>
                      <a:pt x="1384" y="101"/>
                    </a:lnTo>
                    <a:lnTo>
                      <a:pt x="1412" y="186"/>
                    </a:lnTo>
                    <a:lnTo>
                      <a:pt x="1516" y="182"/>
                    </a:lnTo>
                    <a:lnTo>
                      <a:pt x="1486" y="343"/>
                    </a:lnTo>
                    <a:lnTo>
                      <a:pt x="1515" y="352"/>
                    </a:lnTo>
                    <a:lnTo>
                      <a:pt x="1630" y="169"/>
                    </a:lnTo>
                    <a:lnTo>
                      <a:pt x="1728" y="212"/>
                    </a:lnTo>
                    <a:lnTo>
                      <a:pt x="1712" y="354"/>
                    </a:lnTo>
                    <a:lnTo>
                      <a:pt x="1844" y="233"/>
                    </a:lnTo>
                    <a:lnTo>
                      <a:pt x="1915" y="261"/>
                    </a:lnTo>
                    <a:lnTo>
                      <a:pt x="2107" y="129"/>
                    </a:lnTo>
                    <a:lnTo>
                      <a:pt x="2204" y="186"/>
                    </a:lnTo>
                    <a:lnTo>
                      <a:pt x="2344" y="180"/>
                    </a:lnTo>
                    <a:lnTo>
                      <a:pt x="2542" y="55"/>
                    </a:lnTo>
                    <a:lnTo>
                      <a:pt x="2600" y="120"/>
                    </a:lnTo>
                    <a:lnTo>
                      <a:pt x="2730" y="93"/>
                    </a:lnTo>
                    <a:lnTo>
                      <a:pt x="2688" y="22"/>
                    </a:lnTo>
                    <a:lnTo>
                      <a:pt x="274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7" name="Freeform 31"/>
              <p:cNvSpPr>
                <a:spLocks/>
              </p:cNvSpPr>
              <p:nvPr/>
            </p:nvSpPr>
            <p:spPr bwMode="auto">
              <a:xfrm>
                <a:off x="11470139" y="3403887"/>
                <a:ext cx="895350" cy="695325"/>
              </a:xfrm>
              <a:custGeom>
                <a:avLst/>
                <a:gdLst>
                  <a:gd name="T0" fmla="*/ 2147483647 w 3208"/>
                  <a:gd name="T1" fmla="*/ 2147483647 h 2491"/>
                  <a:gd name="T2" fmla="*/ 2147483647 w 3208"/>
                  <a:gd name="T3" fmla="*/ 2147483647 h 2491"/>
                  <a:gd name="T4" fmla="*/ 2147483647 w 3208"/>
                  <a:gd name="T5" fmla="*/ 2147483647 h 2491"/>
                  <a:gd name="T6" fmla="*/ 2147483647 w 3208"/>
                  <a:gd name="T7" fmla="*/ 2147483647 h 2491"/>
                  <a:gd name="T8" fmla="*/ 2147483647 w 3208"/>
                  <a:gd name="T9" fmla="*/ 2147483647 h 2491"/>
                  <a:gd name="T10" fmla="*/ 2147483647 w 3208"/>
                  <a:gd name="T11" fmla="*/ 2147483647 h 2491"/>
                  <a:gd name="T12" fmla="*/ 2147483647 w 3208"/>
                  <a:gd name="T13" fmla="*/ 2147483647 h 2491"/>
                  <a:gd name="T14" fmla="*/ 2147483647 w 3208"/>
                  <a:gd name="T15" fmla="*/ 2147483647 h 2491"/>
                  <a:gd name="T16" fmla="*/ 2147483647 w 3208"/>
                  <a:gd name="T17" fmla="*/ 2147483647 h 2491"/>
                  <a:gd name="T18" fmla="*/ 2147483647 w 3208"/>
                  <a:gd name="T19" fmla="*/ 2147483647 h 2491"/>
                  <a:gd name="T20" fmla="*/ 2147483647 w 3208"/>
                  <a:gd name="T21" fmla="*/ 2147483647 h 2491"/>
                  <a:gd name="T22" fmla="*/ 2147483647 w 3208"/>
                  <a:gd name="T23" fmla="*/ 2147483647 h 2491"/>
                  <a:gd name="T24" fmla="*/ 2147483647 w 3208"/>
                  <a:gd name="T25" fmla="*/ 2147483647 h 2491"/>
                  <a:gd name="T26" fmla="*/ 2147483647 w 3208"/>
                  <a:gd name="T27" fmla="*/ 2147483647 h 2491"/>
                  <a:gd name="T28" fmla="*/ 2147483647 w 3208"/>
                  <a:gd name="T29" fmla="*/ 2147483647 h 2491"/>
                  <a:gd name="T30" fmla="*/ 2147483647 w 3208"/>
                  <a:gd name="T31" fmla="*/ 2147483647 h 2491"/>
                  <a:gd name="T32" fmla="*/ 2147483647 w 3208"/>
                  <a:gd name="T33" fmla="*/ 2147483647 h 2491"/>
                  <a:gd name="T34" fmla="*/ 2147483647 w 3208"/>
                  <a:gd name="T35" fmla="*/ 2147483647 h 2491"/>
                  <a:gd name="T36" fmla="*/ 2147483647 w 3208"/>
                  <a:gd name="T37" fmla="*/ 2147483647 h 2491"/>
                  <a:gd name="T38" fmla="*/ 2147483647 w 3208"/>
                  <a:gd name="T39" fmla="*/ 2147483647 h 2491"/>
                  <a:gd name="T40" fmla="*/ 2147483647 w 3208"/>
                  <a:gd name="T41" fmla="*/ 2147483647 h 2491"/>
                  <a:gd name="T42" fmla="*/ 2147483647 w 3208"/>
                  <a:gd name="T43" fmla="*/ 2147483647 h 2491"/>
                  <a:gd name="T44" fmla="*/ 2147483647 w 3208"/>
                  <a:gd name="T45" fmla="*/ 2147483647 h 2491"/>
                  <a:gd name="T46" fmla="*/ 2147483647 w 3208"/>
                  <a:gd name="T47" fmla="*/ 2147483647 h 2491"/>
                  <a:gd name="T48" fmla="*/ 2147483647 w 3208"/>
                  <a:gd name="T49" fmla="*/ 2147483647 h 2491"/>
                  <a:gd name="T50" fmla="*/ 2147483647 w 3208"/>
                  <a:gd name="T51" fmla="*/ 2147483647 h 2491"/>
                  <a:gd name="T52" fmla="*/ 2147483647 w 3208"/>
                  <a:gd name="T53" fmla="*/ 2147483647 h 2491"/>
                  <a:gd name="T54" fmla="*/ 2147483647 w 3208"/>
                  <a:gd name="T55" fmla="*/ 2147483647 h 2491"/>
                  <a:gd name="T56" fmla="*/ 2147483647 w 3208"/>
                  <a:gd name="T57" fmla="*/ 2147483647 h 2491"/>
                  <a:gd name="T58" fmla="*/ 2147483647 w 3208"/>
                  <a:gd name="T59" fmla="*/ 2147483647 h 2491"/>
                  <a:gd name="T60" fmla="*/ 2147483647 w 3208"/>
                  <a:gd name="T61" fmla="*/ 2147483647 h 2491"/>
                  <a:gd name="T62" fmla="*/ 2147483647 w 3208"/>
                  <a:gd name="T63" fmla="*/ 2147483647 h 2491"/>
                  <a:gd name="T64" fmla="*/ 2147483647 w 3208"/>
                  <a:gd name="T65" fmla="*/ 2147483647 h 2491"/>
                  <a:gd name="T66" fmla="*/ 2147483647 w 3208"/>
                  <a:gd name="T67" fmla="*/ 2147483647 h 2491"/>
                  <a:gd name="T68" fmla="*/ 2147483647 w 3208"/>
                  <a:gd name="T69" fmla="*/ 2147483647 h 2491"/>
                  <a:gd name="T70" fmla="*/ 2147483647 w 3208"/>
                  <a:gd name="T71" fmla="*/ 2147483647 h 2491"/>
                  <a:gd name="T72" fmla="*/ 2147483647 w 3208"/>
                  <a:gd name="T73" fmla="*/ 2147483647 h 2491"/>
                  <a:gd name="T74" fmla="*/ 2147483647 w 3208"/>
                  <a:gd name="T75" fmla="*/ 2147483647 h 2491"/>
                  <a:gd name="T76" fmla="*/ 2147483647 w 3208"/>
                  <a:gd name="T77" fmla="*/ 2147483647 h 2491"/>
                  <a:gd name="T78" fmla="*/ 2147483647 w 3208"/>
                  <a:gd name="T79" fmla="*/ 2147483647 h 2491"/>
                  <a:gd name="T80" fmla="*/ 2147483647 w 3208"/>
                  <a:gd name="T81" fmla="*/ 2147483647 h 2491"/>
                  <a:gd name="T82" fmla="*/ 2147483647 w 3208"/>
                  <a:gd name="T83" fmla="*/ 2147483647 h 2491"/>
                  <a:gd name="T84" fmla="*/ 2147483647 w 3208"/>
                  <a:gd name="T85" fmla="*/ 2147483647 h 2491"/>
                  <a:gd name="T86" fmla="*/ 2147483647 w 3208"/>
                  <a:gd name="T87" fmla="*/ 2147483647 h 2491"/>
                  <a:gd name="T88" fmla="*/ 2147483647 w 3208"/>
                  <a:gd name="T89" fmla="*/ 2147483647 h 2491"/>
                  <a:gd name="T90" fmla="*/ 2147483647 w 3208"/>
                  <a:gd name="T91" fmla="*/ 2147483647 h 2491"/>
                  <a:gd name="T92" fmla="*/ 2147483647 w 3208"/>
                  <a:gd name="T93" fmla="*/ 2147483647 h 2491"/>
                  <a:gd name="T94" fmla="*/ 2147483647 w 3208"/>
                  <a:gd name="T95" fmla="*/ 2147483647 h 2491"/>
                  <a:gd name="T96" fmla="*/ 2147483647 w 3208"/>
                  <a:gd name="T97" fmla="*/ 2147483647 h 2491"/>
                  <a:gd name="T98" fmla="*/ 2147483647 w 3208"/>
                  <a:gd name="T99" fmla="*/ 2147483647 h 2491"/>
                  <a:gd name="T100" fmla="*/ 0 w 3208"/>
                  <a:gd name="T101" fmla="*/ 2147483647 h 2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08"/>
                  <a:gd name="T154" fmla="*/ 0 h 2491"/>
                  <a:gd name="T155" fmla="*/ 3208 w 3208"/>
                  <a:gd name="T156" fmla="*/ 2491 h 2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08" h="2491">
                    <a:moveTo>
                      <a:pt x="0" y="1627"/>
                    </a:moveTo>
                    <a:lnTo>
                      <a:pt x="135" y="1756"/>
                    </a:lnTo>
                    <a:lnTo>
                      <a:pt x="297" y="1887"/>
                    </a:lnTo>
                    <a:lnTo>
                      <a:pt x="294" y="2040"/>
                    </a:lnTo>
                    <a:lnTo>
                      <a:pt x="379" y="2067"/>
                    </a:lnTo>
                    <a:lnTo>
                      <a:pt x="492" y="2067"/>
                    </a:lnTo>
                    <a:lnTo>
                      <a:pt x="676" y="2247"/>
                    </a:lnTo>
                    <a:lnTo>
                      <a:pt x="736" y="2155"/>
                    </a:lnTo>
                    <a:lnTo>
                      <a:pt x="615" y="1951"/>
                    </a:lnTo>
                    <a:lnTo>
                      <a:pt x="688" y="1929"/>
                    </a:lnTo>
                    <a:lnTo>
                      <a:pt x="829" y="2172"/>
                    </a:lnTo>
                    <a:lnTo>
                      <a:pt x="843" y="2245"/>
                    </a:lnTo>
                    <a:lnTo>
                      <a:pt x="913" y="2241"/>
                    </a:lnTo>
                    <a:lnTo>
                      <a:pt x="925" y="2163"/>
                    </a:lnTo>
                    <a:lnTo>
                      <a:pt x="957" y="2155"/>
                    </a:lnTo>
                    <a:lnTo>
                      <a:pt x="993" y="2217"/>
                    </a:lnTo>
                    <a:lnTo>
                      <a:pt x="1033" y="2214"/>
                    </a:lnTo>
                    <a:lnTo>
                      <a:pt x="1030" y="2094"/>
                    </a:lnTo>
                    <a:lnTo>
                      <a:pt x="1167" y="2022"/>
                    </a:lnTo>
                    <a:lnTo>
                      <a:pt x="1077" y="1900"/>
                    </a:lnTo>
                    <a:lnTo>
                      <a:pt x="1099" y="1840"/>
                    </a:lnTo>
                    <a:lnTo>
                      <a:pt x="1213" y="1795"/>
                    </a:lnTo>
                    <a:lnTo>
                      <a:pt x="1291" y="1665"/>
                    </a:lnTo>
                    <a:lnTo>
                      <a:pt x="1392" y="1720"/>
                    </a:lnTo>
                    <a:lnTo>
                      <a:pt x="1468" y="1845"/>
                    </a:lnTo>
                    <a:lnTo>
                      <a:pt x="1501" y="2008"/>
                    </a:lnTo>
                    <a:lnTo>
                      <a:pt x="1605" y="2155"/>
                    </a:lnTo>
                    <a:lnTo>
                      <a:pt x="1665" y="2139"/>
                    </a:lnTo>
                    <a:lnTo>
                      <a:pt x="1749" y="2146"/>
                    </a:lnTo>
                    <a:lnTo>
                      <a:pt x="1738" y="2245"/>
                    </a:lnTo>
                    <a:lnTo>
                      <a:pt x="1699" y="2379"/>
                    </a:lnTo>
                    <a:lnTo>
                      <a:pt x="1771" y="2458"/>
                    </a:lnTo>
                    <a:lnTo>
                      <a:pt x="1932" y="2380"/>
                    </a:lnTo>
                    <a:lnTo>
                      <a:pt x="1980" y="2425"/>
                    </a:lnTo>
                    <a:lnTo>
                      <a:pt x="2056" y="2409"/>
                    </a:lnTo>
                    <a:lnTo>
                      <a:pt x="2053" y="2313"/>
                    </a:lnTo>
                    <a:lnTo>
                      <a:pt x="2146" y="2338"/>
                    </a:lnTo>
                    <a:lnTo>
                      <a:pt x="2275" y="2365"/>
                    </a:lnTo>
                    <a:lnTo>
                      <a:pt x="2374" y="2424"/>
                    </a:lnTo>
                    <a:lnTo>
                      <a:pt x="2380" y="2491"/>
                    </a:lnTo>
                    <a:lnTo>
                      <a:pt x="2497" y="2465"/>
                    </a:lnTo>
                    <a:lnTo>
                      <a:pt x="2626" y="2353"/>
                    </a:lnTo>
                    <a:lnTo>
                      <a:pt x="2655" y="2178"/>
                    </a:lnTo>
                    <a:lnTo>
                      <a:pt x="2682" y="2095"/>
                    </a:lnTo>
                    <a:lnTo>
                      <a:pt x="2788" y="2055"/>
                    </a:lnTo>
                    <a:lnTo>
                      <a:pt x="2923" y="2101"/>
                    </a:lnTo>
                    <a:lnTo>
                      <a:pt x="3087" y="1900"/>
                    </a:lnTo>
                    <a:lnTo>
                      <a:pt x="3130" y="1773"/>
                    </a:lnTo>
                    <a:lnTo>
                      <a:pt x="3208" y="1602"/>
                    </a:lnTo>
                    <a:lnTo>
                      <a:pt x="3118" y="1353"/>
                    </a:lnTo>
                    <a:lnTo>
                      <a:pt x="3031" y="1206"/>
                    </a:lnTo>
                    <a:lnTo>
                      <a:pt x="2877" y="1180"/>
                    </a:lnTo>
                    <a:lnTo>
                      <a:pt x="2695" y="1284"/>
                    </a:lnTo>
                    <a:lnTo>
                      <a:pt x="2616" y="1317"/>
                    </a:lnTo>
                    <a:lnTo>
                      <a:pt x="2653" y="1254"/>
                    </a:lnTo>
                    <a:lnTo>
                      <a:pt x="2667" y="1099"/>
                    </a:lnTo>
                    <a:lnTo>
                      <a:pt x="2683" y="1147"/>
                    </a:lnTo>
                    <a:lnTo>
                      <a:pt x="2803" y="1104"/>
                    </a:lnTo>
                    <a:lnTo>
                      <a:pt x="2877" y="1102"/>
                    </a:lnTo>
                    <a:lnTo>
                      <a:pt x="2913" y="958"/>
                    </a:lnTo>
                    <a:lnTo>
                      <a:pt x="2832" y="808"/>
                    </a:lnTo>
                    <a:lnTo>
                      <a:pt x="2805" y="841"/>
                    </a:lnTo>
                    <a:lnTo>
                      <a:pt x="2808" y="913"/>
                    </a:lnTo>
                    <a:lnTo>
                      <a:pt x="2758" y="853"/>
                    </a:lnTo>
                    <a:lnTo>
                      <a:pt x="2764" y="790"/>
                    </a:lnTo>
                    <a:lnTo>
                      <a:pt x="2653" y="582"/>
                    </a:lnTo>
                    <a:lnTo>
                      <a:pt x="2578" y="553"/>
                    </a:lnTo>
                    <a:lnTo>
                      <a:pt x="2583" y="475"/>
                    </a:lnTo>
                    <a:lnTo>
                      <a:pt x="2544" y="405"/>
                    </a:lnTo>
                    <a:lnTo>
                      <a:pt x="2488" y="397"/>
                    </a:lnTo>
                    <a:lnTo>
                      <a:pt x="2473" y="328"/>
                    </a:lnTo>
                    <a:lnTo>
                      <a:pt x="2497" y="196"/>
                    </a:lnTo>
                    <a:lnTo>
                      <a:pt x="2367" y="54"/>
                    </a:lnTo>
                    <a:lnTo>
                      <a:pt x="2278" y="99"/>
                    </a:lnTo>
                    <a:lnTo>
                      <a:pt x="2055" y="0"/>
                    </a:lnTo>
                    <a:lnTo>
                      <a:pt x="1918" y="55"/>
                    </a:lnTo>
                    <a:lnTo>
                      <a:pt x="1588" y="172"/>
                    </a:lnTo>
                    <a:lnTo>
                      <a:pt x="1561" y="130"/>
                    </a:lnTo>
                    <a:lnTo>
                      <a:pt x="1410" y="103"/>
                    </a:lnTo>
                    <a:lnTo>
                      <a:pt x="1357" y="180"/>
                    </a:lnTo>
                    <a:lnTo>
                      <a:pt x="1216" y="369"/>
                    </a:lnTo>
                    <a:lnTo>
                      <a:pt x="1114" y="360"/>
                    </a:lnTo>
                    <a:lnTo>
                      <a:pt x="1075" y="310"/>
                    </a:lnTo>
                    <a:lnTo>
                      <a:pt x="912" y="423"/>
                    </a:lnTo>
                    <a:lnTo>
                      <a:pt x="886" y="538"/>
                    </a:lnTo>
                    <a:lnTo>
                      <a:pt x="826" y="585"/>
                    </a:lnTo>
                    <a:lnTo>
                      <a:pt x="840" y="729"/>
                    </a:lnTo>
                    <a:lnTo>
                      <a:pt x="717" y="852"/>
                    </a:lnTo>
                    <a:lnTo>
                      <a:pt x="747" y="952"/>
                    </a:lnTo>
                    <a:lnTo>
                      <a:pt x="744" y="997"/>
                    </a:lnTo>
                    <a:lnTo>
                      <a:pt x="616" y="960"/>
                    </a:lnTo>
                    <a:lnTo>
                      <a:pt x="480" y="1050"/>
                    </a:lnTo>
                    <a:lnTo>
                      <a:pt x="357" y="973"/>
                    </a:lnTo>
                    <a:lnTo>
                      <a:pt x="232" y="1105"/>
                    </a:lnTo>
                    <a:lnTo>
                      <a:pt x="436" y="1224"/>
                    </a:lnTo>
                    <a:lnTo>
                      <a:pt x="513" y="1198"/>
                    </a:lnTo>
                    <a:lnTo>
                      <a:pt x="538" y="1245"/>
                    </a:lnTo>
                    <a:lnTo>
                      <a:pt x="313" y="1359"/>
                    </a:lnTo>
                    <a:lnTo>
                      <a:pt x="162" y="1350"/>
                    </a:lnTo>
                    <a:lnTo>
                      <a:pt x="103" y="1440"/>
                    </a:lnTo>
                    <a:lnTo>
                      <a:pt x="11" y="1485"/>
                    </a:lnTo>
                    <a:lnTo>
                      <a:pt x="0" y="162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8" name="Freeform 95"/>
              <p:cNvSpPr>
                <a:spLocks/>
              </p:cNvSpPr>
              <p:nvPr/>
            </p:nvSpPr>
            <p:spPr bwMode="auto">
              <a:xfrm>
                <a:off x="12627427" y="4421474"/>
                <a:ext cx="171450" cy="163513"/>
              </a:xfrm>
              <a:custGeom>
                <a:avLst/>
                <a:gdLst>
                  <a:gd name="T0" fmla="*/ 2147483647 w 123"/>
                  <a:gd name="T1" fmla="*/ 2147483647 h 117"/>
                  <a:gd name="T2" fmla="*/ 2147483647 w 123"/>
                  <a:gd name="T3" fmla="*/ 2147483647 h 117"/>
                  <a:gd name="T4" fmla="*/ 2147483647 w 123"/>
                  <a:gd name="T5" fmla="*/ 0 h 117"/>
                  <a:gd name="T6" fmla="*/ 0 w 123"/>
                  <a:gd name="T7" fmla="*/ 2147483647 h 117"/>
                  <a:gd name="T8" fmla="*/ 2147483647 w 123"/>
                  <a:gd name="T9" fmla="*/ 2147483647 h 117"/>
                  <a:gd name="T10" fmla="*/ 2147483647 w 123"/>
                  <a:gd name="T11" fmla="*/ 2147483647 h 117"/>
                  <a:gd name="T12" fmla="*/ 2147483647 w 123"/>
                  <a:gd name="T13" fmla="*/ 2147483647 h 117"/>
                  <a:gd name="T14" fmla="*/ 2147483647 w 123"/>
                  <a:gd name="T15" fmla="*/ 2147483647 h 117"/>
                  <a:gd name="T16" fmla="*/ 2147483647 w 123"/>
                  <a:gd name="T17" fmla="*/ 2147483647 h 117"/>
                  <a:gd name="T18" fmla="*/ 2147483647 w 123"/>
                  <a:gd name="T19" fmla="*/ 2147483647 h 117"/>
                  <a:gd name="T20" fmla="*/ 2147483647 w 123"/>
                  <a:gd name="T21" fmla="*/ 2147483647 h 117"/>
                  <a:gd name="T22" fmla="*/ 2147483647 w 123"/>
                  <a:gd name="T23" fmla="*/ 2147483647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7"/>
                  <a:gd name="T38" fmla="*/ 123 w 123"/>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7">
                    <a:moveTo>
                      <a:pt x="81" y="30"/>
                    </a:moveTo>
                    <a:lnTo>
                      <a:pt x="61" y="3"/>
                    </a:lnTo>
                    <a:lnTo>
                      <a:pt x="34" y="0"/>
                    </a:lnTo>
                    <a:lnTo>
                      <a:pt x="0" y="12"/>
                    </a:lnTo>
                    <a:lnTo>
                      <a:pt x="6" y="63"/>
                    </a:lnTo>
                    <a:lnTo>
                      <a:pt x="31" y="117"/>
                    </a:lnTo>
                    <a:lnTo>
                      <a:pt x="58" y="111"/>
                    </a:lnTo>
                    <a:lnTo>
                      <a:pt x="73" y="90"/>
                    </a:lnTo>
                    <a:lnTo>
                      <a:pt x="123" y="59"/>
                    </a:lnTo>
                    <a:lnTo>
                      <a:pt x="123" y="39"/>
                    </a:lnTo>
                    <a:lnTo>
                      <a:pt x="93" y="47"/>
                    </a:lnTo>
                    <a:lnTo>
                      <a:pt x="81" y="3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9" name="Freeform 96"/>
              <p:cNvSpPr>
                <a:spLocks/>
              </p:cNvSpPr>
              <p:nvPr/>
            </p:nvSpPr>
            <p:spPr bwMode="auto">
              <a:xfrm>
                <a:off x="12587739" y="4483387"/>
                <a:ext cx="41275" cy="33337"/>
              </a:xfrm>
              <a:custGeom>
                <a:avLst/>
                <a:gdLst>
                  <a:gd name="T0" fmla="*/ 2147483647 w 30"/>
                  <a:gd name="T1" fmla="*/ 2147483647 h 23"/>
                  <a:gd name="T2" fmla="*/ 2147483647 w 30"/>
                  <a:gd name="T3" fmla="*/ 0 h 23"/>
                  <a:gd name="T4" fmla="*/ 0 w 30"/>
                  <a:gd name="T5" fmla="*/ 2147483647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30" y="18"/>
                    </a:moveTo>
                    <a:lnTo>
                      <a:pt x="15" y="0"/>
                    </a:lnTo>
                    <a:lnTo>
                      <a:pt x="0" y="5"/>
                    </a:lnTo>
                    <a:lnTo>
                      <a:pt x="18" y="23"/>
                    </a:lnTo>
                    <a:lnTo>
                      <a:pt x="30" y="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0" name="Freeform 100"/>
              <p:cNvSpPr>
                <a:spLocks/>
              </p:cNvSpPr>
              <p:nvPr/>
            </p:nvSpPr>
            <p:spPr bwMode="auto">
              <a:xfrm>
                <a:off x="12968739" y="1344899"/>
                <a:ext cx="73025" cy="76200"/>
              </a:xfrm>
              <a:custGeom>
                <a:avLst/>
                <a:gdLst>
                  <a:gd name="T0" fmla="*/ 2147483647 w 53"/>
                  <a:gd name="T1" fmla="*/ 2147483647 h 54"/>
                  <a:gd name="T2" fmla="*/ 2147483647 w 53"/>
                  <a:gd name="T3" fmla="*/ 2147483647 h 54"/>
                  <a:gd name="T4" fmla="*/ 0 w 53"/>
                  <a:gd name="T5" fmla="*/ 2147483647 h 54"/>
                  <a:gd name="T6" fmla="*/ 2147483647 w 53"/>
                  <a:gd name="T7" fmla="*/ 0 h 54"/>
                  <a:gd name="T8" fmla="*/ 2147483647 w 53"/>
                  <a:gd name="T9" fmla="*/ 2147483647 h 54"/>
                  <a:gd name="T10" fmla="*/ 2147483647 w 53"/>
                  <a:gd name="T11" fmla="*/ 2147483647 h 54"/>
                  <a:gd name="T12" fmla="*/ 2147483647 w 53"/>
                  <a:gd name="T13" fmla="*/ 2147483647 h 54"/>
                  <a:gd name="T14" fmla="*/ 2147483647 w 53"/>
                  <a:gd name="T15" fmla="*/ 2147483647 h 54"/>
                  <a:gd name="T16" fmla="*/ 2147483647 w 53"/>
                  <a:gd name="T17" fmla="*/ 2147483647 h 54"/>
                  <a:gd name="T18" fmla="*/ 2147483647 w 53"/>
                  <a:gd name="T19" fmla="*/ 214748364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54"/>
                  <a:gd name="T32" fmla="*/ 53 w 5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54">
                    <a:moveTo>
                      <a:pt x="16" y="44"/>
                    </a:moveTo>
                    <a:lnTo>
                      <a:pt x="11" y="33"/>
                    </a:lnTo>
                    <a:lnTo>
                      <a:pt x="0" y="16"/>
                    </a:lnTo>
                    <a:lnTo>
                      <a:pt x="6" y="0"/>
                    </a:lnTo>
                    <a:lnTo>
                      <a:pt x="28" y="3"/>
                    </a:lnTo>
                    <a:lnTo>
                      <a:pt x="47" y="24"/>
                    </a:lnTo>
                    <a:lnTo>
                      <a:pt x="44" y="37"/>
                    </a:lnTo>
                    <a:lnTo>
                      <a:pt x="53" y="49"/>
                    </a:lnTo>
                    <a:lnTo>
                      <a:pt x="31" y="54"/>
                    </a:lnTo>
                    <a:lnTo>
                      <a:pt x="16" y="4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1" name="Freeform 101"/>
              <p:cNvSpPr>
                <a:spLocks/>
              </p:cNvSpPr>
              <p:nvPr/>
            </p:nvSpPr>
            <p:spPr bwMode="auto">
              <a:xfrm>
                <a:off x="13063989" y="1108362"/>
                <a:ext cx="63500" cy="50800"/>
              </a:xfrm>
              <a:custGeom>
                <a:avLst/>
                <a:gdLst>
                  <a:gd name="T0" fmla="*/ 2147483647 w 46"/>
                  <a:gd name="T1" fmla="*/ 2147483647 h 36"/>
                  <a:gd name="T2" fmla="*/ 0 w 46"/>
                  <a:gd name="T3" fmla="*/ 2147483647 h 36"/>
                  <a:gd name="T4" fmla="*/ 2147483647 w 46"/>
                  <a:gd name="T5" fmla="*/ 2147483647 h 36"/>
                  <a:gd name="T6" fmla="*/ 2147483647 w 46"/>
                  <a:gd name="T7" fmla="*/ 0 h 36"/>
                  <a:gd name="T8" fmla="*/ 2147483647 w 46"/>
                  <a:gd name="T9" fmla="*/ 2147483647 h 36"/>
                  <a:gd name="T10" fmla="*/ 2147483647 w 46"/>
                  <a:gd name="T11" fmla="*/ 2147483647 h 36"/>
                  <a:gd name="T12" fmla="*/ 2147483647 w 46"/>
                  <a:gd name="T13" fmla="*/ 2147483647 h 36"/>
                  <a:gd name="T14" fmla="*/ 0 60000 65536"/>
                  <a:gd name="T15" fmla="*/ 0 60000 65536"/>
                  <a:gd name="T16" fmla="*/ 0 60000 65536"/>
                  <a:gd name="T17" fmla="*/ 0 60000 65536"/>
                  <a:gd name="T18" fmla="*/ 0 60000 65536"/>
                  <a:gd name="T19" fmla="*/ 0 60000 65536"/>
                  <a:gd name="T20" fmla="*/ 0 60000 65536"/>
                  <a:gd name="T21" fmla="*/ 0 w 46"/>
                  <a:gd name="T22" fmla="*/ 0 h 36"/>
                  <a:gd name="T23" fmla="*/ 46 w 4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6">
                    <a:moveTo>
                      <a:pt x="15" y="36"/>
                    </a:moveTo>
                    <a:lnTo>
                      <a:pt x="0" y="12"/>
                    </a:lnTo>
                    <a:lnTo>
                      <a:pt x="4" y="2"/>
                    </a:lnTo>
                    <a:lnTo>
                      <a:pt x="27" y="0"/>
                    </a:lnTo>
                    <a:lnTo>
                      <a:pt x="46" y="33"/>
                    </a:lnTo>
                    <a:lnTo>
                      <a:pt x="22" y="26"/>
                    </a:lnTo>
                    <a:lnTo>
                      <a:pt x="15" y="3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2" name="Freeform 102"/>
              <p:cNvSpPr>
                <a:spLocks/>
              </p:cNvSpPr>
              <p:nvPr/>
            </p:nvSpPr>
            <p:spPr bwMode="auto">
              <a:xfrm>
                <a:off x="12981439" y="1216312"/>
                <a:ext cx="196850" cy="142875"/>
              </a:xfrm>
              <a:custGeom>
                <a:avLst/>
                <a:gdLst>
                  <a:gd name="T0" fmla="*/ 2147483647 w 141"/>
                  <a:gd name="T1" fmla="*/ 2147483647 h 102"/>
                  <a:gd name="T2" fmla="*/ 2147483647 w 141"/>
                  <a:gd name="T3" fmla="*/ 2147483647 h 102"/>
                  <a:gd name="T4" fmla="*/ 2147483647 w 141"/>
                  <a:gd name="T5" fmla="*/ 2147483647 h 102"/>
                  <a:gd name="T6" fmla="*/ 2147483647 w 141"/>
                  <a:gd name="T7" fmla="*/ 2147483647 h 102"/>
                  <a:gd name="T8" fmla="*/ 2147483647 w 141"/>
                  <a:gd name="T9" fmla="*/ 2147483647 h 102"/>
                  <a:gd name="T10" fmla="*/ 2147483647 w 141"/>
                  <a:gd name="T11" fmla="*/ 2147483647 h 102"/>
                  <a:gd name="T12" fmla="*/ 2147483647 w 141"/>
                  <a:gd name="T13" fmla="*/ 2147483647 h 102"/>
                  <a:gd name="T14" fmla="*/ 2147483647 w 141"/>
                  <a:gd name="T15" fmla="*/ 2147483647 h 102"/>
                  <a:gd name="T16" fmla="*/ 2147483647 w 141"/>
                  <a:gd name="T17" fmla="*/ 2147483647 h 102"/>
                  <a:gd name="T18" fmla="*/ 0 w 141"/>
                  <a:gd name="T19" fmla="*/ 2147483647 h 102"/>
                  <a:gd name="T20" fmla="*/ 0 w 141"/>
                  <a:gd name="T21" fmla="*/ 2147483647 h 102"/>
                  <a:gd name="T22" fmla="*/ 2147483647 w 141"/>
                  <a:gd name="T23" fmla="*/ 0 h 102"/>
                  <a:gd name="T24" fmla="*/ 2147483647 w 141"/>
                  <a:gd name="T25" fmla="*/ 2147483647 h 102"/>
                  <a:gd name="T26" fmla="*/ 2147483647 w 141"/>
                  <a:gd name="T27" fmla="*/ 2147483647 h 102"/>
                  <a:gd name="T28" fmla="*/ 2147483647 w 141"/>
                  <a:gd name="T29" fmla="*/ 2147483647 h 102"/>
                  <a:gd name="T30" fmla="*/ 2147483647 w 141"/>
                  <a:gd name="T31" fmla="*/ 2147483647 h 102"/>
                  <a:gd name="T32" fmla="*/ 2147483647 w 141"/>
                  <a:gd name="T33" fmla="*/ 2147483647 h 102"/>
                  <a:gd name="T34" fmla="*/ 2147483647 w 141"/>
                  <a:gd name="T35" fmla="*/ 2147483647 h 102"/>
                  <a:gd name="T36" fmla="*/ 2147483647 w 141"/>
                  <a:gd name="T37" fmla="*/ 2147483647 h 102"/>
                  <a:gd name="T38" fmla="*/ 2147483647 w 141"/>
                  <a:gd name="T39" fmla="*/ 2147483647 h 102"/>
                  <a:gd name="T40" fmla="*/ 2147483647 w 141"/>
                  <a:gd name="T41" fmla="*/ 2147483647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02"/>
                  <a:gd name="T65" fmla="*/ 141 w 141"/>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02">
                    <a:moveTo>
                      <a:pt x="129" y="92"/>
                    </a:moveTo>
                    <a:lnTo>
                      <a:pt x="108" y="102"/>
                    </a:lnTo>
                    <a:lnTo>
                      <a:pt x="95" y="99"/>
                    </a:lnTo>
                    <a:lnTo>
                      <a:pt x="74" y="78"/>
                    </a:lnTo>
                    <a:lnTo>
                      <a:pt x="54" y="87"/>
                    </a:lnTo>
                    <a:lnTo>
                      <a:pt x="32" y="90"/>
                    </a:lnTo>
                    <a:lnTo>
                      <a:pt x="35" y="53"/>
                    </a:lnTo>
                    <a:lnTo>
                      <a:pt x="23" y="51"/>
                    </a:lnTo>
                    <a:lnTo>
                      <a:pt x="12" y="72"/>
                    </a:lnTo>
                    <a:lnTo>
                      <a:pt x="0" y="59"/>
                    </a:lnTo>
                    <a:lnTo>
                      <a:pt x="0" y="23"/>
                    </a:lnTo>
                    <a:lnTo>
                      <a:pt x="18" y="0"/>
                    </a:lnTo>
                    <a:lnTo>
                      <a:pt x="54" y="12"/>
                    </a:lnTo>
                    <a:lnTo>
                      <a:pt x="68" y="27"/>
                    </a:lnTo>
                    <a:lnTo>
                      <a:pt x="57" y="51"/>
                    </a:lnTo>
                    <a:lnTo>
                      <a:pt x="74" y="65"/>
                    </a:lnTo>
                    <a:lnTo>
                      <a:pt x="100" y="57"/>
                    </a:lnTo>
                    <a:lnTo>
                      <a:pt x="114" y="78"/>
                    </a:lnTo>
                    <a:lnTo>
                      <a:pt x="132" y="71"/>
                    </a:lnTo>
                    <a:lnTo>
                      <a:pt x="141" y="77"/>
                    </a:lnTo>
                    <a:lnTo>
                      <a:pt x="129" y="9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3" name="Freeform 103"/>
              <p:cNvSpPr>
                <a:spLocks/>
              </p:cNvSpPr>
              <p:nvPr/>
            </p:nvSpPr>
            <p:spPr bwMode="auto">
              <a:xfrm>
                <a:off x="13129077" y="1162337"/>
                <a:ext cx="34925" cy="41275"/>
              </a:xfrm>
              <a:custGeom>
                <a:avLst/>
                <a:gdLst>
                  <a:gd name="T0" fmla="*/ 2147483647 w 25"/>
                  <a:gd name="T1" fmla="*/ 2147483647 h 29"/>
                  <a:gd name="T2" fmla="*/ 0 w 25"/>
                  <a:gd name="T3" fmla="*/ 2147483647 h 29"/>
                  <a:gd name="T4" fmla="*/ 2147483647 w 25"/>
                  <a:gd name="T5" fmla="*/ 0 h 29"/>
                  <a:gd name="T6" fmla="*/ 2147483647 w 25"/>
                  <a:gd name="T7" fmla="*/ 2147483647 h 29"/>
                  <a:gd name="T8" fmla="*/ 2147483647 w 25"/>
                  <a:gd name="T9" fmla="*/ 2147483647 h 29"/>
                  <a:gd name="T10" fmla="*/ 2147483647 w 25"/>
                  <a:gd name="T11" fmla="*/ 2147483647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11" y="29"/>
                    </a:moveTo>
                    <a:lnTo>
                      <a:pt x="0" y="18"/>
                    </a:lnTo>
                    <a:lnTo>
                      <a:pt x="10" y="0"/>
                    </a:lnTo>
                    <a:lnTo>
                      <a:pt x="22" y="11"/>
                    </a:lnTo>
                    <a:lnTo>
                      <a:pt x="25" y="26"/>
                    </a:lnTo>
                    <a:lnTo>
                      <a:pt x="11"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4" name="Freeform 104"/>
              <p:cNvSpPr>
                <a:spLocks/>
              </p:cNvSpPr>
              <p:nvPr/>
            </p:nvSpPr>
            <p:spPr bwMode="auto">
              <a:xfrm>
                <a:off x="13048114" y="1187737"/>
                <a:ext cx="44450" cy="41275"/>
              </a:xfrm>
              <a:custGeom>
                <a:avLst/>
                <a:gdLst>
                  <a:gd name="T0" fmla="*/ 2147483647 w 32"/>
                  <a:gd name="T1" fmla="*/ 2147483647 h 29"/>
                  <a:gd name="T2" fmla="*/ 0 w 32"/>
                  <a:gd name="T3" fmla="*/ 2147483647 h 29"/>
                  <a:gd name="T4" fmla="*/ 2147483647 w 32"/>
                  <a:gd name="T5" fmla="*/ 0 h 29"/>
                  <a:gd name="T6" fmla="*/ 2147483647 w 32"/>
                  <a:gd name="T7" fmla="*/ 2147483647 h 29"/>
                  <a:gd name="T8" fmla="*/ 2147483647 w 32"/>
                  <a:gd name="T9" fmla="*/ 2147483647 h 29"/>
                  <a:gd name="T10" fmla="*/ 2147483647 w 32"/>
                  <a:gd name="T11" fmla="*/ 2147483647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17" y="29"/>
                    </a:moveTo>
                    <a:lnTo>
                      <a:pt x="0" y="9"/>
                    </a:lnTo>
                    <a:lnTo>
                      <a:pt x="16" y="0"/>
                    </a:lnTo>
                    <a:lnTo>
                      <a:pt x="26" y="3"/>
                    </a:lnTo>
                    <a:lnTo>
                      <a:pt x="32" y="21"/>
                    </a:lnTo>
                    <a:lnTo>
                      <a:pt x="17"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5" name="Freeform 105"/>
              <p:cNvSpPr>
                <a:spLocks/>
              </p:cNvSpPr>
              <p:nvPr/>
            </p:nvSpPr>
            <p:spPr bwMode="auto">
              <a:xfrm>
                <a:off x="13178289" y="1209962"/>
                <a:ext cx="38100" cy="36512"/>
              </a:xfrm>
              <a:custGeom>
                <a:avLst/>
                <a:gdLst>
                  <a:gd name="T0" fmla="*/ 2147483647 w 28"/>
                  <a:gd name="T1" fmla="*/ 2147483647 h 26"/>
                  <a:gd name="T2" fmla="*/ 0 w 28"/>
                  <a:gd name="T3" fmla="*/ 2147483647 h 26"/>
                  <a:gd name="T4" fmla="*/ 2147483647 w 28"/>
                  <a:gd name="T5" fmla="*/ 0 h 26"/>
                  <a:gd name="T6" fmla="*/ 2147483647 w 28"/>
                  <a:gd name="T7" fmla="*/ 2147483647 h 26"/>
                  <a:gd name="T8" fmla="*/ 2147483647 w 28"/>
                  <a:gd name="T9" fmla="*/ 2147483647 h 26"/>
                  <a:gd name="T10" fmla="*/ 2147483647 w 28"/>
                  <a:gd name="T11" fmla="*/ 2147483647 h 26"/>
                  <a:gd name="T12" fmla="*/ 0 60000 65536"/>
                  <a:gd name="T13" fmla="*/ 0 60000 65536"/>
                  <a:gd name="T14" fmla="*/ 0 60000 65536"/>
                  <a:gd name="T15" fmla="*/ 0 60000 65536"/>
                  <a:gd name="T16" fmla="*/ 0 60000 65536"/>
                  <a:gd name="T17" fmla="*/ 0 60000 65536"/>
                  <a:gd name="T18" fmla="*/ 0 w 28"/>
                  <a:gd name="T19" fmla="*/ 0 h 26"/>
                  <a:gd name="T20" fmla="*/ 28 w 2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8" h="26">
                    <a:moveTo>
                      <a:pt x="6" y="26"/>
                    </a:moveTo>
                    <a:lnTo>
                      <a:pt x="0" y="10"/>
                    </a:lnTo>
                    <a:lnTo>
                      <a:pt x="12" y="0"/>
                    </a:lnTo>
                    <a:lnTo>
                      <a:pt x="22" y="3"/>
                    </a:lnTo>
                    <a:lnTo>
                      <a:pt x="28" y="21"/>
                    </a:lnTo>
                    <a:lnTo>
                      <a:pt x="6" y="2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6" name="Freeform 106"/>
              <p:cNvSpPr>
                <a:spLocks/>
              </p:cNvSpPr>
              <p:nvPr/>
            </p:nvSpPr>
            <p:spPr bwMode="auto">
              <a:xfrm>
                <a:off x="13081452" y="1386174"/>
                <a:ext cx="44450" cy="55563"/>
              </a:xfrm>
              <a:custGeom>
                <a:avLst/>
                <a:gdLst>
                  <a:gd name="T0" fmla="*/ 2147483647 w 32"/>
                  <a:gd name="T1" fmla="*/ 2147483647 h 40"/>
                  <a:gd name="T2" fmla="*/ 0 w 32"/>
                  <a:gd name="T3" fmla="*/ 2147483647 h 40"/>
                  <a:gd name="T4" fmla="*/ 2147483647 w 32"/>
                  <a:gd name="T5" fmla="*/ 0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0 60000 65536"/>
                  <a:gd name="T15" fmla="*/ 0 60000 65536"/>
                  <a:gd name="T16" fmla="*/ 0 60000 65536"/>
                  <a:gd name="T17" fmla="*/ 0 60000 65536"/>
                  <a:gd name="T18" fmla="*/ 0 60000 65536"/>
                  <a:gd name="T19" fmla="*/ 0 60000 65536"/>
                  <a:gd name="T20" fmla="*/ 0 60000 65536"/>
                  <a:gd name="T21" fmla="*/ 0 w 32"/>
                  <a:gd name="T22" fmla="*/ 0 h 40"/>
                  <a:gd name="T23" fmla="*/ 32 w 3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0">
                    <a:moveTo>
                      <a:pt x="14" y="32"/>
                    </a:moveTo>
                    <a:lnTo>
                      <a:pt x="0" y="9"/>
                    </a:lnTo>
                    <a:lnTo>
                      <a:pt x="16" y="0"/>
                    </a:lnTo>
                    <a:lnTo>
                      <a:pt x="26" y="3"/>
                    </a:lnTo>
                    <a:lnTo>
                      <a:pt x="32" y="21"/>
                    </a:lnTo>
                    <a:lnTo>
                      <a:pt x="21" y="40"/>
                    </a:lnTo>
                    <a:lnTo>
                      <a:pt x="14" y="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7" name="Freeform 107"/>
              <p:cNvSpPr>
                <a:spLocks/>
              </p:cNvSpPr>
              <p:nvPr/>
            </p:nvSpPr>
            <p:spPr bwMode="auto">
              <a:xfrm>
                <a:off x="13106852" y="1252824"/>
                <a:ext cx="38100" cy="33338"/>
              </a:xfrm>
              <a:custGeom>
                <a:avLst/>
                <a:gdLst>
                  <a:gd name="T0" fmla="*/ 2147483647 w 27"/>
                  <a:gd name="T1" fmla="*/ 2147483647 h 23"/>
                  <a:gd name="T2" fmla="*/ 0 w 27"/>
                  <a:gd name="T3" fmla="*/ 2147483647 h 23"/>
                  <a:gd name="T4" fmla="*/ 2147483647 w 27"/>
                  <a:gd name="T5" fmla="*/ 0 h 23"/>
                  <a:gd name="T6" fmla="*/ 2147483647 w 27"/>
                  <a:gd name="T7" fmla="*/ 2147483647 h 23"/>
                  <a:gd name="T8" fmla="*/ 2147483647 w 27"/>
                  <a:gd name="T9" fmla="*/ 2147483647 h 23"/>
                  <a:gd name="T10" fmla="*/ 2147483647 w 27"/>
                  <a:gd name="T11" fmla="*/ 2147483647 h 23"/>
                  <a:gd name="T12" fmla="*/ 0 60000 65536"/>
                  <a:gd name="T13" fmla="*/ 0 60000 65536"/>
                  <a:gd name="T14" fmla="*/ 0 60000 65536"/>
                  <a:gd name="T15" fmla="*/ 0 60000 65536"/>
                  <a:gd name="T16" fmla="*/ 0 60000 65536"/>
                  <a:gd name="T17" fmla="*/ 0 60000 65536"/>
                  <a:gd name="T18" fmla="*/ 0 w 27"/>
                  <a:gd name="T19" fmla="*/ 0 h 23"/>
                  <a:gd name="T20" fmla="*/ 27 w 2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7" h="23">
                    <a:moveTo>
                      <a:pt x="11" y="23"/>
                    </a:moveTo>
                    <a:lnTo>
                      <a:pt x="0" y="12"/>
                    </a:lnTo>
                    <a:lnTo>
                      <a:pt x="14" y="0"/>
                    </a:lnTo>
                    <a:lnTo>
                      <a:pt x="27" y="9"/>
                    </a:lnTo>
                    <a:lnTo>
                      <a:pt x="25" y="20"/>
                    </a:lnTo>
                    <a:lnTo>
                      <a:pt x="11" y="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8" name="Freeform 108"/>
              <p:cNvSpPr>
                <a:spLocks/>
              </p:cNvSpPr>
              <p:nvPr/>
            </p:nvSpPr>
            <p:spPr bwMode="auto">
              <a:xfrm>
                <a:off x="13183052" y="1125824"/>
                <a:ext cx="65087" cy="41275"/>
              </a:xfrm>
              <a:custGeom>
                <a:avLst/>
                <a:gdLst>
                  <a:gd name="T0" fmla="*/ 2147483647 w 47"/>
                  <a:gd name="T1" fmla="*/ 2147483647 h 29"/>
                  <a:gd name="T2" fmla="*/ 0 w 47"/>
                  <a:gd name="T3" fmla="*/ 2147483647 h 29"/>
                  <a:gd name="T4" fmla="*/ 2147483647 w 47"/>
                  <a:gd name="T5" fmla="*/ 0 h 29"/>
                  <a:gd name="T6" fmla="*/ 2147483647 w 47"/>
                  <a:gd name="T7" fmla="*/ 2147483647 h 29"/>
                  <a:gd name="T8" fmla="*/ 2147483647 w 47"/>
                  <a:gd name="T9" fmla="*/ 2147483647 h 29"/>
                  <a:gd name="T10" fmla="*/ 2147483647 w 47"/>
                  <a:gd name="T11" fmla="*/ 2147483647 h 29"/>
                  <a:gd name="T12" fmla="*/ 2147483647 w 47"/>
                  <a:gd name="T13" fmla="*/ 2147483647 h 29"/>
                  <a:gd name="T14" fmla="*/ 2147483647 w 4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9"/>
                  <a:gd name="T26" fmla="*/ 47 w 4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9">
                    <a:moveTo>
                      <a:pt x="11" y="29"/>
                    </a:moveTo>
                    <a:lnTo>
                      <a:pt x="0" y="18"/>
                    </a:lnTo>
                    <a:lnTo>
                      <a:pt x="10" y="0"/>
                    </a:lnTo>
                    <a:lnTo>
                      <a:pt x="29" y="4"/>
                    </a:lnTo>
                    <a:lnTo>
                      <a:pt x="47" y="1"/>
                    </a:lnTo>
                    <a:lnTo>
                      <a:pt x="37" y="17"/>
                    </a:lnTo>
                    <a:lnTo>
                      <a:pt x="25" y="26"/>
                    </a:lnTo>
                    <a:lnTo>
                      <a:pt x="11"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9" name="Freeform 109"/>
              <p:cNvSpPr>
                <a:spLocks/>
              </p:cNvSpPr>
              <p:nvPr/>
            </p:nvSpPr>
            <p:spPr bwMode="auto">
              <a:xfrm>
                <a:off x="11873364" y="1568737"/>
                <a:ext cx="296863" cy="423862"/>
              </a:xfrm>
              <a:custGeom>
                <a:avLst/>
                <a:gdLst>
                  <a:gd name="T0" fmla="*/ 2147483647 w 212"/>
                  <a:gd name="T1" fmla="*/ 0 h 304"/>
                  <a:gd name="T2" fmla="*/ 2147483647 w 212"/>
                  <a:gd name="T3" fmla="*/ 2147483647 h 304"/>
                  <a:gd name="T4" fmla="*/ 2147483647 w 212"/>
                  <a:gd name="T5" fmla="*/ 2147483647 h 304"/>
                  <a:gd name="T6" fmla="*/ 2147483647 w 212"/>
                  <a:gd name="T7" fmla="*/ 2147483647 h 304"/>
                  <a:gd name="T8" fmla="*/ 2147483647 w 212"/>
                  <a:gd name="T9" fmla="*/ 2147483647 h 304"/>
                  <a:gd name="T10" fmla="*/ 2147483647 w 212"/>
                  <a:gd name="T11" fmla="*/ 2147483647 h 304"/>
                  <a:gd name="T12" fmla="*/ 2147483647 w 212"/>
                  <a:gd name="T13" fmla="*/ 2147483647 h 304"/>
                  <a:gd name="T14" fmla="*/ 2147483647 w 212"/>
                  <a:gd name="T15" fmla="*/ 2147483647 h 304"/>
                  <a:gd name="T16" fmla="*/ 2147483647 w 212"/>
                  <a:gd name="T17" fmla="*/ 2147483647 h 304"/>
                  <a:gd name="T18" fmla="*/ 2147483647 w 212"/>
                  <a:gd name="T19" fmla="*/ 2147483647 h 304"/>
                  <a:gd name="T20" fmla="*/ 2147483647 w 212"/>
                  <a:gd name="T21" fmla="*/ 2147483647 h 304"/>
                  <a:gd name="T22" fmla="*/ 2147483647 w 212"/>
                  <a:gd name="T23" fmla="*/ 2147483647 h 304"/>
                  <a:gd name="T24" fmla="*/ 2147483647 w 212"/>
                  <a:gd name="T25" fmla="*/ 2147483647 h 304"/>
                  <a:gd name="T26" fmla="*/ 2147483647 w 212"/>
                  <a:gd name="T27" fmla="*/ 2147483647 h 304"/>
                  <a:gd name="T28" fmla="*/ 2147483647 w 212"/>
                  <a:gd name="T29" fmla="*/ 2147483647 h 304"/>
                  <a:gd name="T30" fmla="*/ 2147483647 w 212"/>
                  <a:gd name="T31" fmla="*/ 2147483647 h 304"/>
                  <a:gd name="T32" fmla="*/ 2147483647 w 212"/>
                  <a:gd name="T33" fmla="*/ 2147483647 h 304"/>
                  <a:gd name="T34" fmla="*/ 2147483647 w 212"/>
                  <a:gd name="T35" fmla="*/ 2147483647 h 304"/>
                  <a:gd name="T36" fmla="*/ 2147483647 w 212"/>
                  <a:gd name="T37" fmla="*/ 2147483647 h 304"/>
                  <a:gd name="T38" fmla="*/ 2147483647 w 212"/>
                  <a:gd name="T39" fmla="*/ 2147483647 h 304"/>
                  <a:gd name="T40" fmla="*/ 2147483647 w 212"/>
                  <a:gd name="T41" fmla="*/ 2147483647 h 304"/>
                  <a:gd name="T42" fmla="*/ 2147483647 w 212"/>
                  <a:gd name="T43" fmla="*/ 2147483647 h 304"/>
                  <a:gd name="T44" fmla="*/ 0 w 212"/>
                  <a:gd name="T45" fmla="*/ 2147483647 h 304"/>
                  <a:gd name="T46" fmla="*/ 2147483647 w 212"/>
                  <a:gd name="T47" fmla="*/ 2147483647 h 304"/>
                  <a:gd name="T48" fmla="*/ 2147483647 w 212"/>
                  <a:gd name="T49" fmla="*/ 2147483647 h 304"/>
                  <a:gd name="T50" fmla="*/ 2147483647 w 212"/>
                  <a:gd name="T51" fmla="*/ 2147483647 h 304"/>
                  <a:gd name="T52" fmla="*/ 2147483647 w 212"/>
                  <a:gd name="T53" fmla="*/ 2147483647 h 304"/>
                  <a:gd name="T54" fmla="*/ 2147483647 w 212"/>
                  <a:gd name="T55" fmla="*/ 2147483647 h 304"/>
                  <a:gd name="T56" fmla="*/ 2147483647 w 212"/>
                  <a:gd name="T57" fmla="*/ 2147483647 h 304"/>
                  <a:gd name="T58" fmla="*/ 2147483647 w 212"/>
                  <a:gd name="T59" fmla="*/ 2147483647 h 304"/>
                  <a:gd name="T60" fmla="*/ 2147483647 w 212"/>
                  <a:gd name="T61" fmla="*/ 2147483647 h 304"/>
                  <a:gd name="T62" fmla="*/ 2147483647 w 212"/>
                  <a:gd name="T63" fmla="*/ 2147483647 h 304"/>
                  <a:gd name="T64" fmla="*/ 2147483647 w 212"/>
                  <a:gd name="T65" fmla="*/ 2147483647 h 304"/>
                  <a:gd name="T66" fmla="*/ 2147483647 w 212"/>
                  <a:gd name="T67" fmla="*/ 2147483647 h 304"/>
                  <a:gd name="T68" fmla="*/ 2147483647 w 212"/>
                  <a:gd name="T69" fmla="*/ 2147483647 h 304"/>
                  <a:gd name="T70" fmla="*/ 2147483647 w 212"/>
                  <a:gd name="T71" fmla="*/ 2147483647 h 304"/>
                  <a:gd name="T72" fmla="*/ 2147483647 w 212"/>
                  <a:gd name="T73" fmla="*/ 2147483647 h 304"/>
                  <a:gd name="T74" fmla="*/ 2147483647 w 212"/>
                  <a:gd name="T75" fmla="*/ 2147483647 h 304"/>
                  <a:gd name="T76" fmla="*/ 2147483647 w 212"/>
                  <a:gd name="T77" fmla="*/ 2147483647 h 304"/>
                  <a:gd name="T78" fmla="*/ 2147483647 w 212"/>
                  <a:gd name="T79" fmla="*/ 2147483647 h 304"/>
                  <a:gd name="T80" fmla="*/ 2147483647 w 212"/>
                  <a:gd name="T81" fmla="*/ 2147483647 h 304"/>
                  <a:gd name="T82" fmla="*/ 2147483647 w 212"/>
                  <a:gd name="T83" fmla="*/ 2147483647 h 304"/>
                  <a:gd name="T84" fmla="*/ 2147483647 w 212"/>
                  <a:gd name="T85" fmla="*/ 2147483647 h 304"/>
                  <a:gd name="T86" fmla="*/ 2147483647 w 212"/>
                  <a:gd name="T87" fmla="*/ 2147483647 h 304"/>
                  <a:gd name="T88" fmla="*/ 2147483647 w 212"/>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2"/>
                  <a:gd name="T136" fmla="*/ 0 h 304"/>
                  <a:gd name="T137" fmla="*/ 212 w 212"/>
                  <a:gd name="T138" fmla="*/ 304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2" h="304">
                    <a:moveTo>
                      <a:pt x="187" y="0"/>
                    </a:moveTo>
                    <a:lnTo>
                      <a:pt x="138" y="47"/>
                    </a:lnTo>
                    <a:lnTo>
                      <a:pt x="103" y="62"/>
                    </a:lnTo>
                    <a:lnTo>
                      <a:pt x="73" y="84"/>
                    </a:lnTo>
                    <a:lnTo>
                      <a:pt x="90" y="126"/>
                    </a:lnTo>
                    <a:lnTo>
                      <a:pt x="73" y="128"/>
                    </a:lnTo>
                    <a:lnTo>
                      <a:pt x="66" y="107"/>
                    </a:lnTo>
                    <a:lnTo>
                      <a:pt x="55" y="102"/>
                    </a:lnTo>
                    <a:lnTo>
                      <a:pt x="64" y="143"/>
                    </a:lnTo>
                    <a:lnTo>
                      <a:pt x="58" y="149"/>
                    </a:lnTo>
                    <a:lnTo>
                      <a:pt x="54" y="140"/>
                    </a:lnTo>
                    <a:lnTo>
                      <a:pt x="45" y="123"/>
                    </a:lnTo>
                    <a:lnTo>
                      <a:pt x="37" y="105"/>
                    </a:lnTo>
                    <a:lnTo>
                      <a:pt x="24" y="113"/>
                    </a:lnTo>
                    <a:lnTo>
                      <a:pt x="1" y="144"/>
                    </a:lnTo>
                    <a:lnTo>
                      <a:pt x="12" y="168"/>
                    </a:lnTo>
                    <a:lnTo>
                      <a:pt x="31" y="183"/>
                    </a:lnTo>
                    <a:lnTo>
                      <a:pt x="13" y="207"/>
                    </a:lnTo>
                    <a:lnTo>
                      <a:pt x="46" y="225"/>
                    </a:lnTo>
                    <a:lnTo>
                      <a:pt x="54" y="239"/>
                    </a:lnTo>
                    <a:lnTo>
                      <a:pt x="36" y="245"/>
                    </a:lnTo>
                    <a:lnTo>
                      <a:pt x="22" y="266"/>
                    </a:lnTo>
                    <a:lnTo>
                      <a:pt x="0" y="275"/>
                    </a:lnTo>
                    <a:lnTo>
                      <a:pt x="13" y="299"/>
                    </a:lnTo>
                    <a:lnTo>
                      <a:pt x="31" y="304"/>
                    </a:lnTo>
                    <a:lnTo>
                      <a:pt x="58" y="281"/>
                    </a:lnTo>
                    <a:lnTo>
                      <a:pt x="73" y="278"/>
                    </a:lnTo>
                    <a:lnTo>
                      <a:pt x="70" y="248"/>
                    </a:lnTo>
                    <a:lnTo>
                      <a:pt x="94" y="245"/>
                    </a:lnTo>
                    <a:lnTo>
                      <a:pt x="87" y="218"/>
                    </a:lnTo>
                    <a:lnTo>
                      <a:pt x="82" y="194"/>
                    </a:lnTo>
                    <a:lnTo>
                      <a:pt x="93" y="200"/>
                    </a:lnTo>
                    <a:lnTo>
                      <a:pt x="100" y="224"/>
                    </a:lnTo>
                    <a:lnTo>
                      <a:pt x="118" y="233"/>
                    </a:lnTo>
                    <a:lnTo>
                      <a:pt x="148" y="222"/>
                    </a:lnTo>
                    <a:lnTo>
                      <a:pt x="133" y="204"/>
                    </a:lnTo>
                    <a:lnTo>
                      <a:pt x="162" y="203"/>
                    </a:lnTo>
                    <a:lnTo>
                      <a:pt x="165" y="174"/>
                    </a:lnTo>
                    <a:lnTo>
                      <a:pt x="138" y="161"/>
                    </a:lnTo>
                    <a:lnTo>
                      <a:pt x="162" y="147"/>
                    </a:lnTo>
                    <a:lnTo>
                      <a:pt x="169" y="116"/>
                    </a:lnTo>
                    <a:lnTo>
                      <a:pt x="212" y="77"/>
                    </a:lnTo>
                    <a:lnTo>
                      <a:pt x="198" y="60"/>
                    </a:lnTo>
                    <a:lnTo>
                      <a:pt x="205" y="29"/>
                    </a:lnTo>
                    <a:lnTo>
                      <a:pt x="18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0" name="Freeform 110"/>
              <p:cNvSpPr>
                <a:spLocks/>
              </p:cNvSpPr>
              <p:nvPr/>
            </p:nvSpPr>
            <p:spPr bwMode="auto">
              <a:xfrm>
                <a:off x="11762239" y="2179924"/>
                <a:ext cx="69850" cy="168275"/>
              </a:xfrm>
              <a:custGeom>
                <a:avLst/>
                <a:gdLst>
                  <a:gd name="T0" fmla="*/ 2147483647 w 50"/>
                  <a:gd name="T1" fmla="*/ 2147483647 h 120"/>
                  <a:gd name="T2" fmla="*/ 2147483647 w 50"/>
                  <a:gd name="T3" fmla="*/ 2147483647 h 120"/>
                  <a:gd name="T4" fmla="*/ 0 w 50"/>
                  <a:gd name="T5" fmla="*/ 2147483647 h 120"/>
                  <a:gd name="T6" fmla="*/ 2147483647 w 50"/>
                  <a:gd name="T7" fmla="*/ 2147483647 h 120"/>
                  <a:gd name="T8" fmla="*/ 2147483647 w 50"/>
                  <a:gd name="T9" fmla="*/ 2147483647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20"/>
                  <a:gd name="T50" fmla="*/ 50 w 50"/>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20">
                    <a:moveTo>
                      <a:pt x="11" y="120"/>
                    </a:moveTo>
                    <a:lnTo>
                      <a:pt x="2" y="92"/>
                    </a:lnTo>
                    <a:lnTo>
                      <a:pt x="0" y="59"/>
                    </a:lnTo>
                    <a:lnTo>
                      <a:pt x="6" y="24"/>
                    </a:lnTo>
                    <a:lnTo>
                      <a:pt x="8" y="9"/>
                    </a:lnTo>
                    <a:lnTo>
                      <a:pt x="24" y="0"/>
                    </a:lnTo>
                    <a:lnTo>
                      <a:pt x="45" y="15"/>
                    </a:lnTo>
                    <a:lnTo>
                      <a:pt x="42" y="23"/>
                    </a:lnTo>
                    <a:lnTo>
                      <a:pt x="21" y="20"/>
                    </a:lnTo>
                    <a:lnTo>
                      <a:pt x="44" y="39"/>
                    </a:lnTo>
                    <a:lnTo>
                      <a:pt x="50" y="56"/>
                    </a:lnTo>
                    <a:lnTo>
                      <a:pt x="36" y="71"/>
                    </a:lnTo>
                    <a:lnTo>
                      <a:pt x="41" y="83"/>
                    </a:lnTo>
                    <a:lnTo>
                      <a:pt x="32" y="99"/>
                    </a:lnTo>
                    <a:lnTo>
                      <a:pt x="47" y="117"/>
                    </a:lnTo>
                    <a:lnTo>
                      <a:pt x="11" y="12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1" name="Freeform 111"/>
              <p:cNvSpPr>
                <a:spLocks/>
              </p:cNvSpPr>
              <p:nvPr/>
            </p:nvSpPr>
            <p:spPr bwMode="auto">
              <a:xfrm>
                <a:off x="12063864" y="2384712"/>
                <a:ext cx="50800" cy="63500"/>
              </a:xfrm>
              <a:custGeom>
                <a:avLst/>
                <a:gdLst>
                  <a:gd name="T0" fmla="*/ 2147483647 w 36"/>
                  <a:gd name="T1" fmla="*/ 2147483647 h 46"/>
                  <a:gd name="T2" fmla="*/ 2147483647 w 36"/>
                  <a:gd name="T3" fmla="*/ 2147483647 h 46"/>
                  <a:gd name="T4" fmla="*/ 2147483647 w 36"/>
                  <a:gd name="T5" fmla="*/ 2147483647 h 46"/>
                  <a:gd name="T6" fmla="*/ 0 w 36"/>
                  <a:gd name="T7" fmla="*/ 2147483647 h 46"/>
                  <a:gd name="T8" fmla="*/ 2147483647 w 36"/>
                  <a:gd name="T9" fmla="*/ 0 h 46"/>
                  <a:gd name="T10" fmla="*/ 2147483647 w 36"/>
                  <a:gd name="T11" fmla="*/ 2147483647 h 46"/>
                  <a:gd name="T12" fmla="*/ 2147483647 w 36"/>
                  <a:gd name="T13" fmla="*/ 2147483647 h 46"/>
                  <a:gd name="T14" fmla="*/ 2147483647 w 3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6"/>
                  <a:gd name="T26" fmla="*/ 36 w 3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6">
                    <a:moveTo>
                      <a:pt x="36" y="37"/>
                    </a:moveTo>
                    <a:lnTo>
                      <a:pt x="29" y="46"/>
                    </a:lnTo>
                    <a:lnTo>
                      <a:pt x="12" y="34"/>
                    </a:lnTo>
                    <a:lnTo>
                      <a:pt x="0" y="12"/>
                    </a:lnTo>
                    <a:lnTo>
                      <a:pt x="17" y="0"/>
                    </a:lnTo>
                    <a:lnTo>
                      <a:pt x="30" y="3"/>
                    </a:lnTo>
                    <a:lnTo>
                      <a:pt x="36" y="22"/>
                    </a:lnTo>
                    <a:lnTo>
                      <a:pt x="36" y="3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2" name="Freeform 112"/>
              <p:cNvSpPr>
                <a:spLocks/>
              </p:cNvSpPr>
              <p:nvPr/>
            </p:nvSpPr>
            <p:spPr bwMode="auto">
              <a:xfrm>
                <a:off x="11744777" y="2014824"/>
                <a:ext cx="134937" cy="104775"/>
              </a:xfrm>
              <a:custGeom>
                <a:avLst/>
                <a:gdLst>
                  <a:gd name="T0" fmla="*/ 2147483647 w 97"/>
                  <a:gd name="T1" fmla="*/ 2147483647 h 75"/>
                  <a:gd name="T2" fmla="*/ 2147483647 w 97"/>
                  <a:gd name="T3" fmla="*/ 2147483647 h 75"/>
                  <a:gd name="T4" fmla="*/ 2147483647 w 97"/>
                  <a:gd name="T5" fmla="*/ 2147483647 h 75"/>
                  <a:gd name="T6" fmla="*/ 2147483647 w 97"/>
                  <a:gd name="T7" fmla="*/ 2147483647 h 75"/>
                  <a:gd name="T8" fmla="*/ 0 w 97"/>
                  <a:gd name="T9" fmla="*/ 2147483647 h 75"/>
                  <a:gd name="T10" fmla="*/ 2147483647 w 97"/>
                  <a:gd name="T11" fmla="*/ 2147483647 h 75"/>
                  <a:gd name="T12" fmla="*/ 2147483647 w 97"/>
                  <a:gd name="T13" fmla="*/ 0 h 75"/>
                  <a:gd name="T14" fmla="*/ 2147483647 w 97"/>
                  <a:gd name="T15" fmla="*/ 2147483647 h 75"/>
                  <a:gd name="T16" fmla="*/ 2147483647 w 97"/>
                  <a:gd name="T17" fmla="*/ 2147483647 h 75"/>
                  <a:gd name="T18" fmla="*/ 2147483647 w 97"/>
                  <a:gd name="T19" fmla="*/ 2147483647 h 75"/>
                  <a:gd name="T20" fmla="*/ 2147483647 w 97"/>
                  <a:gd name="T21" fmla="*/ 2147483647 h 75"/>
                  <a:gd name="T22" fmla="*/ 2147483647 w 97"/>
                  <a:gd name="T23" fmla="*/ 2147483647 h 75"/>
                  <a:gd name="T24" fmla="*/ 2147483647 w 97"/>
                  <a:gd name="T25" fmla="*/ 2147483647 h 75"/>
                  <a:gd name="T26" fmla="*/ 2147483647 w 97"/>
                  <a:gd name="T27" fmla="*/ 2147483647 h 75"/>
                  <a:gd name="T28" fmla="*/ 2147483647 w 97"/>
                  <a:gd name="T29" fmla="*/ 2147483647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75"/>
                  <a:gd name="T47" fmla="*/ 97 w 97"/>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75">
                    <a:moveTo>
                      <a:pt x="79" y="75"/>
                    </a:moveTo>
                    <a:lnTo>
                      <a:pt x="55" y="75"/>
                    </a:lnTo>
                    <a:lnTo>
                      <a:pt x="33" y="57"/>
                    </a:lnTo>
                    <a:lnTo>
                      <a:pt x="9" y="54"/>
                    </a:lnTo>
                    <a:lnTo>
                      <a:pt x="0" y="24"/>
                    </a:lnTo>
                    <a:lnTo>
                      <a:pt x="54" y="12"/>
                    </a:lnTo>
                    <a:lnTo>
                      <a:pt x="70" y="0"/>
                    </a:lnTo>
                    <a:lnTo>
                      <a:pt x="90" y="15"/>
                    </a:lnTo>
                    <a:lnTo>
                      <a:pt x="97" y="28"/>
                    </a:lnTo>
                    <a:lnTo>
                      <a:pt x="90" y="30"/>
                    </a:lnTo>
                    <a:lnTo>
                      <a:pt x="76" y="28"/>
                    </a:lnTo>
                    <a:lnTo>
                      <a:pt x="70" y="34"/>
                    </a:lnTo>
                    <a:lnTo>
                      <a:pt x="84" y="54"/>
                    </a:lnTo>
                    <a:lnTo>
                      <a:pt x="78" y="58"/>
                    </a:lnTo>
                    <a:lnTo>
                      <a:pt x="79" y="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3" name="Freeform 113"/>
              <p:cNvSpPr>
                <a:spLocks/>
              </p:cNvSpPr>
              <p:nvPr/>
            </p:nvSpPr>
            <p:spPr bwMode="auto">
              <a:xfrm>
                <a:off x="11781289" y="2137062"/>
                <a:ext cx="50800" cy="34925"/>
              </a:xfrm>
              <a:custGeom>
                <a:avLst/>
                <a:gdLst>
                  <a:gd name="T0" fmla="*/ 2147483647 w 36"/>
                  <a:gd name="T1" fmla="*/ 2147483647 h 25"/>
                  <a:gd name="T2" fmla="*/ 2147483647 w 36"/>
                  <a:gd name="T3" fmla="*/ 2147483647 h 25"/>
                  <a:gd name="T4" fmla="*/ 0 w 36"/>
                  <a:gd name="T5" fmla="*/ 0 h 25"/>
                  <a:gd name="T6" fmla="*/ 2147483647 w 36"/>
                  <a:gd name="T7" fmla="*/ 0 h 25"/>
                  <a:gd name="T8" fmla="*/ 2147483647 w 36"/>
                  <a:gd name="T9" fmla="*/ 0 h 25"/>
                  <a:gd name="T10" fmla="*/ 2147483647 w 36"/>
                  <a:gd name="T11" fmla="*/ 2147483647 h 25"/>
                  <a:gd name="T12" fmla="*/ 2147483647 w 36"/>
                  <a:gd name="T13" fmla="*/ 2147483647 h 25"/>
                  <a:gd name="T14" fmla="*/ 0 60000 65536"/>
                  <a:gd name="T15" fmla="*/ 0 60000 65536"/>
                  <a:gd name="T16" fmla="*/ 0 60000 65536"/>
                  <a:gd name="T17" fmla="*/ 0 60000 65536"/>
                  <a:gd name="T18" fmla="*/ 0 60000 65536"/>
                  <a:gd name="T19" fmla="*/ 0 60000 65536"/>
                  <a:gd name="T20" fmla="*/ 0 60000 65536"/>
                  <a:gd name="T21" fmla="*/ 0 w 36"/>
                  <a:gd name="T22" fmla="*/ 0 h 25"/>
                  <a:gd name="T23" fmla="*/ 36 w 3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5">
                    <a:moveTo>
                      <a:pt x="36" y="25"/>
                    </a:moveTo>
                    <a:lnTo>
                      <a:pt x="12" y="22"/>
                    </a:lnTo>
                    <a:lnTo>
                      <a:pt x="0" y="0"/>
                    </a:lnTo>
                    <a:lnTo>
                      <a:pt x="18" y="0"/>
                    </a:lnTo>
                    <a:lnTo>
                      <a:pt x="33" y="0"/>
                    </a:lnTo>
                    <a:lnTo>
                      <a:pt x="36" y="10"/>
                    </a:lnTo>
                    <a:lnTo>
                      <a:pt x="36" y="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4" name="Freeform 114"/>
              <p:cNvSpPr>
                <a:spLocks/>
              </p:cNvSpPr>
              <p:nvPr/>
            </p:nvSpPr>
            <p:spPr bwMode="auto">
              <a:xfrm>
                <a:off x="11724139" y="2381537"/>
                <a:ext cx="44450" cy="52387"/>
              </a:xfrm>
              <a:custGeom>
                <a:avLst/>
                <a:gdLst>
                  <a:gd name="T0" fmla="*/ 0 w 32"/>
                  <a:gd name="T1" fmla="*/ 2147483647 h 38"/>
                  <a:gd name="T2" fmla="*/ 2147483647 w 32"/>
                  <a:gd name="T3" fmla="*/ 2147483647 h 38"/>
                  <a:gd name="T4" fmla="*/ 2147483647 w 32"/>
                  <a:gd name="T5" fmla="*/ 0 h 38"/>
                  <a:gd name="T6" fmla="*/ 2147483647 w 32"/>
                  <a:gd name="T7" fmla="*/ 2147483647 h 38"/>
                  <a:gd name="T8" fmla="*/ 2147483647 w 32"/>
                  <a:gd name="T9" fmla="*/ 2147483647 h 38"/>
                  <a:gd name="T10" fmla="*/ 2147483647 w 32"/>
                  <a:gd name="T11" fmla="*/ 2147483647 h 38"/>
                  <a:gd name="T12" fmla="*/ 0 w 32"/>
                  <a:gd name="T13" fmla="*/ 2147483647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0" y="38"/>
                    </a:moveTo>
                    <a:lnTo>
                      <a:pt x="3" y="15"/>
                    </a:lnTo>
                    <a:lnTo>
                      <a:pt x="20" y="0"/>
                    </a:lnTo>
                    <a:lnTo>
                      <a:pt x="31" y="12"/>
                    </a:lnTo>
                    <a:lnTo>
                      <a:pt x="32" y="24"/>
                    </a:lnTo>
                    <a:lnTo>
                      <a:pt x="21" y="36"/>
                    </a:lnTo>
                    <a:lnTo>
                      <a:pt x="0" y="3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5" name="Freeform 115"/>
              <p:cNvSpPr>
                <a:spLocks/>
              </p:cNvSpPr>
              <p:nvPr/>
            </p:nvSpPr>
            <p:spPr bwMode="auto">
              <a:xfrm>
                <a:off x="12130539" y="1713199"/>
                <a:ext cx="42863" cy="31750"/>
              </a:xfrm>
              <a:custGeom>
                <a:avLst/>
                <a:gdLst>
                  <a:gd name="T0" fmla="*/ 2147483647 w 30"/>
                  <a:gd name="T1" fmla="*/ 2147483647 h 23"/>
                  <a:gd name="T2" fmla="*/ 0 w 30"/>
                  <a:gd name="T3" fmla="*/ 2147483647 h 23"/>
                  <a:gd name="T4" fmla="*/ 2147483647 w 30"/>
                  <a:gd name="T5" fmla="*/ 0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11" y="23"/>
                    </a:moveTo>
                    <a:lnTo>
                      <a:pt x="0" y="12"/>
                    </a:lnTo>
                    <a:lnTo>
                      <a:pt x="17" y="0"/>
                    </a:lnTo>
                    <a:lnTo>
                      <a:pt x="30" y="3"/>
                    </a:lnTo>
                    <a:lnTo>
                      <a:pt x="11" y="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6" name="Freeform 116"/>
              <p:cNvSpPr>
                <a:spLocks/>
              </p:cNvSpPr>
              <p:nvPr/>
            </p:nvSpPr>
            <p:spPr bwMode="auto">
              <a:xfrm>
                <a:off x="11967027" y="2032287"/>
                <a:ext cx="325437" cy="365125"/>
              </a:xfrm>
              <a:custGeom>
                <a:avLst/>
                <a:gdLst>
                  <a:gd name="T0" fmla="*/ 2147483647 w 233"/>
                  <a:gd name="T1" fmla="*/ 0 h 262"/>
                  <a:gd name="T2" fmla="*/ 2147483647 w 233"/>
                  <a:gd name="T3" fmla="*/ 2147483647 h 262"/>
                  <a:gd name="T4" fmla="*/ 2147483647 w 233"/>
                  <a:gd name="T5" fmla="*/ 2147483647 h 262"/>
                  <a:gd name="T6" fmla="*/ 2147483647 w 233"/>
                  <a:gd name="T7" fmla="*/ 2147483647 h 262"/>
                  <a:gd name="T8" fmla="*/ 2147483647 w 233"/>
                  <a:gd name="T9" fmla="*/ 2147483647 h 262"/>
                  <a:gd name="T10" fmla="*/ 2147483647 w 233"/>
                  <a:gd name="T11" fmla="*/ 2147483647 h 262"/>
                  <a:gd name="T12" fmla="*/ 2147483647 w 233"/>
                  <a:gd name="T13" fmla="*/ 2147483647 h 262"/>
                  <a:gd name="T14" fmla="*/ 2147483647 w 233"/>
                  <a:gd name="T15" fmla="*/ 2147483647 h 262"/>
                  <a:gd name="T16" fmla="*/ 2147483647 w 233"/>
                  <a:gd name="T17" fmla="*/ 2147483647 h 262"/>
                  <a:gd name="T18" fmla="*/ 2147483647 w 233"/>
                  <a:gd name="T19" fmla="*/ 2147483647 h 262"/>
                  <a:gd name="T20" fmla="*/ 2147483647 w 233"/>
                  <a:gd name="T21" fmla="*/ 2147483647 h 262"/>
                  <a:gd name="T22" fmla="*/ 0 w 233"/>
                  <a:gd name="T23" fmla="*/ 2147483647 h 262"/>
                  <a:gd name="T24" fmla="*/ 2147483647 w 233"/>
                  <a:gd name="T25" fmla="*/ 2147483647 h 262"/>
                  <a:gd name="T26" fmla="*/ 2147483647 w 233"/>
                  <a:gd name="T27" fmla="*/ 2147483647 h 262"/>
                  <a:gd name="T28" fmla="*/ 2147483647 w 233"/>
                  <a:gd name="T29" fmla="*/ 2147483647 h 262"/>
                  <a:gd name="T30" fmla="*/ 2147483647 w 233"/>
                  <a:gd name="T31" fmla="*/ 2147483647 h 262"/>
                  <a:gd name="T32" fmla="*/ 2147483647 w 233"/>
                  <a:gd name="T33" fmla="*/ 2147483647 h 262"/>
                  <a:gd name="T34" fmla="*/ 2147483647 w 233"/>
                  <a:gd name="T35" fmla="*/ 2147483647 h 262"/>
                  <a:gd name="T36" fmla="*/ 2147483647 w 233"/>
                  <a:gd name="T37" fmla="*/ 2147483647 h 262"/>
                  <a:gd name="T38" fmla="*/ 2147483647 w 233"/>
                  <a:gd name="T39" fmla="*/ 2147483647 h 262"/>
                  <a:gd name="T40" fmla="*/ 2147483647 w 233"/>
                  <a:gd name="T41" fmla="*/ 2147483647 h 262"/>
                  <a:gd name="T42" fmla="*/ 2147483647 w 233"/>
                  <a:gd name="T43" fmla="*/ 2147483647 h 262"/>
                  <a:gd name="T44" fmla="*/ 2147483647 w 233"/>
                  <a:gd name="T45" fmla="*/ 2147483647 h 262"/>
                  <a:gd name="T46" fmla="*/ 2147483647 w 233"/>
                  <a:gd name="T47" fmla="*/ 2147483647 h 262"/>
                  <a:gd name="T48" fmla="*/ 2147483647 w 233"/>
                  <a:gd name="T49" fmla="*/ 2147483647 h 262"/>
                  <a:gd name="T50" fmla="*/ 2147483647 w 233"/>
                  <a:gd name="T51" fmla="*/ 2147483647 h 262"/>
                  <a:gd name="T52" fmla="*/ 2147483647 w 233"/>
                  <a:gd name="T53" fmla="*/ 2147483647 h 262"/>
                  <a:gd name="T54" fmla="*/ 2147483647 w 233"/>
                  <a:gd name="T55" fmla="*/ 2147483647 h 262"/>
                  <a:gd name="T56" fmla="*/ 2147483647 w 233"/>
                  <a:gd name="T57" fmla="*/ 2147483647 h 262"/>
                  <a:gd name="T58" fmla="*/ 2147483647 w 233"/>
                  <a:gd name="T59" fmla="*/ 2147483647 h 262"/>
                  <a:gd name="T60" fmla="*/ 2147483647 w 233"/>
                  <a:gd name="T61" fmla="*/ 2147483647 h 262"/>
                  <a:gd name="T62" fmla="*/ 2147483647 w 233"/>
                  <a:gd name="T63" fmla="*/ 2147483647 h 262"/>
                  <a:gd name="T64" fmla="*/ 2147483647 w 233"/>
                  <a:gd name="T65" fmla="*/ 2147483647 h 262"/>
                  <a:gd name="T66" fmla="*/ 2147483647 w 233"/>
                  <a:gd name="T67" fmla="*/ 2147483647 h 262"/>
                  <a:gd name="T68" fmla="*/ 2147483647 w 233"/>
                  <a:gd name="T69" fmla="*/ 2147483647 h 262"/>
                  <a:gd name="T70" fmla="*/ 2147483647 w 233"/>
                  <a:gd name="T71" fmla="*/ 2147483647 h 262"/>
                  <a:gd name="T72" fmla="*/ 2147483647 w 233"/>
                  <a:gd name="T73" fmla="*/ 2147483647 h 262"/>
                  <a:gd name="T74" fmla="*/ 2147483647 w 233"/>
                  <a:gd name="T75" fmla="*/ 2147483647 h 262"/>
                  <a:gd name="T76" fmla="*/ 2147483647 w 233"/>
                  <a:gd name="T77" fmla="*/ 2147483647 h 262"/>
                  <a:gd name="T78" fmla="*/ 2147483647 w 233"/>
                  <a:gd name="T79" fmla="*/ 2147483647 h 262"/>
                  <a:gd name="T80" fmla="*/ 2147483647 w 233"/>
                  <a:gd name="T81" fmla="*/ 2147483647 h 262"/>
                  <a:gd name="T82" fmla="*/ 2147483647 w 233"/>
                  <a:gd name="T83" fmla="*/ 2147483647 h 262"/>
                  <a:gd name="T84" fmla="*/ 2147483647 w 233"/>
                  <a:gd name="T85" fmla="*/ 2147483647 h 262"/>
                  <a:gd name="T86" fmla="*/ 2147483647 w 233"/>
                  <a:gd name="T87" fmla="*/ 0 h 262"/>
                  <a:gd name="T88" fmla="*/ 2147483647 w 233"/>
                  <a:gd name="T89" fmla="*/ 0 h 2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
                  <a:gd name="T136" fmla="*/ 0 h 262"/>
                  <a:gd name="T137" fmla="*/ 233 w 233"/>
                  <a:gd name="T138" fmla="*/ 262 h 2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 h="262">
                    <a:moveTo>
                      <a:pt x="95" y="0"/>
                    </a:moveTo>
                    <a:lnTo>
                      <a:pt x="83" y="16"/>
                    </a:lnTo>
                    <a:lnTo>
                      <a:pt x="89" y="63"/>
                    </a:lnTo>
                    <a:lnTo>
                      <a:pt x="69" y="69"/>
                    </a:lnTo>
                    <a:lnTo>
                      <a:pt x="60" y="54"/>
                    </a:lnTo>
                    <a:lnTo>
                      <a:pt x="47" y="33"/>
                    </a:lnTo>
                    <a:lnTo>
                      <a:pt x="35" y="33"/>
                    </a:lnTo>
                    <a:lnTo>
                      <a:pt x="33" y="46"/>
                    </a:lnTo>
                    <a:lnTo>
                      <a:pt x="39" y="64"/>
                    </a:lnTo>
                    <a:lnTo>
                      <a:pt x="30" y="79"/>
                    </a:lnTo>
                    <a:lnTo>
                      <a:pt x="17" y="72"/>
                    </a:lnTo>
                    <a:lnTo>
                      <a:pt x="0" y="96"/>
                    </a:lnTo>
                    <a:lnTo>
                      <a:pt x="21" y="130"/>
                    </a:lnTo>
                    <a:lnTo>
                      <a:pt x="39" y="132"/>
                    </a:lnTo>
                    <a:lnTo>
                      <a:pt x="56" y="115"/>
                    </a:lnTo>
                    <a:lnTo>
                      <a:pt x="65" y="133"/>
                    </a:lnTo>
                    <a:lnTo>
                      <a:pt x="78" y="127"/>
                    </a:lnTo>
                    <a:lnTo>
                      <a:pt x="86" y="141"/>
                    </a:lnTo>
                    <a:lnTo>
                      <a:pt x="69" y="148"/>
                    </a:lnTo>
                    <a:lnTo>
                      <a:pt x="66" y="165"/>
                    </a:lnTo>
                    <a:lnTo>
                      <a:pt x="81" y="174"/>
                    </a:lnTo>
                    <a:lnTo>
                      <a:pt x="86" y="189"/>
                    </a:lnTo>
                    <a:lnTo>
                      <a:pt x="98" y="196"/>
                    </a:lnTo>
                    <a:lnTo>
                      <a:pt x="99" y="208"/>
                    </a:lnTo>
                    <a:lnTo>
                      <a:pt x="128" y="195"/>
                    </a:lnTo>
                    <a:lnTo>
                      <a:pt x="140" y="214"/>
                    </a:lnTo>
                    <a:lnTo>
                      <a:pt x="158" y="196"/>
                    </a:lnTo>
                    <a:lnTo>
                      <a:pt x="180" y="205"/>
                    </a:lnTo>
                    <a:lnTo>
                      <a:pt x="168" y="219"/>
                    </a:lnTo>
                    <a:lnTo>
                      <a:pt x="156" y="243"/>
                    </a:lnTo>
                    <a:lnTo>
                      <a:pt x="159" y="259"/>
                    </a:lnTo>
                    <a:lnTo>
                      <a:pt x="176" y="262"/>
                    </a:lnTo>
                    <a:lnTo>
                      <a:pt x="195" y="241"/>
                    </a:lnTo>
                    <a:lnTo>
                      <a:pt x="228" y="198"/>
                    </a:lnTo>
                    <a:lnTo>
                      <a:pt x="233" y="177"/>
                    </a:lnTo>
                    <a:lnTo>
                      <a:pt x="227" y="171"/>
                    </a:lnTo>
                    <a:lnTo>
                      <a:pt x="192" y="181"/>
                    </a:lnTo>
                    <a:lnTo>
                      <a:pt x="145" y="154"/>
                    </a:lnTo>
                    <a:lnTo>
                      <a:pt x="137" y="145"/>
                    </a:lnTo>
                    <a:lnTo>
                      <a:pt x="138" y="120"/>
                    </a:lnTo>
                    <a:lnTo>
                      <a:pt x="129" y="96"/>
                    </a:lnTo>
                    <a:lnTo>
                      <a:pt x="138" y="55"/>
                    </a:lnTo>
                    <a:lnTo>
                      <a:pt x="123" y="18"/>
                    </a:lnTo>
                    <a:lnTo>
                      <a:pt x="114" y="0"/>
                    </a:lnTo>
                    <a:lnTo>
                      <a:pt x="95"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7" name="Freeform 117"/>
              <p:cNvSpPr>
                <a:spLocks/>
              </p:cNvSpPr>
              <p:nvPr/>
            </p:nvSpPr>
            <p:spPr bwMode="auto">
              <a:xfrm>
                <a:off x="12070214" y="2606962"/>
                <a:ext cx="230188" cy="217487"/>
              </a:xfrm>
              <a:custGeom>
                <a:avLst/>
                <a:gdLst>
                  <a:gd name="T0" fmla="*/ 0 w 165"/>
                  <a:gd name="T1" fmla="*/ 2147483647 h 155"/>
                  <a:gd name="T2" fmla="*/ 2147483647 w 165"/>
                  <a:gd name="T3" fmla="*/ 2147483647 h 155"/>
                  <a:gd name="T4" fmla="*/ 2147483647 w 165"/>
                  <a:gd name="T5" fmla="*/ 2147483647 h 155"/>
                  <a:gd name="T6" fmla="*/ 2147483647 w 165"/>
                  <a:gd name="T7" fmla="*/ 2147483647 h 155"/>
                  <a:gd name="T8" fmla="*/ 2147483647 w 165"/>
                  <a:gd name="T9" fmla="*/ 2147483647 h 155"/>
                  <a:gd name="T10" fmla="*/ 2147483647 w 165"/>
                  <a:gd name="T11" fmla="*/ 2147483647 h 155"/>
                  <a:gd name="T12" fmla="*/ 2147483647 w 165"/>
                  <a:gd name="T13" fmla="*/ 2147483647 h 155"/>
                  <a:gd name="T14" fmla="*/ 2147483647 w 165"/>
                  <a:gd name="T15" fmla="*/ 2147483647 h 155"/>
                  <a:gd name="T16" fmla="*/ 2147483647 w 165"/>
                  <a:gd name="T17" fmla="*/ 2147483647 h 155"/>
                  <a:gd name="T18" fmla="*/ 2147483647 w 165"/>
                  <a:gd name="T19" fmla="*/ 2147483647 h 155"/>
                  <a:gd name="T20" fmla="*/ 2147483647 w 165"/>
                  <a:gd name="T21" fmla="*/ 2147483647 h 155"/>
                  <a:gd name="T22" fmla="*/ 2147483647 w 165"/>
                  <a:gd name="T23" fmla="*/ 2147483647 h 155"/>
                  <a:gd name="T24" fmla="*/ 2147483647 w 165"/>
                  <a:gd name="T25" fmla="*/ 0 h 155"/>
                  <a:gd name="T26" fmla="*/ 2147483647 w 165"/>
                  <a:gd name="T27" fmla="*/ 2147483647 h 155"/>
                  <a:gd name="T28" fmla="*/ 2147483647 w 165"/>
                  <a:gd name="T29" fmla="*/ 2147483647 h 155"/>
                  <a:gd name="T30" fmla="*/ 2147483647 w 165"/>
                  <a:gd name="T31" fmla="*/ 2147483647 h 155"/>
                  <a:gd name="T32" fmla="*/ 2147483647 w 165"/>
                  <a:gd name="T33" fmla="*/ 2147483647 h 155"/>
                  <a:gd name="T34" fmla="*/ 2147483647 w 165"/>
                  <a:gd name="T35" fmla="*/ 2147483647 h 155"/>
                  <a:gd name="T36" fmla="*/ 2147483647 w 165"/>
                  <a:gd name="T37" fmla="*/ 2147483647 h 155"/>
                  <a:gd name="T38" fmla="*/ 2147483647 w 165"/>
                  <a:gd name="T39" fmla="*/ 2147483647 h 155"/>
                  <a:gd name="T40" fmla="*/ 2147483647 w 165"/>
                  <a:gd name="T41" fmla="*/ 2147483647 h 155"/>
                  <a:gd name="T42" fmla="*/ 2147483647 w 165"/>
                  <a:gd name="T43" fmla="*/ 2147483647 h 155"/>
                  <a:gd name="T44" fmla="*/ 2147483647 w 165"/>
                  <a:gd name="T45" fmla="*/ 2147483647 h 155"/>
                  <a:gd name="T46" fmla="*/ 2147483647 w 165"/>
                  <a:gd name="T47" fmla="*/ 2147483647 h 155"/>
                  <a:gd name="T48" fmla="*/ 0 w 165"/>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155"/>
                  <a:gd name="T77" fmla="*/ 165 w 165"/>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155">
                    <a:moveTo>
                      <a:pt x="0" y="140"/>
                    </a:moveTo>
                    <a:lnTo>
                      <a:pt x="13" y="125"/>
                    </a:lnTo>
                    <a:lnTo>
                      <a:pt x="36" y="128"/>
                    </a:lnTo>
                    <a:lnTo>
                      <a:pt x="75" y="117"/>
                    </a:lnTo>
                    <a:lnTo>
                      <a:pt x="49" y="111"/>
                    </a:lnTo>
                    <a:lnTo>
                      <a:pt x="57" y="90"/>
                    </a:lnTo>
                    <a:lnTo>
                      <a:pt x="75" y="72"/>
                    </a:lnTo>
                    <a:lnTo>
                      <a:pt x="79" y="65"/>
                    </a:lnTo>
                    <a:lnTo>
                      <a:pt x="51" y="65"/>
                    </a:lnTo>
                    <a:lnTo>
                      <a:pt x="34" y="57"/>
                    </a:lnTo>
                    <a:lnTo>
                      <a:pt x="16" y="42"/>
                    </a:lnTo>
                    <a:lnTo>
                      <a:pt x="26" y="14"/>
                    </a:lnTo>
                    <a:lnTo>
                      <a:pt x="49" y="0"/>
                    </a:lnTo>
                    <a:lnTo>
                      <a:pt x="75" y="8"/>
                    </a:lnTo>
                    <a:lnTo>
                      <a:pt x="96" y="47"/>
                    </a:lnTo>
                    <a:lnTo>
                      <a:pt x="156" y="71"/>
                    </a:lnTo>
                    <a:lnTo>
                      <a:pt x="165" y="96"/>
                    </a:lnTo>
                    <a:lnTo>
                      <a:pt x="148" y="108"/>
                    </a:lnTo>
                    <a:lnTo>
                      <a:pt x="148" y="129"/>
                    </a:lnTo>
                    <a:lnTo>
                      <a:pt x="121" y="138"/>
                    </a:lnTo>
                    <a:lnTo>
                      <a:pt x="102" y="129"/>
                    </a:lnTo>
                    <a:lnTo>
                      <a:pt x="64" y="149"/>
                    </a:lnTo>
                    <a:lnTo>
                      <a:pt x="42" y="149"/>
                    </a:lnTo>
                    <a:lnTo>
                      <a:pt x="22" y="155"/>
                    </a:lnTo>
                    <a:lnTo>
                      <a:pt x="0" y="14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8" name="Freeform 118"/>
              <p:cNvSpPr>
                <a:spLocks/>
              </p:cNvSpPr>
              <p:nvPr/>
            </p:nvSpPr>
            <p:spPr bwMode="auto">
              <a:xfrm>
                <a:off x="11978139" y="2586324"/>
                <a:ext cx="76200" cy="69850"/>
              </a:xfrm>
              <a:custGeom>
                <a:avLst/>
                <a:gdLst>
                  <a:gd name="T0" fmla="*/ 2147483647 w 54"/>
                  <a:gd name="T1" fmla="*/ 2147483647 h 50"/>
                  <a:gd name="T2" fmla="*/ 2147483647 w 54"/>
                  <a:gd name="T3" fmla="*/ 0 h 50"/>
                  <a:gd name="T4" fmla="*/ 2147483647 w 54"/>
                  <a:gd name="T5" fmla="*/ 2147483647 h 50"/>
                  <a:gd name="T6" fmla="*/ 2147483647 w 54"/>
                  <a:gd name="T7" fmla="*/ 2147483647 h 50"/>
                  <a:gd name="T8" fmla="*/ 0 w 54"/>
                  <a:gd name="T9" fmla="*/ 2147483647 h 50"/>
                  <a:gd name="T10" fmla="*/ 2147483647 w 54"/>
                  <a:gd name="T11" fmla="*/ 2147483647 h 50"/>
                  <a:gd name="T12" fmla="*/ 0 60000 65536"/>
                  <a:gd name="T13" fmla="*/ 0 60000 65536"/>
                  <a:gd name="T14" fmla="*/ 0 60000 65536"/>
                  <a:gd name="T15" fmla="*/ 0 60000 65536"/>
                  <a:gd name="T16" fmla="*/ 0 60000 65536"/>
                  <a:gd name="T17" fmla="*/ 0 60000 65536"/>
                  <a:gd name="T18" fmla="*/ 0 w 54"/>
                  <a:gd name="T19" fmla="*/ 0 h 50"/>
                  <a:gd name="T20" fmla="*/ 54 w 5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4" h="50">
                    <a:moveTo>
                      <a:pt x="4" y="35"/>
                    </a:moveTo>
                    <a:lnTo>
                      <a:pt x="33" y="0"/>
                    </a:lnTo>
                    <a:lnTo>
                      <a:pt x="54" y="3"/>
                    </a:lnTo>
                    <a:lnTo>
                      <a:pt x="42" y="29"/>
                    </a:lnTo>
                    <a:lnTo>
                      <a:pt x="0" y="50"/>
                    </a:lnTo>
                    <a:lnTo>
                      <a:pt x="4"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9" name="Freeform 119"/>
              <p:cNvSpPr>
                <a:spLocks/>
              </p:cNvSpPr>
              <p:nvPr/>
            </p:nvSpPr>
            <p:spPr bwMode="auto">
              <a:xfrm>
                <a:off x="12370252" y="3141949"/>
                <a:ext cx="103187" cy="160338"/>
              </a:xfrm>
              <a:custGeom>
                <a:avLst/>
                <a:gdLst>
                  <a:gd name="T0" fmla="*/ 2147483647 w 75"/>
                  <a:gd name="T1" fmla="*/ 2147483647 h 115"/>
                  <a:gd name="T2" fmla="*/ 2147483647 w 75"/>
                  <a:gd name="T3" fmla="*/ 2147483647 h 115"/>
                  <a:gd name="T4" fmla="*/ 0 w 75"/>
                  <a:gd name="T5" fmla="*/ 2147483647 h 115"/>
                  <a:gd name="T6" fmla="*/ 2147483647 w 75"/>
                  <a:gd name="T7" fmla="*/ 0 h 115"/>
                  <a:gd name="T8" fmla="*/ 2147483647 w 75"/>
                  <a:gd name="T9" fmla="*/ 2147483647 h 115"/>
                  <a:gd name="T10" fmla="*/ 2147483647 w 75"/>
                  <a:gd name="T11" fmla="*/ 2147483647 h 115"/>
                  <a:gd name="T12" fmla="*/ 2147483647 w 75"/>
                  <a:gd name="T13" fmla="*/ 2147483647 h 115"/>
                  <a:gd name="T14" fmla="*/ 2147483647 w 75"/>
                  <a:gd name="T15" fmla="*/ 2147483647 h 115"/>
                  <a:gd name="T16" fmla="*/ 2147483647 w 75"/>
                  <a:gd name="T17" fmla="*/ 2147483647 h 115"/>
                  <a:gd name="T18" fmla="*/ 2147483647 w 75"/>
                  <a:gd name="T19" fmla="*/ 2147483647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15"/>
                  <a:gd name="T32" fmla="*/ 75 w 75"/>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15">
                    <a:moveTo>
                      <a:pt x="12" y="94"/>
                    </a:moveTo>
                    <a:lnTo>
                      <a:pt x="2" y="51"/>
                    </a:lnTo>
                    <a:lnTo>
                      <a:pt x="0" y="16"/>
                    </a:lnTo>
                    <a:lnTo>
                      <a:pt x="36" y="0"/>
                    </a:lnTo>
                    <a:lnTo>
                      <a:pt x="51" y="15"/>
                    </a:lnTo>
                    <a:lnTo>
                      <a:pt x="60" y="49"/>
                    </a:lnTo>
                    <a:lnTo>
                      <a:pt x="75" y="70"/>
                    </a:lnTo>
                    <a:lnTo>
                      <a:pt x="71" y="108"/>
                    </a:lnTo>
                    <a:lnTo>
                      <a:pt x="41" y="115"/>
                    </a:lnTo>
                    <a:lnTo>
                      <a:pt x="12" y="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0" name="Freeform 120"/>
              <p:cNvSpPr>
                <a:spLocks/>
              </p:cNvSpPr>
              <p:nvPr/>
            </p:nvSpPr>
            <p:spPr bwMode="auto">
              <a:xfrm>
                <a:off x="12154352" y="2895887"/>
                <a:ext cx="130175" cy="187325"/>
              </a:xfrm>
              <a:custGeom>
                <a:avLst/>
                <a:gdLst>
                  <a:gd name="T0" fmla="*/ 0 w 93"/>
                  <a:gd name="T1" fmla="*/ 2147483647 h 134"/>
                  <a:gd name="T2" fmla="*/ 2147483647 w 93"/>
                  <a:gd name="T3" fmla="*/ 2147483647 h 134"/>
                  <a:gd name="T4" fmla="*/ 2147483647 w 93"/>
                  <a:gd name="T5" fmla="*/ 2147483647 h 134"/>
                  <a:gd name="T6" fmla="*/ 2147483647 w 93"/>
                  <a:gd name="T7" fmla="*/ 2147483647 h 134"/>
                  <a:gd name="T8" fmla="*/ 2147483647 w 93"/>
                  <a:gd name="T9" fmla="*/ 2147483647 h 134"/>
                  <a:gd name="T10" fmla="*/ 2147483647 w 93"/>
                  <a:gd name="T11" fmla="*/ 2147483647 h 134"/>
                  <a:gd name="T12" fmla="*/ 2147483647 w 93"/>
                  <a:gd name="T13" fmla="*/ 2147483647 h 134"/>
                  <a:gd name="T14" fmla="*/ 2147483647 w 93"/>
                  <a:gd name="T15" fmla="*/ 0 h 134"/>
                  <a:gd name="T16" fmla="*/ 2147483647 w 93"/>
                  <a:gd name="T17" fmla="*/ 2147483647 h 134"/>
                  <a:gd name="T18" fmla="*/ 2147483647 w 93"/>
                  <a:gd name="T19" fmla="*/ 2147483647 h 134"/>
                  <a:gd name="T20" fmla="*/ 2147483647 w 93"/>
                  <a:gd name="T21" fmla="*/ 2147483647 h 134"/>
                  <a:gd name="T22" fmla="*/ 0 w 93"/>
                  <a:gd name="T23" fmla="*/ 2147483647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34"/>
                  <a:gd name="T38" fmla="*/ 93 w 93"/>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34">
                    <a:moveTo>
                      <a:pt x="0" y="119"/>
                    </a:moveTo>
                    <a:lnTo>
                      <a:pt x="11" y="79"/>
                    </a:lnTo>
                    <a:lnTo>
                      <a:pt x="40" y="77"/>
                    </a:lnTo>
                    <a:lnTo>
                      <a:pt x="45" y="68"/>
                    </a:lnTo>
                    <a:lnTo>
                      <a:pt x="25" y="65"/>
                    </a:lnTo>
                    <a:lnTo>
                      <a:pt x="19" y="54"/>
                    </a:lnTo>
                    <a:lnTo>
                      <a:pt x="57" y="17"/>
                    </a:lnTo>
                    <a:lnTo>
                      <a:pt x="93" y="0"/>
                    </a:lnTo>
                    <a:lnTo>
                      <a:pt x="58" y="84"/>
                    </a:lnTo>
                    <a:lnTo>
                      <a:pt x="39" y="116"/>
                    </a:lnTo>
                    <a:lnTo>
                      <a:pt x="15" y="134"/>
                    </a:lnTo>
                    <a:lnTo>
                      <a:pt x="0" y="1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1" name="Freeform 121"/>
              <p:cNvSpPr>
                <a:spLocks/>
              </p:cNvSpPr>
              <p:nvPr/>
            </p:nvSpPr>
            <p:spPr bwMode="auto">
              <a:xfrm>
                <a:off x="12024177" y="3018124"/>
                <a:ext cx="138112" cy="179388"/>
              </a:xfrm>
              <a:custGeom>
                <a:avLst/>
                <a:gdLst>
                  <a:gd name="T0" fmla="*/ 2147483647 w 99"/>
                  <a:gd name="T1" fmla="*/ 2147483647 h 129"/>
                  <a:gd name="T2" fmla="*/ 2147483647 w 99"/>
                  <a:gd name="T3" fmla="*/ 2147483647 h 129"/>
                  <a:gd name="T4" fmla="*/ 2147483647 w 99"/>
                  <a:gd name="T5" fmla="*/ 2147483647 h 129"/>
                  <a:gd name="T6" fmla="*/ 2147483647 w 99"/>
                  <a:gd name="T7" fmla="*/ 2147483647 h 129"/>
                  <a:gd name="T8" fmla="*/ 2147483647 w 99"/>
                  <a:gd name="T9" fmla="*/ 2147483647 h 129"/>
                  <a:gd name="T10" fmla="*/ 2147483647 w 99"/>
                  <a:gd name="T11" fmla="*/ 2147483647 h 129"/>
                  <a:gd name="T12" fmla="*/ 2147483647 w 99"/>
                  <a:gd name="T13" fmla="*/ 2147483647 h 129"/>
                  <a:gd name="T14" fmla="*/ 0 w 99"/>
                  <a:gd name="T15" fmla="*/ 2147483647 h 129"/>
                  <a:gd name="T16" fmla="*/ 2147483647 w 99"/>
                  <a:gd name="T17" fmla="*/ 2147483647 h 129"/>
                  <a:gd name="T18" fmla="*/ 2147483647 w 99"/>
                  <a:gd name="T19" fmla="*/ 2147483647 h 129"/>
                  <a:gd name="T20" fmla="*/ 2147483647 w 99"/>
                  <a:gd name="T21" fmla="*/ 2147483647 h 129"/>
                  <a:gd name="T22" fmla="*/ 2147483647 w 99"/>
                  <a:gd name="T23" fmla="*/ 0 h 129"/>
                  <a:gd name="T24" fmla="*/ 2147483647 w 99"/>
                  <a:gd name="T25" fmla="*/ 2147483647 h 129"/>
                  <a:gd name="T26" fmla="*/ 2147483647 w 99"/>
                  <a:gd name="T27" fmla="*/ 2147483647 h 129"/>
                  <a:gd name="T28" fmla="*/ 2147483647 w 99"/>
                  <a:gd name="T29" fmla="*/ 2147483647 h 129"/>
                  <a:gd name="T30" fmla="*/ 2147483647 w 99"/>
                  <a:gd name="T31" fmla="*/ 2147483647 h 129"/>
                  <a:gd name="T32" fmla="*/ 2147483647 w 99"/>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29"/>
                  <a:gd name="T53" fmla="*/ 99 w 99"/>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29">
                    <a:moveTo>
                      <a:pt x="54" y="129"/>
                    </a:moveTo>
                    <a:lnTo>
                      <a:pt x="34" y="129"/>
                    </a:lnTo>
                    <a:lnTo>
                      <a:pt x="55" y="107"/>
                    </a:lnTo>
                    <a:lnTo>
                      <a:pt x="43" y="80"/>
                    </a:lnTo>
                    <a:lnTo>
                      <a:pt x="54" y="60"/>
                    </a:lnTo>
                    <a:lnTo>
                      <a:pt x="34" y="57"/>
                    </a:lnTo>
                    <a:lnTo>
                      <a:pt x="7" y="99"/>
                    </a:lnTo>
                    <a:lnTo>
                      <a:pt x="0" y="84"/>
                    </a:lnTo>
                    <a:lnTo>
                      <a:pt x="4" y="56"/>
                    </a:lnTo>
                    <a:lnTo>
                      <a:pt x="25" y="21"/>
                    </a:lnTo>
                    <a:lnTo>
                      <a:pt x="42" y="32"/>
                    </a:lnTo>
                    <a:lnTo>
                      <a:pt x="76" y="0"/>
                    </a:lnTo>
                    <a:lnTo>
                      <a:pt x="91" y="56"/>
                    </a:lnTo>
                    <a:lnTo>
                      <a:pt x="99" y="83"/>
                    </a:lnTo>
                    <a:lnTo>
                      <a:pt x="94" y="110"/>
                    </a:lnTo>
                    <a:lnTo>
                      <a:pt x="72" y="117"/>
                    </a:lnTo>
                    <a:lnTo>
                      <a:pt x="54" y="1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2" name="Freeform 122"/>
              <p:cNvSpPr>
                <a:spLocks/>
              </p:cNvSpPr>
              <p:nvPr/>
            </p:nvSpPr>
            <p:spPr bwMode="auto">
              <a:xfrm>
                <a:off x="11890827" y="2664112"/>
                <a:ext cx="60325" cy="60325"/>
              </a:xfrm>
              <a:custGeom>
                <a:avLst/>
                <a:gdLst>
                  <a:gd name="T0" fmla="*/ 0 w 43"/>
                  <a:gd name="T1" fmla="*/ 2147483647 h 43"/>
                  <a:gd name="T2" fmla="*/ 2147483647 w 43"/>
                  <a:gd name="T3" fmla="*/ 2147483647 h 43"/>
                  <a:gd name="T4" fmla="*/ 2147483647 w 43"/>
                  <a:gd name="T5" fmla="*/ 2147483647 h 43"/>
                  <a:gd name="T6" fmla="*/ 2147483647 w 43"/>
                  <a:gd name="T7" fmla="*/ 0 h 43"/>
                  <a:gd name="T8" fmla="*/ 2147483647 w 43"/>
                  <a:gd name="T9" fmla="*/ 2147483647 h 43"/>
                  <a:gd name="T10" fmla="*/ 2147483647 w 43"/>
                  <a:gd name="T11" fmla="*/ 2147483647 h 43"/>
                  <a:gd name="T12" fmla="*/ 0 w 43"/>
                  <a:gd name="T13" fmla="*/ 2147483647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0" y="22"/>
                    </a:moveTo>
                    <a:lnTo>
                      <a:pt x="12" y="10"/>
                    </a:lnTo>
                    <a:lnTo>
                      <a:pt x="28" y="4"/>
                    </a:lnTo>
                    <a:lnTo>
                      <a:pt x="43" y="0"/>
                    </a:lnTo>
                    <a:lnTo>
                      <a:pt x="31" y="21"/>
                    </a:lnTo>
                    <a:lnTo>
                      <a:pt x="4" y="43"/>
                    </a:lnTo>
                    <a:lnTo>
                      <a:pt x="0" y="2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3" name="Freeform 123"/>
              <p:cNvSpPr>
                <a:spLocks/>
              </p:cNvSpPr>
              <p:nvPr/>
            </p:nvSpPr>
            <p:spPr bwMode="auto">
              <a:xfrm>
                <a:off x="12440102" y="3033999"/>
                <a:ext cx="46037" cy="74613"/>
              </a:xfrm>
              <a:custGeom>
                <a:avLst/>
                <a:gdLst>
                  <a:gd name="T0" fmla="*/ 2147483647 w 32"/>
                  <a:gd name="T1" fmla="*/ 2147483647 h 54"/>
                  <a:gd name="T2" fmla="*/ 2147483647 w 32"/>
                  <a:gd name="T3" fmla="*/ 2147483647 h 54"/>
                  <a:gd name="T4" fmla="*/ 0 w 32"/>
                  <a:gd name="T5" fmla="*/ 2147483647 h 54"/>
                  <a:gd name="T6" fmla="*/ 2147483647 w 32"/>
                  <a:gd name="T7" fmla="*/ 0 h 54"/>
                  <a:gd name="T8" fmla="*/ 2147483647 w 32"/>
                  <a:gd name="T9" fmla="*/ 2147483647 h 54"/>
                  <a:gd name="T10" fmla="*/ 2147483647 w 32"/>
                  <a:gd name="T11" fmla="*/ 2147483647 h 54"/>
                  <a:gd name="T12" fmla="*/ 2147483647 w 32"/>
                  <a:gd name="T13" fmla="*/ 2147483647 h 54"/>
                  <a:gd name="T14" fmla="*/ 2147483647 w 32"/>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4"/>
                  <a:gd name="T26" fmla="*/ 32 w 3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4">
                    <a:moveTo>
                      <a:pt x="8" y="48"/>
                    </a:moveTo>
                    <a:lnTo>
                      <a:pt x="2" y="32"/>
                    </a:lnTo>
                    <a:lnTo>
                      <a:pt x="0" y="12"/>
                    </a:lnTo>
                    <a:lnTo>
                      <a:pt x="7" y="0"/>
                    </a:lnTo>
                    <a:lnTo>
                      <a:pt x="21" y="20"/>
                    </a:lnTo>
                    <a:lnTo>
                      <a:pt x="32" y="40"/>
                    </a:lnTo>
                    <a:lnTo>
                      <a:pt x="29" y="54"/>
                    </a:lnTo>
                    <a:lnTo>
                      <a:pt x="8" y="4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4" name="Freeform 124"/>
              <p:cNvSpPr>
                <a:spLocks/>
              </p:cNvSpPr>
              <p:nvPr/>
            </p:nvSpPr>
            <p:spPr bwMode="auto">
              <a:xfrm>
                <a:off x="12127364" y="2452974"/>
                <a:ext cx="34925" cy="28575"/>
              </a:xfrm>
              <a:custGeom>
                <a:avLst/>
                <a:gdLst>
                  <a:gd name="T0" fmla="*/ 2147483647 w 25"/>
                  <a:gd name="T1" fmla="*/ 2147483647 h 21"/>
                  <a:gd name="T2" fmla="*/ 0 w 25"/>
                  <a:gd name="T3" fmla="*/ 2147483647 h 21"/>
                  <a:gd name="T4" fmla="*/ 2147483647 w 25"/>
                  <a:gd name="T5" fmla="*/ 0 h 21"/>
                  <a:gd name="T6" fmla="*/ 2147483647 w 25"/>
                  <a:gd name="T7" fmla="*/ 2147483647 h 21"/>
                  <a:gd name="T8" fmla="*/ 2147483647 w 25"/>
                  <a:gd name="T9" fmla="*/ 2147483647 h 21"/>
                  <a:gd name="T10" fmla="*/ 2147483647 w 25"/>
                  <a:gd name="T11" fmla="*/ 2147483647 h 21"/>
                  <a:gd name="T12" fmla="*/ 0 60000 65536"/>
                  <a:gd name="T13" fmla="*/ 0 60000 65536"/>
                  <a:gd name="T14" fmla="*/ 0 60000 65536"/>
                  <a:gd name="T15" fmla="*/ 0 60000 65536"/>
                  <a:gd name="T16" fmla="*/ 0 60000 65536"/>
                  <a:gd name="T17" fmla="*/ 0 60000 65536"/>
                  <a:gd name="T18" fmla="*/ 0 w 25"/>
                  <a:gd name="T19" fmla="*/ 0 h 21"/>
                  <a:gd name="T20" fmla="*/ 25 w 2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5" h="21">
                    <a:moveTo>
                      <a:pt x="1" y="21"/>
                    </a:moveTo>
                    <a:lnTo>
                      <a:pt x="0" y="8"/>
                    </a:lnTo>
                    <a:lnTo>
                      <a:pt x="20" y="0"/>
                    </a:lnTo>
                    <a:lnTo>
                      <a:pt x="25" y="11"/>
                    </a:lnTo>
                    <a:lnTo>
                      <a:pt x="19" y="21"/>
                    </a:lnTo>
                    <a:lnTo>
                      <a:pt x="1" y="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 name="Freeform 125"/>
              <p:cNvSpPr>
                <a:spLocks/>
              </p:cNvSpPr>
              <p:nvPr/>
            </p:nvSpPr>
            <p:spPr bwMode="auto">
              <a:xfrm>
                <a:off x="12173402" y="2151349"/>
                <a:ext cx="25400" cy="71438"/>
              </a:xfrm>
              <a:custGeom>
                <a:avLst/>
                <a:gdLst>
                  <a:gd name="T0" fmla="*/ 0 w 19"/>
                  <a:gd name="T1" fmla="*/ 2147483647 h 51"/>
                  <a:gd name="T2" fmla="*/ 2147483647 w 19"/>
                  <a:gd name="T3" fmla="*/ 2147483647 h 51"/>
                  <a:gd name="T4" fmla="*/ 2147483647 w 19"/>
                  <a:gd name="T5" fmla="*/ 0 h 51"/>
                  <a:gd name="T6" fmla="*/ 2147483647 w 19"/>
                  <a:gd name="T7" fmla="*/ 2147483647 h 51"/>
                  <a:gd name="T8" fmla="*/ 2147483647 w 19"/>
                  <a:gd name="T9" fmla="*/ 2147483647 h 51"/>
                  <a:gd name="T10" fmla="*/ 0 w 19"/>
                  <a:gd name="T11" fmla="*/ 2147483647 h 51"/>
                  <a:gd name="T12" fmla="*/ 0 60000 65536"/>
                  <a:gd name="T13" fmla="*/ 0 60000 65536"/>
                  <a:gd name="T14" fmla="*/ 0 60000 65536"/>
                  <a:gd name="T15" fmla="*/ 0 60000 65536"/>
                  <a:gd name="T16" fmla="*/ 0 60000 65536"/>
                  <a:gd name="T17" fmla="*/ 0 60000 65536"/>
                  <a:gd name="T18" fmla="*/ 0 w 19"/>
                  <a:gd name="T19" fmla="*/ 0 h 51"/>
                  <a:gd name="T20" fmla="*/ 19 w 1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9" h="51">
                    <a:moveTo>
                      <a:pt x="0" y="41"/>
                    </a:moveTo>
                    <a:lnTo>
                      <a:pt x="5" y="14"/>
                    </a:lnTo>
                    <a:lnTo>
                      <a:pt x="12" y="0"/>
                    </a:lnTo>
                    <a:lnTo>
                      <a:pt x="19" y="23"/>
                    </a:lnTo>
                    <a:lnTo>
                      <a:pt x="15" y="51"/>
                    </a:lnTo>
                    <a:lnTo>
                      <a:pt x="0" y="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6" name="Freeform 126"/>
              <p:cNvSpPr>
                <a:spLocks/>
              </p:cNvSpPr>
              <p:nvPr/>
            </p:nvSpPr>
            <p:spPr bwMode="auto">
              <a:xfrm>
                <a:off x="12103552" y="2916524"/>
                <a:ext cx="34925" cy="46038"/>
              </a:xfrm>
              <a:custGeom>
                <a:avLst/>
                <a:gdLst>
                  <a:gd name="T0" fmla="*/ 0 w 24"/>
                  <a:gd name="T1" fmla="*/ 2147483647 h 33"/>
                  <a:gd name="T2" fmla="*/ 2147483647 w 24"/>
                  <a:gd name="T3" fmla="*/ 0 h 33"/>
                  <a:gd name="T4" fmla="*/ 2147483647 w 24"/>
                  <a:gd name="T5" fmla="*/ 0 h 33"/>
                  <a:gd name="T6" fmla="*/ 2147483647 w 24"/>
                  <a:gd name="T7" fmla="*/ 2147483647 h 33"/>
                  <a:gd name="T8" fmla="*/ 0 w 24"/>
                  <a:gd name="T9" fmla="*/ 2147483647 h 33"/>
                  <a:gd name="T10" fmla="*/ 0 60000 65536"/>
                  <a:gd name="T11" fmla="*/ 0 60000 65536"/>
                  <a:gd name="T12" fmla="*/ 0 60000 65536"/>
                  <a:gd name="T13" fmla="*/ 0 60000 65536"/>
                  <a:gd name="T14" fmla="*/ 0 60000 65536"/>
                  <a:gd name="T15" fmla="*/ 0 w 24"/>
                  <a:gd name="T16" fmla="*/ 0 h 33"/>
                  <a:gd name="T17" fmla="*/ 24 w 24"/>
                  <a:gd name="T18" fmla="*/ 33 h 33"/>
                </a:gdLst>
                <a:ahLst/>
                <a:cxnLst>
                  <a:cxn ang="T10">
                    <a:pos x="T0" y="T1"/>
                  </a:cxn>
                  <a:cxn ang="T11">
                    <a:pos x="T2" y="T3"/>
                  </a:cxn>
                  <a:cxn ang="T12">
                    <a:pos x="T4" y="T5"/>
                  </a:cxn>
                  <a:cxn ang="T13">
                    <a:pos x="T6" y="T7"/>
                  </a:cxn>
                  <a:cxn ang="T14">
                    <a:pos x="T8" y="T9"/>
                  </a:cxn>
                </a:cxnLst>
                <a:rect l="T15" t="T16" r="T17" b="T18"/>
                <a:pathLst>
                  <a:path w="24" h="33">
                    <a:moveTo>
                      <a:pt x="0" y="27"/>
                    </a:moveTo>
                    <a:lnTo>
                      <a:pt x="5" y="0"/>
                    </a:lnTo>
                    <a:lnTo>
                      <a:pt x="24" y="0"/>
                    </a:lnTo>
                    <a:lnTo>
                      <a:pt x="13" y="33"/>
                    </a:lnTo>
                    <a:lnTo>
                      <a:pt x="0" y="2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7" name="Freeform 127"/>
              <p:cNvSpPr>
                <a:spLocks/>
              </p:cNvSpPr>
              <p:nvPr/>
            </p:nvSpPr>
            <p:spPr bwMode="auto">
              <a:xfrm>
                <a:off x="12197214" y="2224374"/>
                <a:ext cx="25400" cy="30163"/>
              </a:xfrm>
              <a:custGeom>
                <a:avLst/>
                <a:gdLst>
                  <a:gd name="T0" fmla="*/ 2147483647 w 18"/>
                  <a:gd name="T1" fmla="*/ 2147483647 h 21"/>
                  <a:gd name="T2" fmla="*/ 0 w 18"/>
                  <a:gd name="T3" fmla="*/ 2147483647 h 21"/>
                  <a:gd name="T4" fmla="*/ 2147483647 w 18"/>
                  <a:gd name="T5" fmla="*/ 0 h 21"/>
                  <a:gd name="T6" fmla="*/ 2147483647 w 18"/>
                  <a:gd name="T7" fmla="*/ 2147483647 h 21"/>
                  <a:gd name="T8" fmla="*/ 2147483647 w 18"/>
                  <a:gd name="T9" fmla="*/ 2147483647 h 21"/>
                  <a:gd name="T10" fmla="*/ 2147483647 w 18"/>
                  <a:gd name="T11" fmla="*/ 2147483647 h 21"/>
                  <a:gd name="T12" fmla="*/ 0 60000 65536"/>
                  <a:gd name="T13" fmla="*/ 0 60000 65536"/>
                  <a:gd name="T14" fmla="*/ 0 60000 65536"/>
                  <a:gd name="T15" fmla="*/ 0 60000 65536"/>
                  <a:gd name="T16" fmla="*/ 0 60000 65536"/>
                  <a:gd name="T17" fmla="*/ 0 60000 65536"/>
                  <a:gd name="T18" fmla="*/ 0 w 18"/>
                  <a:gd name="T19" fmla="*/ 0 h 21"/>
                  <a:gd name="T20" fmla="*/ 18 w 1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8" h="21">
                    <a:moveTo>
                      <a:pt x="1" y="19"/>
                    </a:moveTo>
                    <a:lnTo>
                      <a:pt x="0" y="6"/>
                    </a:lnTo>
                    <a:lnTo>
                      <a:pt x="15" y="0"/>
                    </a:lnTo>
                    <a:lnTo>
                      <a:pt x="18" y="10"/>
                    </a:lnTo>
                    <a:lnTo>
                      <a:pt x="17" y="21"/>
                    </a:lnTo>
                    <a:lnTo>
                      <a:pt x="1" y="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8" name="Freeform 90"/>
              <p:cNvSpPr>
                <a:spLocks/>
              </p:cNvSpPr>
              <p:nvPr/>
            </p:nvSpPr>
            <p:spPr bwMode="auto">
              <a:xfrm>
                <a:off x="14494327" y="5466049"/>
                <a:ext cx="60325" cy="36513"/>
              </a:xfrm>
              <a:custGeom>
                <a:avLst/>
                <a:gdLst>
                  <a:gd name="T0" fmla="*/ 2147483647 w 44"/>
                  <a:gd name="T1" fmla="*/ 2147483647 h 26"/>
                  <a:gd name="T2" fmla="*/ 2147483647 w 44"/>
                  <a:gd name="T3" fmla="*/ 2147483647 h 26"/>
                  <a:gd name="T4" fmla="*/ 2147483647 w 44"/>
                  <a:gd name="T5" fmla="*/ 2147483647 h 26"/>
                  <a:gd name="T6" fmla="*/ 0 w 44"/>
                  <a:gd name="T7" fmla="*/ 2147483647 h 26"/>
                  <a:gd name="T8" fmla="*/ 2147483647 w 44"/>
                  <a:gd name="T9" fmla="*/ 0 h 26"/>
                  <a:gd name="T10" fmla="*/ 2147483647 w 44"/>
                  <a:gd name="T11" fmla="*/ 2147483647 h 26"/>
                  <a:gd name="T12" fmla="*/ 2147483647 w 44"/>
                  <a:gd name="T13" fmla="*/ 2147483647 h 26"/>
                  <a:gd name="T14" fmla="*/ 0 60000 65536"/>
                  <a:gd name="T15" fmla="*/ 0 60000 65536"/>
                  <a:gd name="T16" fmla="*/ 0 60000 65536"/>
                  <a:gd name="T17" fmla="*/ 0 60000 65536"/>
                  <a:gd name="T18" fmla="*/ 0 60000 65536"/>
                  <a:gd name="T19" fmla="*/ 0 60000 65536"/>
                  <a:gd name="T20" fmla="*/ 0 60000 65536"/>
                  <a:gd name="T21" fmla="*/ 0 w 44"/>
                  <a:gd name="T22" fmla="*/ 0 h 26"/>
                  <a:gd name="T23" fmla="*/ 44 w 4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6">
                    <a:moveTo>
                      <a:pt x="44" y="21"/>
                    </a:moveTo>
                    <a:lnTo>
                      <a:pt x="32" y="26"/>
                    </a:lnTo>
                    <a:lnTo>
                      <a:pt x="15" y="24"/>
                    </a:lnTo>
                    <a:lnTo>
                      <a:pt x="0" y="12"/>
                    </a:lnTo>
                    <a:lnTo>
                      <a:pt x="12" y="0"/>
                    </a:lnTo>
                    <a:lnTo>
                      <a:pt x="29" y="3"/>
                    </a:lnTo>
                    <a:lnTo>
                      <a:pt x="44" y="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9" name="Freeform 92"/>
              <p:cNvSpPr>
                <a:spLocks/>
              </p:cNvSpPr>
              <p:nvPr/>
            </p:nvSpPr>
            <p:spPr bwMode="auto">
              <a:xfrm>
                <a:off x="13700577" y="5885149"/>
                <a:ext cx="179387" cy="109538"/>
              </a:xfrm>
              <a:custGeom>
                <a:avLst/>
                <a:gdLst>
                  <a:gd name="T0" fmla="*/ 2147483647 w 128"/>
                  <a:gd name="T1" fmla="*/ 2147483647 h 78"/>
                  <a:gd name="T2" fmla="*/ 2147483647 w 128"/>
                  <a:gd name="T3" fmla="*/ 2147483647 h 78"/>
                  <a:gd name="T4" fmla="*/ 2147483647 w 128"/>
                  <a:gd name="T5" fmla="*/ 2147483647 h 78"/>
                  <a:gd name="T6" fmla="*/ 0 w 128"/>
                  <a:gd name="T7" fmla="*/ 2147483647 h 78"/>
                  <a:gd name="T8" fmla="*/ 2147483647 w 128"/>
                  <a:gd name="T9" fmla="*/ 2147483647 h 78"/>
                  <a:gd name="T10" fmla="*/ 2147483647 w 128"/>
                  <a:gd name="T11" fmla="*/ 0 h 78"/>
                  <a:gd name="T12" fmla="*/ 2147483647 w 128"/>
                  <a:gd name="T13" fmla="*/ 2147483647 h 78"/>
                  <a:gd name="T14" fmla="*/ 2147483647 w 128"/>
                  <a:gd name="T15" fmla="*/ 2147483647 h 78"/>
                  <a:gd name="T16" fmla="*/ 2147483647 w 128"/>
                  <a:gd name="T17" fmla="*/ 2147483647 h 78"/>
                  <a:gd name="T18" fmla="*/ 2147483647 w 128"/>
                  <a:gd name="T19" fmla="*/ 2147483647 h 78"/>
                  <a:gd name="T20" fmla="*/ 2147483647 w 128"/>
                  <a:gd name="T21" fmla="*/ 2147483647 h 78"/>
                  <a:gd name="T22" fmla="*/ 2147483647 w 128"/>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78"/>
                  <a:gd name="T38" fmla="*/ 128 w 128"/>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78">
                    <a:moveTo>
                      <a:pt x="78" y="78"/>
                    </a:moveTo>
                    <a:lnTo>
                      <a:pt x="62" y="69"/>
                    </a:lnTo>
                    <a:lnTo>
                      <a:pt x="32" y="51"/>
                    </a:lnTo>
                    <a:lnTo>
                      <a:pt x="0" y="40"/>
                    </a:lnTo>
                    <a:lnTo>
                      <a:pt x="38" y="18"/>
                    </a:lnTo>
                    <a:lnTo>
                      <a:pt x="60" y="0"/>
                    </a:lnTo>
                    <a:lnTo>
                      <a:pt x="89" y="10"/>
                    </a:lnTo>
                    <a:lnTo>
                      <a:pt x="105" y="10"/>
                    </a:lnTo>
                    <a:lnTo>
                      <a:pt x="128" y="25"/>
                    </a:lnTo>
                    <a:lnTo>
                      <a:pt x="102" y="52"/>
                    </a:lnTo>
                    <a:lnTo>
                      <a:pt x="92" y="72"/>
                    </a:lnTo>
                    <a:lnTo>
                      <a:pt x="78" y="7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123" name="TextBox 122"/>
            <p:cNvSpPr txBox="1"/>
            <p:nvPr/>
          </p:nvSpPr>
          <p:spPr>
            <a:xfrm>
              <a:off x="5855313" y="3285465"/>
              <a:ext cx="2795791" cy="1355710"/>
            </a:xfrm>
            <a:prstGeom prst="rect">
              <a:avLst/>
            </a:prstGeom>
            <a:solidFill>
              <a:srgbClr val="FFFFFF">
                <a:alpha val="80000"/>
              </a:srgbClr>
            </a:solidFill>
            <a:effectLst/>
          </p:spPr>
          <p:txBody>
            <a:bodyPr wrap="none" rtlCol="0">
              <a:spAutoFit/>
            </a:bodyPr>
            <a:lstStyle/>
            <a:p>
              <a:pPr algn="ctr">
                <a:buNone/>
              </a:pPr>
              <a:r>
                <a:rPr lang="en-GB" sz="2000" b="1" dirty="0">
                  <a:solidFill>
                    <a:schemeClr val="tx2"/>
                  </a:solidFill>
                </a:rPr>
                <a:t>Up to 50% </a:t>
              </a:r>
              <a:br>
                <a:rPr lang="en-GB" sz="2000" b="1" dirty="0">
                  <a:solidFill>
                    <a:schemeClr val="tx2"/>
                  </a:solidFill>
                </a:rPr>
              </a:br>
              <a:r>
                <a:rPr lang="en-GB" sz="2000" b="1" dirty="0">
                  <a:solidFill>
                    <a:schemeClr val="tx2"/>
                  </a:solidFill>
                </a:rPr>
                <a:t>of adults in the UK</a:t>
              </a:r>
              <a:br>
                <a:rPr lang="en-GB" sz="2000" dirty="0">
                  <a:solidFill>
                    <a:schemeClr val="tx2"/>
                  </a:solidFill>
                </a:rPr>
              </a:br>
              <a:r>
                <a:rPr lang="en-GB" sz="1600" dirty="0">
                  <a:solidFill>
                    <a:schemeClr val="tx2"/>
                  </a:solidFill>
                </a:rPr>
                <a:t>have chronic</a:t>
              </a:r>
              <a:br>
                <a:rPr lang="en-GB" sz="1600" dirty="0">
                  <a:solidFill>
                    <a:schemeClr val="tx2"/>
                  </a:solidFill>
                </a:rPr>
              </a:br>
              <a:r>
                <a:rPr lang="en-GB" sz="1600" dirty="0">
                  <a:solidFill>
                    <a:schemeClr val="tx2"/>
                  </a:solidFill>
                </a:rPr>
                <a:t>non-cancer pain</a:t>
              </a:r>
              <a:r>
                <a:rPr lang="en-GB" sz="1600" baseline="30000" dirty="0">
                  <a:solidFill>
                    <a:schemeClr val="tx2"/>
                  </a:solidFill>
                </a:rPr>
                <a:t>1</a:t>
              </a:r>
              <a:endParaRPr lang="en-GB" sz="1600" dirty="0">
                <a:solidFill>
                  <a:schemeClr val="tx2"/>
                </a:solidFill>
              </a:endParaRPr>
            </a:p>
          </p:txBody>
        </p:sp>
        <p:pic>
          <p:nvPicPr>
            <p:cNvPr id="112" name="Picture 1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090" y="2046263"/>
              <a:ext cx="812800" cy="812800"/>
            </a:xfrm>
            <a:prstGeom prst="rect">
              <a:avLst/>
            </a:prstGeom>
          </p:spPr>
        </p:pic>
      </p:grpSp>
      <p:sp>
        <p:nvSpPr>
          <p:cNvPr id="2" name="Title 1"/>
          <p:cNvSpPr>
            <a:spLocks noGrp="1"/>
          </p:cNvSpPr>
          <p:nvPr>
            <p:ph type="title"/>
          </p:nvPr>
        </p:nvSpPr>
        <p:spPr>
          <a:xfrm>
            <a:off x="233790" y="232657"/>
            <a:ext cx="10635342" cy="663475"/>
          </a:xfrm>
        </p:spPr>
        <p:txBody>
          <a:bodyPr/>
          <a:lstStyle/>
          <a:p>
            <a:r>
              <a:rPr lang="en-GB" dirty="0"/>
              <a:t>Testosterone and opioids: overview</a:t>
            </a:r>
          </a:p>
        </p:txBody>
      </p:sp>
      <p:sp>
        <p:nvSpPr>
          <p:cNvPr id="3" name="Content Placeholder 2"/>
          <p:cNvSpPr>
            <a:spLocks noGrp="1"/>
          </p:cNvSpPr>
          <p:nvPr>
            <p:ph idx="1"/>
          </p:nvPr>
        </p:nvSpPr>
        <p:spPr>
          <a:xfrm>
            <a:off x="337350" y="1368978"/>
            <a:ext cx="8005435" cy="4274623"/>
          </a:xfrm>
        </p:spPr>
        <p:txBody>
          <a:bodyPr>
            <a:noAutofit/>
          </a:bodyPr>
          <a:lstStyle/>
          <a:p>
            <a:r>
              <a:rPr lang="en-GB" sz="1600" dirty="0"/>
              <a:t>Chronic non-cancer pain is one of the most common GP consultations in the UK</a:t>
            </a:r>
          </a:p>
          <a:p>
            <a:r>
              <a:rPr lang="en-GB" sz="1600" dirty="0"/>
              <a:t>Opioid prescribing to treat chronic non-cancer pain has increased rapidly over the past 20 years</a:t>
            </a:r>
            <a:r>
              <a:rPr lang="en-GB" sz="1600" baseline="30000" dirty="0"/>
              <a:t>1</a:t>
            </a:r>
          </a:p>
          <a:p>
            <a:r>
              <a:rPr lang="en-GB" sz="1600" dirty="0"/>
              <a:t>Higher doses and the use of more potent/longer-acting opioids are associated with </a:t>
            </a:r>
            <a:r>
              <a:rPr lang="en-GB" sz="1600" b="1" dirty="0"/>
              <a:t>increased risk of harms including opioid dependence and overdose</a:t>
            </a:r>
            <a:r>
              <a:rPr lang="en-GB" sz="1600" baseline="30000" dirty="0"/>
              <a:t>1</a:t>
            </a:r>
          </a:p>
          <a:p>
            <a:r>
              <a:rPr lang="en-GB" sz="1600" dirty="0"/>
              <a:t>Regular opioid use in men with chronic pain can suppress testosterone levels leading to </a:t>
            </a:r>
            <a:r>
              <a:rPr lang="en-GB" sz="1600" b="1" dirty="0"/>
              <a:t>opioid-induced hypogonadism</a:t>
            </a:r>
            <a:r>
              <a:rPr lang="en-GB" sz="1600" baseline="30000" dirty="0"/>
              <a:t>2,3</a:t>
            </a:r>
          </a:p>
          <a:p>
            <a:r>
              <a:rPr lang="en-GB" sz="1600" dirty="0"/>
              <a:t>Testosterone levels also decrease progressively as a function of age and comorbidities, which are common in men with chronic non-cancer pain</a:t>
            </a:r>
            <a:r>
              <a:rPr lang="en-GB" sz="1600" baseline="30000" dirty="0"/>
              <a:t>3,4</a:t>
            </a:r>
          </a:p>
        </p:txBody>
      </p:sp>
      <p:sp>
        <p:nvSpPr>
          <p:cNvPr id="5" name="TextBox 4"/>
          <p:cNvSpPr txBox="1"/>
          <p:nvPr/>
        </p:nvSpPr>
        <p:spPr>
          <a:xfrm>
            <a:off x="1523999" y="5830792"/>
            <a:ext cx="10114626" cy="553998"/>
          </a:xfrm>
          <a:prstGeom prst="rect">
            <a:avLst/>
          </a:prstGeom>
          <a:noFill/>
        </p:spPr>
        <p:txBody>
          <a:bodyPr wrap="square" rtlCol="0" anchor="b">
            <a:spAutoFit/>
          </a:bodyPr>
          <a:lstStyle/>
          <a:p>
            <a:r>
              <a:rPr lang="en-GB" sz="1000" dirty="0">
                <a:solidFill>
                  <a:schemeClr val="tx2"/>
                </a:solidFill>
              </a:rPr>
              <a:t>GP, general practitioner</a:t>
            </a:r>
          </a:p>
          <a:p>
            <a:r>
              <a:rPr lang="en-GB" sz="1000" b="1" dirty="0">
                <a:solidFill>
                  <a:schemeClr val="tx2"/>
                </a:solidFill>
              </a:rPr>
              <a:t>1.</a:t>
            </a:r>
            <a:r>
              <a:rPr lang="en-GB" sz="1000" dirty="0">
                <a:solidFill>
                  <a:schemeClr val="tx2"/>
                </a:solidFill>
              </a:rPr>
              <a:t> Scott LJ </a:t>
            </a:r>
            <a:r>
              <a:rPr lang="en-GB" sz="1000" i="1" dirty="0">
                <a:solidFill>
                  <a:schemeClr val="tx2"/>
                </a:solidFill>
              </a:rPr>
              <a:t>et al. </a:t>
            </a:r>
            <a:r>
              <a:rPr lang="nl-NL" sz="1000" i="1" dirty="0">
                <a:solidFill>
                  <a:schemeClr val="tx2"/>
                </a:solidFill>
              </a:rPr>
              <a:t>Br J Gen Pract</a:t>
            </a:r>
            <a:r>
              <a:rPr lang="nl-NL" sz="1000" dirty="0">
                <a:solidFill>
                  <a:schemeClr val="tx2"/>
                </a:solidFill>
              </a:rPr>
              <a:t> 2020;70:e111–9; </a:t>
            </a:r>
            <a:r>
              <a:rPr lang="nl-NL" sz="1000" b="1" dirty="0">
                <a:solidFill>
                  <a:schemeClr val="tx2"/>
                </a:solidFill>
              </a:rPr>
              <a:t>2</a:t>
            </a:r>
            <a:r>
              <a:rPr lang="en-GB" sz="1000" b="1" dirty="0">
                <a:solidFill>
                  <a:schemeClr val="tx2"/>
                </a:solidFill>
              </a:rPr>
              <a:t>.</a:t>
            </a:r>
            <a:r>
              <a:rPr lang="en-GB" sz="1000" dirty="0">
                <a:solidFill>
                  <a:schemeClr val="tx2"/>
                </a:solidFill>
              </a:rPr>
              <a:t> </a:t>
            </a:r>
            <a:r>
              <a:rPr lang="da-DK" sz="1000" dirty="0">
                <a:solidFill>
                  <a:schemeClr val="tx2"/>
                </a:solidFill>
              </a:rPr>
              <a:t>Bawor M </a:t>
            </a:r>
            <a:r>
              <a:rPr lang="da-DK" sz="1000" i="1" dirty="0">
                <a:solidFill>
                  <a:schemeClr val="tx2"/>
                </a:solidFill>
              </a:rPr>
              <a:t>et al. Drug Alcohol Depend</a:t>
            </a:r>
            <a:r>
              <a:rPr lang="da-DK" sz="1000" dirty="0">
                <a:solidFill>
                  <a:schemeClr val="tx2"/>
                </a:solidFill>
              </a:rPr>
              <a:t> 2015;149:1–9; </a:t>
            </a:r>
            <a:r>
              <a:rPr lang="en-GB" sz="1000" b="1" dirty="0">
                <a:solidFill>
                  <a:schemeClr val="tx2"/>
                </a:solidFill>
              </a:rPr>
              <a:t>3.</a:t>
            </a:r>
            <a:r>
              <a:rPr lang="en-GB" sz="1000" dirty="0">
                <a:solidFill>
                  <a:schemeClr val="tx2"/>
                </a:solidFill>
              </a:rPr>
              <a:t> </a:t>
            </a:r>
            <a:r>
              <a:rPr lang="en-GB" sz="1000" dirty="0" err="1">
                <a:solidFill>
                  <a:schemeClr val="tx2"/>
                </a:solidFill>
              </a:rPr>
              <a:t>Coluzzi</a:t>
            </a:r>
            <a:r>
              <a:rPr lang="en-GB" sz="1000" dirty="0">
                <a:solidFill>
                  <a:schemeClr val="tx2"/>
                </a:solidFill>
              </a:rPr>
              <a:t> F </a:t>
            </a:r>
            <a:r>
              <a:rPr lang="en-GB" sz="1000" i="1" dirty="0">
                <a:solidFill>
                  <a:schemeClr val="tx2"/>
                </a:solidFill>
              </a:rPr>
              <a:t>et al. J </a:t>
            </a:r>
            <a:r>
              <a:rPr lang="en-GB" sz="1000" i="1" dirty="0" err="1">
                <a:solidFill>
                  <a:schemeClr val="tx2"/>
                </a:solidFill>
              </a:rPr>
              <a:t>Endocrinol</a:t>
            </a:r>
            <a:r>
              <a:rPr lang="en-GB" sz="1000" i="1" dirty="0">
                <a:solidFill>
                  <a:schemeClr val="tx2"/>
                </a:solidFill>
              </a:rPr>
              <a:t> Invest</a:t>
            </a:r>
            <a:r>
              <a:rPr lang="en-GB" sz="1000" dirty="0">
                <a:solidFill>
                  <a:schemeClr val="tx2"/>
                </a:solidFill>
              </a:rPr>
              <a:t> 2018;41:1377–88; </a:t>
            </a:r>
            <a:br>
              <a:rPr lang="en-GB" sz="1000" dirty="0">
                <a:solidFill>
                  <a:schemeClr val="tx2"/>
                </a:solidFill>
              </a:rPr>
            </a:br>
            <a:r>
              <a:rPr lang="en-GB" sz="1000" b="1" dirty="0">
                <a:solidFill>
                  <a:schemeClr val="tx2"/>
                </a:solidFill>
              </a:rPr>
              <a:t>4.</a:t>
            </a:r>
            <a:r>
              <a:rPr lang="en-GB" sz="1000" dirty="0">
                <a:solidFill>
                  <a:schemeClr val="tx2"/>
                </a:solidFill>
              </a:rPr>
              <a:t> Rubinstein A &amp; Carpenter DM. </a:t>
            </a:r>
            <a:r>
              <a:rPr lang="en-GB" sz="1000" i="1" dirty="0">
                <a:solidFill>
                  <a:schemeClr val="tx2"/>
                </a:solidFill>
              </a:rPr>
              <a:t>Am J Med</a:t>
            </a:r>
            <a:r>
              <a:rPr lang="en-GB" sz="1000" dirty="0">
                <a:solidFill>
                  <a:schemeClr val="tx2"/>
                </a:solidFill>
              </a:rPr>
              <a:t> 2014;127:1195–201. </a:t>
            </a:r>
            <a:r>
              <a:rPr lang="en-GB" sz="1000" b="1" dirty="0">
                <a:solidFill>
                  <a:schemeClr val="tx2"/>
                </a:solidFill>
              </a:rPr>
              <a:t>5</a:t>
            </a:r>
            <a:r>
              <a:rPr lang="en-GB" sz="1000" dirty="0">
                <a:solidFill>
                  <a:schemeClr val="tx2"/>
                </a:solidFill>
              </a:rPr>
              <a:t>. Reddy RG </a:t>
            </a:r>
            <a:r>
              <a:rPr lang="en-GB" sz="1000" i="1" dirty="0">
                <a:solidFill>
                  <a:schemeClr val="tx2"/>
                </a:solidFill>
              </a:rPr>
              <a:t>et al</a:t>
            </a:r>
            <a:r>
              <a:rPr lang="en-GB" sz="1000" dirty="0">
                <a:solidFill>
                  <a:schemeClr val="tx2"/>
                </a:solidFill>
              </a:rPr>
              <a:t>. BMJ 2010; Aug 31;341:c4462.</a:t>
            </a:r>
          </a:p>
        </p:txBody>
      </p:sp>
      <p:sp>
        <p:nvSpPr>
          <p:cNvPr id="61" name="Rounded Rectangle 60"/>
          <p:cNvSpPr/>
          <p:nvPr/>
        </p:nvSpPr>
        <p:spPr>
          <a:xfrm>
            <a:off x="621436" y="5202159"/>
            <a:ext cx="10511161" cy="458153"/>
          </a:xfrm>
          <a:prstGeom prst="roundRect">
            <a:avLst>
              <a:gd name="adj" fmla="val 22713"/>
            </a:avLst>
          </a:prstGeom>
          <a:solidFill>
            <a:schemeClr val="accent1"/>
          </a:solidFill>
        </p:spPr>
        <p:txBody>
          <a:bodyPr wrap="square">
            <a:spAutoFit/>
          </a:bodyPr>
          <a:lstStyle/>
          <a:p>
            <a:pPr algn="ctr">
              <a:spcBef>
                <a:spcPts val="1800"/>
              </a:spcBef>
            </a:pPr>
            <a:r>
              <a:rPr lang="en-GB" sz="2000" b="1" dirty="0">
                <a:solidFill>
                  <a:schemeClr val="bg1"/>
                </a:solidFill>
              </a:rPr>
              <a:t>Opioid-induced hypogonadism is an under-recognised condition</a:t>
            </a:r>
            <a:r>
              <a:rPr lang="en-GB" sz="2000" b="1" baseline="30000" dirty="0">
                <a:solidFill>
                  <a:schemeClr val="bg1"/>
                </a:solidFill>
              </a:rPr>
              <a:t>5</a:t>
            </a:r>
          </a:p>
        </p:txBody>
      </p:sp>
    </p:spTree>
    <p:extLst>
      <p:ext uri="{BB962C8B-B14F-4D97-AF65-F5344CB8AC3E}">
        <p14:creationId xmlns:p14="http://schemas.microsoft.com/office/powerpoint/2010/main" val="227895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76" y="84117"/>
            <a:ext cx="11381173" cy="1094312"/>
          </a:xfrm>
        </p:spPr>
        <p:txBody>
          <a:bodyPr>
            <a:normAutofit/>
          </a:bodyPr>
          <a:lstStyle/>
          <a:p>
            <a:r>
              <a:rPr lang="en-GB" sz="3600" dirty="0"/>
              <a:t>Testosterone deficiency is common in chronic opioid users</a:t>
            </a:r>
          </a:p>
        </p:txBody>
      </p:sp>
      <p:sp>
        <p:nvSpPr>
          <p:cNvPr id="5" name="TextBox 4"/>
          <p:cNvSpPr txBox="1"/>
          <p:nvPr/>
        </p:nvSpPr>
        <p:spPr>
          <a:xfrm>
            <a:off x="1532566" y="5894182"/>
            <a:ext cx="9144001" cy="400110"/>
          </a:xfrm>
          <a:prstGeom prst="rect">
            <a:avLst/>
          </a:prstGeom>
          <a:noFill/>
        </p:spPr>
        <p:txBody>
          <a:bodyPr wrap="square" rtlCol="0" anchor="b">
            <a:spAutoFit/>
          </a:bodyPr>
          <a:lstStyle/>
          <a:p>
            <a:r>
              <a:rPr lang="en-GB" sz="1000" b="1" dirty="0">
                <a:solidFill>
                  <a:schemeClr val="tx2"/>
                </a:solidFill>
              </a:rPr>
              <a:t>1.</a:t>
            </a:r>
            <a:r>
              <a:rPr lang="en-GB" sz="1000" dirty="0">
                <a:solidFill>
                  <a:schemeClr val="tx2"/>
                </a:solidFill>
              </a:rPr>
              <a:t> Abs R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a:t>
            </a:r>
            <a:r>
              <a:rPr lang="en-GB" sz="1000" i="1" dirty="0">
                <a:solidFill>
                  <a:schemeClr val="tx2"/>
                </a:solidFill>
              </a:rPr>
              <a:t> </a:t>
            </a:r>
            <a:r>
              <a:rPr lang="en-GB" sz="1000" i="1" dirty="0" err="1">
                <a:solidFill>
                  <a:schemeClr val="tx2"/>
                </a:solidFill>
              </a:rPr>
              <a:t>Metab</a:t>
            </a:r>
            <a:r>
              <a:rPr lang="en-GB" sz="1000" dirty="0">
                <a:solidFill>
                  <a:schemeClr val="tx2"/>
                </a:solidFill>
              </a:rPr>
              <a:t> 2000;85:2215–22; </a:t>
            </a:r>
            <a:r>
              <a:rPr lang="en-GB" sz="1000" b="1" dirty="0">
                <a:solidFill>
                  <a:schemeClr val="tx2"/>
                </a:solidFill>
              </a:rPr>
              <a:t>2.</a:t>
            </a:r>
            <a:r>
              <a:rPr lang="en-GB" sz="1000" dirty="0">
                <a:solidFill>
                  <a:schemeClr val="tx2"/>
                </a:solidFill>
              </a:rPr>
              <a:t> </a:t>
            </a:r>
            <a:r>
              <a:rPr lang="en-GB" sz="1000" dirty="0" err="1">
                <a:solidFill>
                  <a:schemeClr val="tx2"/>
                </a:solidFill>
              </a:rPr>
              <a:t>Ajo</a:t>
            </a:r>
            <a:r>
              <a:rPr lang="en-GB" sz="1000" dirty="0">
                <a:solidFill>
                  <a:schemeClr val="tx2"/>
                </a:solidFill>
              </a:rPr>
              <a:t> R </a:t>
            </a:r>
            <a:r>
              <a:rPr lang="en-GB" sz="1000" i="1" dirty="0">
                <a:solidFill>
                  <a:schemeClr val="tx2"/>
                </a:solidFill>
              </a:rPr>
              <a:t>et al. J Sex Med</a:t>
            </a:r>
            <a:r>
              <a:rPr lang="en-GB" sz="1000" dirty="0">
                <a:solidFill>
                  <a:schemeClr val="tx2"/>
                </a:solidFill>
              </a:rPr>
              <a:t> 2016;13:1377–86; </a:t>
            </a:r>
            <a:r>
              <a:rPr lang="en-GB" sz="1000" b="1" dirty="0">
                <a:solidFill>
                  <a:schemeClr val="tx2"/>
                </a:solidFill>
              </a:rPr>
              <a:t>3.</a:t>
            </a:r>
            <a:r>
              <a:rPr lang="en-GB" sz="1000" dirty="0">
                <a:solidFill>
                  <a:schemeClr val="tx2"/>
                </a:solidFill>
              </a:rPr>
              <a:t> </a:t>
            </a:r>
            <a:r>
              <a:rPr lang="en-GB" sz="1000" dirty="0" err="1">
                <a:solidFill>
                  <a:schemeClr val="tx2"/>
                </a:solidFill>
              </a:rPr>
              <a:t>Coluzzi</a:t>
            </a:r>
            <a:r>
              <a:rPr lang="en-GB" sz="1000" dirty="0">
                <a:solidFill>
                  <a:schemeClr val="tx2"/>
                </a:solidFill>
              </a:rPr>
              <a:t> F </a:t>
            </a:r>
            <a:r>
              <a:rPr lang="en-GB" sz="1000" i="1" dirty="0">
                <a:solidFill>
                  <a:schemeClr val="tx2"/>
                </a:solidFill>
              </a:rPr>
              <a:t>et al. J </a:t>
            </a:r>
            <a:r>
              <a:rPr lang="en-GB" sz="1000" i="1" dirty="0" err="1">
                <a:solidFill>
                  <a:schemeClr val="tx2"/>
                </a:solidFill>
              </a:rPr>
              <a:t>Endocrinol</a:t>
            </a:r>
            <a:r>
              <a:rPr lang="en-GB" sz="1000" i="1" dirty="0">
                <a:solidFill>
                  <a:schemeClr val="tx2"/>
                </a:solidFill>
              </a:rPr>
              <a:t> Invest</a:t>
            </a:r>
            <a:r>
              <a:rPr lang="en-GB" sz="1000" dirty="0">
                <a:solidFill>
                  <a:schemeClr val="tx2"/>
                </a:solidFill>
              </a:rPr>
              <a:t> 2018;41:1377–88; </a:t>
            </a:r>
            <a:br>
              <a:rPr lang="en-GB" sz="1000" dirty="0">
                <a:solidFill>
                  <a:schemeClr val="tx2"/>
                </a:solidFill>
              </a:rPr>
            </a:br>
            <a:r>
              <a:rPr lang="en-GB" sz="1000" b="1" dirty="0">
                <a:solidFill>
                  <a:schemeClr val="tx2"/>
                </a:solidFill>
              </a:rPr>
              <a:t>4.</a:t>
            </a:r>
            <a:r>
              <a:rPr lang="en-GB" sz="1000" dirty="0">
                <a:solidFill>
                  <a:schemeClr val="tx2"/>
                </a:solidFill>
              </a:rPr>
              <a:t> </a:t>
            </a:r>
            <a:r>
              <a:rPr lang="en-GB" sz="1000" dirty="0" err="1">
                <a:solidFill>
                  <a:schemeClr val="tx2"/>
                </a:solidFill>
              </a:rPr>
              <a:t>Khera</a:t>
            </a:r>
            <a:r>
              <a:rPr lang="en-GB" sz="1000" dirty="0">
                <a:solidFill>
                  <a:schemeClr val="tx2"/>
                </a:solidFill>
              </a:rPr>
              <a:t> M </a:t>
            </a:r>
            <a:r>
              <a:rPr lang="en-GB" sz="1000" i="1" dirty="0">
                <a:solidFill>
                  <a:schemeClr val="tx2"/>
                </a:solidFill>
              </a:rPr>
              <a:t>et al. J Sex Med</a:t>
            </a:r>
            <a:r>
              <a:rPr lang="en-GB" sz="1000" dirty="0">
                <a:solidFill>
                  <a:schemeClr val="tx2"/>
                </a:solidFill>
              </a:rPr>
              <a:t> 2016;13:1787–804.</a:t>
            </a:r>
          </a:p>
        </p:txBody>
      </p:sp>
      <p:sp>
        <p:nvSpPr>
          <p:cNvPr id="31" name="Content Placeholder 2"/>
          <p:cNvSpPr txBox="1">
            <a:spLocks/>
          </p:cNvSpPr>
          <p:nvPr/>
        </p:nvSpPr>
        <p:spPr>
          <a:xfrm>
            <a:off x="239697" y="1262707"/>
            <a:ext cx="11310152" cy="1186982"/>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Clr>
                <a:srgbClr val="005294"/>
              </a:buClr>
            </a:pPr>
            <a:r>
              <a:rPr lang="en-GB" sz="1600" dirty="0">
                <a:latin typeface="+mn-lt"/>
              </a:rPr>
              <a:t>Reported prevalence of opioid-induced hypogonadism across studies is </a:t>
            </a:r>
            <a:r>
              <a:rPr lang="en-GB" sz="1600" b="1" dirty="0">
                <a:latin typeface="+mn-lt"/>
              </a:rPr>
              <a:t>19–86%</a:t>
            </a:r>
            <a:r>
              <a:rPr lang="en-GB" sz="1600" baseline="30000" dirty="0">
                <a:latin typeface="+mn-lt"/>
              </a:rPr>
              <a:t>1–3</a:t>
            </a:r>
          </a:p>
          <a:p>
            <a:pPr lvl="1">
              <a:buClr>
                <a:srgbClr val="005294"/>
              </a:buClr>
            </a:pPr>
            <a:r>
              <a:rPr lang="en-GB" sz="1400" dirty="0">
                <a:latin typeface="+mn-lt"/>
              </a:rPr>
              <a:t>Prevalence varies depending on the testosterone threshold used to define hypogonadism</a:t>
            </a:r>
            <a:r>
              <a:rPr lang="en-GB" sz="1400" baseline="30000" dirty="0">
                <a:latin typeface="+mn-lt"/>
              </a:rPr>
              <a:t>3</a:t>
            </a:r>
          </a:p>
          <a:p>
            <a:pPr lvl="0">
              <a:buClr>
                <a:srgbClr val="005294"/>
              </a:buClr>
            </a:pPr>
            <a:r>
              <a:rPr lang="en-GB" sz="1600" dirty="0">
                <a:latin typeface="+mn-lt"/>
              </a:rPr>
              <a:t>Most studies report </a:t>
            </a:r>
            <a:r>
              <a:rPr lang="en-GB" sz="1600" b="1" dirty="0">
                <a:latin typeface="+mn-lt"/>
              </a:rPr>
              <a:t>overall prevalence rates of &gt;50%</a:t>
            </a:r>
            <a:r>
              <a:rPr lang="en-GB" sz="1600" dirty="0">
                <a:latin typeface="+mn-lt"/>
              </a:rPr>
              <a:t>, confirming the significant impact of opioids in reducing testosterone levels</a:t>
            </a:r>
            <a:r>
              <a:rPr lang="en-GB" sz="1600" baseline="30000" dirty="0">
                <a:latin typeface="+mn-lt"/>
              </a:rPr>
              <a:t>3</a:t>
            </a:r>
          </a:p>
        </p:txBody>
      </p:sp>
      <p:grpSp>
        <p:nvGrpSpPr>
          <p:cNvPr id="10" name="Group 9"/>
          <p:cNvGrpSpPr/>
          <p:nvPr/>
        </p:nvGrpSpPr>
        <p:grpSpPr>
          <a:xfrm>
            <a:off x="1056473" y="2533967"/>
            <a:ext cx="9676599" cy="3278273"/>
            <a:chOff x="349250" y="2434937"/>
            <a:chExt cx="8445500" cy="3278273"/>
          </a:xfrm>
        </p:grpSpPr>
        <p:grpSp>
          <p:nvGrpSpPr>
            <p:cNvPr id="9" name="Group 8"/>
            <p:cNvGrpSpPr/>
            <p:nvPr/>
          </p:nvGrpSpPr>
          <p:grpSpPr>
            <a:xfrm>
              <a:off x="349250" y="2434937"/>
              <a:ext cx="8445500" cy="3278273"/>
              <a:chOff x="349250" y="2434937"/>
              <a:chExt cx="8445500" cy="3278273"/>
            </a:xfrm>
          </p:grpSpPr>
          <p:sp>
            <p:nvSpPr>
              <p:cNvPr id="74" name="Rounded Rectangle 73"/>
              <p:cNvSpPr/>
              <p:nvPr/>
            </p:nvSpPr>
            <p:spPr>
              <a:xfrm>
                <a:off x="349250" y="2447091"/>
                <a:ext cx="8445500" cy="3266119"/>
              </a:xfrm>
              <a:prstGeom prst="roundRect">
                <a:avLst>
                  <a:gd name="adj" fmla="val 5597"/>
                </a:avLst>
              </a:prstGeom>
              <a:solidFill>
                <a:srgbClr val="FFFFFF"/>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ound Same Side Corner Rectangle 74"/>
              <p:cNvSpPr/>
              <p:nvPr/>
            </p:nvSpPr>
            <p:spPr>
              <a:xfrm>
                <a:off x="349250" y="2447091"/>
                <a:ext cx="8445500" cy="282923"/>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TextBox 75"/>
              <p:cNvSpPr txBox="1"/>
              <p:nvPr/>
            </p:nvSpPr>
            <p:spPr>
              <a:xfrm>
                <a:off x="756449" y="2434937"/>
                <a:ext cx="7631102" cy="523220"/>
              </a:xfrm>
              <a:prstGeom prst="rect">
                <a:avLst/>
              </a:prstGeom>
              <a:noFill/>
            </p:spPr>
            <p:txBody>
              <a:bodyPr wrap="square" rtlCol="0">
                <a:spAutoFit/>
              </a:bodyPr>
              <a:lstStyle/>
              <a:p>
                <a:pPr algn="ctr"/>
                <a:r>
                  <a:rPr lang="en-GB" sz="1400" b="1" dirty="0">
                    <a:solidFill>
                      <a:schemeClr val="bg1"/>
                    </a:solidFill>
                  </a:rPr>
                  <a:t>Prevalence of low testosterone among chronic opioid users and men with other conditions</a:t>
                </a:r>
                <a:r>
                  <a:rPr lang="en-GB" sz="1400" b="1" baseline="30000" dirty="0">
                    <a:solidFill>
                      <a:schemeClr val="bg1"/>
                    </a:solidFill>
                  </a:rPr>
                  <a:t>4</a:t>
                </a:r>
              </a:p>
            </p:txBody>
          </p:sp>
        </p:grpSp>
        <p:grpSp>
          <p:nvGrpSpPr>
            <p:cNvPr id="8" name="Group 7"/>
            <p:cNvGrpSpPr/>
            <p:nvPr/>
          </p:nvGrpSpPr>
          <p:grpSpPr>
            <a:xfrm>
              <a:off x="498878" y="2669030"/>
              <a:ext cx="8263031" cy="3044180"/>
              <a:chOff x="498878" y="2669030"/>
              <a:chExt cx="8263031" cy="3044180"/>
            </a:xfrm>
          </p:grpSpPr>
          <p:grpSp>
            <p:nvGrpSpPr>
              <p:cNvPr id="3" name="Group 2"/>
              <p:cNvGrpSpPr/>
              <p:nvPr/>
            </p:nvGrpSpPr>
            <p:grpSpPr>
              <a:xfrm>
                <a:off x="498878" y="2793921"/>
                <a:ext cx="2653829" cy="2465859"/>
                <a:chOff x="498878" y="2793921"/>
                <a:chExt cx="2653829" cy="2465859"/>
              </a:xfrm>
            </p:grpSpPr>
            <p:sp>
              <p:nvSpPr>
                <p:cNvPr id="86" name="Round Same Side Corner Rectangle 85"/>
                <p:cNvSpPr/>
                <p:nvPr/>
              </p:nvSpPr>
              <p:spPr>
                <a:xfrm rot="16200000">
                  <a:off x="639930" y="2669946"/>
                  <a:ext cx="2371725" cy="2653828"/>
                </a:xfrm>
                <a:prstGeom prst="round2SameRect">
                  <a:avLst>
                    <a:gd name="adj1" fmla="val 678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498878" y="3150724"/>
                  <a:ext cx="2653829" cy="336550"/>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498878" y="3826998"/>
                  <a:ext cx="2653829" cy="339725"/>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498878" y="4506448"/>
                  <a:ext cx="2653829" cy="336550"/>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0" name="Picture 3"/>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310538" y="3128624"/>
                  <a:ext cx="270196" cy="39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Group 97"/>
                <p:cNvGrpSpPr/>
                <p:nvPr/>
              </p:nvGrpSpPr>
              <p:grpSpPr>
                <a:xfrm>
                  <a:off x="709664" y="3445361"/>
                  <a:ext cx="489395" cy="433761"/>
                  <a:chOff x="1005242" y="4873860"/>
                  <a:chExt cx="614832" cy="544938"/>
                </a:xfrm>
              </p:grpSpPr>
              <p:grpSp>
                <p:nvGrpSpPr>
                  <p:cNvPr id="107" name="Group 106"/>
                  <p:cNvGrpSpPr/>
                  <p:nvPr/>
                </p:nvGrpSpPr>
                <p:grpSpPr>
                  <a:xfrm>
                    <a:off x="1058779" y="4948517"/>
                    <a:ext cx="498249" cy="376518"/>
                    <a:chOff x="1058779" y="4948517"/>
                    <a:chExt cx="498249" cy="376518"/>
                  </a:xfrm>
                </p:grpSpPr>
                <p:grpSp>
                  <p:nvGrpSpPr>
                    <p:cNvPr id="111" name="Group 110"/>
                    <p:cNvGrpSpPr/>
                    <p:nvPr/>
                  </p:nvGrpSpPr>
                  <p:grpSpPr>
                    <a:xfrm>
                      <a:off x="1058779" y="4948517"/>
                      <a:ext cx="498249" cy="376518"/>
                      <a:chOff x="1058779" y="4948517"/>
                      <a:chExt cx="498249" cy="376518"/>
                    </a:xfrm>
                  </p:grpSpPr>
                  <p:sp>
                    <p:nvSpPr>
                      <p:cNvPr id="113" name="Freeform 112"/>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Freeform 113"/>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12" name="Freeform 111"/>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8" name="Group 107"/>
                  <p:cNvGrpSpPr/>
                  <p:nvPr/>
                </p:nvGrpSpPr>
                <p:grpSpPr>
                  <a:xfrm>
                    <a:off x="1005242" y="4873860"/>
                    <a:ext cx="614832" cy="544938"/>
                    <a:chOff x="1005242" y="4873860"/>
                    <a:chExt cx="614832" cy="544938"/>
                  </a:xfrm>
                </p:grpSpPr>
                <p:sp>
                  <p:nvSpPr>
                    <p:cNvPr id="109" name="Freeform 108"/>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0" name="Picture 14"/>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9" name="Group 98"/>
                <p:cNvGrpSpPr/>
                <p:nvPr/>
              </p:nvGrpSpPr>
              <p:grpSpPr>
                <a:xfrm>
                  <a:off x="743724" y="4149880"/>
                  <a:ext cx="421275" cy="394221"/>
                  <a:chOff x="1211149" y="3677512"/>
                  <a:chExt cx="697076" cy="652311"/>
                </a:xfrm>
              </p:grpSpPr>
              <p:sp>
                <p:nvSpPr>
                  <p:cNvPr id="105" name="Rectangle 104"/>
                  <p:cNvSpPr/>
                  <p:nvPr/>
                </p:nvSpPr>
                <p:spPr>
                  <a:xfrm>
                    <a:off x="1402144" y="3807813"/>
                    <a:ext cx="279900" cy="312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6"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330" t="3629"/>
                  <a:stretch/>
                </p:blipFill>
                <p:spPr bwMode="auto">
                  <a:xfrm>
                    <a:off x="1211149" y="3677512"/>
                    <a:ext cx="697076" cy="65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p:cNvGrpSpPr/>
                <p:nvPr/>
              </p:nvGrpSpPr>
              <p:grpSpPr>
                <a:xfrm>
                  <a:off x="1246399" y="4489606"/>
                  <a:ext cx="398474" cy="355600"/>
                  <a:chOff x="1388443" y="4340041"/>
                  <a:chExt cx="539015" cy="481020"/>
                </a:xfrm>
              </p:grpSpPr>
              <p:grpSp>
                <p:nvGrpSpPr>
                  <p:cNvPr id="100" name="Group 99"/>
                  <p:cNvGrpSpPr/>
                  <p:nvPr/>
                </p:nvGrpSpPr>
                <p:grpSpPr>
                  <a:xfrm>
                    <a:off x="1388443" y="4425866"/>
                    <a:ext cx="539015" cy="395195"/>
                    <a:chOff x="4102780" y="2749550"/>
                    <a:chExt cx="1853432" cy="1358900"/>
                  </a:xfrm>
                </p:grpSpPr>
                <p:sp>
                  <p:nvSpPr>
                    <p:cNvPr id="101" name="Freeform 100"/>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4" name="Picture 3"/>
                    <p:cNvPicPr>
                      <a:picLocks noChangeAspect="1" noChangeArrowheads="1"/>
                    </p:cNvPicPr>
                    <p:nvPr/>
                  </p:nvPicPr>
                  <p:blipFill rotWithShape="1">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612" r="33936"/>
                    <a:stretch/>
                  </p:blipFill>
                  <p:spPr bwMode="auto">
                    <a:xfrm flipH="1">
                      <a:off x="4102780" y="2749550"/>
                      <a:ext cx="1853432"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2" name="Group 121"/>
                  <p:cNvGrpSpPr/>
                  <p:nvPr/>
                </p:nvGrpSpPr>
                <p:grpSpPr>
                  <a:xfrm>
                    <a:off x="1500316" y="4340041"/>
                    <a:ext cx="306715" cy="395195"/>
                    <a:chOff x="3111500" y="2749550"/>
                    <a:chExt cx="1054656" cy="1358900"/>
                  </a:xfrm>
                </p:grpSpPr>
                <p:sp>
                  <p:nvSpPr>
                    <p:cNvPr id="123" name="Freeform 122"/>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4" name="Picture 3"/>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3894"/>
                    <a:stretch/>
                  </p:blipFill>
                  <p:spPr bwMode="auto">
                    <a:xfrm flipH="1">
                      <a:off x="3111500" y="2749550"/>
                      <a:ext cx="1054656"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61" name="Group 2060"/>
                <p:cNvGrpSpPr/>
                <p:nvPr/>
              </p:nvGrpSpPr>
              <p:grpSpPr>
                <a:xfrm>
                  <a:off x="708756" y="2793921"/>
                  <a:ext cx="491210" cy="356036"/>
                  <a:chOff x="674000" y="2714834"/>
                  <a:chExt cx="544835" cy="394904"/>
                </a:xfrm>
              </p:grpSpPr>
              <p:grpSp>
                <p:nvGrpSpPr>
                  <p:cNvPr id="2060" name="Group 2059"/>
                  <p:cNvGrpSpPr/>
                  <p:nvPr/>
                </p:nvGrpSpPr>
                <p:grpSpPr>
                  <a:xfrm rot="-3480000">
                    <a:off x="994385" y="2822240"/>
                    <a:ext cx="277946" cy="170955"/>
                    <a:chOff x="3054350" y="3743325"/>
                    <a:chExt cx="3035300" cy="1866900"/>
                  </a:xfrm>
                </p:grpSpPr>
                <p:sp>
                  <p:nvSpPr>
                    <p:cNvPr id="2059" name="Rounded Rectangle 2058"/>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31" name="Picture 7"/>
                    <p:cNvPicPr>
                      <a:picLocks noChangeAspect="1" noChangeArrowheads="1"/>
                    </p:cNvPicPr>
                    <p:nvPr/>
                  </p:nvPicPr>
                  <p:blipFill>
                    <a:blip r:embed="rId8"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55" name="Group 2054"/>
                  <p:cNvGrpSpPr/>
                  <p:nvPr/>
                </p:nvGrpSpPr>
                <p:grpSpPr>
                  <a:xfrm>
                    <a:off x="674000" y="2714834"/>
                    <a:ext cx="269588" cy="394904"/>
                    <a:chOff x="3759200" y="3486150"/>
                    <a:chExt cx="1625600" cy="2381250"/>
                  </a:xfrm>
                </p:grpSpPr>
                <p:sp>
                  <p:nvSpPr>
                    <p:cNvPr id="2052" name="Rectangle 2051"/>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54" name="Freeform 2053"/>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9" name="Picture 5"/>
                    <p:cNvPicPr>
                      <a:picLocks noChangeAspect="1" noChangeArrowheads="1"/>
                    </p:cNvPicPr>
                    <p:nvPr/>
                  </p:nvPicPr>
                  <p:blipFill>
                    <a:blip r:embed="rId9"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9200" y="3486150"/>
                      <a:ext cx="16256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49" name="Group 2048"/>
                  <p:cNvGrpSpPr/>
                  <p:nvPr/>
                </p:nvGrpSpPr>
                <p:grpSpPr>
                  <a:xfrm>
                    <a:off x="827942" y="2956191"/>
                    <a:ext cx="167871" cy="151014"/>
                    <a:chOff x="3054350" y="3311525"/>
                    <a:chExt cx="3035300" cy="2730500"/>
                  </a:xfrm>
                </p:grpSpPr>
                <p:sp>
                  <p:nvSpPr>
                    <p:cNvPr id="2048" name="Freeform 2047"/>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8" name="Picture 4"/>
                    <p:cNvPicPr>
                      <a:picLocks noChangeAspect="1" noChangeArrowheads="1"/>
                    </p:cNvPicPr>
                    <p:nvPr/>
                  </p:nvPicPr>
                  <p:blipFill>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58" name="Group 2057"/>
                  <p:cNvGrpSpPr/>
                  <p:nvPr/>
                </p:nvGrpSpPr>
                <p:grpSpPr>
                  <a:xfrm rot="1260000">
                    <a:off x="853130" y="2744841"/>
                    <a:ext cx="314335" cy="355506"/>
                    <a:chOff x="3044825" y="2949575"/>
                    <a:chExt cx="3054350" cy="3454400"/>
                  </a:xfrm>
                </p:grpSpPr>
                <p:sp>
                  <p:nvSpPr>
                    <p:cNvPr id="2057" name="Freeform 2056"/>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30" name="Picture 6"/>
                    <p:cNvPicPr>
                      <a:picLocks noChangeAspect="1" noChangeArrowheads="1"/>
                    </p:cNvPicPr>
                    <p:nvPr/>
                  </p:nvPicPr>
                  <p:blipFill>
                    <a:blip r:embed="rId11"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3" name="Group 72"/>
                <p:cNvGrpSpPr/>
                <p:nvPr/>
              </p:nvGrpSpPr>
              <p:grpSpPr>
                <a:xfrm rot="1200000">
                  <a:off x="1234723" y="3795055"/>
                  <a:ext cx="450286" cy="405700"/>
                  <a:chOff x="6651742" y="2360802"/>
                  <a:chExt cx="1358547" cy="1339489"/>
                </a:xfrm>
              </p:grpSpPr>
              <p:pic>
                <p:nvPicPr>
                  <p:cNvPr id="91" name="Picture 6"/>
                  <p:cNvPicPr>
                    <a:picLocks noChangeAspect="1" noChangeArrowheads="1"/>
                  </p:cNvPicPr>
                  <p:nvPr/>
                </p:nvPicPr>
                <p:blipFill>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1742" y="2360802"/>
                    <a:ext cx="1358547" cy="133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Oval 92"/>
                  <p:cNvSpPr/>
                  <p:nvPr/>
                </p:nvSpPr>
                <p:spPr>
                  <a:xfrm>
                    <a:off x="7769075" y="2659262"/>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Oval 93"/>
                  <p:cNvSpPr/>
                  <p:nvPr/>
                </p:nvSpPr>
                <p:spPr>
                  <a:xfrm>
                    <a:off x="7631969" y="257393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Oval 95"/>
                  <p:cNvSpPr/>
                  <p:nvPr/>
                </p:nvSpPr>
                <p:spPr>
                  <a:xfrm>
                    <a:off x="7502940" y="2722151"/>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Oval 102"/>
                  <p:cNvSpPr/>
                  <p:nvPr/>
                </p:nvSpPr>
                <p:spPr>
                  <a:xfrm>
                    <a:off x="7365812" y="2922226"/>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p:cNvSpPr/>
                  <p:nvPr/>
                </p:nvSpPr>
                <p:spPr>
                  <a:xfrm>
                    <a:off x="7158818" y="3047329"/>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Oval 120"/>
                  <p:cNvSpPr/>
                  <p:nvPr/>
                </p:nvSpPr>
                <p:spPr>
                  <a:xfrm>
                    <a:off x="7060164" y="3222954"/>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Oval 124"/>
                  <p:cNvSpPr/>
                  <p:nvPr/>
                </p:nvSpPr>
                <p:spPr>
                  <a:xfrm>
                    <a:off x="6900462" y="340985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Oval 125"/>
                  <p:cNvSpPr/>
                  <p:nvPr/>
                </p:nvSpPr>
                <p:spPr>
                  <a:xfrm>
                    <a:off x="6894033" y="322534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3" name="Picture 3"/>
                <p:cNvPicPr>
                  <a:picLocks noChangeAspect="1" noChangeArrowheads="1"/>
                </p:cNvPicPr>
                <p:nvPr/>
              </p:nvPicPr>
              <p:blipFill>
                <a:blip r:embed="rId13">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400000">
                  <a:off x="745755" y="4822930"/>
                  <a:ext cx="403321" cy="47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79362" y="4855345"/>
                  <a:ext cx="2002472" cy="307777"/>
                </a:xfrm>
                <a:prstGeom prst="rect">
                  <a:avLst/>
                </a:prstGeom>
                <a:noFill/>
              </p:spPr>
              <p:txBody>
                <a:bodyPr wrap="none" rtlCol="0">
                  <a:spAutoFit/>
                </a:bodyPr>
                <a:lstStyle/>
                <a:p>
                  <a:pPr algn="r"/>
                  <a:r>
                    <a:rPr lang="en-GB" sz="1400" b="1" dirty="0"/>
                    <a:t>Rheumatoid arthritis</a:t>
                  </a:r>
                </a:p>
              </p:txBody>
            </p:sp>
          </p:grpSp>
          <p:graphicFrame>
            <p:nvGraphicFramePr>
              <p:cNvPr id="7" name="Chart 6"/>
              <p:cNvGraphicFramePr/>
              <p:nvPr/>
            </p:nvGraphicFramePr>
            <p:xfrm>
              <a:off x="1541219" y="2669030"/>
              <a:ext cx="6956120" cy="2853602"/>
            </p:xfrm>
            <a:graphic>
              <a:graphicData uri="http://schemas.openxmlformats.org/drawingml/2006/chart">
                <c:chart xmlns:c="http://schemas.openxmlformats.org/drawingml/2006/chart" xmlns:r="http://schemas.openxmlformats.org/officeDocument/2006/relationships" r:id="rId14"/>
              </a:graphicData>
            </a:graphic>
          </p:graphicFrame>
          <p:sp>
            <p:nvSpPr>
              <p:cNvPr id="77" name="TextBox 76"/>
              <p:cNvSpPr txBox="1"/>
              <p:nvPr/>
            </p:nvSpPr>
            <p:spPr>
              <a:xfrm>
                <a:off x="4093857" y="5405433"/>
                <a:ext cx="3262433" cy="307777"/>
              </a:xfrm>
              <a:prstGeom prst="rect">
                <a:avLst/>
              </a:prstGeom>
              <a:noFill/>
            </p:spPr>
            <p:txBody>
              <a:bodyPr wrap="none" rtlCol="0" anchor="ctr">
                <a:spAutoFit/>
              </a:bodyPr>
              <a:lstStyle/>
              <a:p>
                <a:pPr algn="ctr"/>
                <a:r>
                  <a:rPr lang="en-GB" sz="1400" b="1" dirty="0"/>
                  <a:t>Prevalence of low testosterone (%)</a:t>
                </a:r>
              </a:p>
            </p:txBody>
          </p:sp>
          <p:sp>
            <p:nvSpPr>
              <p:cNvPr id="141" name="TextBox 9"/>
              <p:cNvSpPr txBox="1"/>
              <p:nvPr/>
            </p:nvSpPr>
            <p:spPr>
              <a:xfrm>
                <a:off x="7862304" y="2812170"/>
                <a:ext cx="899605" cy="338554"/>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600" b="1" i="0" u="none" strike="noStrike" kern="1200" baseline="0">
                    <a:solidFill>
                      <a:srgbClr val="005294"/>
                    </a:solidFill>
                    <a:latin typeface="+mn-lt"/>
                    <a:ea typeface="+mn-ea"/>
                    <a:cs typeface="+mn-cs"/>
                  </a:defRPr>
                </a:pPr>
                <a:r>
                  <a:rPr lang="en-GB" sz="1600" b="1" dirty="0">
                    <a:solidFill>
                      <a:schemeClr val="accent3"/>
                    </a:solidFill>
                  </a:rPr>
                  <a:t>53–74%</a:t>
                </a:r>
              </a:p>
            </p:txBody>
          </p:sp>
          <p:sp>
            <p:nvSpPr>
              <p:cNvPr id="11" name="Rectangle 10"/>
              <p:cNvSpPr/>
              <p:nvPr/>
            </p:nvSpPr>
            <p:spPr>
              <a:xfrm>
                <a:off x="6560382" y="2900257"/>
                <a:ext cx="1325165" cy="156058"/>
              </a:xfrm>
              <a:prstGeom prst="rect">
                <a:avLst/>
              </a:prstGeom>
              <a:solidFill>
                <a:schemeClr val="accent3">
                  <a:lumMod val="40000"/>
                  <a:lumOff val="60000"/>
                </a:schemeClr>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Rectangle 147"/>
              <p:cNvSpPr/>
              <p:nvPr/>
            </p:nvSpPr>
            <p:spPr>
              <a:xfrm>
                <a:off x="4376426" y="4933832"/>
                <a:ext cx="1779042" cy="145300"/>
              </a:xfrm>
              <a:prstGeom prst="rect">
                <a:avLst/>
              </a:prstGeom>
              <a:solidFill>
                <a:schemeClr val="accent1">
                  <a:lumMod val="60000"/>
                  <a:lumOff val="40000"/>
                </a:schemeClr>
              </a:solid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TextBox 149"/>
              <p:cNvSpPr txBox="1"/>
              <p:nvPr/>
            </p:nvSpPr>
            <p:spPr>
              <a:xfrm>
                <a:off x="6155469" y="4860265"/>
                <a:ext cx="768159" cy="307777"/>
              </a:xfrm>
              <a:prstGeom prst="rect">
                <a:avLst/>
              </a:prstGeom>
              <a:noFill/>
            </p:spPr>
            <p:txBody>
              <a:bodyPr wrap="none" rtlCol="0">
                <a:spAutoFit/>
              </a:bodyPr>
              <a:lstStyle/>
              <a:p>
                <a:pPr>
                  <a:defRPr sz="1400" b="0" i="0" u="none" strike="noStrike" kern="1200" baseline="0">
                    <a:solidFill>
                      <a:srgbClr val="272727"/>
                    </a:solidFill>
                    <a:latin typeface="+mn-lt"/>
                    <a:ea typeface="+mn-ea"/>
                    <a:cs typeface="+mn-cs"/>
                  </a:defRPr>
                </a:pPr>
                <a:r>
                  <a:rPr lang="en-GB" sz="1400" dirty="0">
                    <a:solidFill>
                      <a:srgbClr val="272727"/>
                    </a:solidFill>
                  </a:rPr>
                  <a:t>19–47%</a:t>
                </a:r>
              </a:p>
            </p:txBody>
          </p:sp>
        </p:grpSp>
      </p:grpSp>
    </p:spTree>
    <p:extLst>
      <p:ext uri="{BB962C8B-B14F-4D97-AF65-F5344CB8AC3E}">
        <p14:creationId xmlns:p14="http://schemas.microsoft.com/office/powerpoint/2010/main" val="358252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5" y="152401"/>
            <a:ext cx="11248007" cy="834047"/>
          </a:xfrm>
        </p:spPr>
        <p:txBody>
          <a:bodyPr>
            <a:noAutofit/>
          </a:bodyPr>
          <a:lstStyle/>
          <a:p>
            <a:pPr lvl="0"/>
            <a:r>
              <a:rPr lang="en-GB" sz="3300" dirty="0"/>
              <a:t>Opioid-induced hypogonadism is associated with reduced sexual function and quality of life</a:t>
            </a:r>
          </a:p>
        </p:txBody>
      </p:sp>
      <p:sp>
        <p:nvSpPr>
          <p:cNvPr id="3" name="Content Placeholder 2"/>
          <p:cNvSpPr>
            <a:spLocks noGrp="1"/>
          </p:cNvSpPr>
          <p:nvPr>
            <p:ph idx="1"/>
          </p:nvPr>
        </p:nvSpPr>
        <p:spPr>
          <a:xfrm>
            <a:off x="328474" y="1158490"/>
            <a:ext cx="11248006" cy="764572"/>
          </a:xfrm>
        </p:spPr>
        <p:txBody>
          <a:bodyPr>
            <a:noAutofit/>
          </a:bodyPr>
          <a:lstStyle/>
          <a:p>
            <a:r>
              <a:rPr lang="en-GB" sz="2000" dirty="0"/>
              <a:t>Opioid-induced hypogonadism is associated with a range of conditions, including:</a:t>
            </a:r>
          </a:p>
        </p:txBody>
      </p:sp>
      <p:sp>
        <p:nvSpPr>
          <p:cNvPr id="5" name="TextBox 4"/>
          <p:cNvSpPr txBox="1"/>
          <p:nvPr/>
        </p:nvSpPr>
        <p:spPr>
          <a:xfrm>
            <a:off x="1523999" y="5882569"/>
            <a:ext cx="9144001" cy="400110"/>
          </a:xfrm>
          <a:prstGeom prst="rect">
            <a:avLst/>
          </a:prstGeom>
          <a:noFill/>
        </p:spPr>
        <p:txBody>
          <a:bodyPr wrap="square" rtlCol="0" anchor="b">
            <a:spAutoFit/>
          </a:bodyPr>
          <a:lstStyle/>
          <a:p>
            <a:r>
              <a:rPr lang="en-GB" sz="1000" dirty="0">
                <a:solidFill>
                  <a:schemeClr val="tx2"/>
                </a:solidFill>
              </a:rPr>
              <a:t>ED, erectile dysfunction</a:t>
            </a:r>
          </a:p>
          <a:p>
            <a:r>
              <a:rPr lang="en-GB" sz="1000" dirty="0" err="1">
                <a:solidFill>
                  <a:schemeClr val="tx2"/>
                </a:solidFill>
              </a:rPr>
              <a:t>Coluzzi</a:t>
            </a:r>
            <a:r>
              <a:rPr lang="en-GB" sz="1000" dirty="0">
                <a:solidFill>
                  <a:schemeClr val="tx2"/>
                </a:solidFill>
              </a:rPr>
              <a:t> F </a:t>
            </a:r>
            <a:r>
              <a:rPr lang="en-GB" sz="1000" i="1" dirty="0">
                <a:solidFill>
                  <a:schemeClr val="tx2"/>
                </a:solidFill>
              </a:rPr>
              <a:t>et al. J </a:t>
            </a:r>
            <a:r>
              <a:rPr lang="en-GB" sz="1000" i="1" dirty="0" err="1">
                <a:solidFill>
                  <a:schemeClr val="tx2"/>
                </a:solidFill>
              </a:rPr>
              <a:t>Endocrinol</a:t>
            </a:r>
            <a:r>
              <a:rPr lang="en-GB" sz="1000" i="1" dirty="0">
                <a:solidFill>
                  <a:schemeClr val="tx2"/>
                </a:solidFill>
              </a:rPr>
              <a:t> Invest</a:t>
            </a:r>
            <a:r>
              <a:rPr lang="en-GB" sz="1000" dirty="0">
                <a:solidFill>
                  <a:schemeClr val="tx2"/>
                </a:solidFill>
              </a:rPr>
              <a:t> 2018;41:1377–88.</a:t>
            </a:r>
          </a:p>
        </p:txBody>
      </p:sp>
      <p:grpSp>
        <p:nvGrpSpPr>
          <p:cNvPr id="15" name="Group 14"/>
          <p:cNvGrpSpPr/>
          <p:nvPr/>
        </p:nvGrpSpPr>
        <p:grpSpPr>
          <a:xfrm>
            <a:off x="2038657" y="1758460"/>
            <a:ext cx="8114689" cy="3996143"/>
            <a:chOff x="514656" y="1758459"/>
            <a:chExt cx="8114689" cy="3996143"/>
          </a:xfrm>
        </p:grpSpPr>
        <p:grpSp>
          <p:nvGrpSpPr>
            <p:cNvPr id="4" name="Group 3"/>
            <p:cNvGrpSpPr/>
            <p:nvPr/>
          </p:nvGrpSpPr>
          <p:grpSpPr>
            <a:xfrm>
              <a:off x="514656" y="1758459"/>
              <a:ext cx="8114689" cy="3996143"/>
              <a:chOff x="514656" y="1758459"/>
              <a:chExt cx="8114689" cy="3996143"/>
            </a:xfrm>
          </p:grpSpPr>
          <p:grpSp>
            <p:nvGrpSpPr>
              <p:cNvPr id="9" name="Group 8"/>
              <p:cNvGrpSpPr/>
              <p:nvPr/>
            </p:nvGrpSpPr>
            <p:grpSpPr>
              <a:xfrm>
                <a:off x="514656" y="1758459"/>
                <a:ext cx="8114689" cy="3996143"/>
                <a:chOff x="860717" y="2347598"/>
                <a:chExt cx="7690192" cy="3360705"/>
              </a:xfrm>
            </p:grpSpPr>
            <p:sp>
              <p:nvSpPr>
                <p:cNvPr id="33" name="Snip Single Corner Rectangle 32"/>
                <p:cNvSpPr/>
                <p:nvPr/>
              </p:nvSpPr>
              <p:spPr>
                <a:xfrm rot="5400000" flipH="1">
                  <a:off x="6422319" y="1899364"/>
                  <a:ext cx="1680350" cy="2576820"/>
                </a:xfrm>
                <a:prstGeom prst="snip1Rect">
                  <a:avLst>
                    <a:gd name="adj" fmla="val 20322"/>
                  </a:avLst>
                </a:prstGeom>
                <a:solidFill>
                  <a:schemeClr val="accent2"/>
                </a:solidFill>
                <a:ln w="76200" cap="flat" cmpd="sng" algn="ctr">
                  <a:solidFill>
                    <a:srgbClr val="FFFFFF"/>
                  </a:solidFill>
                  <a:prstDash val="solid"/>
                </a:ln>
                <a:effectLst/>
              </p:spPr>
              <p:txBody>
                <a:bodyPr vert="vert" rtlCol="0" anchor="ctr">
                  <a:noAutofit/>
                </a:bodyPr>
                <a:lstStyle/>
                <a:p>
                  <a:pPr algn="ctr" defTabSz="914241">
                    <a:defRPr/>
                  </a:pPr>
                  <a:endParaRPr lang="en-GB" sz="2000" b="1" kern="0" dirty="0">
                    <a:solidFill>
                      <a:srgbClr val="FFFFFF"/>
                    </a:solidFill>
                    <a:latin typeface="Arial"/>
                  </a:endParaRPr>
                </a:p>
              </p:txBody>
            </p:sp>
            <p:sp>
              <p:nvSpPr>
                <p:cNvPr id="34" name="Snip Single Corner Rectangle 33"/>
                <p:cNvSpPr/>
                <p:nvPr/>
              </p:nvSpPr>
              <p:spPr>
                <a:xfrm rot="16200000" flipH="1" flipV="1">
                  <a:off x="6422321" y="3579716"/>
                  <a:ext cx="1680353" cy="2576822"/>
                </a:xfrm>
                <a:prstGeom prst="snip1Rect">
                  <a:avLst>
                    <a:gd name="adj" fmla="val 20322"/>
                  </a:avLst>
                </a:prstGeom>
                <a:solidFill>
                  <a:schemeClr val="tx2">
                    <a:lumMod val="60000"/>
                    <a:lumOff val="40000"/>
                  </a:schemeClr>
                </a:solidFill>
                <a:ln w="76200" cap="flat" cmpd="sng" algn="ctr">
                  <a:solidFill>
                    <a:srgbClr val="FFFFFF"/>
                  </a:solidFill>
                  <a:prstDash val="solid"/>
                </a:ln>
                <a:effectLst/>
              </p:spPr>
              <p:txBody>
                <a:bodyPr vert="vert" rtlCol="0" anchor="ctr">
                  <a:noAutofit/>
                </a:bodyPr>
                <a:lstStyle/>
                <a:p>
                  <a:pPr algn="ctr" defTabSz="914241">
                    <a:defRPr/>
                  </a:pPr>
                  <a:endParaRPr lang="en-GB" sz="2000" b="1" kern="0" dirty="0">
                    <a:solidFill>
                      <a:srgbClr val="FFFFFF"/>
                    </a:solidFill>
                    <a:latin typeface="Arial"/>
                  </a:endParaRPr>
                </a:p>
              </p:txBody>
            </p:sp>
            <p:sp>
              <p:nvSpPr>
                <p:cNvPr id="38" name="Snip Single Corner Rectangle 37"/>
                <p:cNvSpPr/>
                <p:nvPr/>
              </p:nvSpPr>
              <p:spPr>
                <a:xfrm rot="16200000">
                  <a:off x="1311500" y="1896817"/>
                  <a:ext cx="1680350" cy="2581912"/>
                </a:xfrm>
                <a:prstGeom prst="snip1Rect">
                  <a:avLst>
                    <a:gd name="adj" fmla="val 20322"/>
                  </a:avLst>
                </a:prstGeom>
                <a:solidFill>
                  <a:schemeClr val="accent1"/>
                </a:solidFill>
                <a:ln w="76200" cap="flat" cmpd="sng" algn="ctr">
                  <a:solidFill>
                    <a:srgbClr val="FFFFFF"/>
                  </a:solidFill>
                  <a:prstDash val="solid"/>
                </a:ln>
                <a:effectLst/>
              </p:spPr>
              <p:txBody>
                <a:bodyPr vert="vert" rtlCol="0" anchor="ctr">
                  <a:noAutofit/>
                </a:bodyPr>
                <a:lstStyle/>
                <a:p>
                  <a:pPr algn="ctr" defTabSz="914241">
                    <a:defRPr/>
                  </a:pPr>
                  <a:endParaRPr lang="en-GB" sz="2000" b="1" kern="0" dirty="0">
                    <a:solidFill>
                      <a:srgbClr val="FFFFFF"/>
                    </a:solidFill>
                    <a:latin typeface="Arial"/>
                  </a:endParaRPr>
                </a:p>
              </p:txBody>
            </p:sp>
            <p:sp>
              <p:nvSpPr>
                <p:cNvPr id="39" name="Snip Single Corner Rectangle 38"/>
                <p:cNvSpPr/>
                <p:nvPr/>
              </p:nvSpPr>
              <p:spPr>
                <a:xfrm rot="5400000" flipV="1">
                  <a:off x="1311497" y="3577169"/>
                  <a:ext cx="1680353" cy="2581914"/>
                </a:xfrm>
                <a:prstGeom prst="snip1Rect">
                  <a:avLst>
                    <a:gd name="adj" fmla="val 20322"/>
                  </a:avLst>
                </a:prstGeom>
                <a:solidFill>
                  <a:schemeClr val="accent2">
                    <a:lumMod val="20000"/>
                    <a:lumOff val="80000"/>
                  </a:schemeClr>
                </a:solidFill>
                <a:ln w="76200" cap="flat" cmpd="sng" algn="ctr">
                  <a:solidFill>
                    <a:srgbClr val="FFFFFF"/>
                  </a:solidFill>
                  <a:prstDash val="solid"/>
                </a:ln>
                <a:effectLst/>
              </p:spPr>
              <p:txBody>
                <a:bodyPr vert="vert" rtlCol="0" anchor="ctr">
                  <a:noAutofit/>
                </a:bodyPr>
                <a:lstStyle/>
                <a:p>
                  <a:pPr algn="ctr" defTabSz="914241">
                    <a:defRPr/>
                  </a:pPr>
                  <a:endParaRPr lang="en-GB" sz="2000" b="1" kern="0" dirty="0">
                    <a:solidFill>
                      <a:srgbClr val="FFFFFF"/>
                    </a:solidFill>
                    <a:latin typeface="Arial"/>
                  </a:endParaRPr>
                </a:p>
              </p:txBody>
            </p:sp>
            <p:sp>
              <p:nvSpPr>
                <p:cNvPr id="35" name="Content Placeholder 1"/>
                <p:cNvSpPr txBox="1">
                  <a:spLocks/>
                </p:cNvSpPr>
                <p:nvPr/>
              </p:nvSpPr>
              <p:spPr>
                <a:xfrm>
                  <a:off x="1172323" y="2576315"/>
                  <a:ext cx="1958702" cy="1222917"/>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solidFill>
                        <a:schemeClr val="bg1"/>
                      </a:solidFill>
                      <a:latin typeface="Arial"/>
                    </a:rPr>
                    <a:t>Decreased</a:t>
                  </a:r>
                  <a:br>
                    <a:rPr lang="en-GB" sz="2000" b="1" dirty="0">
                      <a:solidFill>
                        <a:schemeClr val="bg1"/>
                      </a:solidFill>
                      <a:latin typeface="Arial"/>
                    </a:rPr>
                  </a:br>
                  <a:r>
                    <a:rPr lang="en-GB" sz="2000" b="1" dirty="0">
                      <a:solidFill>
                        <a:schemeClr val="bg1"/>
                      </a:solidFill>
                      <a:latin typeface="Arial"/>
                    </a:rPr>
                    <a:t>libido</a:t>
                  </a:r>
                  <a:br>
                    <a:rPr lang="en-GB" sz="2000" b="1" dirty="0">
                      <a:solidFill>
                        <a:schemeClr val="bg1"/>
                      </a:solidFill>
                      <a:latin typeface="Arial"/>
                    </a:rPr>
                  </a:br>
                  <a:br>
                    <a:rPr lang="en-GB" sz="2000" b="1" dirty="0">
                      <a:solidFill>
                        <a:schemeClr val="bg1"/>
                      </a:solidFill>
                      <a:latin typeface="Arial"/>
                    </a:rPr>
                  </a:br>
                  <a:endParaRPr lang="en-GB" sz="2000" b="1" dirty="0">
                    <a:solidFill>
                      <a:schemeClr val="bg1"/>
                    </a:solidFill>
                    <a:latin typeface="Arial"/>
                  </a:endParaRPr>
                </a:p>
                <a:p>
                  <a:pPr algn="ctr">
                    <a:spcBef>
                      <a:spcPts val="1000"/>
                    </a:spcBef>
                  </a:pPr>
                  <a:endParaRPr lang="en-GB" sz="2000" b="1" dirty="0">
                    <a:solidFill>
                      <a:schemeClr val="bg1"/>
                    </a:solidFill>
                    <a:latin typeface="Arial"/>
                  </a:endParaRPr>
                </a:p>
              </p:txBody>
            </p:sp>
            <p:sp>
              <p:nvSpPr>
                <p:cNvPr id="40" name="Content Placeholder 1"/>
                <p:cNvSpPr txBox="1">
                  <a:spLocks/>
                </p:cNvSpPr>
                <p:nvPr/>
              </p:nvSpPr>
              <p:spPr>
                <a:xfrm>
                  <a:off x="1220913" y="4256668"/>
                  <a:ext cx="1861520" cy="1222917"/>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latin typeface="Arial"/>
                    </a:rPr>
                    <a:t>Infertility</a:t>
                  </a:r>
                  <a:br>
                    <a:rPr lang="en-GB" sz="2000" b="1" dirty="0">
                      <a:latin typeface="Arial"/>
                    </a:rPr>
                  </a:br>
                  <a:br>
                    <a:rPr lang="en-GB" sz="2000" b="1" dirty="0">
                      <a:latin typeface="Arial"/>
                    </a:rPr>
                  </a:br>
                  <a:endParaRPr lang="en-GB" sz="2000" b="1" dirty="0">
                    <a:latin typeface="Arial"/>
                  </a:endParaRPr>
                </a:p>
                <a:p>
                  <a:pPr algn="ctr">
                    <a:spcBef>
                      <a:spcPts val="1000"/>
                    </a:spcBef>
                  </a:pPr>
                  <a:endParaRPr lang="en-GB" sz="2000" b="1" dirty="0">
                    <a:latin typeface="Arial"/>
                  </a:endParaRPr>
                </a:p>
              </p:txBody>
            </p:sp>
            <p:sp>
              <p:nvSpPr>
                <p:cNvPr id="41" name="Content Placeholder 1"/>
                <p:cNvSpPr txBox="1">
                  <a:spLocks/>
                </p:cNvSpPr>
                <p:nvPr/>
              </p:nvSpPr>
              <p:spPr>
                <a:xfrm>
                  <a:off x="6252016" y="2576315"/>
                  <a:ext cx="2020954" cy="1222917"/>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solidFill>
                        <a:schemeClr val="bg1"/>
                      </a:solidFill>
                      <a:latin typeface="Arial"/>
                    </a:rPr>
                    <a:t>Bone loss</a:t>
                  </a:r>
                  <a:br>
                    <a:rPr lang="en-GB" sz="2000" b="1" dirty="0">
                      <a:solidFill>
                        <a:schemeClr val="bg1"/>
                      </a:solidFill>
                      <a:latin typeface="Arial"/>
                    </a:rPr>
                  </a:br>
                  <a:br>
                    <a:rPr lang="en-GB" sz="2000" b="1" dirty="0">
                      <a:solidFill>
                        <a:schemeClr val="bg1"/>
                      </a:solidFill>
                      <a:latin typeface="Arial"/>
                    </a:rPr>
                  </a:br>
                  <a:endParaRPr lang="en-GB" sz="2000" b="1" dirty="0">
                    <a:solidFill>
                      <a:schemeClr val="bg1"/>
                    </a:solidFill>
                    <a:latin typeface="Arial"/>
                  </a:endParaRPr>
                </a:p>
                <a:p>
                  <a:pPr algn="ctr">
                    <a:spcBef>
                      <a:spcPts val="1000"/>
                    </a:spcBef>
                  </a:pPr>
                  <a:endParaRPr lang="en-GB" sz="2000" b="1" dirty="0">
                    <a:solidFill>
                      <a:schemeClr val="bg1"/>
                    </a:solidFill>
                    <a:latin typeface="Arial"/>
                  </a:endParaRPr>
                </a:p>
              </p:txBody>
            </p:sp>
            <p:sp>
              <p:nvSpPr>
                <p:cNvPr id="42" name="Content Placeholder 1"/>
                <p:cNvSpPr txBox="1">
                  <a:spLocks/>
                </p:cNvSpPr>
                <p:nvPr/>
              </p:nvSpPr>
              <p:spPr>
                <a:xfrm>
                  <a:off x="6286319" y="4256668"/>
                  <a:ext cx="1952355" cy="1222917"/>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solidFill>
                        <a:schemeClr val="bg1"/>
                      </a:solidFill>
                      <a:latin typeface="Arial"/>
                    </a:rPr>
                    <a:t>Reduced</a:t>
                  </a:r>
                  <a:br>
                    <a:rPr lang="en-GB" sz="2000" b="1" dirty="0">
                      <a:solidFill>
                        <a:schemeClr val="bg1"/>
                      </a:solidFill>
                      <a:latin typeface="Arial"/>
                    </a:rPr>
                  </a:br>
                  <a:r>
                    <a:rPr lang="en-GB" sz="2000" b="1" dirty="0">
                      <a:solidFill>
                        <a:schemeClr val="bg1"/>
                      </a:solidFill>
                      <a:latin typeface="Arial"/>
                    </a:rPr>
                    <a:t>quality of life</a:t>
                  </a:r>
                  <a:br>
                    <a:rPr lang="en-GB" sz="2000" b="1" dirty="0">
                      <a:solidFill>
                        <a:schemeClr val="bg1"/>
                      </a:solidFill>
                      <a:latin typeface="Arial"/>
                    </a:rPr>
                  </a:br>
                  <a:br>
                    <a:rPr lang="en-GB" sz="2000" b="1" dirty="0">
                      <a:solidFill>
                        <a:schemeClr val="bg1"/>
                      </a:solidFill>
                      <a:latin typeface="Arial"/>
                    </a:rPr>
                  </a:br>
                  <a:endParaRPr lang="en-GB" sz="2000" b="1" dirty="0">
                    <a:solidFill>
                      <a:schemeClr val="bg1"/>
                    </a:solidFill>
                    <a:latin typeface="Arial"/>
                  </a:endParaRPr>
                </a:p>
                <a:p>
                  <a:pPr algn="ctr">
                    <a:spcBef>
                      <a:spcPts val="1000"/>
                    </a:spcBef>
                  </a:pPr>
                  <a:endParaRPr lang="en-GB" sz="2000" b="1" dirty="0">
                    <a:solidFill>
                      <a:schemeClr val="bg1"/>
                    </a:solidFill>
                    <a:latin typeface="Arial"/>
                  </a:endParaRPr>
                </a:p>
              </p:txBody>
            </p:sp>
          </p:grpSp>
          <p:sp>
            <p:nvSpPr>
              <p:cNvPr id="8" name="Rectangle 7"/>
              <p:cNvSpPr/>
              <p:nvPr/>
            </p:nvSpPr>
            <p:spPr>
              <a:xfrm>
                <a:off x="3239090" y="3756530"/>
                <a:ext cx="2671193" cy="1998072"/>
              </a:xfrm>
              <a:prstGeom prst="rect">
                <a:avLst/>
              </a:prstGeom>
              <a:solidFill>
                <a:schemeClr val="accent1">
                  <a:lumMod val="60000"/>
                  <a:lumOff val="40000"/>
                </a:schemeClr>
              </a:solidFill>
              <a:ln w="76200" cap="flat" cmpd="sng" algn="ctr">
                <a:solidFill>
                  <a:srgbClr val="FFFFFF"/>
                </a:solidFill>
                <a:prstDash val="solid"/>
              </a:ln>
              <a:effectLst/>
            </p:spPr>
            <p:txBody>
              <a:bodyPr vert="vert" rtlCol="0" anchor="ctr">
                <a:noAutofit/>
              </a:bodyPr>
              <a:lstStyle/>
              <a:p>
                <a:pPr algn="ctr" defTabSz="914241"/>
                <a:endParaRPr lang="en-GB" sz="2000" b="1" kern="0">
                  <a:solidFill>
                    <a:srgbClr val="FFFFFF"/>
                  </a:solidFill>
                  <a:latin typeface="Arial"/>
                </a:endParaRPr>
              </a:p>
            </p:txBody>
          </p:sp>
          <p:sp>
            <p:nvSpPr>
              <p:cNvPr id="22" name="Rectangle 21"/>
              <p:cNvSpPr/>
              <p:nvPr/>
            </p:nvSpPr>
            <p:spPr>
              <a:xfrm>
                <a:off x="3239090" y="1758460"/>
                <a:ext cx="2671193" cy="1998068"/>
              </a:xfrm>
              <a:prstGeom prst="rect">
                <a:avLst/>
              </a:prstGeom>
              <a:solidFill>
                <a:schemeClr val="bg2">
                  <a:lumMod val="75000"/>
                </a:schemeClr>
              </a:solidFill>
              <a:ln w="76200" cap="flat" cmpd="sng" algn="ctr">
                <a:solidFill>
                  <a:srgbClr val="FFFFFF"/>
                </a:solidFill>
                <a:prstDash val="solid"/>
              </a:ln>
              <a:effectLst/>
            </p:spPr>
            <p:txBody>
              <a:bodyPr vert="vert" rtlCol="0" anchor="ctr">
                <a:noAutofit/>
              </a:bodyPr>
              <a:lstStyle/>
              <a:p>
                <a:pPr algn="ctr" defTabSz="914241"/>
                <a:endParaRPr lang="en-GB" sz="2000" b="1" kern="0">
                  <a:solidFill>
                    <a:srgbClr val="FFFFFF"/>
                  </a:solidFill>
                  <a:latin typeface="Arial"/>
                </a:endParaRPr>
              </a:p>
            </p:txBody>
          </p:sp>
          <p:sp>
            <p:nvSpPr>
              <p:cNvPr id="23" name="Content Placeholder 1"/>
              <p:cNvSpPr txBox="1">
                <a:spLocks/>
              </p:cNvSpPr>
              <p:nvPr/>
            </p:nvSpPr>
            <p:spPr>
              <a:xfrm>
                <a:off x="3508431" y="2012064"/>
                <a:ext cx="2132510" cy="1454145"/>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latin typeface="Arial"/>
                  </a:rPr>
                  <a:t>Erectile</a:t>
                </a:r>
                <a:br>
                  <a:rPr lang="en-GB" sz="2000" b="1" dirty="0">
                    <a:latin typeface="Arial"/>
                  </a:rPr>
                </a:br>
                <a:r>
                  <a:rPr lang="en-GB" sz="2000" b="1" dirty="0">
                    <a:latin typeface="Arial"/>
                  </a:rPr>
                  <a:t>dysfunction</a:t>
                </a:r>
                <a:br>
                  <a:rPr lang="en-GB" sz="2000" b="1" dirty="0">
                    <a:latin typeface="Arial"/>
                  </a:rPr>
                </a:br>
                <a:br>
                  <a:rPr lang="en-GB" sz="2000" b="1" dirty="0">
                    <a:latin typeface="Arial"/>
                  </a:rPr>
                </a:br>
                <a:endParaRPr lang="en-GB" sz="2000" b="1" dirty="0">
                  <a:latin typeface="Arial"/>
                </a:endParaRPr>
              </a:p>
              <a:p>
                <a:pPr algn="ctr">
                  <a:spcBef>
                    <a:spcPts val="1000"/>
                  </a:spcBef>
                </a:pPr>
                <a:endParaRPr lang="en-GB" sz="2000" b="1" dirty="0">
                  <a:latin typeface="Arial"/>
                </a:endParaRPr>
              </a:p>
            </p:txBody>
          </p:sp>
          <p:sp>
            <p:nvSpPr>
              <p:cNvPr id="24" name="Content Placeholder 1"/>
              <p:cNvSpPr txBox="1">
                <a:spLocks/>
              </p:cNvSpPr>
              <p:nvPr/>
            </p:nvSpPr>
            <p:spPr>
              <a:xfrm>
                <a:off x="3592548" y="4010134"/>
                <a:ext cx="1964276" cy="1454145"/>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latin typeface="Arial"/>
                  </a:rPr>
                  <a:t>Low mood</a:t>
                </a:r>
                <a:br>
                  <a:rPr lang="en-GB" sz="2000" b="1" dirty="0">
                    <a:latin typeface="Arial"/>
                  </a:rPr>
                </a:br>
                <a:br>
                  <a:rPr lang="en-GB" sz="2000" b="1" dirty="0">
                    <a:latin typeface="Arial"/>
                  </a:rPr>
                </a:br>
                <a:endParaRPr lang="en-GB" sz="2000" b="1" dirty="0">
                  <a:latin typeface="Arial"/>
                </a:endParaRPr>
              </a:p>
              <a:p>
                <a:pPr algn="ctr">
                  <a:spcBef>
                    <a:spcPts val="1000"/>
                  </a:spcBef>
                </a:pPr>
                <a:endParaRPr lang="en-GB" sz="2000" b="1" dirty="0">
                  <a:latin typeface="Arial"/>
                </a:endParaRPr>
              </a:p>
            </p:txBody>
          </p:sp>
          <p:grpSp>
            <p:nvGrpSpPr>
              <p:cNvPr id="13" name="Group 12"/>
              <p:cNvGrpSpPr/>
              <p:nvPr/>
            </p:nvGrpSpPr>
            <p:grpSpPr>
              <a:xfrm>
                <a:off x="1308728" y="4478915"/>
                <a:ext cx="1136290" cy="1153287"/>
                <a:chOff x="1563920" y="4755565"/>
                <a:chExt cx="987369" cy="1002138"/>
              </a:xfrm>
            </p:grpSpPr>
            <p:grpSp>
              <p:nvGrpSpPr>
                <p:cNvPr id="11" name="Group 10"/>
                <p:cNvGrpSpPr/>
                <p:nvPr/>
              </p:nvGrpSpPr>
              <p:grpSpPr>
                <a:xfrm>
                  <a:off x="1563920" y="4755565"/>
                  <a:ext cx="987369" cy="1002138"/>
                  <a:chOff x="536631" y="3601103"/>
                  <a:chExt cx="2971800" cy="3016250"/>
                </a:xfrm>
              </p:grpSpPr>
              <p:sp>
                <p:nvSpPr>
                  <p:cNvPr id="10" name="Oval 9"/>
                  <p:cNvSpPr/>
                  <p:nvPr/>
                </p:nvSpPr>
                <p:spPr>
                  <a:xfrm>
                    <a:off x="654756" y="3745241"/>
                    <a:ext cx="2731911" cy="273191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631" y="3601103"/>
                    <a:ext cx="297180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Oval 11"/>
                <p:cNvSpPr/>
                <p:nvPr/>
              </p:nvSpPr>
              <p:spPr>
                <a:xfrm>
                  <a:off x="1603167" y="4792165"/>
                  <a:ext cx="907667" cy="907667"/>
                </a:xfrm>
                <a:prstGeom prst="ellipse">
                  <a:avLst/>
                </a:prstGeom>
                <a:noFill/>
                <a:ln w="381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31" name="Picture 4"/>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8865" t="10553" r="18810" b="9386"/>
              <a:stretch/>
            </p:blipFill>
            <p:spPr bwMode="auto">
              <a:xfrm>
                <a:off x="4118081" y="4456325"/>
                <a:ext cx="913211" cy="111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743757" y="2557840"/>
                <a:ext cx="1729591" cy="103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rot="1200000">
                <a:off x="6613116" y="2349513"/>
                <a:ext cx="1358547" cy="1339489"/>
                <a:chOff x="6651742" y="2360802"/>
                <a:chExt cx="1358547" cy="1339489"/>
              </a:xfrm>
            </p:grpSpPr>
            <p:pic>
              <p:nvPicPr>
                <p:cNvPr id="2054" name="Picture 6"/>
                <p:cNvPicPr>
                  <a:picLocks noChangeAspect="1" noChangeArrowheads="1"/>
                </p:cNvPicPr>
                <p:nvPr/>
              </p:nvPicPr>
              <p:blipFill>
                <a:blip r:embed="rId8" cstate="print">
                  <a:clrChange>
                    <a:clrFrom>
                      <a:srgbClr val="FAFAFA"/>
                    </a:clrFrom>
                    <a:clrTo>
                      <a:srgbClr val="FAFAFA">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6651742" y="2360802"/>
                  <a:ext cx="1358547" cy="1339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p:nvSpPr>
              <p:spPr>
                <a:xfrm>
                  <a:off x="7631114" y="2690812"/>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Oval 49"/>
                <p:cNvSpPr/>
                <p:nvPr/>
              </p:nvSpPr>
              <p:spPr>
                <a:xfrm>
                  <a:off x="7769075" y="2659262"/>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p:cNvSpPr/>
                <p:nvPr/>
              </p:nvSpPr>
              <p:spPr>
                <a:xfrm>
                  <a:off x="7652026" y="256663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Oval 51"/>
                <p:cNvSpPr/>
                <p:nvPr/>
              </p:nvSpPr>
              <p:spPr>
                <a:xfrm>
                  <a:off x="7528677" y="2549695"/>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p:cNvSpPr/>
                <p:nvPr/>
              </p:nvSpPr>
              <p:spPr>
                <a:xfrm>
                  <a:off x="7495640" y="2702095"/>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Oval 53"/>
                <p:cNvSpPr/>
                <p:nvPr/>
              </p:nvSpPr>
              <p:spPr>
                <a:xfrm>
                  <a:off x="7509422" y="283358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p:cNvSpPr/>
                <p:nvPr/>
              </p:nvSpPr>
              <p:spPr>
                <a:xfrm>
                  <a:off x="7390886" y="2781115"/>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Oval 55"/>
                <p:cNvSpPr/>
                <p:nvPr/>
              </p:nvSpPr>
              <p:spPr>
                <a:xfrm>
                  <a:off x="7365812" y="2922226"/>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Oval 56"/>
                <p:cNvSpPr/>
                <p:nvPr/>
              </p:nvSpPr>
              <p:spPr>
                <a:xfrm>
                  <a:off x="7292001" y="3040935"/>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Oval 57"/>
                <p:cNvSpPr/>
                <p:nvPr/>
              </p:nvSpPr>
              <p:spPr>
                <a:xfrm>
                  <a:off x="7242255" y="2918994"/>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Oval 58"/>
                <p:cNvSpPr/>
                <p:nvPr/>
              </p:nvSpPr>
              <p:spPr>
                <a:xfrm>
                  <a:off x="7158818" y="3047329"/>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Oval 59"/>
                <p:cNvSpPr/>
                <p:nvPr/>
              </p:nvSpPr>
              <p:spPr>
                <a:xfrm>
                  <a:off x="7137950" y="3214168"/>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Oval 60"/>
                <p:cNvSpPr/>
                <p:nvPr/>
              </p:nvSpPr>
              <p:spPr>
                <a:xfrm>
                  <a:off x="7011196" y="3462828"/>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Oval 61"/>
                <p:cNvSpPr/>
                <p:nvPr/>
              </p:nvSpPr>
              <p:spPr>
                <a:xfrm>
                  <a:off x="7043271" y="3124302"/>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Oval 62"/>
                <p:cNvSpPr/>
                <p:nvPr/>
              </p:nvSpPr>
              <p:spPr>
                <a:xfrm>
                  <a:off x="7012777" y="3300767"/>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Oval 63"/>
                <p:cNvSpPr/>
                <p:nvPr/>
              </p:nvSpPr>
              <p:spPr>
                <a:xfrm>
                  <a:off x="6900462" y="340985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Oval 64"/>
                <p:cNvSpPr/>
                <p:nvPr/>
              </p:nvSpPr>
              <p:spPr>
                <a:xfrm>
                  <a:off x="6894033" y="3225340"/>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Oval 65"/>
                <p:cNvSpPr/>
                <p:nvPr/>
              </p:nvSpPr>
              <p:spPr>
                <a:xfrm>
                  <a:off x="6791344" y="3319984"/>
                  <a:ext cx="109536" cy="109536"/>
                </a:xfrm>
                <a:prstGeom prst="ellipse">
                  <a:avLst/>
                </a:prstGeom>
                <a:solidFill>
                  <a:schemeClr val="accent1">
                    <a:lumMod val="60000"/>
                    <a:lumOff val="40000"/>
                  </a:schemeClr>
                </a:solidFill>
                <a:ln>
                  <a:solidFill>
                    <a:schemeClr val="bg1"/>
                  </a:solidFill>
                </a:ln>
                <a:effectLst>
                  <a:innerShdw blurRad="63500" dist="50800" dir="189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6739529" y="4467626"/>
                <a:ext cx="1108095" cy="1209687"/>
                <a:chOff x="6739529" y="4467626"/>
                <a:chExt cx="1108095" cy="1209687"/>
              </a:xfrm>
            </p:grpSpPr>
            <p:sp>
              <p:nvSpPr>
                <p:cNvPr id="14" name="Rectangle 13"/>
                <p:cNvSpPr/>
                <p:nvPr/>
              </p:nvSpPr>
              <p:spPr>
                <a:xfrm>
                  <a:off x="6739529" y="5297664"/>
                  <a:ext cx="469072" cy="259824"/>
                </a:xfrm>
                <a:prstGeom prst="rect">
                  <a:avLst/>
                </a:prstGeom>
                <a:solidFill>
                  <a:schemeClr val="accent2">
                    <a:lumMod val="75000"/>
                  </a:schemeClr>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0" name="Picture 3"/>
                <p:cNvPicPr>
                  <a:picLocks noChangeAspect="1" noChangeArrowheads="1"/>
                </p:cNvPicPr>
                <p:nvPr/>
              </p:nvPicPr>
              <p:blipFill>
                <a:blip r:embed="rId9" cstate="print">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6831101" y="4467626"/>
                  <a:ext cx="1016523" cy="12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p:cNvGrpSpPr/>
              <p:nvPr/>
            </p:nvGrpSpPr>
            <p:grpSpPr>
              <a:xfrm>
                <a:off x="997936" y="2542862"/>
                <a:ext cx="1756481" cy="1157429"/>
                <a:chOff x="997936" y="2542862"/>
                <a:chExt cx="1756481" cy="1157429"/>
              </a:xfrm>
            </p:grpSpPr>
            <p:grpSp>
              <p:nvGrpSpPr>
                <p:cNvPr id="32" name="Group 31"/>
                <p:cNvGrpSpPr/>
                <p:nvPr/>
              </p:nvGrpSpPr>
              <p:grpSpPr>
                <a:xfrm>
                  <a:off x="1217054" y="2635886"/>
                  <a:ext cx="1328671" cy="809213"/>
                  <a:chOff x="1217054" y="2635886"/>
                  <a:chExt cx="1328671" cy="809213"/>
                </a:xfrm>
              </p:grpSpPr>
              <p:sp>
                <p:nvSpPr>
                  <p:cNvPr id="26" name="Freeform 25"/>
                  <p:cNvSpPr/>
                  <p:nvPr/>
                </p:nvSpPr>
                <p:spPr>
                  <a:xfrm>
                    <a:off x="1217054" y="2893454"/>
                    <a:ext cx="457200" cy="551645"/>
                  </a:xfrm>
                  <a:custGeom>
                    <a:avLst/>
                    <a:gdLst>
                      <a:gd name="connsiteX0" fmla="*/ 90152 w 457200"/>
                      <a:gd name="connsiteY0" fmla="*/ 508715 h 551645"/>
                      <a:gd name="connsiteX1" fmla="*/ 133081 w 457200"/>
                      <a:gd name="connsiteY1" fmla="*/ 414270 h 551645"/>
                      <a:gd name="connsiteX2" fmla="*/ 66540 w 457200"/>
                      <a:gd name="connsiteY2" fmla="*/ 345583 h 551645"/>
                      <a:gd name="connsiteX3" fmla="*/ 34343 w 457200"/>
                      <a:gd name="connsiteY3" fmla="*/ 279042 h 551645"/>
                      <a:gd name="connsiteX4" fmla="*/ 4292 w 457200"/>
                      <a:gd name="connsiteY4" fmla="*/ 246845 h 551645"/>
                      <a:gd name="connsiteX5" fmla="*/ 0 w 457200"/>
                      <a:gd name="connsiteY5" fmla="*/ 165278 h 551645"/>
                      <a:gd name="connsiteX6" fmla="*/ 32197 w 457200"/>
                      <a:gd name="connsiteY6" fmla="*/ 126642 h 551645"/>
                      <a:gd name="connsiteX7" fmla="*/ 98738 w 457200"/>
                      <a:gd name="connsiteY7" fmla="*/ 0 h 551645"/>
                      <a:gd name="connsiteX8" fmla="*/ 394952 w 457200"/>
                      <a:gd name="connsiteY8" fmla="*/ 32197 h 551645"/>
                      <a:gd name="connsiteX9" fmla="*/ 437881 w 457200"/>
                      <a:gd name="connsiteY9" fmla="*/ 152400 h 551645"/>
                      <a:gd name="connsiteX10" fmla="*/ 457200 w 457200"/>
                      <a:gd name="connsiteY10" fmla="*/ 221087 h 551645"/>
                      <a:gd name="connsiteX11" fmla="*/ 442174 w 457200"/>
                      <a:gd name="connsiteY11" fmla="*/ 266163 h 551645"/>
                      <a:gd name="connsiteX12" fmla="*/ 414270 w 457200"/>
                      <a:gd name="connsiteY12" fmla="*/ 281188 h 551645"/>
                      <a:gd name="connsiteX13" fmla="*/ 384219 w 457200"/>
                      <a:gd name="connsiteY13" fmla="*/ 362754 h 551645"/>
                      <a:gd name="connsiteX14" fmla="*/ 321971 w 457200"/>
                      <a:gd name="connsiteY14" fmla="*/ 420709 h 551645"/>
                      <a:gd name="connsiteX15" fmla="*/ 352022 w 457200"/>
                      <a:gd name="connsiteY15" fmla="*/ 519447 h 551645"/>
                      <a:gd name="connsiteX16" fmla="*/ 240405 w 457200"/>
                      <a:gd name="connsiteY16" fmla="*/ 551645 h 551645"/>
                      <a:gd name="connsiteX17" fmla="*/ 90152 w 457200"/>
                      <a:gd name="connsiteY17" fmla="*/ 508715 h 5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551645">
                        <a:moveTo>
                          <a:pt x="90152" y="508715"/>
                        </a:moveTo>
                        <a:lnTo>
                          <a:pt x="133081" y="414270"/>
                        </a:lnTo>
                        <a:lnTo>
                          <a:pt x="66540" y="345583"/>
                        </a:lnTo>
                        <a:lnTo>
                          <a:pt x="34343" y="279042"/>
                        </a:lnTo>
                        <a:lnTo>
                          <a:pt x="4292" y="246845"/>
                        </a:lnTo>
                        <a:lnTo>
                          <a:pt x="0" y="165278"/>
                        </a:lnTo>
                        <a:lnTo>
                          <a:pt x="32197" y="126642"/>
                        </a:lnTo>
                        <a:lnTo>
                          <a:pt x="98738" y="0"/>
                        </a:lnTo>
                        <a:lnTo>
                          <a:pt x="394952" y="32197"/>
                        </a:lnTo>
                        <a:lnTo>
                          <a:pt x="437881" y="152400"/>
                        </a:lnTo>
                        <a:lnTo>
                          <a:pt x="457200" y="221087"/>
                        </a:lnTo>
                        <a:lnTo>
                          <a:pt x="442174" y="266163"/>
                        </a:lnTo>
                        <a:lnTo>
                          <a:pt x="414270" y="281188"/>
                        </a:lnTo>
                        <a:lnTo>
                          <a:pt x="384219" y="362754"/>
                        </a:lnTo>
                        <a:lnTo>
                          <a:pt x="321971" y="420709"/>
                        </a:lnTo>
                        <a:lnTo>
                          <a:pt x="352022" y="519447"/>
                        </a:lnTo>
                        <a:lnTo>
                          <a:pt x="240405" y="551645"/>
                        </a:lnTo>
                        <a:lnTo>
                          <a:pt x="90152" y="50871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Freeform 42"/>
                  <p:cNvSpPr/>
                  <p:nvPr/>
                </p:nvSpPr>
                <p:spPr>
                  <a:xfrm>
                    <a:off x="2088525" y="2893454"/>
                    <a:ext cx="457200" cy="551645"/>
                  </a:xfrm>
                  <a:custGeom>
                    <a:avLst/>
                    <a:gdLst>
                      <a:gd name="connsiteX0" fmla="*/ 90152 w 457200"/>
                      <a:gd name="connsiteY0" fmla="*/ 508715 h 551645"/>
                      <a:gd name="connsiteX1" fmla="*/ 133081 w 457200"/>
                      <a:gd name="connsiteY1" fmla="*/ 414270 h 551645"/>
                      <a:gd name="connsiteX2" fmla="*/ 66540 w 457200"/>
                      <a:gd name="connsiteY2" fmla="*/ 345583 h 551645"/>
                      <a:gd name="connsiteX3" fmla="*/ 34343 w 457200"/>
                      <a:gd name="connsiteY3" fmla="*/ 279042 h 551645"/>
                      <a:gd name="connsiteX4" fmla="*/ 4292 w 457200"/>
                      <a:gd name="connsiteY4" fmla="*/ 246845 h 551645"/>
                      <a:gd name="connsiteX5" fmla="*/ 0 w 457200"/>
                      <a:gd name="connsiteY5" fmla="*/ 165278 h 551645"/>
                      <a:gd name="connsiteX6" fmla="*/ 32197 w 457200"/>
                      <a:gd name="connsiteY6" fmla="*/ 126642 h 551645"/>
                      <a:gd name="connsiteX7" fmla="*/ 98738 w 457200"/>
                      <a:gd name="connsiteY7" fmla="*/ 0 h 551645"/>
                      <a:gd name="connsiteX8" fmla="*/ 394952 w 457200"/>
                      <a:gd name="connsiteY8" fmla="*/ 32197 h 551645"/>
                      <a:gd name="connsiteX9" fmla="*/ 437881 w 457200"/>
                      <a:gd name="connsiteY9" fmla="*/ 152400 h 551645"/>
                      <a:gd name="connsiteX10" fmla="*/ 457200 w 457200"/>
                      <a:gd name="connsiteY10" fmla="*/ 221087 h 551645"/>
                      <a:gd name="connsiteX11" fmla="*/ 442174 w 457200"/>
                      <a:gd name="connsiteY11" fmla="*/ 266163 h 551645"/>
                      <a:gd name="connsiteX12" fmla="*/ 414270 w 457200"/>
                      <a:gd name="connsiteY12" fmla="*/ 281188 h 551645"/>
                      <a:gd name="connsiteX13" fmla="*/ 384219 w 457200"/>
                      <a:gd name="connsiteY13" fmla="*/ 362754 h 551645"/>
                      <a:gd name="connsiteX14" fmla="*/ 321971 w 457200"/>
                      <a:gd name="connsiteY14" fmla="*/ 420709 h 551645"/>
                      <a:gd name="connsiteX15" fmla="*/ 352022 w 457200"/>
                      <a:gd name="connsiteY15" fmla="*/ 519447 h 551645"/>
                      <a:gd name="connsiteX16" fmla="*/ 240405 w 457200"/>
                      <a:gd name="connsiteY16" fmla="*/ 551645 h 551645"/>
                      <a:gd name="connsiteX17" fmla="*/ 90152 w 457200"/>
                      <a:gd name="connsiteY17" fmla="*/ 508715 h 55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551645">
                        <a:moveTo>
                          <a:pt x="90152" y="508715"/>
                        </a:moveTo>
                        <a:lnTo>
                          <a:pt x="133081" y="414270"/>
                        </a:lnTo>
                        <a:lnTo>
                          <a:pt x="66540" y="345583"/>
                        </a:lnTo>
                        <a:lnTo>
                          <a:pt x="34343" y="279042"/>
                        </a:lnTo>
                        <a:lnTo>
                          <a:pt x="4292" y="246845"/>
                        </a:lnTo>
                        <a:lnTo>
                          <a:pt x="0" y="165278"/>
                        </a:lnTo>
                        <a:lnTo>
                          <a:pt x="32197" y="126642"/>
                        </a:lnTo>
                        <a:lnTo>
                          <a:pt x="98738" y="0"/>
                        </a:lnTo>
                        <a:lnTo>
                          <a:pt x="394952" y="32197"/>
                        </a:lnTo>
                        <a:lnTo>
                          <a:pt x="437881" y="152400"/>
                        </a:lnTo>
                        <a:lnTo>
                          <a:pt x="457200" y="221087"/>
                        </a:lnTo>
                        <a:lnTo>
                          <a:pt x="442174" y="266163"/>
                        </a:lnTo>
                        <a:lnTo>
                          <a:pt x="414270" y="281188"/>
                        </a:lnTo>
                        <a:lnTo>
                          <a:pt x="384219" y="362754"/>
                        </a:lnTo>
                        <a:lnTo>
                          <a:pt x="321971" y="420709"/>
                        </a:lnTo>
                        <a:lnTo>
                          <a:pt x="352022" y="519447"/>
                        </a:lnTo>
                        <a:lnTo>
                          <a:pt x="240405" y="551645"/>
                        </a:lnTo>
                        <a:lnTo>
                          <a:pt x="90152" y="50871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Heart 29"/>
                  <p:cNvSpPr/>
                  <p:nvPr/>
                </p:nvSpPr>
                <p:spPr>
                  <a:xfrm>
                    <a:off x="1732213" y="2635886"/>
                    <a:ext cx="274749" cy="216794"/>
                  </a:xfrm>
                  <a:prstGeom prst="hear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73" name="Picture 7"/>
                <p:cNvPicPr>
                  <a:picLocks noChangeAspect="1" noChangeArrowheads="1"/>
                </p:cNvPicPr>
                <p:nvPr/>
              </p:nvPicPr>
              <p:blipFill>
                <a:blip r:embed="rId11">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7936" y="2542862"/>
                  <a:ext cx="1756481" cy="1157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7" name="Chord 6"/>
            <p:cNvSpPr/>
            <p:nvPr/>
          </p:nvSpPr>
          <p:spPr>
            <a:xfrm>
              <a:off x="2241546" y="3181060"/>
              <a:ext cx="138799" cy="138799"/>
            </a:xfrm>
            <a:prstGeom prst="chord">
              <a:avLst>
                <a:gd name="adj1" fmla="val 11691715"/>
                <a:gd name="adj2" fmla="val 20761369"/>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8072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49" y="63143"/>
            <a:ext cx="11123720" cy="834047"/>
          </a:xfrm>
        </p:spPr>
        <p:txBody>
          <a:bodyPr>
            <a:noAutofit/>
          </a:bodyPr>
          <a:lstStyle/>
          <a:p>
            <a:r>
              <a:rPr lang="en-GB" sz="3300" dirty="0"/>
              <a:t>Pathogenesis of opioid-induced hypogonadism</a:t>
            </a:r>
          </a:p>
        </p:txBody>
      </p:sp>
      <p:sp>
        <p:nvSpPr>
          <p:cNvPr id="3" name="Content Placeholder 2"/>
          <p:cNvSpPr>
            <a:spLocks noGrp="1"/>
          </p:cNvSpPr>
          <p:nvPr>
            <p:ph idx="1"/>
          </p:nvPr>
        </p:nvSpPr>
        <p:spPr>
          <a:xfrm>
            <a:off x="292862" y="1936590"/>
            <a:ext cx="4951970" cy="2847426"/>
          </a:xfrm>
        </p:spPr>
        <p:txBody>
          <a:bodyPr>
            <a:noAutofit/>
          </a:bodyPr>
          <a:lstStyle/>
          <a:p>
            <a:r>
              <a:rPr lang="en-GB" sz="2000" dirty="0"/>
              <a:t>Opioids can influence the secretion of hormones at different levels of the hypothalamus–pituitary–gonadal axis</a:t>
            </a:r>
          </a:p>
          <a:p>
            <a:r>
              <a:rPr lang="en-GB" sz="2000" dirty="0"/>
              <a:t>Opioids can also promote the development of hypogonadism by directly inhibiting GnRH through the μ-opioid receptor</a:t>
            </a:r>
          </a:p>
        </p:txBody>
      </p:sp>
      <p:sp>
        <p:nvSpPr>
          <p:cNvPr id="5" name="TextBox 4"/>
          <p:cNvSpPr txBox="1"/>
          <p:nvPr/>
        </p:nvSpPr>
        <p:spPr>
          <a:xfrm>
            <a:off x="1418824" y="5661121"/>
            <a:ext cx="9144001" cy="707886"/>
          </a:xfrm>
          <a:prstGeom prst="rect">
            <a:avLst/>
          </a:prstGeom>
          <a:noFill/>
        </p:spPr>
        <p:txBody>
          <a:bodyPr wrap="square" rtlCol="0" anchor="b">
            <a:spAutoFit/>
          </a:bodyPr>
          <a:lstStyle/>
          <a:p>
            <a:r>
              <a:rPr lang="en-GB" sz="1000" dirty="0">
                <a:solidFill>
                  <a:schemeClr val="tx2"/>
                </a:solidFill>
              </a:rPr>
              <a:t>GnRH, gonadotropin-releasing hormone; </a:t>
            </a:r>
            <a:br>
              <a:rPr lang="en-GB" sz="1000" dirty="0">
                <a:solidFill>
                  <a:schemeClr val="tx2"/>
                </a:solidFill>
              </a:rPr>
            </a:br>
            <a:r>
              <a:rPr lang="en-GB" sz="1000" dirty="0">
                <a:solidFill>
                  <a:schemeClr val="tx2"/>
                </a:solidFill>
              </a:rPr>
              <a:t>FSH, follicular-stimulating hormone; LH, luteinising hormone; </a:t>
            </a:r>
            <a:br>
              <a:rPr lang="en-GB" sz="1000" dirty="0">
                <a:solidFill>
                  <a:schemeClr val="tx2"/>
                </a:solidFill>
              </a:rPr>
            </a:br>
            <a:r>
              <a:rPr lang="en-GB" sz="1000" dirty="0">
                <a:solidFill>
                  <a:schemeClr val="tx2"/>
                </a:solidFill>
              </a:rPr>
              <a:t>DHT, dihydrotestosterone</a:t>
            </a:r>
          </a:p>
          <a:p>
            <a:r>
              <a:rPr lang="en-GB" sz="1000" dirty="0">
                <a:solidFill>
                  <a:schemeClr val="tx2"/>
                </a:solidFill>
              </a:rPr>
              <a:t>Adapted from </a:t>
            </a:r>
            <a:r>
              <a:rPr lang="en-GB" sz="1000" dirty="0" err="1">
                <a:solidFill>
                  <a:schemeClr val="tx2"/>
                </a:solidFill>
              </a:rPr>
              <a:t>Coluzzi</a:t>
            </a:r>
            <a:r>
              <a:rPr lang="en-GB" sz="1000" dirty="0">
                <a:solidFill>
                  <a:schemeClr val="tx2"/>
                </a:solidFill>
              </a:rPr>
              <a:t> F </a:t>
            </a:r>
            <a:r>
              <a:rPr lang="en-GB" sz="1000" i="1" dirty="0">
                <a:solidFill>
                  <a:schemeClr val="tx2"/>
                </a:solidFill>
              </a:rPr>
              <a:t>et al. J </a:t>
            </a:r>
            <a:r>
              <a:rPr lang="en-GB" sz="1000" i="1" dirty="0" err="1">
                <a:solidFill>
                  <a:schemeClr val="tx2"/>
                </a:solidFill>
              </a:rPr>
              <a:t>Endocrinol</a:t>
            </a:r>
            <a:r>
              <a:rPr lang="en-GB" sz="1000" i="1" dirty="0">
                <a:solidFill>
                  <a:schemeClr val="tx2"/>
                </a:solidFill>
              </a:rPr>
              <a:t> Invest</a:t>
            </a:r>
            <a:r>
              <a:rPr lang="en-GB" sz="1000" dirty="0">
                <a:solidFill>
                  <a:schemeClr val="tx2"/>
                </a:solidFill>
              </a:rPr>
              <a:t> 2018;41:1377–88.</a:t>
            </a:r>
          </a:p>
        </p:txBody>
      </p:sp>
      <p:grpSp>
        <p:nvGrpSpPr>
          <p:cNvPr id="4" name="Group 3"/>
          <p:cNvGrpSpPr/>
          <p:nvPr/>
        </p:nvGrpSpPr>
        <p:grpSpPr>
          <a:xfrm>
            <a:off x="5548544" y="1059485"/>
            <a:ext cx="5930283" cy="5074707"/>
            <a:chOff x="3409245" y="1016002"/>
            <a:chExt cx="5362927" cy="5084468"/>
          </a:xfrm>
        </p:grpSpPr>
        <p:grpSp>
          <p:nvGrpSpPr>
            <p:cNvPr id="119" name="Group 118"/>
            <p:cNvGrpSpPr/>
            <p:nvPr/>
          </p:nvGrpSpPr>
          <p:grpSpPr>
            <a:xfrm>
              <a:off x="3409245" y="1016002"/>
              <a:ext cx="5362927" cy="5084468"/>
              <a:chOff x="3409245" y="1016002"/>
              <a:chExt cx="5362927" cy="5084468"/>
            </a:xfrm>
          </p:grpSpPr>
          <p:grpSp>
            <p:nvGrpSpPr>
              <p:cNvPr id="98" name="Group 97"/>
              <p:cNvGrpSpPr/>
              <p:nvPr/>
            </p:nvGrpSpPr>
            <p:grpSpPr>
              <a:xfrm>
                <a:off x="3409245" y="1016002"/>
                <a:ext cx="5362927" cy="5084468"/>
                <a:chOff x="6468917" y="-788724"/>
                <a:chExt cx="2587514" cy="6757776"/>
              </a:xfrm>
            </p:grpSpPr>
            <p:sp>
              <p:nvSpPr>
                <p:cNvPr id="100" name="Rounded Rectangle 99"/>
                <p:cNvSpPr/>
                <p:nvPr/>
              </p:nvSpPr>
              <p:spPr>
                <a:xfrm>
                  <a:off x="6468917" y="-788724"/>
                  <a:ext cx="2587514" cy="6757776"/>
                </a:xfrm>
                <a:prstGeom prst="roundRect">
                  <a:avLst>
                    <a:gd name="adj" fmla="val 5597"/>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Round Same Side Corner Rectangle 100"/>
                <p:cNvSpPr/>
                <p:nvPr/>
              </p:nvSpPr>
              <p:spPr>
                <a:xfrm>
                  <a:off x="6468917" y="-788724"/>
                  <a:ext cx="2587514" cy="376034"/>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TextBox 101"/>
                <p:cNvSpPr txBox="1"/>
                <p:nvPr/>
              </p:nvSpPr>
              <p:spPr>
                <a:xfrm>
                  <a:off x="6468917" y="-788724"/>
                  <a:ext cx="2587514" cy="409067"/>
                </a:xfrm>
                <a:prstGeom prst="rect">
                  <a:avLst/>
                </a:prstGeom>
                <a:noFill/>
              </p:spPr>
              <p:txBody>
                <a:bodyPr wrap="square" rtlCol="0">
                  <a:spAutoFit/>
                </a:bodyPr>
                <a:lstStyle/>
                <a:p>
                  <a:pPr algn="ctr"/>
                  <a:r>
                    <a:rPr lang="en-GB" sz="1400" b="1" dirty="0">
                      <a:solidFill>
                        <a:schemeClr val="bg1"/>
                      </a:solidFill>
                    </a:rPr>
                    <a:t>Pathogenesis of opioid-induced hypogonadism</a:t>
                  </a:r>
                  <a:endParaRPr lang="en-GB" sz="1400" b="1" baseline="30000" dirty="0">
                    <a:solidFill>
                      <a:schemeClr val="bg1"/>
                    </a:solidFill>
                  </a:endParaRPr>
                </a:p>
              </p:txBody>
            </p:sp>
          </p:grpSp>
          <p:grpSp>
            <p:nvGrpSpPr>
              <p:cNvPr id="38" name="Group 37"/>
              <p:cNvGrpSpPr/>
              <p:nvPr/>
            </p:nvGrpSpPr>
            <p:grpSpPr>
              <a:xfrm>
                <a:off x="5320574" y="2965198"/>
                <a:ext cx="689612" cy="672290"/>
                <a:chOff x="5343152" y="2856721"/>
                <a:chExt cx="689612" cy="672290"/>
              </a:xfrm>
            </p:grpSpPr>
            <p:grpSp>
              <p:nvGrpSpPr>
                <p:cNvPr id="15" name="Group 14"/>
                <p:cNvGrpSpPr/>
                <p:nvPr/>
              </p:nvGrpSpPr>
              <p:grpSpPr>
                <a:xfrm>
                  <a:off x="5524989" y="2856721"/>
                  <a:ext cx="346593" cy="318809"/>
                  <a:chOff x="3728226" y="3599875"/>
                  <a:chExt cx="661455" cy="608433"/>
                </a:xfrm>
              </p:grpSpPr>
              <p:sp>
                <p:nvSpPr>
                  <p:cNvPr id="13" name="Freeform 12"/>
                  <p:cNvSpPr/>
                  <p:nvPr/>
                </p:nvSpPr>
                <p:spPr>
                  <a:xfrm>
                    <a:off x="3779520" y="3630168"/>
                    <a:ext cx="542544" cy="548640"/>
                  </a:xfrm>
                  <a:custGeom>
                    <a:avLst/>
                    <a:gdLst>
                      <a:gd name="connsiteX0" fmla="*/ 170688 w 542544"/>
                      <a:gd name="connsiteY0" fmla="*/ 509016 h 548640"/>
                      <a:gd name="connsiteX1" fmla="*/ 112776 w 542544"/>
                      <a:gd name="connsiteY1" fmla="*/ 515112 h 548640"/>
                      <a:gd name="connsiteX2" fmla="*/ 24384 w 542544"/>
                      <a:gd name="connsiteY2" fmla="*/ 472440 h 548640"/>
                      <a:gd name="connsiteX3" fmla="*/ 0 w 542544"/>
                      <a:gd name="connsiteY3" fmla="*/ 365760 h 548640"/>
                      <a:gd name="connsiteX4" fmla="*/ 51816 w 542544"/>
                      <a:gd name="connsiteY4" fmla="*/ 280416 h 548640"/>
                      <a:gd name="connsiteX5" fmla="*/ 164592 w 542544"/>
                      <a:gd name="connsiteY5" fmla="*/ 222504 h 548640"/>
                      <a:gd name="connsiteX6" fmla="*/ 252984 w 542544"/>
                      <a:gd name="connsiteY6" fmla="*/ 173736 h 548640"/>
                      <a:gd name="connsiteX7" fmla="*/ 298704 w 542544"/>
                      <a:gd name="connsiteY7" fmla="*/ 128016 h 548640"/>
                      <a:gd name="connsiteX8" fmla="*/ 304800 w 542544"/>
                      <a:gd name="connsiteY8" fmla="*/ 76200 h 548640"/>
                      <a:gd name="connsiteX9" fmla="*/ 262128 w 542544"/>
                      <a:gd name="connsiteY9" fmla="*/ 6096 h 548640"/>
                      <a:gd name="connsiteX10" fmla="*/ 298704 w 542544"/>
                      <a:gd name="connsiteY10" fmla="*/ 0 h 548640"/>
                      <a:gd name="connsiteX11" fmla="*/ 542544 w 542544"/>
                      <a:gd name="connsiteY11" fmla="*/ 0 h 548640"/>
                      <a:gd name="connsiteX12" fmla="*/ 542544 w 542544"/>
                      <a:gd name="connsiteY12" fmla="*/ 0 h 548640"/>
                      <a:gd name="connsiteX13" fmla="*/ 487680 w 542544"/>
                      <a:gd name="connsiteY13" fmla="*/ 100584 h 548640"/>
                      <a:gd name="connsiteX14" fmla="*/ 441960 w 542544"/>
                      <a:gd name="connsiteY14" fmla="*/ 228600 h 548640"/>
                      <a:gd name="connsiteX15" fmla="*/ 420624 w 542544"/>
                      <a:gd name="connsiteY15" fmla="*/ 316992 h 548640"/>
                      <a:gd name="connsiteX16" fmla="*/ 417576 w 542544"/>
                      <a:gd name="connsiteY16" fmla="*/ 405384 h 548640"/>
                      <a:gd name="connsiteX17" fmla="*/ 414528 w 542544"/>
                      <a:gd name="connsiteY17" fmla="*/ 463296 h 548640"/>
                      <a:gd name="connsiteX18" fmla="*/ 377952 w 542544"/>
                      <a:gd name="connsiteY18" fmla="*/ 521208 h 548640"/>
                      <a:gd name="connsiteX19" fmla="*/ 310896 w 542544"/>
                      <a:gd name="connsiteY19" fmla="*/ 548640 h 548640"/>
                      <a:gd name="connsiteX20" fmla="*/ 228600 w 542544"/>
                      <a:gd name="connsiteY20" fmla="*/ 539496 h 548640"/>
                      <a:gd name="connsiteX21" fmla="*/ 170688 w 542544"/>
                      <a:gd name="connsiteY21" fmla="*/ 509016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2544" h="548640">
                        <a:moveTo>
                          <a:pt x="170688" y="509016"/>
                        </a:moveTo>
                        <a:lnTo>
                          <a:pt x="112776" y="515112"/>
                        </a:lnTo>
                        <a:lnTo>
                          <a:pt x="24384" y="472440"/>
                        </a:lnTo>
                        <a:lnTo>
                          <a:pt x="0" y="365760"/>
                        </a:lnTo>
                        <a:lnTo>
                          <a:pt x="51816" y="280416"/>
                        </a:lnTo>
                        <a:lnTo>
                          <a:pt x="164592" y="222504"/>
                        </a:lnTo>
                        <a:lnTo>
                          <a:pt x="252984" y="173736"/>
                        </a:lnTo>
                        <a:lnTo>
                          <a:pt x="298704" y="128016"/>
                        </a:lnTo>
                        <a:lnTo>
                          <a:pt x="304800" y="76200"/>
                        </a:lnTo>
                        <a:lnTo>
                          <a:pt x="262128" y="6096"/>
                        </a:lnTo>
                        <a:lnTo>
                          <a:pt x="298704" y="0"/>
                        </a:lnTo>
                        <a:lnTo>
                          <a:pt x="542544" y="0"/>
                        </a:lnTo>
                        <a:lnTo>
                          <a:pt x="542544" y="0"/>
                        </a:lnTo>
                        <a:lnTo>
                          <a:pt x="487680" y="100584"/>
                        </a:lnTo>
                        <a:lnTo>
                          <a:pt x="441960" y="228600"/>
                        </a:lnTo>
                        <a:lnTo>
                          <a:pt x="420624" y="316992"/>
                        </a:lnTo>
                        <a:lnTo>
                          <a:pt x="417576" y="405384"/>
                        </a:lnTo>
                        <a:lnTo>
                          <a:pt x="414528" y="463296"/>
                        </a:lnTo>
                        <a:lnTo>
                          <a:pt x="377952" y="521208"/>
                        </a:lnTo>
                        <a:lnTo>
                          <a:pt x="310896" y="548640"/>
                        </a:lnTo>
                        <a:lnTo>
                          <a:pt x="228600" y="539496"/>
                        </a:lnTo>
                        <a:lnTo>
                          <a:pt x="170688" y="509016"/>
                        </a:lnTo>
                        <a:close/>
                      </a:path>
                    </a:pathLst>
                  </a:cu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3">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8226" y="3599875"/>
                    <a:ext cx="661455" cy="60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extBox 86"/>
                <p:cNvSpPr txBox="1"/>
                <p:nvPr/>
              </p:nvSpPr>
              <p:spPr>
                <a:xfrm>
                  <a:off x="5343152" y="3128901"/>
                  <a:ext cx="689612" cy="400110"/>
                </a:xfrm>
                <a:prstGeom prst="rect">
                  <a:avLst/>
                </a:prstGeom>
                <a:noFill/>
              </p:spPr>
              <p:txBody>
                <a:bodyPr wrap="none" rtlCol="0">
                  <a:spAutoFit/>
                </a:bodyPr>
                <a:lstStyle/>
                <a:p>
                  <a:pPr algn="ctr"/>
                  <a:r>
                    <a:rPr lang="en-GB" sz="1000" dirty="0"/>
                    <a:t>Pituitary</a:t>
                  </a:r>
                  <a:br>
                    <a:rPr lang="en-GB" sz="1000" dirty="0"/>
                  </a:br>
                  <a:r>
                    <a:rPr lang="en-GB" sz="1000" dirty="0"/>
                    <a:t>gland</a:t>
                  </a:r>
                </a:p>
              </p:txBody>
            </p:sp>
          </p:grpSp>
          <p:grpSp>
            <p:nvGrpSpPr>
              <p:cNvPr id="21" name="Group 20"/>
              <p:cNvGrpSpPr/>
              <p:nvPr/>
            </p:nvGrpSpPr>
            <p:grpSpPr>
              <a:xfrm>
                <a:off x="5410887" y="3723964"/>
                <a:ext cx="537327" cy="743338"/>
                <a:chOff x="5162845" y="3981391"/>
                <a:chExt cx="746982" cy="1033375"/>
              </a:xfrm>
            </p:grpSpPr>
            <p:pic>
              <p:nvPicPr>
                <p:cNvPr id="105"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0000"/>
                <a:stretch/>
              </p:blipFill>
              <p:spPr bwMode="auto">
                <a:xfrm>
                  <a:off x="5344069" y="3981391"/>
                  <a:ext cx="375792" cy="79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TextBox 87"/>
                <p:cNvSpPr txBox="1"/>
                <p:nvPr/>
              </p:nvSpPr>
              <p:spPr>
                <a:xfrm>
                  <a:off x="5162845" y="4672474"/>
                  <a:ext cx="746982" cy="342292"/>
                </a:xfrm>
                <a:prstGeom prst="rect">
                  <a:avLst/>
                </a:prstGeom>
                <a:noFill/>
              </p:spPr>
              <p:txBody>
                <a:bodyPr wrap="none" rtlCol="0">
                  <a:spAutoFit/>
                </a:bodyPr>
                <a:lstStyle/>
                <a:p>
                  <a:pPr algn="ctr"/>
                  <a:r>
                    <a:rPr lang="en-GB" sz="1000" dirty="0"/>
                    <a:t>Testis</a:t>
                  </a:r>
                </a:p>
              </p:txBody>
            </p:sp>
          </p:grpSp>
          <p:sp>
            <p:nvSpPr>
              <p:cNvPr id="14" name="Flowchart: Terminator 13"/>
              <p:cNvSpPr/>
              <p:nvPr/>
            </p:nvSpPr>
            <p:spPr>
              <a:xfrm>
                <a:off x="5335146" y="2285522"/>
                <a:ext cx="691108" cy="233006"/>
              </a:xfrm>
              <a:prstGeom prst="flowChartTerminator">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2"/>
                    </a:solidFill>
                  </a:rPr>
                  <a:t>GnRH</a:t>
                </a:r>
              </a:p>
            </p:txBody>
          </p:sp>
          <p:pic>
            <p:nvPicPr>
              <p:cNvPr id="1033" name="Picture 9" descr="The chemical structure of dihydrotestoster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320" y="5211237"/>
                <a:ext cx="825198" cy="6076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he chemical structure of testoster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7222" y="4693143"/>
                <a:ext cx="791054" cy="5117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The chemical structure of estradi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1417" y="5245815"/>
                <a:ext cx="853268" cy="539959"/>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Elbow Connector 30"/>
              <p:cNvCxnSpPr>
                <a:stCxn id="18" idx="3"/>
                <a:endCxn id="14" idx="1"/>
              </p:cNvCxnSpPr>
              <p:nvPr/>
            </p:nvCxnSpPr>
            <p:spPr>
              <a:xfrm>
                <a:off x="4604277" y="2033624"/>
                <a:ext cx="730869" cy="368401"/>
              </a:xfrm>
              <a:prstGeom prst="bentConnector3">
                <a:avLst/>
              </a:prstGeom>
              <a:ln w="57150">
                <a:solidFill>
                  <a:schemeClr val="accent3"/>
                </a:solidFill>
                <a:prstDash val="solid"/>
                <a:headEnd type="none" w="med" len="med"/>
                <a:tailEnd type="diamond" w="med" len="med"/>
              </a:ln>
              <a:effectLst/>
            </p:spPr>
            <p:style>
              <a:lnRef idx="2">
                <a:schemeClr val="accent1"/>
              </a:lnRef>
              <a:fillRef idx="0">
                <a:schemeClr val="accent1"/>
              </a:fillRef>
              <a:effectRef idx="1">
                <a:schemeClr val="accent1"/>
              </a:effectRef>
              <a:fontRef idx="minor">
                <a:schemeClr val="tx1"/>
              </a:fontRef>
            </p:style>
          </p:cxnSp>
          <p:cxnSp>
            <p:nvCxnSpPr>
              <p:cNvPr id="114" name="Elbow Connector 113"/>
              <p:cNvCxnSpPr/>
              <p:nvPr/>
            </p:nvCxnSpPr>
            <p:spPr>
              <a:xfrm rot="16200000" flipH="1">
                <a:off x="2986049" y="3377924"/>
                <a:ext cx="2362741" cy="575306"/>
              </a:xfrm>
              <a:prstGeom prst="bentConnector2">
                <a:avLst/>
              </a:prstGeom>
              <a:ln w="57150">
                <a:solidFill>
                  <a:schemeClr val="accent5"/>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7485514" y="1918942"/>
                <a:ext cx="952056" cy="523220"/>
              </a:xfrm>
              <a:prstGeom prst="rect">
                <a:avLst/>
              </a:prstGeom>
              <a:solidFill>
                <a:schemeClr val="tx1">
                  <a:lumMod val="10000"/>
                  <a:lumOff val="90000"/>
                </a:schemeClr>
              </a:solidFill>
              <a:ln w="28575">
                <a:solidFill>
                  <a:schemeClr val="accent1"/>
                </a:solidFill>
              </a:ln>
            </p:spPr>
            <p:txBody>
              <a:bodyPr wrap="square" rtlCol="0">
                <a:spAutoFit/>
              </a:bodyPr>
              <a:lstStyle>
                <a:defPPr>
                  <a:defRPr lang="en-US"/>
                </a:defPPr>
                <a:lvl1pPr algn="ctr">
                  <a:defRPr sz="1400" b="1">
                    <a:solidFill>
                      <a:schemeClr val="tx2"/>
                    </a:solidFill>
                  </a:defRPr>
                </a:lvl1pPr>
              </a:lstStyle>
              <a:p>
                <a:r>
                  <a:rPr lang="en-GB" dirty="0"/>
                  <a:t>Central</a:t>
                </a:r>
              </a:p>
              <a:p>
                <a:r>
                  <a:rPr lang="en-GB" dirty="0"/>
                  <a:t>effects</a:t>
                </a:r>
              </a:p>
            </p:txBody>
          </p:sp>
          <p:sp>
            <p:nvSpPr>
              <p:cNvPr id="117" name="TextBox 116"/>
              <p:cNvSpPr txBox="1"/>
              <p:nvPr/>
            </p:nvSpPr>
            <p:spPr>
              <a:xfrm>
                <a:off x="7420368" y="4772421"/>
                <a:ext cx="1082348" cy="523220"/>
              </a:xfrm>
              <a:prstGeom prst="rect">
                <a:avLst/>
              </a:prstGeom>
              <a:solidFill>
                <a:schemeClr val="tx1">
                  <a:lumMod val="10000"/>
                  <a:lumOff val="90000"/>
                </a:schemeClr>
              </a:solidFill>
              <a:ln w="28575">
                <a:solidFill>
                  <a:schemeClr val="accent1"/>
                </a:solidFill>
              </a:ln>
            </p:spPr>
            <p:txBody>
              <a:bodyPr wrap="none" rtlCol="0">
                <a:spAutoFit/>
              </a:bodyPr>
              <a:lstStyle/>
              <a:p>
                <a:pPr algn="ctr"/>
                <a:r>
                  <a:rPr lang="en-GB" sz="1400" b="1" dirty="0">
                    <a:solidFill>
                      <a:schemeClr val="tx2"/>
                    </a:solidFill>
                  </a:rPr>
                  <a:t>Peripheral</a:t>
                </a:r>
              </a:p>
              <a:p>
                <a:pPr algn="ctr"/>
                <a:r>
                  <a:rPr lang="en-GB" sz="1400" b="1" dirty="0">
                    <a:solidFill>
                      <a:schemeClr val="tx2"/>
                    </a:solidFill>
                  </a:rPr>
                  <a:t>effects</a:t>
                </a:r>
              </a:p>
            </p:txBody>
          </p:sp>
          <p:grpSp>
            <p:nvGrpSpPr>
              <p:cNvPr id="125" name="Group 124"/>
              <p:cNvGrpSpPr/>
              <p:nvPr/>
            </p:nvGrpSpPr>
            <p:grpSpPr>
              <a:xfrm>
                <a:off x="4640089" y="1827585"/>
                <a:ext cx="300082" cy="369332"/>
                <a:chOff x="4502316" y="3829118"/>
                <a:chExt cx="300082" cy="369332"/>
              </a:xfrm>
            </p:grpSpPr>
            <p:sp>
              <p:nvSpPr>
                <p:cNvPr id="126" name="Oval 125"/>
                <p:cNvSpPr/>
                <p:nvPr/>
              </p:nvSpPr>
              <p:spPr>
                <a:xfrm>
                  <a:off x="4543382" y="3949187"/>
                  <a:ext cx="195595" cy="195595"/>
                </a:xfrm>
                <a:prstGeom prst="ellipse">
                  <a:avLst/>
                </a:prstGeom>
                <a:solidFill>
                  <a:schemeClr val="bg1"/>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TextBox 126"/>
                <p:cNvSpPr txBox="1"/>
                <p:nvPr/>
              </p:nvSpPr>
              <p:spPr>
                <a:xfrm>
                  <a:off x="4502316" y="3829118"/>
                  <a:ext cx="300082" cy="369332"/>
                </a:xfrm>
                <a:prstGeom prst="rect">
                  <a:avLst/>
                </a:prstGeom>
                <a:noFill/>
              </p:spPr>
              <p:txBody>
                <a:bodyPr wrap="none" rtlCol="0">
                  <a:spAutoFit/>
                </a:bodyPr>
                <a:lstStyle/>
                <a:p>
                  <a:r>
                    <a:rPr lang="en-GB" b="1" dirty="0">
                      <a:solidFill>
                        <a:schemeClr val="accent3"/>
                      </a:solidFill>
                    </a:rPr>
                    <a:t>–</a:t>
                  </a:r>
                </a:p>
              </p:txBody>
            </p:sp>
          </p:grpSp>
          <p:sp>
            <p:nvSpPr>
              <p:cNvPr id="129" name="TextBox 128"/>
              <p:cNvSpPr txBox="1"/>
              <p:nvPr/>
            </p:nvSpPr>
            <p:spPr>
              <a:xfrm>
                <a:off x="4531184" y="1715438"/>
                <a:ext cx="604654" cy="261610"/>
              </a:xfrm>
              <a:prstGeom prst="rect">
                <a:avLst/>
              </a:prstGeom>
              <a:noFill/>
            </p:spPr>
            <p:txBody>
              <a:bodyPr wrap="none" rtlCol="0">
                <a:spAutoFit/>
              </a:bodyPr>
              <a:lstStyle/>
              <a:p>
                <a:pPr algn="ctr"/>
                <a:r>
                  <a:rPr lang="en-GB" sz="1100" i="1" dirty="0">
                    <a:solidFill>
                      <a:schemeClr val="accent3"/>
                    </a:solidFill>
                  </a:rPr>
                  <a:t>Inhibit</a:t>
                </a:r>
              </a:p>
            </p:txBody>
          </p:sp>
          <p:cxnSp>
            <p:nvCxnSpPr>
              <p:cNvPr id="43" name="Elbow Connector 42"/>
              <p:cNvCxnSpPr/>
              <p:nvPr/>
            </p:nvCxnSpPr>
            <p:spPr>
              <a:xfrm rot="10800000" flipH="1" flipV="1">
                <a:off x="5347023" y="3180259"/>
                <a:ext cx="11647" cy="995285"/>
              </a:xfrm>
              <a:prstGeom prst="bentConnector3">
                <a:avLst>
                  <a:gd name="adj1" fmla="val -2781970"/>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5" name="Elbow Connector 134"/>
              <p:cNvCxnSpPr/>
              <p:nvPr/>
            </p:nvCxnSpPr>
            <p:spPr>
              <a:xfrm rot="10800000" flipV="1">
                <a:off x="6002730" y="3180259"/>
                <a:ext cx="11647" cy="995285"/>
              </a:xfrm>
              <a:prstGeom prst="bentConnector3">
                <a:avLst>
                  <a:gd name="adj1" fmla="val -2781970"/>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5479579" y="1420265"/>
                <a:ext cx="501604" cy="560177"/>
                <a:chOff x="920195" y="3607128"/>
                <a:chExt cx="660250" cy="737349"/>
              </a:xfrm>
            </p:grpSpPr>
            <p:sp>
              <p:nvSpPr>
                <p:cNvPr id="10" name="Freeform 9"/>
                <p:cNvSpPr/>
                <p:nvPr/>
              </p:nvSpPr>
              <p:spPr>
                <a:xfrm>
                  <a:off x="1023010" y="3718570"/>
                  <a:ext cx="389649" cy="404353"/>
                </a:xfrm>
                <a:custGeom>
                  <a:avLst/>
                  <a:gdLst>
                    <a:gd name="connsiteX0" fmla="*/ 117088 w 443261"/>
                    <a:gd name="connsiteY0" fmla="*/ 459988 h 459988"/>
                    <a:gd name="connsiteX1" fmla="*/ 192359 w 443261"/>
                    <a:gd name="connsiteY1" fmla="*/ 370778 h 459988"/>
                    <a:gd name="connsiteX2" fmla="*/ 186783 w 443261"/>
                    <a:gd name="connsiteY2" fmla="*/ 284356 h 459988"/>
                    <a:gd name="connsiteX3" fmla="*/ 209086 w 443261"/>
                    <a:gd name="connsiteY3" fmla="*/ 259266 h 459988"/>
                    <a:gd name="connsiteX4" fmla="*/ 259266 w 443261"/>
                    <a:gd name="connsiteY4" fmla="*/ 248115 h 459988"/>
                    <a:gd name="connsiteX5" fmla="*/ 284357 w 443261"/>
                    <a:gd name="connsiteY5" fmla="*/ 259266 h 459988"/>
                    <a:gd name="connsiteX6" fmla="*/ 306659 w 443261"/>
                    <a:gd name="connsiteY6" fmla="*/ 253691 h 459988"/>
                    <a:gd name="connsiteX7" fmla="*/ 337325 w 443261"/>
                    <a:gd name="connsiteY7" fmla="*/ 245327 h 459988"/>
                    <a:gd name="connsiteX8" fmla="*/ 367991 w 443261"/>
                    <a:gd name="connsiteY8" fmla="*/ 250903 h 459988"/>
                    <a:gd name="connsiteX9" fmla="*/ 412596 w 443261"/>
                    <a:gd name="connsiteY9" fmla="*/ 234176 h 459988"/>
                    <a:gd name="connsiteX10" fmla="*/ 443261 w 443261"/>
                    <a:gd name="connsiteY10" fmla="*/ 197934 h 459988"/>
                    <a:gd name="connsiteX11" fmla="*/ 437686 w 443261"/>
                    <a:gd name="connsiteY11" fmla="*/ 136603 h 459988"/>
                    <a:gd name="connsiteX12" fmla="*/ 412596 w 443261"/>
                    <a:gd name="connsiteY12" fmla="*/ 94786 h 459988"/>
                    <a:gd name="connsiteX13" fmla="*/ 398657 w 443261"/>
                    <a:gd name="connsiteY13" fmla="*/ 89210 h 459988"/>
                    <a:gd name="connsiteX14" fmla="*/ 390293 w 443261"/>
                    <a:gd name="connsiteY14" fmla="*/ 61332 h 459988"/>
                    <a:gd name="connsiteX15" fmla="*/ 354052 w 443261"/>
                    <a:gd name="connsiteY15" fmla="*/ 36242 h 459988"/>
                    <a:gd name="connsiteX16" fmla="*/ 317810 w 443261"/>
                    <a:gd name="connsiteY16" fmla="*/ 36242 h 459988"/>
                    <a:gd name="connsiteX17" fmla="*/ 295508 w 443261"/>
                    <a:gd name="connsiteY17" fmla="*/ 16727 h 459988"/>
                    <a:gd name="connsiteX18" fmla="*/ 273205 w 443261"/>
                    <a:gd name="connsiteY18" fmla="*/ 0 h 459988"/>
                    <a:gd name="connsiteX19" fmla="*/ 256479 w 443261"/>
                    <a:gd name="connsiteY19" fmla="*/ 2788 h 459988"/>
                    <a:gd name="connsiteX20" fmla="*/ 231388 w 443261"/>
                    <a:gd name="connsiteY20" fmla="*/ 13939 h 459988"/>
                    <a:gd name="connsiteX21" fmla="*/ 192359 w 443261"/>
                    <a:gd name="connsiteY21" fmla="*/ 0 h 459988"/>
                    <a:gd name="connsiteX22" fmla="*/ 170057 w 443261"/>
                    <a:gd name="connsiteY22" fmla="*/ 0 h 459988"/>
                    <a:gd name="connsiteX23" fmla="*/ 144966 w 443261"/>
                    <a:gd name="connsiteY23" fmla="*/ 22303 h 459988"/>
                    <a:gd name="connsiteX24" fmla="*/ 117088 w 443261"/>
                    <a:gd name="connsiteY24" fmla="*/ 19515 h 459988"/>
                    <a:gd name="connsiteX25" fmla="*/ 94786 w 443261"/>
                    <a:gd name="connsiteY25" fmla="*/ 27878 h 459988"/>
                    <a:gd name="connsiteX26" fmla="*/ 75271 w 443261"/>
                    <a:gd name="connsiteY26" fmla="*/ 55756 h 459988"/>
                    <a:gd name="connsiteX27" fmla="*/ 72483 w 443261"/>
                    <a:gd name="connsiteY27" fmla="*/ 64120 h 459988"/>
                    <a:gd name="connsiteX28" fmla="*/ 50181 w 443261"/>
                    <a:gd name="connsiteY28" fmla="*/ 75271 h 459988"/>
                    <a:gd name="connsiteX29" fmla="*/ 27879 w 443261"/>
                    <a:gd name="connsiteY29" fmla="*/ 103149 h 459988"/>
                    <a:gd name="connsiteX30" fmla="*/ 25091 w 443261"/>
                    <a:gd name="connsiteY30" fmla="*/ 142178 h 459988"/>
                    <a:gd name="connsiteX31" fmla="*/ 8364 w 443261"/>
                    <a:gd name="connsiteY31" fmla="*/ 164481 h 459988"/>
                    <a:gd name="connsiteX32" fmla="*/ 0 w 443261"/>
                    <a:gd name="connsiteY32" fmla="*/ 197934 h 459988"/>
                    <a:gd name="connsiteX33" fmla="*/ 5576 w 443261"/>
                    <a:gd name="connsiteY33" fmla="*/ 225813 h 459988"/>
                    <a:gd name="connsiteX34" fmla="*/ 16727 w 443261"/>
                    <a:gd name="connsiteY34" fmla="*/ 234176 h 459988"/>
                    <a:gd name="connsiteX35" fmla="*/ 33454 w 443261"/>
                    <a:gd name="connsiteY35" fmla="*/ 273205 h 459988"/>
                    <a:gd name="connsiteX36" fmla="*/ 55757 w 443261"/>
                    <a:gd name="connsiteY36" fmla="*/ 295508 h 459988"/>
                    <a:gd name="connsiteX37" fmla="*/ 80847 w 443261"/>
                    <a:gd name="connsiteY37" fmla="*/ 306659 h 459988"/>
                    <a:gd name="connsiteX38" fmla="*/ 100361 w 443261"/>
                    <a:gd name="connsiteY38" fmla="*/ 331749 h 459988"/>
                    <a:gd name="connsiteX39" fmla="*/ 114300 w 443261"/>
                    <a:gd name="connsiteY39" fmla="*/ 370778 h 459988"/>
                    <a:gd name="connsiteX40" fmla="*/ 117088 w 443261"/>
                    <a:gd name="connsiteY40" fmla="*/ 459988 h 4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43261" h="459988">
                      <a:moveTo>
                        <a:pt x="117088" y="459988"/>
                      </a:moveTo>
                      <a:lnTo>
                        <a:pt x="192359" y="370778"/>
                      </a:lnTo>
                      <a:lnTo>
                        <a:pt x="186783" y="284356"/>
                      </a:lnTo>
                      <a:lnTo>
                        <a:pt x="209086" y="259266"/>
                      </a:lnTo>
                      <a:lnTo>
                        <a:pt x="259266" y="248115"/>
                      </a:lnTo>
                      <a:lnTo>
                        <a:pt x="284357" y="259266"/>
                      </a:lnTo>
                      <a:lnTo>
                        <a:pt x="306659" y="253691"/>
                      </a:lnTo>
                      <a:lnTo>
                        <a:pt x="337325" y="245327"/>
                      </a:lnTo>
                      <a:lnTo>
                        <a:pt x="367991" y="250903"/>
                      </a:lnTo>
                      <a:lnTo>
                        <a:pt x="412596" y="234176"/>
                      </a:lnTo>
                      <a:lnTo>
                        <a:pt x="443261" y="197934"/>
                      </a:lnTo>
                      <a:lnTo>
                        <a:pt x="437686" y="136603"/>
                      </a:lnTo>
                      <a:lnTo>
                        <a:pt x="412596" y="94786"/>
                      </a:lnTo>
                      <a:lnTo>
                        <a:pt x="398657" y="89210"/>
                      </a:lnTo>
                      <a:lnTo>
                        <a:pt x="390293" y="61332"/>
                      </a:lnTo>
                      <a:lnTo>
                        <a:pt x="354052" y="36242"/>
                      </a:lnTo>
                      <a:lnTo>
                        <a:pt x="317810" y="36242"/>
                      </a:lnTo>
                      <a:lnTo>
                        <a:pt x="295508" y="16727"/>
                      </a:lnTo>
                      <a:lnTo>
                        <a:pt x="273205" y="0"/>
                      </a:lnTo>
                      <a:lnTo>
                        <a:pt x="256479" y="2788"/>
                      </a:lnTo>
                      <a:lnTo>
                        <a:pt x="231388" y="13939"/>
                      </a:lnTo>
                      <a:lnTo>
                        <a:pt x="192359" y="0"/>
                      </a:lnTo>
                      <a:lnTo>
                        <a:pt x="170057" y="0"/>
                      </a:lnTo>
                      <a:lnTo>
                        <a:pt x="144966" y="22303"/>
                      </a:lnTo>
                      <a:lnTo>
                        <a:pt x="117088" y="19515"/>
                      </a:lnTo>
                      <a:lnTo>
                        <a:pt x="94786" y="27878"/>
                      </a:lnTo>
                      <a:lnTo>
                        <a:pt x="75271" y="55756"/>
                      </a:lnTo>
                      <a:lnTo>
                        <a:pt x="72483" y="64120"/>
                      </a:lnTo>
                      <a:lnTo>
                        <a:pt x="50181" y="75271"/>
                      </a:lnTo>
                      <a:lnTo>
                        <a:pt x="27879" y="103149"/>
                      </a:lnTo>
                      <a:lnTo>
                        <a:pt x="25091" y="142178"/>
                      </a:lnTo>
                      <a:lnTo>
                        <a:pt x="8364" y="164481"/>
                      </a:lnTo>
                      <a:lnTo>
                        <a:pt x="0" y="197934"/>
                      </a:lnTo>
                      <a:lnTo>
                        <a:pt x="5576" y="225813"/>
                      </a:lnTo>
                      <a:lnTo>
                        <a:pt x="16727" y="234176"/>
                      </a:lnTo>
                      <a:lnTo>
                        <a:pt x="33454" y="273205"/>
                      </a:lnTo>
                      <a:lnTo>
                        <a:pt x="55757" y="295508"/>
                      </a:lnTo>
                      <a:lnTo>
                        <a:pt x="80847" y="306659"/>
                      </a:lnTo>
                      <a:lnTo>
                        <a:pt x="100361" y="331749"/>
                      </a:lnTo>
                      <a:lnTo>
                        <a:pt x="114300" y="370778"/>
                      </a:lnTo>
                      <a:cubicBezTo>
                        <a:pt x="115229" y="396798"/>
                        <a:pt x="116159" y="422817"/>
                        <a:pt x="117088" y="45998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Freeform 10"/>
                <p:cNvSpPr/>
                <p:nvPr/>
              </p:nvSpPr>
              <p:spPr>
                <a:xfrm>
                  <a:off x="1116134" y="3882761"/>
                  <a:ext cx="75969" cy="93124"/>
                </a:xfrm>
                <a:custGeom>
                  <a:avLst/>
                  <a:gdLst>
                    <a:gd name="connsiteX0" fmla="*/ 11151 w 86422"/>
                    <a:gd name="connsiteY0" fmla="*/ 105937 h 105937"/>
                    <a:gd name="connsiteX1" fmla="*/ 0 w 86422"/>
                    <a:gd name="connsiteY1" fmla="*/ 33454 h 105937"/>
                    <a:gd name="connsiteX2" fmla="*/ 19515 w 86422"/>
                    <a:gd name="connsiteY2" fmla="*/ 0 h 105937"/>
                    <a:gd name="connsiteX3" fmla="*/ 55756 w 86422"/>
                    <a:gd name="connsiteY3" fmla="*/ 0 h 105937"/>
                    <a:gd name="connsiteX4" fmla="*/ 86422 w 86422"/>
                    <a:gd name="connsiteY4" fmla="*/ 25090 h 105937"/>
                    <a:gd name="connsiteX5" fmla="*/ 69695 w 86422"/>
                    <a:gd name="connsiteY5" fmla="*/ 47393 h 105937"/>
                    <a:gd name="connsiteX6" fmla="*/ 44605 w 86422"/>
                    <a:gd name="connsiteY6" fmla="*/ 64120 h 105937"/>
                    <a:gd name="connsiteX7" fmla="*/ 11151 w 86422"/>
                    <a:gd name="connsiteY7" fmla="*/ 105937 h 10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22" h="105937">
                      <a:moveTo>
                        <a:pt x="11151" y="105937"/>
                      </a:moveTo>
                      <a:lnTo>
                        <a:pt x="0" y="33454"/>
                      </a:lnTo>
                      <a:lnTo>
                        <a:pt x="19515" y="0"/>
                      </a:lnTo>
                      <a:lnTo>
                        <a:pt x="55756" y="0"/>
                      </a:lnTo>
                      <a:lnTo>
                        <a:pt x="86422" y="25090"/>
                      </a:lnTo>
                      <a:lnTo>
                        <a:pt x="69695" y="47393"/>
                      </a:lnTo>
                      <a:lnTo>
                        <a:pt x="44605" y="64120"/>
                      </a:lnTo>
                      <a:lnTo>
                        <a:pt x="11151" y="105937"/>
                      </a:lnTo>
                      <a:close/>
                    </a:path>
                  </a:pathLst>
                </a:custGeom>
                <a:solidFill>
                  <a:schemeClr val="accent6"/>
                </a:solidFill>
                <a:ln>
                  <a:solidFill>
                    <a:schemeClr val="accent6"/>
                  </a:solidFill>
                </a:ln>
                <a:effectLst>
                  <a:glow rad="1016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0195" y="3607128"/>
                  <a:ext cx="660250" cy="73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5808387" y="1468711"/>
                <a:ext cx="1117614" cy="246221"/>
              </a:xfrm>
              <a:prstGeom prst="rect">
                <a:avLst/>
              </a:prstGeom>
              <a:noFill/>
            </p:spPr>
            <p:txBody>
              <a:bodyPr wrap="none" rtlCol="0">
                <a:spAutoFit/>
              </a:bodyPr>
              <a:lstStyle/>
              <a:p>
                <a:pPr algn="ctr"/>
                <a:r>
                  <a:rPr lang="en-GB" sz="1000" dirty="0"/>
                  <a:t>Hypothalamus</a:t>
                </a:r>
              </a:p>
            </p:txBody>
          </p:sp>
          <p:cxnSp>
            <p:nvCxnSpPr>
              <p:cNvPr id="52" name="Straight Arrow Connector 51"/>
              <p:cNvCxnSpPr/>
              <p:nvPr/>
            </p:nvCxnSpPr>
            <p:spPr>
              <a:xfrm>
                <a:off x="5685150" y="1933073"/>
                <a:ext cx="0" cy="304743"/>
              </a:xfrm>
              <a:prstGeom prst="straightConnector1">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a:off x="5685150" y="2608964"/>
                <a:ext cx="0" cy="304743"/>
              </a:xfrm>
              <a:prstGeom prst="straightConnector1">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5685150" y="4448251"/>
                <a:ext cx="0" cy="304743"/>
              </a:xfrm>
              <a:prstGeom prst="straightConnector1">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3" name="Flowchart: Terminator 92"/>
              <p:cNvSpPr/>
              <p:nvPr/>
            </p:nvSpPr>
            <p:spPr>
              <a:xfrm>
                <a:off x="4679138" y="3567527"/>
                <a:ext cx="691108" cy="233006"/>
              </a:xfrm>
              <a:prstGeom prst="flowChartTerminator">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2"/>
                    </a:solidFill>
                  </a:rPr>
                  <a:t>FSH</a:t>
                </a:r>
              </a:p>
            </p:txBody>
          </p:sp>
          <p:sp>
            <p:nvSpPr>
              <p:cNvPr id="94" name="Flowchart: Terminator 93"/>
              <p:cNvSpPr/>
              <p:nvPr/>
            </p:nvSpPr>
            <p:spPr>
              <a:xfrm>
                <a:off x="5999104" y="3567527"/>
                <a:ext cx="691108" cy="233006"/>
              </a:xfrm>
              <a:prstGeom prst="flowChartTerminator">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tx2"/>
                    </a:solidFill>
                  </a:rPr>
                  <a:t>LH</a:t>
                </a:r>
              </a:p>
            </p:txBody>
          </p:sp>
          <p:cxnSp>
            <p:nvCxnSpPr>
              <p:cNvPr id="109" name="Elbow Connector 108"/>
              <p:cNvCxnSpPr>
                <a:stCxn id="18" idx="2"/>
                <a:endCxn id="93" idx="1"/>
              </p:cNvCxnSpPr>
              <p:nvPr/>
            </p:nvCxnSpPr>
            <p:spPr>
              <a:xfrm rot="16200000" flipH="1">
                <a:off x="3803411" y="2808302"/>
                <a:ext cx="1165479" cy="585975"/>
              </a:xfrm>
              <a:prstGeom prst="bentConnector2">
                <a:avLst/>
              </a:prstGeom>
              <a:ln w="57150">
                <a:solidFill>
                  <a:schemeClr val="accent3"/>
                </a:solidFill>
                <a:prstDash val="solid"/>
                <a:headEnd type="none" w="med" len="med"/>
                <a:tailEnd type="diamond" w="med" len="med"/>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582048" y="1548696"/>
                <a:ext cx="1022229" cy="969855"/>
                <a:chOff x="4084887" y="2762919"/>
                <a:chExt cx="1022229" cy="969855"/>
              </a:xfrm>
              <a:effectLst/>
            </p:grpSpPr>
            <p:sp>
              <p:nvSpPr>
                <p:cNvPr id="18" name="Rounded Rectangle 17"/>
                <p:cNvSpPr/>
                <p:nvPr/>
              </p:nvSpPr>
              <p:spPr>
                <a:xfrm>
                  <a:off x="4084887" y="2762919"/>
                  <a:ext cx="1022229" cy="969855"/>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2" name="Group 61"/>
                <p:cNvGrpSpPr/>
                <p:nvPr/>
              </p:nvGrpSpPr>
              <p:grpSpPr>
                <a:xfrm>
                  <a:off x="4131647" y="2842204"/>
                  <a:ext cx="838397" cy="584594"/>
                  <a:chOff x="674000" y="2729838"/>
                  <a:chExt cx="544835" cy="379900"/>
                </a:xfrm>
              </p:grpSpPr>
              <p:grpSp>
                <p:nvGrpSpPr>
                  <p:cNvPr id="63" name="Group 62"/>
                  <p:cNvGrpSpPr/>
                  <p:nvPr/>
                </p:nvGrpSpPr>
                <p:grpSpPr>
                  <a:xfrm rot="-3480000">
                    <a:off x="994385" y="2822240"/>
                    <a:ext cx="277946" cy="170955"/>
                    <a:chOff x="3054350" y="3743325"/>
                    <a:chExt cx="3035300" cy="1866900"/>
                  </a:xfrm>
                </p:grpSpPr>
                <p:sp>
                  <p:nvSpPr>
                    <p:cNvPr id="74" name="Rounded Rectangle 73"/>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5" name="Picture 7"/>
                    <p:cNvPicPr>
                      <a:picLocks noChangeAspect="1" noChangeArrowheads="1"/>
                    </p:cNvPicPr>
                    <p:nvPr/>
                  </p:nvPicPr>
                  <p:blipFill>
                    <a:blip r:embed="rId9"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 name="Group 63"/>
                  <p:cNvGrpSpPr/>
                  <p:nvPr/>
                </p:nvGrpSpPr>
                <p:grpSpPr>
                  <a:xfrm>
                    <a:off x="674000" y="2729838"/>
                    <a:ext cx="269588" cy="379900"/>
                    <a:chOff x="3759200" y="3576622"/>
                    <a:chExt cx="1625600" cy="2290774"/>
                  </a:xfrm>
                </p:grpSpPr>
                <p:sp>
                  <p:nvSpPr>
                    <p:cNvPr id="71" name="Rectangle 70"/>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Freeform 71"/>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3" name="Picture 5"/>
                    <p:cNvPicPr>
                      <a:picLocks noChangeAspect="1" noChangeArrowheads="1"/>
                    </p:cNvPicPr>
                    <p:nvPr/>
                  </p:nvPicPr>
                  <p:blipFill rotWithShape="1">
                    <a:blip r:embed="rId11"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t="3800"/>
                    <a:stretch/>
                  </p:blipFill>
                  <p:spPr bwMode="auto">
                    <a:xfrm>
                      <a:off x="3759200" y="3576622"/>
                      <a:ext cx="1625600" cy="229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5" name="Group 64"/>
                  <p:cNvGrpSpPr/>
                  <p:nvPr/>
                </p:nvGrpSpPr>
                <p:grpSpPr>
                  <a:xfrm>
                    <a:off x="827942" y="2956191"/>
                    <a:ext cx="167871" cy="151014"/>
                    <a:chOff x="3054350" y="3311525"/>
                    <a:chExt cx="3035300" cy="2730500"/>
                  </a:xfrm>
                </p:grpSpPr>
                <p:sp>
                  <p:nvSpPr>
                    <p:cNvPr id="69" name="Freeform 68"/>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0" name="Picture 4"/>
                    <p:cNvPicPr>
                      <a:picLocks noChangeAspect="1" noChangeArrowheads="1"/>
                    </p:cNvPicPr>
                    <p:nvPr/>
                  </p:nvPicPr>
                  <p:blipFill>
                    <a:blip r:embed="rId1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6" name="Group 65"/>
                  <p:cNvGrpSpPr/>
                  <p:nvPr/>
                </p:nvGrpSpPr>
                <p:grpSpPr>
                  <a:xfrm rot="1260000">
                    <a:off x="853130" y="2744841"/>
                    <a:ext cx="314335" cy="355506"/>
                    <a:chOff x="3044825" y="2949575"/>
                    <a:chExt cx="3054350" cy="3454400"/>
                  </a:xfrm>
                </p:grpSpPr>
                <p:sp>
                  <p:nvSpPr>
                    <p:cNvPr id="67" name="Freeform 66"/>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8" name="Picture 6"/>
                    <p:cNvPicPr>
                      <a:picLocks noChangeAspect="1" noChangeArrowheads="1"/>
                    </p:cNvPicPr>
                    <p:nvPr/>
                  </p:nvPicPr>
                  <p:blipFill>
                    <a:blip r:embed="rId15"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9" name="TextBox 88"/>
                <p:cNvSpPr txBox="1"/>
                <p:nvPr/>
              </p:nvSpPr>
              <p:spPr>
                <a:xfrm>
                  <a:off x="4239974" y="3436820"/>
                  <a:ext cx="712054" cy="261610"/>
                </a:xfrm>
                <a:prstGeom prst="rect">
                  <a:avLst/>
                </a:prstGeom>
                <a:noFill/>
              </p:spPr>
              <p:txBody>
                <a:bodyPr wrap="none" rtlCol="0">
                  <a:spAutoFit/>
                </a:bodyPr>
                <a:lstStyle/>
                <a:p>
                  <a:pPr algn="ctr"/>
                  <a:r>
                    <a:rPr lang="en-GB" sz="1100" b="1" dirty="0"/>
                    <a:t>Opioids</a:t>
                  </a:r>
                </a:p>
              </p:txBody>
            </p:sp>
          </p:grpSp>
          <p:grpSp>
            <p:nvGrpSpPr>
              <p:cNvPr id="41" name="Group 40"/>
              <p:cNvGrpSpPr/>
              <p:nvPr/>
            </p:nvGrpSpPr>
            <p:grpSpPr>
              <a:xfrm>
                <a:off x="4245796" y="3489159"/>
                <a:ext cx="300082" cy="369332"/>
                <a:chOff x="4506904" y="3838215"/>
                <a:chExt cx="300082" cy="369332"/>
              </a:xfrm>
            </p:grpSpPr>
            <p:sp>
              <p:nvSpPr>
                <p:cNvPr id="39" name="Oval 38"/>
                <p:cNvSpPr/>
                <p:nvPr/>
              </p:nvSpPr>
              <p:spPr>
                <a:xfrm>
                  <a:off x="4543382" y="3949187"/>
                  <a:ext cx="195595" cy="195595"/>
                </a:xfrm>
                <a:prstGeom prst="ellipse">
                  <a:avLst/>
                </a:prstGeom>
                <a:solidFill>
                  <a:schemeClr val="bg1"/>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TextBox 39"/>
                <p:cNvSpPr txBox="1"/>
                <p:nvPr/>
              </p:nvSpPr>
              <p:spPr>
                <a:xfrm>
                  <a:off x="4506904" y="3838215"/>
                  <a:ext cx="300082" cy="369332"/>
                </a:xfrm>
                <a:prstGeom prst="rect">
                  <a:avLst/>
                </a:prstGeom>
                <a:noFill/>
              </p:spPr>
              <p:txBody>
                <a:bodyPr wrap="none" rtlCol="0">
                  <a:spAutoFit/>
                </a:bodyPr>
                <a:lstStyle/>
                <a:p>
                  <a:r>
                    <a:rPr lang="en-GB" b="1" dirty="0">
                      <a:solidFill>
                        <a:schemeClr val="accent3"/>
                      </a:solidFill>
                    </a:rPr>
                    <a:t>–</a:t>
                  </a:r>
                </a:p>
              </p:txBody>
            </p:sp>
          </p:grpSp>
          <p:sp>
            <p:nvSpPr>
              <p:cNvPr id="128" name="TextBox 127"/>
              <p:cNvSpPr txBox="1"/>
              <p:nvPr/>
            </p:nvSpPr>
            <p:spPr>
              <a:xfrm>
                <a:off x="4071897" y="3352013"/>
                <a:ext cx="604654" cy="261610"/>
              </a:xfrm>
              <a:prstGeom prst="rect">
                <a:avLst/>
              </a:prstGeom>
              <a:noFill/>
            </p:spPr>
            <p:txBody>
              <a:bodyPr wrap="none" rtlCol="0">
                <a:spAutoFit/>
              </a:bodyPr>
              <a:lstStyle/>
              <a:p>
                <a:pPr algn="ctr"/>
                <a:r>
                  <a:rPr lang="en-GB" sz="1100" i="1" dirty="0">
                    <a:solidFill>
                      <a:schemeClr val="accent3"/>
                    </a:solidFill>
                  </a:rPr>
                  <a:t>Inhibit</a:t>
                </a:r>
              </a:p>
            </p:txBody>
          </p:sp>
          <p:cxnSp>
            <p:nvCxnSpPr>
              <p:cNvPr id="145" name="Elbow Connector 144"/>
              <p:cNvCxnSpPr/>
              <p:nvPr/>
            </p:nvCxnSpPr>
            <p:spPr>
              <a:xfrm rot="10800000" flipV="1">
                <a:off x="4648879" y="4973384"/>
                <a:ext cx="668098" cy="271720"/>
              </a:xfrm>
              <a:prstGeom prst="bentConnector2">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1" name="Elbow Connector 150"/>
              <p:cNvCxnSpPr/>
              <p:nvPr/>
            </p:nvCxnSpPr>
            <p:spPr>
              <a:xfrm rot="10800000" flipH="1" flipV="1">
                <a:off x="6121145" y="4973384"/>
                <a:ext cx="668098" cy="271720"/>
              </a:xfrm>
              <a:prstGeom prst="bentConnector2">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2" name="TextBox 151"/>
              <p:cNvSpPr txBox="1"/>
              <p:nvPr/>
            </p:nvSpPr>
            <p:spPr>
              <a:xfrm>
                <a:off x="4349138" y="4723837"/>
                <a:ext cx="1167307" cy="246221"/>
              </a:xfrm>
              <a:prstGeom prst="rect">
                <a:avLst/>
              </a:prstGeom>
              <a:noFill/>
            </p:spPr>
            <p:txBody>
              <a:bodyPr wrap="none" rtlCol="0">
                <a:spAutoFit/>
              </a:bodyPr>
              <a:lstStyle/>
              <a:p>
                <a:pPr algn="ctr"/>
                <a:r>
                  <a:rPr lang="en-GB" sz="1000" i="1" dirty="0"/>
                  <a:t>5-</a:t>
                </a:r>
                <a:r>
                  <a:rPr lang="el-GR" sz="1000" i="1" dirty="0"/>
                  <a:t>α</a:t>
                </a:r>
                <a:r>
                  <a:rPr lang="en-GB" sz="1000" i="1" dirty="0"/>
                  <a:t> reductase 1</a:t>
                </a:r>
              </a:p>
            </p:txBody>
          </p:sp>
          <p:sp>
            <p:nvSpPr>
              <p:cNvPr id="153" name="TextBox 152"/>
              <p:cNvSpPr txBox="1"/>
              <p:nvPr/>
            </p:nvSpPr>
            <p:spPr>
              <a:xfrm>
                <a:off x="5891392" y="4723837"/>
                <a:ext cx="1241045" cy="246221"/>
              </a:xfrm>
              <a:prstGeom prst="rect">
                <a:avLst/>
              </a:prstGeom>
              <a:noFill/>
            </p:spPr>
            <p:txBody>
              <a:bodyPr wrap="none" rtlCol="0">
                <a:spAutoFit/>
              </a:bodyPr>
              <a:lstStyle/>
              <a:p>
                <a:pPr algn="ctr"/>
                <a:r>
                  <a:rPr lang="en-GB" sz="1000" i="1" dirty="0"/>
                  <a:t>P450 aromatase</a:t>
                </a:r>
              </a:p>
            </p:txBody>
          </p:sp>
          <p:grpSp>
            <p:nvGrpSpPr>
              <p:cNvPr id="156" name="Group 155"/>
              <p:cNvGrpSpPr/>
              <p:nvPr/>
            </p:nvGrpSpPr>
            <p:grpSpPr>
              <a:xfrm>
                <a:off x="3736549" y="4175544"/>
                <a:ext cx="335348" cy="369332"/>
                <a:chOff x="4495669" y="3882730"/>
                <a:chExt cx="335348" cy="369332"/>
              </a:xfrm>
            </p:grpSpPr>
            <p:sp>
              <p:nvSpPr>
                <p:cNvPr id="157" name="Oval 156"/>
                <p:cNvSpPr/>
                <p:nvPr/>
              </p:nvSpPr>
              <p:spPr>
                <a:xfrm>
                  <a:off x="4543382" y="3949187"/>
                  <a:ext cx="195595" cy="195595"/>
                </a:xfrm>
                <a:prstGeom prst="ellipse">
                  <a:avLst/>
                </a:prstGeom>
                <a:solidFill>
                  <a:schemeClr val="bg1"/>
                </a:solid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8" name="TextBox 157"/>
                <p:cNvSpPr txBox="1"/>
                <p:nvPr/>
              </p:nvSpPr>
              <p:spPr>
                <a:xfrm>
                  <a:off x="4495669" y="3882730"/>
                  <a:ext cx="335348" cy="369332"/>
                </a:xfrm>
                <a:prstGeom prst="rect">
                  <a:avLst/>
                </a:prstGeom>
                <a:noFill/>
                <a:ln>
                  <a:noFill/>
                </a:ln>
              </p:spPr>
              <p:txBody>
                <a:bodyPr wrap="none" rtlCol="0">
                  <a:spAutoFit/>
                </a:bodyPr>
                <a:lstStyle/>
                <a:p>
                  <a:r>
                    <a:rPr lang="en-GB" b="1" dirty="0">
                      <a:solidFill>
                        <a:schemeClr val="accent5"/>
                      </a:solidFill>
                    </a:rPr>
                    <a:t>+</a:t>
                  </a:r>
                </a:p>
              </p:txBody>
            </p:sp>
          </p:grpSp>
          <p:sp>
            <p:nvSpPr>
              <p:cNvPr id="159" name="TextBox 158"/>
              <p:cNvSpPr txBox="1"/>
              <p:nvPr/>
            </p:nvSpPr>
            <p:spPr>
              <a:xfrm>
                <a:off x="3868358" y="4084733"/>
                <a:ext cx="845103" cy="261610"/>
              </a:xfrm>
              <a:prstGeom prst="rect">
                <a:avLst/>
              </a:prstGeom>
              <a:noFill/>
            </p:spPr>
            <p:txBody>
              <a:bodyPr wrap="none" rtlCol="0">
                <a:spAutoFit/>
              </a:bodyPr>
              <a:lstStyle/>
              <a:p>
                <a:pPr algn="ctr"/>
                <a:r>
                  <a:rPr lang="en-GB" sz="1100" i="1" dirty="0">
                    <a:solidFill>
                      <a:schemeClr val="accent5"/>
                    </a:solidFill>
                  </a:rPr>
                  <a:t>Stimulate</a:t>
                </a:r>
              </a:p>
            </p:txBody>
          </p:sp>
          <p:grpSp>
            <p:nvGrpSpPr>
              <p:cNvPr id="76" name="Group 75"/>
              <p:cNvGrpSpPr/>
              <p:nvPr/>
            </p:nvGrpSpPr>
            <p:grpSpPr>
              <a:xfrm>
                <a:off x="7360720" y="3015203"/>
                <a:ext cx="1382207" cy="1184176"/>
                <a:chOff x="7266851" y="2682313"/>
                <a:chExt cx="1382207" cy="1184176"/>
              </a:xfrm>
              <a:effectLst>
                <a:outerShdw blurRad="63500" sx="102000" sy="102000" algn="ctr" rotWithShape="0">
                  <a:prstClr val="black">
                    <a:alpha val="40000"/>
                  </a:prstClr>
                </a:outerShdw>
              </a:effectLst>
            </p:grpSpPr>
            <p:sp>
              <p:nvSpPr>
                <p:cNvPr id="61" name="Rounded Rectangle 60"/>
                <p:cNvSpPr/>
                <p:nvPr/>
              </p:nvSpPr>
              <p:spPr>
                <a:xfrm>
                  <a:off x="7266851" y="2682313"/>
                  <a:ext cx="1201645" cy="1184176"/>
                </a:xfrm>
                <a:prstGeom prst="roundRect">
                  <a:avLst/>
                </a:prstGeom>
                <a:solidFill>
                  <a:srgbClr val="C00000"/>
                </a:solidFill>
                <a:ln w="28575">
                  <a:solidFill>
                    <a:schemeClr val="bg1"/>
                  </a:solidFill>
                  <a:prstDash val="sysDash"/>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TextBox 117"/>
                <p:cNvSpPr txBox="1"/>
                <p:nvPr/>
              </p:nvSpPr>
              <p:spPr>
                <a:xfrm>
                  <a:off x="7342290" y="3109279"/>
                  <a:ext cx="1306768" cy="738664"/>
                </a:xfrm>
                <a:prstGeom prst="rect">
                  <a:avLst/>
                </a:prstGeom>
                <a:noFill/>
              </p:spPr>
              <p:txBody>
                <a:bodyPr wrap="none" rtlCol="0">
                  <a:spAutoFit/>
                </a:bodyPr>
                <a:lstStyle/>
                <a:p>
                  <a:r>
                    <a:rPr lang="en-GB" sz="1400" b="1" dirty="0">
                      <a:solidFill>
                        <a:schemeClr val="bg1"/>
                      </a:solidFill>
                    </a:rPr>
                    <a:t>Total</a:t>
                  </a:r>
                </a:p>
                <a:p>
                  <a:r>
                    <a:rPr lang="en-GB" sz="1400" b="1" dirty="0">
                      <a:solidFill>
                        <a:schemeClr val="bg1"/>
                      </a:solidFill>
                    </a:rPr>
                    <a:t>testosterone</a:t>
                  </a:r>
                </a:p>
                <a:p>
                  <a:r>
                    <a:rPr lang="en-GB" sz="1400" b="1" dirty="0">
                      <a:solidFill>
                        <a:schemeClr val="bg1"/>
                      </a:solidFill>
                    </a:rPr>
                    <a:t>levels</a:t>
                  </a:r>
                </a:p>
              </p:txBody>
            </p:sp>
            <p:sp>
              <p:nvSpPr>
                <p:cNvPr id="37" name="Down Arrow 36"/>
                <p:cNvSpPr/>
                <p:nvPr/>
              </p:nvSpPr>
              <p:spPr>
                <a:xfrm>
                  <a:off x="8036716" y="2761108"/>
                  <a:ext cx="325027" cy="633143"/>
                </a:xfrm>
                <a:prstGeom prst="downArrow">
                  <a:avLst/>
                </a:prstGeom>
                <a:solidFill>
                  <a:schemeClr val="bg1"/>
                </a:solidFill>
                <a:ln w="19050">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80" name="Elbow Connector 79"/>
              <p:cNvCxnSpPr>
                <a:endCxn id="117" idx="1"/>
              </p:cNvCxnSpPr>
              <p:nvPr/>
            </p:nvCxnSpPr>
            <p:spPr>
              <a:xfrm rot="16200000" flipH="1">
                <a:off x="6710247" y="4323909"/>
                <a:ext cx="991895" cy="428348"/>
              </a:xfrm>
              <a:prstGeom prst="bentConnector2">
                <a:avLst/>
              </a:prstGeom>
              <a:ln w="28575"/>
              <a:effectLst/>
            </p:spPr>
            <p:style>
              <a:lnRef idx="2">
                <a:schemeClr val="accent1"/>
              </a:lnRef>
              <a:fillRef idx="0">
                <a:schemeClr val="accent1"/>
              </a:fillRef>
              <a:effectRef idx="1">
                <a:schemeClr val="accent1"/>
              </a:effectRef>
              <a:fontRef idx="minor">
                <a:schemeClr val="tx1"/>
              </a:fontRef>
            </p:style>
          </p:cxnSp>
          <p:cxnSp>
            <p:nvCxnSpPr>
              <p:cNvPr id="172" name="Elbow Connector 171"/>
              <p:cNvCxnSpPr>
                <a:endCxn id="117" idx="1"/>
              </p:cNvCxnSpPr>
              <p:nvPr/>
            </p:nvCxnSpPr>
            <p:spPr>
              <a:xfrm rot="5400000" flipH="1" flipV="1">
                <a:off x="6714611" y="5311440"/>
                <a:ext cx="983166" cy="428348"/>
              </a:xfrm>
              <a:prstGeom prst="bentConnector2">
                <a:avLst/>
              </a:prstGeom>
              <a:ln w="28575"/>
              <a:effectLst/>
            </p:spPr>
            <p:style>
              <a:lnRef idx="2">
                <a:schemeClr val="accent1"/>
              </a:lnRef>
              <a:fillRef idx="0">
                <a:schemeClr val="accent1"/>
              </a:fillRef>
              <a:effectRef idx="1">
                <a:schemeClr val="accent1"/>
              </a:effectRef>
              <a:fontRef idx="minor">
                <a:schemeClr val="tx1"/>
              </a:fontRef>
            </p:style>
          </p:cxnSp>
          <p:cxnSp>
            <p:nvCxnSpPr>
              <p:cNvPr id="175" name="Elbow Connector 174"/>
              <p:cNvCxnSpPr>
                <a:endCxn id="116" idx="1"/>
              </p:cNvCxnSpPr>
              <p:nvPr/>
            </p:nvCxnSpPr>
            <p:spPr>
              <a:xfrm>
                <a:off x="6992020" y="1387813"/>
                <a:ext cx="493494" cy="792739"/>
              </a:xfrm>
              <a:prstGeom prst="bentConnector3">
                <a:avLst>
                  <a:gd name="adj1" fmla="val 50000"/>
                </a:avLst>
              </a:prstGeom>
              <a:ln w="28575"/>
              <a:effectLst/>
            </p:spPr>
            <p:style>
              <a:lnRef idx="2">
                <a:schemeClr val="accent1"/>
              </a:lnRef>
              <a:fillRef idx="0">
                <a:schemeClr val="accent1"/>
              </a:fillRef>
              <a:effectRef idx="1">
                <a:schemeClr val="accent1"/>
              </a:effectRef>
              <a:fontRef idx="minor">
                <a:schemeClr val="tx1"/>
              </a:fontRef>
            </p:style>
          </p:cxnSp>
          <p:cxnSp>
            <p:nvCxnSpPr>
              <p:cNvPr id="210" name="Elbow Connector 209"/>
              <p:cNvCxnSpPr>
                <a:endCxn id="116" idx="1"/>
              </p:cNvCxnSpPr>
              <p:nvPr/>
            </p:nvCxnSpPr>
            <p:spPr>
              <a:xfrm flipV="1">
                <a:off x="6992020" y="2180552"/>
                <a:ext cx="493494" cy="1709184"/>
              </a:xfrm>
              <a:prstGeom prst="bentConnector3">
                <a:avLst>
                  <a:gd name="adj1" fmla="val 50000"/>
                </a:avLst>
              </a:prstGeom>
              <a:ln w="28575"/>
              <a:effectLst/>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p:nvPr/>
            </p:nvCxnSpPr>
            <p:spPr>
              <a:xfrm>
                <a:off x="7961542" y="2505359"/>
                <a:ext cx="0" cy="446647"/>
              </a:xfrm>
              <a:prstGeom prst="straightConnector1">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flipV="1">
                <a:off x="7961542" y="4262576"/>
                <a:ext cx="0" cy="446647"/>
              </a:xfrm>
              <a:prstGeom prst="straightConnector1">
                <a:avLst/>
              </a:prstGeom>
              <a:ln w="57150">
                <a:solidFill>
                  <a:schemeClr val="accent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9" name="Flowchart: Terminator 218"/>
              <p:cNvSpPr/>
              <p:nvPr/>
            </p:nvSpPr>
            <p:spPr>
              <a:xfrm>
                <a:off x="5321178" y="5230388"/>
                <a:ext cx="918369" cy="233006"/>
              </a:xfrm>
              <a:prstGeom prst="flowChartTerminator">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100" b="1" dirty="0">
                    <a:solidFill>
                      <a:schemeClr val="tx2"/>
                    </a:solidFill>
                  </a:rPr>
                  <a:t>Testosterone</a:t>
                </a:r>
              </a:p>
            </p:txBody>
          </p:sp>
          <p:sp>
            <p:nvSpPr>
              <p:cNvPr id="220" name="Flowchart: Terminator 219"/>
              <p:cNvSpPr/>
              <p:nvPr/>
            </p:nvSpPr>
            <p:spPr>
              <a:xfrm>
                <a:off x="6181086" y="5824457"/>
                <a:ext cx="757769" cy="227653"/>
              </a:xfrm>
              <a:prstGeom prst="flowChartTerminator">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050" b="1" dirty="0" err="1">
                    <a:solidFill>
                      <a:schemeClr val="tx2"/>
                    </a:solidFill>
                  </a:rPr>
                  <a:t>Oestradiol</a:t>
                </a:r>
                <a:endParaRPr lang="en-GB" sz="1050" b="1" dirty="0">
                  <a:solidFill>
                    <a:schemeClr val="tx2"/>
                  </a:solidFill>
                </a:endParaRPr>
              </a:p>
            </p:txBody>
          </p:sp>
          <p:grpSp>
            <p:nvGrpSpPr>
              <p:cNvPr id="221" name="Group 220"/>
              <p:cNvGrpSpPr/>
              <p:nvPr/>
            </p:nvGrpSpPr>
            <p:grpSpPr>
              <a:xfrm>
                <a:off x="4505194" y="5797062"/>
                <a:ext cx="506628" cy="238036"/>
                <a:chOff x="1039721" y="4624123"/>
                <a:chExt cx="506628" cy="238036"/>
              </a:xfrm>
              <a:effectLst/>
            </p:grpSpPr>
            <p:sp>
              <p:nvSpPr>
                <p:cNvPr id="222" name="Flowchart: Terminator 214"/>
                <p:cNvSpPr/>
                <p:nvPr/>
              </p:nvSpPr>
              <p:spPr>
                <a:xfrm>
                  <a:off x="1039721" y="4658502"/>
                  <a:ext cx="506628" cy="169277"/>
                </a:xfrm>
                <a:custGeom>
                  <a:avLst/>
                  <a:gdLst/>
                  <a:ahLst/>
                  <a:cxnLst/>
                  <a:rect l="l" t="t" r="r" b="b"/>
                  <a:pathLst>
                    <a:path w="506628" h="238037">
                      <a:moveTo>
                        <a:pt x="135621" y="0"/>
                      </a:moveTo>
                      <a:lnTo>
                        <a:pt x="407122" y="0"/>
                      </a:lnTo>
                      <a:lnTo>
                        <a:pt x="427843" y="7732"/>
                      </a:lnTo>
                      <a:cubicBezTo>
                        <a:pt x="473877" y="22529"/>
                        <a:pt x="506628" y="66855"/>
                        <a:pt x="506628" y="119019"/>
                      </a:cubicBezTo>
                      <a:cubicBezTo>
                        <a:pt x="506628" y="171188"/>
                        <a:pt x="473871" y="215517"/>
                        <a:pt x="427831" y="230309"/>
                      </a:cubicBezTo>
                      <a:cubicBezTo>
                        <a:pt x="421805" y="235672"/>
                        <a:pt x="414613" y="238036"/>
                        <a:pt x="407122" y="238036"/>
                      </a:cubicBezTo>
                      <a:lnTo>
                        <a:pt x="390479" y="238036"/>
                      </a:lnTo>
                      <a:cubicBezTo>
                        <a:pt x="390477" y="238037"/>
                        <a:pt x="390476" y="238037"/>
                        <a:pt x="390474" y="238037"/>
                      </a:cubicBezTo>
                      <a:lnTo>
                        <a:pt x="390469" y="238036"/>
                      </a:lnTo>
                      <a:lnTo>
                        <a:pt x="135621" y="238036"/>
                      </a:lnTo>
                      <a:lnTo>
                        <a:pt x="128679" y="235446"/>
                      </a:lnTo>
                      <a:cubicBezTo>
                        <a:pt x="124707" y="237797"/>
                        <a:pt x="120458" y="238037"/>
                        <a:pt x="116154" y="238037"/>
                      </a:cubicBezTo>
                      <a:cubicBezTo>
                        <a:pt x="52004" y="238037"/>
                        <a:pt x="0" y="184751"/>
                        <a:pt x="0" y="119019"/>
                      </a:cubicBezTo>
                      <a:cubicBezTo>
                        <a:pt x="0" y="53287"/>
                        <a:pt x="52004" y="1"/>
                        <a:pt x="116154" y="1"/>
                      </a:cubicBezTo>
                      <a:lnTo>
                        <a:pt x="128676" y="2592"/>
                      </a:lnTo>
                      <a:cubicBezTo>
                        <a:pt x="130698" y="259"/>
                        <a:pt x="133143" y="0"/>
                        <a:pt x="135621" y="0"/>
                      </a:cubicBez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endParaRPr lang="en-GB" sz="1100" b="1" dirty="0">
                    <a:solidFill>
                      <a:schemeClr val="tx2"/>
                    </a:solidFill>
                  </a:endParaRPr>
                </a:p>
              </p:txBody>
            </p:sp>
            <p:sp>
              <p:nvSpPr>
                <p:cNvPr id="223" name="Flowchart: Terminator 222"/>
                <p:cNvSpPr/>
                <p:nvPr/>
              </p:nvSpPr>
              <p:spPr>
                <a:xfrm>
                  <a:off x="1092886" y="4624123"/>
                  <a:ext cx="400301" cy="238036"/>
                </a:xfrm>
                <a:prstGeom prst="flowChartTerminator">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spAutoFit/>
                </a:bodyPr>
                <a:lstStyle/>
                <a:p>
                  <a:pPr algn="ctr"/>
                  <a:r>
                    <a:rPr lang="en-GB" sz="1050" b="1" dirty="0">
                      <a:solidFill>
                        <a:schemeClr val="tx2"/>
                      </a:solidFill>
                    </a:rPr>
                    <a:t>DHT</a:t>
                  </a:r>
                </a:p>
              </p:txBody>
            </p:sp>
          </p:grpSp>
        </p:grpSp>
        <p:sp>
          <p:nvSpPr>
            <p:cNvPr id="90" name="TextBox 89"/>
            <p:cNvSpPr txBox="1"/>
            <p:nvPr/>
          </p:nvSpPr>
          <p:spPr>
            <a:xfrm>
              <a:off x="7236198" y="3094221"/>
              <a:ext cx="941492" cy="461665"/>
            </a:xfrm>
            <a:prstGeom prst="rect">
              <a:avLst/>
            </a:prstGeom>
            <a:noFill/>
          </p:spPr>
          <p:txBody>
            <a:bodyPr wrap="square" rtlCol="0">
              <a:spAutoFit/>
            </a:bodyPr>
            <a:lstStyle/>
            <a:p>
              <a:pPr algn="r"/>
              <a:r>
                <a:rPr lang="en-GB" sz="1200" dirty="0">
                  <a:solidFill>
                    <a:schemeClr val="bg1"/>
                  </a:solidFill>
                </a:rPr>
                <a:t>Decrease</a:t>
              </a:r>
            </a:p>
            <a:p>
              <a:pPr algn="r"/>
              <a:r>
                <a:rPr lang="en-GB" sz="1200" dirty="0">
                  <a:solidFill>
                    <a:schemeClr val="bg1"/>
                  </a:solidFill>
                </a:rPr>
                <a:t>in</a:t>
              </a:r>
            </a:p>
          </p:txBody>
        </p:sp>
      </p:grpSp>
    </p:spTree>
    <p:extLst>
      <p:ext uri="{BB962C8B-B14F-4D97-AF65-F5344CB8AC3E}">
        <p14:creationId xmlns:p14="http://schemas.microsoft.com/office/powerpoint/2010/main" val="296361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98" y="152401"/>
            <a:ext cx="11416683" cy="834047"/>
          </a:xfrm>
        </p:spPr>
        <p:txBody>
          <a:bodyPr>
            <a:noAutofit/>
          </a:bodyPr>
          <a:lstStyle/>
          <a:p>
            <a:r>
              <a:rPr lang="en-GB" sz="2600" dirty="0"/>
              <a:t>In a retrospective study, hypogonadism was associated with longer duration of action of opioids and BMI, but not total daily opioid dose</a:t>
            </a:r>
          </a:p>
        </p:txBody>
      </p:sp>
      <p:sp>
        <p:nvSpPr>
          <p:cNvPr id="5" name="TextBox 4"/>
          <p:cNvSpPr txBox="1"/>
          <p:nvPr/>
        </p:nvSpPr>
        <p:spPr>
          <a:xfrm>
            <a:off x="1426917" y="5823494"/>
            <a:ext cx="10309244" cy="553998"/>
          </a:xfrm>
          <a:prstGeom prst="rect">
            <a:avLst/>
          </a:prstGeom>
          <a:noFill/>
        </p:spPr>
        <p:txBody>
          <a:bodyPr wrap="square" rtlCol="0" anchor="b">
            <a:spAutoFit/>
          </a:bodyPr>
          <a:lstStyle/>
          <a:p>
            <a:r>
              <a:rPr lang="en-GB" sz="1000" dirty="0">
                <a:solidFill>
                  <a:schemeClr val="tx2"/>
                </a:solidFill>
              </a:rPr>
              <a:t>*Long-acting opioids: buprenorphine, fentanyl, methadone, controlled-release morphine,  standard-release oxycodone; Short-acting opioids: hydrocodone, </a:t>
            </a:r>
            <a:br>
              <a:rPr lang="en-GB" sz="1000" dirty="0">
                <a:solidFill>
                  <a:schemeClr val="tx2"/>
                </a:solidFill>
              </a:rPr>
            </a:br>
            <a:r>
              <a:rPr lang="en-GB" sz="1000" dirty="0">
                <a:solidFill>
                  <a:schemeClr val="tx2"/>
                </a:solidFill>
              </a:rPr>
              <a:t>immediate-release oxycodone; BMI, body mass index; CI, confidence interval; MSE, morphine-standardised equivalent dose</a:t>
            </a:r>
          </a:p>
          <a:p>
            <a:r>
              <a:rPr lang="en-GB" sz="1000" dirty="0">
                <a:solidFill>
                  <a:schemeClr val="tx2"/>
                </a:solidFill>
              </a:rPr>
              <a:t>Rubinstein AL </a:t>
            </a:r>
            <a:r>
              <a:rPr lang="en-GB" sz="1000" i="1" dirty="0">
                <a:solidFill>
                  <a:schemeClr val="tx2"/>
                </a:solidFill>
              </a:rPr>
              <a:t>et al. </a:t>
            </a:r>
            <a:r>
              <a:rPr lang="en-GB" sz="1000" i="1" dirty="0" err="1">
                <a:solidFill>
                  <a:schemeClr val="tx2"/>
                </a:solidFill>
              </a:rPr>
              <a:t>Clin</a:t>
            </a:r>
            <a:r>
              <a:rPr lang="en-GB" sz="1000" i="1" dirty="0">
                <a:solidFill>
                  <a:schemeClr val="tx2"/>
                </a:solidFill>
              </a:rPr>
              <a:t> J Pain</a:t>
            </a:r>
            <a:r>
              <a:rPr lang="en-GB" sz="1000" dirty="0">
                <a:solidFill>
                  <a:schemeClr val="tx2"/>
                </a:solidFill>
              </a:rPr>
              <a:t> 2013;29:840–5.</a:t>
            </a:r>
          </a:p>
        </p:txBody>
      </p:sp>
      <p:sp>
        <p:nvSpPr>
          <p:cNvPr id="7" name="Content Placeholder 2"/>
          <p:cNvSpPr txBox="1">
            <a:spLocks/>
          </p:cNvSpPr>
          <p:nvPr/>
        </p:nvSpPr>
        <p:spPr>
          <a:xfrm>
            <a:off x="99824" y="1159102"/>
            <a:ext cx="11674137" cy="1246199"/>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dirty="0">
                <a:latin typeface="+mn-lt"/>
              </a:rPr>
              <a:t>In a retrospective cohort study of men diagnosed with chronic pain for &gt;3 months, </a:t>
            </a:r>
            <a:r>
              <a:rPr lang="en-GB" sz="1600" b="1" spc="-40" dirty="0">
                <a:latin typeface="+mn-lt"/>
              </a:rPr>
              <a:t>men on long-acting opioids* had 4.78 times greater odds of developing hypogonadism</a:t>
            </a:r>
            <a:r>
              <a:rPr lang="en-GB" sz="1600" dirty="0">
                <a:latin typeface="+mn-lt"/>
              </a:rPr>
              <a:t>, compared with men on short-acting opioids*</a:t>
            </a:r>
          </a:p>
          <a:p>
            <a:pPr>
              <a:buClr>
                <a:srgbClr val="005294"/>
              </a:buClr>
            </a:pPr>
            <a:r>
              <a:rPr lang="en-GB" sz="1600" b="1" spc="-40" dirty="0">
                <a:latin typeface="+mn-lt"/>
              </a:rPr>
              <a:t>BMI</a:t>
            </a:r>
            <a:r>
              <a:rPr lang="en-GB" sz="1600" spc="-40" dirty="0">
                <a:latin typeface="+mn-lt"/>
              </a:rPr>
              <a:t> was also significantly associated with hypogonadism, but daily opioid dose was not</a:t>
            </a:r>
          </a:p>
        </p:txBody>
      </p:sp>
      <p:sp>
        <p:nvSpPr>
          <p:cNvPr id="223" name="Slide Number Placeholder 5"/>
          <p:cNvSpPr txBox="1">
            <a:spLocks/>
          </p:cNvSpPr>
          <p:nvPr/>
        </p:nvSpPr>
        <p:spPr>
          <a:xfrm>
            <a:off x="10225238" y="6492876"/>
            <a:ext cx="44276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2EA950F-B1C1-4506-981D-0BDDC3714979}" type="slidenum">
              <a:rPr lang="en-GB" sz="1000">
                <a:solidFill>
                  <a:schemeClr val="bg1"/>
                </a:solidFill>
              </a:rPr>
              <a:pPr algn="r"/>
              <a:t>6</a:t>
            </a:fld>
            <a:endParaRPr lang="en-GB" sz="1000" dirty="0">
              <a:solidFill>
                <a:schemeClr val="bg1"/>
              </a:solidFill>
            </a:endParaRPr>
          </a:p>
        </p:txBody>
      </p:sp>
      <p:grpSp>
        <p:nvGrpSpPr>
          <p:cNvPr id="28" name="Group 27"/>
          <p:cNvGrpSpPr/>
          <p:nvPr/>
        </p:nvGrpSpPr>
        <p:grpSpPr>
          <a:xfrm>
            <a:off x="958788" y="2238947"/>
            <a:ext cx="9709211" cy="3417564"/>
            <a:chOff x="349250" y="2478481"/>
            <a:chExt cx="8445500" cy="3222359"/>
          </a:xfrm>
        </p:grpSpPr>
        <p:grpSp>
          <p:nvGrpSpPr>
            <p:cNvPr id="143" name="Group 142"/>
            <p:cNvGrpSpPr/>
            <p:nvPr/>
          </p:nvGrpSpPr>
          <p:grpSpPr>
            <a:xfrm>
              <a:off x="349250" y="2478481"/>
              <a:ext cx="8445500" cy="3222359"/>
              <a:chOff x="349250" y="2434937"/>
              <a:chExt cx="8445500" cy="3222359"/>
            </a:xfrm>
          </p:grpSpPr>
          <p:sp>
            <p:nvSpPr>
              <p:cNvPr id="72" name="Rounded Rectangle 71"/>
              <p:cNvSpPr/>
              <p:nvPr/>
            </p:nvSpPr>
            <p:spPr>
              <a:xfrm>
                <a:off x="349250" y="2447092"/>
                <a:ext cx="8445500" cy="3210204"/>
              </a:xfrm>
              <a:prstGeom prst="roundRect">
                <a:avLst>
                  <a:gd name="adj" fmla="val 5597"/>
                </a:avLst>
              </a:prstGeom>
              <a:solidFill>
                <a:srgbClr val="FFFFFF"/>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ound Same Side Corner Rectangle 72"/>
              <p:cNvSpPr/>
              <p:nvPr/>
            </p:nvSpPr>
            <p:spPr>
              <a:xfrm>
                <a:off x="349250" y="2447091"/>
                <a:ext cx="8445500" cy="282923"/>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TextBox 73"/>
              <p:cNvSpPr txBox="1"/>
              <p:nvPr/>
            </p:nvSpPr>
            <p:spPr>
              <a:xfrm>
                <a:off x="756449" y="2434937"/>
                <a:ext cx="7631102" cy="523220"/>
              </a:xfrm>
              <a:prstGeom prst="rect">
                <a:avLst/>
              </a:prstGeom>
              <a:noFill/>
            </p:spPr>
            <p:txBody>
              <a:bodyPr wrap="square" rtlCol="0">
                <a:spAutoFit/>
              </a:bodyPr>
              <a:lstStyle/>
              <a:p>
                <a:pPr algn="ctr"/>
                <a:r>
                  <a:rPr lang="en-GB" sz="1400" b="1" dirty="0">
                    <a:solidFill>
                      <a:schemeClr val="bg1"/>
                    </a:solidFill>
                  </a:rPr>
                  <a:t>Prevalence of hypogonadism among men using long- or short-acting opioids* for chronic pain</a:t>
                </a:r>
              </a:p>
            </p:txBody>
          </p:sp>
        </p:grpSp>
        <p:grpSp>
          <p:nvGrpSpPr>
            <p:cNvPr id="10" name="Group 9"/>
            <p:cNvGrpSpPr/>
            <p:nvPr/>
          </p:nvGrpSpPr>
          <p:grpSpPr>
            <a:xfrm>
              <a:off x="642214" y="2925596"/>
              <a:ext cx="2380389" cy="2232833"/>
              <a:chOff x="642214" y="2925596"/>
              <a:chExt cx="2380389" cy="2232833"/>
            </a:xfrm>
          </p:grpSpPr>
          <p:sp>
            <p:nvSpPr>
              <p:cNvPr id="219" name="Round Same Side Corner Rectangle 218"/>
              <p:cNvSpPr/>
              <p:nvPr/>
            </p:nvSpPr>
            <p:spPr>
              <a:xfrm rot="16200000">
                <a:off x="715992" y="2851819"/>
                <a:ext cx="2232833" cy="2380387"/>
              </a:xfrm>
              <a:prstGeom prst="round2SameRect">
                <a:avLst>
                  <a:gd name="adj1" fmla="val 678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642214" y="3669129"/>
                <a:ext cx="2380389" cy="743177"/>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aphicFrame>
          <p:nvGraphicFramePr>
            <p:cNvPr id="146" name="Chart 145"/>
            <p:cNvGraphicFramePr/>
            <p:nvPr/>
          </p:nvGraphicFramePr>
          <p:xfrm>
            <a:off x="1426872" y="2786259"/>
            <a:ext cx="5437130" cy="2712854"/>
          </p:xfrm>
          <a:graphic>
            <a:graphicData uri="http://schemas.openxmlformats.org/drawingml/2006/chart">
              <c:chart xmlns:c="http://schemas.openxmlformats.org/drawingml/2006/chart" xmlns:r="http://schemas.openxmlformats.org/officeDocument/2006/relationships" r:id="rId3"/>
            </a:graphicData>
          </a:graphic>
        </p:graphicFrame>
        <p:sp>
          <p:nvSpPr>
            <p:cNvPr id="147" name="TextBox 146"/>
            <p:cNvSpPr txBox="1"/>
            <p:nvPr/>
          </p:nvSpPr>
          <p:spPr>
            <a:xfrm>
              <a:off x="3950143" y="5377547"/>
              <a:ext cx="1907895" cy="307777"/>
            </a:xfrm>
            <a:prstGeom prst="rect">
              <a:avLst/>
            </a:prstGeom>
            <a:noFill/>
          </p:spPr>
          <p:txBody>
            <a:bodyPr wrap="none" rtlCol="0" anchor="ctr">
              <a:spAutoFit/>
            </a:bodyPr>
            <a:lstStyle/>
            <a:p>
              <a:pPr algn="ctr"/>
              <a:r>
                <a:rPr lang="en-GB" sz="1400" b="1" dirty="0"/>
                <a:t>Odds ratio (95% CI)</a:t>
              </a:r>
            </a:p>
          </p:txBody>
        </p:sp>
        <p:sp>
          <p:nvSpPr>
            <p:cNvPr id="4" name="TextBox 3"/>
            <p:cNvSpPr txBox="1"/>
            <p:nvPr/>
          </p:nvSpPr>
          <p:spPr>
            <a:xfrm>
              <a:off x="6478130" y="5196195"/>
              <a:ext cx="351378" cy="261610"/>
            </a:xfrm>
            <a:prstGeom prst="rect">
              <a:avLst/>
            </a:prstGeom>
            <a:noFill/>
          </p:spPr>
          <p:txBody>
            <a:bodyPr wrap="none" rtlCol="0">
              <a:spAutoFit/>
            </a:bodyPr>
            <a:lstStyle/>
            <a:p>
              <a:pPr algn="ctr"/>
              <a:r>
                <a:rPr lang="en-GB" sz="1100" dirty="0"/>
                <a:t>20</a:t>
              </a:r>
            </a:p>
          </p:txBody>
        </p:sp>
        <p:sp>
          <p:nvSpPr>
            <p:cNvPr id="11" name="TextBox 10"/>
            <p:cNvSpPr txBox="1"/>
            <p:nvPr/>
          </p:nvSpPr>
          <p:spPr>
            <a:xfrm>
              <a:off x="2115382" y="4523758"/>
              <a:ext cx="889988" cy="523220"/>
            </a:xfrm>
            <a:prstGeom prst="rect">
              <a:avLst/>
            </a:prstGeom>
            <a:solidFill>
              <a:srgbClr val="D5DEEF"/>
            </a:solidFill>
          </p:spPr>
          <p:txBody>
            <a:bodyPr wrap="none" rtlCol="0">
              <a:spAutoFit/>
            </a:bodyPr>
            <a:lstStyle/>
            <a:p>
              <a:pPr algn="ctr"/>
              <a:r>
                <a:rPr lang="en-GB" sz="1400" b="1" dirty="0"/>
                <a:t>BMI</a:t>
              </a:r>
            </a:p>
            <a:p>
              <a:pPr algn="ctr"/>
              <a:r>
                <a:rPr lang="en-GB" sz="1400" b="1" dirty="0"/>
                <a:t>(kg/m</a:t>
              </a:r>
              <a:r>
                <a:rPr lang="en-GB" sz="1400" b="1" baseline="30000" dirty="0"/>
                <a:t>2</a:t>
              </a:r>
              <a:r>
                <a:rPr lang="en-GB" sz="1400" b="1" dirty="0"/>
                <a:t>)</a:t>
              </a:r>
            </a:p>
          </p:txBody>
        </p:sp>
        <p:sp>
          <p:nvSpPr>
            <p:cNvPr id="12" name="Rectangle 11"/>
            <p:cNvSpPr/>
            <p:nvPr/>
          </p:nvSpPr>
          <p:spPr>
            <a:xfrm>
              <a:off x="1430924" y="3075113"/>
              <a:ext cx="1510935" cy="444500"/>
            </a:xfrm>
            <a:prstGeom prst="rect">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 name="Group 14"/>
            <p:cNvGrpSpPr/>
            <p:nvPr/>
          </p:nvGrpSpPr>
          <p:grpSpPr>
            <a:xfrm>
              <a:off x="1143333" y="4457988"/>
              <a:ext cx="683700" cy="654761"/>
              <a:chOff x="-1760075" y="5847083"/>
              <a:chExt cx="683700" cy="654761"/>
            </a:xfrm>
          </p:grpSpPr>
          <p:pic>
            <p:nvPicPr>
              <p:cNvPr id="2052" name="Picture 4"/>
              <p:cNvPicPr>
                <a:picLocks noChangeAspect="1" noChangeArrowheads="1"/>
              </p:cNvPicPr>
              <p:nvPr/>
            </p:nvPicPr>
            <p:blipFill>
              <a:blip r:embed="rId4">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52142" y="5929411"/>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60075" y="5847083"/>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3"/>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613183" y="6002020"/>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48" name="Group 147"/>
            <p:cNvGrpSpPr/>
            <p:nvPr/>
          </p:nvGrpSpPr>
          <p:grpSpPr>
            <a:xfrm>
              <a:off x="1122137" y="3815131"/>
              <a:ext cx="751492" cy="451173"/>
              <a:chOff x="674000" y="2738445"/>
              <a:chExt cx="544835" cy="371294"/>
            </a:xfrm>
          </p:grpSpPr>
          <p:grpSp>
            <p:nvGrpSpPr>
              <p:cNvPr id="206" name="Group 205"/>
              <p:cNvGrpSpPr/>
              <p:nvPr/>
            </p:nvGrpSpPr>
            <p:grpSpPr>
              <a:xfrm rot="-3480000">
                <a:off x="994385" y="2822240"/>
                <a:ext cx="277946" cy="170955"/>
                <a:chOff x="3054350" y="3743325"/>
                <a:chExt cx="3035300" cy="1866900"/>
              </a:xfrm>
            </p:grpSpPr>
            <p:sp>
              <p:nvSpPr>
                <p:cNvPr id="217" name="Rounded Rectangle 216"/>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8" name="Picture 7"/>
                <p:cNvPicPr>
                  <a:picLocks noChangeAspect="1" noChangeArrowheads="1"/>
                </p:cNvPicPr>
                <p:nvPr/>
              </p:nvPicPr>
              <p:blipFill>
                <a:blip r:embed="rId9"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7" name="Group 206"/>
              <p:cNvGrpSpPr/>
              <p:nvPr/>
            </p:nvGrpSpPr>
            <p:grpSpPr>
              <a:xfrm>
                <a:off x="674000" y="2738445"/>
                <a:ext cx="269588" cy="371294"/>
                <a:chOff x="3759200" y="3628519"/>
                <a:chExt cx="1625600" cy="2238881"/>
              </a:xfrm>
            </p:grpSpPr>
            <p:sp>
              <p:nvSpPr>
                <p:cNvPr id="214" name="Rectangle 213"/>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5" name="Freeform 214"/>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6" name="Picture 5"/>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5979"/>
                <a:stretch/>
              </p:blipFill>
              <p:spPr bwMode="auto">
                <a:xfrm>
                  <a:off x="3759200" y="3628519"/>
                  <a:ext cx="1625600" cy="22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8" name="Group 207"/>
              <p:cNvGrpSpPr/>
              <p:nvPr/>
            </p:nvGrpSpPr>
            <p:grpSpPr>
              <a:xfrm>
                <a:off x="827942" y="2956191"/>
                <a:ext cx="167871" cy="151014"/>
                <a:chOff x="3054350" y="3311525"/>
                <a:chExt cx="3035300" cy="2730500"/>
              </a:xfrm>
            </p:grpSpPr>
            <p:sp>
              <p:nvSpPr>
                <p:cNvPr id="212" name="Freeform 211"/>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3" name="Picture 4"/>
                <p:cNvPicPr>
                  <a:picLocks noChangeAspect="1" noChangeArrowheads="1"/>
                </p:cNvPicPr>
                <p:nvPr/>
              </p:nvPicPr>
              <p:blipFill>
                <a:blip r:embed="rId11"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9" name="Group 208"/>
              <p:cNvGrpSpPr/>
              <p:nvPr/>
            </p:nvGrpSpPr>
            <p:grpSpPr>
              <a:xfrm rot="1260000">
                <a:off x="853130" y="2744841"/>
                <a:ext cx="314335" cy="355506"/>
                <a:chOff x="3044825" y="2949575"/>
                <a:chExt cx="3054350" cy="3454400"/>
              </a:xfrm>
            </p:grpSpPr>
            <p:sp>
              <p:nvSpPr>
                <p:cNvPr id="210" name="Freeform 209"/>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1" name="Picture 6"/>
                <p:cNvPicPr>
                  <a:picLocks noChangeAspect="1" noChangeArrowheads="1"/>
                </p:cNvPicPr>
                <p:nvPr/>
              </p:nvPicPr>
              <p:blipFill>
                <a:blip r:embed="rId12"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9" name="Group 18"/>
            <p:cNvGrpSpPr/>
            <p:nvPr/>
          </p:nvGrpSpPr>
          <p:grpSpPr>
            <a:xfrm>
              <a:off x="875495" y="3013423"/>
              <a:ext cx="446275" cy="567879"/>
              <a:chOff x="875495" y="3178523"/>
              <a:chExt cx="446275" cy="567879"/>
            </a:xfrm>
          </p:grpSpPr>
          <p:sp>
            <p:nvSpPr>
              <p:cNvPr id="18" name="Freeform 17"/>
              <p:cNvSpPr/>
              <p:nvPr/>
            </p:nvSpPr>
            <p:spPr>
              <a:xfrm>
                <a:off x="933351" y="3231196"/>
                <a:ext cx="334017" cy="459569"/>
              </a:xfrm>
              <a:custGeom>
                <a:avLst/>
                <a:gdLst>
                  <a:gd name="connsiteX0" fmla="*/ 0 w 334017"/>
                  <a:gd name="connsiteY0" fmla="*/ 0 h 459569"/>
                  <a:gd name="connsiteX1" fmla="*/ 2369 w 334017"/>
                  <a:gd name="connsiteY1" fmla="*/ 52116 h 459569"/>
                  <a:gd name="connsiteX2" fmla="*/ 42641 w 334017"/>
                  <a:gd name="connsiteY2" fmla="*/ 127921 h 459569"/>
                  <a:gd name="connsiteX3" fmla="*/ 130290 w 334017"/>
                  <a:gd name="connsiteY3" fmla="*/ 189513 h 459569"/>
                  <a:gd name="connsiteX4" fmla="*/ 142135 w 334017"/>
                  <a:gd name="connsiteY4" fmla="*/ 225046 h 459569"/>
                  <a:gd name="connsiteX5" fmla="*/ 135028 w 334017"/>
                  <a:gd name="connsiteY5" fmla="*/ 260580 h 459569"/>
                  <a:gd name="connsiteX6" fmla="*/ 35534 w 334017"/>
                  <a:gd name="connsiteY6" fmla="*/ 355337 h 459569"/>
                  <a:gd name="connsiteX7" fmla="*/ 9476 w 334017"/>
                  <a:gd name="connsiteY7" fmla="*/ 386132 h 459569"/>
                  <a:gd name="connsiteX8" fmla="*/ 7107 w 334017"/>
                  <a:gd name="connsiteY8" fmla="*/ 412190 h 459569"/>
                  <a:gd name="connsiteX9" fmla="*/ 7107 w 334017"/>
                  <a:gd name="connsiteY9" fmla="*/ 452462 h 459569"/>
                  <a:gd name="connsiteX10" fmla="*/ 331648 w 334017"/>
                  <a:gd name="connsiteY10" fmla="*/ 459569 h 459569"/>
                  <a:gd name="connsiteX11" fmla="*/ 331648 w 334017"/>
                  <a:gd name="connsiteY11" fmla="*/ 409822 h 459569"/>
                  <a:gd name="connsiteX12" fmla="*/ 315066 w 334017"/>
                  <a:gd name="connsiteY12" fmla="*/ 371919 h 459569"/>
                  <a:gd name="connsiteX13" fmla="*/ 265318 w 334017"/>
                  <a:gd name="connsiteY13" fmla="*/ 317434 h 459569"/>
                  <a:gd name="connsiteX14" fmla="*/ 201358 w 334017"/>
                  <a:gd name="connsiteY14" fmla="*/ 251104 h 459569"/>
                  <a:gd name="connsiteX15" fmla="*/ 187144 w 334017"/>
                  <a:gd name="connsiteY15" fmla="*/ 234522 h 459569"/>
                  <a:gd name="connsiteX16" fmla="*/ 194251 w 334017"/>
                  <a:gd name="connsiteY16" fmla="*/ 206095 h 459569"/>
                  <a:gd name="connsiteX17" fmla="*/ 222678 w 334017"/>
                  <a:gd name="connsiteY17" fmla="*/ 180037 h 459569"/>
                  <a:gd name="connsiteX18" fmla="*/ 331648 w 334017"/>
                  <a:gd name="connsiteY18" fmla="*/ 63960 h 459569"/>
                  <a:gd name="connsiteX19" fmla="*/ 334017 w 334017"/>
                  <a:gd name="connsiteY19" fmla="*/ 0 h 459569"/>
                  <a:gd name="connsiteX20" fmla="*/ 0 w 334017"/>
                  <a:gd name="connsiteY20" fmla="*/ 0 h 4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017" h="459569">
                    <a:moveTo>
                      <a:pt x="0" y="0"/>
                    </a:moveTo>
                    <a:lnTo>
                      <a:pt x="2369" y="52116"/>
                    </a:lnTo>
                    <a:lnTo>
                      <a:pt x="42641" y="127921"/>
                    </a:lnTo>
                    <a:lnTo>
                      <a:pt x="130290" y="189513"/>
                    </a:lnTo>
                    <a:lnTo>
                      <a:pt x="142135" y="225046"/>
                    </a:lnTo>
                    <a:lnTo>
                      <a:pt x="135028" y="260580"/>
                    </a:lnTo>
                    <a:lnTo>
                      <a:pt x="35534" y="355337"/>
                    </a:lnTo>
                    <a:lnTo>
                      <a:pt x="9476" y="386132"/>
                    </a:lnTo>
                    <a:lnTo>
                      <a:pt x="7107" y="412190"/>
                    </a:lnTo>
                    <a:lnTo>
                      <a:pt x="7107" y="452462"/>
                    </a:lnTo>
                    <a:lnTo>
                      <a:pt x="331648" y="459569"/>
                    </a:lnTo>
                    <a:lnTo>
                      <a:pt x="331648" y="409822"/>
                    </a:lnTo>
                    <a:lnTo>
                      <a:pt x="315066" y="371919"/>
                    </a:lnTo>
                    <a:lnTo>
                      <a:pt x="265318" y="317434"/>
                    </a:lnTo>
                    <a:lnTo>
                      <a:pt x="201358" y="251104"/>
                    </a:lnTo>
                    <a:lnTo>
                      <a:pt x="187144" y="234522"/>
                    </a:lnTo>
                    <a:lnTo>
                      <a:pt x="194251" y="206095"/>
                    </a:lnTo>
                    <a:lnTo>
                      <a:pt x="222678" y="180037"/>
                    </a:lnTo>
                    <a:lnTo>
                      <a:pt x="331648" y="63960"/>
                    </a:lnTo>
                    <a:cubicBezTo>
                      <a:pt x="332438" y="42640"/>
                      <a:pt x="333227" y="21320"/>
                      <a:pt x="334017" y="0"/>
                    </a:cubicBez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p:nvPicPr>
            <p:blipFill>
              <a:blip r:embed="rId13">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495" y="3178523"/>
                <a:ext cx="446275" cy="56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p:cNvGrpSpPr/>
            <p:nvPr/>
          </p:nvGrpSpPr>
          <p:grpSpPr>
            <a:xfrm>
              <a:off x="4876213" y="3139873"/>
              <a:ext cx="1580161" cy="314980"/>
              <a:chOff x="4876213" y="3342066"/>
              <a:chExt cx="1580161" cy="314980"/>
            </a:xfrm>
          </p:grpSpPr>
          <p:cxnSp>
            <p:nvCxnSpPr>
              <p:cNvPr id="23" name="Straight Connector 22"/>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6456374"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flipH="1">
                <a:off x="4887158" y="3499556"/>
                <a:ext cx="156921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rot="2700000">
                <a:off x="5567988"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4508595" y="3883228"/>
              <a:ext cx="207294" cy="314980"/>
              <a:chOff x="4508595" y="3985297"/>
              <a:chExt cx="207294" cy="314980"/>
            </a:xfrm>
          </p:grpSpPr>
          <p:cxnSp>
            <p:nvCxnSpPr>
              <p:cNvPr id="122" name="Straight Connector 121"/>
              <p:cNvCxnSpPr/>
              <p:nvPr/>
            </p:nvCxnSpPr>
            <p:spPr>
              <a:xfrm>
                <a:off x="4588381" y="3985297"/>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4625975" y="3985297"/>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rot="2700000">
                <a:off x="4508595" y="4039140"/>
                <a:ext cx="207294" cy="20729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6" name="Group 25"/>
            <p:cNvGrpSpPr/>
            <p:nvPr/>
          </p:nvGrpSpPr>
          <p:grpSpPr>
            <a:xfrm>
              <a:off x="4575778" y="4627878"/>
              <a:ext cx="207294" cy="314980"/>
              <a:chOff x="4575778" y="4675361"/>
              <a:chExt cx="207294" cy="314980"/>
            </a:xfrm>
          </p:grpSpPr>
          <p:cxnSp>
            <p:nvCxnSpPr>
              <p:cNvPr id="123" name="Straight Connector 122"/>
              <p:cNvCxnSpPr/>
              <p:nvPr/>
            </p:nvCxnSpPr>
            <p:spPr>
              <a:xfrm>
                <a:off x="4618024" y="4675361"/>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741889" y="4675361"/>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rot="2700000">
                <a:off x="4575778" y="4729204"/>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2" name="TextBox 131"/>
            <p:cNvSpPr txBox="1"/>
            <p:nvPr/>
          </p:nvSpPr>
          <p:spPr>
            <a:xfrm>
              <a:off x="6810325" y="3035753"/>
              <a:ext cx="1688284" cy="523220"/>
            </a:xfrm>
            <a:prstGeom prst="rect">
              <a:avLst/>
            </a:prstGeom>
            <a:noFill/>
          </p:spPr>
          <p:txBody>
            <a:bodyPr wrap="none" rtlCol="0" anchor="ctr">
              <a:spAutoFit/>
            </a:bodyPr>
            <a:lstStyle/>
            <a:p>
              <a:pPr algn="ctr"/>
              <a:r>
                <a:rPr lang="en-GB" sz="1400" b="1" dirty="0"/>
                <a:t>4.78 (1.51 to 15.07)</a:t>
              </a:r>
            </a:p>
            <a:p>
              <a:pPr algn="ctr"/>
              <a:r>
                <a:rPr lang="en-GB" sz="1400" b="1" dirty="0"/>
                <a:t>p=0.008</a:t>
              </a:r>
            </a:p>
          </p:txBody>
        </p:sp>
        <p:sp>
          <p:nvSpPr>
            <p:cNvPr id="134" name="TextBox 133"/>
            <p:cNvSpPr txBox="1"/>
            <p:nvPr/>
          </p:nvSpPr>
          <p:spPr>
            <a:xfrm>
              <a:off x="1287749" y="2928031"/>
              <a:ext cx="1795684" cy="738664"/>
            </a:xfrm>
            <a:prstGeom prst="rect">
              <a:avLst/>
            </a:prstGeom>
            <a:noFill/>
          </p:spPr>
          <p:txBody>
            <a:bodyPr wrap="square" rtlCol="0">
              <a:spAutoFit/>
            </a:bodyPr>
            <a:lstStyle/>
            <a:p>
              <a:pPr algn="ctr"/>
              <a:r>
                <a:rPr lang="en-GB" sz="1400" b="1" dirty="0"/>
                <a:t>Duration of action</a:t>
              </a:r>
              <a:br>
                <a:rPr lang="en-GB" sz="1400" b="1" dirty="0"/>
              </a:br>
              <a:r>
                <a:rPr lang="en-GB" sz="1400" b="1" dirty="0"/>
                <a:t>(long- vs short-</a:t>
              </a:r>
              <a:br>
                <a:rPr lang="en-GB" sz="1400" b="1" dirty="0"/>
              </a:br>
              <a:r>
                <a:rPr lang="en-GB" sz="1400" b="1" dirty="0"/>
                <a:t>acting opioids*)</a:t>
              </a:r>
            </a:p>
          </p:txBody>
        </p:sp>
        <p:sp>
          <p:nvSpPr>
            <p:cNvPr id="135" name="TextBox 134"/>
            <p:cNvSpPr txBox="1"/>
            <p:nvPr/>
          </p:nvSpPr>
          <p:spPr>
            <a:xfrm>
              <a:off x="6825557" y="3780402"/>
              <a:ext cx="1657826" cy="523220"/>
            </a:xfrm>
            <a:prstGeom prst="rect">
              <a:avLst/>
            </a:prstGeom>
            <a:noFill/>
          </p:spPr>
          <p:txBody>
            <a:bodyPr wrap="none" rtlCol="0" anchor="ctr">
              <a:spAutoFit/>
            </a:bodyPr>
            <a:lstStyle/>
            <a:p>
              <a:pPr algn="ctr"/>
              <a:r>
                <a:rPr lang="en-GB" sz="1400" b="1" dirty="0"/>
                <a:t>1.02 (0.99 to 1.05)</a:t>
              </a:r>
            </a:p>
            <a:p>
              <a:pPr algn="ctr"/>
              <a:r>
                <a:rPr lang="en-GB" sz="1400" b="1" dirty="0"/>
                <a:t>p=0.29</a:t>
              </a:r>
            </a:p>
          </p:txBody>
        </p:sp>
        <p:sp>
          <p:nvSpPr>
            <p:cNvPr id="136" name="TextBox 135"/>
            <p:cNvSpPr txBox="1"/>
            <p:nvPr/>
          </p:nvSpPr>
          <p:spPr>
            <a:xfrm>
              <a:off x="6884129" y="4523758"/>
              <a:ext cx="1540679" cy="523220"/>
            </a:xfrm>
            <a:prstGeom prst="rect">
              <a:avLst/>
            </a:prstGeom>
            <a:noFill/>
          </p:spPr>
          <p:txBody>
            <a:bodyPr wrap="none" rtlCol="0" anchor="ctr">
              <a:spAutoFit/>
            </a:bodyPr>
            <a:lstStyle/>
            <a:p>
              <a:pPr algn="ctr"/>
              <a:r>
                <a:rPr lang="en-GB" sz="1400" b="1" dirty="0"/>
                <a:t>1.13 (1.03 to 1.24)</a:t>
              </a:r>
            </a:p>
            <a:p>
              <a:pPr algn="ctr"/>
              <a:r>
                <a:rPr lang="en-GB" sz="1400" b="1" dirty="0"/>
                <a:t>p=0.006</a:t>
              </a:r>
            </a:p>
          </p:txBody>
        </p:sp>
      </p:grpSp>
    </p:spTree>
    <p:extLst>
      <p:ext uri="{BB962C8B-B14F-4D97-AF65-F5344CB8AC3E}">
        <p14:creationId xmlns:p14="http://schemas.microsoft.com/office/powerpoint/2010/main" val="53771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5511800" y="1065229"/>
            <a:ext cx="5156200" cy="4562875"/>
            <a:chOff x="3987799" y="1242043"/>
            <a:chExt cx="4934819" cy="4415253"/>
          </a:xfrm>
        </p:grpSpPr>
        <p:sp>
          <p:nvSpPr>
            <p:cNvPr id="108" name="Rounded Rectangle 107"/>
            <p:cNvSpPr/>
            <p:nvPr/>
          </p:nvSpPr>
          <p:spPr>
            <a:xfrm>
              <a:off x="3987799" y="1242043"/>
              <a:ext cx="4934819" cy="4415253"/>
            </a:xfrm>
            <a:prstGeom prst="roundRect">
              <a:avLst>
                <a:gd name="adj" fmla="val 4734"/>
              </a:avLst>
            </a:prstGeom>
            <a:solidFill>
              <a:srgbClr val="FFFFFF"/>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Round Same Side Corner Rectangle 108"/>
            <p:cNvSpPr/>
            <p:nvPr/>
          </p:nvSpPr>
          <p:spPr>
            <a:xfrm>
              <a:off x="3987800" y="1242043"/>
              <a:ext cx="4934818" cy="52322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TextBox 109"/>
            <p:cNvSpPr txBox="1"/>
            <p:nvPr/>
          </p:nvSpPr>
          <p:spPr>
            <a:xfrm>
              <a:off x="3987800" y="1242043"/>
              <a:ext cx="4253277" cy="523220"/>
            </a:xfrm>
            <a:prstGeom prst="rect">
              <a:avLst/>
            </a:prstGeom>
            <a:noFill/>
          </p:spPr>
          <p:txBody>
            <a:bodyPr wrap="square" rtlCol="0">
              <a:spAutoFit/>
            </a:bodyPr>
            <a:lstStyle/>
            <a:p>
              <a:pPr algn="ctr"/>
              <a:r>
                <a:rPr lang="en-GB" sz="1400" b="1" dirty="0">
                  <a:solidFill>
                    <a:schemeClr val="bg1"/>
                  </a:solidFill>
                </a:rPr>
                <a:t>Adjusted odds ratio for hypogonadism </a:t>
              </a:r>
              <a:br>
                <a:rPr lang="en-GB" sz="1400" b="1" dirty="0">
                  <a:solidFill>
                    <a:schemeClr val="bg1"/>
                  </a:solidFill>
                </a:rPr>
              </a:br>
              <a:r>
                <a:rPr lang="en-GB" sz="1400" b="1" dirty="0">
                  <a:solidFill>
                    <a:schemeClr val="bg1"/>
                  </a:solidFill>
                </a:rPr>
                <a:t>among men using opioids for chronic pain</a:t>
              </a:r>
            </a:p>
          </p:txBody>
        </p:sp>
      </p:grpSp>
      <p:sp>
        <p:nvSpPr>
          <p:cNvPr id="119" name="Rectangle 118"/>
          <p:cNvSpPr/>
          <p:nvPr/>
        </p:nvSpPr>
        <p:spPr>
          <a:xfrm>
            <a:off x="6580362" y="3369929"/>
            <a:ext cx="4013407" cy="262233"/>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Content Placeholder 2"/>
          <p:cNvSpPr txBox="1">
            <a:spLocks/>
          </p:cNvSpPr>
          <p:nvPr/>
        </p:nvSpPr>
        <p:spPr>
          <a:xfrm>
            <a:off x="236393" y="1159544"/>
            <a:ext cx="4934818" cy="4468559"/>
          </a:xfrm>
          <a:prstGeom prst="rect">
            <a:avLst/>
          </a:prstGeom>
          <a:noFill/>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800" dirty="0">
                <a:latin typeface="+mn-lt"/>
              </a:rPr>
              <a:t>In a retrospective cohort study of men with chronic non-cancer pain managed with a single type of long- (n=190) or short-acting (n=969) opioid for ≥90 days:</a:t>
            </a:r>
          </a:p>
          <a:p>
            <a:pPr lvl="1">
              <a:buClr>
                <a:srgbClr val="005294"/>
              </a:buClr>
            </a:pPr>
            <a:r>
              <a:rPr lang="en-GB" sz="1600" b="1" dirty="0">
                <a:latin typeface="+mn-lt"/>
              </a:rPr>
              <a:t>Transdermal fentanyl</a:t>
            </a:r>
            <a:r>
              <a:rPr lang="en-GB" sz="1600" dirty="0">
                <a:latin typeface="+mn-lt"/>
              </a:rPr>
              <a:t>, </a:t>
            </a:r>
            <a:r>
              <a:rPr lang="en-GB" sz="1600" b="1" dirty="0">
                <a:latin typeface="+mn-lt"/>
              </a:rPr>
              <a:t>methadone</a:t>
            </a:r>
            <a:r>
              <a:rPr lang="en-GB" sz="1600" dirty="0">
                <a:latin typeface="+mn-lt"/>
              </a:rPr>
              <a:t>  and </a:t>
            </a:r>
            <a:r>
              <a:rPr lang="en-GB" sz="1600" b="1" dirty="0">
                <a:latin typeface="+mn-lt"/>
              </a:rPr>
              <a:t>oxycodone </a:t>
            </a:r>
            <a:r>
              <a:rPr lang="en-GB" sz="1600" dirty="0">
                <a:latin typeface="+mn-lt"/>
              </a:rPr>
              <a:t>were associated with </a:t>
            </a:r>
            <a:r>
              <a:rPr lang="en-GB" sz="1600" b="1" dirty="0">
                <a:latin typeface="+mn-lt"/>
              </a:rPr>
              <a:t>higher odds of hypogonadism</a:t>
            </a:r>
            <a:r>
              <a:rPr lang="en-GB" sz="1600" dirty="0">
                <a:latin typeface="+mn-lt"/>
              </a:rPr>
              <a:t> versus hydrocodone</a:t>
            </a:r>
          </a:p>
          <a:p>
            <a:pPr lvl="1">
              <a:buClr>
                <a:srgbClr val="005294"/>
              </a:buClr>
            </a:pPr>
            <a:r>
              <a:rPr lang="en-GB" sz="1600" b="1" dirty="0">
                <a:latin typeface="+mn-lt"/>
              </a:rPr>
              <a:t>Increased doses of hydrocodone</a:t>
            </a:r>
            <a:r>
              <a:rPr lang="en-GB" sz="1600" dirty="0">
                <a:latin typeface="+mn-lt"/>
              </a:rPr>
              <a:t> and </a:t>
            </a:r>
            <a:r>
              <a:rPr lang="en-GB" sz="1600" b="1" dirty="0">
                <a:latin typeface="+mn-lt"/>
              </a:rPr>
              <a:t>oxycodone</a:t>
            </a:r>
            <a:r>
              <a:rPr lang="en-GB" sz="1600" dirty="0">
                <a:latin typeface="+mn-lt"/>
              </a:rPr>
              <a:t> were associated with </a:t>
            </a:r>
            <a:r>
              <a:rPr lang="en-GB" sz="1600" b="1" dirty="0">
                <a:latin typeface="+mn-lt"/>
              </a:rPr>
              <a:t>higher odds of hypogonadism</a:t>
            </a:r>
            <a:endParaRPr lang="en-GB" sz="1600" b="1" dirty="0">
              <a:solidFill>
                <a:srgbClr val="005294"/>
              </a:solidFill>
              <a:latin typeface="+mn-lt"/>
            </a:endParaRPr>
          </a:p>
        </p:txBody>
      </p:sp>
      <p:sp>
        <p:nvSpPr>
          <p:cNvPr id="2" name="Title 1"/>
          <p:cNvSpPr>
            <a:spLocks noGrp="1"/>
          </p:cNvSpPr>
          <p:nvPr>
            <p:ph type="title"/>
          </p:nvPr>
        </p:nvSpPr>
        <p:spPr>
          <a:xfrm>
            <a:off x="131976" y="152401"/>
            <a:ext cx="11425286" cy="834047"/>
          </a:xfrm>
        </p:spPr>
        <p:txBody>
          <a:bodyPr>
            <a:noAutofit/>
          </a:bodyPr>
          <a:lstStyle/>
          <a:p>
            <a:r>
              <a:rPr lang="en-GB" sz="2600" dirty="0"/>
              <a:t>In a retrospective study, odds of hypogonadism were higher with opioids that maintain very stable serum drug levels</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CI, confidence interval; MSE, morphine-standardised equivalent dose</a:t>
            </a:r>
          </a:p>
          <a:p>
            <a:r>
              <a:rPr lang="en-GB" sz="1000" dirty="0">
                <a:solidFill>
                  <a:schemeClr val="tx2"/>
                </a:solidFill>
              </a:rPr>
              <a:t>Rubinstein AL &amp; Carpenter DM. </a:t>
            </a:r>
            <a:r>
              <a:rPr lang="en-GB" sz="1000" i="1" dirty="0">
                <a:solidFill>
                  <a:schemeClr val="tx2"/>
                </a:solidFill>
              </a:rPr>
              <a:t>Pain Med</a:t>
            </a:r>
            <a:r>
              <a:rPr lang="en-GB" sz="1000" dirty="0">
                <a:solidFill>
                  <a:schemeClr val="tx2"/>
                </a:solidFill>
              </a:rPr>
              <a:t> 2017;18:637–44.</a:t>
            </a:r>
          </a:p>
        </p:txBody>
      </p:sp>
      <p:grpSp>
        <p:nvGrpSpPr>
          <p:cNvPr id="69" name="Group 68"/>
          <p:cNvGrpSpPr/>
          <p:nvPr/>
        </p:nvGrpSpPr>
        <p:grpSpPr>
          <a:xfrm>
            <a:off x="9770711" y="1124770"/>
            <a:ext cx="751492" cy="451173"/>
            <a:chOff x="674000" y="2738445"/>
            <a:chExt cx="544835" cy="371294"/>
          </a:xfrm>
          <a:effectLst>
            <a:glow rad="63500">
              <a:schemeClr val="accent1">
                <a:satMod val="175000"/>
                <a:alpha val="40000"/>
              </a:schemeClr>
            </a:glow>
          </a:effectLst>
        </p:grpSpPr>
        <p:grpSp>
          <p:nvGrpSpPr>
            <p:cNvPr id="90" name="Group 89"/>
            <p:cNvGrpSpPr/>
            <p:nvPr/>
          </p:nvGrpSpPr>
          <p:grpSpPr>
            <a:xfrm rot="-3480000">
              <a:off x="994385" y="2822240"/>
              <a:ext cx="277946" cy="170955"/>
              <a:chOff x="3054350" y="3743325"/>
              <a:chExt cx="3035300" cy="1866900"/>
            </a:xfrm>
          </p:grpSpPr>
          <p:sp>
            <p:nvSpPr>
              <p:cNvPr id="101" name="Rounded Rectangle 100"/>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 name="Picture 7"/>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1" name="Group 90"/>
            <p:cNvGrpSpPr/>
            <p:nvPr/>
          </p:nvGrpSpPr>
          <p:grpSpPr>
            <a:xfrm>
              <a:off x="674000" y="2738445"/>
              <a:ext cx="269588" cy="371294"/>
              <a:chOff x="3759200" y="3628519"/>
              <a:chExt cx="1625600" cy="2238881"/>
            </a:xfrm>
          </p:grpSpPr>
          <p:sp>
            <p:nvSpPr>
              <p:cNvPr id="98" name="Rectangle 97"/>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Freeform 98"/>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0" name="Picture 5"/>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5979"/>
              <a:stretch/>
            </p:blipFill>
            <p:spPr bwMode="auto">
              <a:xfrm>
                <a:off x="3759200" y="3628519"/>
                <a:ext cx="1625600" cy="223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2" name="Group 91"/>
            <p:cNvGrpSpPr/>
            <p:nvPr/>
          </p:nvGrpSpPr>
          <p:grpSpPr>
            <a:xfrm>
              <a:off x="827942" y="2956191"/>
              <a:ext cx="167871" cy="151014"/>
              <a:chOff x="3054350" y="3311525"/>
              <a:chExt cx="3035300" cy="2730500"/>
            </a:xfrm>
          </p:grpSpPr>
          <p:sp>
            <p:nvSpPr>
              <p:cNvPr id="96" name="Freeform 95"/>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7" name="Picture 4"/>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3" name="Group 92"/>
            <p:cNvGrpSpPr/>
            <p:nvPr/>
          </p:nvGrpSpPr>
          <p:grpSpPr>
            <a:xfrm rot="1260000">
              <a:off x="853130" y="2744841"/>
              <a:ext cx="314335" cy="355506"/>
              <a:chOff x="3044825" y="2949575"/>
              <a:chExt cx="3054350" cy="3454400"/>
            </a:xfrm>
          </p:grpSpPr>
          <p:sp>
            <p:nvSpPr>
              <p:cNvPr id="94" name="Freeform 93"/>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5" name="Picture 6"/>
              <p:cNvPicPr>
                <a:picLocks noChangeAspect="1" noChangeArrowheads="1"/>
              </p:cNvPicPr>
              <p:nvPr/>
            </p:nvPicPr>
            <p:blipFill>
              <a:blip r:embed="rId9"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57" name="Round Same Side Corner Rectangle 156"/>
          <p:cNvSpPr/>
          <p:nvPr/>
        </p:nvSpPr>
        <p:spPr>
          <a:xfrm rot="16200000">
            <a:off x="5321736" y="2098329"/>
            <a:ext cx="1511828" cy="1005424"/>
          </a:xfrm>
          <a:prstGeom prst="round2SameRect">
            <a:avLst>
              <a:gd name="adj1" fmla="val 7412"/>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Round Same Side Corner Rectangle 105"/>
          <p:cNvSpPr/>
          <p:nvPr/>
        </p:nvSpPr>
        <p:spPr>
          <a:xfrm rot="16200000">
            <a:off x="5209377" y="3735490"/>
            <a:ext cx="1736547" cy="1005424"/>
          </a:xfrm>
          <a:prstGeom prst="round2SameRect">
            <a:avLst>
              <a:gd name="adj1" fmla="val 7412"/>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63" name="Chart 62"/>
          <p:cNvGraphicFramePr/>
          <p:nvPr/>
        </p:nvGraphicFramePr>
        <p:xfrm>
          <a:off x="5518151" y="1962150"/>
          <a:ext cx="3898559" cy="3464226"/>
        </p:xfrm>
        <a:graphic>
          <a:graphicData uri="http://schemas.openxmlformats.org/drawingml/2006/chart">
            <c:chart xmlns:c="http://schemas.openxmlformats.org/drawingml/2006/chart" xmlns:r="http://schemas.openxmlformats.org/officeDocument/2006/relationships" r:id="rId11"/>
          </a:graphicData>
        </a:graphic>
      </p:graphicFrame>
      <p:sp>
        <p:nvSpPr>
          <p:cNvPr id="64" name="TextBox 63"/>
          <p:cNvSpPr txBox="1"/>
          <p:nvPr/>
        </p:nvSpPr>
        <p:spPr>
          <a:xfrm>
            <a:off x="6572251" y="5304811"/>
            <a:ext cx="2603098" cy="307777"/>
          </a:xfrm>
          <a:prstGeom prst="rect">
            <a:avLst/>
          </a:prstGeom>
          <a:noFill/>
        </p:spPr>
        <p:txBody>
          <a:bodyPr wrap="square" rtlCol="0" anchor="ctr">
            <a:spAutoFit/>
          </a:bodyPr>
          <a:lstStyle/>
          <a:p>
            <a:pPr algn="ctr"/>
            <a:r>
              <a:rPr lang="en-GB" sz="1400" b="1" dirty="0"/>
              <a:t>Odds ratio (95% CI)</a:t>
            </a:r>
          </a:p>
        </p:txBody>
      </p:sp>
      <p:sp>
        <p:nvSpPr>
          <p:cNvPr id="65" name="TextBox 64"/>
          <p:cNvSpPr txBox="1"/>
          <p:nvPr/>
        </p:nvSpPr>
        <p:spPr>
          <a:xfrm>
            <a:off x="8960387" y="5136158"/>
            <a:ext cx="429926" cy="253916"/>
          </a:xfrm>
          <a:prstGeom prst="rect">
            <a:avLst/>
          </a:prstGeom>
          <a:noFill/>
        </p:spPr>
        <p:txBody>
          <a:bodyPr wrap="none" rtlCol="0">
            <a:spAutoFit/>
          </a:bodyPr>
          <a:lstStyle/>
          <a:p>
            <a:pPr algn="ctr"/>
            <a:r>
              <a:rPr lang="en-GB" sz="1050" dirty="0"/>
              <a:t>300</a:t>
            </a:r>
          </a:p>
        </p:txBody>
      </p:sp>
      <p:sp>
        <p:nvSpPr>
          <p:cNvPr id="74" name="TextBox 73"/>
          <p:cNvSpPr txBox="1"/>
          <p:nvPr/>
        </p:nvSpPr>
        <p:spPr>
          <a:xfrm>
            <a:off x="9224665" y="2104040"/>
            <a:ext cx="1516762" cy="246221"/>
          </a:xfrm>
          <a:prstGeom prst="rect">
            <a:avLst/>
          </a:prstGeom>
          <a:noFill/>
        </p:spPr>
        <p:txBody>
          <a:bodyPr wrap="none" rtlCol="0" anchor="ctr">
            <a:spAutoFit/>
          </a:bodyPr>
          <a:lstStyle/>
          <a:p>
            <a:pPr algn="ctr"/>
            <a:r>
              <a:rPr lang="en-GB" sz="1000" b="1" dirty="0">
                <a:solidFill>
                  <a:schemeClr val="tx2"/>
                </a:solidFill>
              </a:rPr>
              <a:t>25.73 (2.82 to 234.97)</a:t>
            </a:r>
          </a:p>
        </p:txBody>
      </p:sp>
      <p:sp>
        <p:nvSpPr>
          <p:cNvPr id="116" name="TextBox 115"/>
          <p:cNvSpPr txBox="1"/>
          <p:nvPr/>
        </p:nvSpPr>
        <p:spPr>
          <a:xfrm>
            <a:off x="9285579" y="2358040"/>
            <a:ext cx="1394934" cy="246221"/>
          </a:xfrm>
          <a:prstGeom prst="rect">
            <a:avLst/>
          </a:prstGeom>
          <a:noFill/>
        </p:spPr>
        <p:txBody>
          <a:bodyPr wrap="none" rtlCol="0" anchor="ctr">
            <a:spAutoFit/>
          </a:bodyPr>
          <a:lstStyle/>
          <a:p>
            <a:pPr algn="ctr"/>
            <a:r>
              <a:rPr lang="en-GB" sz="1000" dirty="0"/>
              <a:t>0.22 (0.00 to 65.96)</a:t>
            </a:r>
          </a:p>
        </p:txBody>
      </p:sp>
      <p:sp>
        <p:nvSpPr>
          <p:cNvPr id="118" name="TextBox 117"/>
          <p:cNvSpPr txBox="1"/>
          <p:nvPr/>
        </p:nvSpPr>
        <p:spPr>
          <a:xfrm>
            <a:off x="9316838" y="2605690"/>
            <a:ext cx="1332416" cy="246221"/>
          </a:xfrm>
          <a:prstGeom prst="rect">
            <a:avLst/>
          </a:prstGeom>
          <a:noFill/>
        </p:spPr>
        <p:txBody>
          <a:bodyPr wrap="none" rtlCol="0" anchor="ctr">
            <a:spAutoFit/>
          </a:bodyPr>
          <a:lstStyle/>
          <a:p>
            <a:pPr algn="ctr"/>
            <a:r>
              <a:rPr lang="en-GB" sz="1000" b="1" dirty="0">
                <a:solidFill>
                  <a:schemeClr val="tx2"/>
                </a:solidFill>
              </a:rPr>
              <a:t>7.33 (3.29 to 16.33)</a:t>
            </a:r>
          </a:p>
        </p:txBody>
      </p:sp>
      <p:sp>
        <p:nvSpPr>
          <p:cNvPr id="120" name="TextBox 119"/>
          <p:cNvSpPr txBox="1"/>
          <p:nvPr/>
        </p:nvSpPr>
        <p:spPr>
          <a:xfrm>
            <a:off x="9327257" y="2853340"/>
            <a:ext cx="1311578" cy="246221"/>
          </a:xfrm>
          <a:prstGeom prst="rect">
            <a:avLst/>
          </a:prstGeom>
          <a:noFill/>
        </p:spPr>
        <p:txBody>
          <a:bodyPr wrap="none" rtlCol="0" anchor="ctr">
            <a:spAutoFit/>
          </a:bodyPr>
          <a:lstStyle/>
          <a:p>
            <a:pPr algn="ctr"/>
            <a:r>
              <a:rPr lang="en-GB" sz="1000" dirty="0"/>
              <a:t>2.40 (0.92 to 6.28)</a:t>
            </a:r>
          </a:p>
        </p:txBody>
      </p:sp>
      <p:sp>
        <p:nvSpPr>
          <p:cNvPr id="122" name="TextBox 121"/>
          <p:cNvSpPr txBox="1"/>
          <p:nvPr/>
        </p:nvSpPr>
        <p:spPr>
          <a:xfrm>
            <a:off x="9372142" y="3107340"/>
            <a:ext cx="1221809" cy="246221"/>
          </a:xfrm>
          <a:prstGeom prst="rect">
            <a:avLst/>
          </a:prstGeom>
          <a:noFill/>
        </p:spPr>
        <p:txBody>
          <a:bodyPr wrap="none" rtlCol="0" anchor="ctr">
            <a:spAutoFit/>
          </a:bodyPr>
          <a:lstStyle/>
          <a:p>
            <a:pPr algn="ctr"/>
            <a:r>
              <a:rPr lang="en-GB" sz="1000" b="1" dirty="0">
                <a:solidFill>
                  <a:schemeClr val="tx2"/>
                </a:solidFill>
              </a:rPr>
              <a:t>3.15 (1.87 to 5.33)</a:t>
            </a:r>
          </a:p>
        </p:txBody>
      </p:sp>
      <p:sp>
        <p:nvSpPr>
          <p:cNvPr id="124" name="TextBox 123"/>
          <p:cNvSpPr txBox="1"/>
          <p:nvPr/>
        </p:nvSpPr>
        <p:spPr>
          <a:xfrm>
            <a:off x="9341685" y="3602640"/>
            <a:ext cx="1282723" cy="246221"/>
          </a:xfrm>
          <a:prstGeom prst="rect">
            <a:avLst/>
          </a:prstGeom>
          <a:noFill/>
        </p:spPr>
        <p:txBody>
          <a:bodyPr wrap="none" rtlCol="0" anchor="ctr">
            <a:spAutoFit/>
          </a:bodyPr>
          <a:lstStyle/>
          <a:p>
            <a:pPr algn="ctr"/>
            <a:r>
              <a:rPr lang="en-GB" sz="1000" dirty="0"/>
              <a:t>0.96 (0.88 to 1.03)</a:t>
            </a:r>
          </a:p>
        </p:txBody>
      </p:sp>
      <p:sp>
        <p:nvSpPr>
          <p:cNvPr id="126" name="TextBox 125"/>
          <p:cNvSpPr txBox="1"/>
          <p:nvPr/>
        </p:nvSpPr>
        <p:spPr>
          <a:xfrm>
            <a:off x="9404202" y="3850290"/>
            <a:ext cx="1157689" cy="246221"/>
          </a:xfrm>
          <a:prstGeom prst="rect">
            <a:avLst/>
          </a:prstGeom>
          <a:noFill/>
        </p:spPr>
        <p:txBody>
          <a:bodyPr wrap="none" rtlCol="0" anchor="ctr">
            <a:spAutoFit/>
          </a:bodyPr>
          <a:lstStyle/>
          <a:p>
            <a:pPr algn="ctr"/>
            <a:r>
              <a:rPr lang="en-GB" sz="1000" b="1" dirty="0">
                <a:solidFill>
                  <a:schemeClr val="tx2"/>
                </a:solidFill>
              </a:rPr>
              <a:t>1.18 (1.09 to 1.28)</a:t>
            </a:r>
          </a:p>
        </p:txBody>
      </p:sp>
      <p:sp>
        <p:nvSpPr>
          <p:cNvPr id="128" name="TextBox 127"/>
          <p:cNvSpPr txBox="1"/>
          <p:nvPr/>
        </p:nvSpPr>
        <p:spPr>
          <a:xfrm>
            <a:off x="9366531" y="4104290"/>
            <a:ext cx="1233030" cy="246221"/>
          </a:xfrm>
          <a:prstGeom prst="rect">
            <a:avLst/>
          </a:prstGeom>
          <a:noFill/>
        </p:spPr>
        <p:txBody>
          <a:bodyPr wrap="none" rtlCol="0" anchor="ctr">
            <a:spAutoFit/>
          </a:bodyPr>
          <a:lstStyle/>
          <a:p>
            <a:pPr algn="ctr"/>
            <a:r>
              <a:rPr lang="en-GB" sz="1000" dirty="0"/>
              <a:t>1.34 (0.61 to 2.94)</a:t>
            </a:r>
          </a:p>
        </p:txBody>
      </p:sp>
      <p:sp>
        <p:nvSpPr>
          <p:cNvPr id="130" name="TextBox 129"/>
          <p:cNvSpPr txBox="1"/>
          <p:nvPr/>
        </p:nvSpPr>
        <p:spPr>
          <a:xfrm>
            <a:off x="9348097" y="4351940"/>
            <a:ext cx="1269899" cy="246221"/>
          </a:xfrm>
          <a:prstGeom prst="rect">
            <a:avLst/>
          </a:prstGeom>
          <a:noFill/>
        </p:spPr>
        <p:txBody>
          <a:bodyPr wrap="none" rtlCol="0" anchor="ctr">
            <a:spAutoFit/>
          </a:bodyPr>
          <a:lstStyle/>
          <a:p>
            <a:pPr algn="ctr"/>
            <a:r>
              <a:rPr lang="en-GB" sz="1000" dirty="0"/>
              <a:t>0.99 (0.97 to 1.02)</a:t>
            </a:r>
          </a:p>
        </p:txBody>
      </p:sp>
      <p:sp>
        <p:nvSpPr>
          <p:cNvPr id="132" name="TextBox 131"/>
          <p:cNvSpPr txBox="1"/>
          <p:nvPr/>
        </p:nvSpPr>
        <p:spPr>
          <a:xfrm>
            <a:off x="9404202" y="4599590"/>
            <a:ext cx="1157689" cy="246221"/>
          </a:xfrm>
          <a:prstGeom prst="rect">
            <a:avLst/>
          </a:prstGeom>
          <a:noFill/>
        </p:spPr>
        <p:txBody>
          <a:bodyPr wrap="none" rtlCol="0" anchor="ctr">
            <a:spAutoFit/>
          </a:bodyPr>
          <a:lstStyle/>
          <a:p>
            <a:pPr algn="ctr"/>
            <a:r>
              <a:rPr lang="en-GB" sz="1000" dirty="0"/>
              <a:t>1.05 (0.99 to 1.11)</a:t>
            </a:r>
          </a:p>
        </p:txBody>
      </p:sp>
      <p:sp>
        <p:nvSpPr>
          <p:cNvPr id="134" name="TextBox 133"/>
          <p:cNvSpPr txBox="1"/>
          <p:nvPr/>
        </p:nvSpPr>
        <p:spPr>
          <a:xfrm>
            <a:off x="9404199" y="4853590"/>
            <a:ext cx="1157689" cy="246221"/>
          </a:xfrm>
          <a:prstGeom prst="rect">
            <a:avLst/>
          </a:prstGeom>
          <a:noFill/>
        </p:spPr>
        <p:txBody>
          <a:bodyPr wrap="none" rtlCol="0" anchor="ctr">
            <a:spAutoFit/>
          </a:bodyPr>
          <a:lstStyle/>
          <a:p>
            <a:pPr algn="ctr"/>
            <a:r>
              <a:rPr lang="en-GB" sz="1000" b="1" dirty="0">
                <a:solidFill>
                  <a:schemeClr val="tx2"/>
                </a:solidFill>
              </a:rPr>
              <a:t>1.01 (1.00 to 1.02)</a:t>
            </a:r>
          </a:p>
        </p:txBody>
      </p:sp>
      <p:grpSp>
        <p:nvGrpSpPr>
          <p:cNvPr id="71" name="Group 70"/>
          <p:cNvGrpSpPr/>
          <p:nvPr/>
        </p:nvGrpSpPr>
        <p:grpSpPr>
          <a:xfrm>
            <a:off x="7651163" y="2149099"/>
            <a:ext cx="1446428" cy="158581"/>
            <a:chOff x="4876213" y="3342066"/>
            <a:chExt cx="2872891" cy="314980"/>
          </a:xfrm>
        </p:grpSpPr>
        <p:cxnSp>
          <p:nvCxnSpPr>
            <p:cNvPr id="84" name="Straight Connector 83"/>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7749104"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H="1">
              <a:off x="4887161" y="3499557"/>
              <a:ext cx="2861943"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7" name="Rectangle 86"/>
            <p:cNvSpPr/>
            <p:nvPr/>
          </p:nvSpPr>
          <p:spPr>
            <a:xfrm rot="2700000">
              <a:off x="6217538"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64" name="Group 163"/>
          <p:cNvGrpSpPr/>
          <p:nvPr/>
        </p:nvGrpSpPr>
        <p:grpSpPr>
          <a:xfrm>
            <a:off x="7701964" y="2644399"/>
            <a:ext cx="528853" cy="158581"/>
            <a:chOff x="4876213" y="3342066"/>
            <a:chExt cx="1050430" cy="314980"/>
          </a:xfrm>
        </p:grpSpPr>
        <p:cxnSp>
          <p:nvCxnSpPr>
            <p:cNvPr id="165" name="Straight Connector 164"/>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592664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4887159" y="3499557"/>
              <a:ext cx="1039484"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rot="2700000">
              <a:off x="5303122"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69" name="Group 168"/>
          <p:cNvGrpSpPr/>
          <p:nvPr/>
        </p:nvGrpSpPr>
        <p:grpSpPr>
          <a:xfrm>
            <a:off x="7295564" y="2898399"/>
            <a:ext cx="624103" cy="158581"/>
            <a:chOff x="4876213" y="3342066"/>
            <a:chExt cx="1239620" cy="314980"/>
          </a:xfrm>
        </p:grpSpPr>
        <p:cxnSp>
          <p:nvCxnSpPr>
            <p:cNvPr id="170" name="Straight Connector 169"/>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a:off x="611583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H="1">
              <a:off x="4887159" y="3499557"/>
              <a:ext cx="1226048"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3" name="Rectangle 172"/>
            <p:cNvSpPr/>
            <p:nvPr/>
          </p:nvSpPr>
          <p:spPr>
            <a:xfrm rot="2700000">
              <a:off x="5391411" y="3395909"/>
              <a:ext cx="207294" cy="207294"/>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4" name="Group 173"/>
          <p:cNvGrpSpPr/>
          <p:nvPr/>
        </p:nvGrpSpPr>
        <p:grpSpPr>
          <a:xfrm>
            <a:off x="7517815" y="3142874"/>
            <a:ext cx="351053" cy="158581"/>
            <a:chOff x="4876213" y="3342066"/>
            <a:chExt cx="697276" cy="314980"/>
          </a:xfrm>
        </p:grpSpPr>
        <p:cxnSp>
          <p:nvCxnSpPr>
            <p:cNvPr id="175" name="Straight Connector 174"/>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5573489"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flipH="1">
              <a:off x="4887159" y="3499557"/>
              <a:ext cx="68633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8" name="Rectangle 177"/>
            <p:cNvSpPr/>
            <p:nvPr/>
          </p:nvSpPr>
          <p:spPr>
            <a:xfrm rot="2700000">
              <a:off x="5126545"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9" name="Group 178"/>
          <p:cNvGrpSpPr/>
          <p:nvPr/>
        </p:nvGrpSpPr>
        <p:grpSpPr>
          <a:xfrm>
            <a:off x="7256503" y="3644524"/>
            <a:ext cx="104365" cy="158581"/>
            <a:chOff x="4823844" y="3342066"/>
            <a:chExt cx="207294" cy="314980"/>
          </a:xfrm>
        </p:grpSpPr>
        <p:cxnSp>
          <p:nvCxnSpPr>
            <p:cNvPr id="180" name="Straight Connector 179"/>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4974391"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83" idx="3"/>
            </p:cNvCxnSpPr>
            <p:nvPr/>
          </p:nvCxnSpPr>
          <p:spPr>
            <a:xfrm flipH="1" flipV="1">
              <a:off x="4887157" y="3499557"/>
              <a:ext cx="113623" cy="73288"/>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3" name="Rectangle 182"/>
            <p:cNvSpPr/>
            <p:nvPr/>
          </p:nvSpPr>
          <p:spPr>
            <a:xfrm rot="2700000">
              <a:off x="4823844" y="3395909"/>
              <a:ext cx="207294" cy="207294"/>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4" name="Group 183"/>
          <p:cNvGrpSpPr/>
          <p:nvPr/>
        </p:nvGrpSpPr>
        <p:grpSpPr>
          <a:xfrm>
            <a:off x="7326353" y="3892174"/>
            <a:ext cx="104365" cy="158581"/>
            <a:chOff x="4823844" y="3342066"/>
            <a:chExt cx="207294" cy="314980"/>
          </a:xfrm>
        </p:grpSpPr>
        <p:cxnSp>
          <p:nvCxnSpPr>
            <p:cNvPr id="185" name="Straight Connector 184"/>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68085"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88" idx="0"/>
            </p:cNvCxnSpPr>
            <p:nvPr/>
          </p:nvCxnSpPr>
          <p:spPr>
            <a:xfrm flipH="1">
              <a:off x="4887157" y="3426267"/>
              <a:ext cx="113623" cy="73288"/>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8" name="Rectangle 187"/>
            <p:cNvSpPr/>
            <p:nvPr/>
          </p:nvSpPr>
          <p:spPr>
            <a:xfrm rot="2700000">
              <a:off x="4823844"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9" name="Group 188"/>
          <p:cNvGrpSpPr/>
          <p:nvPr/>
        </p:nvGrpSpPr>
        <p:grpSpPr>
          <a:xfrm>
            <a:off x="7162215" y="4142999"/>
            <a:ext cx="509803" cy="158581"/>
            <a:chOff x="4876213" y="3342066"/>
            <a:chExt cx="1012592" cy="314980"/>
          </a:xfrm>
        </p:grpSpPr>
        <p:cxnSp>
          <p:nvCxnSpPr>
            <p:cNvPr id="190" name="Straight Connector 189"/>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5888805"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H="1">
              <a:off x="4887159" y="3499557"/>
              <a:ext cx="1001646"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Rectangle 192"/>
            <p:cNvSpPr/>
            <p:nvPr/>
          </p:nvSpPr>
          <p:spPr>
            <a:xfrm rot="2700000">
              <a:off x="5284203" y="3395909"/>
              <a:ext cx="207294" cy="207294"/>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4" name="Group 193"/>
          <p:cNvGrpSpPr/>
          <p:nvPr/>
        </p:nvGrpSpPr>
        <p:grpSpPr>
          <a:xfrm>
            <a:off x="7269205" y="4396999"/>
            <a:ext cx="104365" cy="158581"/>
            <a:chOff x="4798620" y="3342066"/>
            <a:chExt cx="207294" cy="314980"/>
          </a:xfrm>
        </p:grpSpPr>
        <p:cxnSp>
          <p:nvCxnSpPr>
            <p:cNvPr id="195" name="Straight Connector 194"/>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4930248"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a:stCxn id="198" idx="3"/>
            </p:cNvCxnSpPr>
            <p:nvPr/>
          </p:nvCxnSpPr>
          <p:spPr>
            <a:xfrm flipH="1" flipV="1">
              <a:off x="4887159" y="3499557"/>
              <a:ext cx="88398" cy="73288"/>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8" name="Rectangle 197"/>
            <p:cNvSpPr/>
            <p:nvPr/>
          </p:nvSpPr>
          <p:spPr>
            <a:xfrm rot="2700000">
              <a:off x="4798620" y="3395909"/>
              <a:ext cx="207294" cy="207294"/>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9" name="Group 198"/>
          <p:cNvGrpSpPr/>
          <p:nvPr/>
        </p:nvGrpSpPr>
        <p:grpSpPr>
          <a:xfrm>
            <a:off x="7288253" y="4644649"/>
            <a:ext cx="104365" cy="158581"/>
            <a:chOff x="4823844" y="3342066"/>
            <a:chExt cx="207294" cy="314980"/>
          </a:xfrm>
        </p:grpSpPr>
        <p:cxnSp>
          <p:nvCxnSpPr>
            <p:cNvPr id="200" name="Straight Connector 199"/>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a:off x="4961778"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203" idx="3"/>
            </p:cNvCxnSpPr>
            <p:nvPr/>
          </p:nvCxnSpPr>
          <p:spPr>
            <a:xfrm flipH="1" flipV="1">
              <a:off x="4887157" y="3499557"/>
              <a:ext cx="113623" cy="73288"/>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3" name="Rectangle 202"/>
            <p:cNvSpPr/>
            <p:nvPr/>
          </p:nvSpPr>
          <p:spPr>
            <a:xfrm rot="2700000">
              <a:off x="4823844" y="3395909"/>
              <a:ext cx="207294" cy="207294"/>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04" name="Group 203"/>
          <p:cNvGrpSpPr/>
          <p:nvPr/>
        </p:nvGrpSpPr>
        <p:grpSpPr>
          <a:xfrm>
            <a:off x="7272382" y="4892299"/>
            <a:ext cx="104365" cy="158581"/>
            <a:chOff x="4779702" y="3342066"/>
            <a:chExt cx="207294" cy="314980"/>
          </a:xfrm>
        </p:grpSpPr>
        <p:cxnSp>
          <p:nvCxnSpPr>
            <p:cNvPr id="205" name="Straight Connector 204"/>
            <p:cNvCxnSpPr/>
            <p:nvPr/>
          </p:nvCxnSpPr>
          <p:spPr>
            <a:xfrm>
              <a:off x="4876213"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898717"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208" idx="3"/>
            </p:cNvCxnSpPr>
            <p:nvPr/>
          </p:nvCxnSpPr>
          <p:spPr>
            <a:xfrm flipH="1" flipV="1">
              <a:off x="4887159" y="3499557"/>
              <a:ext cx="69479" cy="73288"/>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8" name="Rectangle 207"/>
            <p:cNvSpPr/>
            <p:nvPr/>
          </p:nvSpPr>
          <p:spPr>
            <a:xfrm rot="2700000">
              <a:off x="4779702" y="3395909"/>
              <a:ext cx="207294" cy="207294"/>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6583526" y="2396750"/>
            <a:ext cx="2098141" cy="158581"/>
            <a:chOff x="5059525" y="2396748"/>
            <a:chExt cx="2098141" cy="158581"/>
          </a:xfrm>
        </p:grpSpPr>
        <p:grpSp>
          <p:nvGrpSpPr>
            <p:cNvPr id="159" name="Group 158"/>
            <p:cNvGrpSpPr/>
            <p:nvPr/>
          </p:nvGrpSpPr>
          <p:grpSpPr>
            <a:xfrm>
              <a:off x="5059525" y="2396748"/>
              <a:ext cx="2098141" cy="158581"/>
              <a:chOff x="4887161" y="3342066"/>
              <a:chExt cx="4167285" cy="314980"/>
            </a:xfrm>
          </p:grpSpPr>
          <p:cxnSp>
            <p:nvCxnSpPr>
              <p:cNvPr id="161" name="Straight Connector 160"/>
              <p:cNvCxnSpPr/>
              <p:nvPr/>
            </p:nvCxnSpPr>
            <p:spPr>
              <a:xfrm>
                <a:off x="9054446" y="3342066"/>
                <a:ext cx="0" cy="31498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H="1">
                <a:off x="4887161" y="3499557"/>
                <a:ext cx="416728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rot="2700000">
                <a:off x="5290509" y="3395909"/>
                <a:ext cx="207294" cy="207294"/>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L-Shape 12"/>
            <p:cNvSpPr/>
            <p:nvPr/>
          </p:nvSpPr>
          <p:spPr>
            <a:xfrm rot="2700000">
              <a:off x="5060399" y="2429947"/>
              <a:ext cx="92181" cy="92181"/>
            </a:xfrm>
            <a:prstGeom prst="corner">
              <a:avLst>
                <a:gd name="adj1" fmla="val 57"/>
                <a:gd name="adj2" fmla="val 1780"/>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sp>
        <p:nvSpPr>
          <p:cNvPr id="9" name="Rectangle 8"/>
          <p:cNvSpPr/>
          <p:nvPr/>
        </p:nvSpPr>
        <p:spPr>
          <a:xfrm>
            <a:off x="6580363" y="1845128"/>
            <a:ext cx="4013414" cy="262233"/>
          </a:xfrm>
          <a:prstGeom prst="rect">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TextBox 116"/>
          <p:cNvSpPr txBox="1"/>
          <p:nvPr/>
        </p:nvSpPr>
        <p:spPr>
          <a:xfrm>
            <a:off x="5543550" y="1852366"/>
            <a:ext cx="1980029" cy="230832"/>
          </a:xfrm>
          <a:prstGeom prst="rect">
            <a:avLst/>
          </a:prstGeom>
          <a:noFill/>
        </p:spPr>
        <p:txBody>
          <a:bodyPr wrap="none" rtlCol="0">
            <a:spAutoFit/>
          </a:bodyPr>
          <a:lstStyle/>
          <a:p>
            <a:r>
              <a:rPr lang="en-GB" sz="900" b="1" dirty="0"/>
              <a:t>Opioid (referent: hydrocodone)</a:t>
            </a:r>
          </a:p>
        </p:txBody>
      </p:sp>
      <p:sp>
        <p:nvSpPr>
          <p:cNvPr id="112" name="TextBox 111"/>
          <p:cNvSpPr txBox="1"/>
          <p:nvPr/>
        </p:nvSpPr>
        <p:spPr>
          <a:xfrm>
            <a:off x="5543551" y="3376366"/>
            <a:ext cx="1917513" cy="230832"/>
          </a:xfrm>
          <a:prstGeom prst="rect">
            <a:avLst/>
          </a:prstGeom>
          <a:noFill/>
        </p:spPr>
        <p:txBody>
          <a:bodyPr wrap="none" rtlCol="0">
            <a:spAutoFit/>
          </a:bodyPr>
          <a:lstStyle/>
          <a:p>
            <a:r>
              <a:rPr lang="en-GB" sz="900" b="1" dirty="0"/>
              <a:t>Effect of dose (per 10 mg MSE)</a:t>
            </a:r>
          </a:p>
        </p:txBody>
      </p:sp>
    </p:spTree>
    <p:extLst>
      <p:ext uri="{BB962C8B-B14F-4D97-AF65-F5344CB8AC3E}">
        <p14:creationId xmlns:p14="http://schemas.microsoft.com/office/powerpoint/2010/main" val="293851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88" y="152401"/>
            <a:ext cx="11472420" cy="834047"/>
          </a:xfrm>
        </p:spPr>
        <p:txBody>
          <a:bodyPr>
            <a:noAutofit/>
          </a:bodyPr>
          <a:lstStyle/>
          <a:p>
            <a:r>
              <a:rPr lang="en-GB" sz="2800" dirty="0"/>
              <a:t>Chronic opioid use may increase the odds of developing hypogonadism in a dose-dependent manner</a:t>
            </a:r>
          </a:p>
        </p:txBody>
      </p:sp>
      <p:sp>
        <p:nvSpPr>
          <p:cNvPr id="5" name="TextBox 4"/>
          <p:cNvSpPr txBox="1"/>
          <p:nvPr/>
        </p:nvSpPr>
        <p:spPr>
          <a:xfrm>
            <a:off x="1523999" y="5854184"/>
            <a:ext cx="9144001" cy="400110"/>
          </a:xfrm>
          <a:prstGeom prst="rect">
            <a:avLst/>
          </a:prstGeom>
          <a:noFill/>
        </p:spPr>
        <p:txBody>
          <a:bodyPr wrap="square" rtlCol="0" anchor="b">
            <a:spAutoFit/>
          </a:bodyPr>
          <a:lstStyle/>
          <a:p>
            <a:r>
              <a:rPr lang="en-GB" sz="1000" dirty="0">
                <a:solidFill>
                  <a:schemeClr val="tx2"/>
                </a:solidFill>
              </a:rPr>
              <a:t>CI, confidence interval; MEDD, morphine equivalent daily dose; OR, odds ratio</a:t>
            </a:r>
          </a:p>
          <a:p>
            <a:r>
              <a:rPr lang="en-GB" sz="1000" dirty="0" err="1">
                <a:solidFill>
                  <a:schemeClr val="tx2"/>
                </a:solidFill>
              </a:rPr>
              <a:t>Eshraghi</a:t>
            </a:r>
            <a:r>
              <a:rPr lang="en-GB" sz="1000" dirty="0">
                <a:solidFill>
                  <a:schemeClr val="tx2"/>
                </a:solidFill>
              </a:rPr>
              <a:t> Y </a:t>
            </a:r>
            <a:r>
              <a:rPr lang="en-GB" sz="1000" i="1" dirty="0">
                <a:solidFill>
                  <a:schemeClr val="tx2"/>
                </a:solidFill>
              </a:rPr>
              <a:t>et al. American Academy of Pain Medicine (AAPM)</a:t>
            </a:r>
            <a:r>
              <a:rPr lang="en-GB" sz="1000" dirty="0">
                <a:solidFill>
                  <a:schemeClr val="tx2"/>
                </a:solidFill>
              </a:rPr>
              <a:t> 2020 annual meeting; Abstract LB015.</a:t>
            </a:r>
            <a:endParaRPr lang="en-GB" sz="1000" dirty="0">
              <a:solidFill>
                <a:srgbClr val="FF0000"/>
              </a:solidFill>
            </a:endParaRPr>
          </a:p>
        </p:txBody>
      </p:sp>
      <p:sp>
        <p:nvSpPr>
          <p:cNvPr id="7" name="Content Placeholder 2"/>
          <p:cNvSpPr txBox="1">
            <a:spLocks/>
          </p:cNvSpPr>
          <p:nvPr/>
        </p:nvSpPr>
        <p:spPr>
          <a:xfrm>
            <a:off x="245097" y="1159545"/>
            <a:ext cx="11217897" cy="908247"/>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800" dirty="0">
                <a:latin typeface="+mn-lt"/>
              </a:rPr>
              <a:t>In a retrospective, case-control study of men on long-term opioid therapy for &gt;3 months (N=357), the odds of developing hypogonadism </a:t>
            </a:r>
            <a:r>
              <a:rPr lang="en-GB" sz="1800" b="1" dirty="0">
                <a:latin typeface="+mn-lt"/>
              </a:rPr>
              <a:t>increased by 44% for every 100 units in maximum MEDD</a:t>
            </a:r>
            <a:r>
              <a:rPr lang="en-GB" sz="1800" dirty="0">
                <a:latin typeface="+mn-lt"/>
              </a:rPr>
              <a:t> [OR 1.44 (95% CI: 1.16 to 1.78); p=0.0008)</a:t>
            </a:r>
            <a:endParaRPr lang="en-GB" sz="1800" b="1" dirty="0">
              <a:latin typeface="+mn-lt"/>
            </a:endParaRPr>
          </a:p>
        </p:txBody>
      </p:sp>
      <p:grpSp>
        <p:nvGrpSpPr>
          <p:cNvPr id="222" name="Group 221"/>
          <p:cNvGrpSpPr/>
          <p:nvPr/>
        </p:nvGrpSpPr>
        <p:grpSpPr>
          <a:xfrm>
            <a:off x="1302618" y="2216156"/>
            <a:ext cx="9144001" cy="3482299"/>
            <a:chOff x="349250" y="2315191"/>
            <a:chExt cx="8445500" cy="3482299"/>
          </a:xfrm>
        </p:grpSpPr>
        <p:grpSp>
          <p:nvGrpSpPr>
            <p:cNvPr id="143" name="Group 142"/>
            <p:cNvGrpSpPr/>
            <p:nvPr/>
          </p:nvGrpSpPr>
          <p:grpSpPr>
            <a:xfrm>
              <a:off x="349250" y="2315191"/>
              <a:ext cx="8445500" cy="3482299"/>
              <a:chOff x="349250" y="2434937"/>
              <a:chExt cx="8445500" cy="3482299"/>
            </a:xfrm>
          </p:grpSpPr>
          <p:sp>
            <p:nvSpPr>
              <p:cNvPr id="72" name="Rounded Rectangle 71"/>
              <p:cNvSpPr/>
              <p:nvPr/>
            </p:nvSpPr>
            <p:spPr>
              <a:xfrm>
                <a:off x="349250" y="2447091"/>
                <a:ext cx="8445500" cy="3470145"/>
              </a:xfrm>
              <a:prstGeom prst="roundRect">
                <a:avLst>
                  <a:gd name="adj" fmla="val 5597"/>
                </a:avLst>
              </a:prstGeom>
              <a:solidFill>
                <a:srgbClr val="FFFFFF"/>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ound Same Side Corner Rectangle 72"/>
              <p:cNvSpPr/>
              <p:nvPr/>
            </p:nvSpPr>
            <p:spPr>
              <a:xfrm>
                <a:off x="349250" y="2447091"/>
                <a:ext cx="8445500" cy="282923"/>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TextBox 73"/>
              <p:cNvSpPr txBox="1"/>
              <p:nvPr/>
            </p:nvSpPr>
            <p:spPr>
              <a:xfrm>
                <a:off x="756449" y="2434937"/>
                <a:ext cx="7631102" cy="523220"/>
              </a:xfrm>
              <a:prstGeom prst="rect">
                <a:avLst/>
              </a:prstGeom>
              <a:noFill/>
            </p:spPr>
            <p:txBody>
              <a:bodyPr wrap="square" rtlCol="0">
                <a:spAutoFit/>
              </a:bodyPr>
              <a:lstStyle/>
              <a:p>
                <a:pPr algn="ctr"/>
                <a:r>
                  <a:rPr lang="en-GB" sz="1400" b="1" dirty="0">
                    <a:solidFill>
                      <a:schemeClr val="bg1"/>
                    </a:solidFill>
                  </a:rPr>
                  <a:t>Prevalence of hypogonadism among chronic opioid users according to maximum MEDD</a:t>
                </a:r>
              </a:p>
            </p:txBody>
          </p:sp>
        </p:grpSp>
        <p:grpSp>
          <p:nvGrpSpPr>
            <p:cNvPr id="144" name="Group 143"/>
            <p:cNvGrpSpPr/>
            <p:nvPr/>
          </p:nvGrpSpPr>
          <p:grpSpPr>
            <a:xfrm>
              <a:off x="629511" y="2647258"/>
              <a:ext cx="7998460" cy="3044180"/>
              <a:chOff x="498879" y="2669030"/>
              <a:chExt cx="7998460" cy="3044180"/>
            </a:xfrm>
          </p:grpSpPr>
          <p:grpSp>
            <p:nvGrpSpPr>
              <p:cNvPr id="145" name="Group 144"/>
              <p:cNvGrpSpPr/>
              <p:nvPr/>
            </p:nvGrpSpPr>
            <p:grpSpPr>
              <a:xfrm>
                <a:off x="498879" y="2810998"/>
                <a:ext cx="2428472" cy="2371725"/>
                <a:chOff x="498879" y="2810998"/>
                <a:chExt cx="2428472" cy="2371725"/>
              </a:xfrm>
            </p:grpSpPr>
            <p:sp>
              <p:nvSpPr>
                <p:cNvPr id="219" name="Round Same Side Corner Rectangle 218"/>
                <p:cNvSpPr/>
                <p:nvPr/>
              </p:nvSpPr>
              <p:spPr>
                <a:xfrm rot="16200000">
                  <a:off x="527253" y="2782625"/>
                  <a:ext cx="2371725" cy="2428471"/>
                </a:xfrm>
                <a:prstGeom prst="round2SameRect">
                  <a:avLst>
                    <a:gd name="adj1" fmla="val 678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0" name="Round Same Side Corner Rectangle 133"/>
                <p:cNvSpPr/>
                <p:nvPr/>
              </p:nvSpPr>
              <p:spPr>
                <a:xfrm rot="5400000" flipV="1">
                  <a:off x="1120183" y="3375556"/>
                  <a:ext cx="1185863" cy="2428471"/>
                </a:xfrm>
                <a:custGeom>
                  <a:avLst/>
                  <a:gdLst/>
                  <a:ahLst/>
                  <a:cxnLst/>
                  <a:rect l="l" t="t" r="r" b="b"/>
                  <a:pathLst>
                    <a:path w="1185863" h="2428471">
                      <a:moveTo>
                        <a:pt x="1185863" y="160827"/>
                      </a:moveTo>
                      <a:lnTo>
                        <a:pt x="1185863" y="2428471"/>
                      </a:lnTo>
                      <a:lnTo>
                        <a:pt x="0" y="2428471"/>
                      </a:lnTo>
                      <a:lnTo>
                        <a:pt x="0" y="0"/>
                      </a:lnTo>
                      <a:lnTo>
                        <a:pt x="1025036" y="0"/>
                      </a:lnTo>
                      <a:cubicBezTo>
                        <a:pt x="1113858" y="0"/>
                        <a:pt x="1185863" y="72005"/>
                        <a:pt x="1185863" y="160827"/>
                      </a:cubicBezTo>
                      <a:close/>
                    </a:path>
                  </a:pathLst>
                </a:cu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aphicFrame>
            <p:nvGraphicFramePr>
              <p:cNvPr id="146" name="Chart 145"/>
              <p:cNvGraphicFramePr/>
              <p:nvPr/>
            </p:nvGraphicFramePr>
            <p:xfrm>
              <a:off x="1541219" y="2669030"/>
              <a:ext cx="6956120" cy="2853602"/>
            </p:xfrm>
            <a:graphic>
              <a:graphicData uri="http://schemas.openxmlformats.org/drawingml/2006/chart">
                <c:chart xmlns:c="http://schemas.openxmlformats.org/drawingml/2006/chart" xmlns:r="http://schemas.openxmlformats.org/officeDocument/2006/relationships" r:id="rId3"/>
              </a:graphicData>
            </a:graphic>
          </p:graphicFrame>
          <p:sp>
            <p:nvSpPr>
              <p:cNvPr id="147" name="TextBox 146"/>
              <p:cNvSpPr txBox="1"/>
              <p:nvPr/>
            </p:nvSpPr>
            <p:spPr>
              <a:xfrm>
                <a:off x="4038970" y="5405433"/>
                <a:ext cx="3145413" cy="307777"/>
              </a:xfrm>
              <a:prstGeom prst="rect">
                <a:avLst/>
              </a:prstGeom>
              <a:noFill/>
            </p:spPr>
            <p:txBody>
              <a:bodyPr wrap="none" rtlCol="0" anchor="ctr">
                <a:spAutoFit/>
              </a:bodyPr>
              <a:lstStyle/>
              <a:p>
                <a:pPr algn="ctr"/>
                <a:r>
                  <a:rPr lang="en-GB" sz="1400" b="1" dirty="0"/>
                  <a:t>Prevalence of hypogonadism (%)</a:t>
                </a:r>
              </a:p>
            </p:txBody>
          </p:sp>
          <p:grpSp>
            <p:nvGrpSpPr>
              <p:cNvPr id="148" name="Group 147"/>
              <p:cNvGrpSpPr/>
              <p:nvPr/>
            </p:nvGrpSpPr>
            <p:grpSpPr>
              <a:xfrm>
                <a:off x="956461" y="3246936"/>
                <a:ext cx="491210" cy="329231"/>
                <a:chOff x="674000" y="2744566"/>
                <a:chExt cx="544835" cy="365173"/>
              </a:xfrm>
            </p:grpSpPr>
            <p:grpSp>
              <p:nvGrpSpPr>
                <p:cNvPr id="206" name="Group 205"/>
                <p:cNvGrpSpPr/>
                <p:nvPr/>
              </p:nvGrpSpPr>
              <p:grpSpPr>
                <a:xfrm rot="-3480000">
                  <a:off x="994385" y="2822240"/>
                  <a:ext cx="277946" cy="170955"/>
                  <a:chOff x="3054350" y="3743325"/>
                  <a:chExt cx="3035300" cy="1866900"/>
                </a:xfrm>
              </p:grpSpPr>
              <p:sp>
                <p:nvSpPr>
                  <p:cNvPr id="217" name="Rounded Rectangle 216"/>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8" name="Picture 7"/>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7" name="Group 206"/>
                <p:cNvGrpSpPr/>
                <p:nvPr/>
              </p:nvGrpSpPr>
              <p:grpSpPr>
                <a:xfrm>
                  <a:off x="674000" y="2744566"/>
                  <a:ext cx="269588" cy="365173"/>
                  <a:chOff x="3759200" y="3665428"/>
                  <a:chExt cx="1625600" cy="2201972"/>
                </a:xfrm>
              </p:grpSpPr>
              <p:sp>
                <p:nvSpPr>
                  <p:cNvPr id="214" name="Rectangle 213"/>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5" name="Freeform 214"/>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6" name="Picture 5"/>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7529"/>
                  <a:stretch/>
                </p:blipFill>
                <p:spPr bwMode="auto">
                  <a:xfrm>
                    <a:off x="3759200" y="3665428"/>
                    <a:ext cx="1625600" cy="2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8" name="Group 207"/>
                <p:cNvGrpSpPr/>
                <p:nvPr/>
              </p:nvGrpSpPr>
              <p:grpSpPr>
                <a:xfrm>
                  <a:off x="827942" y="2956191"/>
                  <a:ext cx="167871" cy="151014"/>
                  <a:chOff x="3054350" y="3311525"/>
                  <a:chExt cx="3035300" cy="2730500"/>
                </a:xfrm>
              </p:grpSpPr>
              <p:sp>
                <p:nvSpPr>
                  <p:cNvPr id="212" name="Freeform 211"/>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3" name="Picture 4"/>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9" name="Group 208"/>
                <p:cNvGrpSpPr/>
                <p:nvPr/>
              </p:nvGrpSpPr>
              <p:grpSpPr>
                <a:xfrm rot="1260000">
                  <a:off x="853130" y="2744841"/>
                  <a:ext cx="314335" cy="355506"/>
                  <a:chOff x="3044825" y="2949575"/>
                  <a:chExt cx="3054350" cy="3454400"/>
                </a:xfrm>
              </p:grpSpPr>
              <p:sp>
                <p:nvSpPr>
                  <p:cNvPr id="210" name="Freeform 209"/>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1" name="Picture 6"/>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9" name="Group 148"/>
              <p:cNvGrpSpPr/>
              <p:nvPr/>
            </p:nvGrpSpPr>
            <p:grpSpPr>
              <a:xfrm>
                <a:off x="613791" y="4196819"/>
                <a:ext cx="1011450" cy="786367"/>
                <a:chOff x="620141" y="4162218"/>
                <a:chExt cx="1011450" cy="786367"/>
              </a:xfrm>
            </p:grpSpPr>
            <p:grpSp>
              <p:nvGrpSpPr>
                <p:cNvPr id="150" name="Group 149"/>
                <p:cNvGrpSpPr/>
                <p:nvPr/>
              </p:nvGrpSpPr>
              <p:grpSpPr>
                <a:xfrm>
                  <a:off x="744244" y="4162218"/>
                  <a:ext cx="491210" cy="342006"/>
                  <a:chOff x="674000" y="2730395"/>
                  <a:chExt cx="544835" cy="379342"/>
                </a:xfrm>
              </p:grpSpPr>
              <p:grpSp>
                <p:nvGrpSpPr>
                  <p:cNvPr id="193" name="Group 192"/>
                  <p:cNvGrpSpPr/>
                  <p:nvPr/>
                </p:nvGrpSpPr>
                <p:grpSpPr>
                  <a:xfrm rot="-3480000">
                    <a:off x="994385" y="2822240"/>
                    <a:ext cx="277946" cy="170955"/>
                    <a:chOff x="3054350" y="3743325"/>
                    <a:chExt cx="3035300" cy="1866900"/>
                  </a:xfrm>
                </p:grpSpPr>
                <p:sp>
                  <p:nvSpPr>
                    <p:cNvPr id="204" name="Rounded Rectangle 203"/>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 name="Picture 7"/>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4" name="Group 193"/>
                  <p:cNvGrpSpPr/>
                  <p:nvPr/>
                </p:nvGrpSpPr>
                <p:grpSpPr>
                  <a:xfrm>
                    <a:off x="674000" y="2730395"/>
                    <a:ext cx="269588" cy="379342"/>
                    <a:chOff x="3759200" y="3579986"/>
                    <a:chExt cx="1625600" cy="2287414"/>
                  </a:xfrm>
                </p:grpSpPr>
                <p:sp>
                  <p:nvSpPr>
                    <p:cNvPr id="201" name="Rectangle 200"/>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2" name="Freeform 201"/>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3" name="Picture 5"/>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3941" b="-1"/>
                    <a:stretch/>
                  </p:blipFill>
                  <p:spPr bwMode="auto">
                    <a:xfrm>
                      <a:off x="3759200" y="3579986"/>
                      <a:ext cx="1625600" cy="2287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5" name="Group 194"/>
                  <p:cNvGrpSpPr/>
                  <p:nvPr/>
                </p:nvGrpSpPr>
                <p:grpSpPr>
                  <a:xfrm>
                    <a:off x="827942" y="2956191"/>
                    <a:ext cx="167871" cy="151014"/>
                    <a:chOff x="3054350" y="3311525"/>
                    <a:chExt cx="3035300" cy="2730500"/>
                  </a:xfrm>
                </p:grpSpPr>
                <p:sp>
                  <p:nvSpPr>
                    <p:cNvPr id="199" name="Freeform 198"/>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0" name="Picture 4"/>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6" name="Group 195"/>
                  <p:cNvGrpSpPr/>
                  <p:nvPr/>
                </p:nvGrpSpPr>
                <p:grpSpPr>
                  <a:xfrm rot="1260000">
                    <a:off x="853130" y="2744841"/>
                    <a:ext cx="314335" cy="355506"/>
                    <a:chOff x="3044825" y="2949575"/>
                    <a:chExt cx="3054350" cy="3454400"/>
                  </a:xfrm>
                </p:grpSpPr>
                <p:sp>
                  <p:nvSpPr>
                    <p:cNvPr id="197" name="Freeform 196"/>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8" name="Picture 6"/>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51" name="Group 150"/>
                <p:cNvGrpSpPr/>
                <p:nvPr/>
              </p:nvGrpSpPr>
              <p:grpSpPr>
                <a:xfrm>
                  <a:off x="1140381" y="4287727"/>
                  <a:ext cx="491210" cy="329232"/>
                  <a:chOff x="674000" y="2744565"/>
                  <a:chExt cx="544835" cy="365174"/>
                </a:xfrm>
              </p:grpSpPr>
              <p:grpSp>
                <p:nvGrpSpPr>
                  <p:cNvPr id="180" name="Group 179"/>
                  <p:cNvGrpSpPr/>
                  <p:nvPr/>
                </p:nvGrpSpPr>
                <p:grpSpPr>
                  <a:xfrm rot="-3480000">
                    <a:off x="994385" y="2822240"/>
                    <a:ext cx="277946" cy="170955"/>
                    <a:chOff x="3054350" y="3743325"/>
                    <a:chExt cx="3035300" cy="1866900"/>
                  </a:xfrm>
                </p:grpSpPr>
                <p:sp>
                  <p:nvSpPr>
                    <p:cNvPr id="191" name="Rounded Rectangle 190"/>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2" name="Picture 7"/>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1" name="Group 180"/>
                  <p:cNvGrpSpPr/>
                  <p:nvPr/>
                </p:nvGrpSpPr>
                <p:grpSpPr>
                  <a:xfrm>
                    <a:off x="674000" y="2744565"/>
                    <a:ext cx="269588" cy="365174"/>
                    <a:chOff x="3759200" y="3665421"/>
                    <a:chExt cx="1625600" cy="2201979"/>
                  </a:xfrm>
                </p:grpSpPr>
                <p:sp>
                  <p:nvSpPr>
                    <p:cNvPr id="188" name="Rectangle 187"/>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Freeform 188"/>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0" name="Picture 5"/>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7528" b="-1"/>
                    <a:stretch/>
                  </p:blipFill>
                  <p:spPr bwMode="auto">
                    <a:xfrm>
                      <a:off x="3759200" y="3665421"/>
                      <a:ext cx="1625600" cy="220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2" name="Group 181"/>
                  <p:cNvGrpSpPr/>
                  <p:nvPr/>
                </p:nvGrpSpPr>
                <p:grpSpPr>
                  <a:xfrm>
                    <a:off x="827942" y="2956191"/>
                    <a:ext cx="167871" cy="151014"/>
                    <a:chOff x="3054350" y="3311525"/>
                    <a:chExt cx="3035300" cy="2730500"/>
                  </a:xfrm>
                </p:grpSpPr>
                <p:sp>
                  <p:nvSpPr>
                    <p:cNvPr id="186" name="Freeform 185"/>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7" name="Picture 4"/>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83" name="Group 182"/>
                  <p:cNvGrpSpPr/>
                  <p:nvPr/>
                </p:nvGrpSpPr>
                <p:grpSpPr>
                  <a:xfrm rot="1260000">
                    <a:off x="853130" y="2744841"/>
                    <a:ext cx="314335" cy="355506"/>
                    <a:chOff x="3044825" y="2949575"/>
                    <a:chExt cx="3054350" cy="3454400"/>
                  </a:xfrm>
                </p:grpSpPr>
                <p:sp>
                  <p:nvSpPr>
                    <p:cNvPr id="184" name="Freeform 183"/>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5" name="Picture 6"/>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52" name="Group 151"/>
                <p:cNvGrpSpPr/>
                <p:nvPr/>
              </p:nvGrpSpPr>
              <p:grpSpPr>
                <a:xfrm>
                  <a:off x="620141" y="4501938"/>
                  <a:ext cx="491210" cy="339333"/>
                  <a:chOff x="674000" y="2733360"/>
                  <a:chExt cx="544835" cy="376378"/>
                </a:xfrm>
              </p:grpSpPr>
              <p:grpSp>
                <p:nvGrpSpPr>
                  <p:cNvPr id="167" name="Group 166"/>
                  <p:cNvGrpSpPr/>
                  <p:nvPr/>
                </p:nvGrpSpPr>
                <p:grpSpPr>
                  <a:xfrm rot="-3480000">
                    <a:off x="994385" y="2822240"/>
                    <a:ext cx="277946" cy="170955"/>
                    <a:chOff x="3054350" y="3743325"/>
                    <a:chExt cx="3035300" cy="1866900"/>
                  </a:xfrm>
                </p:grpSpPr>
                <p:sp>
                  <p:nvSpPr>
                    <p:cNvPr id="178" name="Rounded Rectangle 177"/>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9" name="Picture 7"/>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8" name="Group 167"/>
                  <p:cNvGrpSpPr/>
                  <p:nvPr/>
                </p:nvGrpSpPr>
                <p:grpSpPr>
                  <a:xfrm>
                    <a:off x="674000" y="2733360"/>
                    <a:ext cx="269588" cy="376378"/>
                    <a:chOff x="3759200" y="3597857"/>
                    <a:chExt cx="1625600" cy="2269537"/>
                  </a:xfrm>
                </p:grpSpPr>
                <p:sp>
                  <p:nvSpPr>
                    <p:cNvPr id="175" name="Rectangle 174"/>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Freeform 175"/>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7" name="Picture 5"/>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91"/>
                    <a:stretch/>
                  </p:blipFill>
                  <p:spPr bwMode="auto">
                    <a:xfrm>
                      <a:off x="3759200" y="3597857"/>
                      <a:ext cx="1625600" cy="226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9" name="Group 168"/>
                  <p:cNvGrpSpPr/>
                  <p:nvPr/>
                </p:nvGrpSpPr>
                <p:grpSpPr>
                  <a:xfrm>
                    <a:off x="827942" y="2956191"/>
                    <a:ext cx="167871" cy="151014"/>
                    <a:chOff x="3054350" y="3311525"/>
                    <a:chExt cx="3035300" cy="2730500"/>
                  </a:xfrm>
                </p:grpSpPr>
                <p:sp>
                  <p:nvSpPr>
                    <p:cNvPr id="173" name="Freeform 172"/>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4" name="Picture 4"/>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0" name="Group 169"/>
                  <p:cNvGrpSpPr/>
                  <p:nvPr/>
                </p:nvGrpSpPr>
                <p:grpSpPr>
                  <a:xfrm rot="1260000">
                    <a:off x="853130" y="2744841"/>
                    <a:ext cx="314335" cy="355506"/>
                    <a:chOff x="3044825" y="2949575"/>
                    <a:chExt cx="3054350" cy="3454400"/>
                  </a:xfrm>
                </p:grpSpPr>
                <p:sp>
                  <p:nvSpPr>
                    <p:cNvPr id="171" name="Freeform 170"/>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2" name="Picture 6"/>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53" name="Group 152"/>
                <p:cNvGrpSpPr/>
                <p:nvPr/>
              </p:nvGrpSpPr>
              <p:grpSpPr>
                <a:xfrm flipH="1">
                  <a:off x="1054433" y="4614676"/>
                  <a:ext cx="491210" cy="333909"/>
                  <a:chOff x="674000" y="2739375"/>
                  <a:chExt cx="544835" cy="370361"/>
                </a:xfrm>
              </p:grpSpPr>
              <p:grpSp>
                <p:nvGrpSpPr>
                  <p:cNvPr id="154" name="Group 153"/>
                  <p:cNvGrpSpPr/>
                  <p:nvPr/>
                </p:nvGrpSpPr>
                <p:grpSpPr>
                  <a:xfrm rot="-3480000">
                    <a:off x="994385" y="2822240"/>
                    <a:ext cx="277946" cy="170955"/>
                    <a:chOff x="3054350" y="3743325"/>
                    <a:chExt cx="3035300" cy="1866900"/>
                  </a:xfrm>
                </p:grpSpPr>
                <p:sp>
                  <p:nvSpPr>
                    <p:cNvPr id="165" name="Rounded Rectangle 164"/>
                    <p:cNvSpPr/>
                    <p:nvPr/>
                  </p:nvSpPr>
                  <p:spPr>
                    <a:xfrm>
                      <a:off x="3276600" y="3943955"/>
                      <a:ext cx="2590800" cy="147259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6" name="Picture 7"/>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743325"/>
                      <a:ext cx="30353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5" name="Group 154"/>
                  <p:cNvGrpSpPr/>
                  <p:nvPr/>
                </p:nvGrpSpPr>
                <p:grpSpPr>
                  <a:xfrm>
                    <a:off x="674000" y="2739375"/>
                    <a:ext cx="269588" cy="370361"/>
                    <a:chOff x="3759200" y="3634134"/>
                    <a:chExt cx="1625600" cy="2233260"/>
                  </a:xfrm>
                </p:grpSpPr>
                <p:sp>
                  <p:nvSpPr>
                    <p:cNvPr id="162" name="Rectangle 161"/>
                    <p:cNvSpPr/>
                    <p:nvPr/>
                  </p:nvSpPr>
                  <p:spPr>
                    <a:xfrm>
                      <a:off x="4032250" y="4572235"/>
                      <a:ext cx="1073150" cy="794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Freeform 162"/>
                    <p:cNvSpPr/>
                    <p:nvPr/>
                  </p:nvSpPr>
                  <p:spPr>
                    <a:xfrm>
                      <a:off x="4133850" y="3873500"/>
                      <a:ext cx="863600" cy="323850"/>
                    </a:xfrm>
                    <a:custGeom>
                      <a:avLst/>
                      <a:gdLst>
                        <a:gd name="connsiteX0" fmla="*/ 234950 w 863600"/>
                        <a:gd name="connsiteY0" fmla="*/ 323850 h 323850"/>
                        <a:gd name="connsiteX1" fmla="*/ 88900 w 863600"/>
                        <a:gd name="connsiteY1" fmla="*/ 247650 h 323850"/>
                        <a:gd name="connsiteX2" fmla="*/ 0 w 863600"/>
                        <a:gd name="connsiteY2" fmla="*/ 165100 h 323850"/>
                        <a:gd name="connsiteX3" fmla="*/ 234950 w 863600"/>
                        <a:gd name="connsiteY3" fmla="*/ 0 h 323850"/>
                        <a:gd name="connsiteX4" fmla="*/ 717550 w 863600"/>
                        <a:gd name="connsiteY4" fmla="*/ 69850 h 323850"/>
                        <a:gd name="connsiteX5" fmla="*/ 863600 w 863600"/>
                        <a:gd name="connsiteY5" fmla="*/ 158750 h 323850"/>
                        <a:gd name="connsiteX6" fmla="*/ 768350 w 863600"/>
                        <a:gd name="connsiteY6" fmla="*/ 260350 h 323850"/>
                        <a:gd name="connsiteX7" fmla="*/ 234950 w 863600"/>
                        <a:gd name="connsiteY7"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323850">
                          <a:moveTo>
                            <a:pt x="234950" y="323850"/>
                          </a:moveTo>
                          <a:lnTo>
                            <a:pt x="88900" y="247650"/>
                          </a:lnTo>
                          <a:lnTo>
                            <a:pt x="0" y="165100"/>
                          </a:lnTo>
                          <a:lnTo>
                            <a:pt x="234950" y="0"/>
                          </a:lnTo>
                          <a:lnTo>
                            <a:pt x="717550" y="69850"/>
                          </a:lnTo>
                          <a:lnTo>
                            <a:pt x="863600" y="158750"/>
                          </a:lnTo>
                          <a:lnTo>
                            <a:pt x="768350" y="260350"/>
                          </a:lnTo>
                          <a:lnTo>
                            <a:pt x="234950" y="3238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4" name="Picture 5"/>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6215" b="1"/>
                    <a:stretch/>
                  </p:blipFill>
                  <p:spPr bwMode="auto">
                    <a:xfrm>
                      <a:off x="3759200" y="3634134"/>
                      <a:ext cx="1625600" cy="223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6" name="Group 155"/>
                  <p:cNvGrpSpPr/>
                  <p:nvPr/>
                </p:nvGrpSpPr>
                <p:grpSpPr>
                  <a:xfrm>
                    <a:off x="827942" y="2956191"/>
                    <a:ext cx="167871" cy="151014"/>
                    <a:chOff x="3054350" y="3311525"/>
                    <a:chExt cx="3035300" cy="2730500"/>
                  </a:xfrm>
                </p:grpSpPr>
                <p:sp>
                  <p:nvSpPr>
                    <p:cNvPr id="160" name="Freeform 159"/>
                    <p:cNvSpPr/>
                    <p:nvPr/>
                  </p:nvSpPr>
                  <p:spPr>
                    <a:xfrm>
                      <a:off x="3327400" y="3556000"/>
                      <a:ext cx="2495550" cy="1968500"/>
                    </a:xfrm>
                    <a:custGeom>
                      <a:avLst/>
                      <a:gdLst>
                        <a:gd name="connsiteX0" fmla="*/ 0 w 2495550"/>
                        <a:gd name="connsiteY0" fmla="*/ 209550 h 1968500"/>
                        <a:gd name="connsiteX1" fmla="*/ 679450 w 2495550"/>
                        <a:gd name="connsiteY1" fmla="*/ 0 h 1968500"/>
                        <a:gd name="connsiteX2" fmla="*/ 1619250 w 2495550"/>
                        <a:gd name="connsiteY2" fmla="*/ 12700 h 1968500"/>
                        <a:gd name="connsiteX3" fmla="*/ 2247900 w 2495550"/>
                        <a:gd name="connsiteY3" fmla="*/ 127000 h 1968500"/>
                        <a:gd name="connsiteX4" fmla="*/ 2495550 w 2495550"/>
                        <a:gd name="connsiteY4" fmla="*/ 279400 h 1968500"/>
                        <a:gd name="connsiteX5" fmla="*/ 1955800 w 2495550"/>
                        <a:gd name="connsiteY5" fmla="*/ 1968500 h 1968500"/>
                        <a:gd name="connsiteX6" fmla="*/ 431800 w 2495550"/>
                        <a:gd name="connsiteY6" fmla="*/ 1879600 h 1968500"/>
                        <a:gd name="connsiteX7" fmla="*/ 0 w 2495550"/>
                        <a:gd name="connsiteY7" fmla="*/ 20955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550" h="1968500">
                          <a:moveTo>
                            <a:pt x="0" y="209550"/>
                          </a:moveTo>
                          <a:lnTo>
                            <a:pt x="679450" y="0"/>
                          </a:lnTo>
                          <a:lnTo>
                            <a:pt x="1619250" y="12700"/>
                          </a:lnTo>
                          <a:lnTo>
                            <a:pt x="2247900" y="127000"/>
                          </a:lnTo>
                          <a:lnTo>
                            <a:pt x="2495550" y="279400"/>
                          </a:lnTo>
                          <a:lnTo>
                            <a:pt x="1955800" y="1968500"/>
                          </a:lnTo>
                          <a:lnTo>
                            <a:pt x="431800" y="1879600"/>
                          </a:lnTo>
                          <a:lnTo>
                            <a:pt x="0" y="2095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1" name="Picture 4"/>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4350" y="3311525"/>
                      <a:ext cx="30353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7" name="Group 156"/>
                  <p:cNvGrpSpPr/>
                  <p:nvPr/>
                </p:nvGrpSpPr>
                <p:grpSpPr>
                  <a:xfrm rot="1260000">
                    <a:off x="853130" y="2744841"/>
                    <a:ext cx="314335" cy="355506"/>
                    <a:chOff x="3044825" y="2949575"/>
                    <a:chExt cx="3054350" cy="3454400"/>
                  </a:xfrm>
                </p:grpSpPr>
                <p:sp>
                  <p:nvSpPr>
                    <p:cNvPr id="158" name="Freeform 157"/>
                    <p:cNvSpPr/>
                    <p:nvPr/>
                  </p:nvSpPr>
                  <p:spPr>
                    <a:xfrm>
                      <a:off x="3930650" y="4025900"/>
                      <a:ext cx="1365250" cy="1485900"/>
                    </a:xfrm>
                    <a:custGeom>
                      <a:avLst/>
                      <a:gdLst>
                        <a:gd name="connsiteX0" fmla="*/ 0 w 1365250"/>
                        <a:gd name="connsiteY0" fmla="*/ 527050 h 1485900"/>
                        <a:gd name="connsiteX1" fmla="*/ 952500 w 1365250"/>
                        <a:gd name="connsiteY1" fmla="*/ 1485900 h 1485900"/>
                        <a:gd name="connsiteX2" fmla="*/ 1365250 w 1365250"/>
                        <a:gd name="connsiteY2" fmla="*/ 1073150 h 1485900"/>
                        <a:gd name="connsiteX3" fmla="*/ 342900 w 1365250"/>
                        <a:gd name="connsiteY3" fmla="*/ 0 h 1485900"/>
                        <a:gd name="connsiteX4" fmla="*/ 0 w 1365250"/>
                        <a:gd name="connsiteY4" fmla="*/ 527050 h 148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0" h="1485900">
                          <a:moveTo>
                            <a:pt x="0" y="527050"/>
                          </a:moveTo>
                          <a:lnTo>
                            <a:pt x="952500" y="1485900"/>
                          </a:lnTo>
                          <a:lnTo>
                            <a:pt x="1365250" y="1073150"/>
                          </a:lnTo>
                          <a:lnTo>
                            <a:pt x="342900" y="0"/>
                          </a:lnTo>
                          <a:lnTo>
                            <a:pt x="0" y="52705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9" name="Picture 6"/>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2844800" y="3149600"/>
                      <a:ext cx="34544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grpSp>
    </p:spTree>
    <p:extLst>
      <p:ext uri="{BB962C8B-B14F-4D97-AF65-F5344CB8AC3E}">
        <p14:creationId xmlns:p14="http://schemas.microsoft.com/office/powerpoint/2010/main" val="200972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31" y="152401"/>
            <a:ext cx="11283519" cy="834047"/>
          </a:xfrm>
        </p:spPr>
        <p:txBody>
          <a:bodyPr>
            <a:noAutofit/>
          </a:bodyPr>
          <a:lstStyle/>
          <a:p>
            <a:r>
              <a:rPr lang="en-GB" sz="2550" dirty="0" err="1"/>
              <a:t>TTh</a:t>
            </a:r>
            <a:r>
              <a:rPr lang="en-GB" sz="2550" dirty="0"/>
              <a:t> significantly decreases all-cause mortality and other adverse health outcomes in men with opioid-induced hypogonadism versus </a:t>
            </a:r>
            <a:r>
              <a:rPr lang="en-GB" sz="2550" dirty="0" err="1"/>
              <a:t>TTh</a:t>
            </a:r>
            <a:r>
              <a:rPr lang="en-GB" sz="2550" dirty="0"/>
              <a:t> non-use</a:t>
            </a:r>
          </a:p>
        </p:txBody>
      </p:sp>
      <p:sp>
        <p:nvSpPr>
          <p:cNvPr id="5" name="TextBox 4"/>
          <p:cNvSpPr txBox="1"/>
          <p:nvPr/>
        </p:nvSpPr>
        <p:spPr>
          <a:xfrm>
            <a:off x="1523999" y="5869280"/>
            <a:ext cx="9144001" cy="400110"/>
          </a:xfrm>
          <a:prstGeom prst="rect">
            <a:avLst/>
          </a:prstGeom>
          <a:noFill/>
        </p:spPr>
        <p:txBody>
          <a:bodyPr wrap="square" rtlCol="0" anchor="b">
            <a:spAutoFit/>
          </a:bodyPr>
          <a:lstStyle/>
          <a:p>
            <a:r>
              <a:rPr lang="en-GB" sz="1000" dirty="0">
                <a:solidFill>
                  <a:schemeClr val="tx2"/>
                </a:solidFill>
              </a:rPr>
              <a:t>CI, confidence interval; MACE, major adverse cardiovascular outcomes; </a:t>
            </a:r>
            <a:r>
              <a:rPr lang="en-GB" sz="1000" dirty="0" err="1">
                <a:solidFill>
                  <a:schemeClr val="tx2"/>
                </a:solidFill>
              </a:rPr>
              <a:t>TTh</a:t>
            </a:r>
            <a:r>
              <a:rPr lang="en-GB" sz="1000" dirty="0">
                <a:solidFill>
                  <a:schemeClr val="tx2"/>
                </a:solidFill>
              </a:rPr>
              <a:t>, testosterone therapy</a:t>
            </a:r>
          </a:p>
          <a:p>
            <a:r>
              <a:rPr lang="en-GB" sz="1000" dirty="0" err="1">
                <a:solidFill>
                  <a:schemeClr val="tx2"/>
                </a:solidFill>
              </a:rPr>
              <a:t>Jasuja</a:t>
            </a:r>
            <a:r>
              <a:rPr lang="en-GB" sz="1000" dirty="0">
                <a:solidFill>
                  <a:schemeClr val="tx2"/>
                </a:solidFill>
              </a:rPr>
              <a:t> GK </a:t>
            </a:r>
            <a:r>
              <a:rPr lang="en-GB" sz="1000" i="1" dirty="0">
                <a:solidFill>
                  <a:schemeClr val="tx2"/>
                </a:solidFill>
              </a:rPr>
              <a:t>et al. JAMA </a:t>
            </a:r>
            <a:r>
              <a:rPr lang="en-GB" sz="1000" i="1" dirty="0" err="1">
                <a:solidFill>
                  <a:schemeClr val="tx2"/>
                </a:solidFill>
              </a:rPr>
              <a:t>Netw</a:t>
            </a:r>
            <a:r>
              <a:rPr lang="en-GB" sz="1000" i="1" dirty="0">
                <a:solidFill>
                  <a:schemeClr val="tx2"/>
                </a:solidFill>
              </a:rPr>
              <a:t> Open</a:t>
            </a:r>
            <a:r>
              <a:rPr lang="en-GB" sz="1000" dirty="0">
                <a:solidFill>
                  <a:schemeClr val="tx2"/>
                </a:solidFill>
              </a:rPr>
              <a:t> 2019;2:e1917141.</a:t>
            </a:r>
            <a:endParaRPr lang="en-GB" sz="1000" dirty="0">
              <a:solidFill>
                <a:srgbClr val="FF0000"/>
              </a:solidFill>
            </a:endParaRPr>
          </a:p>
        </p:txBody>
      </p:sp>
      <p:sp>
        <p:nvSpPr>
          <p:cNvPr id="25" name="Content Placeholder 2"/>
          <p:cNvSpPr txBox="1">
            <a:spLocks/>
          </p:cNvSpPr>
          <p:nvPr/>
        </p:nvSpPr>
        <p:spPr>
          <a:xfrm>
            <a:off x="186431" y="1159545"/>
            <a:ext cx="11168109" cy="908247"/>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spc="-20" dirty="0">
                <a:latin typeface="+mn-lt"/>
              </a:rPr>
              <a:t>In a cohort study of long-term opioid users with testosterone deficiency, those receiving </a:t>
            </a:r>
            <a:r>
              <a:rPr lang="en-GB" sz="1600" spc="-20" dirty="0" err="1">
                <a:latin typeface="+mn-lt"/>
              </a:rPr>
              <a:t>TTh</a:t>
            </a:r>
            <a:r>
              <a:rPr lang="en-GB" sz="1600" spc="-20" dirty="0">
                <a:latin typeface="+mn-lt"/>
              </a:rPr>
              <a:t> (n=14,121) had </a:t>
            </a:r>
            <a:r>
              <a:rPr lang="en-GB" sz="1600" b="1" spc="-20" dirty="0">
                <a:latin typeface="+mn-lt"/>
              </a:rPr>
              <a:t>significantly lower all-cause mortality</a:t>
            </a:r>
            <a:r>
              <a:rPr lang="en-GB" sz="1600" spc="-20" dirty="0">
                <a:latin typeface="+mn-lt"/>
              </a:rPr>
              <a:t> and incidences of </a:t>
            </a:r>
            <a:r>
              <a:rPr lang="en-GB" sz="1600" b="1" spc="-20" dirty="0">
                <a:latin typeface="+mn-lt"/>
              </a:rPr>
              <a:t>MACE</a:t>
            </a:r>
            <a:r>
              <a:rPr lang="en-GB" sz="1600" spc="-20" dirty="0">
                <a:latin typeface="+mn-lt"/>
              </a:rPr>
              <a:t>, </a:t>
            </a:r>
            <a:r>
              <a:rPr lang="en-GB" sz="1600" b="1" spc="-20" dirty="0">
                <a:latin typeface="+mn-lt"/>
              </a:rPr>
              <a:t>anaemia</a:t>
            </a:r>
            <a:r>
              <a:rPr lang="en-GB" sz="1600" spc="-20" dirty="0">
                <a:latin typeface="+mn-lt"/>
              </a:rPr>
              <a:t>, and </a:t>
            </a:r>
            <a:r>
              <a:rPr lang="en-GB" sz="1600" b="1" spc="-20" dirty="0">
                <a:latin typeface="+mn-lt"/>
              </a:rPr>
              <a:t>femoral or hip fractures</a:t>
            </a:r>
            <a:r>
              <a:rPr lang="en-GB" sz="1600" spc="-20" dirty="0">
                <a:latin typeface="+mn-lt"/>
              </a:rPr>
              <a:t> than those not receiving </a:t>
            </a:r>
            <a:r>
              <a:rPr lang="en-GB" sz="1600" spc="-20" dirty="0" err="1">
                <a:latin typeface="+mn-lt"/>
              </a:rPr>
              <a:t>TTh</a:t>
            </a:r>
            <a:r>
              <a:rPr lang="en-GB" sz="1600" spc="-20" dirty="0">
                <a:latin typeface="+mn-lt"/>
              </a:rPr>
              <a:t> (n=7151)</a:t>
            </a:r>
          </a:p>
        </p:txBody>
      </p:sp>
      <p:grpSp>
        <p:nvGrpSpPr>
          <p:cNvPr id="226" name="Group 225"/>
          <p:cNvGrpSpPr/>
          <p:nvPr/>
        </p:nvGrpSpPr>
        <p:grpSpPr>
          <a:xfrm>
            <a:off x="852256" y="2067792"/>
            <a:ext cx="9951868" cy="3639745"/>
            <a:chOff x="889299" y="2157745"/>
            <a:chExt cx="7404037" cy="3639745"/>
          </a:xfrm>
        </p:grpSpPr>
        <p:grpSp>
          <p:nvGrpSpPr>
            <p:cNvPr id="128" name="Group 127"/>
            <p:cNvGrpSpPr/>
            <p:nvPr/>
          </p:nvGrpSpPr>
          <p:grpSpPr>
            <a:xfrm>
              <a:off x="889299" y="2157745"/>
              <a:ext cx="7365403" cy="3639745"/>
              <a:chOff x="5502759" y="-788725"/>
              <a:chExt cx="3553672" cy="4837591"/>
            </a:xfrm>
          </p:grpSpPr>
          <p:sp>
            <p:nvSpPr>
              <p:cNvPr id="220" name="Rounded Rectangle 219"/>
              <p:cNvSpPr/>
              <p:nvPr/>
            </p:nvSpPr>
            <p:spPr>
              <a:xfrm>
                <a:off x="5502759" y="-788724"/>
                <a:ext cx="3553672" cy="4837590"/>
              </a:xfrm>
              <a:prstGeom prst="roundRect">
                <a:avLst>
                  <a:gd name="adj" fmla="val 2559"/>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1" name="Round Same Side Corner Rectangle 220"/>
              <p:cNvSpPr/>
              <p:nvPr/>
            </p:nvSpPr>
            <p:spPr>
              <a:xfrm>
                <a:off x="5502759" y="-788725"/>
                <a:ext cx="3553672" cy="777227"/>
              </a:xfrm>
              <a:prstGeom prst="round2SameRect">
                <a:avLst>
                  <a:gd name="adj1" fmla="val 26174"/>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2" name="TextBox 221"/>
              <p:cNvSpPr txBox="1"/>
              <p:nvPr/>
            </p:nvSpPr>
            <p:spPr>
              <a:xfrm>
                <a:off x="5725037" y="-788724"/>
                <a:ext cx="3109116" cy="1104479"/>
              </a:xfrm>
              <a:prstGeom prst="rect">
                <a:avLst/>
              </a:prstGeom>
              <a:noFill/>
            </p:spPr>
            <p:txBody>
              <a:bodyPr wrap="square" rtlCol="0">
                <a:spAutoFit/>
              </a:bodyPr>
              <a:lstStyle/>
              <a:p>
                <a:pPr algn="ctr"/>
                <a:r>
                  <a:rPr lang="en-GB" sz="1600" b="1" dirty="0">
                    <a:solidFill>
                      <a:schemeClr val="bg1"/>
                    </a:solidFill>
                  </a:rPr>
                  <a:t>Likelihood of adverse outcomes after 6 years of follow-up in men with opioid-induced hypogonadism on chronic opioid therapy (N=21,272)</a:t>
                </a:r>
              </a:p>
            </p:txBody>
          </p:sp>
        </p:grpSp>
        <p:grpSp>
          <p:nvGrpSpPr>
            <p:cNvPr id="225" name="Group 224"/>
            <p:cNvGrpSpPr/>
            <p:nvPr/>
          </p:nvGrpSpPr>
          <p:grpSpPr>
            <a:xfrm>
              <a:off x="1087152" y="2837045"/>
              <a:ext cx="7206184" cy="2876472"/>
              <a:chOff x="1004602" y="2837045"/>
              <a:chExt cx="7206184" cy="2876472"/>
            </a:xfrm>
          </p:grpSpPr>
          <p:grpSp>
            <p:nvGrpSpPr>
              <p:cNvPr id="70" name="Group 69"/>
              <p:cNvGrpSpPr/>
              <p:nvPr/>
            </p:nvGrpSpPr>
            <p:grpSpPr>
              <a:xfrm>
                <a:off x="1004602" y="3117845"/>
                <a:ext cx="5726399" cy="1985036"/>
                <a:chOff x="1004602" y="3117845"/>
                <a:chExt cx="5726399" cy="1985036"/>
              </a:xfrm>
            </p:grpSpPr>
            <p:sp>
              <p:nvSpPr>
                <p:cNvPr id="71" name="Round Same Side Corner Rectangle 70"/>
                <p:cNvSpPr/>
                <p:nvPr/>
              </p:nvSpPr>
              <p:spPr>
                <a:xfrm rot="16200000">
                  <a:off x="2875284" y="1247164"/>
                  <a:ext cx="1985035" cy="5726399"/>
                </a:xfrm>
                <a:prstGeom prst="round2SameRect">
                  <a:avLst>
                    <a:gd name="adj1" fmla="val 6781"/>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Rectangle 71"/>
                <p:cNvSpPr/>
                <p:nvPr/>
              </p:nvSpPr>
              <p:spPr>
                <a:xfrm>
                  <a:off x="1004602" y="4123572"/>
                  <a:ext cx="5726398" cy="492877"/>
                </a:xfrm>
                <a:prstGeom prst="rect">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ound Same Side Corner Rectangle 64"/>
                <p:cNvSpPr/>
                <p:nvPr/>
              </p:nvSpPr>
              <p:spPr>
                <a:xfrm rot="5400000" flipV="1">
                  <a:off x="2875284" y="1247163"/>
                  <a:ext cx="1985035" cy="5726399"/>
                </a:xfrm>
                <a:custGeom>
                  <a:avLst/>
                  <a:gdLst/>
                  <a:ahLst/>
                  <a:cxnLst/>
                  <a:rect l="l" t="t" r="r" b="b"/>
                  <a:pathLst>
                    <a:path w="1985035" h="5726399">
                      <a:moveTo>
                        <a:pt x="1985035" y="5726398"/>
                      </a:moveTo>
                      <a:lnTo>
                        <a:pt x="1985035" y="5726399"/>
                      </a:lnTo>
                      <a:lnTo>
                        <a:pt x="0" y="5726399"/>
                      </a:lnTo>
                      <a:lnTo>
                        <a:pt x="0" y="134605"/>
                      </a:lnTo>
                      <a:cubicBezTo>
                        <a:pt x="0" y="60265"/>
                        <a:pt x="60265" y="0"/>
                        <a:pt x="134605" y="0"/>
                      </a:cubicBezTo>
                      <a:lnTo>
                        <a:pt x="486431" y="0"/>
                      </a:lnTo>
                      <a:lnTo>
                        <a:pt x="486431" y="5726398"/>
                      </a:lnTo>
                      <a:close/>
                    </a:path>
                  </a:pathLst>
                </a:cu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1085008" y="2837045"/>
                <a:ext cx="5889950" cy="2876472"/>
                <a:chOff x="1570892" y="1894158"/>
                <a:chExt cx="5889950" cy="2876472"/>
              </a:xfrm>
            </p:grpSpPr>
            <p:graphicFrame>
              <p:nvGraphicFramePr>
                <p:cNvPr id="7" name="Chart 6"/>
                <p:cNvGraphicFramePr/>
                <p:nvPr/>
              </p:nvGraphicFramePr>
              <p:xfrm>
                <a:off x="1570892" y="1894158"/>
                <a:ext cx="5889950" cy="2681430"/>
              </p:xfrm>
              <a:graphic>
                <a:graphicData uri="http://schemas.openxmlformats.org/drawingml/2006/chart">
                  <c:chart xmlns:c="http://schemas.openxmlformats.org/drawingml/2006/chart" xmlns:r="http://schemas.openxmlformats.org/officeDocument/2006/relationships" r:id="rId3"/>
                </a:graphicData>
              </a:graphic>
            </p:graphicFrame>
            <p:sp>
              <p:nvSpPr>
                <p:cNvPr id="233" name="TextBox 232"/>
                <p:cNvSpPr txBox="1"/>
                <p:nvPr/>
              </p:nvSpPr>
              <p:spPr>
                <a:xfrm>
                  <a:off x="3031653" y="4462853"/>
                  <a:ext cx="3869970" cy="307777"/>
                </a:xfrm>
                <a:prstGeom prst="rect">
                  <a:avLst/>
                </a:prstGeom>
                <a:noFill/>
              </p:spPr>
              <p:txBody>
                <a:bodyPr wrap="none" rtlCol="0">
                  <a:spAutoFit/>
                </a:bodyPr>
                <a:lstStyle/>
                <a:p>
                  <a:pPr algn="ctr"/>
                  <a:r>
                    <a:rPr lang="en-GB" sz="1400" b="1" dirty="0"/>
                    <a:t>Covariate-adjusted hazard ratio (95% CI)</a:t>
                  </a:r>
                </a:p>
              </p:txBody>
            </p:sp>
          </p:grpSp>
          <p:sp>
            <p:nvSpPr>
              <p:cNvPr id="26" name="TextBox 25"/>
              <p:cNvSpPr txBox="1"/>
              <p:nvPr/>
            </p:nvSpPr>
            <p:spPr>
              <a:xfrm>
                <a:off x="6695566" y="3324387"/>
                <a:ext cx="1447832" cy="276999"/>
              </a:xfrm>
              <a:prstGeom prst="rect">
                <a:avLst/>
              </a:prstGeom>
              <a:noFill/>
            </p:spPr>
            <p:txBody>
              <a:bodyPr wrap="none" rtlCol="0">
                <a:spAutoFit/>
              </a:bodyPr>
              <a:lstStyle/>
              <a:p>
                <a:pPr algn="ctr"/>
                <a:r>
                  <a:rPr lang="en-GB" sz="1200" b="1" dirty="0"/>
                  <a:t>0.51 (0.42 to 0.61)</a:t>
                </a:r>
              </a:p>
            </p:txBody>
          </p:sp>
          <p:sp>
            <p:nvSpPr>
              <p:cNvPr id="28" name="TextBox 27"/>
              <p:cNvSpPr txBox="1"/>
              <p:nvPr/>
            </p:nvSpPr>
            <p:spPr>
              <a:xfrm>
                <a:off x="6684407" y="3813337"/>
                <a:ext cx="1492717" cy="276999"/>
              </a:xfrm>
              <a:prstGeom prst="rect">
                <a:avLst/>
              </a:prstGeom>
              <a:noFill/>
            </p:spPr>
            <p:txBody>
              <a:bodyPr wrap="none" rtlCol="0">
                <a:spAutoFit/>
              </a:bodyPr>
              <a:lstStyle/>
              <a:p>
                <a:pPr algn="ctr"/>
                <a:r>
                  <a:rPr lang="en-GB" sz="1200" b="1" dirty="0"/>
                  <a:t>0.58 (0.51 to 0.67)</a:t>
                </a:r>
              </a:p>
            </p:txBody>
          </p:sp>
          <p:sp>
            <p:nvSpPr>
              <p:cNvPr id="29" name="TextBox 28"/>
              <p:cNvSpPr txBox="1"/>
              <p:nvPr/>
            </p:nvSpPr>
            <p:spPr>
              <a:xfrm>
                <a:off x="6667575" y="4317724"/>
                <a:ext cx="1526380" cy="276999"/>
              </a:xfrm>
              <a:prstGeom prst="rect">
                <a:avLst/>
              </a:prstGeom>
              <a:noFill/>
            </p:spPr>
            <p:txBody>
              <a:bodyPr wrap="none" rtlCol="0">
                <a:spAutoFit/>
              </a:bodyPr>
              <a:lstStyle/>
              <a:p>
                <a:pPr algn="ctr"/>
                <a:r>
                  <a:rPr lang="en-GB" sz="1200" b="1" dirty="0"/>
                  <a:t>0.73 (0.68 to 0.79)</a:t>
                </a:r>
              </a:p>
            </p:txBody>
          </p:sp>
          <p:sp>
            <p:nvSpPr>
              <p:cNvPr id="30" name="TextBox 29"/>
              <p:cNvSpPr txBox="1"/>
              <p:nvPr/>
            </p:nvSpPr>
            <p:spPr>
              <a:xfrm>
                <a:off x="6650744" y="4814662"/>
                <a:ext cx="1560042" cy="276999"/>
              </a:xfrm>
              <a:prstGeom prst="rect">
                <a:avLst/>
              </a:prstGeom>
              <a:noFill/>
            </p:spPr>
            <p:txBody>
              <a:bodyPr wrap="none" rtlCol="0">
                <a:spAutoFit/>
              </a:bodyPr>
              <a:lstStyle/>
              <a:p>
                <a:pPr algn="ctr"/>
                <a:r>
                  <a:rPr lang="en-GB" sz="1200" b="1" dirty="0"/>
                  <a:t>0.68 (0.48 to 0.96)</a:t>
                </a:r>
              </a:p>
            </p:txBody>
          </p:sp>
          <p:sp>
            <p:nvSpPr>
              <p:cNvPr id="9" name="Diamond 8"/>
              <p:cNvSpPr/>
              <p:nvPr/>
            </p:nvSpPr>
            <p:spPr>
              <a:xfrm>
                <a:off x="6021101" y="3236087"/>
                <a:ext cx="138500" cy="1385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Diamond 31"/>
              <p:cNvSpPr/>
              <p:nvPr/>
            </p:nvSpPr>
            <p:spPr>
              <a:xfrm>
                <a:off x="6021101" y="3725037"/>
                <a:ext cx="138500" cy="1385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Diamond 32"/>
              <p:cNvSpPr/>
              <p:nvPr/>
            </p:nvSpPr>
            <p:spPr>
              <a:xfrm>
                <a:off x="6021101" y="4220337"/>
                <a:ext cx="138500" cy="1385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Diamond 33"/>
              <p:cNvSpPr/>
              <p:nvPr/>
            </p:nvSpPr>
            <p:spPr>
              <a:xfrm>
                <a:off x="6021101" y="4715637"/>
                <a:ext cx="138500" cy="1385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4" name="Group 23"/>
              <p:cNvGrpSpPr/>
              <p:nvPr/>
            </p:nvGrpSpPr>
            <p:grpSpPr>
              <a:xfrm>
                <a:off x="2743849" y="4864862"/>
                <a:ext cx="3086100" cy="138500"/>
                <a:chOff x="2743849" y="4864862"/>
                <a:chExt cx="3086100" cy="138500"/>
              </a:xfrm>
            </p:grpSpPr>
            <p:cxnSp>
              <p:nvCxnSpPr>
                <p:cNvPr id="12" name="Straight Connector 11"/>
                <p:cNvCxnSpPr/>
                <p:nvPr/>
              </p:nvCxnSpPr>
              <p:spPr>
                <a:xfrm>
                  <a:off x="2743849" y="4878942"/>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5829949" y="4878942"/>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a:off x="2743850" y="4934112"/>
                  <a:ext cx="3086099"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Diamond 34"/>
                <p:cNvSpPr/>
                <p:nvPr/>
              </p:nvSpPr>
              <p:spPr>
                <a:xfrm>
                  <a:off x="3957351" y="4864862"/>
                  <a:ext cx="138500" cy="1385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4026601" y="4360727"/>
                <a:ext cx="711148" cy="138500"/>
                <a:chOff x="4026601" y="4360727"/>
                <a:chExt cx="711148" cy="138500"/>
              </a:xfrm>
            </p:grpSpPr>
            <p:cxnSp>
              <p:nvCxnSpPr>
                <p:cNvPr id="43" name="Straight Connector 42"/>
                <p:cNvCxnSpPr/>
                <p:nvPr/>
              </p:nvCxnSpPr>
              <p:spPr>
                <a:xfrm>
                  <a:off x="4026601" y="4374807"/>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737749" y="4374807"/>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4026601" y="4429977"/>
                  <a:ext cx="71114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Diamond 35"/>
                <p:cNvSpPr/>
                <p:nvPr/>
              </p:nvSpPr>
              <p:spPr>
                <a:xfrm>
                  <a:off x="4287551" y="4360727"/>
                  <a:ext cx="138500" cy="1385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1" name="Group 30"/>
              <p:cNvGrpSpPr/>
              <p:nvPr/>
            </p:nvGrpSpPr>
            <p:grpSpPr>
              <a:xfrm>
                <a:off x="2934349" y="3861248"/>
                <a:ext cx="1028700" cy="138500"/>
                <a:chOff x="2934349" y="3861248"/>
                <a:chExt cx="1028700" cy="138500"/>
              </a:xfrm>
            </p:grpSpPr>
            <p:cxnSp>
              <p:nvCxnSpPr>
                <p:cNvPr id="42" name="Straight Connector 41"/>
                <p:cNvCxnSpPr/>
                <p:nvPr/>
              </p:nvCxnSpPr>
              <p:spPr>
                <a:xfrm>
                  <a:off x="2934349" y="387532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963049" y="387532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2934349" y="3930498"/>
                  <a:ext cx="102300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Diamond 36"/>
                <p:cNvSpPr/>
                <p:nvPr/>
              </p:nvSpPr>
              <p:spPr>
                <a:xfrm>
                  <a:off x="3322351" y="3861248"/>
                  <a:ext cx="138500" cy="1385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4" name="Group 223"/>
              <p:cNvGrpSpPr/>
              <p:nvPr/>
            </p:nvGrpSpPr>
            <p:grpSpPr>
              <a:xfrm>
                <a:off x="2362849" y="3369781"/>
                <a:ext cx="1219200" cy="138500"/>
                <a:chOff x="2362849" y="3369781"/>
                <a:chExt cx="1219200" cy="138500"/>
              </a:xfrm>
            </p:grpSpPr>
            <p:cxnSp>
              <p:nvCxnSpPr>
                <p:cNvPr id="41" name="Straight Connector 40"/>
                <p:cNvCxnSpPr/>
                <p:nvPr/>
              </p:nvCxnSpPr>
              <p:spPr>
                <a:xfrm>
                  <a:off x="2362849" y="3383861"/>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582049" y="3383861"/>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2362849" y="3439031"/>
                  <a:ext cx="12192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Diamond 37"/>
                <p:cNvSpPr/>
                <p:nvPr/>
              </p:nvSpPr>
              <p:spPr>
                <a:xfrm>
                  <a:off x="2871449" y="3369781"/>
                  <a:ext cx="138500" cy="1385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4" name="TextBox 73"/>
              <p:cNvSpPr txBox="1"/>
              <p:nvPr/>
            </p:nvSpPr>
            <p:spPr>
              <a:xfrm>
                <a:off x="6767922" y="4627337"/>
                <a:ext cx="1282723" cy="276999"/>
              </a:xfrm>
              <a:prstGeom prst="rect">
                <a:avLst/>
              </a:prstGeom>
              <a:noFill/>
            </p:spPr>
            <p:txBody>
              <a:bodyPr wrap="none" rtlCol="0">
                <a:spAutoFit/>
              </a:bodyPr>
              <a:lstStyle/>
              <a:p>
                <a:pPr algn="ctr"/>
                <a:r>
                  <a:rPr lang="en-GB" sz="1200" b="1" dirty="0"/>
                  <a:t>1.0 [</a:t>
                </a:r>
                <a:r>
                  <a:rPr lang="en-GB" sz="1200" dirty="0"/>
                  <a:t>Reference</a:t>
                </a:r>
                <a:r>
                  <a:rPr lang="en-GB" sz="1200" b="1" dirty="0"/>
                  <a:t>]</a:t>
                </a:r>
              </a:p>
            </p:txBody>
          </p:sp>
          <p:sp>
            <p:nvSpPr>
              <p:cNvPr id="75" name="TextBox 74"/>
              <p:cNvSpPr txBox="1"/>
              <p:nvPr/>
            </p:nvSpPr>
            <p:spPr>
              <a:xfrm>
                <a:off x="6767922" y="4132037"/>
                <a:ext cx="1282723" cy="276999"/>
              </a:xfrm>
              <a:prstGeom prst="rect">
                <a:avLst/>
              </a:prstGeom>
              <a:noFill/>
            </p:spPr>
            <p:txBody>
              <a:bodyPr wrap="none" rtlCol="0">
                <a:spAutoFit/>
              </a:bodyPr>
              <a:lstStyle/>
              <a:p>
                <a:pPr algn="ctr"/>
                <a:r>
                  <a:rPr lang="en-GB" sz="1200" b="1" dirty="0"/>
                  <a:t>1.0 [</a:t>
                </a:r>
                <a:r>
                  <a:rPr lang="en-GB" sz="1200" dirty="0"/>
                  <a:t>Reference</a:t>
                </a:r>
                <a:r>
                  <a:rPr lang="en-GB" sz="1200" b="1" dirty="0"/>
                  <a:t>]</a:t>
                </a:r>
              </a:p>
            </p:txBody>
          </p:sp>
          <p:sp>
            <p:nvSpPr>
              <p:cNvPr id="76" name="TextBox 75"/>
              <p:cNvSpPr txBox="1"/>
              <p:nvPr/>
            </p:nvSpPr>
            <p:spPr>
              <a:xfrm>
                <a:off x="6767922" y="3636737"/>
                <a:ext cx="1282723" cy="276999"/>
              </a:xfrm>
              <a:prstGeom prst="rect">
                <a:avLst/>
              </a:prstGeom>
              <a:noFill/>
            </p:spPr>
            <p:txBody>
              <a:bodyPr wrap="none" rtlCol="0">
                <a:spAutoFit/>
              </a:bodyPr>
              <a:lstStyle/>
              <a:p>
                <a:pPr algn="ctr"/>
                <a:r>
                  <a:rPr lang="en-GB" sz="1200" b="1" dirty="0"/>
                  <a:t>1.0 [</a:t>
                </a:r>
                <a:r>
                  <a:rPr lang="en-GB" sz="1200" dirty="0"/>
                  <a:t>Reference</a:t>
                </a:r>
                <a:r>
                  <a:rPr lang="en-GB" sz="1200" b="1" dirty="0"/>
                  <a:t>]</a:t>
                </a:r>
              </a:p>
            </p:txBody>
          </p:sp>
          <p:sp>
            <p:nvSpPr>
              <p:cNvPr id="77" name="TextBox 76"/>
              <p:cNvSpPr txBox="1"/>
              <p:nvPr/>
            </p:nvSpPr>
            <p:spPr>
              <a:xfrm>
                <a:off x="6761572" y="3147787"/>
                <a:ext cx="1282723" cy="276999"/>
              </a:xfrm>
              <a:prstGeom prst="rect">
                <a:avLst/>
              </a:prstGeom>
              <a:noFill/>
            </p:spPr>
            <p:txBody>
              <a:bodyPr wrap="none" rtlCol="0">
                <a:spAutoFit/>
              </a:bodyPr>
              <a:lstStyle/>
              <a:p>
                <a:pPr algn="ctr"/>
                <a:r>
                  <a:rPr lang="en-GB" sz="1200" b="1" dirty="0"/>
                  <a:t>1.0 [</a:t>
                </a:r>
                <a:r>
                  <a:rPr lang="en-GB" sz="1200" dirty="0"/>
                  <a:t>Reference</a:t>
                </a:r>
                <a:r>
                  <a:rPr lang="en-GB" sz="1200" b="1" dirty="0"/>
                  <a:t>]</a:t>
                </a:r>
              </a:p>
            </p:txBody>
          </p:sp>
        </p:grpSp>
      </p:grpSp>
    </p:spTree>
    <p:extLst>
      <p:ext uri="{BB962C8B-B14F-4D97-AF65-F5344CB8AC3E}">
        <p14:creationId xmlns:p14="http://schemas.microsoft.com/office/powerpoint/2010/main" val="1236138924"/>
      </p:ext>
    </p:extLst>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7" ma:contentTypeDescription="Create a new document." ma:contentTypeScope="" ma:versionID="fb09dea06bbafc9642526a5b60374bfa">
  <xsd:schema xmlns:xsd="http://www.w3.org/2001/XMLSchema" xmlns:xs="http://www.w3.org/2001/XMLSchema" xmlns:p="http://schemas.microsoft.com/office/2006/metadata/properties" xmlns:ns2="2bd39ed4-040d-4575-9ecd-51b09e17f4f6" xmlns:ns3="1ee8c843-32ad-4946-8cbf-9ab99b627ff5" targetNamespace="http://schemas.microsoft.com/office/2006/metadata/properties" ma:root="true" ma:fieldsID="a3372b022039fdd0007d14db7486ab79" ns2:_="" ns3:_="">
    <xsd:import namespace="2bd39ed4-040d-4575-9ecd-51b09e17f4f6"/>
    <xsd:import namespace="1ee8c843-32ad-4946-8cbf-9ab99b627f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82f0ef-9e5c-4f20-a8e5-79115d6c62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8c843-32ad-4946-8cbf-9ab99b627ff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3659d1-ce99-4d7d-99ed-4b469d8233ee}" ma:internalName="TaxCatchAll" ma:showField="CatchAllData" ma:web="1ee8c843-32ad-4946-8cbf-9ab99b627f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e8c843-32ad-4946-8cbf-9ab99b627ff5" xsi:nil="true"/>
    <lcf76f155ced4ddcb4097134ff3c332f xmlns="2bd39ed4-040d-4575-9ecd-51b09e17f4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77C194-E147-4905-9BE1-DB664BA51BE9}"/>
</file>

<file path=customXml/itemProps2.xml><?xml version="1.0" encoding="utf-8"?>
<ds:datastoreItem xmlns:ds="http://schemas.openxmlformats.org/officeDocument/2006/customXml" ds:itemID="{A93FE4ED-D85A-4F2C-89D2-148AA66585FC}"/>
</file>

<file path=customXml/itemProps3.xml><?xml version="1.0" encoding="utf-8"?>
<ds:datastoreItem xmlns:ds="http://schemas.openxmlformats.org/officeDocument/2006/customXml" ds:itemID="{27F258F1-99F2-4F9E-88E0-30A145C3492D}"/>
</file>

<file path=docProps/app.xml><?xml version="1.0" encoding="utf-8"?>
<Properties xmlns="http://schemas.openxmlformats.org/officeDocument/2006/extended-properties" xmlns:vt="http://schemas.openxmlformats.org/officeDocument/2006/docPropsVTypes">
  <Template/>
  <TotalTime>511</TotalTime>
  <Words>3911</Words>
  <Application>Microsoft Office PowerPoint</Application>
  <PresentationFormat>Widescreen</PresentationFormat>
  <Paragraphs>253</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Poppins Medium</vt:lpstr>
      <vt:lpstr>Calibri</vt:lpstr>
      <vt:lpstr>Wingdings</vt:lpstr>
      <vt:lpstr>Arial</vt:lpstr>
      <vt:lpstr>Poppins Light</vt:lpstr>
      <vt:lpstr>Office Theme</vt:lpstr>
      <vt:lpstr>Testosterone Deficiency  &amp; Opioids</vt:lpstr>
      <vt:lpstr>Testosterone and opioids: overview</vt:lpstr>
      <vt:lpstr>Testosterone deficiency is common in chronic opioid users</vt:lpstr>
      <vt:lpstr>Opioid-induced hypogonadism is associated with reduced sexual function and quality of life</vt:lpstr>
      <vt:lpstr>Pathogenesis of opioid-induced hypogonadism</vt:lpstr>
      <vt:lpstr>In a retrospective study, hypogonadism was associated with longer duration of action of opioids and BMI, but not total daily opioid dose</vt:lpstr>
      <vt:lpstr>In a retrospective study, odds of hypogonadism were higher with opioids that maintain very stable serum drug levels</vt:lpstr>
      <vt:lpstr>Chronic opioid use may increase the odds of developing hypogonadism in a dose-dependent manner</vt:lpstr>
      <vt:lpstr>TTh significantly decreases all-cause mortality and other adverse health outcomes in men with opioid-induced hypogonadism versus TTh non-use</vt:lpstr>
      <vt:lpstr>Considerations for patients starting opioid treatment, and for initiating TTh in men using opioids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53</cp:revision>
  <dcterms:created xsi:type="dcterms:W3CDTF">2020-12-03T13:24:11Z</dcterms:created>
  <dcterms:modified xsi:type="dcterms:W3CDTF">2021-02-21T16:10:21Z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y fmtid="{D5CDD505-2E9C-101B-9397-08002B2CF9AE}" pid="3" name="MediaServiceImageTags">
    <vt:lpwstr/>
  </property>
</Properties>
</file>