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fntdata" ContentType="application/x-fontdata"/>
  <Default Extension="xml" ContentType="application/xml"/>
  <Default Extension="wdp" ContentType="image/vnd.ms-photo"/>
  <Default Extension="jpg" ContentType="image/jpe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xml" ContentType="application/vnd.openxmlformats-officedocument.presentationml.notesSlide+xml"/>
  <Override PartName="/ppt/notesSlides/notesSlide12.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slideLayouts/slideLayout5.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7"/>
  </p:notesMasterIdLst>
  <p:sldIdLst>
    <p:sldId id="256" r:id="rId2"/>
    <p:sldId id="1217" r:id="rId3"/>
    <p:sldId id="1218" r:id="rId4"/>
    <p:sldId id="1219" r:id="rId5"/>
    <p:sldId id="1220" r:id="rId6"/>
    <p:sldId id="1221" r:id="rId7"/>
    <p:sldId id="1191" r:id="rId8"/>
    <p:sldId id="1192" r:id="rId9"/>
    <p:sldId id="1222" r:id="rId10"/>
    <p:sldId id="1223" r:id="rId11"/>
    <p:sldId id="1194" r:id="rId12"/>
    <p:sldId id="1224" r:id="rId13"/>
    <p:sldId id="1225" r:id="rId14"/>
    <p:sldId id="1226" r:id="rId15"/>
    <p:sldId id="1197" r:id="rId16"/>
  </p:sldIdLst>
  <p:sldSz cx="12192000" cy="6858000"/>
  <p:notesSz cx="6858000" cy="9144000"/>
  <p:embeddedFontLst>
    <p:embeddedFont>
      <p:font typeface="Calibri" panose="020F0502020204030204" pitchFamily="34" charset="0"/>
      <p:regular r:id="rId18"/>
      <p:bold r:id="rId19"/>
      <p:italic r:id="rId20"/>
      <p:boldItalic r:id="rId21"/>
    </p:embeddedFont>
    <p:embeddedFont>
      <p:font typeface="Poppins Light" panose="020B0604020202020204" charset="0"/>
      <p:regular r:id="rId22"/>
      <p:italic r:id="rId23"/>
    </p:embeddedFont>
    <p:embeddedFont>
      <p:font typeface="Poppins Medium" panose="020B0604020202020204" charset="0"/>
      <p:regular r:id="rId24"/>
      <p:italic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4D4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93" autoAdjust="0"/>
    <p:restoredTop sz="95182" autoAdjust="0"/>
  </p:normalViewPr>
  <p:slideViewPr>
    <p:cSldViewPr snapToGrid="0" showGuides="1">
      <p:cViewPr varScale="1">
        <p:scale>
          <a:sx n="108" d="100"/>
          <a:sy n="108" d="100"/>
        </p:scale>
        <p:origin x="600" y="114"/>
      </p:cViewPr>
      <p:guideLst>
        <p:guide orient="horz" pos="2160"/>
        <p:guide pos="3840"/>
      </p:guideLst>
    </p:cSldViewPr>
  </p:slideViewPr>
  <p:notesTextViewPr>
    <p:cViewPr>
      <p:scale>
        <a:sx n="1" d="1"/>
        <a:sy n="1" d="1"/>
      </p:scale>
      <p:origin x="0" y="0"/>
    </p:cViewPr>
  </p:notesTextViewPr>
  <p:sorterViewPr>
    <p:cViewPr>
      <p:scale>
        <a:sx n="90" d="100"/>
        <a:sy n="9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viewProps" Target="viewProps.xml"/><Relationship Id="rId30"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FD9F6C-8CA7-42FF-9B69-D300C2B72A33}" type="datetimeFigureOut">
              <a:rPr lang="en-GB" smtClean="0"/>
              <a:t>19/02/2021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68C6A1-D9E3-443E-AEF7-A0EE00017FB4}" type="slidenum">
              <a:rPr lang="en-GB" smtClean="0"/>
              <a:t>‹#›</a:t>
            </a:fld>
            <a:endParaRPr lang="en-GB"/>
          </a:p>
        </p:txBody>
      </p:sp>
    </p:spTree>
    <p:extLst>
      <p:ext uri="{BB962C8B-B14F-4D97-AF65-F5344CB8AC3E}">
        <p14:creationId xmlns:p14="http://schemas.microsoft.com/office/powerpoint/2010/main" val="33546765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0406" y="4925407"/>
            <a:ext cx="5931694" cy="4029879"/>
          </a:xfrm>
        </p:spPr>
        <p:txBody>
          <a:bodyPr>
            <a:normAutofit/>
          </a:bodyPr>
          <a:lstStyle/>
          <a:p>
            <a:pPr marL="185766" indent="-185766">
              <a:buFont typeface="Arial" panose="020B0604020202020204" pitchFamily="34" charset="0"/>
              <a:buChar char="•"/>
            </a:pPr>
            <a:r>
              <a:rPr lang="en-US" dirty="0"/>
              <a:t>Symptoms of sexual dysfunction are the most predictive determinant sign of potential male hypogonadism: 23–36% of men with sexual dysfunction also have hypogonadism.</a:t>
            </a:r>
          </a:p>
          <a:p>
            <a:pPr marL="185766" indent="-185766">
              <a:buFont typeface="Arial" panose="020B0604020202020204" pitchFamily="34" charset="0"/>
              <a:buChar char="•"/>
            </a:pPr>
            <a:r>
              <a:rPr lang="en-US" dirty="0"/>
              <a:t>Sexual symptoms can include reduced sexual desire and activity, ED and fewer/diminished nocturnal erections.</a:t>
            </a:r>
          </a:p>
          <a:p>
            <a:pPr marL="185766" indent="-185766">
              <a:buFont typeface="Arial" panose="020B0604020202020204" pitchFamily="34" charset="0"/>
              <a:buChar char="•"/>
            </a:pPr>
            <a:r>
              <a:rPr lang="en-US" dirty="0"/>
              <a:t>The most prevalent symptoms of hypogonadism in ageing men are reduced sexual desire/libido, reduced sexual activity, and ED.</a:t>
            </a:r>
          </a:p>
          <a:p>
            <a:endParaRPr lang="en-GB" dirty="0"/>
          </a:p>
          <a:p>
            <a:pPr lvl="0"/>
            <a:r>
              <a:rPr lang="en-GB" dirty="0"/>
              <a:t>ED, erectile dysfunction</a:t>
            </a:r>
          </a:p>
          <a:p>
            <a:pPr lvl="0"/>
            <a:endParaRPr lang="en-GB" dirty="0"/>
          </a:p>
          <a:p>
            <a:pPr lvl="0"/>
            <a:r>
              <a:rPr lang="en-GB" b="1" dirty="0"/>
              <a:t>Reference</a:t>
            </a:r>
          </a:p>
          <a:p>
            <a:pPr lvl="0"/>
            <a:r>
              <a:rPr lang="en-GB" dirty="0" err="1"/>
              <a:t>Dohle</a:t>
            </a:r>
            <a:r>
              <a:rPr lang="en-GB" dirty="0"/>
              <a:t> GR et al. European Association of Urology Guidelines on Male Hypogonadism 2018. Available at: https://uroweb.org/guideline/male-hypogonadism/ (last accessed January 2021).</a:t>
            </a:r>
          </a:p>
        </p:txBody>
      </p:sp>
      <p:sp>
        <p:nvSpPr>
          <p:cNvPr id="4" name="Slide Number Placeholder 3"/>
          <p:cNvSpPr>
            <a:spLocks noGrp="1"/>
          </p:cNvSpPr>
          <p:nvPr>
            <p:ph type="sldNum" sz="quarter" idx="10"/>
          </p:nvPr>
        </p:nvSpPr>
        <p:spPr/>
        <p:txBody>
          <a:bodyPr/>
          <a:lstStyle/>
          <a:p>
            <a:fld id="{A0EFADCE-6200-4FA6-B02B-06991B4E0A55}" type="slidenum">
              <a:rPr lang="en-GB" smtClean="0">
                <a:solidFill>
                  <a:prstClr val="black"/>
                </a:solidFill>
              </a:rPr>
              <a:pPr/>
              <a:t>2</a:t>
            </a:fld>
            <a:endParaRPr lang="en-GB">
              <a:solidFill>
                <a:prstClr val="black"/>
              </a:solidFill>
            </a:endParaRPr>
          </a:p>
        </p:txBody>
      </p:sp>
    </p:spTree>
    <p:extLst>
      <p:ext uri="{BB962C8B-B14F-4D97-AF65-F5344CB8AC3E}">
        <p14:creationId xmlns:p14="http://schemas.microsoft.com/office/powerpoint/2010/main" val="290072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0406" y="4925407"/>
            <a:ext cx="5811044" cy="4029879"/>
          </a:xfrm>
        </p:spPr>
        <p:txBody>
          <a:bodyPr>
            <a:normAutofit lnSpcReduction="10000"/>
          </a:bodyPr>
          <a:lstStyle/>
          <a:p>
            <a:pPr marL="185766" indent="-185766">
              <a:buFont typeface="Arial" panose="020B0604020202020204" pitchFamily="34" charset="0"/>
              <a:buChar char="•"/>
            </a:pPr>
            <a:r>
              <a:rPr lang="en-GB" dirty="0"/>
              <a:t>The Testosterone Trials were 7 coordinated clinical trials conducted at 12 US sites to assess the efficacy of TTh in older men with hypogonadism [testosterone levels &lt;9.5 </a:t>
            </a:r>
            <a:r>
              <a:rPr lang="en-GB" dirty="0" err="1"/>
              <a:t>nmol</a:t>
            </a:r>
            <a:r>
              <a:rPr lang="en-GB" dirty="0"/>
              <a:t>/L (&lt;275 ng/</a:t>
            </a:r>
            <a:r>
              <a:rPr lang="en-GB" dirty="0" err="1"/>
              <a:t>dL</a:t>
            </a:r>
            <a:r>
              <a:rPr lang="en-GB" dirty="0"/>
              <a:t>)]:</a:t>
            </a:r>
          </a:p>
          <a:p>
            <a:pPr marL="681142" lvl="1" indent="-185766">
              <a:lnSpc>
                <a:spcPct val="90000"/>
              </a:lnSpc>
              <a:buFont typeface="Calibri" panose="020F0502020204030204" pitchFamily="34" charset="0"/>
              <a:buChar char="–"/>
              <a:defRPr/>
            </a:pPr>
            <a:r>
              <a:rPr lang="en-GB" b="1" dirty="0"/>
              <a:t>Sexual Function</a:t>
            </a:r>
            <a:r>
              <a:rPr lang="en-GB" dirty="0"/>
              <a:t>.</a:t>
            </a:r>
          </a:p>
          <a:p>
            <a:pPr marL="681142" lvl="1" indent="-185766">
              <a:lnSpc>
                <a:spcPct val="90000"/>
              </a:lnSpc>
              <a:buFont typeface="Calibri" panose="020F0502020204030204" pitchFamily="34" charset="0"/>
              <a:buChar char="–"/>
              <a:defRPr/>
            </a:pPr>
            <a:r>
              <a:rPr lang="en-GB" dirty="0"/>
              <a:t>Physical Function.</a:t>
            </a:r>
          </a:p>
          <a:p>
            <a:pPr marL="681142" lvl="1" indent="-185766">
              <a:lnSpc>
                <a:spcPct val="90000"/>
              </a:lnSpc>
              <a:buFont typeface="Calibri" panose="020F0502020204030204" pitchFamily="34" charset="0"/>
              <a:buChar char="–"/>
              <a:defRPr/>
            </a:pPr>
            <a:r>
              <a:rPr lang="en-GB" dirty="0"/>
              <a:t>Vitality.</a:t>
            </a:r>
          </a:p>
          <a:p>
            <a:pPr marL="681142" lvl="1" indent="-185766">
              <a:lnSpc>
                <a:spcPct val="90000"/>
              </a:lnSpc>
              <a:buFont typeface="Calibri" panose="020F0502020204030204" pitchFamily="34" charset="0"/>
              <a:buChar char="–"/>
              <a:defRPr/>
            </a:pPr>
            <a:r>
              <a:rPr lang="en-GB" dirty="0"/>
              <a:t>Cognitive Function.</a:t>
            </a:r>
          </a:p>
          <a:p>
            <a:pPr marL="681142" lvl="1" indent="-185766">
              <a:lnSpc>
                <a:spcPct val="90000"/>
              </a:lnSpc>
              <a:buFont typeface="Calibri" panose="020F0502020204030204" pitchFamily="34" charset="0"/>
              <a:buChar char="–"/>
              <a:defRPr/>
            </a:pPr>
            <a:r>
              <a:rPr lang="en-GB" dirty="0"/>
              <a:t>Anaemia.</a:t>
            </a:r>
          </a:p>
          <a:p>
            <a:pPr marL="681142" lvl="1" indent="-185766">
              <a:lnSpc>
                <a:spcPct val="90000"/>
              </a:lnSpc>
              <a:buFont typeface="Calibri" panose="020F0502020204030204" pitchFamily="34" charset="0"/>
              <a:buChar char="–"/>
              <a:defRPr/>
            </a:pPr>
            <a:r>
              <a:rPr lang="en-GB" dirty="0"/>
              <a:t>Cardiovascular.</a:t>
            </a:r>
          </a:p>
          <a:p>
            <a:pPr marL="681142" lvl="1" indent="-185766">
              <a:lnSpc>
                <a:spcPct val="90000"/>
              </a:lnSpc>
              <a:buFont typeface="Calibri" panose="020F0502020204030204" pitchFamily="34" charset="0"/>
              <a:buChar char="–"/>
              <a:defRPr/>
            </a:pPr>
            <a:r>
              <a:rPr lang="en-GB" dirty="0"/>
              <a:t>Bone.</a:t>
            </a:r>
          </a:p>
          <a:p>
            <a:pPr marL="185766" indent="-185766">
              <a:buFont typeface="Arial" panose="020B0604020202020204" pitchFamily="34" charset="0"/>
              <a:buChar char="•"/>
            </a:pPr>
            <a:r>
              <a:rPr lang="en-GB" dirty="0"/>
              <a:t>Participants were allocated to receive 1% testosterone gel (5 g/day, adjusted to maintain normal testosterone</a:t>
            </a:r>
            <a:r>
              <a:rPr lang="en-GB" baseline="0" dirty="0"/>
              <a:t> levels for a young man)</a:t>
            </a:r>
            <a:r>
              <a:rPr lang="en-GB" dirty="0"/>
              <a:t> or placebo gel for 1 year, and efficacy was assessed every 3 months.</a:t>
            </a:r>
          </a:p>
          <a:p>
            <a:pPr marL="185766" indent="-185766">
              <a:buFont typeface="Arial" panose="020B0604020202020204" pitchFamily="34" charset="0"/>
              <a:buChar char="•"/>
            </a:pPr>
            <a:r>
              <a:rPr lang="en-GB" dirty="0"/>
              <a:t>Participants were</a:t>
            </a:r>
            <a:r>
              <a:rPr lang="en-GB" baseline="0" dirty="0"/>
              <a:t> allocated</a:t>
            </a:r>
            <a:r>
              <a:rPr lang="en-GB" dirty="0"/>
              <a:t> treatment by minimisation, which allows balancing with a larger number of variables than stratified randomisation.</a:t>
            </a:r>
          </a:p>
          <a:p>
            <a:pPr marL="681142" lvl="1" indent="-185766">
              <a:lnSpc>
                <a:spcPct val="90000"/>
              </a:lnSpc>
              <a:buFont typeface="Calibri" panose="020F0502020204030204" pitchFamily="34" charset="0"/>
              <a:buChar char="–"/>
              <a:defRPr/>
            </a:pPr>
            <a:r>
              <a:rPr lang="en-GB" dirty="0"/>
              <a:t>Balancing variables included age &lt; or &gt;75 years, screening testosterone levels </a:t>
            </a:r>
            <a:br>
              <a:rPr lang="en-GB" dirty="0"/>
            </a:br>
            <a:r>
              <a:rPr lang="en-GB" dirty="0"/>
              <a:t>&lt; or &gt;6.9 </a:t>
            </a:r>
            <a:r>
              <a:rPr lang="en-GB" dirty="0" err="1"/>
              <a:t>nmol</a:t>
            </a:r>
            <a:r>
              <a:rPr lang="en-GB" dirty="0"/>
              <a:t>/L (200 ng/</a:t>
            </a:r>
            <a:r>
              <a:rPr lang="en-GB" dirty="0" err="1"/>
              <a:t>dL</a:t>
            </a:r>
            <a:r>
              <a:rPr lang="en-GB" dirty="0"/>
              <a:t>), use/non-use</a:t>
            </a:r>
            <a:r>
              <a:rPr lang="en-GB" baseline="0" dirty="0"/>
              <a:t> of antidepressants and use/non-use </a:t>
            </a:r>
            <a:br>
              <a:rPr lang="en-GB" baseline="0" dirty="0"/>
            </a:br>
            <a:r>
              <a:rPr lang="en-GB" baseline="0" dirty="0"/>
              <a:t>of PDE-5 inhibitors</a:t>
            </a:r>
            <a:r>
              <a:rPr lang="en-GB" dirty="0"/>
              <a:t>.</a:t>
            </a:r>
          </a:p>
          <a:p>
            <a:endParaRPr lang="en-GB" dirty="0"/>
          </a:p>
          <a:p>
            <a:r>
              <a:rPr lang="en-GB" dirty="0"/>
              <a:t>PDE-5, phosphodiesterase type 5; TTh, testosterone therapy</a:t>
            </a:r>
          </a:p>
          <a:p>
            <a:endParaRPr lang="en-GB" sz="1200" dirty="0"/>
          </a:p>
          <a:p>
            <a:r>
              <a:rPr lang="en-GB" sz="1200" b="1" dirty="0"/>
              <a:t>Reference</a:t>
            </a:r>
          </a:p>
          <a:p>
            <a:r>
              <a:rPr lang="en-GB" dirty="0"/>
              <a:t>Snyder PJ </a:t>
            </a:r>
            <a:r>
              <a:rPr lang="en-GB" i="1" dirty="0"/>
              <a:t>et al. </a:t>
            </a:r>
            <a:r>
              <a:rPr lang="sv-SE" i="1" dirty="0"/>
              <a:t>Endocr Rev</a:t>
            </a:r>
            <a:r>
              <a:rPr lang="sv-SE" dirty="0"/>
              <a:t> 2018;39:369–86.</a:t>
            </a:r>
            <a:endParaRPr lang="en-GB" dirty="0"/>
          </a:p>
        </p:txBody>
      </p:sp>
      <p:sp>
        <p:nvSpPr>
          <p:cNvPr id="4" name="Slide Number Placeholder 3"/>
          <p:cNvSpPr>
            <a:spLocks noGrp="1"/>
          </p:cNvSpPr>
          <p:nvPr>
            <p:ph type="sldNum" sz="quarter" idx="10"/>
          </p:nvPr>
        </p:nvSpPr>
        <p:spPr/>
        <p:txBody>
          <a:bodyPr/>
          <a:lstStyle/>
          <a:p>
            <a:fld id="{A0EFADCE-6200-4FA6-B02B-06991B4E0A55}" type="slidenum">
              <a:rPr lang="en-GB" smtClean="0">
                <a:solidFill>
                  <a:prstClr val="black"/>
                </a:solidFill>
              </a:rPr>
              <a:pPr/>
              <a:t>11</a:t>
            </a:fld>
            <a:endParaRPr lang="en-GB">
              <a:solidFill>
                <a:prstClr val="black"/>
              </a:solidFill>
            </a:endParaRPr>
          </a:p>
        </p:txBody>
      </p:sp>
    </p:spTree>
    <p:extLst>
      <p:ext uri="{BB962C8B-B14F-4D97-AF65-F5344CB8AC3E}">
        <p14:creationId xmlns:p14="http://schemas.microsoft.com/office/powerpoint/2010/main" val="19978870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0406" y="4925407"/>
            <a:ext cx="6084094" cy="4029879"/>
          </a:xfrm>
        </p:spPr>
        <p:txBody>
          <a:bodyPr>
            <a:normAutofit lnSpcReduction="10000"/>
          </a:bodyPr>
          <a:lstStyle/>
          <a:p>
            <a:pPr marL="185766" lvl="1" indent="-185766">
              <a:buFont typeface="Arial" panose="020B0604020202020204" pitchFamily="34" charset="0"/>
              <a:buChar char="•"/>
              <a:defRPr/>
            </a:pPr>
            <a:r>
              <a:rPr lang="en-GB" dirty="0"/>
              <a:t>The PDQ is a 7-day diary used in multiple trials to evaluate both the frequency and intensity of sexual desire and performance across sexual activities.</a:t>
            </a:r>
            <a:r>
              <a:rPr lang="en-GB" baseline="30000" dirty="0"/>
              <a:t>1</a:t>
            </a:r>
          </a:p>
          <a:p>
            <a:pPr marL="681142" lvl="1" indent="-185766">
              <a:lnSpc>
                <a:spcPct val="90000"/>
              </a:lnSpc>
              <a:buFont typeface="Calibri" panose="020F0502020204030204" pitchFamily="34" charset="0"/>
              <a:buChar char="–"/>
              <a:defRPr/>
            </a:pPr>
            <a:r>
              <a:rPr lang="en-GB" dirty="0"/>
              <a:t>PDQ-Q4 asks participants to list how many of 12 specified activities (sexual daydreams, anticipation of sex, sexual interactions with partner, flirting by you, flirting toward you, orgasm, ejaculation, intercourse, masturbation, night spontaneous erection, </a:t>
            </a:r>
            <a:br>
              <a:rPr lang="en-GB" dirty="0"/>
            </a:br>
            <a:r>
              <a:rPr lang="en-GB" dirty="0"/>
              <a:t>day spontaneous erection, and erection in response to sexual activity) they engaged </a:t>
            </a:r>
            <a:br>
              <a:rPr lang="en-GB" dirty="0"/>
            </a:br>
            <a:r>
              <a:rPr lang="en-GB" dirty="0"/>
              <a:t>in each day of the week, and the daily count is averaged over 7 days for a total score ranging from 0–12 (higher scores indicate more activity).</a:t>
            </a:r>
            <a:r>
              <a:rPr lang="en-GB" baseline="30000" dirty="0"/>
              <a:t>1,2</a:t>
            </a:r>
          </a:p>
          <a:p>
            <a:pPr marL="185766" lvl="1" indent="-185766">
              <a:lnSpc>
                <a:spcPct val="90000"/>
              </a:lnSpc>
              <a:buFont typeface="Arial" panose="020B0604020202020204" pitchFamily="34" charset="0"/>
              <a:buChar char="•"/>
              <a:defRPr/>
            </a:pPr>
            <a:r>
              <a:rPr lang="en-GB" dirty="0"/>
              <a:t>Previous studies show that in </a:t>
            </a:r>
            <a:r>
              <a:rPr lang="en-GB" dirty="0" err="1"/>
              <a:t>hypogonadal</a:t>
            </a:r>
            <a:r>
              <a:rPr lang="en-GB" dirty="0"/>
              <a:t> men, sexual activity assessed by the</a:t>
            </a:r>
            <a:r>
              <a:rPr lang="en-GB" baseline="0" dirty="0"/>
              <a:t> PDQ </a:t>
            </a:r>
            <a:r>
              <a:rPr lang="en-GB" dirty="0"/>
              <a:t>significantly improved after administration of TTh.</a:t>
            </a:r>
            <a:r>
              <a:rPr lang="en-GB" baseline="30000" dirty="0"/>
              <a:t>1</a:t>
            </a:r>
          </a:p>
          <a:p>
            <a:pPr marL="185766" indent="-185766">
              <a:buFont typeface="Arial" panose="020B0604020202020204" pitchFamily="34" charset="0"/>
              <a:buChar char="•"/>
            </a:pPr>
            <a:r>
              <a:rPr lang="en-GB" dirty="0"/>
              <a:t>In the Sexual Function Trial, sexual activity was assessed by PDQ-Q4, administered by interactive voice response daily for 7 days at baseline and 3, 6, 9 and 12 months. An average of the scores for the 7 days at each time point were taken.</a:t>
            </a:r>
            <a:r>
              <a:rPr lang="en-GB" baseline="30000" dirty="0"/>
              <a:t>3</a:t>
            </a:r>
            <a:endParaRPr lang="en-GB" dirty="0"/>
          </a:p>
          <a:p>
            <a:pPr marL="185766" indent="-185766">
              <a:buFont typeface="Arial" panose="020B0604020202020204" pitchFamily="34" charset="0"/>
              <a:buChar char="•"/>
            </a:pPr>
            <a:r>
              <a:rPr lang="en-GB" dirty="0"/>
              <a:t>PDQ-Q4 was also administered to all men in the T Trials; however, the primary outcome was determined only for men who were enrolled in the Sexual Function Trial, and analyses of PDQ-Q4 in the overall T Trial population were exploratory only.</a:t>
            </a:r>
            <a:r>
              <a:rPr lang="en-GB" baseline="30000" dirty="0"/>
              <a:t>2,3</a:t>
            </a:r>
          </a:p>
          <a:p>
            <a:endParaRPr lang="en-GB" dirty="0"/>
          </a:p>
          <a:p>
            <a:r>
              <a:rPr lang="en-GB" dirty="0"/>
              <a:t>PDQ-Q4, question 4 of the Psychosexual Daily Questionnaire (PDQ); TTh, testosterone therapy</a:t>
            </a:r>
          </a:p>
          <a:p>
            <a:endParaRPr lang="en-GB" sz="1200" dirty="0"/>
          </a:p>
          <a:p>
            <a:r>
              <a:rPr lang="en-GB" sz="1200" b="1" dirty="0"/>
              <a:t>References</a:t>
            </a:r>
          </a:p>
          <a:p>
            <a:r>
              <a:rPr lang="en-GB" b="1" dirty="0"/>
              <a:t>1.</a:t>
            </a:r>
            <a:r>
              <a:rPr lang="en-GB" dirty="0"/>
              <a:t> Wang </a:t>
            </a:r>
            <a:r>
              <a:rPr lang="nb-NO" dirty="0"/>
              <a:t>C </a:t>
            </a:r>
            <a:r>
              <a:rPr lang="nb-NO" i="1" dirty="0"/>
              <a:t>et al. J Sex Med</a:t>
            </a:r>
            <a:r>
              <a:rPr lang="nb-NO" dirty="0"/>
              <a:t> 2018;15:997–1009; </a:t>
            </a:r>
            <a:r>
              <a:rPr lang="en-GB" b="1" dirty="0"/>
              <a:t>2.</a:t>
            </a:r>
            <a:r>
              <a:rPr lang="en-GB" dirty="0"/>
              <a:t> Snyder PJ </a:t>
            </a:r>
            <a:r>
              <a:rPr lang="en-GB" i="1" dirty="0"/>
              <a:t>et al. N </a:t>
            </a:r>
            <a:r>
              <a:rPr lang="en-GB" i="1" dirty="0" err="1"/>
              <a:t>Engl</a:t>
            </a:r>
            <a:r>
              <a:rPr lang="en-GB" i="1" dirty="0"/>
              <a:t> J Med</a:t>
            </a:r>
            <a:r>
              <a:rPr lang="en-GB" dirty="0"/>
              <a:t> 2016;374:611–24;</a:t>
            </a:r>
            <a:r>
              <a:rPr lang="nb-NO" dirty="0"/>
              <a:t> </a:t>
            </a:r>
            <a:br>
              <a:rPr lang="nb-NO" dirty="0"/>
            </a:br>
            <a:r>
              <a:rPr lang="en-GB" b="1" dirty="0"/>
              <a:t>3.</a:t>
            </a:r>
            <a:r>
              <a:rPr lang="en-GB" dirty="0"/>
              <a:t> Snyder PJ </a:t>
            </a:r>
            <a:r>
              <a:rPr lang="en-GB" i="1" dirty="0"/>
              <a:t>et al. </a:t>
            </a:r>
            <a:r>
              <a:rPr lang="en-GB" i="1" dirty="0" err="1"/>
              <a:t>Endocr</a:t>
            </a:r>
            <a:r>
              <a:rPr lang="en-GB" i="1" dirty="0"/>
              <a:t> Rev</a:t>
            </a:r>
            <a:r>
              <a:rPr lang="en-GB" dirty="0"/>
              <a:t> 2018;39:369–86.</a:t>
            </a:r>
          </a:p>
        </p:txBody>
      </p:sp>
      <p:sp>
        <p:nvSpPr>
          <p:cNvPr id="4" name="Slide Number Placeholder 3"/>
          <p:cNvSpPr>
            <a:spLocks noGrp="1"/>
          </p:cNvSpPr>
          <p:nvPr>
            <p:ph type="sldNum" sz="quarter" idx="10"/>
          </p:nvPr>
        </p:nvSpPr>
        <p:spPr/>
        <p:txBody>
          <a:bodyPr/>
          <a:lstStyle/>
          <a:p>
            <a:fld id="{A0EFADCE-6200-4FA6-B02B-06991B4E0A55}" type="slidenum">
              <a:rPr lang="en-GB" smtClean="0">
                <a:solidFill>
                  <a:prstClr val="black"/>
                </a:solidFill>
              </a:rPr>
              <a:pPr/>
              <a:t>12</a:t>
            </a:fld>
            <a:endParaRPr lang="en-GB">
              <a:solidFill>
                <a:prstClr val="black"/>
              </a:solidFill>
            </a:endParaRPr>
          </a:p>
        </p:txBody>
      </p:sp>
    </p:spTree>
    <p:extLst>
      <p:ext uri="{BB962C8B-B14F-4D97-AF65-F5344CB8AC3E}">
        <p14:creationId xmlns:p14="http://schemas.microsoft.com/office/powerpoint/2010/main" val="19978870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0406" y="4925407"/>
            <a:ext cx="5880894" cy="4029879"/>
          </a:xfrm>
        </p:spPr>
        <p:txBody>
          <a:bodyPr/>
          <a:lstStyle/>
          <a:p>
            <a:pPr marL="185766" indent="-185766">
              <a:buFont typeface="Arial" panose="020B0604020202020204" pitchFamily="34" charset="0"/>
              <a:buChar char="•"/>
            </a:pPr>
            <a:r>
              <a:rPr lang="en-GB" dirty="0"/>
              <a:t>TTh, compared with placebo, substantially increased sexual activity, averaged over all follow-up visits, for men enrolled in the Sexual Function Trial (n=459) and also for all men in the </a:t>
            </a:r>
            <a:r>
              <a:rPr lang="en-GB" dirty="0" err="1"/>
              <a:t>TTrials</a:t>
            </a:r>
            <a:r>
              <a:rPr lang="en-GB" dirty="0"/>
              <a:t> (n=771). This effect was seen for most types of sexual activity assessed, including sexual daydreams, flirting, sexual intercourse, masturbation and spontaneous erections at night.</a:t>
            </a:r>
            <a:r>
              <a:rPr lang="en-GB" baseline="30000" dirty="0"/>
              <a:t>1,2</a:t>
            </a:r>
            <a:endParaRPr lang="en-GB" dirty="0"/>
          </a:p>
          <a:p>
            <a:pPr marL="681142" lvl="1" indent="-185766">
              <a:lnSpc>
                <a:spcPct val="90000"/>
              </a:lnSpc>
              <a:buFont typeface="Calibri" panose="020F0502020204030204" pitchFamily="34" charset="0"/>
              <a:buChar char="–"/>
              <a:defRPr/>
            </a:pPr>
            <a:r>
              <a:rPr lang="en-GB" dirty="0"/>
              <a:t>The treatment effect (defined as the mean difference in the change from baseline between participants assigned to TTh and those assigned to placebo) was 0.58 </a:t>
            </a:r>
            <a:br>
              <a:rPr lang="en-GB" dirty="0"/>
            </a:br>
            <a:r>
              <a:rPr lang="en-GB" dirty="0"/>
              <a:t>and 0.62 for men in the Sexual Function Trial and all men in the </a:t>
            </a:r>
            <a:r>
              <a:rPr lang="en-GB" dirty="0" err="1"/>
              <a:t>TTrials</a:t>
            </a:r>
            <a:r>
              <a:rPr lang="en-GB" dirty="0"/>
              <a:t>, respectively (both p&lt;0.001).</a:t>
            </a:r>
            <a:r>
              <a:rPr lang="en-GB" baseline="30000" dirty="0"/>
              <a:t>3</a:t>
            </a:r>
          </a:p>
          <a:p>
            <a:pPr marL="681142" lvl="1" indent="-185766">
              <a:lnSpc>
                <a:spcPct val="90000"/>
              </a:lnSpc>
              <a:buFont typeface="Calibri" panose="020F0502020204030204" pitchFamily="34" charset="0"/>
              <a:buChar char="–"/>
              <a:defRPr/>
            </a:pPr>
            <a:r>
              <a:rPr lang="en-GB" dirty="0"/>
              <a:t>The clinical significance of this effect can be judged from the effect size of 0.45, </a:t>
            </a:r>
            <a:br>
              <a:rPr lang="en-GB" dirty="0"/>
            </a:br>
            <a:r>
              <a:rPr lang="en-GB" dirty="0"/>
              <a:t>which is close to a ‘moderate’ effect of 0.5, and that TTh increased sexual activity </a:t>
            </a:r>
            <a:br>
              <a:rPr lang="en-GB" dirty="0"/>
            </a:br>
            <a:r>
              <a:rPr lang="en-GB" dirty="0"/>
              <a:t>of all types about four times a week.</a:t>
            </a:r>
            <a:r>
              <a:rPr lang="en-GB" baseline="30000" dirty="0"/>
              <a:t>1</a:t>
            </a:r>
          </a:p>
          <a:p>
            <a:pPr marL="681142" lvl="1" indent="-185766">
              <a:lnSpc>
                <a:spcPct val="90000"/>
              </a:lnSpc>
              <a:buFont typeface="Calibri" panose="020F0502020204030204" pitchFamily="34" charset="0"/>
              <a:buChar char="–"/>
              <a:defRPr/>
            </a:pPr>
            <a:r>
              <a:rPr lang="en-GB" dirty="0"/>
              <a:t>Elevations in plasma testosterone level during TTh were proportional to increases </a:t>
            </a:r>
            <a:br>
              <a:rPr lang="en-GB" dirty="0"/>
            </a:br>
            <a:r>
              <a:rPr lang="en-GB" dirty="0"/>
              <a:t>in PDQ-Q4 score (p&lt;0.001 by instrumental variable analysis).</a:t>
            </a:r>
            <a:r>
              <a:rPr lang="en-GB" baseline="30000" dirty="0"/>
              <a:t>3</a:t>
            </a:r>
          </a:p>
          <a:p>
            <a:pPr marL="185766" indent="-185766">
              <a:buFont typeface="Arial" panose="020B0604020202020204" pitchFamily="34" charset="0"/>
              <a:buChar char="•"/>
            </a:pPr>
            <a:r>
              <a:rPr lang="en-GB" dirty="0"/>
              <a:t>TTh also substantially increased libido and, to a lesser degree, erectile function.</a:t>
            </a:r>
            <a:r>
              <a:rPr lang="en-GB" baseline="30000" dirty="0"/>
              <a:t>1</a:t>
            </a:r>
          </a:p>
          <a:p>
            <a:pPr marL="185766" indent="-185766">
              <a:buFont typeface="Arial" panose="020B0604020202020204" pitchFamily="34" charset="0"/>
              <a:buChar char="•"/>
            </a:pPr>
            <a:r>
              <a:rPr lang="en-GB" dirty="0"/>
              <a:t>Incremental increases in total and free testosterone and </a:t>
            </a:r>
            <a:r>
              <a:rPr lang="en-GB" dirty="0" err="1"/>
              <a:t>oestradiol</a:t>
            </a:r>
            <a:r>
              <a:rPr lang="en-GB" dirty="0"/>
              <a:t> levels were substantially associated with greater improvements in sexual activity and libido, but not erectile function.</a:t>
            </a:r>
            <a:r>
              <a:rPr lang="en-GB" baseline="30000" dirty="0"/>
              <a:t>1</a:t>
            </a:r>
          </a:p>
          <a:p>
            <a:endParaRPr lang="en-GB" dirty="0"/>
          </a:p>
          <a:p>
            <a:r>
              <a:rPr lang="en-GB" dirty="0"/>
              <a:t>CI, confidence interval; OR, odds ratio; PDQ-Q4, question 4 of the Psychosexual Daily Questionnaire; TTh, testosterone therapy</a:t>
            </a:r>
          </a:p>
          <a:p>
            <a:endParaRPr lang="en-GB" dirty="0"/>
          </a:p>
          <a:p>
            <a:r>
              <a:rPr lang="en-GB" b="1" dirty="0"/>
              <a:t>References</a:t>
            </a:r>
          </a:p>
          <a:p>
            <a:r>
              <a:rPr lang="sv-SE" b="1" dirty="0"/>
              <a:t>1.</a:t>
            </a:r>
            <a:r>
              <a:rPr lang="sv-SE" dirty="0"/>
              <a:t> Snyder PJ </a:t>
            </a:r>
            <a:r>
              <a:rPr lang="sv-SE" i="1" dirty="0"/>
              <a:t>et al. Endocr Rev</a:t>
            </a:r>
            <a:r>
              <a:rPr lang="sv-SE" dirty="0"/>
              <a:t> 2018;39:369–86; </a:t>
            </a:r>
            <a:r>
              <a:rPr lang="sv-SE" b="1" dirty="0"/>
              <a:t>2.</a:t>
            </a:r>
            <a:r>
              <a:rPr lang="sv-SE" dirty="0"/>
              <a:t> </a:t>
            </a:r>
            <a:r>
              <a:rPr lang="pt-BR" dirty="0"/>
              <a:t>Matsumoto AM. </a:t>
            </a:r>
            <a:r>
              <a:rPr lang="pt-BR" i="1" dirty="0"/>
              <a:t>Curr Opin Endocr Metab Res</a:t>
            </a:r>
            <a:r>
              <a:rPr lang="pt-BR" dirty="0"/>
              <a:t> 2019;6:34–41; </a:t>
            </a:r>
            <a:r>
              <a:rPr lang="pt-BR" b="1" dirty="0"/>
              <a:t>3.</a:t>
            </a:r>
            <a:r>
              <a:rPr lang="pt-BR" dirty="0"/>
              <a:t> </a:t>
            </a:r>
            <a:r>
              <a:rPr lang="en-GB" dirty="0"/>
              <a:t>Snyder PJ </a:t>
            </a:r>
            <a:r>
              <a:rPr lang="en-GB" i="1" dirty="0"/>
              <a:t>et al. </a:t>
            </a:r>
            <a:r>
              <a:rPr lang="sv-SE" i="1" dirty="0"/>
              <a:t>N Engl J Med</a:t>
            </a:r>
            <a:r>
              <a:rPr lang="sv-SE" dirty="0"/>
              <a:t> 2016;374:611–24.</a:t>
            </a:r>
            <a:endParaRPr lang="en-GB" dirty="0"/>
          </a:p>
        </p:txBody>
      </p:sp>
      <p:sp>
        <p:nvSpPr>
          <p:cNvPr id="4" name="Slide Number Placeholder 3"/>
          <p:cNvSpPr>
            <a:spLocks noGrp="1"/>
          </p:cNvSpPr>
          <p:nvPr>
            <p:ph type="sldNum" sz="quarter" idx="10"/>
          </p:nvPr>
        </p:nvSpPr>
        <p:spPr/>
        <p:txBody>
          <a:bodyPr/>
          <a:lstStyle/>
          <a:p>
            <a:fld id="{A0EFADCE-6200-4FA6-B02B-06991B4E0A55}" type="slidenum">
              <a:rPr lang="en-GB" smtClean="0">
                <a:solidFill>
                  <a:prstClr val="black"/>
                </a:solidFill>
              </a:rPr>
              <a:pPr/>
              <a:t>13</a:t>
            </a:fld>
            <a:endParaRPr lang="en-GB">
              <a:solidFill>
                <a:prstClr val="black"/>
              </a:solidFill>
            </a:endParaRPr>
          </a:p>
        </p:txBody>
      </p:sp>
    </p:spTree>
    <p:extLst>
      <p:ext uri="{BB962C8B-B14F-4D97-AF65-F5344CB8AC3E}">
        <p14:creationId xmlns:p14="http://schemas.microsoft.com/office/powerpoint/2010/main" val="10496769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0406" y="4925407"/>
            <a:ext cx="5931694" cy="4029879"/>
          </a:xfrm>
        </p:spPr>
        <p:txBody>
          <a:bodyPr>
            <a:normAutofit fontScale="77500" lnSpcReduction="20000"/>
          </a:bodyPr>
          <a:lstStyle/>
          <a:p>
            <a:pPr marL="177502" indent="-177502">
              <a:buFont typeface="Arial" panose="020B0604020202020204" pitchFamily="34" charset="0"/>
              <a:buChar char="•"/>
            </a:pPr>
            <a:r>
              <a:rPr lang="en-GB" dirty="0"/>
              <a:t>Six large observational registry studies have examined the effect of </a:t>
            </a:r>
            <a:r>
              <a:rPr lang="en-GB" dirty="0" err="1"/>
              <a:t>TTh</a:t>
            </a:r>
            <a:r>
              <a:rPr lang="en-GB" dirty="0"/>
              <a:t> on sexual function in men with hypogonadism.</a:t>
            </a:r>
            <a:r>
              <a:rPr lang="en-GB" baseline="30000" dirty="0"/>
              <a:t>1</a:t>
            </a:r>
          </a:p>
          <a:p>
            <a:pPr marL="177502" indent="-177502">
              <a:buFont typeface="Arial" panose="020B0604020202020204" pitchFamily="34" charset="0"/>
              <a:buChar char="•"/>
            </a:pPr>
            <a:r>
              <a:rPr lang="en-GB" dirty="0" err="1"/>
              <a:t>TRiUS</a:t>
            </a:r>
            <a:r>
              <a:rPr lang="en-GB" dirty="0"/>
              <a:t> is a multicentre registry of men with hypogonadism (N=849; mean age: 51.2 ± 11.9 years) treated with a testosterone 1% topical gel and followed up for 12 months. </a:t>
            </a:r>
            <a:r>
              <a:rPr lang="en-GB" dirty="0" err="1"/>
              <a:t>TTh</a:t>
            </a:r>
            <a:r>
              <a:rPr lang="en-GB" dirty="0"/>
              <a:t> use resulted in an improvement of all sexual function domains investigated, including erectile function, libido and ejaculation.</a:t>
            </a:r>
            <a:r>
              <a:rPr lang="en-GB" baseline="30000" dirty="0"/>
              <a:t>2</a:t>
            </a:r>
          </a:p>
          <a:p>
            <a:pPr marL="177502" indent="-177502">
              <a:buFont typeface="Arial" panose="020B0604020202020204" pitchFamily="34" charset="0"/>
              <a:buChar char="•"/>
            </a:pPr>
            <a:r>
              <a:rPr lang="en-GB" dirty="0"/>
              <a:t>RHYME is a prospective, multinational patient registry including untreated men with diagnosed hypogonadism (N=999; mean age: 59.1 ± 10.5 years), of whom 750 received ≥1 </a:t>
            </a:r>
            <a:r>
              <a:rPr lang="en-GB" dirty="0" err="1"/>
              <a:t>TTh</a:t>
            </a:r>
            <a:r>
              <a:rPr lang="en-GB" dirty="0"/>
              <a:t> prescription during 3 years of follow-up. Compared with </a:t>
            </a:r>
            <a:r>
              <a:rPr lang="en-GB" dirty="0" err="1"/>
              <a:t>TTh</a:t>
            </a:r>
            <a:r>
              <a:rPr lang="en-GB" dirty="0"/>
              <a:t>-untreated men, those who received </a:t>
            </a:r>
            <a:r>
              <a:rPr lang="en-GB" dirty="0" err="1"/>
              <a:t>TTh</a:t>
            </a:r>
            <a:r>
              <a:rPr lang="en-GB" dirty="0"/>
              <a:t> showed an overall improvement of sexual desire and erectile function.</a:t>
            </a:r>
            <a:r>
              <a:rPr lang="en-GB" baseline="30000" dirty="0"/>
              <a:t>3</a:t>
            </a:r>
            <a:endParaRPr lang="en-GB" dirty="0"/>
          </a:p>
          <a:p>
            <a:pPr marL="177502" indent="-177502">
              <a:buFont typeface="Arial" panose="020B0604020202020204" pitchFamily="34" charset="0"/>
              <a:buChar char="•"/>
            </a:pPr>
            <a:r>
              <a:rPr lang="en-GB" dirty="0"/>
              <a:t>SIAMO-NOI is an Italian disease registry with a collection of longitudinal data of men with hypogonadism (n=432; mean age: 50.9 ± 14.9 years) attending 15 highly specialised Italian endocrinology/andrology centres, who were followed up for 12 months. </a:t>
            </a:r>
            <a:r>
              <a:rPr lang="en-GB" dirty="0" err="1"/>
              <a:t>TTh</a:t>
            </a:r>
            <a:r>
              <a:rPr lang="en-GB" dirty="0"/>
              <a:t> use was associated with an improvement of all IIEF-15 subdomains, including orgasmic function.</a:t>
            </a:r>
            <a:r>
              <a:rPr lang="en-GB" baseline="30000" dirty="0"/>
              <a:t>4</a:t>
            </a:r>
            <a:endParaRPr lang="en-GB" dirty="0"/>
          </a:p>
          <a:p>
            <a:pPr marL="177502" indent="-177502">
              <a:buFont typeface="Arial" panose="020B0604020202020204" pitchFamily="34" charset="0"/>
              <a:buChar char="•"/>
            </a:pPr>
            <a:r>
              <a:rPr lang="en-GB" dirty="0"/>
              <a:t>IPASS is a large survey of long-acting injectable TU use at 155 centres in 23 countries in Europe, Asia, Latin America and Australia. Overall, 1,438 men with hypogonadism (mean age: 49.2 ± 13.9 years) received 6,333 injections and were followed for up to 12 months. </a:t>
            </a:r>
            <a:r>
              <a:rPr lang="en-GB" dirty="0" err="1"/>
              <a:t>TTh</a:t>
            </a:r>
            <a:r>
              <a:rPr lang="en-GB" dirty="0"/>
              <a:t> use led to significant improvement of erectile function and sexual desire, as well as overall quality of life. In addition, men who also reported concomitant PDE-5 inhibitor use had an overall significant improvement of sexual outcomes during the combined therapy.</a:t>
            </a:r>
            <a:r>
              <a:rPr lang="en-GB" baseline="30000" dirty="0"/>
              <a:t>5</a:t>
            </a:r>
          </a:p>
          <a:p>
            <a:pPr marL="177502" indent="-177502">
              <a:buFont typeface="Arial" panose="020B0604020202020204" pitchFamily="34" charset="0"/>
              <a:buChar char="•"/>
            </a:pPr>
            <a:r>
              <a:rPr lang="en-GB" dirty="0"/>
              <a:t>Other registries with longer follow-up periods confirmed the above findings.</a:t>
            </a:r>
            <a:r>
              <a:rPr lang="en-GB" baseline="30000" dirty="0"/>
              <a:t>6,7</a:t>
            </a:r>
            <a:r>
              <a:rPr lang="en-GB" dirty="0"/>
              <a:t> A study of 428 men with hypogonadism (mean age: 65.6 years) treated with long-acting TU for up to 8 years showed a constant, progressive improvement in all IIEF-15 subdomains and the Aging Male Symptoms score,</a:t>
            </a:r>
            <a:r>
              <a:rPr lang="en-GB" baseline="30000" dirty="0"/>
              <a:t>6</a:t>
            </a:r>
            <a:r>
              <a:rPr lang="en-GB" dirty="0"/>
              <a:t> and similar results were reported in another registry study of 261 men with hypogonadism (mean age: 58 years) treated with long-acting injectable TU for up to 5 years.</a:t>
            </a:r>
            <a:r>
              <a:rPr lang="en-GB" baseline="30000" dirty="0"/>
              <a:t>7</a:t>
            </a:r>
          </a:p>
          <a:p>
            <a:endParaRPr lang="en-GB" dirty="0"/>
          </a:p>
          <a:p>
            <a:r>
              <a:rPr lang="en-GB" dirty="0"/>
              <a:t>IIEF, International Index of Erectile Function; IPASS, International, Post-Authorisation Surveillance Study; PDE-5, phosphodiesterase type 5; RHYME, Registry of Hypogonadism in Men; SIAMO-NOI, </a:t>
            </a:r>
            <a:r>
              <a:rPr lang="en-GB" dirty="0" err="1"/>
              <a:t>Società</a:t>
            </a:r>
            <a:r>
              <a:rPr lang="en-GB" dirty="0"/>
              <a:t> </a:t>
            </a:r>
            <a:r>
              <a:rPr lang="en-GB" dirty="0" err="1"/>
              <a:t>Italina</a:t>
            </a:r>
            <a:r>
              <a:rPr lang="en-GB" dirty="0"/>
              <a:t> di </a:t>
            </a:r>
            <a:r>
              <a:rPr lang="en-GB" dirty="0" err="1"/>
              <a:t>Andrologia</a:t>
            </a:r>
            <a:r>
              <a:rPr lang="en-GB" dirty="0"/>
              <a:t> e </a:t>
            </a:r>
            <a:r>
              <a:rPr lang="en-GB" dirty="0" err="1"/>
              <a:t>Medicina</a:t>
            </a:r>
            <a:r>
              <a:rPr lang="en-GB" dirty="0"/>
              <a:t> </a:t>
            </a:r>
            <a:r>
              <a:rPr lang="en-GB" dirty="0" err="1"/>
              <a:t>della</a:t>
            </a:r>
            <a:r>
              <a:rPr lang="en-GB" dirty="0"/>
              <a:t> </a:t>
            </a:r>
            <a:r>
              <a:rPr lang="en-GB" dirty="0" err="1"/>
              <a:t>sessualità</a:t>
            </a:r>
            <a:r>
              <a:rPr lang="en-GB" dirty="0"/>
              <a:t>–</a:t>
            </a:r>
            <a:r>
              <a:rPr lang="en-GB" dirty="0" err="1"/>
              <a:t>Osservatorio</a:t>
            </a:r>
            <a:r>
              <a:rPr lang="en-GB" dirty="0"/>
              <a:t> </a:t>
            </a:r>
            <a:r>
              <a:rPr lang="en-GB" dirty="0" err="1"/>
              <a:t>Nazionale</a:t>
            </a:r>
            <a:r>
              <a:rPr lang="en-GB" dirty="0"/>
              <a:t> Outcome </a:t>
            </a:r>
            <a:r>
              <a:rPr lang="en-GB" dirty="0" err="1"/>
              <a:t>Ipogonadismo</a:t>
            </a:r>
            <a:r>
              <a:rPr lang="en-GB" dirty="0"/>
              <a:t>; </a:t>
            </a:r>
            <a:r>
              <a:rPr lang="en-GB" dirty="0" err="1"/>
              <a:t>TRiUS</a:t>
            </a:r>
            <a:r>
              <a:rPr lang="en-GB" dirty="0"/>
              <a:t>, </a:t>
            </a:r>
            <a:r>
              <a:rPr lang="en-GB" dirty="0" err="1"/>
              <a:t>Testim</a:t>
            </a:r>
            <a:r>
              <a:rPr lang="en-GB" dirty="0"/>
              <a:t> Registry in the USA; </a:t>
            </a:r>
            <a:r>
              <a:rPr lang="en-GB" dirty="0" err="1"/>
              <a:t>TTh</a:t>
            </a:r>
            <a:r>
              <a:rPr lang="en-GB" dirty="0"/>
              <a:t>, testosterone therapy</a:t>
            </a:r>
          </a:p>
          <a:p>
            <a:endParaRPr lang="en-GB" b="1" dirty="0"/>
          </a:p>
          <a:p>
            <a:r>
              <a:rPr lang="en-GB" b="1" dirty="0"/>
              <a:t>References</a:t>
            </a:r>
          </a:p>
          <a:p>
            <a:r>
              <a:rPr lang="en-GB" b="1" dirty="0"/>
              <a:t>1.</a:t>
            </a:r>
            <a:r>
              <a:rPr lang="en-GB" dirty="0"/>
              <a:t> </a:t>
            </a:r>
            <a:r>
              <a:rPr lang="en-GB" dirty="0" err="1"/>
              <a:t>Rastrelli</a:t>
            </a:r>
            <a:r>
              <a:rPr lang="en-GB" dirty="0"/>
              <a:t> G </a:t>
            </a:r>
            <a:r>
              <a:rPr lang="en-GB" i="1" dirty="0"/>
              <a:t>et al. Sex Med Rev </a:t>
            </a:r>
            <a:r>
              <a:rPr lang="en-GB" dirty="0"/>
              <a:t>2019;7:464–75; </a:t>
            </a:r>
            <a:r>
              <a:rPr lang="en-GB" b="1" dirty="0"/>
              <a:t>2.</a:t>
            </a:r>
            <a:r>
              <a:rPr lang="en-GB" dirty="0"/>
              <a:t> </a:t>
            </a:r>
            <a:r>
              <a:rPr lang="en-GB" dirty="0" err="1"/>
              <a:t>Khera</a:t>
            </a:r>
            <a:r>
              <a:rPr lang="en-GB" dirty="0"/>
              <a:t> M </a:t>
            </a:r>
            <a:r>
              <a:rPr lang="en-GB" i="1" dirty="0"/>
              <a:t>et al. J Sex Med</a:t>
            </a:r>
            <a:r>
              <a:rPr lang="en-GB" dirty="0"/>
              <a:t> 2011;8:3204–13; </a:t>
            </a:r>
            <a:r>
              <a:rPr lang="en-GB" b="1" dirty="0"/>
              <a:t>3.</a:t>
            </a:r>
            <a:r>
              <a:rPr lang="en-GB" dirty="0"/>
              <a:t> Rosen RC </a:t>
            </a:r>
            <a:r>
              <a:rPr lang="en-GB" i="1" dirty="0"/>
              <a:t>et al. J Sex Med</a:t>
            </a:r>
            <a:r>
              <a:rPr lang="en-GB" dirty="0"/>
              <a:t> 2017;14:1104–15; </a:t>
            </a:r>
            <a:r>
              <a:rPr lang="en-GB" b="1" dirty="0"/>
              <a:t>4.</a:t>
            </a:r>
            <a:r>
              <a:rPr lang="en-GB" dirty="0"/>
              <a:t> </a:t>
            </a:r>
            <a:r>
              <a:rPr lang="en-GB" dirty="0" err="1"/>
              <a:t>Rastrelli</a:t>
            </a:r>
            <a:r>
              <a:rPr lang="en-GB" dirty="0"/>
              <a:t> G </a:t>
            </a:r>
            <a:r>
              <a:rPr lang="en-GB" i="1" dirty="0"/>
              <a:t>et al. J </a:t>
            </a:r>
            <a:r>
              <a:rPr lang="en-GB" i="1" dirty="0" err="1"/>
              <a:t>Endocrinol</a:t>
            </a:r>
            <a:r>
              <a:rPr lang="en-GB" i="1" dirty="0"/>
              <a:t> Invest</a:t>
            </a:r>
            <a:r>
              <a:rPr lang="en-GB" dirty="0"/>
              <a:t> 2016;39:695–708; </a:t>
            </a:r>
            <a:r>
              <a:rPr lang="en-GB" b="1" dirty="0"/>
              <a:t>5.</a:t>
            </a:r>
            <a:r>
              <a:rPr lang="en-GB" dirty="0"/>
              <a:t> </a:t>
            </a:r>
            <a:r>
              <a:rPr lang="en-GB" dirty="0" err="1"/>
              <a:t>Zitzmann</a:t>
            </a:r>
            <a:r>
              <a:rPr lang="en-GB" dirty="0"/>
              <a:t> M </a:t>
            </a:r>
            <a:r>
              <a:rPr lang="en-GB" i="1" dirty="0"/>
              <a:t>et al. J Sex Med</a:t>
            </a:r>
            <a:r>
              <a:rPr lang="en-GB" dirty="0"/>
              <a:t> 2013;10:579–88; </a:t>
            </a:r>
            <a:r>
              <a:rPr lang="en-GB" b="1" dirty="0"/>
              <a:t>6.</a:t>
            </a:r>
            <a:r>
              <a:rPr lang="en-GB" dirty="0"/>
              <a:t> </a:t>
            </a:r>
            <a:r>
              <a:rPr lang="en-GB" dirty="0" err="1"/>
              <a:t>Permpongkosol</a:t>
            </a:r>
            <a:r>
              <a:rPr lang="en-GB" dirty="0"/>
              <a:t> S </a:t>
            </a:r>
            <a:r>
              <a:rPr lang="en-GB" i="1" dirty="0"/>
              <a:t>et al. J Sex Med</a:t>
            </a:r>
            <a:r>
              <a:rPr lang="en-GB" dirty="0"/>
              <a:t> 2016;13:1199–211; </a:t>
            </a:r>
            <a:r>
              <a:rPr lang="en-GB" b="1" dirty="0"/>
              <a:t>7.</a:t>
            </a:r>
            <a:r>
              <a:rPr lang="en-GB" dirty="0"/>
              <a:t> </a:t>
            </a:r>
            <a:r>
              <a:rPr lang="en-GB" dirty="0" err="1"/>
              <a:t>Almehmadi</a:t>
            </a:r>
            <a:r>
              <a:rPr lang="en-GB" dirty="0"/>
              <a:t> Y </a:t>
            </a:r>
            <a:r>
              <a:rPr lang="en-GB" i="1" dirty="0"/>
              <a:t>et al. Arab J </a:t>
            </a:r>
            <a:r>
              <a:rPr lang="en-GB" i="1" dirty="0" err="1"/>
              <a:t>Urol</a:t>
            </a:r>
            <a:r>
              <a:rPr lang="en-GB" dirty="0"/>
              <a:t> 2016;14:31–6.</a:t>
            </a:r>
          </a:p>
        </p:txBody>
      </p:sp>
      <p:sp>
        <p:nvSpPr>
          <p:cNvPr id="4" name="Slide Number Placeholder 3"/>
          <p:cNvSpPr>
            <a:spLocks noGrp="1"/>
          </p:cNvSpPr>
          <p:nvPr>
            <p:ph type="sldNum" sz="quarter" idx="10"/>
          </p:nvPr>
        </p:nvSpPr>
        <p:spPr/>
        <p:txBody>
          <a:bodyPr/>
          <a:lstStyle/>
          <a:p>
            <a:fld id="{A0EFADCE-6200-4FA6-B02B-06991B4E0A55}" type="slidenum">
              <a:rPr lang="en-GB" smtClean="0">
                <a:solidFill>
                  <a:prstClr val="black"/>
                </a:solidFill>
              </a:rPr>
              <a:pPr/>
              <a:t>14</a:t>
            </a:fld>
            <a:endParaRPr lang="en-GB">
              <a:solidFill>
                <a:prstClr val="black"/>
              </a:solidFill>
            </a:endParaRPr>
          </a:p>
        </p:txBody>
      </p:sp>
    </p:spTree>
    <p:extLst>
      <p:ext uri="{BB962C8B-B14F-4D97-AF65-F5344CB8AC3E}">
        <p14:creationId xmlns:p14="http://schemas.microsoft.com/office/powerpoint/2010/main" val="290072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0EFADCE-6200-4FA6-B02B-06991B4E0A55}" type="slidenum">
              <a:rPr lang="en-GB" smtClean="0">
                <a:solidFill>
                  <a:prstClr val="black"/>
                </a:solidFill>
              </a:rPr>
              <a:pPr/>
              <a:t>15</a:t>
            </a:fld>
            <a:endParaRPr lang="en-GB">
              <a:solidFill>
                <a:prstClr val="black"/>
              </a:solidFill>
            </a:endParaRPr>
          </a:p>
        </p:txBody>
      </p:sp>
    </p:spTree>
    <p:extLst>
      <p:ext uri="{BB962C8B-B14F-4D97-AF65-F5344CB8AC3E}">
        <p14:creationId xmlns:p14="http://schemas.microsoft.com/office/powerpoint/2010/main" val="9522085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0406" y="4925407"/>
            <a:ext cx="6128544" cy="4029879"/>
          </a:xfrm>
        </p:spPr>
        <p:txBody>
          <a:bodyPr>
            <a:normAutofit fontScale="92500" lnSpcReduction="10000"/>
          </a:bodyPr>
          <a:lstStyle/>
          <a:p>
            <a:pPr>
              <a:lnSpc>
                <a:spcPct val="90000"/>
              </a:lnSpc>
            </a:pPr>
            <a:r>
              <a:rPr lang="en-GB" b="1" u="sng" dirty="0"/>
              <a:t>ICSM 2018 guidelines</a:t>
            </a:r>
          </a:p>
          <a:p>
            <a:pPr marL="185766" indent="-185766">
              <a:lnSpc>
                <a:spcPct val="90000"/>
              </a:lnSpc>
              <a:buFont typeface="Arial" panose="020B0604020202020204" pitchFamily="34" charset="0"/>
              <a:buChar char="•"/>
            </a:pPr>
            <a:r>
              <a:rPr lang="en-US" dirty="0"/>
              <a:t>The most common and reliable symptoms of TD are sexual, and include reduced or absent libido, ED, difficulty achieving orgasm, reduced intensity of orgasm, and reduced sexual sensation in the genital region.</a:t>
            </a:r>
          </a:p>
          <a:p>
            <a:pPr marL="185766" indent="-185766">
              <a:lnSpc>
                <a:spcPct val="90000"/>
              </a:lnSpc>
              <a:buFont typeface="Arial" panose="020B0604020202020204" pitchFamily="34" charset="0"/>
              <a:buChar char="•"/>
            </a:pPr>
            <a:r>
              <a:rPr lang="en-US" dirty="0"/>
              <a:t>Decreased libido is one of the primary symptoms of TD; it may occur with or without any other symptoms or signs, and is strongly suggestive of TD in men aged &gt;50 years without obvious other cause, such as major depression, relationship issues, stress, or use of medications known to influence libido (most notably, selective serotonin reuptake inhibitors).</a:t>
            </a:r>
          </a:p>
          <a:p>
            <a:pPr marL="185766" indent="-185766">
              <a:lnSpc>
                <a:spcPct val="90000"/>
              </a:lnSpc>
              <a:buFont typeface="Arial" panose="020B0604020202020204" pitchFamily="34" charset="0"/>
              <a:buChar char="•"/>
            </a:pPr>
            <a:r>
              <a:rPr lang="en-US" dirty="0" err="1"/>
              <a:t>TTh</a:t>
            </a:r>
            <a:r>
              <a:rPr lang="en-US" dirty="0"/>
              <a:t> use improves sexual desire </a:t>
            </a:r>
            <a:r>
              <a:rPr lang="en-GB" dirty="0"/>
              <a:t>and erectile function</a:t>
            </a:r>
            <a:r>
              <a:rPr lang="en-US" dirty="0"/>
              <a:t> in men with hypogonadism</a:t>
            </a:r>
            <a:r>
              <a:rPr lang="en-GB" dirty="0"/>
              <a:t>.</a:t>
            </a:r>
          </a:p>
          <a:p>
            <a:pPr marL="185766" indent="-185766">
              <a:lnSpc>
                <a:spcPct val="90000"/>
              </a:lnSpc>
              <a:buFont typeface="Arial" panose="020B0604020202020204" pitchFamily="34" charset="0"/>
              <a:buChar char="•"/>
            </a:pPr>
            <a:r>
              <a:rPr lang="en-GB" dirty="0"/>
              <a:t>The ICSM 2018 guidelines recommend that:</a:t>
            </a:r>
          </a:p>
          <a:p>
            <a:pPr algn="ctr"/>
            <a:endParaRPr lang="en-GB" dirty="0"/>
          </a:p>
          <a:p>
            <a:pPr algn="ctr"/>
            <a:r>
              <a:rPr lang="en-US" dirty="0"/>
              <a:t>“Sexual symptoms are a prominent presenting feature for men with TD”</a:t>
            </a:r>
            <a:r>
              <a:rPr lang="en-US" i="1" dirty="0"/>
              <a:t> (level of evidence: 1, grade: A)</a:t>
            </a:r>
          </a:p>
          <a:p>
            <a:pPr algn="ctr"/>
            <a:endParaRPr lang="en-US" sz="800" dirty="0"/>
          </a:p>
          <a:p>
            <a:pPr algn="ctr"/>
            <a:r>
              <a:rPr lang="en-US" dirty="0"/>
              <a:t>“Testing for TD should be performed in men with decreased libido, ED and difficulty achieving orgasm”</a:t>
            </a:r>
          </a:p>
          <a:p>
            <a:pPr algn="ctr"/>
            <a:r>
              <a:rPr lang="en-US" i="1" dirty="0"/>
              <a:t>(level of evidence: 2, grade: </a:t>
            </a:r>
            <a:r>
              <a:rPr lang="en-GB" i="1" dirty="0"/>
              <a:t>B)</a:t>
            </a:r>
          </a:p>
          <a:p>
            <a:pPr algn="ctr"/>
            <a:endParaRPr lang="en-GB" sz="800" dirty="0"/>
          </a:p>
          <a:p>
            <a:pPr algn="ctr"/>
            <a:r>
              <a:rPr lang="en-US" dirty="0"/>
              <a:t>“</a:t>
            </a:r>
            <a:r>
              <a:rPr lang="en-US" dirty="0" err="1"/>
              <a:t>TTh</a:t>
            </a:r>
            <a:r>
              <a:rPr lang="en-US" dirty="0"/>
              <a:t> may improve libido, erection quality and other sexual symptoms”</a:t>
            </a:r>
            <a:r>
              <a:rPr lang="en-US" i="1" dirty="0"/>
              <a:t> (level of evidence: 1, grade: A)</a:t>
            </a:r>
          </a:p>
          <a:p>
            <a:pPr algn="ctr"/>
            <a:endParaRPr lang="en-US" sz="800" dirty="0"/>
          </a:p>
          <a:p>
            <a:pPr algn="ctr"/>
            <a:r>
              <a:rPr lang="en-US" dirty="0"/>
              <a:t>“</a:t>
            </a:r>
            <a:r>
              <a:rPr lang="en-US" dirty="0" err="1"/>
              <a:t>TTh</a:t>
            </a:r>
            <a:r>
              <a:rPr lang="en-US" dirty="0"/>
              <a:t> may salvage erectile function in men who have failed PDE-5 inhibitors”</a:t>
            </a:r>
          </a:p>
          <a:p>
            <a:pPr algn="ctr"/>
            <a:r>
              <a:rPr lang="en-US" i="1" dirty="0"/>
              <a:t> (level of evidence: 2, grade: B)</a:t>
            </a:r>
            <a:endParaRPr lang="en-GB" dirty="0"/>
          </a:p>
          <a:p>
            <a:endParaRPr lang="en-GB" dirty="0"/>
          </a:p>
          <a:p>
            <a:pPr lvl="0"/>
            <a:r>
              <a:rPr lang="en-GB" dirty="0"/>
              <a:t>ED, erectile dysfunction; ICSM,</a:t>
            </a:r>
            <a:r>
              <a:rPr lang="en-GB" baseline="0" dirty="0"/>
              <a:t> International Consultation for Sexual Medicine; PDE-5, phosphodiesterase</a:t>
            </a:r>
            <a:r>
              <a:rPr lang="en-GB" dirty="0"/>
              <a:t> type 5; TD, testosterone deficiency; </a:t>
            </a:r>
            <a:r>
              <a:rPr lang="en-GB" dirty="0" err="1"/>
              <a:t>TTh</a:t>
            </a:r>
            <a:r>
              <a:rPr lang="en-GB" dirty="0"/>
              <a:t>, testosterone therapy</a:t>
            </a:r>
          </a:p>
          <a:p>
            <a:pPr lvl="0"/>
            <a:endParaRPr lang="en-GB" dirty="0"/>
          </a:p>
          <a:p>
            <a:pPr lvl="0"/>
            <a:r>
              <a:rPr lang="en-GB" b="1" dirty="0"/>
              <a:t>Reference</a:t>
            </a:r>
          </a:p>
          <a:p>
            <a:pPr lvl="0"/>
            <a:r>
              <a:rPr lang="en-GB" dirty="0"/>
              <a:t>Morgentaler</a:t>
            </a:r>
            <a:r>
              <a:rPr lang="en-GB" baseline="0" dirty="0"/>
              <a:t> A</a:t>
            </a:r>
            <a:r>
              <a:rPr lang="en-GB" dirty="0"/>
              <a:t> </a:t>
            </a:r>
            <a:r>
              <a:rPr lang="en-GB" i="1" dirty="0"/>
              <a:t>et al. Sex Med Rev</a:t>
            </a:r>
            <a:r>
              <a:rPr lang="en-GB" dirty="0"/>
              <a:t> 2019;7:636–49.</a:t>
            </a:r>
          </a:p>
        </p:txBody>
      </p:sp>
      <p:sp>
        <p:nvSpPr>
          <p:cNvPr id="4" name="Slide Number Placeholder 3"/>
          <p:cNvSpPr>
            <a:spLocks noGrp="1"/>
          </p:cNvSpPr>
          <p:nvPr>
            <p:ph type="sldNum" sz="quarter" idx="10"/>
          </p:nvPr>
        </p:nvSpPr>
        <p:spPr/>
        <p:txBody>
          <a:bodyPr/>
          <a:lstStyle/>
          <a:p>
            <a:fld id="{A0EFADCE-6200-4FA6-B02B-06991B4E0A55}" type="slidenum">
              <a:rPr lang="en-GB" smtClean="0">
                <a:solidFill>
                  <a:prstClr val="black"/>
                </a:solidFill>
              </a:rPr>
              <a:pPr/>
              <a:t>3</a:t>
            </a:fld>
            <a:endParaRPr lang="en-GB">
              <a:solidFill>
                <a:prstClr val="black"/>
              </a:solidFill>
            </a:endParaRPr>
          </a:p>
        </p:txBody>
      </p:sp>
    </p:spTree>
    <p:extLst>
      <p:ext uri="{BB962C8B-B14F-4D97-AF65-F5344CB8AC3E}">
        <p14:creationId xmlns:p14="http://schemas.microsoft.com/office/powerpoint/2010/main" val="290072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0406" y="4925407"/>
            <a:ext cx="5931694" cy="4029879"/>
          </a:xfrm>
        </p:spPr>
        <p:txBody>
          <a:bodyPr>
            <a:normAutofit/>
          </a:bodyPr>
          <a:lstStyle/>
          <a:p>
            <a:r>
              <a:rPr lang="en-GB" b="1" u="sng" dirty="0"/>
              <a:t>Endocrine Society guidelines</a:t>
            </a:r>
          </a:p>
          <a:p>
            <a:pPr marL="185766" indent="-185766">
              <a:buFont typeface="Arial" panose="020B0604020202020204" pitchFamily="34" charset="0"/>
              <a:buChar char="•"/>
            </a:pPr>
            <a:r>
              <a:rPr lang="en-GB" dirty="0"/>
              <a:t>Endocrine Society guidelines list ‘reduced sexual desire (libido) and activity’ and ‘decreased spontaneous erections, erectile dysfunction’ as symptoms/signs suggestive of testosterone deficiency in men.</a:t>
            </a:r>
          </a:p>
          <a:p>
            <a:pPr marL="185766" indent="-185766">
              <a:buFont typeface="Arial" panose="020B0604020202020204" pitchFamily="34" charset="0"/>
              <a:buChar char="•"/>
            </a:pPr>
            <a:r>
              <a:rPr lang="en-GB" dirty="0"/>
              <a:t>A systematic review and meta-analysis commissioned by the Endocrine Society found that </a:t>
            </a:r>
            <a:r>
              <a:rPr lang="en-GB" dirty="0" err="1"/>
              <a:t>TTh</a:t>
            </a:r>
            <a:r>
              <a:rPr lang="en-GB" dirty="0"/>
              <a:t> use is associated with significant improvements in libido, erectile function and sexual activity versus placebo in men with hypogonadism (but not </a:t>
            </a:r>
            <a:r>
              <a:rPr lang="en-GB" dirty="0" err="1"/>
              <a:t>eugonadal</a:t>
            </a:r>
            <a:r>
              <a:rPr lang="en-GB" dirty="0"/>
              <a:t> men).</a:t>
            </a:r>
          </a:p>
          <a:p>
            <a:pPr marL="185766" indent="-185766">
              <a:buFont typeface="Arial" panose="020B0604020202020204" pitchFamily="34" charset="0"/>
              <a:buChar char="•"/>
            </a:pPr>
            <a:r>
              <a:rPr lang="en-GB" dirty="0"/>
              <a:t>Endocrine Society guidelines state:</a:t>
            </a:r>
          </a:p>
          <a:p>
            <a:endParaRPr lang="en-GB" dirty="0"/>
          </a:p>
          <a:p>
            <a:pPr algn="ctr"/>
            <a:r>
              <a:rPr lang="en-GB" dirty="0"/>
              <a:t>“We recommend </a:t>
            </a:r>
            <a:r>
              <a:rPr lang="en-GB" dirty="0" err="1"/>
              <a:t>TTh</a:t>
            </a:r>
            <a:r>
              <a:rPr lang="en-GB" dirty="0"/>
              <a:t> in </a:t>
            </a:r>
            <a:r>
              <a:rPr lang="en-GB" dirty="0" err="1"/>
              <a:t>hypogonadal</a:t>
            </a:r>
            <a:r>
              <a:rPr lang="en-GB" dirty="0"/>
              <a:t> men to induce and maintain </a:t>
            </a:r>
            <a:br>
              <a:rPr lang="en-GB" dirty="0"/>
            </a:br>
            <a:r>
              <a:rPr lang="en-GB" dirty="0"/>
              <a:t>secondary sex characteristics and correct symptoms of testosterone deficiency”</a:t>
            </a:r>
            <a:br>
              <a:rPr lang="en-GB" dirty="0"/>
            </a:br>
            <a:r>
              <a:rPr lang="en-GB" dirty="0"/>
              <a:t>[</a:t>
            </a:r>
            <a:r>
              <a:rPr lang="en-GB" i="1" dirty="0"/>
              <a:t>strong recommendation, moderate-quality evidence</a:t>
            </a:r>
            <a:r>
              <a:rPr lang="en-GB" dirty="0"/>
              <a:t>]</a:t>
            </a:r>
          </a:p>
          <a:p>
            <a:endParaRPr lang="en-GB" dirty="0"/>
          </a:p>
          <a:p>
            <a:pPr lvl="0"/>
            <a:r>
              <a:rPr lang="en-GB" dirty="0" err="1"/>
              <a:t>TTh</a:t>
            </a:r>
            <a:r>
              <a:rPr lang="en-GB" dirty="0"/>
              <a:t>, testosterone therapy</a:t>
            </a:r>
          </a:p>
          <a:p>
            <a:pPr lvl="0"/>
            <a:endParaRPr lang="en-GB" dirty="0"/>
          </a:p>
          <a:p>
            <a:pPr lvl="0"/>
            <a:r>
              <a:rPr lang="en-GB" b="1" dirty="0"/>
              <a:t>Reference</a:t>
            </a:r>
          </a:p>
          <a:p>
            <a:pPr lvl="0"/>
            <a:r>
              <a:rPr lang="en-GB" dirty="0" err="1"/>
              <a:t>Bhasin</a:t>
            </a:r>
            <a:r>
              <a:rPr lang="en-GB" dirty="0"/>
              <a:t> S </a:t>
            </a:r>
            <a:r>
              <a:rPr lang="en-GB" i="1" dirty="0"/>
              <a:t>et al. J </a:t>
            </a:r>
            <a:r>
              <a:rPr lang="en-GB" i="1" dirty="0" err="1"/>
              <a:t>Clin</a:t>
            </a:r>
            <a:r>
              <a:rPr lang="en-GB" i="1" dirty="0"/>
              <a:t> </a:t>
            </a:r>
            <a:r>
              <a:rPr lang="en-GB" i="1" dirty="0" err="1"/>
              <a:t>Endocrinol</a:t>
            </a:r>
            <a:r>
              <a:rPr lang="en-GB" i="1" dirty="0"/>
              <a:t> </a:t>
            </a:r>
            <a:r>
              <a:rPr lang="en-GB" i="1" dirty="0" err="1"/>
              <a:t>Metab</a:t>
            </a:r>
            <a:r>
              <a:rPr lang="en-GB" dirty="0"/>
              <a:t> 2018;103:1715–44.</a:t>
            </a:r>
          </a:p>
        </p:txBody>
      </p:sp>
      <p:sp>
        <p:nvSpPr>
          <p:cNvPr id="4" name="Slide Number Placeholder 3"/>
          <p:cNvSpPr>
            <a:spLocks noGrp="1"/>
          </p:cNvSpPr>
          <p:nvPr>
            <p:ph type="sldNum" sz="quarter" idx="10"/>
          </p:nvPr>
        </p:nvSpPr>
        <p:spPr/>
        <p:txBody>
          <a:bodyPr/>
          <a:lstStyle/>
          <a:p>
            <a:fld id="{A0EFADCE-6200-4FA6-B02B-06991B4E0A55}" type="slidenum">
              <a:rPr lang="en-GB" smtClean="0">
                <a:solidFill>
                  <a:prstClr val="black"/>
                </a:solidFill>
              </a:rPr>
              <a:pPr/>
              <a:t>4</a:t>
            </a:fld>
            <a:endParaRPr lang="en-GB">
              <a:solidFill>
                <a:prstClr val="black"/>
              </a:solidFill>
            </a:endParaRPr>
          </a:p>
        </p:txBody>
      </p:sp>
    </p:spTree>
    <p:extLst>
      <p:ext uri="{BB962C8B-B14F-4D97-AF65-F5344CB8AC3E}">
        <p14:creationId xmlns:p14="http://schemas.microsoft.com/office/powerpoint/2010/main" val="290072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pPr>
            <a:r>
              <a:rPr lang="en-GB" b="1" u="sng" dirty="0"/>
              <a:t>AUA 2018 guidelines</a:t>
            </a:r>
          </a:p>
          <a:p>
            <a:pPr marL="185766" indent="-185766">
              <a:lnSpc>
                <a:spcPct val="90000"/>
              </a:lnSpc>
              <a:buFont typeface="Arial" panose="020B0604020202020204" pitchFamily="34" charset="0"/>
              <a:buChar char="•"/>
            </a:pPr>
            <a:r>
              <a:rPr lang="en-GB" dirty="0"/>
              <a:t>The AUA 2018 guidelines highlight that </a:t>
            </a:r>
            <a:r>
              <a:rPr lang="en-GB" dirty="0" err="1"/>
              <a:t>TTh</a:t>
            </a:r>
            <a:r>
              <a:rPr lang="en-GB" dirty="0"/>
              <a:t> use can improve erectile function and low libido in men with hypogonadism.</a:t>
            </a:r>
          </a:p>
          <a:p>
            <a:pPr marL="185766" indent="-185766">
              <a:lnSpc>
                <a:spcPct val="90000"/>
              </a:lnSpc>
              <a:buFont typeface="Arial" panose="020B0604020202020204" pitchFamily="34" charset="0"/>
              <a:buChar char="•"/>
            </a:pPr>
            <a:r>
              <a:rPr lang="en-GB" dirty="0"/>
              <a:t>They recommend that:</a:t>
            </a:r>
          </a:p>
          <a:p>
            <a:endParaRPr lang="en-GB" dirty="0"/>
          </a:p>
          <a:p>
            <a:pPr algn="ctr"/>
            <a:r>
              <a:rPr lang="en-US" dirty="0"/>
              <a:t>“Patients should be informed that </a:t>
            </a:r>
            <a:r>
              <a:rPr lang="en-US" dirty="0" err="1"/>
              <a:t>TTh</a:t>
            </a:r>
            <a:r>
              <a:rPr lang="en-US" dirty="0"/>
              <a:t> may result in improvements in erectile function, </a:t>
            </a:r>
            <a:br>
              <a:rPr lang="en-US" dirty="0"/>
            </a:br>
            <a:r>
              <a:rPr lang="en-US" dirty="0"/>
              <a:t>low sex drive, anemia, bone mineral density, lean body mass, and/or </a:t>
            </a:r>
            <a:r>
              <a:rPr lang="en-GB" dirty="0"/>
              <a:t>depressive symptoms”</a:t>
            </a:r>
            <a:br>
              <a:rPr lang="en-GB" dirty="0"/>
            </a:br>
            <a:r>
              <a:rPr lang="en-GB" i="1" dirty="0"/>
              <a:t>(moderate recommendation, evidence level: grade B)</a:t>
            </a:r>
          </a:p>
          <a:p>
            <a:endParaRPr lang="en-GB" dirty="0"/>
          </a:p>
          <a:p>
            <a:pPr lvl="0"/>
            <a:r>
              <a:rPr lang="en-GB" dirty="0"/>
              <a:t>AUA, American Urological Association; </a:t>
            </a:r>
            <a:r>
              <a:rPr lang="en-GB" dirty="0" err="1"/>
              <a:t>TTh</a:t>
            </a:r>
            <a:r>
              <a:rPr lang="en-GB" dirty="0"/>
              <a:t>, testosterone therapy</a:t>
            </a:r>
          </a:p>
          <a:p>
            <a:pPr lvl="0"/>
            <a:endParaRPr lang="en-GB" dirty="0"/>
          </a:p>
          <a:p>
            <a:pPr lvl="0"/>
            <a:r>
              <a:rPr lang="en-GB" b="1" dirty="0"/>
              <a:t>Reference</a:t>
            </a:r>
          </a:p>
          <a:p>
            <a:pPr lvl="0"/>
            <a:r>
              <a:rPr lang="en-GB" dirty="0" err="1"/>
              <a:t>Mulhall</a:t>
            </a:r>
            <a:r>
              <a:rPr lang="en-GB" dirty="0"/>
              <a:t> JP </a:t>
            </a:r>
            <a:r>
              <a:rPr lang="en-GB" i="1" dirty="0"/>
              <a:t>et al. J </a:t>
            </a:r>
            <a:r>
              <a:rPr lang="en-GB" i="1" dirty="0" err="1"/>
              <a:t>Urol</a:t>
            </a:r>
            <a:r>
              <a:rPr lang="en-GB" dirty="0"/>
              <a:t> 2018;200:423–32.</a:t>
            </a:r>
          </a:p>
        </p:txBody>
      </p:sp>
      <p:sp>
        <p:nvSpPr>
          <p:cNvPr id="4" name="Slide Number Placeholder 3"/>
          <p:cNvSpPr>
            <a:spLocks noGrp="1"/>
          </p:cNvSpPr>
          <p:nvPr>
            <p:ph type="sldNum" sz="quarter" idx="10"/>
          </p:nvPr>
        </p:nvSpPr>
        <p:spPr/>
        <p:txBody>
          <a:bodyPr/>
          <a:lstStyle/>
          <a:p>
            <a:fld id="{A0EFADCE-6200-4FA6-B02B-06991B4E0A55}" type="slidenum">
              <a:rPr lang="en-GB" smtClean="0">
                <a:solidFill>
                  <a:prstClr val="black"/>
                </a:solidFill>
              </a:rPr>
              <a:pPr/>
              <a:t>5</a:t>
            </a:fld>
            <a:endParaRPr lang="en-GB">
              <a:solidFill>
                <a:prstClr val="black"/>
              </a:solidFill>
            </a:endParaRPr>
          </a:p>
        </p:txBody>
      </p:sp>
    </p:spTree>
    <p:extLst>
      <p:ext uri="{BB962C8B-B14F-4D97-AF65-F5344CB8AC3E}">
        <p14:creationId xmlns:p14="http://schemas.microsoft.com/office/powerpoint/2010/main" val="32726304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0406" y="4925407"/>
            <a:ext cx="5969793" cy="4029879"/>
          </a:xfrm>
        </p:spPr>
        <p:txBody>
          <a:bodyPr>
            <a:normAutofit fontScale="92500" lnSpcReduction="20000"/>
          </a:bodyPr>
          <a:lstStyle/>
          <a:p>
            <a:pPr>
              <a:lnSpc>
                <a:spcPct val="90000"/>
              </a:lnSpc>
            </a:pPr>
            <a:r>
              <a:rPr lang="en-GB" b="1" u="sng" dirty="0"/>
              <a:t>EAU 2018 guidelines</a:t>
            </a:r>
          </a:p>
          <a:p>
            <a:pPr marL="185766" indent="-185766">
              <a:lnSpc>
                <a:spcPct val="90000"/>
              </a:lnSpc>
              <a:buFont typeface="Arial" panose="020B0604020202020204" pitchFamily="34" charset="0"/>
              <a:buChar char="•"/>
            </a:pPr>
            <a:r>
              <a:rPr lang="en-GB" dirty="0"/>
              <a:t>The EAU 2018 guidelines highlight that </a:t>
            </a:r>
            <a:r>
              <a:rPr lang="en-US" dirty="0"/>
              <a:t>sexual dysfunction (most commonly reduced sexual desire/</a:t>
            </a:r>
            <a:r>
              <a:rPr lang="en-GB" dirty="0"/>
              <a:t>activity and ED</a:t>
            </a:r>
            <a:r>
              <a:rPr lang="en-US" dirty="0"/>
              <a:t>) is the most predictive determinant sign of potential hypogonadism in men.</a:t>
            </a:r>
            <a:endParaRPr lang="en-GB" dirty="0"/>
          </a:p>
          <a:p>
            <a:pPr marL="185766" indent="-185766">
              <a:lnSpc>
                <a:spcPct val="90000"/>
              </a:lnSpc>
              <a:buFont typeface="Arial" panose="020B0604020202020204" pitchFamily="34" charset="0"/>
              <a:buChar char="•"/>
            </a:pPr>
            <a:r>
              <a:rPr lang="en-US" dirty="0"/>
              <a:t>Data from RCTs show that </a:t>
            </a:r>
            <a:r>
              <a:rPr lang="en-US" dirty="0" err="1"/>
              <a:t>TTh</a:t>
            </a:r>
            <a:r>
              <a:rPr lang="en-US" dirty="0"/>
              <a:t> moderately increases sexual function, including sexual arousal, interest, drive and activity, in men with hypogonadism.</a:t>
            </a:r>
          </a:p>
          <a:p>
            <a:pPr marL="185766" lvl="1" indent="-185766">
              <a:lnSpc>
                <a:spcPct val="90000"/>
              </a:lnSpc>
              <a:buFont typeface="Arial" panose="020B0604020202020204" pitchFamily="34" charset="0"/>
              <a:buChar char="•"/>
              <a:defRPr/>
            </a:pPr>
            <a:r>
              <a:rPr lang="en-US" dirty="0"/>
              <a:t>In a recent meta-analysis of RCTs on </a:t>
            </a:r>
            <a:r>
              <a:rPr lang="en-US" dirty="0" err="1"/>
              <a:t>TTh</a:t>
            </a:r>
            <a:r>
              <a:rPr lang="en-US" dirty="0"/>
              <a:t> and sexual function, </a:t>
            </a:r>
            <a:r>
              <a:rPr lang="en-US" dirty="0" err="1"/>
              <a:t>TTh</a:t>
            </a:r>
            <a:r>
              <a:rPr lang="en-US" dirty="0"/>
              <a:t> was shown to have a positive influence on sexual function but only in </a:t>
            </a:r>
            <a:r>
              <a:rPr lang="en-US" dirty="0" err="1"/>
              <a:t>hypogonadal</a:t>
            </a:r>
            <a:r>
              <a:rPr lang="en-US" dirty="0"/>
              <a:t> men (total testosterone &lt;8 </a:t>
            </a:r>
            <a:r>
              <a:rPr lang="en-US" dirty="0" err="1"/>
              <a:t>nmol</a:t>
            </a:r>
            <a:r>
              <a:rPr lang="en-US" dirty="0"/>
              <a:t>/L).</a:t>
            </a:r>
          </a:p>
          <a:p>
            <a:pPr marL="185766" indent="-185766">
              <a:lnSpc>
                <a:spcPct val="90000"/>
              </a:lnSpc>
              <a:buFont typeface="Arial" panose="020B0604020202020204" pitchFamily="34" charset="0"/>
              <a:buChar char="•"/>
            </a:pPr>
            <a:r>
              <a:rPr lang="en-US" dirty="0"/>
              <a:t>Improvement of sexual symptoms largely depends on the </a:t>
            </a:r>
            <a:r>
              <a:rPr lang="en-US" dirty="0" err="1"/>
              <a:t>aetiology</a:t>
            </a:r>
            <a:r>
              <a:rPr lang="en-US" dirty="0"/>
              <a:t> of the dysfunction:</a:t>
            </a:r>
          </a:p>
          <a:p>
            <a:pPr marL="681142" lvl="1" indent="-185766">
              <a:lnSpc>
                <a:spcPct val="110000"/>
              </a:lnSpc>
              <a:buFont typeface="Calibri" panose="020F0502020204030204" pitchFamily="34" charset="0"/>
              <a:buChar char="–"/>
              <a:defRPr/>
            </a:pPr>
            <a:r>
              <a:rPr lang="en-US" dirty="0" err="1"/>
              <a:t>TTh</a:t>
            </a:r>
            <a:r>
              <a:rPr lang="en-US" dirty="0"/>
              <a:t> may help improve response to PDE-5 inhibitors in </a:t>
            </a:r>
            <a:r>
              <a:rPr lang="en-US" dirty="0" err="1"/>
              <a:t>hypogonadal</a:t>
            </a:r>
            <a:r>
              <a:rPr lang="en-US" dirty="0"/>
              <a:t> men, and a recent meta-analyses of studies of daily PDE-5 inhibitor use showed that they were equally effective in </a:t>
            </a:r>
            <a:r>
              <a:rPr lang="en-US" dirty="0" err="1"/>
              <a:t>eugonadal</a:t>
            </a:r>
            <a:r>
              <a:rPr lang="en-US" dirty="0"/>
              <a:t> or </a:t>
            </a:r>
            <a:r>
              <a:rPr lang="en-US" dirty="0" err="1"/>
              <a:t>hypogonadal</a:t>
            </a:r>
            <a:r>
              <a:rPr lang="en-US" dirty="0"/>
              <a:t> men.</a:t>
            </a:r>
          </a:p>
          <a:p>
            <a:pPr marL="681142" lvl="1" indent="-185766">
              <a:lnSpc>
                <a:spcPct val="110000"/>
              </a:lnSpc>
              <a:buFont typeface="Calibri" panose="020F0502020204030204" pitchFamily="34" charset="0"/>
              <a:buChar char="–"/>
              <a:defRPr/>
            </a:pPr>
            <a:r>
              <a:rPr lang="en-US" dirty="0"/>
              <a:t>For ED management, PDE-5 inhibitors are usually effective and work quickly (in contrast to </a:t>
            </a:r>
            <a:r>
              <a:rPr lang="en-US" dirty="0" err="1"/>
              <a:t>TTh</a:t>
            </a:r>
            <a:r>
              <a:rPr lang="en-US" dirty="0"/>
              <a:t>, which may take months to show effects on ED), and may also increase serum testosterone levels.</a:t>
            </a:r>
            <a:endParaRPr lang="en-GB" dirty="0"/>
          </a:p>
          <a:p>
            <a:pPr marL="185766" indent="-185766">
              <a:lnSpc>
                <a:spcPct val="90000"/>
              </a:lnSpc>
              <a:buFont typeface="Arial" panose="020B0604020202020204" pitchFamily="34" charset="0"/>
              <a:buChar char="•"/>
            </a:pPr>
            <a:r>
              <a:rPr lang="en-GB" dirty="0"/>
              <a:t>The guidelines recommend that:</a:t>
            </a:r>
          </a:p>
          <a:p>
            <a:pPr algn="ctr">
              <a:spcBef>
                <a:spcPts val="600"/>
              </a:spcBef>
            </a:pPr>
            <a:r>
              <a:rPr lang="en-US" dirty="0"/>
              <a:t>“</a:t>
            </a:r>
            <a:r>
              <a:rPr lang="en-US" dirty="0" err="1"/>
              <a:t>TTh</a:t>
            </a:r>
            <a:r>
              <a:rPr lang="en-US" dirty="0"/>
              <a:t> can improve body composition, bone </a:t>
            </a:r>
            <a:r>
              <a:rPr lang="en-US" dirty="0" err="1"/>
              <a:t>mineralisation</a:t>
            </a:r>
            <a:r>
              <a:rPr lang="en-US" dirty="0"/>
              <a:t>, signs of the metabolic syndrome, </a:t>
            </a:r>
            <a:r>
              <a:rPr lang="en-US" b="1" dirty="0"/>
              <a:t>male sexual problems</a:t>
            </a:r>
            <a:r>
              <a:rPr lang="en-US" dirty="0"/>
              <a:t>, diabetes regulations, memory and depressive symptoms”</a:t>
            </a:r>
            <a:r>
              <a:rPr lang="en-GB" dirty="0"/>
              <a:t> </a:t>
            </a:r>
            <a:r>
              <a:rPr lang="en-GB" i="1" dirty="0"/>
              <a:t>(level of evidence: 3)</a:t>
            </a:r>
          </a:p>
          <a:p>
            <a:pPr lvl="0" algn="ctr">
              <a:spcBef>
                <a:spcPts val="600"/>
              </a:spcBef>
            </a:pPr>
            <a:r>
              <a:rPr lang="en-US" dirty="0"/>
              <a:t>“In </a:t>
            </a:r>
            <a:r>
              <a:rPr lang="en-US" dirty="0" err="1"/>
              <a:t>hypogonadal</a:t>
            </a:r>
            <a:r>
              <a:rPr lang="en-US" dirty="0"/>
              <a:t> men with ED, start with a PDE-5 inhibitor as first-line treatment and add testosterone in case of a poor response to PDE-5 inhibitor </a:t>
            </a:r>
            <a:r>
              <a:rPr lang="en-GB" dirty="0"/>
              <a:t>treatment” </a:t>
            </a:r>
            <a:r>
              <a:rPr lang="en-GB" i="1" dirty="0"/>
              <a:t>(strong recommendation)</a:t>
            </a:r>
            <a:endParaRPr lang="en-GB" dirty="0"/>
          </a:p>
          <a:p>
            <a:pPr>
              <a:lnSpc>
                <a:spcPct val="90000"/>
              </a:lnSpc>
            </a:pPr>
            <a:endParaRPr lang="en-US" dirty="0"/>
          </a:p>
          <a:p>
            <a:pPr lvl="0"/>
            <a:r>
              <a:rPr lang="en-GB" dirty="0"/>
              <a:t>EAU, European Association of Urology; ED, erectile dysfunction; PDE-5, phosphodiesterase type 5; </a:t>
            </a:r>
            <a:br>
              <a:rPr lang="en-GB" dirty="0"/>
            </a:br>
            <a:r>
              <a:rPr lang="en-GB" dirty="0"/>
              <a:t>RCT, randomised controlled trial; T2DM, type 2 diabetes mellitus; </a:t>
            </a:r>
            <a:r>
              <a:rPr lang="en-GB" dirty="0" err="1"/>
              <a:t>TTh</a:t>
            </a:r>
            <a:r>
              <a:rPr lang="en-GB" dirty="0"/>
              <a:t>, testosterone therapy</a:t>
            </a:r>
          </a:p>
          <a:p>
            <a:pPr lvl="0"/>
            <a:endParaRPr lang="en-GB" dirty="0"/>
          </a:p>
          <a:p>
            <a:pPr lvl="0"/>
            <a:r>
              <a:rPr lang="en-GB" b="1" dirty="0"/>
              <a:t>Reference</a:t>
            </a:r>
          </a:p>
          <a:p>
            <a:pPr lvl="0"/>
            <a:r>
              <a:rPr lang="en-GB" dirty="0" err="1"/>
              <a:t>Dohle</a:t>
            </a:r>
            <a:r>
              <a:rPr lang="en-GB" dirty="0"/>
              <a:t> GR et al. European Association of Urology Guidelines on Male Hypogonadism 2018. Available at: https://uroweb.org/guideline/male-hypogonadism/ (last accessed January 2021).</a:t>
            </a:r>
          </a:p>
        </p:txBody>
      </p:sp>
      <p:sp>
        <p:nvSpPr>
          <p:cNvPr id="4" name="Slide Number Placeholder 3"/>
          <p:cNvSpPr>
            <a:spLocks noGrp="1"/>
          </p:cNvSpPr>
          <p:nvPr>
            <p:ph type="sldNum" sz="quarter" idx="10"/>
          </p:nvPr>
        </p:nvSpPr>
        <p:spPr/>
        <p:txBody>
          <a:bodyPr/>
          <a:lstStyle/>
          <a:p>
            <a:fld id="{A0EFADCE-6200-4FA6-B02B-06991B4E0A55}" type="slidenum">
              <a:rPr lang="en-GB" smtClean="0">
                <a:solidFill>
                  <a:prstClr val="black"/>
                </a:solidFill>
              </a:rPr>
              <a:pPr/>
              <a:t>6</a:t>
            </a:fld>
            <a:endParaRPr lang="en-GB" dirty="0">
              <a:solidFill>
                <a:prstClr val="black"/>
              </a:solidFill>
            </a:endParaRPr>
          </a:p>
        </p:txBody>
      </p:sp>
    </p:spTree>
    <p:extLst>
      <p:ext uri="{BB962C8B-B14F-4D97-AF65-F5344CB8AC3E}">
        <p14:creationId xmlns:p14="http://schemas.microsoft.com/office/powerpoint/2010/main" val="32726304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0406" y="4925407"/>
            <a:ext cx="5772943" cy="4029879"/>
          </a:xfrm>
        </p:spPr>
        <p:txBody>
          <a:bodyPr>
            <a:normAutofit/>
          </a:bodyPr>
          <a:lstStyle/>
          <a:p>
            <a:pPr marL="177502" indent="-177502">
              <a:buFont typeface="Arial" panose="020B0604020202020204" pitchFamily="34" charset="0"/>
              <a:buChar char="•"/>
            </a:pPr>
            <a:r>
              <a:rPr lang="en-US" dirty="0"/>
              <a:t>For this narrative review, an extensive search of PubMed was performed up to 31 January 2018 using the following terms: ((“testosterone”[</a:t>
            </a:r>
            <a:r>
              <a:rPr lang="en-US" dirty="0" err="1"/>
              <a:t>MeSH</a:t>
            </a:r>
            <a:r>
              <a:rPr lang="en-US" dirty="0"/>
              <a:t> Terms] OR “testosterone”[All Fields]) AND (“sexual behavior”[</a:t>
            </a:r>
            <a:r>
              <a:rPr lang="en-US" dirty="0" err="1"/>
              <a:t>MeSH</a:t>
            </a:r>
            <a:r>
              <a:rPr lang="en-US" dirty="0"/>
              <a:t> Terms] OR (“sexual”[All Fields] AND “behavior”[All Fields]) OR “sexual behavior”[All Fields] OR “sexual”[All Fields]) AND (“physiology”[Subheading] OR “physiology”[All Fields] OR “function”[All Fields] OR “physiology”[</a:t>
            </a:r>
            <a:r>
              <a:rPr lang="en-US" dirty="0" err="1"/>
              <a:t>MeSH</a:t>
            </a:r>
            <a:r>
              <a:rPr lang="en-US" dirty="0"/>
              <a:t> Terms] OR “function”[All Fields])), limiting the results to studies of men (filters: humans and male) published in English. The retrieved papers were </a:t>
            </a:r>
            <a:r>
              <a:rPr lang="en-US" dirty="0" err="1"/>
              <a:t>scrutinised</a:t>
            </a:r>
            <a:r>
              <a:rPr lang="en-US" dirty="0"/>
              <a:t> for evidence on the relationship between endogenous testosterone and sexual function and the effect of </a:t>
            </a:r>
            <a:r>
              <a:rPr lang="en-US" dirty="0" err="1"/>
              <a:t>TTh</a:t>
            </a:r>
            <a:r>
              <a:rPr lang="en-US" dirty="0"/>
              <a:t> on sexual symptoms.</a:t>
            </a:r>
          </a:p>
          <a:p>
            <a:pPr marL="177502" indent="-177502">
              <a:buFont typeface="Arial" panose="020B0604020202020204" pitchFamily="34" charset="0"/>
              <a:buChar char="•"/>
            </a:pPr>
            <a:r>
              <a:rPr lang="en-US" dirty="0"/>
              <a:t>Findings from a meta-analysis of 8 </a:t>
            </a:r>
            <a:r>
              <a:rPr lang="en-US" dirty="0" err="1"/>
              <a:t>randomised</a:t>
            </a:r>
            <a:r>
              <a:rPr lang="en-US" dirty="0"/>
              <a:t>, placebo-controlled clinical trials that evaluated erectile function through the IIEF-15 questionnaire confirmed the efficacy of </a:t>
            </a:r>
            <a:r>
              <a:rPr lang="en-US" dirty="0" err="1"/>
              <a:t>TTh</a:t>
            </a:r>
            <a:r>
              <a:rPr lang="en-US" dirty="0"/>
              <a:t> in significantly improving erectile function in men with hypogonadism.</a:t>
            </a:r>
          </a:p>
          <a:p>
            <a:pPr marL="177502" indent="-177502">
              <a:buFont typeface="Arial" panose="020B0604020202020204" pitchFamily="34" charset="0"/>
              <a:buChar char="•"/>
            </a:pPr>
            <a:r>
              <a:rPr lang="en-US" dirty="0"/>
              <a:t>Less marked, but still significant, improvements in erectile function were also seen with increasing BMI and/or increasing prevalence </a:t>
            </a:r>
            <a:r>
              <a:rPr lang="en-GB" dirty="0"/>
              <a:t>of T2DM.</a:t>
            </a:r>
          </a:p>
          <a:p>
            <a:endParaRPr lang="en-GB" dirty="0"/>
          </a:p>
          <a:p>
            <a:r>
              <a:rPr lang="en-GB" dirty="0"/>
              <a:t>BMI, body mass index; IIEF, International Index of Erectile Function; </a:t>
            </a:r>
            <a:r>
              <a:rPr lang="en-GB" dirty="0" err="1"/>
              <a:t>MeSH</a:t>
            </a:r>
            <a:r>
              <a:rPr lang="en-GB" dirty="0"/>
              <a:t>, Medical Subject Headings; T2DM, type 2 diabetes mellitus; </a:t>
            </a:r>
            <a:r>
              <a:rPr lang="en-GB" dirty="0" err="1"/>
              <a:t>TTh</a:t>
            </a:r>
            <a:r>
              <a:rPr lang="en-GB" dirty="0"/>
              <a:t>, testosterone therapy</a:t>
            </a:r>
          </a:p>
          <a:p>
            <a:endParaRPr lang="en-GB" b="1" dirty="0"/>
          </a:p>
          <a:p>
            <a:r>
              <a:rPr lang="en-GB" b="1" dirty="0"/>
              <a:t>Reference</a:t>
            </a:r>
          </a:p>
          <a:p>
            <a:r>
              <a:rPr lang="en-GB" dirty="0" err="1"/>
              <a:t>Rastrelli</a:t>
            </a:r>
            <a:r>
              <a:rPr lang="en-GB" dirty="0"/>
              <a:t> G </a:t>
            </a:r>
            <a:r>
              <a:rPr lang="en-GB" i="1" dirty="0"/>
              <a:t>et al. </a:t>
            </a:r>
            <a:r>
              <a:rPr lang="en-GB" i="1" dirty="0" err="1"/>
              <a:t>Maturitas</a:t>
            </a:r>
            <a:r>
              <a:rPr lang="en-GB" i="1" dirty="0"/>
              <a:t> </a:t>
            </a:r>
            <a:r>
              <a:rPr lang="en-GB" dirty="0"/>
              <a:t>2018;112:46–52.</a:t>
            </a:r>
          </a:p>
        </p:txBody>
      </p:sp>
      <p:sp>
        <p:nvSpPr>
          <p:cNvPr id="4" name="Slide Number Placeholder 3"/>
          <p:cNvSpPr>
            <a:spLocks noGrp="1"/>
          </p:cNvSpPr>
          <p:nvPr>
            <p:ph type="sldNum" sz="quarter" idx="10"/>
          </p:nvPr>
        </p:nvSpPr>
        <p:spPr/>
        <p:txBody>
          <a:bodyPr/>
          <a:lstStyle/>
          <a:p>
            <a:fld id="{A0EFADCE-6200-4FA6-B02B-06991B4E0A55}" type="slidenum">
              <a:rPr lang="en-GB" smtClean="0">
                <a:solidFill>
                  <a:prstClr val="black"/>
                </a:solidFill>
              </a:rPr>
              <a:pPr/>
              <a:t>7</a:t>
            </a:fld>
            <a:endParaRPr lang="en-GB">
              <a:solidFill>
                <a:prstClr val="black"/>
              </a:solidFill>
            </a:endParaRPr>
          </a:p>
        </p:txBody>
      </p:sp>
    </p:spTree>
    <p:extLst>
      <p:ext uri="{BB962C8B-B14F-4D97-AF65-F5344CB8AC3E}">
        <p14:creationId xmlns:p14="http://schemas.microsoft.com/office/powerpoint/2010/main" val="290072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0406" y="4925407"/>
            <a:ext cx="5772943" cy="4029879"/>
          </a:xfrm>
        </p:spPr>
        <p:txBody>
          <a:bodyPr>
            <a:normAutofit/>
          </a:bodyPr>
          <a:lstStyle/>
          <a:p>
            <a:pPr marL="177502" indent="-177502">
              <a:buFont typeface="Arial" panose="020B0604020202020204" pitchFamily="34" charset="0"/>
              <a:buChar char="•"/>
            </a:pPr>
            <a:r>
              <a:rPr lang="en-US" dirty="0"/>
              <a:t>For this narrative review, an extensive search of PubMed was performed up to 31 January 2018 using the following terms: ((“testosterone”[</a:t>
            </a:r>
            <a:r>
              <a:rPr lang="en-US" dirty="0" err="1"/>
              <a:t>MeSH</a:t>
            </a:r>
            <a:r>
              <a:rPr lang="en-US" dirty="0"/>
              <a:t> Terms] OR “testosterone”[All Fields]) AND (“sexual behavior”[</a:t>
            </a:r>
            <a:r>
              <a:rPr lang="en-US" dirty="0" err="1"/>
              <a:t>MeSH</a:t>
            </a:r>
            <a:r>
              <a:rPr lang="en-US" dirty="0"/>
              <a:t> Terms] OR (“sexual”[All Fields] AND “behavior”[All Fields]) OR “sexual behavior”[All Fields] OR “sexual”[All Fields]) AND (“physiology”[Subheading] OR “physiology”[All Fields] OR “function”[All Fields] OR “physiology”[</a:t>
            </a:r>
            <a:r>
              <a:rPr lang="en-US" dirty="0" err="1"/>
              <a:t>MeSH</a:t>
            </a:r>
            <a:r>
              <a:rPr lang="en-US" dirty="0"/>
              <a:t> Terms] OR “function”[All Fields])), limiting the results to studies of men (filters: humans and male) published in English. The retrieved papers were </a:t>
            </a:r>
            <a:r>
              <a:rPr lang="en-US" dirty="0" err="1"/>
              <a:t>scrutinised</a:t>
            </a:r>
            <a:r>
              <a:rPr lang="en-US" dirty="0"/>
              <a:t> for evidence on the relationship between endogenous testosterone and sexual function and the effect of </a:t>
            </a:r>
            <a:r>
              <a:rPr lang="en-US" dirty="0" err="1"/>
              <a:t>TTh</a:t>
            </a:r>
            <a:r>
              <a:rPr lang="en-US" dirty="0"/>
              <a:t> on sexual symptoms.</a:t>
            </a:r>
          </a:p>
          <a:p>
            <a:pPr marL="177502" indent="-177502">
              <a:buFont typeface="Arial" panose="020B0604020202020204" pitchFamily="34" charset="0"/>
              <a:buChar char="•"/>
            </a:pPr>
            <a:r>
              <a:rPr lang="en-US" dirty="0"/>
              <a:t>A meta-analysis of 6 </a:t>
            </a:r>
            <a:r>
              <a:rPr lang="en-US" dirty="0" err="1"/>
              <a:t>randomised</a:t>
            </a:r>
            <a:r>
              <a:rPr lang="en-US" dirty="0"/>
              <a:t>, placebo-controlled clinical trials that evaluated sexual desire using the IIEF-15 questionnaire showed that sexual desire in men with hypogonadism is significantly improved by </a:t>
            </a:r>
            <a:r>
              <a:rPr lang="en-US" dirty="0" err="1"/>
              <a:t>TTh</a:t>
            </a:r>
            <a:r>
              <a:rPr lang="en-US" dirty="0"/>
              <a:t> administration.</a:t>
            </a:r>
            <a:endParaRPr lang="en-GB" dirty="0"/>
          </a:p>
          <a:p>
            <a:endParaRPr lang="en-GB" dirty="0"/>
          </a:p>
          <a:p>
            <a:r>
              <a:rPr lang="en-GB" dirty="0"/>
              <a:t>IIEF, International Index of Erectile Function; </a:t>
            </a:r>
            <a:r>
              <a:rPr lang="en-GB" dirty="0" err="1"/>
              <a:t>MeSH</a:t>
            </a:r>
            <a:r>
              <a:rPr lang="en-GB" dirty="0"/>
              <a:t>, Medical Subject Headings; </a:t>
            </a:r>
            <a:r>
              <a:rPr lang="en-GB" dirty="0" err="1"/>
              <a:t>TTh</a:t>
            </a:r>
            <a:r>
              <a:rPr lang="en-GB" dirty="0"/>
              <a:t>, testosterone therapy</a:t>
            </a:r>
          </a:p>
          <a:p>
            <a:endParaRPr lang="en-GB" b="1" dirty="0"/>
          </a:p>
          <a:p>
            <a:r>
              <a:rPr lang="en-GB" b="1" dirty="0"/>
              <a:t>Reference</a:t>
            </a:r>
          </a:p>
          <a:p>
            <a:r>
              <a:rPr lang="en-GB" dirty="0" err="1"/>
              <a:t>Rastrelli</a:t>
            </a:r>
            <a:r>
              <a:rPr lang="en-GB" dirty="0"/>
              <a:t> G </a:t>
            </a:r>
            <a:r>
              <a:rPr lang="en-GB" i="1" dirty="0"/>
              <a:t>et al. </a:t>
            </a:r>
            <a:r>
              <a:rPr lang="en-GB" i="1" dirty="0" err="1"/>
              <a:t>Maturitas</a:t>
            </a:r>
            <a:r>
              <a:rPr lang="en-GB" i="1" dirty="0"/>
              <a:t> </a:t>
            </a:r>
            <a:r>
              <a:rPr lang="en-GB" dirty="0"/>
              <a:t>2018;112:46–52.</a:t>
            </a:r>
          </a:p>
        </p:txBody>
      </p:sp>
      <p:sp>
        <p:nvSpPr>
          <p:cNvPr id="4" name="Slide Number Placeholder 3"/>
          <p:cNvSpPr>
            <a:spLocks noGrp="1"/>
          </p:cNvSpPr>
          <p:nvPr>
            <p:ph type="sldNum" sz="quarter" idx="10"/>
          </p:nvPr>
        </p:nvSpPr>
        <p:spPr/>
        <p:txBody>
          <a:bodyPr/>
          <a:lstStyle/>
          <a:p>
            <a:fld id="{A0EFADCE-6200-4FA6-B02B-06991B4E0A55}" type="slidenum">
              <a:rPr lang="en-GB" smtClean="0">
                <a:solidFill>
                  <a:prstClr val="black"/>
                </a:solidFill>
              </a:rPr>
              <a:pPr/>
              <a:t>8</a:t>
            </a:fld>
            <a:endParaRPr lang="en-GB">
              <a:solidFill>
                <a:prstClr val="black"/>
              </a:solidFill>
            </a:endParaRPr>
          </a:p>
        </p:txBody>
      </p:sp>
    </p:spTree>
    <p:extLst>
      <p:ext uri="{BB962C8B-B14F-4D97-AF65-F5344CB8AC3E}">
        <p14:creationId xmlns:p14="http://schemas.microsoft.com/office/powerpoint/2010/main" val="290072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0406" y="4925407"/>
            <a:ext cx="5772943" cy="4029879"/>
          </a:xfrm>
        </p:spPr>
        <p:txBody>
          <a:bodyPr>
            <a:normAutofit/>
          </a:bodyPr>
          <a:lstStyle/>
          <a:p>
            <a:pPr marL="177502" indent="-177502">
              <a:buFont typeface="Arial" panose="020B0604020202020204" pitchFamily="34" charset="0"/>
              <a:buChar char="•"/>
            </a:pPr>
            <a:r>
              <a:rPr lang="en-US" dirty="0"/>
              <a:t>For this narrative review, an extensive search of PubMed was performed up to 31 January 2018 using the following terms: ((“testosterone”[</a:t>
            </a:r>
            <a:r>
              <a:rPr lang="en-US" dirty="0" err="1"/>
              <a:t>MeSH</a:t>
            </a:r>
            <a:r>
              <a:rPr lang="en-US" dirty="0"/>
              <a:t> Terms] OR “testosterone”[All Fields]) AND (“sexual behavior”[</a:t>
            </a:r>
            <a:r>
              <a:rPr lang="en-US" dirty="0" err="1"/>
              <a:t>MeSH</a:t>
            </a:r>
            <a:r>
              <a:rPr lang="en-US" dirty="0"/>
              <a:t> Terms] OR (“sexual”[All Fields] AND “behavior”[All Fields]) OR “sexual behavior”[All Fields] OR “sexual”[All Fields]) AND (“physiology”[Subheading] OR “physiology”[All Fields] OR “function”[All Fields] OR “physiology”[</a:t>
            </a:r>
            <a:r>
              <a:rPr lang="en-US" dirty="0" err="1"/>
              <a:t>MeSH</a:t>
            </a:r>
            <a:r>
              <a:rPr lang="en-US" dirty="0"/>
              <a:t> Terms] OR “function”[All Fields])), limiting the results to studies of men (filters: humans and male) published in English. The retrieved papers were </a:t>
            </a:r>
            <a:r>
              <a:rPr lang="en-US" dirty="0" err="1"/>
              <a:t>scrutinised</a:t>
            </a:r>
            <a:r>
              <a:rPr lang="en-US" dirty="0"/>
              <a:t> for evidence on the relationship between endogenous testosterone and sexual function and the effect of </a:t>
            </a:r>
            <a:r>
              <a:rPr lang="en-US" dirty="0" err="1"/>
              <a:t>TTh</a:t>
            </a:r>
            <a:r>
              <a:rPr lang="en-US" dirty="0"/>
              <a:t> on sexual symptoms.</a:t>
            </a:r>
            <a:endParaRPr lang="en-GB" dirty="0"/>
          </a:p>
          <a:p>
            <a:pPr marL="177502" indent="-177502">
              <a:buFont typeface="Arial" panose="020B0604020202020204" pitchFamily="34" charset="0"/>
              <a:buChar char="•"/>
            </a:pPr>
            <a:r>
              <a:rPr lang="en-US" dirty="0"/>
              <a:t>A meta-analysis of 7 </a:t>
            </a:r>
            <a:r>
              <a:rPr lang="en-US" dirty="0" err="1"/>
              <a:t>randomised</a:t>
            </a:r>
            <a:r>
              <a:rPr lang="en-US" dirty="0"/>
              <a:t>, placebo-controlled clinical trials that evaluated orgasm through the IIEF-15 questionnaire showed that </a:t>
            </a:r>
            <a:r>
              <a:rPr lang="en-US" dirty="0" err="1"/>
              <a:t>TTh</a:t>
            </a:r>
            <a:r>
              <a:rPr lang="en-US" dirty="0"/>
              <a:t> is associated with a significantly greater improvement in orgasm compared with placebo. Moreover, this relationship was inversely proportional to baseline testosterone levels, with increasing levels of improvement in orgasm noted with decreasing baseline testosterone levels.</a:t>
            </a:r>
            <a:endParaRPr lang="en-GB" dirty="0"/>
          </a:p>
          <a:p>
            <a:endParaRPr lang="en-GB" dirty="0"/>
          </a:p>
          <a:p>
            <a:r>
              <a:rPr lang="en-GB" dirty="0"/>
              <a:t>IIEF, International Index of Erectile Function; </a:t>
            </a:r>
            <a:r>
              <a:rPr lang="en-GB" dirty="0" err="1"/>
              <a:t>MeSH</a:t>
            </a:r>
            <a:r>
              <a:rPr lang="en-GB" dirty="0"/>
              <a:t>, Medical Subject Headings; </a:t>
            </a:r>
            <a:r>
              <a:rPr lang="en-GB" dirty="0" err="1"/>
              <a:t>TTh</a:t>
            </a:r>
            <a:r>
              <a:rPr lang="en-GB" dirty="0"/>
              <a:t>, testosterone therapy</a:t>
            </a:r>
          </a:p>
          <a:p>
            <a:endParaRPr lang="en-GB" b="1" dirty="0"/>
          </a:p>
          <a:p>
            <a:r>
              <a:rPr lang="en-GB" b="1" dirty="0"/>
              <a:t>Reference</a:t>
            </a:r>
          </a:p>
          <a:p>
            <a:r>
              <a:rPr lang="en-GB" dirty="0" err="1"/>
              <a:t>Rastrelli</a:t>
            </a:r>
            <a:r>
              <a:rPr lang="en-GB" dirty="0"/>
              <a:t> G </a:t>
            </a:r>
            <a:r>
              <a:rPr lang="en-GB" i="1" dirty="0"/>
              <a:t>et al. </a:t>
            </a:r>
            <a:r>
              <a:rPr lang="en-GB" i="1" dirty="0" err="1"/>
              <a:t>Maturitas</a:t>
            </a:r>
            <a:r>
              <a:rPr lang="en-GB" i="1" dirty="0"/>
              <a:t> </a:t>
            </a:r>
            <a:r>
              <a:rPr lang="en-GB" dirty="0"/>
              <a:t>2018;112:46–52.</a:t>
            </a:r>
          </a:p>
        </p:txBody>
      </p:sp>
      <p:sp>
        <p:nvSpPr>
          <p:cNvPr id="4" name="Slide Number Placeholder 3"/>
          <p:cNvSpPr>
            <a:spLocks noGrp="1"/>
          </p:cNvSpPr>
          <p:nvPr>
            <p:ph type="sldNum" sz="quarter" idx="10"/>
          </p:nvPr>
        </p:nvSpPr>
        <p:spPr/>
        <p:txBody>
          <a:bodyPr/>
          <a:lstStyle/>
          <a:p>
            <a:fld id="{A0EFADCE-6200-4FA6-B02B-06991B4E0A55}" type="slidenum">
              <a:rPr lang="en-GB" smtClean="0">
                <a:solidFill>
                  <a:prstClr val="black"/>
                </a:solidFill>
              </a:rPr>
              <a:pPr/>
              <a:t>9</a:t>
            </a:fld>
            <a:endParaRPr lang="en-GB">
              <a:solidFill>
                <a:prstClr val="black"/>
              </a:solidFill>
            </a:endParaRPr>
          </a:p>
        </p:txBody>
      </p:sp>
    </p:spTree>
    <p:extLst>
      <p:ext uri="{BB962C8B-B14F-4D97-AF65-F5344CB8AC3E}">
        <p14:creationId xmlns:p14="http://schemas.microsoft.com/office/powerpoint/2010/main" val="290072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0406" y="4925407"/>
            <a:ext cx="5772943" cy="4029879"/>
          </a:xfrm>
        </p:spPr>
        <p:txBody>
          <a:bodyPr>
            <a:normAutofit fontScale="92500" lnSpcReduction="10000"/>
          </a:bodyPr>
          <a:lstStyle/>
          <a:p>
            <a:pPr marL="177502" indent="-177502">
              <a:buFont typeface="Arial" panose="020B0604020202020204" pitchFamily="34" charset="0"/>
              <a:buChar char="•"/>
            </a:pPr>
            <a:r>
              <a:rPr lang="en-US" dirty="0"/>
              <a:t>A review was conducted to </a:t>
            </a:r>
            <a:r>
              <a:rPr lang="en-US" dirty="0" err="1"/>
              <a:t>summarise</a:t>
            </a:r>
            <a:r>
              <a:rPr lang="en-US" dirty="0"/>
              <a:t> all available evidence regarding the effect of </a:t>
            </a:r>
            <a:r>
              <a:rPr lang="en-US" dirty="0" err="1"/>
              <a:t>TTh</a:t>
            </a:r>
            <a:r>
              <a:rPr lang="en-US" dirty="0"/>
              <a:t> on sexual function/outcomes in men with hypogonadism complaining of sexual dysfunction.</a:t>
            </a:r>
            <a:endParaRPr lang="en-GB" dirty="0"/>
          </a:p>
          <a:p>
            <a:pPr marL="177502" indent="-177502">
              <a:buFont typeface="Arial" panose="020B0604020202020204" pitchFamily="34" charset="0"/>
              <a:buChar char="•"/>
            </a:pPr>
            <a:r>
              <a:rPr lang="en-US" dirty="0"/>
              <a:t>A comprehensive Medline, </a:t>
            </a:r>
            <a:r>
              <a:rPr lang="en-US" dirty="0" err="1"/>
              <a:t>Embase</a:t>
            </a:r>
            <a:r>
              <a:rPr lang="en-US" dirty="0"/>
              <a:t> and Cochrane search was performed including the following words: (“testosterone”[</a:t>
            </a:r>
            <a:r>
              <a:rPr lang="en-US" dirty="0" err="1"/>
              <a:t>MeSH</a:t>
            </a:r>
            <a:r>
              <a:rPr lang="en-US" dirty="0"/>
              <a:t> Terms] OR “testosterone”[All Fields]) AND (“sexual behavior”[</a:t>
            </a:r>
            <a:r>
              <a:rPr lang="en-US" dirty="0" err="1"/>
              <a:t>MeSH</a:t>
            </a:r>
            <a:r>
              <a:rPr lang="en-US" dirty="0"/>
              <a:t> Terms] OR (“sexual”[All Fields] AND “behavior”[All Fields]) OR “sexual behavior”[All Fields] OR “sexual”[All Fields]) AND (“physiopathology”[Subheading] OR “physiopathology”[All Fields] OR “dysfunction”[All Fields]). Publications were included from </a:t>
            </a:r>
            <a:br>
              <a:rPr lang="en-US" dirty="0"/>
            </a:br>
            <a:r>
              <a:rPr lang="en-US" dirty="0"/>
              <a:t>1 January 1969 to 1 August </a:t>
            </a:r>
            <a:r>
              <a:rPr lang="en-GB" dirty="0"/>
              <a:t>2018.</a:t>
            </a:r>
          </a:p>
          <a:p>
            <a:pPr marL="177502" indent="-177502">
              <a:buFont typeface="Arial" panose="020B0604020202020204" pitchFamily="34" charset="0"/>
              <a:buChar char="•"/>
            </a:pPr>
            <a:r>
              <a:rPr lang="en-US" dirty="0"/>
              <a:t>To ensure comparable data, the review focused only on those meta-analyses reporting </a:t>
            </a:r>
            <a:br>
              <a:rPr lang="en-US" dirty="0"/>
            </a:br>
            <a:r>
              <a:rPr lang="en-US" dirty="0"/>
              <a:t>sexual function outcomes as effect size, with a small, medium and large treatment-effect size considered to be 0.2, 0.5 and 0.8, respectively.</a:t>
            </a:r>
          </a:p>
          <a:p>
            <a:pPr marL="177502" indent="-177502">
              <a:buFont typeface="Arial" panose="020B0604020202020204" pitchFamily="34" charset="0"/>
              <a:buChar char="•"/>
            </a:pPr>
            <a:r>
              <a:rPr lang="en-US" dirty="0"/>
              <a:t>The number of trials included in each meta-analysis studied ranged from 4 to 29, comprising 657 to 3,165 men.</a:t>
            </a:r>
          </a:p>
          <a:p>
            <a:pPr marL="177502" indent="-177502">
              <a:buFont typeface="Arial" panose="020B0604020202020204" pitchFamily="34" charset="0"/>
              <a:buChar char="•"/>
            </a:pPr>
            <a:r>
              <a:rPr lang="en-US" dirty="0"/>
              <a:t>Libido outcomes were documented in all meta-analyses considered, while the effect of </a:t>
            </a:r>
            <a:r>
              <a:rPr lang="en-US" dirty="0" err="1"/>
              <a:t>TTh</a:t>
            </a:r>
            <a:r>
              <a:rPr lang="en-US" dirty="0"/>
              <a:t> on morning erections and sexual satisfaction was reported by 2 and 3 studies, respectively.</a:t>
            </a:r>
          </a:p>
          <a:p>
            <a:pPr marL="177502" indent="-177502">
              <a:buFont typeface="Arial" panose="020B0604020202020204" pitchFamily="34" charset="0"/>
              <a:buChar char="•"/>
            </a:pPr>
            <a:r>
              <a:rPr lang="en-US" dirty="0"/>
              <a:t>Three meta-analyses used a hypogonadism threshold of total testosterone level of ~10 </a:t>
            </a:r>
            <a:r>
              <a:rPr lang="en-US" dirty="0" err="1"/>
              <a:t>nmol</a:t>
            </a:r>
            <a:r>
              <a:rPr lang="en-US" dirty="0"/>
              <a:t>/L and two meta-analyses used a total testosterone level of 12 </a:t>
            </a:r>
            <a:r>
              <a:rPr lang="en-US" dirty="0" err="1"/>
              <a:t>nmol</a:t>
            </a:r>
            <a:r>
              <a:rPr lang="en-US" dirty="0"/>
              <a:t>/L.</a:t>
            </a:r>
          </a:p>
          <a:p>
            <a:pPr marL="177502" indent="-177502">
              <a:buFont typeface="Arial" panose="020B0604020202020204" pitchFamily="34" charset="0"/>
              <a:buChar char="•"/>
            </a:pPr>
            <a:r>
              <a:rPr lang="en-US" dirty="0"/>
              <a:t>Among these patients with hypogonadism, </a:t>
            </a:r>
            <a:r>
              <a:rPr lang="en-US" dirty="0" err="1"/>
              <a:t>TTh</a:t>
            </a:r>
            <a:r>
              <a:rPr lang="en-US" dirty="0"/>
              <a:t> administration resulted in a significant improvement in all sexual function parameters evaluated versus placebo.</a:t>
            </a:r>
            <a:endParaRPr lang="en-GB" dirty="0"/>
          </a:p>
          <a:p>
            <a:endParaRPr lang="en-GB" dirty="0"/>
          </a:p>
          <a:p>
            <a:r>
              <a:rPr lang="en-GB" dirty="0" err="1"/>
              <a:t>MeSH</a:t>
            </a:r>
            <a:r>
              <a:rPr lang="en-GB" dirty="0"/>
              <a:t>, Medical Subject Headings; </a:t>
            </a:r>
            <a:r>
              <a:rPr lang="en-GB" dirty="0" err="1"/>
              <a:t>TTh</a:t>
            </a:r>
            <a:r>
              <a:rPr lang="en-GB" dirty="0"/>
              <a:t>, testosterone therapy</a:t>
            </a:r>
          </a:p>
          <a:p>
            <a:endParaRPr lang="en-GB" b="1" dirty="0"/>
          </a:p>
          <a:p>
            <a:r>
              <a:rPr lang="en-GB" b="1" dirty="0"/>
              <a:t>Reference</a:t>
            </a:r>
          </a:p>
          <a:p>
            <a:r>
              <a:rPr lang="en-GB" dirty="0" err="1"/>
              <a:t>Rastrelli</a:t>
            </a:r>
            <a:r>
              <a:rPr lang="en-GB" dirty="0"/>
              <a:t> G </a:t>
            </a:r>
            <a:r>
              <a:rPr lang="en-GB" i="1" dirty="0"/>
              <a:t>et al. Sex Med Rev </a:t>
            </a:r>
            <a:r>
              <a:rPr lang="en-GB" dirty="0"/>
              <a:t>2019;7:464–75.</a:t>
            </a:r>
          </a:p>
        </p:txBody>
      </p:sp>
      <p:sp>
        <p:nvSpPr>
          <p:cNvPr id="4" name="Slide Number Placeholder 3"/>
          <p:cNvSpPr>
            <a:spLocks noGrp="1"/>
          </p:cNvSpPr>
          <p:nvPr>
            <p:ph type="sldNum" sz="quarter" idx="10"/>
          </p:nvPr>
        </p:nvSpPr>
        <p:spPr/>
        <p:txBody>
          <a:bodyPr/>
          <a:lstStyle/>
          <a:p>
            <a:fld id="{A0EFADCE-6200-4FA6-B02B-06991B4E0A55}" type="slidenum">
              <a:rPr lang="en-GB" smtClean="0">
                <a:solidFill>
                  <a:prstClr val="black"/>
                </a:solidFill>
              </a:rPr>
              <a:pPr/>
              <a:t>10</a:t>
            </a:fld>
            <a:endParaRPr lang="en-GB">
              <a:solidFill>
                <a:prstClr val="black"/>
              </a:solidFill>
            </a:endParaRPr>
          </a:p>
        </p:txBody>
      </p:sp>
    </p:spTree>
    <p:extLst>
      <p:ext uri="{BB962C8B-B14F-4D97-AF65-F5344CB8AC3E}">
        <p14:creationId xmlns:p14="http://schemas.microsoft.com/office/powerpoint/2010/main" val="290072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1F4DC-DE03-428B-A6B8-D099DE2AC6B9}"/>
              </a:ext>
            </a:extLst>
          </p:cNvPr>
          <p:cNvSpPr>
            <a:spLocks noGrp="1"/>
          </p:cNvSpPr>
          <p:nvPr>
            <p:ph type="ctrTitle" hasCustomPrompt="1"/>
          </p:nvPr>
        </p:nvSpPr>
        <p:spPr>
          <a:xfrm>
            <a:off x="670956" y="457200"/>
            <a:ext cx="10474037" cy="1960050"/>
          </a:xfrm>
        </p:spPr>
        <p:txBody>
          <a:bodyPr anchor="b"/>
          <a:lstStyle>
            <a:lvl1pPr algn="l">
              <a:defRPr sz="4800"/>
            </a:lvl1pPr>
          </a:lstStyle>
          <a:p>
            <a:r>
              <a:rPr lang="en-US" dirty="0"/>
              <a:t>HERE IS THE MAIN TITLE</a:t>
            </a:r>
            <a:endParaRPr lang="en-GB" dirty="0"/>
          </a:p>
        </p:txBody>
      </p:sp>
      <p:sp>
        <p:nvSpPr>
          <p:cNvPr id="3" name="Subtitle 2">
            <a:extLst>
              <a:ext uri="{FF2B5EF4-FFF2-40B4-BE49-F238E27FC236}">
                <a16:creationId xmlns:a16="http://schemas.microsoft.com/office/drawing/2014/main" id="{C64935D9-ED78-4CDD-BA44-DB51FE9C22E4}"/>
              </a:ext>
            </a:extLst>
          </p:cNvPr>
          <p:cNvSpPr>
            <a:spLocks noGrp="1"/>
          </p:cNvSpPr>
          <p:nvPr>
            <p:ph type="subTitle" idx="1"/>
          </p:nvPr>
        </p:nvSpPr>
        <p:spPr>
          <a:xfrm>
            <a:off x="706581" y="2601119"/>
            <a:ext cx="8473045" cy="2481520"/>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4" name="Date Placeholder 3">
            <a:extLst>
              <a:ext uri="{FF2B5EF4-FFF2-40B4-BE49-F238E27FC236}">
                <a16:creationId xmlns:a16="http://schemas.microsoft.com/office/drawing/2014/main" id="{37310BBD-AEFC-4104-A139-A21286FF97A9}"/>
              </a:ext>
            </a:extLst>
          </p:cNvPr>
          <p:cNvSpPr>
            <a:spLocks noGrp="1"/>
          </p:cNvSpPr>
          <p:nvPr>
            <p:ph type="dt" sz="half" idx="10"/>
          </p:nvPr>
        </p:nvSpPr>
        <p:spPr/>
        <p:txBody>
          <a:bodyPr/>
          <a:lstStyle/>
          <a:p>
            <a:fld id="{E7B736C5-0A92-4502-AA74-B995BDCF208A}" type="datetimeFigureOut">
              <a:rPr lang="en-GB" smtClean="0"/>
              <a:t>19/02/2021</a:t>
            </a:fld>
            <a:endParaRPr lang="en-GB"/>
          </a:p>
        </p:txBody>
      </p:sp>
      <p:sp>
        <p:nvSpPr>
          <p:cNvPr id="5" name="Footer Placeholder 4">
            <a:extLst>
              <a:ext uri="{FF2B5EF4-FFF2-40B4-BE49-F238E27FC236}">
                <a16:creationId xmlns:a16="http://schemas.microsoft.com/office/drawing/2014/main" id="{BF8AB2A1-A7A6-4581-BB46-7DE3C97F7DB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CE9B314-D687-47AA-957E-11B89CAB37B1}"/>
              </a:ext>
            </a:extLst>
          </p:cNvPr>
          <p:cNvSpPr>
            <a:spLocks noGrp="1"/>
          </p:cNvSpPr>
          <p:nvPr>
            <p:ph type="sldNum" sz="quarter" idx="12"/>
          </p:nvPr>
        </p:nvSpPr>
        <p:spPr/>
        <p:txBody>
          <a:bodyPr/>
          <a:lstStyle/>
          <a:p>
            <a:fld id="{24443D20-B41A-4E7F-B431-D4A85DE2CB5E}" type="slidenum">
              <a:rPr lang="en-GB" smtClean="0"/>
              <a:t>‹#›</a:t>
            </a:fld>
            <a:endParaRPr lang="en-GB"/>
          </a:p>
        </p:txBody>
      </p:sp>
    </p:spTree>
    <p:extLst>
      <p:ext uri="{BB962C8B-B14F-4D97-AF65-F5344CB8AC3E}">
        <p14:creationId xmlns:p14="http://schemas.microsoft.com/office/powerpoint/2010/main" val="389896565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34" userDrawn="1">
          <p15:clr>
            <a:srgbClr val="FBAE40"/>
          </p15:clr>
        </p15:guide>
        <p15:guide id="3" pos="7106" userDrawn="1">
          <p15:clr>
            <a:srgbClr val="FBAE40"/>
          </p15:clr>
        </p15:guide>
        <p15:guide id="4" orient="horz" pos="187" userDrawn="1">
          <p15:clr>
            <a:srgbClr val="FBAE40"/>
          </p15:clr>
        </p15:guide>
        <p15:guide id="5" orient="horz" pos="4247" userDrawn="1">
          <p15:clr>
            <a:srgbClr val="FBAE40"/>
          </p15:clr>
        </p15:guide>
        <p15:guide id="6" pos="1005"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AA3F3C-72B0-4542-8401-A719D3F3BF41}"/>
              </a:ext>
            </a:extLst>
          </p:cNvPr>
          <p:cNvSpPr>
            <a:spLocks noGrp="1"/>
          </p:cNvSpPr>
          <p:nvPr>
            <p:ph type="title" hasCustomPrompt="1"/>
          </p:nvPr>
        </p:nvSpPr>
        <p:spPr/>
        <p:txBody>
          <a:bodyPr/>
          <a:lstStyle>
            <a:lvl1pPr>
              <a:defRPr sz="3600"/>
            </a:lvl1pPr>
          </a:lstStyle>
          <a:p>
            <a:r>
              <a:rPr lang="en-US" dirty="0"/>
              <a:t>CLICK TO EDIT MASTER TITLE STYLE</a:t>
            </a:r>
            <a:endParaRPr lang="en-GB" dirty="0"/>
          </a:p>
        </p:txBody>
      </p:sp>
      <p:sp>
        <p:nvSpPr>
          <p:cNvPr id="3" name="Vertical Text Placeholder 2">
            <a:extLst>
              <a:ext uri="{FF2B5EF4-FFF2-40B4-BE49-F238E27FC236}">
                <a16:creationId xmlns:a16="http://schemas.microsoft.com/office/drawing/2014/main" id="{59EA80C7-1B9A-4454-80C3-6D83A051FB14}"/>
              </a:ext>
            </a:extLst>
          </p:cNvPr>
          <p:cNvSpPr>
            <a:spLocks noGrp="1"/>
          </p:cNvSpPr>
          <p:nvPr>
            <p:ph type="body" orient="vert" idx="1"/>
          </p:nvPr>
        </p:nvSpPr>
        <p:spPr>
          <a:xfrm>
            <a:off x="1595437" y="1813750"/>
            <a:ext cx="9793287" cy="3963595"/>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E95A4362-C09C-4C17-B12F-EBEE6E91148B}"/>
              </a:ext>
            </a:extLst>
          </p:cNvPr>
          <p:cNvSpPr>
            <a:spLocks noGrp="1"/>
          </p:cNvSpPr>
          <p:nvPr>
            <p:ph type="dt" sz="half" idx="10"/>
          </p:nvPr>
        </p:nvSpPr>
        <p:spPr/>
        <p:txBody>
          <a:bodyPr/>
          <a:lstStyle/>
          <a:p>
            <a:fld id="{E7B736C5-0A92-4502-AA74-B995BDCF208A}" type="datetimeFigureOut">
              <a:rPr lang="en-GB" smtClean="0"/>
              <a:t>19/02/2021</a:t>
            </a:fld>
            <a:endParaRPr lang="en-GB"/>
          </a:p>
        </p:txBody>
      </p:sp>
      <p:sp>
        <p:nvSpPr>
          <p:cNvPr id="5" name="Footer Placeholder 4">
            <a:extLst>
              <a:ext uri="{FF2B5EF4-FFF2-40B4-BE49-F238E27FC236}">
                <a16:creationId xmlns:a16="http://schemas.microsoft.com/office/drawing/2014/main" id="{48EA6B0E-33BE-4305-B447-D03F4A203A0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2A487E8-9DC1-4516-A8D6-5F9948381829}"/>
              </a:ext>
            </a:extLst>
          </p:cNvPr>
          <p:cNvSpPr>
            <a:spLocks noGrp="1"/>
          </p:cNvSpPr>
          <p:nvPr>
            <p:ph type="sldNum" sz="quarter" idx="12"/>
          </p:nvPr>
        </p:nvSpPr>
        <p:spPr/>
        <p:txBody>
          <a:bodyPr/>
          <a:lstStyle/>
          <a:p>
            <a:fld id="{24443D20-B41A-4E7F-B431-D4A85DE2CB5E}" type="slidenum">
              <a:rPr lang="en-GB" smtClean="0"/>
              <a:t>‹#›</a:t>
            </a:fld>
            <a:endParaRPr lang="en-GB"/>
          </a:p>
        </p:txBody>
      </p:sp>
    </p:spTree>
    <p:extLst>
      <p:ext uri="{BB962C8B-B14F-4D97-AF65-F5344CB8AC3E}">
        <p14:creationId xmlns:p14="http://schemas.microsoft.com/office/powerpoint/2010/main" val="6969839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CE2248D-9E44-4D54-AB28-48CE9512DF6F}"/>
              </a:ext>
            </a:extLst>
          </p:cNvPr>
          <p:cNvSpPr>
            <a:spLocks noGrp="1"/>
          </p:cNvSpPr>
          <p:nvPr>
            <p:ph type="title" orient="vert" hasCustomPrompt="1"/>
          </p:nvPr>
        </p:nvSpPr>
        <p:spPr>
          <a:xfrm>
            <a:off x="8724900" y="365125"/>
            <a:ext cx="2628900" cy="5430033"/>
          </a:xfrm>
        </p:spPr>
        <p:txBody>
          <a:bodyPr vert="eaVert"/>
          <a:lstStyle>
            <a:lvl1pPr>
              <a:defRPr sz="3600"/>
            </a:lvl1pPr>
          </a:lstStyle>
          <a:p>
            <a:r>
              <a:rPr lang="en-US" dirty="0"/>
              <a:t>CLICK TO EDIT MASTER TITLE STYLE</a:t>
            </a:r>
            <a:endParaRPr lang="en-GB" dirty="0"/>
          </a:p>
        </p:txBody>
      </p:sp>
      <p:sp>
        <p:nvSpPr>
          <p:cNvPr id="3" name="Vertical Text Placeholder 2">
            <a:extLst>
              <a:ext uri="{FF2B5EF4-FFF2-40B4-BE49-F238E27FC236}">
                <a16:creationId xmlns:a16="http://schemas.microsoft.com/office/drawing/2014/main" id="{3B64EB79-FC22-4D6A-B30B-8BBB87ADE3EC}"/>
              </a:ext>
            </a:extLst>
          </p:cNvPr>
          <p:cNvSpPr>
            <a:spLocks noGrp="1"/>
          </p:cNvSpPr>
          <p:nvPr>
            <p:ph type="body" orient="vert" idx="1"/>
          </p:nvPr>
        </p:nvSpPr>
        <p:spPr>
          <a:xfrm>
            <a:off x="838200" y="365125"/>
            <a:ext cx="7734300" cy="5430033"/>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B97EF15F-7695-422E-8136-2E3719E38EFF}"/>
              </a:ext>
            </a:extLst>
          </p:cNvPr>
          <p:cNvSpPr>
            <a:spLocks noGrp="1"/>
          </p:cNvSpPr>
          <p:nvPr>
            <p:ph type="dt" sz="half" idx="10"/>
          </p:nvPr>
        </p:nvSpPr>
        <p:spPr/>
        <p:txBody>
          <a:bodyPr/>
          <a:lstStyle/>
          <a:p>
            <a:fld id="{E7B736C5-0A92-4502-AA74-B995BDCF208A}" type="datetimeFigureOut">
              <a:rPr lang="en-GB" smtClean="0"/>
              <a:t>19/02/2021</a:t>
            </a:fld>
            <a:endParaRPr lang="en-GB"/>
          </a:p>
        </p:txBody>
      </p:sp>
      <p:sp>
        <p:nvSpPr>
          <p:cNvPr id="5" name="Footer Placeholder 4">
            <a:extLst>
              <a:ext uri="{FF2B5EF4-FFF2-40B4-BE49-F238E27FC236}">
                <a16:creationId xmlns:a16="http://schemas.microsoft.com/office/drawing/2014/main" id="{5F31E0BD-0534-4C88-A8C0-9D98EC96F05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0B5EB4F-35B8-436F-953B-1FE1CB1A3B5F}"/>
              </a:ext>
            </a:extLst>
          </p:cNvPr>
          <p:cNvSpPr>
            <a:spLocks noGrp="1"/>
          </p:cNvSpPr>
          <p:nvPr>
            <p:ph type="sldNum" sz="quarter" idx="12"/>
          </p:nvPr>
        </p:nvSpPr>
        <p:spPr/>
        <p:txBody>
          <a:bodyPr/>
          <a:lstStyle/>
          <a:p>
            <a:fld id="{24443D20-B41A-4E7F-B431-D4A85DE2CB5E}" type="slidenum">
              <a:rPr lang="en-GB" smtClean="0"/>
              <a:t>‹#›</a:t>
            </a:fld>
            <a:endParaRPr lang="en-GB"/>
          </a:p>
        </p:txBody>
      </p:sp>
    </p:spTree>
    <p:extLst>
      <p:ext uri="{BB962C8B-B14F-4D97-AF65-F5344CB8AC3E}">
        <p14:creationId xmlns:p14="http://schemas.microsoft.com/office/powerpoint/2010/main" val="31203871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Content – 1 slide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4000">
                <a:solidFill>
                  <a:schemeClr val="tx2"/>
                </a:solidFill>
              </a:defRPr>
            </a:lvl1pPr>
          </a:lstStyle>
          <a:p>
            <a:r>
              <a:rPr lang="en-US" dirty="0"/>
              <a:t>Click to edit 1-line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27940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57E3E-461D-448D-BC3C-443911F7B654}"/>
              </a:ext>
            </a:extLst>
          </p:cNvPr>
          <p:cNvSpPr>
            <a:spLocks noGrp="1"/>
          </p:cNvSpPr>
          <p:nvPr>
            <p:ph type="title" hasCustomPrompt="1"/>
          </p:nvPr>
        </p:nvSpPr>
        <p:spPr>
          <a:xfrm>
            <a:off x="694708" y="483651"/>
            <a:ext cx="10652454" cy="1774104"/>
          </a:xfrm>
        </p:spPr>
        <p:txBody>
          <a:bodyPr/>
          <a:lstStyle>
            <a:lvl1pPr>
              <a:defRPr sz="3600"/>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CAD39C72-89A7-4E43-B23E-1E4F002FE5B3}"/>
              </a:ext>
            </a:extLst>
          </p:cNvPr>
          <p:cNvSpPr>
            <a:spLocks noGrp="1"/>
          </p:cNvSpPr>
          <p:nvPr>
            <p:ph idx="1"/>
          </p:nvPr>
        </p:nvSpPr>
        <p:spPr>
          <a:xfrm>
            <a:off x="688767" y="2612570"/>
            <a:ext cx="10617529" cy="3141025"/>
          </a:xfrm>
        </p:spPr>
        <p:txBody>
          <a:bodyPr/>
          <a:lstStyle>
            <a:lvl1pPr>
              <a:buClr>
                <a:schemeClr val="tx1"/>
              </a:buClr>
              <a:buFont typeface="Wingdings" panose="05000000000000000000" pitchFamily="2" charset="2"/>
              <a:buChar char="§"/>
              <a:defRPr sz="2400"/>
            </a:lvl1pPr>
            <a:lvl2pPr>
              <a:buClr>
                <a:schemeClr val="tx1"/>
              </a:buClr>
              <a:buFont typeface="Wingdings" panose="05000000000000000000" pitchFamily="2" charset="2"/>
              <a:buChar char="§"/>
              <a:defRPr sz="2000"/>
            </a:lvl2pPr>
            <a:lvl3pPr>
              <a:buClr>
                <a:schemeClr val="tx1"/>
              </a:buClr>
              <a:buFont typeface="Wingdings" panose="05000000000000000000" pitchFamily="2" charset="2"/>
              <a:buChar char="§"/>
              <a:defRPr sz="1800"/>
            </a:lvl3pPr>
            <a:lvl4pPr>
              <a:buClr>
                <a:schemeClr val="tx1"/>
              </a:buClr>
              <a:buFont typeface="Wingdings" panose="05000000000000000000" pitchFamily="2" charset="2"/>
              <a:buChar char="§"/>
              <a:defRPr sz="1600"/>
            </a:lvl4pPr>
            <a:lvl5pPr>
              <a:buClr>
                <a:schemeClr val="tx1"/>
              </a:buClr>
              <a:buFont typeface="Wingdings" panose="05000000000000000000" pitchFamily="2" charset="2"/>
              <a:buChar cha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8EE4DDDE-EFC3-46D0-8447-311BF249F18D}"/>
              </a:ext>
            </a:extLst>
          </p:cNvPr>
          <p:cNvSpPr>
            <a:spLocks noGrp="1"/>
          </p:cNvSpPr>
          <p:nvPr>
            <p:ph type="dt" sz="half" idx="10"/>
          </p:nvPr>
        </p:nvSpPr>
        <p:spPr/>
        <p:txBody>
          <a:bodyPr/>
          <a:lstStyle>
            <a:lvl1pPr>
              <a:defRPr>
                <a:solidFill>
                  <a:schemeClr val="tx1">
                    <a:lumMod val="20000"/>
                    <a:lumOff val="80000"/>
                  </a:schemeClr>
                </a:solidFill>
              </a:defRPr>
            </a:lvl1pPr>
          </a:lstStyle>
          <a:p>
            <a:fld id="{E7B736C5-0A92-4502-AA74-B995BDCF208A}" type="datetimeFigureOut">
              <a:rPr lang="en-GB" smtClean="0"/>
              <a:pPr/>
              <a:t>19/02/2021</a:t>
            </a:fld>
            <a:endParaRPr lang="en-GB" dirty="0"/>
          </a:p>
        </p:txBody>
      </p:sp>
      <p:sp>
        <p:nvSpPr>
          <p:cNvPr id="5" name="Footer Placeholder 4">
            <a:extLst>
              <a:ext uri="{FF2B5EF4-FFF2-40B4-BE49-F238E27FC236}">
                <a16:creationId xmlns:a16="http://schemas.microsoft.com/office/drawing/2014/main" id="{DE061B96-1EB1-4186-AC99-9CE56E80D81B}"/>
              </a:ext>
            </a:extLst>
          </p:cNvPr>
          <p:cNvSpPr>
            <a:spLocks noGrp="1"/>
          </p:cNvSpPr>
          <p:nvPr>
            <p:ph type="ftr" sz="quarter" idx="11"/>
          </p:nvPr>
        </p:nvSpPr>
        <p:spPr/>
        <p:txBody>
          <a:bodyPr/>
          <a:lstStyle>
            <a:lvl1pPr>
              <a:defRPr>
                <a:solidFill>
                  <a:schemeClr val="tx1">
                    <a:lumMod val="20000"/>
                    <a:lumOff val="80000"/>
                  </a:schemeClr>
                </a:solidFill>
              </a:defRPr>
            </a:lvl1pPr>
          </a:lstStyle>
          <a:p>
            <a:endParaRPr lang="en-GB" dirty="0">
              <a:solidFill>
                <a:schemeClr val="tx1">
                  <a:lumMod val="20000"/>
                  <a:lumOff val="80000"/>
                </a:schemeClr>
              </a:solidFill>
            </a:endParaRPr>
          </a:p>
        </p:txBody>
      </p:sp>
      <p:sp>
        <p:nvSpPr>
          <p:cNvPr id="6" name="Slide Number Placeholder 5">
            <a:extLst>
              <a:ext uri="{FF2B5EF4-FFF2-40B4-BE49-F238E27FC236}">
                <a16:creationId xmlns:a16="http://schemas.microsoft.com/office/drawing/2014/main" id="{5C9DBE08-DC3D-4503-9D13-C5B2020B13D9}"/>
              </a:ext>
            </a:extLst>
          </p:cNvPr>
          <p:cNvSpPr>
            <a:spLocks noGrp="1"/>
          </p:cNvSpPr>
          <p:nvPr>
            <p:ph type="sldNum" sz="quarter" idx="12"/>
          </p:nvPr>
        </p:nvSpPr>
        <p:spPr/>
        <p:txBody>
          <a:bodyPr/>
          <a:lstStyle>
            <a:lvl1pPr>
              <a:defRPr>
                <a:solidFill>
                  <a:schemeClr val="tx1">
                    <a:lumMod val="20000"/>
                    <a:lumOff val="80000"/>
                  </a:schemeClr>
                </a:solidFill>
              </a:defRPr>
            </a:lvl1pPr>
          </a:lstStyle>
          <a:p>
            <a:fld id="{24443D20-B41A-4E7F-B431-D4A85DE2CB5E}" type="slidenum">
              <a:rPr lang="en-GB" smtClean="0"/>
              <a:pPr/>
              <a:t>‹#›</a:t>
            </a:fld>
            <a:endParaRPr lang="en-GB" dirty="0">
              <a:solidFill>
                <a:schemeClr val="tx1">
                  <a:lumMod val="20000"/>
                  <a:lumOff val="80000"/>
                </a:schemeClr>
              </a:solidFill>
            </a:endParaRPr>
          </a:p>
        </p:txBody>
      </p:sp>
    </p:spTree>
    <p:extLst>
      <p:ext uri="{BB962C8B-B14F-4D97-AF65-F5344CB8AC3E}">
        <p14:creationId xmlns:p14="http://schemas.microsoft.com/office/powerpoint/2010/main" val="27597636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09D69-5867-4F94-B7CC-C5D5DE9EA867}"/>
              </a:ext>
            </a:extLst>
          </p:cNvPr>
          <p:cNvSpPr>
            <a:spLocks noGrp="1"/>
          </p:cNvSpPr>
          <p:nvPr>
            <p:ph type="title" hasCustomPrompt="1"/>
          </p:nvPr>
        </p:nvSpPr>
        <p:spPr>
          <a:xfrm>
            <a:off x="701213" y="1709738"/>
            <a:ext cx="10640007" cy="2852737"/>
          </a:xfrm>
        </p:spPr>
        <p:txBody>
          <a:bodyPr anchor="b"/>
          <a:lstStyle>
            <a:lvl1pPr>
              <a:defRPr sz="3600"/>
            </a:lvl1p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D5423864-DFF3-4FD3-B035-8111D2A02C04}"/>
              </a:ext>
            </a:extLst>
          </p:cNvPr>
          <p:cNvSpPr>
            <a:spLocks noGrp="1"/>
          </p:cNvSpPr>
          <p:nvPr>
            <p:ph type="body" idx="1"/>
          </p:nvPr>
        </p:nvSpPr>
        <p:spPr>
          <a:xfrm>
            <a:off x="707152" y="4589463"/>
            <a:ext cx="10640007" cy="1045379"/>
          </a:xfrm>
        </p:spPr>
        <p:txBody>
          <a:bodyPr/>
          <a:lstStyle>
            <a:lvl1pPr marL="0" indent="0">
              <a:buNone/>
              <a:defRPr sz="20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1644B5D1-BA80-473B-99D2-40AC1A142664}"/>
              </a:ext>
            </a:extLst>
          </p:cNvPr>
          <p:cNvSpPr>
            <a:spLocks noGrp="1"/>
          </p:cNvSpPr>
          <p:nvPr>
            <p:ph type="dt" sz="half" idx="10"/>
          </p:nvPr>
        </p:nvSpPr>
        <p:spPr/>
        <p:txBody>
          <a:bodyPr/>
          <a:lstStyle/>
          <a:p>
            <a:fld id="{E7B736C5-0A92-4502-AA74-B995BDCF208A}" type="datetimeFigureOut">
              <a:rPr lang="en-GB" smtClean="0"/>
              <a:t>19/02/2021</a:t>
            </a:fld>
            <a:endParaRPr lang="en-GB"/>
          </a:p>
        </p:txBody>
      </p:sp>
      <p:sp>
        <p:nvSpPr>
          <p:cNvPr id="5" name="Footer Placeholder 4">
            <a:extLst>
              <a:ext uri="{FF2B5EF4-FFF2-40B4-BE49-F238E27FC236}">
                <a16:creationId xmlns:a16="http://schemas.microsoft.com/office/drawing/2014/main" id="{7748CC5B-AFC8-48CF-B0F4-FDB5D36F6A4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9ECAC44-1422-465F-A1E2-44EEC09C3B5F}"/>
              </a:ext>
            </a:extLst>
          </p:cNvPr>
          <p:cNvSpPr>
            <a:spLocks noGrp="1"/>
          </p:cNvSpPr>
          <p:nvPr>
            <p:ph type="sldNum" sz="quarter" idx="12"/>
          </p:nvPr>
        </p:nvSpPr>
        <p:spPr/>
        <p:txBody>
          <a:bodyPr/>
          <a:lstStyle/>
          <a:p>
            <a:fld id="{24443D20-B41A-4E7F-B431-D4A85DE2CB5E}" type="slidenum">
              <a:rPr lang="en-GB" smtClean="0"/>
              <a:t>‹#›</a:t>
            </a:fld>
            <a:endParaRPr lang="en-GB"/>
          </a:p>
        </p:txBody>
      </p:sp>
    </p:spTree>
    <p:extLst>
      <p:ext uri="{BB962C8B-B14F-4D97-AF65-F5344CB8AC3E}">
        <p14:creationId xmlns:p14="http://schemas.microsoft.com/office/powerpoint/2010/main" val="11510335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581708-F5FF-48FA-B940-8B639C81ADD5}"/>
              </a:ext>
            </a:extLst>
          </p:cNvPr>
          <p:cNvSpPr>
            <a:spLocks noGrp="1"/>
          </p:cNvSpPr>
          <p:nvPr>
            <p:ph type="title" hasCustomPrompt="1"/>
          </p:nvPr>
        </p:nvSpPr>
        <p:spPr>
          <a:xfrm>
            <a:off x="706579" y="365125"/>
            <a:ext cx="10682146" cy="1325563"/>
          </a:xfrm>
        </p:spPr>
        <p:txBody>
          <a:bodyPr/>
          <a:lstStyle>
            <a:lvl1pPr>
              <a:defRPr sz="3600"/>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6662EE47-83AE-48BB-9C5F-9BB0C40C9811}"/>
              </a:ext>
            </a:extLst>
          </p:cNvPr>
          <p:cNvSpPr>
            <a:spLocks noGrp="1"/>
          </p:cNvSpPr>
          <p:nvPr>
            <p:ph sz="half" idx="1"/>
          </p:nvPr>
        </p:nvSpPr>
        <p:spPr>
          <a:xfrm>
            <a:off x="694703" y="1825625"/>
            <a:ext cx="5146958" cy="3868593"/>
          </a:xfrm>
        </p:spPr>
        <p:txBody>
          <a:bodyPr/>
          <a:lstStyle>
            <a:lvl1pPr>
              <a:buClr>
                <a:schemeClr val="tx1"/>
              </a:buClr>
              <a:buFont typeface="Wingdings" panose="05000000000000000000" pitchFamily="2" charset="2"/>
              <a:buChar char="§"/>
              <a:defRPr/>
            </a:lvl1pPr>
            <a:lvl2pPr>
              <a:buClr>
                <a:schemeClr val="tx1"/>
              </a:buClr>
              <a:buFont typeface="Wingdings" panose="05000000000000000000" pitchFamily="2" charset="2"/>
              <a:buChar char="§"/>
              <a:defRPr/>
            </a:lvl2pPr>
            <a:lvl3pPr>
              <a:buClr>
                <a:schemeClr val="tx1"/>
              </a:buClr>
              <a:buFont typeface="Wingdings" panose="05000000000000000000" pitchFamily="2" charset="2"/>
              <a:buChar char="§"/>
              <a:defRPr/>
            </a:lvl3pPr>
            <a:lvl4pPr>
              <a:buClr>
                <a:schemeClr val="tx1"/>
              </a:buClr>
              <a:buFont typeface="Wingdings" panose="05000000000000000000" pitchFamily="2" charset="2"/>
              <a:buChar char="§"/>
              <a:defRPr/>
            </a:lvl4pPr>
            <a:lvl5pPr>
              <a:buClr>
                <a:schemeClr val="tx1"/>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13F0DFCC-45EB-4AA4-B615-6006019834E2}"/>
              </a:ext>
            </a:extLst>
          </p:cNvPr>
          <p:cNvSpPr>
            <a:spLocks noGrp="1"/>
          </p:cNvSpPr>
          <p:nvPr>
            <p:ph sz="half" idx="2"/>
          </p:nvPr>
        </p:nvSpPr>
        <p:spPr>
          <a:xfrm>
            <a:off x="6205993" y="1825625"/>
            <a:ext cx="5182732" cy="3868593"/>
          </a:xfrm>
        </p:spPr>
        <p:txBody>
          <a:bodyPr/>
          <a:lstStyle>
            <a:lvl1pPr>
              <a:buClr>
                <a:schemeClr val="tx1"/>
              </a:buClr>
              <a:buFont typeface="Wingdings" panose="05000000000000000000" pitchFamily="2" charset="2"/>
              <a:buChar char="§"/>
              <a:defRPr/>
            </a:lvl1pPr>
            <a:lvl2pPr>
              <a:buClr>
                <a:schemeClr val="tx1"/>
              </a:buClr>
              <a:buFont typeface="Wingdings" panose="05000000000000000000" pitchFamily="2" charset="2"/>
              <a:buChar char="§"/>
              <a:defRPr/>
            </a:lvl2pPr>
            <a:lvl3pPr>
              <a:buClr>
                <a:schemeClr val="tx1"/>
              </a:buClr>
              <a:buFont typeface="Wingdings" panose="05000000000000000000" pitchFamily="2" charset="2"/>
              <a:buChar char="§"/>
              <a:defRPr/>
            </a:lvl3pPr>
            <a:lvl4pPr>
              <a:buClr>
                <a:schemeClr val="tx1"/>
              </a:buClr>
              <a:buFont typeface="Wingdings" panose="05000000000000000000" pitchFamily="2" charset="2"/>
              <a:buChar char="§"/>
              <a:defRPr/>
            </a:lvl4pPr>
            <a:lvl5pPr>
              <a:buClr>
                <a:schemeClr val="tx1"/>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a:extLst>
              <a:ext uri="{FF2B5EF4-FFF2-40B4-BE49-F238E27FC236}">
                <a16:creationId xmlns:a16="http://schemas.microsoft.com/office/drawing/2014/main" id="{232E0965-C859-4EB6-89D3-7FD9C1057807}"/>
              </a:ext>
            </a:extLst>
          </p:cNvPr>
          <p:cNvSpPr>
            <a:spLocks noGrp="1"/>
          </p:cNvSpPr>
          <p:nvPr>
            <p:ph type="dt" sz="half" idx="10"/>
          </p:nvPr>
        </p:nvSpPr>
        <p:spPr/>
        <p:txBody>
          <a:bodyPr/>
          <a:lstStyle/>
          <a:p>
            <a:fld id="{E7B736C5-0A92-4502-AA74-B995BDCF208A}" type="datetimeFigureOut">
              <a:rPr lang="en-GB" smtClean="0"/>
              <a:t>19/02/2021</a:t>
            </a:fld>
            <a:endParaRPr lang="en-GB"/>
          </a:p>
        </p:txBody>
      </p:sp>
      <p:sp>
        <p:nvSpPr>
          <p:cNvPr id="6" name="Footer Placeholder 5">
            <a:extLst>
              <a:ext uri="{FF2B5EF4-FFF2-40B4-BE49-F238E27FC236}">
                <a16:creationId xmlns:a16="http://schemas.microsoft.com/office/drawing/2014/main" id="{30D12ECF-E291-41D6-AD1D-AAA71CA683E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EBCD248-3503-42B9-A86F-91923AF1607A}"/>
              </a:ext>
            </a:extLst>
          </p:cNvPr>
          <p:cNvSpPr>
            <a:spLocks noGrp="1"/>
          </p:cNvSpPr>
          <p:nvPr>
            <p:ph type="sldNum" sz="quarter" idx="12"/>
          </p:nvPr>
        </p:nvSpPr>
        <p:spPr/>
        <p:txBody>
          <a:bodyPr/>
          <a:lstStyle/>
          <a:p>
            <a:fld id="{24443D20-B41A-4E7F-B431-D4A85DE2CB5E}" type="slidenum">
              <a:rPr lang="en-GB" smtClean="0"/>
              <a:t>‹#›</a:t>
            </a:fld>
            <a:endParaRPr lang="en-GB"/>
          </a:p>
        </p:txBody>
      </p:sp>
    </p:spTree>
    <p:extLst>
      <p:ext uri="{BB962C8B-B14F-4D97-AF65-F5344CB8AC3E}">
        <p14:creationId xmlns:p14="http://schemas.microsoft.com/office/powerpoint/2010/main" val="14809287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624EF-528E-46A0-BF0D-6CA6E99996D1}"/>
              </a:ext>
            </a:extLst>
          </p:cNvPr>
          <p:cNvSpPr>
            <a:spLocks noGrp="1"/>
          </p:cNvSpPr>
          <p:nvPr>
            <p:ph type="title" hasCustomPrompt="1"/>
          </p:nvPr>
        </p:nvSpPr>
        <p:spPr>
          <a:xfrm>
            <a:off x="703226" y="365125"/>
            <a:ext cx="10515600" cy="1325563"/>
          </a:xfrm>
        </p:spPr>
        <p:txBody>
          <a:bodyPr/>
          <a:lstStyle>
            <a:lvl1pPr>
              <a:defRPr sz="3600"/>
            </a:lvl1p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0E204860-339B-4335-A0A5-39EC4A9C927C}"/>
              </a:ext>
            </a:extLst>
          </p:cNvPr>
          <p:cNvSpPr>
            <a:spLocks noGrp="1"/>
          </p:cNvSpPr>
          <p:nvPr>
            <p:ph type="body" idx="1" hasCustomPrompt="1"/>
          </p:nvPr>
        </p:nvSpPr>
        <p:spPr>
          <a:xfrm>
            <a:off x="703220" y="1690688"/>
            <a:ext cx="5115689" cy="791234"/>
          </a:xfrm>
        </p:spPr>
        <p:txBody>
          <a:bodyPr anchor="b">
            <a:normAutofit/>
          </a:bodyPr>
          <a:lstStyle>
            <a:lvl1pPr marL="0" indent="0">
              <a:buNone/>
              <a:defRPr sz="22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7346196D-4EAC-45DF-8CCF-F084BEE22347}"/>
              </a:ext>
            </a:extLst>
          </p:cNvPr>
          <p:cNvSpPr>
            <a:spLocks noGrp="1"/>
          </p:cNvSpPr>
          <p:nvPr>
            <p:ph sz="half" idx="2"/>
          </p:nvPr>
        </p:nvSpPr>
        <p:spPr>
          <a:xfrm>
            <a:off x="701629" y="2505075"/>
            <a:ext cx="5115689" cy="329008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a:extLst>
              <a:ext uri="{FF2B5EF4-FFF2-40B4-BE49-F238E27FC236}">
                <a16:creationId xmlns:a16="http://schemas.microsoft.com/office/drawing/2014/main" id="{1E1857B0-6DA1-4E2B-A5D7-75DC5DEFD046}"/>
              </a:ext>
            </a:extLst>
          </p:cNvPr>
          <p:cNvSpPr>
            <a:spLocks noGrp="1"/>
          </p:cNvSpPr>
          <p:nvPr>
            <p:ph type="body" sz="quarter" idx="3" hasCustomPrompt="1"/>
          </p:nvPr>
        </p:nvSpPr>
        <p:spPr>
          <a:xfrm>
            <a:off x="6234540" y="1687101"/>
            <a:ext cx="4984286" cy="733041"/>
          </a:xfrm>
        </p:spPr>
        <p:txBody>
          <a:bodyPr anchor="b"/>
          <a:lstStyle>
            <a:lvl1pPr marL="0" indent="0">
              <a:buNone/>
              <a:defRPr sz="22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608117D5-3F7B-4181-90B3-28944E4516DE}"/>
              </a:ext>
            </a:extLst>
          </p:cNvPr>
          <p:cNvSpPr>
            <a:spLocks noGrp="1"/>
          </p:cNvSpPr>
          <p:nvPr>
            <p:ph sz="quarter" idx="4"/>
          </p:nvPr>
        </p:nvSpPr>
        <p:spPr>
          <a:xfrm>
            <a:off x="6240480" y="2516951"/>
            <a:ext cx="4978282" cy="32782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3A035A0-9E61-4FBF-83CB-DE2F14351C9F}"/>
              </a:ext>
            </a:extLst>
          </p:cNvPr>
          <p:cNvSpPr>
            <a:spLocks noGrp="1"/>
          </p:cNvSpPr>
          <p:nvPr>
            <p:ph type="dt" sz="half" idx="10"/>
          </p:nvPr>
        </p:nvSpPr>
        <p:spPr/>
        <p:txBody>
          <a:bodyPr/>
          <a:lstStyle/>
          <a:p>
            <a:fld id="{E7B736C5-0A92-4502-AA74-B995BDCF208A}" type="datetimeFigureOut">
              <a:rPr lang="en-GB" smtClean="0"/>
              <a:t>19/02/2021</a:t>
            </a:fld>
            <a:endParaRPr lang="en-GB"/>
          </a:p>
        </p:txBody>
      </p:sp>
      <p:sp>
        <p:nvSpPr>
          <p:cNvPr id="8" name="Footer Placeholder 7">
            <a:extLst>
              <a:ext uri="{FF2B5EF4-FFF2-40B4-BE49-F238E27FC236}">
                <a16:creationId xmlns:a16="http://schemas.microsoft.com/office/drawing/2014/main" id="{A90C0A21-114E-469B-BAF9-B45ECAB82BC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2A90647-2E4D-4A1E-9B9F-292488369537}"/>
              </a:ext>
            </a:extLst>
          </p:cNvPr>
          <p:cNvSpPr>
            <a:spLocks noGrp="1"/>
          </p:cNvSpPr>
          <p:nvPr>
            <p:ph type="sldNum" sz="quarter" idx="12"/>
          </p:nvPr>
        </p:nvSpPr>
        <p:spPr/>
        <p:txBody>
          <a:bodyPr/>
          <a:lstStyle/>
          <a:p>
            <a:fld id="{24443D20-B41A-4E7F-B431-D4A85DE2CB5E}" type="slidenum">
              <a:rPr lang="en-GB" smtClean="0"/>
              <a:t>‹#›</a:t>
            </a:fld>
            <a:endParaRPr lang="en-GB"/>
          </a:p>
        </p:txBody>
      </p:sp>
    </p:spTree>
    <p:extLst>
      <p:ext uri="{BB962C8B-B14F-4D97-AF65-F5344CB8AC3E}">
        <p14:creationId xmlns:p14="http://schemas.microsoft.com/office/powerpoint/2010/main" val="23840499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10E4A-D5DA-4C4B-B8BE-9DDA91B3529E}"/>
              </a:ext>
            </a:extLst>
          </p:cNvPr>
          <p:cNvSpPr>
            <a:spLocks noGrp="1"/>
          </p:cNvSpPr>
          <p:nvPr>
            <p:ph type="title" hasCustomPrompt="1"/>
          </p:nvPr>
        </p:nvSpPr>
        <p:spPr/>
        <p:txBody>
          <a:bodyPr/>
          <a:lstStyle>
            <a:lvl1pPr>
              <a:defRPr sz="3600"/>
            </a:lvl1pPr>
          </a:lstStyle>
          <a:p>
            <a:r>
              <a:rPr lang="en-US" dirty="0"/>
              <a:t>CLICK TO EDIT MASTER TITLE STYLE</a:t>
            </a:r>
            <a:endParaRPr lang="en-GB" dirty="0"/>
          </a:p>
        </p:txBody>
      </p:sp>
      <p:sp>
        <p:nvSpPr>
          <p:cNvPr id="3" name="Date Placeholder 2">
            <a:extLst>
              <a:ext uri="{FF2B5EF4-FFF2-40B4-BE49-F238E27FC236}">
                <a16:creationId xmlns:a16="http://schemas.microsoft.com/office/drawing/2014/main" id="{777FD586-4B54-4C10-89D5-E4D9BD6A0AD8}"/>
              </a:ext>
            </a:extLst>
          </p:cNvPr>
          <p:cNvSpPr>
            <a:spLocks noGrp="1"/>
          </p:cNvSpPr>
          <p:nvPr>
            <p:ph type="dt" sz="half" idx="10"/>
          </p:nvPr>
        </p:nvSpPr>
        <p:spPr/>
        <p:txBody>
          <a:bodyPr/>
          <a:lstStyle/>
          <a:p>
            <a:fld id="{E7B736C5-0A92-4502-AA74-B995BDCF208A}" type="datetimeFigureOut">
              <a:rPr lang="en-GB" smtClean="0"/>
              <a:t>19/02/2021</a:t>
            </a:fld>
            <a:endParaRPr lang="en-GB"/>
          </a:p>
        </p:txBody>
      </p:sp>
      <p:sp>
        <p:nvSpPr>
          <p:cNvPr id="4" name="Footer Placeholder 3">
            <a:extLst>
              <a:ext uri="{FF2B5EF4-FFF2-40B4-BE49-F238E27FC236}">
                <a16:creationId xmlns:a16="http://schemas.microsoft.com/office/drawing/2014/main" id="{701D6CCB-E602-48D4-AF04-1CBCA403581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E68710B-6D14-4617-AD4E-48509171E1DD}"/>
              </a:ext>
            </a:extLst>
          </p:cNvPr>
          <p:cNvSpPr>
            <a:spLocks noGrp="1"/>
          </p:cNvSpPr>
          <p:nvPr>
            <p:ph type="sldNum" sz="quarter" idx="12"/>
          </p:nvPr>
        </p:nvSpPr>
        <p:spPr/>
        <p:txBody>
          <a:bodyPr/>
          <a:lstStyle/>
          <a:p>
            <a:fld id="{24443D20-B41A-4E7F-B431-D4A85DE2CB5E}" type="slidenum">
              <a:rPr lang="en-GB" smtClean="0"/>
              <a:t>‹#›</a:t>
            </a:fld>
            <a:endParaRPr lang="en-GB"/>
          </a:p>
        </p:txBody>
      </p:sp>
    </p:spTree>
    <p:extLst>
      <p:ext uri="{BB962C8B-B14F-4D97-AF65-F5344CB8AC3E}">
        <p14:creationId xmlns:p14="http://schemas.microsoft.com/office/powerpoint/2010/main" val="34993543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6F89FF-03DB-4633-84D0-08FBDD5A2F9F}"/>
              </a:ext>
            </a:extLst>
          </p:cNvPr>
          <p:cNvSpPr>
            <a:spLocks noGrp="1"/>
          </p:cNvSpPr>
          <p:nvPr>
            <p:ph type="dt" sz="half" idx="10"/>
          </p:nvPr>
        </p:nvSpPr>
        <p:spPr/>
        <p:txBody>
          <a:bodyPr/>
          <a:lstStyle/>
          <a:p>
            <a:fld id="{E7B736C5-0A92-4502-AA74-B995BDCF208A}" type="datetimeFigureOut">
              <a:rPr lang="en-GB" smtClean="0"/>
              <a:t>19/02/2021</a:t>
            </a:fld>
            <a:endParaRPr lang="en-GB"/>
          </a:p>
        </p:txBody>
      </p:sp>
      <p:sp>
        <p:nvSpPr>
          <p:cNvPr id="3" name="Footer Placeholder 2">
            <a:extLst>
              <a:ext uri="{FF2B5EF4-FFF2-40B4-BE49-F238E27FC236}">
                <a16:creationId xmlns:a16="http://schemas.microsoft.com/office/drawing/2014/main" id="{A7FE62DE-D883-4164-86CD-4E3CEA5C668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A1CC548-CD17-49A7-913D-0D8C045CEDB5}"/>
              </a:ext>
            </a:extLst>
          </p:cNvPr>
          <p:cNvSpPr>
            <a:spLocks noGrp="1"/>
          </p:cNvSpPr>
          <p:nvPr>
            <p:ph type="sldNum" sz="quarter" idx="12"/>
          </p:nvPr>
        </p:nvSpPr>
        <p:spPr/>
        <p:txBody>
          <a:bodyPr/>
          <a:lstStyle/>
          <a:p>
            <a:fld id="{24443D20-B41A-4E7F-B431-D4A85DE2CB5E}" type="slidenum">
              <a:rPr lang="en-GB" smtClean="0"/>
              <a:t>‹#›</a:t>
            </a:fld>
            <a:endParaRPr lang="en-GB"/>
          </a:p>
        </p:txBody>
      </p:sp>
    </p:spTree>
    <p:extLst>
      <p:ext uri="{BB962C8B-B14F-4D97-AF65-F5344CB8AC3E}">
        <p14:creationId xmlns:p14="http://schemas.microsoft.com/office/powerpoint/2010/main" val="170385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76D22-5159-49E3-BB7F-52F868160056}"/>
              </a:ext>
            </a:extLst>
          </p:cNvPr>
          <p:cNvSpPr>
            <a:spLocks noGrp="1"/>
          </p:cNvSpPr>
          <p:nvPr>
            <p:ph type="title" hasCustomPrompt="1"/>
          </p:nvPr>
        </p:nvSpPr>
        <p:spPr>
          <a:xfrm>
            <a:off x="709157" y="457200"/>
            <a:ext cx="4114800" cy="1600200"/>
          </a:xfrm>
        </p:spPr>
        <p:txBody>
          <a:bodyPr anchor="b"/>
          <a:lstStyle>
            <a:lvl1pPr>
              <a:defRPr sz="2800"/>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FA7C6D47-356F-44E5-8080-0113B776CD43}"/>
              </a:ext>
            </a:extLst>
          </p:cNvPr>
          <p:cNvSpPr>
            <a:spLocks noGrp="1"/>
          </p:cNvSpPr>
          <p:nvPr>
            <p:ph idx="1"/>
          </p:nvPr>
        </p:nvSpPr>
        <p:spPr>
          <a:xfrm>
            <a:off x="5183188" y="1276597"/>
            <a:ext cx="6172200" cy="4453247"/>
          </a:xfrm>
        </p:spPr>
        <p:txBody>
          <a:bodyPr/>
          <a:lstStyle>
            <a:lvl1pPr>
              <a:defRPr sz="2800"/>
            </a:lvl1pPr>
            <a:lvl2pPr>
              <a:defRPr sz="24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a:extLst>
              <a:ext uri="{FF2B5EF4-FFF2-40B4-BE49-F238E27FC236}">
                <a16:creationId xmlns:a16="http://schemas.microsoft.com/office/drawing/2014/main" id="{76ACAD40-8C40-4217-8ACC-A274E474F51C}"/>
              </a:ext>
            </a:extLst>
          </p:cNvPr>
          <p:cNvSpPr>
            <a:spLocks noGrp="1"/>
          </p:cNvSpPr>
          <p:nvPr>
            <p:ph type="body" sz="half" idx="2"/>
          </p:nvPr>
        </p:nvSpPr>
        <p:spPr>
          <a:xfrm>
            <a:off x="703223" y="2057400"/>
            <a:ext cx="4114800" cy="367244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0BA774C5-3E17-4B09-9890-8D828AF267DE}"/>
              </a:ext>
            </a:extLst>
          </p:cNvPr>
          <p:cNvSpPr>
            <a:spLocks noGrp="1"/>
          </p:cNvSpPr>
          <p:nvPr>
            <p:ph type="dt" sz="half" idx="10"/>
          </p:nvPr>
        </p:nvSpPr>
        <p:spPr/>
        <p:txBody>
          <a:bodyPr/>
          <a:lstStyle/>
          <a:p>
            <a:fld id="{E7B736C5-0A92-4502-AA74-B995BDCF208A}" type="datetimeFigureOut">
              <a:rPr lang="en-GB" smtClean="0"/>
              <a:t>19/02/2021</a:t>
            </a:fld>
            <a:endParaRPr lang="en-GB"/>
          </a:p>
        </p:txBody>
      </p:sp>
      <p:sp>
        <p:nvSpPr>
          <p:cNvPr id="6" name="Footer Placeholder 5">
            <a:extLst>
              <a:ext uri="{FF2B5EF4-FFF2-40B4-BE49-F238E27FC236}">
                <a16:creationId xmlns:a16="http://schemas.microsoft.com/office/drawing/2014/main" id="{02138872-F0D3-4D9B-A29D-2E63240AC6C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3D469C9-220D-4F45-B812-5201BDA43341}"/>
              </a:ext>
            </a:extLst>
          </p:cNvPr>
          <p:cNvSpPr>
            <a:spLocks noGrp="1"/>
          </p:cNvSpPr>
          <p:nvPr>
            <p:ph type="sldNum" sz="quarter" idx="12"/>
          </p:nvPr>
        </p:nvSpPr>
        <p:spPr/>
        <p:txBody>
          <a:bodyPr/>
          <a:lstStyle/>
          <a:p>
            <a:fld id="{24443D20-B41A-4E7F-B431-D4A85DE2CB5E}" type="slidenum">
              <a:rPr lang="en-GB" smtClean="0"/>
              <a:t>‹#›</a:t>
            </a:fld>
            <a:endParaRPr lang="en-GB"/>
          </a:p>
        </p:txBody>
      </p:sp>
    </p:spTree>
    <p:extLst>
      <p:ext uri="{BB962C8B-B14F-4D97-AF65-F5344CB8AC3E}">
        <p14:creationId xmlns:p14="http://schemas.microsoft.com/office/powerpoint/2010/main" val="35190309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A2670-8927-44BD-A2FE-2BA7E37A3333}"/>
              </a:ext>
            </a:extLst>
          </p:cNvPr>
          <p:cNvSpPr>
            <a:spLocks noGrp="1"/>
          </p:cNvSpPr>
          <p:nvPr>
            <p:ph type="title" hasCustomPrompt="1"/>
          </p:nvPr>
        </p:nvSpPr>
        <p:spPr>
          <a:xfrm>
            <a:off x="697282" y="457200"/>
            <a:ext cx="3932237" cy="1549262"/>
          </a:xfrm>
        </p:spPr>
        <p:txBody>
          <a:bodyPr anchor="b"/>
          <a:lstStyle>
            <a:lvl1pPr>
              <a:defRPr sz="2800"/>
            </a:lvl1pPr>
          </a:lstStyle>
          <a:p>
            <a:r>
              <a:rPr lang="en-US" dirty="0"/>
              <a:t>CLICK TO EDIT MASTER TITLE STYLE</a:t>
            </a:r>
            <a:endParaRPr lang="en-GB" dirty="0"/>
          </a:p>
        </p:txBody>
      </p:sp>
      <p:sp>
        <p:nvSpPr>
          <p:cNvPr id="3" name="Picture Placeholder 2">
            <a:extLst>
              <a:ext uri="{FF2B5EF4-FFF2-40B4-BE49-F238E27FC236}">
                <a16:creationId xmlns:a16="http://schemas.microsoft.com/office/drawing/2014/main" id="{DF2F50D4-D809-48FF-8949-7B800C3A4AE3}"/>
              </a:ext>
            </a:extLst>
          </p:cNvPr>
          <p:cNvSpPr>
            <a:spLocks noGrp="1"/>
          </p:cNvSpPr>
          <p:nvPr>
            <p:ph type="pic" idx="1"/>
          </p:nvPr>
        </p:nvSpPr>
        <p:spPr>
          <a:xfrm>
            <a:off x="5183188" y="987426"/>
            <a:ext cx="6172200" cy="476023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28753EC-9A03-46E4-8CB3-5AC09D9695E0}"/>
              </a:ext>
            </a:extLst>
          </p:cNvPr>
          <p:cNvSpPr>
            <a:spLocks noGrp="1"/>
          </p:cNvSpPr>
          <p:nvPr>
            <p:ph type="body" sz="half" idx="2"/>
          </p:nvPr>
        </p:nvSpPr>
        <p:spPr>
          <a:xfrm>
            <a:off x="697282" y="2057400"/>
            <a:ext cx="3932237" cy="369025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25E853C9-3EFB-41BB-ABA2-1F7831FA8D11}"/>
              </a:ext>
            </a:extLst>
          </p:cNvPr>
          <p:cNvSpPr>
            <a:spLocks noGrp="1"/>
          </p:cNvSpPr>
          <p:nvPr>
            <p:ph type="dt" sz="half" idx="10"/>
          </p:nvPr>
        </p:nvSpPr>
        <p:spPr/>
        <p:txBody>
          <a:bodyPr/>
          <a:lstStyle/>
          <a:p>
            <a:fld id="{E7B736C5-0A92-4502-AA74-B995BDCF208A}" type="datetimeFigureOut">
              <a:rPr lang="en-GB" smtClean="0"/>
              <a:t>19/02/2021</a:t>
            </a:fld>
            <a:endParaRPr lang="en-GB"/>
          </a:p>
        </p:txBody>
      </p:sp>
      <p:sp>
        <p:nvSpPr>
          <p:cNvPr id="6" name="Footer Placeholder 5">
            <a:extLst>
              <a:ext uri="{FF2B5EF4-FFF2-40B4-BE49-F238E27FC236}">
                <a16:creationId xmlns:a16="http://schemas.microsoft.com/office/drawing/2014/main" id="{0647DE5F-360D-44E3-B2AD-9C0C9E22530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F575E9E-46EA-46B7-B5EC-1FAABD06E2AB}"/>
              </a:ext>
            </a:extLst>
          </p:cNvPr>
          <p:cNvSpPr>
            <a:spLocks noGrp="1"/>
          </p:cNvSpPr>
          <p:nvPr>
            <p:ph type="sldNum" sz="quarter" idx="12"/>
          </p:nvPr>
        </p:nvSpPr>
        <p:spPr/>
        <p:txBody>
          <a:bodyPr/>
          <a:lstStyle/>
          <a:p>
            <a:fld id="{24443D20-B41A-4E7F-B431-D4A85DE2CB5E}" type="slidenum">
              <a:rPr lang="en-GB" smtClean="0"/>
              <a:t>‹#›</a:t>
            </a:fld>
            <a:endParaRPr lang="en-GB"/>
          </a:p>
        </p:txBody>
      </p:sp>
    </p:spTree>
    <p:extLst>
      <p:ext uri="{BB962C8B-B14F-4D97-AF65-F5344CB8AC3E}">
        <p14:creationId xmlns:p14="http://schemas.microsoft.com/office/powerpoint/2010/main" val="37523758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6D8B279-006E-45AE-9DF4-35CD375C41F5}"/>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488" y="0"/>
            <a:ext cx="12189023" cy="6858000"/>
          </a:xfrm>
          <a:prstGeom prst="rect">
            <a:avLst/>
          </a:prstGeom>
        </p:spPr>
      </p:pic>
      <p:pic>
        <p:nvPicPr>
          <p:cNvPr id="12" name="Picture 11">
            <a:extLst>
              <a:ext uri="{FF2B5EF4-FFF2-40B4-BE49-F238E27FC236}">
                <a16:creationId xmlns:a16="http://schemas.microsoft.com/office/drawing/2014/main" id="{676482FF-5E57-49AE-9949-EC9D18A552BF}"/>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377413" y="5803980"/>
            <a:ext cx="982312" cy="485699"/>
          </a:xfrm>
          <a:prstGeom prst="rect">
            <a:avLst/>
          </a:prstGeom>
        </p:spPr>
      </p:pic>
      <p:sp>
        <p:nvSpPr>
          <p:cNvPr id="2" name="Title Placeholder 1">
            <a:extLst>
              <a:ext uri="{FF2B5EF4-FFF2-40B4-BE49-F238E27FC236}">
                <a16:creationId xmlns:a16="http://schemas.microsoft.com/office/drawing/2014/main" id="{FDB02495-A369-4DE5-A8E8-FCE65F233CF8}"/>
              </a:ext>
            </a:extLst>
          </p:cNvPr>
          <p:cNvSpPr>
            <a:spLocks noGrp="1"/>
          </p:cNvSpPr>
          <p:nvPr>
            <p:ph type="title"/>
          </p:nvPr>
        </p:nvSpPr>
        <p:spPr>
          <a:xfrm>
            <a:off x="694705" y="365125"/>
            <a:ext cx="10635342"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EE4BE7ED-C0A1-4E9D-A00C-6999EAB33095}"/>
              </a:ext>
            </a:extLst>
          </p:cNvPr>
          <p:cNvSpPr>
            <a:spLocks noGrp="1"/>
          </p:cNvSpPr>
          <p:nvPr>
            <p:ph type="body" idx="1"/>
          </p:nvPr>
        </p:nvSpPr>
        <p:spPr>
          <a:xfrm>
            <a:off x="718458" y="1813750"/>
            <a:ext cx="10670268" cy="399023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28E994A6-E6C9-4077-8907-747E4514C333}"/>
              </a:ext>
            </a:extLst>
          </p:cNvPr>
          <p:cNvSpPr>
            <a:spLocks noGrp="1"/>
          </p:cNvSpPr>
          <p:nvPr>
            <p:ph type="dt" sz="half" idx="2"/>
          </p:nvPr>
        </p:nvSpPr>
        <p:spPr>
          <a:xfrm>
            <a:off x="838200" y="6463225"/>
            <a:ext cx="2743200" cy="365125"/>
          </a:xfrm>
          <a:prstGeom prst="rect">
            <a:avLst/>
          </a:prstGeom>
        </p:spPr>
        <p:txBody>
          <a:bodyPr vert="horz" lIns="91440" tIns="45720" rIns="91440" bIns="45720" rtlCol="0" anchor="ctr"/>
          <a:lstStyle>
            <a:lvl1pPr algn="l">
              <a:defRPr sz="1100">
                <a:solidFill>
                  <a:schemeClr val="tx1">
                    <a:lumMod val="20000"/>
                    <a:lumOff val="80000"/>
                  </a:schemeClr>
                </a:solidFill>
              </a:defRPr>
            </a:lvl1pPr>
          </a:lstStyle>
          <a:p>
            <a:fld id="{E7B736C5-0A92-4502-AA74-B995BDCF208A}" type="datetimeFigureOut">
              <a:rPr lang="en-GB" smtClean="0"/>
              <a:pPr/>
              <a:t>19/02/2021</a:t>
            </a:fld>
            <a:endParaRPr lang="en-GB" sz="1100" dirty="0"/>
          </a:p>
        </p:txBody>
      </p:sp>
      <p:sp>
        <p:nvSpPr>
          <p:cNvPr id="5" name="Footer Placeholder 4">
            <a:extLst>
              <a:ext uri="{FF2B5EF4-FFF2-40B4-BE49-F238E27FC236}">
                <a16:creationId xmlns:a16="http://schemas.microsoft.com/office/drawing/2014/main" id="{9A9EEE4E-F268-4348-9641-5AD819CF922F}"/>
              </a:ext>
            </a:extLst>
          </p:cNvPr>
          <p:cNvSpPr>
            <a:spLocks noGrp="1"/>
          </p:cNvSpPr>
          <p:nvPr>
            <p:ph type="ftr" sz="quarter" idx="3"/>
          </p:nvPr>
        </p:nvSpPr>
        <p:spPr>
          <a:xfrm>
            <a:off x="4038600" y="6457289"/>
            <a:ext cx="4114800" cy="365125"/>
          </a:xfrm>
          <a:prstGeom prst="rect">
            <a:avLst/>
          </a:prstGeom>
        </p:spPr>
        <p:txBody>
          <a:bodyPr vert="horz" lIns="91440" tIns="45720" rIns="91440" bIns="45720" rtlCol="0" anchor="ctr"/>
          <a:lstStyle>
            <a:lvl1pPr algn="ctr">
              <a:defRPr sz="1100">
                <a:solidFill>
                  <a:schemeClr val="tx1">
                    <a:lumMod val="20000"/>
                    <a:lumOff val="80000"/>
                  </a:schemeClr>
                </a:solidFill>
              </a:defRPr>
            </a:lvl1pPr>
          </a:lstStyle>
          <a:p>
            <a:endParaRPr lang="en-GB" sz="1100" dirty="0"/>
          </a:p>
        </p:txBody>
      </p:sp>
      <p:sp>
        <p:nvSpPr>
          <p:cNvPr id="6" name="Slide Number Placeholder 5">
            <a:extLst>
              <a:ext uri="{FF2B5EF4-FFF2-40B4-BE49-F238E27FC236}">
                <a16:creationId xmlns:a16="http://schemas.microsoft.com/office/drawing/2014/main" id="{19FF2274-0980-4F9F-8131-07FE6DF6C569}"/>
              </a:ext>
            </a:extLst>
          </p:cNvPr>
          <p:cNvSpPr>
            <a:spLocks noGrp="1"/>
          </p:cNvSpPr>
          <p:nvPr>
            <p:ph type="sldNum" sz="quarter" idx="4"/>
          </p:nvPr>
        </p:nvSpPr>
        <p:spPr>
          <a:xfrm>
            <a:off x="8610600" y="6457288"/>
            <a:ext cx="2743200" cy="365125"/>
          </a:xfrm>
          <a:prstGeom prst="rect">
            <a:avLst/>
          </a:prstGeom>
        </p:spPr>
        <p:txBody>
          <a:bodyPr vert="horz" lIns="91440" tIns="45720" rIns="91440" bIns="45720" rtlCol="0" anchor="ctr"/>
          <a:lstStyle>
            <a:lvl1pPr algn="r">
              <a:defRPr sz="1200">
                <a:solidFill>
                  <a:schemeClr val="tx1">
                    <a:lumMod val="20000"/>
                    <a:lumOff val="80000"/>
                  </a:schemeClr>
                </a:solidFill>
              </a:defRPr>
            </a:lvl1pPr>
          </a:lstStyle>
          <a:p>
            <a:fld id="{24443D20-B41A-4E7F-B431-D4A85DE2CB5E}" type="slidenum">
              <a:rPr lang="en-GB" smtClean="0"/>
              <a:pPr/>
              <a:t>‹#›</a:t>
            </a:fld>
            <a:endParaRPr lang="en-GB" dirty="0">
              <a:solidFill>
                <a:schemeClr val="tx1">
                  <a:lumMod val="20000"/>
                  <a:lumOff val="80000"/>
                </a:schemeClr>
              </a:solidFill>
            </a:endParaRPr>
          </a:p>
        </p:txBody>
      </p:sp>
    </p:spTree>
    <p:extLst>
      <p:ext uri="{BB962C8B-B14F-4D97-AF65-F5344CB8AC3E}">
        <p14:creationId xmlns:p14="http://schemas.microsoft.com/office/powerpoint/2010/main" val="38233643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tx1"/>
        </a:buClr>
        <a:buFont typeface="Wingdings" panose="05000000000000000000" pitchFamily="2" charset="2"/>
        <a:buChar char="§"/>
        <a:defRPr sz="2400" kern="1200">
          <a:solidFill>
            <a:schemeClr val="bg2">
              <a:lumMod val="25000"/>
            </a:schemeClr>
          </a:solidFill>
          <a:latin typeface="+mn-lt"/>
          <a:ea typeface="+mn-ea"/>
          <a:cs typeface="+mn-cs"/>
        </a:defRPr>
      </a:lvl1pPr>
      <a:lvl2pPr marL="685800" indent="-228600" algn="l" defTabSz="914400" rtl="0" eaLnBrk="1" latinLnBrk="0" hangingPunct="1">
        <a:lnSpc>
          <a:spcPct val="90000"/>
        </a:lnSpc>
        <a:spcBef>
          <a:spcPts val="500"/>
        </a:spcBef>
        <a:buClr>
          <a:schemeClr val="tx1"/>
        </a:buClr>
        <a:buFont typeface="Wingdings" panose="05000000000000000000" pitchFamily="2" charset="2"/>
        <a:buChar char="§"/>
        <a:defRPr sz="2000" kern="1200">
          <a:solidFill>
            <a:schemeClr val="bg2">
              <a:lumMod val="25000"/>
            </a:schemeClr>
          </a:solidFill>
          <a:latin typeface="+mn-lt"/>
          <a:ea typeface="+mn-ea"/>
          <a:cs typeface="+mn-cs"/>
        </a:defRPr>
      </a:lvl2pPr>
      <a:lvl3pPr marL="1143000" indent="-228600" algn="l" defTabSz="914400" rtl="0" eaLnBrk="1" latinLnBrk="0" hangingPunct="1">
        <a:lnSpc>
          <a:spcPct val="90000"/>
        </a:lnSpc>
        <a:spcBef>
          <a:spcPts val="500"/>
        </a:spcBef>
        <a:buClr>
          <a:schemeClr val="tx1"/>
        </a:buClr>
        <a:buFont typeface="Wingdings" panose="05000000000000000000" pitchFamily="2" charset="2"/>
        <a:buChar char="§"/>
        <a:defRPr sz="1800" kern="1200">
          <a:solidFill>
            <a:schemeClr val="bg2">
              <a:lumMod val="25000"/>
            </a:schemeClr>
          </a:solidFill>
          <a:latin typeface="+mn-lt"/>
          <a:ea typeface="+mn-ea"/>
          <a:cs typeface="+mn-cs"/>
        </a:defRPr>
      </a:lvl3pPr>
      <a:lvl4pPr marL="1600200" indent="-228600" algn="l" defTabSz="914400" rtl="0" eaLnBrk="1" latinLnBrk="0" hangingPunct="1">
        <a:lnSpc>
          <a:spcPct val="90000"/>
        </a:lnSpc>
        <a:spcBef>
          <a:spcPts val="500"/>
        </a:spcBef>
        <a:buClr>
          <a:schemeClr val="tx1"/>
        </a:buClr>
        <a:buFont typeface="Wingdings" panose="05000000000000000000" pitchFamily="2" charset="2"/>
        <a:buChar char="§"/>
        <a:defRPr sz="1600" kern="1200">
          <a:solidFill>
            <a:schemeClr val="bg2">
              <a:lumMod val="25000"/>
            </a:schemeClr>
          </a:solidFill>
          <a:latin typeface="+mn-lt"/>
          <a:ea typeface="+mn-ea"/>
          <a:cs typeface="+mn-cs"/>
        </a:defRPr>
      </a:lvl4pPr>
      <a:lvl5pPr marL="2057400" indent="-228600" algn="l" defTabSz="914400" rtl="0" eaLnBrk="1" latinLnBrk="0" hangingPunct="1">
        <a:lnSpc>
          <a:spcPct val="90000"/>
        </a:lnSpc>
        <a:spcBef>
          <a:spcPts val="500"/>
        </a:spcBef>
        <a:buClr>
          <a:schemeClr val="tx1"/>
        </a:buClr>
        <a:buFont typeface="Wingdings" panose="05000000000000000000" pitchFamily="2" charset="2"/>
        <a:buChar char="§"/>
        <a:defRPr sz="14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201" userDrawn="1">
          <p15:clr>
            <a:srgbClr val="F26B43"/>
          </p15:clr>
        </p15:guide>
        <p15:guide id="2" pos="3817" userDrawn="1">
          <p15:clr>
            <a:srgbClr val="F26B43"/>
          </p15:clr>
        </p15:guide>
        <p15:guide id="3" orient="horz" pos="187" userDrawn="1">
          <p15:clr>
            <a:srgbClr val="F26B43"/>
          </p15:clr>
        </p15:guide>
        <p15:guide id="4" pos="234" userDrawn="1">
          <p15:clr>
            <a:srgbClr val="F26B43"/>
          </p15:clr>
        </p15:guide>
        <p15:guide id="5" pos="7174" userDrawn="1">
          <p15:clr>
            <a:srgbClr val="F26B43"/>
          </p15:clr>
        </p15:guide>
        <p15:guide id="6" pos="506" userDrawn="1">
          <p15:clr>
            <a:srgbClr val="F26B43"/>
          </p15:clr>
        </p15:guide>
        <p15:guide id="7" pos="1005"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8.png"/><Relationship Id="rId7"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microsoft.com/office/2007/relationships/hdphoto" Target="../media/hdphoto1.wdp"/><Relationship Id="rId5" Type="http://schemas.openxmlformats.org/officeDocument/2006/relationships/image" Target="../media/image4.png"/><Relationship Id="rId10" Type="http://schemas.openxmlformats.org/officeDocument/2006/relationships/image" Target="../media/image21.png"/><Relationship Id="rId4" Type="http://schemas.microsoft.com/office/2007/relationships/hdphoto" Target="../media/hdphoto6.wdp"/><Relationship Id="rId9" Type="http://schemas.microsoft.com/office/2007/relationships/hdphoto" Target="../media/hdphoto7.wdp"/></Relationships>
</file>

<file path=ppt/slides/_rels/slide1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4.png"/><Relationship Id="rId7" Type="http://schemas.microsoft.com/office/2007/relationships/hdphoto" Target="../media/hdphoto8.wdp"/><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23.png"/><Relationship Id="rId5" Type="http://schemas.openxmlformats.org/officeDocument/2006/relationships/image" Target="../media/image22.png"/><Relationship Id="rId4" Type="http://schemas.microsoft.com/office/2007/relationships/hdphoto" Target="../media/hdphoto1.wdp"/><Relationship Id="rId9" Type="http://schemas.microsoft.com/office/2007/relationships/hdphoto" Target="../media/hdphoto2.wdp"/></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3.png"/><Relationship Id="rId7" Type="http://schemas.openxmlformats.org/officeDocument/2006/relationships/image" Target="../media/image6.png"/><Relationship Id="rId12" Type="http://schemas.microsoft.com/office/2007/relationships/hdphoto" Target="../media/hdphoto4.wdp"/><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5.png"/><Relationship Id="rId11" Type="http://schemas.openxmlformats.org/officeDocument/2006/relationships/image" Target="../media/image8.png"/><Relationship Id="rId5" Type="http://schemas.microsoft.com/office/2007/relationships/hdphoto" Target="../media/hdphoto1.wdp"/><Relationship Id="rId10" Type="http://schemas.microsoft.com/office/2007/relationships/hdphoto" Target="../media/hdphoto3.wdp"/><Relationship Id="rId4" Type="http://schemas.openxmlformats.org/officeDocument/2006/relationships/image" Target="../media/image4.png"/><Relationship Id="rId9"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11.png"/><Relationship Id="rId5" Type="http://schemas.microsoft.com/office/2007/relationships/hdphoto" Target="../media/hdphoto5.wdp"/><Relationship Id="rId4" Type="http://schemas.openxmlformats.org/officeDocument/2006/relationships/image" Target="../media/image10.png"/><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F6548-8578-46DC-BEEF-D3F387794DCB}"/>
              </a:ext>
            </a:extLst>
          </p:cNvPr>
          <p:cNvSpPr>
            <a:spLocks noGrp="1"/>
          </p:cNvSpPr>
          <p:nvPr>
            <p:ph type="ctrTitle"/>
          </p:nvPr>
        </p:nvSpPr>
        <p:spPr/>
        <p:txBody>
          <a:bodyPr/>
          <a:lstStyle/>
          <a:p>
            <a:r>
              <a:rPr lang="en-GB" dirty="0"/>
              <a:t>Testosterone &amp; </a:t>
            </a:r>
            <a:br>
              <a:rPr lang="en-GB" dirty="0"/>
            </a:br>
            <a:r>
              <a:rPr lang="en-GB" dirty="0"/>
              <a:t>Sexual Function</a:t>
            </a:r>
          </a:p>
        </p:txBody>
      </p:sp>
      <p:sp>
        <p:nvSpPr>
          <p:cNvPr id="3" name="Subtitle 2">
            <a:extLst>
              <a:ext uri="{FF2B5EF4-FFF2-40B4-BE49-F238E27FC236}">
                <a16:creationId xmlns:a16="http://schemas.microsoft.com/office/drawing/2014/main" id="{C1B6C5F9-4E34-48A0-979B-6CB93C453114}"/>
              </a:ext>
            </a:extLst>
          </p:cNvPr>
          <p:cNvSpPr>
            <a:spLocks noGrp="1"/>
          </p:cNvSpPr>
          <p:nvPr>
            <p:ph type="subTitle" idx="1"/>
          </p:nvPr>
        </p:nvSpPr>
        <p:spPr/>
        <p:txBody>
          <a:bodyPr/>
          <a:lstStyle/>
          <a:p>
            <a:r>
              <a:rPr lang="en-GB" dirty="0"/>
              <a:t>Besins Healthcare</a:t>
            </a:r>
          </a:p>
          <a:p>
            <a:r>
              <a:rPr lang="en-GB" dirty="0"/>
              <a:t>Global Medical Affairs</a:t>
            </a:r>
          </a:p>
          <a:p>
            <a:r>
              <a:rPr lang="en-GB" dirty="0"/>
              <a:t>March 2021</a:t>
            </a:r>
          </a:p>
        </p:txBody>
      </p:sp>
    </p:spTree>
    <p:extLst>
      <p:ext uri="{BB962C8B-B14F-4D97-AF65-F5344CB8AC3E}">
        <p14:creationId xmlns:p14="http://schemas.microsoft.com/office/powerpoint/2010/main" val="14070392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ORIGINAL" hidden="1">
            <a:extLst>
              <a:ext uri="{FF2B5EF4-FFF2-40B4-BE49-F238E27FC236}">
                <a16:creationId xmlns:a16="http://schemas.microsoft.com/office/drawing/2014/main" id="{7AC06CEB-9BB2-485C-AE90-B737C16484FC}"/>
              </a:ext>
            </a:extLst>
          </p:cNvPr>
          <p:cNvGrpSpPr/>
          <p:nvPr/>
        </p:nvGrpSpPr>
        <p:grpSpPr>
          <a:xfrm>
            <a:off x="1146686" y="2036315"/>
            <a:ext cx="9366350" cy="3504254"/>
            <a:chOff x="-646274" y="1987826"/>
            <a:chExt cx="9366350" cy="3504254"/>
          </a:xfrm>
        </p:grpSpPr>
        <p:grpSp>
          <p:nvGrpSpPr>
            <p:cNvPr id="282" name="ORIGINAL">
              <a:extLst>
                <a:ext uri="{FF2B5EF4-FFF2-40B4-BE49-F238E27FC236}">
                  <a16:creationId xmlns:a16="http://schemas.microsoft.com/office/drawing/2014/main" id="{036802B7-FC52-4070-9C9A-EEF848015DAD}"/>
                </a:ext>
              </a:extLst>
            </p:cNvPr>
            <p:cNvGrpSpPr/>
            <p:nvPr/>
          </p:nvGrpSpPr>
          <p:grpSpPr>
            <a:xfrm>
              <a:off x="-646274" y="2020100"/>
              <a:ext cx="9366350" cy="3471980"/>
              <a:chOff x="-646274" y="2020100"/>
              <a:chExt cx="9366350" cy="3471980"/>
            </a:xfrm>
          </p:grpSpPr>
          <p:pic>
            <p:nvPicPr>
              <p:cNvPr id="283" name="Picture 2">
                <a:extLst>
                  <a:ext uri="{FF2B5EF4-FFF2-40B4-BE49-F238E27FC236}">
                    <a16:creationId xmlns:a16="http://schemas.microsoft.com/office/drawing/2014/main" id="{A8FD591A-8FD4-4FED-96A3-3233A799FFBC}"/>
                  </a:ext>
                </a:extLst>
              </p:cNvPr>
              <p:cNvPicPr>
                <a:picLocks noChangeAspect="1" noChangeArrowheads="1"/>
              </p:cNvPicPr>
              <p:nvPr/>
            </p:nvPicPr>
            <p:blipFill rotWithShape="1">
              <a:blip r:embed="rId3">
                <a:duotone>
                  <a:schemeClr val="accent4">
                    <a:shade val="45000"/>
                    <a:satMod val="135000"/>
                  </a:schemeClr>
                  <a:prstClr val="white"/>
                </a:duotone>
                <a:extLst>
                  <a:ext uri="{28A0092B-C50C-407E-A947-70E740481C1C}">
                    <a14:useLocalDpi xmlns:a14="http://schemas.microsoft.com/office/drawing/2010/main" val="0"/>
                  </a:ext>
                </a:extLst>
              </a:blip>
              <a:srcRect t="70784"/>
              <a:stretch/>
            </p:blipFill>
            <p:spPr bwMode="auto">
              <a:xfrm>
                <a:off x="-639924" y="2367824"/>
                <a:ext cx="9360000" cy="17024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4" name="Picture 2">
                <a:extLst>
                  <a:ext uri="{FF2B5EF4-FFF2-40B4-BE49-F238E27FC236}">
                    <a16:creationId xmlns:a16="http://schemas.microsoft.com/office/drawing/2014/main" id="{F9E6ACF3-82D7-483E-82BD-E0516759779D}"/>
                  </a:ext>
                </a:extLst>
              </p:cNvPr>
              <p:cNvPicPr>
                <a:picLocks noChangeAspect="1" noChangeArrowheads="1"/>
              </p:cNvPicPr>
              <p:nvPr/>
            </p:nvPicPr>
            <p:blipFill rotWithShape="1">
              <a:blip r:embed="rId3">
                <a:duotone>
                  <a:schemeClr val="accent4">
                    <a:shade val="45000"/>
                    <a:satMod val="135000"/>
                  </a:schemeClr>
                  <a:prstClr val="white"/>
                </a:duotone>
                <a:extLst>
                  <a:ext uri="{28A0092B-C50C-407E-A947-70E740481C1C}">
                    <a14:useLocalDpi xmlns:a14="http://schemas.microsoft.com/office/drawing/2010/main" val="0"/>
                  </a:ext>
                </a:extLst>
              </a:blip>
              <a:srcRect t="25636" b="56831"/>
              <a:stretch/>
            </p:blipFill>
            <p:spPr bwMode="auto">
              <a:xfrm>
                <a:off x="-646274" y="3251323"/>
                <a:ext cx="9360000" cy="1021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5" name="Picture 2">
                <a:extLst>
                  <a:ext uri="{FF2B5EF4-FFF2-40B4-BE49-F238E27FC236}">
                    <a16:creationId xmlns:a16="http://schemas.microsoft.com/office/drawing/2014/main" id="{AD9F859C-0D50-49DA-BB56-8C07D580F5C1}"/>
                  </a:ext>
                </a:extLst>
              </p:cNvPr>
              <p:cNvPicPr>
                <a:picLocks noChangeAspect="1" noChangeArrowheads="1"/>
              </p:cNvPicPr>
              <p:nvPr/>
            </p:nvPicPr>
            <p:blipFill rotWithShape="1">
              <a:blip r:embed="rId3">
                <a:duotone>
                  <a:schemeClr val="accent4">
                    <a:shade val="45000"/>
                    <a:satMod val="135000"/>
                  </a:schemeClr>
                  <a:prstClr val="white"/>
                </a:duotone>
                <a:extLst>
                  <a:ext uri="{28A0092B-C50C-407E-A947-70E740481C1C}">
                    <a14:useLocalDpi xmlns:a14="http://schemas.microsoft.com/office/drawing/2010/main" val="0"/>
                  </a:ext>
                </a:extLst>
              </a:blip>
              <a:srcRect t="43201" b="44407"/>
              <a:stretch/>
            </p:blipFill>
            <p:spPr bwMode="auto">
              <a:xfrm>
                <a:off x="-646274" y="4150307"/>
                <a:ext cx="9360000" cy="722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6" name="Picture 2">
                <a:extLst>
                  <a:ext uri="{FF2B5EF4-FFF2-40B4-BE49-F238E27FC236}">
                    <a16:creationId xmlns:a16="http://schemas.microsoft.com/office/drawing/2014/main" id="{C8834088-1246-4709-A21C-8C1081BD4A03}"/>
                  </a:ext>
                </a:extLst>
              </p:cNvPr>
              <p:cNvPicPr>
                <a:picLocks noChangeAspect="1" noChangeArrowheads="1"/>
              </p:cNvPicPr>
              <p:nvPr/>
            </p:nvPicPr>
            <p:blipFill rotWithShape="1">
              <a:blip r:embed="rId3">
                <a:duotone>
                  <a:schemeClr val="accent4">
                    <a:shade val="45000"/>
                    <a:satMod val="135000"/>
                  </a:schemeClr>
                  <a:prstClr val="white"/>
                </a:duotone>
                <a:extLst>
                  <a:ext uri="{28A0092B-C50C-407E-A947-70E740481C1C}">
                    <a14:useLocalDpi xmlns:a14="http://schemas.microsoft.com/office/drawing/2010/main" val="0"/>
                  </a:ext>
                </a:extLst>
              </a:blip>
              <a:srcRect t="89050"/>
              <a:stretch/>
            </p:blipFill>
            <p:spPr bwMode="auto">
              <a:xfrm>
                <a:off x="-639924" y="4853975"/>
                <a:ext cx="9360000" cy="638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7" name="Picture 2">
                <a:extLst>
                  <a:ext uri="{FF2B5EF4-FFF2-40B4-BE49-F238E27FC236}">
                    <a16:creationId xmlns:a16="http://schemas.microsoft.com/office/drawing/2014/main" id="{5B80CB95-A19D-42E8-87AB-02CA873E83A8}"/>
                  </a:ext>
                </a:extLst>
              </p:cNvPr>
              <p:cNvPicPr>
                <a:picLocks noChangeAspect="1" noChangeArrowheads="1"/>
              </p:cNvPicPr>
              <p:nvPr userDrawn="1"/>
            </p:nvPicPr>
            <p:blipFill rotWithShape="1">
              <a:blip r:embed="rId3">
                <a:duotone>
                  <a:schemeClr val="accent4">
                    <a:shade val="45000"/>
                    <a:satMod val="135000"/>
                  </a:schemeClr>
                  <a:prstClr val="white"/>
                </a:duotone>
                <a:extLst>
                  <a:ext uri="{28A0092B-C50C-407E-A947-70E740481C1C}">
                    <a14:useLocalDpi xmlns:a14="http://schemas.microsoft.com/office/drawing/2010/main" val="0"/>
                  </a:ext>
                </a:extLst>
              </a:blip>
              <a:srcRect b="88648"/>
              <a:stretch/>
            </p:blipFill>
            <p:spPr bwMode="auto">
              <a:xfrm>
                <a:off x="-641920" y="2020100"/>
                <a:ext cx="9348465" cy="6615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95" name="ORIGINAL"/>
            <p:cNvPicPr>
              <a:picLocks noChangeAspect="1" noChangeArrowheads="1"/>
            </p:cNvPicPr>
            <p:nvPr/>
          </p:nvPicPr>
          <p:blipFill rotWithShape="1">
            <a:blip r:embed="rId3">
              <a:duotone>
                <a:schemeClr val="accent4">
                  <a:shade val="45000"/>
                  <a:satMod val="135000"/>
                </a:schemeClr>
                <a:prstClr val="white"/>
              </a:duotone>
              <a:extLst>
                <a:ext uri="{28A0092B-C50C-407E-A947-70E740481C1C}">
                  <a14:useLocalDpi xmlns:a14="http://schemas.microsoft.com/office/drawing/2010/main" val="0"/>
                </a:ext>
              </a:extLst>
            </a:blip>
            <a:srcRect l="32000" b="92025"/>
            <a:stretch/>
          </p:blipFill>
          <p:spPr bwMode="auto">
            <a:xfrm>
              <a:off x="2349528" y="1987826"/>
              <a:ext cx="6357017" cy="464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5" name="TextBox 4"/>
          <p:cNvSpPr txBox="1"/>
          <p:nvPr/>
        </p:nvSpPr>
        <p:spPr>
          <a:xfrm>
            <a:off x="1523999" y="5759996"/>
            <a:ext cx="9144001" cy="553998"/>
          </a:xfrm>
          <a:prstGeom prst="rect">
            <a:avLst/>
          </a:prstGeom>
          <a:noFill/>
        </p:spPr>
        <p:txBody>
          <a:bodyPr wrap="square" rtlCol="0" anchor="b">
            <a:spAutoFit/>
          </a:bodyPr>
          <a:lstStyle/>
          <a:p>
            <a:pPr>
              <a:buClr>
                <a:srgbClr val="005294"/>
              </a:buClr>
            </a:pPr>
            <a:r>
              <a:rPr lang="en-GB" sz="1000" dirty="0">
                <a:solidFill>
                  <a:schemeClr val="tx2"/>
                </a:solidFill>
              </a:rPr>
              <a:t>Cut-offs used to define hypogonadism in each meta-analysis were (total testosterone level): *10 </a:t>
            </a:r>
            <a:r>
              <a:rPr lang="en-GB" sz="1000" dirty="0" err="1">
                <a:solidFill>
                  <a:schemeClr val="tx2"/>
                </a:solidFill>
              </a:rPr>
              <a:t>nmol</a:t>
            </a:r>
            <a:r>
              <a:rPr lang="en-GB" sz="1000" dirty="0">
                <a:solidFill>
                  <a:schemeClr val="tx2"/>
                </a:solidFill>
              </a:rPr>
              <a:t>/L, **10.4 </a:t>
            </a:r>
            <a:r>
              <a:rPr lang="en-GB" sz="1000" dirty="0" err="1">
                <a:solidFill>
                  <a:schemeClr val="tx2"/>
                </a:solidFill>
              </a:rPr>
              <a:t>nmol</a:t>
            </a:r>
            <a:r>
              <a:rPr lang="en-GB" sz="1000" dirty="0">
                <a:solidFill>
                  <a:schemeClr val="tx2"/>
                </a:solidFill>
              </a:rPr>
              <a:t>/L, ***12 </a:t>
            </a:r>
            <a:r>
              <a:rPr lang="en-GB" sz="1000" dirty="0" err="1">
                <a:solidFill>
                  <a:schemeClr val="tx2"/>
                </a:solidFill>
              </a:rPr>
              <a:t>nmol</a:t>
            </a:r>
            <a:r>
              <a:rPr lang="en-GB" sz="1000" dirty="0">
                <a:solidFill>
                  <a:schemeClr val="tx2"/>
                </a:solidFill>
              </a:rPr>
              <a:t>/L</a:t>
            </a:r>
          </a:p>
          <a:p>
            <a:pPr>
              <a:buClr>
                <a:srgbClr val="005294"/>
              </a:buClr>
            </a:pPr>
            <a:r>
              <a:rPr lang="en-GB" sz="1000" dirty="0" err="1">
                <a:solidFill>
                  <a:schemeClr val="tx2"/>
                </a:solidFill>
              </a:rPr>
              <a:t>TTh</a:t>
            </a:r>
            <a:r>
              <a:rPr lang="en-GB" sz="1000" dirty="0">
                <a:solidFill>
                  <a:schemeClr val="tx2"/>
                </a:solidFill>
              </a:rPr>
              <a:t>, testosterone therapy</a:t>
            </a:r>
          </a:p>
          <a:p>
            <a:pPr>
              <a:buClr>
                <a:srgbClr val="005294"/>
              </a:buClr>
            </a:pPr>
            <a:r>
              <a:rPr lang="en-GB" sz="1000" dirty="0" err="1">
                <a:solidFill>
                  <a:schemeClr val="tx2"/>
                </a:solidFill>
              </a:rPr>
              <a:t>Rastrelli</a:t>
            </a:r>
            <a:r>
              <a:rPr lang="en-GB" sz="1000" dirty="0">
                <a:solidFill>
                  <a:schemeClr val="tx2"/>
                </a:solidFill>
              </a:rPr>
              <a:t> G </a:t>
            </a:r>
            <a:r>
              <a:rPr lang="en-GB" sz="1000" i="1" dirty="0">
                <a:solidFill>
                  <a:schemeClr val="tx2"/>
                </a:solidFill>
              </a:rPr>
              <a:t>et al. Sex Med Rev</a:t>
            </a:r>
            <a:r>
              <a:rPr lang="en-GB" sz="1000" dirty="0">
                <a:solidFill>
                  <a:schemeClr val="tx2"/>
                </a:solidFill>
              </a:rPr>
              <a:t> 2019;7:464–75. Graph adapted from same reference.</a:t>
            </a:r>
          </a:p>
        </p:txBody>
      </p:sp>
      <p:sp>
        <p:nvSpPr>
          <p:cNvPr id="2" name="Title 1"/>
          <p:cNvSpPr>
            <a:spLocks noGrp="1"/>
          </p:cNvSpPr>
          <p:nvPr>
            <p:ph type="title"/>
          </p:nvPr>
        </p:nvSpPr>
        <p:spPr>
          <a:xfrm>
            <a:off x="177553" y="152401"/>
            <a:ext cx="11354540" cy="834047"/>
          </a:xfrm>
        </p:spPr>
        <p:txBody>
          <a:bodyPr>
            <a:noAutofit/>
          </a:bodyPr>
          <a:lstStyle/>
          <a:p>
            <a:r>
              <a:rPr lang="en-GB" sz="2500" dirty="0" err="1"/>
              <a:t>TTh</a:t>
            </a:r>
            <a:r>
              <a:rPr lang="en-GB" sz="2500" dirty="0"/>
              <a:t> improves sexual function and symptoms, including sexual satisfaction, libido and morning erections, in </a:t>
            </a:r>
            <a:r>
              <a:rPr lang="en-GB" sz="2500" dirty="0" err="1"/>
              <a:t>hypogonadal</a:t>
            </a:r>
            <a:r>
              <a:rPr lang="en-GB" sz="2500" dirty="0"/>
              <a:t> men</a:t>
            </a:r>
          </a:p>
        </p:txBody>
      </p:sp>
      <p:sp>
        <p:nvSpPr>
          <p:cNvPr id="8" name="Content Placeholder 2"/>
          <p:cNvSpPr txBox="1">
            <a:spLocks/>
          </p:cNvSpPr>
          <p:nvPr/>
        </p:nvSpPr>
        <p:spPr>
          <a:xfrm>
            <a:off x="248576" y="1159544"/>
            <a:ext cx="10981676" cy="685584"/>
          </a:xfrm>
          <a:prstGeom prst="rect">
            <a:avLst/>
          </a:prstGeom>
          <a:noFill/>
        </p:spPr>
        <p:txBody>
          <a:bodyPr vert="horz" lIns="91440" tIns="45720" rIns="91440" bIns="45720" rtlCol="0">
            <a:noAutofit/>
          </a:bodyPr>
          <a:lstStyle>
            <a:lvl1pPr marL="269875" indent="-269875" algn="l" defTabSz="457200" rtl="0" eaLnBrk="1" latinLnBrk="0" hangingPunct="1">
              <a:spcBef>
                <a:spcPct val="20000"/>
              </a:spcBef>
              <a:buClr>
                <a:schemeClr val="tx2"/>
              </a:buClr>
              <a:buFont typeface="Arial"/>
              <a:buChar char="•"/>
              <a:defRPr sz="2800" kern="1200">
                <a:solidFill>
                  <a:schemeClr val="tx2"/>
                </a:solidFill>
                <a:latin typeface="Calibri"/>
                <a:ea typeface="+mn-ea"/>
                <a:cs typeface="+mn-cs"/>
              </a:defRPr>
            </a:lvl1pPr>
            <a:lvl2pPr marL="742950" indent="-285750" algn="l" defTabSz="457200" rtl="0" eaLnBrk="1" latinLnBrk="0" hangingPunct="1">
              <a:spcBef>
                <a:spcPct val="20000"/>
              </a:spcBef>
              <a:buClr>
                <a:schemeClr val="tx2"/>
              </a:buClr>
              <a:buFont typeface="Arial"/>
              <a:buChar char="–"/>
              <a:defRPr sz="2400" kern="1200">
                <a:solidFill>
                  <a:schemeClr val="tx2"/>
                </a:solidFill>
                <a:latin typeface="Calibri"/>
                <a:ea typeface="+mn-ea"/>
                <a:cs typeface="+mn-cs"/>
              </a:defRPr>
            </a:lvl2pPr>
            <a:lvl3pPr marL="1077913" indent="-163513" algn="l" defTabSz="457200" rtl="0" eaLnBrk="1" latinLnBrk="0" hangingPunct="1">
              <a:spcBef>
                <a:spcPct val="20000"/>
              </a:spcBef>
              <a:buClr>
                <a:schemeClr val="tx2"/>
              </a:buClr>
              <a:buFont typeface="Arial"/>
              <a:buChar char="•"/>
              <a:defRPr sz="2000" kern="1200">
                <a:solidFill>
                  <a:schemeClr val="tx2"/>
                </a:solidFill>
                <a:latin typeface="Calibri"/>
                <a:ea typeface="+mn-ea"/>
                <a:cs typeface="+mn-cs"/>
              </a:defRPr>
            </a:lvl3pPr>
            <a:lvl4pPr marL="1600200" indent="-228600" algn="l" defTabSz="457200" rtl="0" eaLnBrk="1" latinLnBrk="0" hangingPunct="1">
              <a:spcBef>
                <a:spcPct val="20000"/>
              </a:spcBef>
              <a:buClr>
                <a:schemeClr val="tx2"/>
              </a:buClr>
              <a:buFont typeface="Arial"/>
              <a:buChar char="–"/>
              <a:defRPr sz="1800" kern="1200">
                <a:solidFill>
                  <a:schemeClr val="tx2"/>
                </a:solidFill>
                <a:latin typeface="Calibri"/>
                <a:ea typeface="+mn-ea"/>
                <a:cs typeface="+mn-cs"/>
              </a:defRPr>
            </a:lvl4pPr>
            <a:lvl5pPr marL="2057400" indent="-228600" algn="l" defTabSz="457200" rtl="0" eaLnBrk="1" latinLnBrk="0" hangingPunct="1">
              <a:spcBef>
                <a:spcPct val="20000"/>
              </a:spcBef>
              <a:buClr>
                <a:schemeClr val="tx2"/>
              </a:buClr>
              <a:buFont typeface="Arial"/>
              <a:buChar char="»"/>
              <a:defRPr sz="1800" kern="1200">
                <a:solidFill>
                  <a:schemeClr val="tx2"/>
                </a:solidFill>
                <a:latin typeface="Calibr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rgbClr val="005294"/>
              </a:buClr>
            </a:pPr>
            <a:r>
              <a:rPr lang="en-GB" sz="1800" dirty="0"/>
              <a:t>Comparisons of 5 separate meta-analyses evaluating the relationship between </a:t>
            </a:r>
            <a:r>
              <a:rPr lang="en-GB" sz="1800" dirty="0" err="1"/>
              <a:t>TTh</a:t>
            </a:r>
            <a:r>
              <a:rPr lang="en-GB" sz="1800" dirty="0"/>
              <a:t> administration and selected sexual parameters in hypogonadal men</a:t>
            </a:r>
          </a:p>
        </p:txBody>
      </p:sp>
      <p:grpSp>
        <p:nvGrpSpPr>
          <p:cNvPr id="25" name="Group 24"/>
          <p:cNvGrpSpPr/>
          <p:nvPr/>
        </p:nvGrpSpPr>
        <p:grpSpPr>
          <a:xfrm>
            <a:off x="629170" y="1925062"/>
            <a:ext cx="10409793" cy="3587508"/>
            <a:chOff x="462308" y="1857328"/>
            <a:chExt cx="7786342" cy="3587508"/>
          </a:xfrm>
        </p:grpSpPr>
        <p:sp>
          <p:nvSpPr>
            <p:cNvPr id="3" name="Rectangle 2"/>
            <p:cNvSpPr/>
            <p:nvPr/>
          </p:nvSpPr>
          <p:spPr>
            <a:xfrm>
              <a:off x="462309" y="3140512"/>
              <a:ext cx="7786341" cy="1046996"/>
            </a:xfrm>
            <a:prstGeom prst="rect">
              <a:avLst/>
            </a:prstGeom>
            <a:solidFill>
              <a:schemeClr val="accent1">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8" name="Rounded Rectangle 107"/>
            <p:cNvSpPr/>
            <p:nvPr/>
          </p:nvSpPr>
          <p:spPr>
            <a:xfrm>
              <a:off x="462309" y="1857328"/>
              <a:ext cx="7786341" cy="3587508"/>
            </a:xfrm>
            <a:prstGeom prst="roundRect">
              <a:avLst>
                <a:gd name="adj" fmla="val 5096"/>
              </a:avLst>
            </a:prstGeom>
            <a:noFill/>
            <a:ln w="285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109" name="Round Same Side Corner Rectangle 108"/>
            <p:cNvSpPr/>
            <p:nvPr/>
          </p:nvSpPr>
          <p:spPr>
            <a:xfrm>
              <a:off x="462308" y="1857328"/>
              <a:ext cx="7786342" cy="294620"/>
            </a:xfrm>
            <a:prstGeom prst="round2SameRect">
              <a:avLst>
                <a:gd name="adj1" fmla="val 50000"/>
                <a:gd name="adj2" fmla="val 0"/>
              </a:avLst>
            </a:prstGeom>
            <a:solidFill>
              <a:schemeClr val="accent2"/>
            </a:solidFill>
            <a:ln w="285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a:solidFill>
                    <a:prstClr val="white"/>
                  </a:solidFill>
                </a:rPr>
                <a:t>Meta-analyses: efficacy of </a:t>
              </a:r>
              <a:r>
                <a:rPr lang="en-GB" sz="1400" b="1" dirty="0" err="1">
                  <a:solidFill>
                    <a:prstClr val="white"/>
                  </a:solidFill>
                </a:rPr>
                <a:t>TTh</a:t>
              </a:r>
              <a:r>
                <a:rPr lang="en-GB" sz="1400" b="1" dirty="0">
                  <a:solidFill>
                    <a:prstClr val="white"/>
                  </a:solidFill>
                </a:rPr>
                <a:t> on sexual symptoms among men with hypogonadism</a:t>
              </a:r>
            </a:p>
          </p:txBody>
        </p:sp>
        <p:grpSp>
          <p:nvGrpSpPr>
            <p:cNvPr id="24" name="Group 23"/>
            <p:cNvGrpSpPr/>
            <p:nvPr/>
          </p:nvGrpSpPr>
          <p:grpSpPr>
            <a:xfrm>
              <a:off x="662694" y="2179291"/>
              <a:ext cx="7575139" cy="3219043"/>
              <a:chOff x="662694" y="2179291"/>
              <a:chExt cx="7575139" cy="3219043"/>
            </a:xfrm>
          </p:grpSpPr>
          <p:sp>
            <p:nvSpPr>
              <p:cNvPr id="107" name="TextBox 106">
                <a:extLst>
                  <a:ext uri="{FF2B5EF4-FFF2-40B4-BE49-F238E27FC236}">
                    <a16:creationId xmlns:a16="http://schemas.microsoft.com/office/drawing/2014/main" id="{9028881B-E0A0-427B-9347-E52258A77AF2}"/>
                  </a:ext>
                </a:extLst>
              </p:cNvPr>
              <p:cNvSpPr txBox="1"/>
              <p:nvPr/>
            </p:nvSpPr>
            <p:spPr>
              <a:xfrm>
                <a:off x="6454170" y="2226390"/>
                <a:ext cx="1489511" cy="2753061"/>
              </a:xfrm>
              <a:prstGeom prst="rect">
                <a:avLst/>
              </a:prstGeom>
              <a:noFill/>
            </p:spPr>
            <p:txBody>
              <a:bodyPr wrap="none" rtlCol="0">
                <a:spAutoFit/>
              </a:bodyPr>
              <a:lstStyle/>
              <a:p>
                <a:pPr algn="ctr">
                  <a:lnSpc>
                    <a:spcPct val="90000"/>
                  </a:lnSpc>
                </a:pPr>
                <a:endParaRPr lang="en-GB" sz="1200" dirty="0">
                  <a:solidFill>
                    <a:srgbClr val="272727"/>
                  </a:solidFill>
                </a:endParaRPr>
              </a:p>
              <a:p>
                <a:pPr algn="ctr">
                  <a:lnSpc>
                    <a:spcPct val="90000"/>
                  </a:lnSpc>
                </a:pPr>
                <a:r>
                  <a:rPr lang="en-GB" sz="1200" dirty="0">
                    <a:solidFill>
                      <a:srgbClr val="272727"/>
                    </a:solidFill>
                  </a:rPr>
                  <a:t>1.16 (0.04 to 2.29)</a:t>
                </a:r>
              </a:p>
              <a:p>
                <a:pPr algn="ctr">
                  <a:lnSpc>
                    <a:spcPct val="90000"/>
                  </a:lnSpc>
                </a:pPr>
                <a:endParaRPr lang="en-GB" sz="1200" dirty="0">
                  <a:solidFill>
                    <a:srgbClr val="272727"/>
                  </a:solidFill>
                </a:endParaRPr>
              </a:p>
              <a:p>
                <a:pPr algn="ctr">
                  <a:lnSpc>
                    <a:spcPct val="90000"/>
                  </a:lnSpc>
                </a:pPr>
                <a:r>
                  <a:rPr lang="en-GB" sz="1200" dirty="0">
                    <a:solidFill>
                      <a:srgbClr val="272727"/>
                    </a:solidFill>
                  </a:rPr>
                  <a:t>0.86 (0.40 to 1.32)</a:t>
                </a:r>
              </a:p>
              <a:p>
                <a:pPr algn="ctr">
                  <a:lnSpc>
                    <a:spcPct val="90000"/>
                  </a:lnSpc>
                </a:pPr>
                <a:r>
                  <a:rPr lang="en-GB" sz="1200" dirty="0">
                    <a:solidFill>
                      <a:srgbClr val="272727"/>
                    </a:solidFill>
                  </a:rPr>
                  <a:t>0.16 (0.01 to 0.31)</a:t>
                </a:r>
              </a:p>
              <a:p>
                <a:pPr algn="ctr">
                  <a:lnSpc>
                    <a:spcPct val="90000"/>
                  </a:lnSpc>
                </a:pPr>
                <a:endParaRPr lang="en-GB" sz="600" dirty="0">
                  <a:solidFill>
                    <a:srgbClr val="272727"/>
                  </a:solidFill>
                </a:endParaRPr>
              </a:p>
              <a:p>
                <a:pPr algn="ctr">
                  <a:lnSpc>
                    <a:spcPct val="90000"/>
                  </a:lnSpc>
                </a:pPr>
                <a:endParaRPr lang="en-GB" sz="1200" dirty="0">
                  <a:solidFill>
                    <a:srgbClr val="272727"/>
                  </a:solidFill>
                </a:endParaRPr>
              </a:p>
              <a:p>
                <a:pPr algn="ctr">
                  <a:lnSpc>
                    <a:spcPct val="90000"/>
                  </a:lnSpc>
                </a:pPr>
                <a:r>
                  <a:rPr lang="en-GB" sz="1200" dirty="0">
                    <a:solidFill>
                      <a:srgbClr val="272727"/>
                    </a:solidFill>
                  </a:rPr>
                  <a:t>1.60 (0.29 to 2.92)</a:t>
                </a:r>
              </a:p>
              <a:p>
                <a:pPr algn="ctr">
                  <a:lnSpc>
                    <a:spcPct val="90000"/>
                  </a:lnSpc>
                </a:pPr>
                <a:r>
                  <a:rPr lang="en-GB" sz="1200" dirty="0">
                    <a:solidFill>
                      <a:srgbClr val="272727"/>
                    </a:solidFill>
                  </a:rPr>
                  <a:t>1.31 (0.40 to 2.22)</a:t>
                </a:r>
              </a:p>
              <a:p>
                <a:pPr algn="ctr">
                  <a:lnSpc>
                    <a:spcPct val="90000"/>
                  </a:lnSpc>
                </a:pPr>
                <a:r>
                  <a:rPr lang="en-GB" sz="1200" dirty="0">
                    <a:solidFill>
                      <a:srgbClr val="272727"/>
                    </a:solidFill>
                  </a:rPr>
                  <a:t>0.95 (0.41 to 1.50)</a:t>
                </a:r>
              </a:p>
              <a:p>
                <a:pPr algn="ctr">
                  <a:lnSpc>
                    <a:spcPct val="90000"/>
                  </a:lnSpc>
                </a:pPr>
                <a:r>
                  <a:rPr lang="en-GB" sz="1200" dirty="0">
                    <a:solidFill>
                      <a:srgbClr val="272727"/>
                    </a:solidFill>
                  </a:rPr>
                  <a:t>0.33 (0.16 to 0.50)</a:t>
                </a:r>
                <a:endParaRPr lang="en-GB" sz="1200" b="1" dirty="0">
                  <a:solidFill>
                    <a:srgbClr val="272727"/>
                  </a:solidFill>
                </a:endParaRPr>
              </a:p>
              <a:p>
                <a:pPr algn="ctr">
                  <a:lnSpc>
                    <a:spcPct val="90000"/>
                  </a:lnSpc>
                </a:pPr>
                <a:r>
                  <a:rPr lang="en-GB" sz="1200" dirty="0">
                    <a:solidFill>
                      <a:srgbClr val="272727"/>
                    </a:solidFill>
                  </a:rPr>
                  <a:t>0.17 (0.01 to 0.24)</a:t>
                </a:r>
              </a:p>
              <a:p>
                <a:pPr algn="ctr">
                  <a:lnSpc>
                    <a:spcPct val="90000"/>
                  </a:lnSpc>
                </a:pPr>
                <a:endParaRPr lang="en-GB" sz="600" dirty="0">
                  <a:solidFill>
                    <a:srgbClr val="272727"/>
                  </a:solidFill>
                </a:endParaRPr>
              </a:p>
              <a:p>
                <a:pPr algn="ctr">
                  <a:lnSpc>
                    <a:spcPct val="90000"/>
                  </a:lnSpc>
                </a:pPr>
                <a:endParaRPr lang="en-GB" sz="1200" dirty="0">
                  <a:solidFill>
                    <a:srgbClr val="272727"/>
                  </a:solidFill>
                </a:endParaRPr>
              </a:p>
              <a:p>
                <a:pPr algn="ctr">
                  <a:lnSpc>
                    <a:spcPct val="90000"/>
                  </a:lnSpc>
                </a:pPr>
                <a:r>
                  <a:rPr lang="en-GB" sz="1200" dirty="0">
                    <a:solidFill>
                      <a:srgbClr val="272727"/>
                    </a:solidFill>
                  </a:rPr>
                  <a:t>1.53 (1.00 to 2.06)</a:t>
                </a:r>
                <a:endParaRPr lang="en-GB" sz="1200" b="1" dirty="0">
                  <a:solidFill>
                    <a:srgbClr val="272727"/>
                  </a:solidFill>
                </a:endParaRPr>
              </a:p>
              <a:p>
                <a:pPr algn="ctr">
                  <a:lnSpc>
                    <a:spcPct val="90000"/>
                  </a:lnSpc>
                </a:pPr>
                <a:endParaRPr lang="en-GB" sz="1200" dirty="0">
                  <a:solidFill>
                    <a:srgbClr val="272727"/>
                  </a:solidFill>
                </a:endParaRPr>
              </a:p>
              <a:p>
                <a:pPr algn="ctr">
                  <a:lnSpc>
                    <a:spcPct val="90000"/>
                  </a:lnSpc>
                </a:pPr>
                <a:r>
                  <a:rPr lang="en-GB" sz="1200" dirty="0">
                    <a:solidFill>
                      <a:srgbClr val="272727"/>
                    </a:solidFill>
                  </a:rPr>
                  <a:t>0.92 (0.36 to 1.48)</a:t>
                </a:r>
                <a:endParaRPr lang="en-GB" sz="1200" b="1" dirty="0">
                  <a:solidFill>
                    <a:srgbClr val="272727"/>
                  </a:solidFill>
                </a:endParaRPr>
              </a:p>
            </p:txBody>
          </p:sp>
          <p:sp>
            <p:nvSpPr>
              <p:cNvPr id="112" name="TextBox 111">
                <a:extLst>
                  <a:ext uri="{FF2B5EF4-FFF2-40B4-BE49-F238E27FC236}">
                    <a16:creationId xmlns:a16="http://schemas.microsoft.com/office/drawing/2014/main" id="{B387786A-2CE5-4497-954B-FF715E859EEE}"/>
                  </a:ext>
                </a:extLst>
              </p:cNvPr>
              <p:cNvSpPr txBox="1"/>
              <p:nvPr/>
            </p:nvSpPr>
            <p:spPr>
              <a:xfrm>
                <a:off x="6160020" y="2179291"/>
                <a:ext cx="2077813" cy="276999"/>
              </a:xfrm>
              <a:prstGeom prst="rect">
                <a:avLst/>
              </a:prstGeom>
              <a:noFill/>
            </p:spPr>
            <p:txBody>
              <a:bodyPr wrap="none" rtlCol="0">
                <a:spAutoFit/>
              </a:bodyPr>
              <a:lstStyle/>
              <a:p>
                <a:pPr algn="ctr"/>
                <a:r>
                  <a:rPr lang="en-GB" sz="1200" b="1" dirty="0">
                    <a:solidFill>
                      <a:srgbClr val="272727"/>
                    </a:solidFill>
                  </a:rPr>
                  <a:t>Mean difference (range)</a:t>
                </a:r>
                <a:endParaRPr lang="en-GB" sz="1200" b="1" dirty="0">
                  <a:solidFill>
                    <a:srgbClr val="6F9AD3"/>
                  </a:solidFill>
                </a:endParaRPr>
              </a:p>
            </p:txBody>
          </p:sp>
          <p:sp>
            <p:nvSpPr>
              <p:cNvPr id="119" name="TextBox 118">
                <a:extLst>
                  <a:ext uri="{FF2B5EF4-FFF2-40B4-BE49-F238E27FC236}">
                    <a16:creationId xmlns:a16="http://schemas.microsoft.com/office/drawing/2014/main" id="{2EDF4DFE-F9EE-4BB5-843C-A3FD065EF1C6}"/>
                  </a:ext>
                </a:extLst>
              </p:cNvPr>
              <p:cNvSpPr txBox="1"/>
              <p:nvPr/>
            </p:nvSpPr>
            <p:spPr>
              <a:xfrm>
                <a:off x="662694" y="2226390"/>
                <a:ext cx="1515799" cy="2753061"/>
              </a:xfrm>
              <a:prstGeom prst="rect">
                <a:avLst/>
              </a:prstGeom>
              <a:noFill/>
            </p:spPr>
            <p:txBody>
              <a:bodyPr wrap="none" rtlCol="0">
                <a:spAutoFit/>
              </a:bodyPr>
              <a:lstStyle/>
              <a:p>
                <a:pPr>
                  <a:lnSpc>
                    <a:spcPct val="90000"/>
                  </a:lnSpc>
                </a:pPr>
                <a:r>
                  <a:rPr lang="en-GB" sz="1200" b="1" dirty="0">
                    <a:solidFill>
                      <a:schemeClr val="tx2"/>
                    </a:solidFill>
                  </a:rPr>
                  <a:t>Sexual satisfaction</a:t>
                </a:r>
              </a:p>
              <a:p>
                <a:pPr marL="273050">
                  <a:lnSpc>
                    <a:spcPct val="90000"/>
                  </a:lnSpc>
                </a:pPr>
                <a:r>
                  <a:rPr lang="en-GB" sz="1200" dirty="0" err="1">
                    <a:solidFill>
                      <a:srgbClr val="272727"/>
                    </a:solidFill>
                  </a:rPr>
                  <a:t>Isidori</a:t>
                </a:r>
                <a:r>
                  <a:rPr lang="en-GB" sz="1200" dirty="0">
                    <a:solidFill>
                      <a:srgbClr val="272727"/>
                    </a:solidFill>
                  </a:rPr>
                  <a:t> </a:t>
                </a:r>
                <a:r>
                  <a:rPr lang="en-GB" sz="1200" i="1" dirty="0">
                    <a:solidFill>
                      <a:srgbClr val="272727"/>
                    </a:solidFill>
                  </a:rPr>
                  <a:t>et al. </a:t>
                </a:r>
                <a:r>
                  <a:rPr lang="en-GB" sz="1200" dirty="0">
                    <a:solidFill>
                      <a:srgbClr val="272727"/>
                    </a:solidFill>
                  </a:rPr>
                  <a:t>2005*</a:t>
                </a:r>
              </a:p>
              <a:p>
                <a:pPr marL="273050">
                  <a:lnSpc>
                    <a:spcPct val="90000"/>
                  </a:lnSpc>
                </a:pPr>
                <a:r>
                  <a:rPr lang="en-GB" sz="1200" dirty="0" err="1">
                    <a:solidFill>
                      <a:srgbClr val="272727"/>
                    </a:solidFill>
                  </a:rPr>
                  <a:t>Bolona</a:t>
                </a:r>
                <a:r>
                  <a:rPr lang="en-GB" sz="1200" dirty="0">
                    <a:solidFill>
                      <a:srgbClr val="272727"/>
                    </a:solidFill>
                  </a:rPr>
                  <a:t> </a:t>
                </a:r>
                <a:r>
                  <a:rPr lang="en-GB" sz="1200" i="1" dirty="0">
                    <a:solidFill>
                      <a:srgbClr val="272727"/>
                    </a:solidFill>
                  </a:rPr>
                  <a:t>et al. </a:t>
                </a:r>
                <a:r>
                  <a:rPr lang="en-GB" sz="1200" dirty="0">
                    <a:solidFill>
                      <a:srgbClr val="272727"/>
                    </a:solidFill>
                  </a:rPr>
                  <a:t>2007**</a:t>
                </a:r>
              </a:p>
              <a:p>
                <a:pPr marL="273050">
                  <a:lnSpc>
                    <a:spcPct val="90000"/>
                  </a:lnSpc>
                </a:pPr>
                <a:r>
                  <a:rPr lang="en-GB" sz="1200" dirty="0">
                    <a:solidFill>
                      <a:srgbClr val="272727"/>
                    </a:solidFill>
                  </a:rPr>
                  <a:t>Corona </a:t>
                </a:r>
                <a:r>
                  <a:rPr lang="en-GB" sz="1200" i="1" dirty="0">
                    <a:solidFill>
                      <a:srgbClr val="272727"/>
                    </a:solidFill>
                  </a:rPr>
                  <a:t>et al. </a:t>
                </a:r>
                <a:r>
                  <a:rPr lang="en-GB" sz="1200" dirty="0">
                    <a:solidFill>
                      <a:srgbClr val="272727"/>
                    </a:solidFill>
                  </a:rPr>
                  <a:t>2014***</a:t>
                </a:r>
              </a:p>
              <a:p>
                <a:pPr marL="273050">
                  <a:lnSpc>
                    <a:spcPct val="90000"/>
                  </a:lnSpc>
                </a:pPr>
                <a:r>
                  <a:rPr lang="en-GB" sz="1200" dirty="0">
                    <a:solidFill>
                      <a:srgbClr val="272727"/>
                    </a:solidFill>
                  </a:rPr>
                  <a:t>Ponce </a:t>
                </a:r>
                <a:r>
                  <a:rPr lang="en-GB" sz="1200" i="1" dirty="0">
                    <a:solidFill>
                      <a:srgbClr val="272727"/>
                    </a:solidFill>
                  </a:rPr>
                  <a:t>et al. </a:t>
                </a:r>
                <a:r>
                  <a:rPr lang="en-GB" sz="1200" dirty="0">
                    <a:solidFill>
                      <a:srgbClr val="272727"/>
                    </a:solidFill>
                  </a:rPr>
                  <a:t>2018*</a:t>
                </a:r>
              </a:p>
              <a:p>
                <a:pPr marL="92075">
                  <a:lnSpc>
                    <a:spcPct val="90000"/>
                  </a:lnSpc>
                </a:pPr>
                <a:endParaRPr lang="en-GB" sz="600" dirty="0">
                  <a:solidFill>
                    <a:srgbClr val="272727"/>
                  </a:solidFill>
                </a:endParaRPr>
              </a:p>
              <a:p>
                <a:pPr>
                  <a:lnSpc>
                    <a:spcPct val="90000"/>
                  </a:lnSpc>
                </a:pPr>
                <a:r>
                  <a:rPr lang="en-GB" sz="1200" b="1" dirty="0">
                    <a:solidFill>
                      <a:schemeClr val="tx2"/>
                    </a:solidFill>
                  </a:rPr>
                  <a:t>Libido</a:t>
                </a:r>
              </a:p>
              <a:p>
                <a:pPr marL="273050">
                  <a:lnSpc>
                    <a:spcPct val="90000"/>
                  </a:lnSpc>
                </a:pPr>
                <a:r>
                  <a:rPr lang="en-GB" sz="1200" dirty="0" err="1">
                    <a:solidFill>
                      <a:srgbClr val="272727"/>
                    </a:solidFill>
                  </a:rPr>
                  <a:t>Isidori</a:t>
                </a:r>
                <a:r>
                  <a:rPr lang="en-GB" sz="1200" dirty="0">
                    <a:solidFill>
                      <a:srgbClr val="272727"/>
                    </a:solidFill>
                  </a:rPr>
                  <a:t> </a:t>
                </a:r>
                <a:r>
                  <a:rPr lang="en-GB" sz="1200" i="1" dirty="0">
                    <a:solidFill>
                      <a:srgbClr val="272727"/>
                    </a:solidFill>
                  </a:rPr>
                  <a:t>et al. </a:t>
                </a:r>
                <a:r>
                  <a:rPr lang="en-GB" sz="1200" dirty="0">
                    <a:solidFill>
                      <a:srgbClr val="272727"/>
                    </a:solidFill>
                  </a:rPr>
                  <a:t>2005*</a:t>
                </a:r>
              </a:p>
              <a:p>
                <a:pPr marL="273050">
                  <a:lnSpc>
                    <a:spcPct val="90000"/>
                  </a:lnSpc>
                </a:pPr>
                <a:r>
                  <a:rPr lang="en-GB" sz="1200" dirty="0" err="1">
                    <a:solidFill>
                      <a:srgbClr val="272727"/>
                    </a:solidFill>
                  </a:rPr>
                  <a:t>Bolona</a:t>
                </a:r>
                <a:r>
                  <a:rPr lang="en-GB" sz="1200" dirty="0">
                    <a:solidFill>
                      <a:srgbClr val="272727"/>
                    </a:solidFill>
                  </a:rPr>
                  <a:t> </a:t>
                </a:r>
                <a:r>
                  <a:rPr lang="en-GB" sz="1200" i="1" dirty="0">
                    <a:solidFill>
                      <a:srgbClr val="272727"/>
                    </a:solidFill>
                  </a:rPr>
                  <a:t>et al. </a:t>
                </a:r>
                <a:r>
                  <a:rPr lang="en-GB" sz="1200" dirty="0">
                    <a:solidFill>
                      <a:srgbClr val="272727"/>
                    </a:solidFill>
                  </a:rPr>
                  <a:t>2007**</a:t>
                </a:r>
              </a:p>
              <a:p>
                <a:pPr marL="273050">
                  <a:lnSpc>
                    <a:spcPct val="90000"/>
                  </a:lnSpc>
                </a:pPr>
                <a:r>
                  <a:rPr lang="en-GB" sz="1200" dirty="0">
                    <a:solidFill>
                      <a:srgbClr val="272727"/>
                    </a:solidFill>
                  </a:rPr>
                  <a:t>Corona </a:t>
                </a:r>
                <a:r>
                  <a:rPr lang="en-GB" sz="1200" i="1" dirty="0">
                    <a:solidFill>
                      <a:srgbClr val="272727"/>
                    </a:solidFill>
                  </a:rPr>
                  <a:t>et al. </a:t>
                </a:r>
                <a:r>
                  <a:rPr lang="en-GB" sz="1200" dirty="0">
                    <a:solidFill>
                      <a:srgbClr val="272727"/>
                    </a:solidFill>
                  </a:rPr>
                  <a:t>2014***</a:t>
                </a:r>
              </a:p>
              <a:p>
                <a:pPr marL="273050">
                  <a:lnSpc>
                    <a:spcPct val="90000"/>
                  </a:lnSpc>
                </a:pPr>
                <a:r>
                  <a:rPr lang="en-GB" sz="1200" dirty="0">
                    <a:solidFill>
                      <a:srgbClr val="272727"/>
                    </a:solidFill>
                  </a:rPr>
                  <a:t>Elliot </a:t>
                </a:r>
                <a:r>
                  <a:rPr lang="en-GB" sz="1200" i="1" dirty="0">
                    <a:solidFill>
                      <a:srgbClr val="272727"/>
                    </a:solidFill>
                  </a:rPr>
                  <a:t>et al</a:t>
                </a:r>
                <a:r>
                  <a:rPr lang="en-GB" sz="1200" dirty="0">
                    <a:solidFill>
                      <a:srgbClr val="272727"/>
                    </a:solidFill>
                  </a:rPr>
                  <a:t>. 2016***</a:t>
                </a:r>
              </a:p>
              <a:p>
                <a:pPr marL="273050">
                  <a:lnSpc>
                    <a:spcPct val="90000"/>
                  </a:lnSpc>
                </a:pPr>
                <a:r>
                  <a:rPr lang="en-GB" sz="1200" dirty="0">
                    <a:solidFill>
                      <a:srgbClr val="272727"/>
                    </a:solidFill>
                  </a:rPr>
                  <a:t>Ponce </a:t>
                </a:r>
                <a:r>
                  <a:rPr lang="en-GB" sz="1200" i="1" dirty="0">
                    <a:solidFill>
                      <a:srgbClr val="272727"/>
                    </a:solidFill>
                  </a:rPr>
                  <a:t>et al. </a:t>
                </a:r>
                <a:r>
                  <a:rPr lang="en-GB" sz="1200" dirty="0">
                    <a:solidFill>
                      <a:srgbClr val="272727"/>
                    </a:solidFill>
                  </a:rPr>
                  <a:t>2018*</a:t>
                </a:r>
              </a:p>
              <a:p>
                <a:pPr marL="92075">
                  <a:lnSpc>
                    <a:spcPct val="90000"/>
                  </a:lnSpc>
                </a:pPr>
                <a:endParaRPr lang="en-GB" sz="600" dirty="0">
                  <a:solidFill>
                    <a:srgbClr val="272727"/>
                  </a:solidFill>
                </a:endParaRPr>
              </a:p>
              <a:p>
                <a:pPr>
                  <a:lnSpc>
                    <a:spcPct val="90000"/>
                  </a:lnSpc>
                </a:pPr>
                <a:r>
                  <a:rPr lang="en-GB" sz="1200" b="1" dirty="0">
                    <a:solidFill>
                      <a:schemeClr val="tx2"/>
                    </a:solidFill>
                  </a:rPr>
                  <a:t>Morning erections</a:t>
                </a:r>
              </a:p>
              <a:p>
                <a:pPr marL="273050">
                  <a:lnSpc>
                    <a:spcPct val="90000"/>
                  </a:lnSpc>
                </a:pPr>
                <a:r>
                  <a:rPr lang="en-GB" sz="1200" dirty="0" err="1">
                    <a:solidFill>
                      <a:srgbClr val="272727"/>
                    </a:solidFill>
                  </a:rPr>
                  <a:t>Isidori</a:t>
                </a:r>
                <a:r>
                  <a:rPr lang="en-GB" sz="1200" dirty="0">
                    <a:solidFill>
                      <a:srgbClr val="272727"/>
                    </a:solidFill>
                  </a:rPr>
                  <a:t> </a:t>
                </a:r>
                <a:r>
                  <a:rPr lang="en-GB" sz="1200" i="1" dirty="0">
                    <a:solidFill>
                      <a:srgbClr val="272727"/>
                    </a:solidFill>
                  </a:rPr>
                  <a:t>et al. </a:t>
                </a:r>
                <a:r>
                  <a:rPr lang="en-GB" sz="1200" dirty="0">
                    <a:solidFill>
                      <a:srgbClr val="272727"/>
                    </a:solidFill>
                  </a:rPr>
                  <a:t>2005*</a:t>
                </a:r>
              </a:p>
              <a:p>
                <a:pPr marL="273050">
                  <a:lnSpc>
                    <a:spcPct val="90000"/>
                  </a:lnSpc>
                </a:pPr>
                <a:r>
                  <a:rPr lang="en-GB" sz="1200" dirty="0" err="1">
                    <a:solidFill>
                      <a:srgbClr val="272727"/>
                    </a:solidFill>
                  </a:rPr>
                  <a:t>Bolona</a:t>
                </a:r>
                <a:r>
                  <a:rPr lang="en-GB" sz="1200" dirty="0">
                    <a:solidFill>
                      <a:srgbClr val="272727"/>
                    </a:solidFill>
                  </a:rPr>
                  <a:t> </a:t>
                </a:r>
                <a:r>
                  <a:rPr lang="en-GB" sz="1200" i="1" dirty="0">
                    <a:solidFill>
                      <a:srgbClr val="272727"/>
                    </a:solidFill>
                  </a:rPr>
                  <a:t>et al. </a:t>
                </a:r>
                <a:r>
                  <a:rPr lang="en-GB" sz="1200" dirty="0">
                    <a:solidFill>
                      <a:srgbClr val="272727"/>
                    </a:solidFill>
                  </a:rPr>
                  <a:t>2007**</a:t>
                </a:r>
              </a:p>
              <a:p>
                <a:pPr marL="273050">
                  <a:lnSpc>
                    <a:spcPct val="90000"/>
                  </a:lnSpc>
                </a:pPr>
                <a:r>
                  <a:rPr lang="en-GB" sz="1200" dirty="0">
                    <a:solidFill>
                      <a:srgbClr val="272727"/>
                    </a:solidFill>
                  </a:rPr>
                  <a:t>Corona </a:t>
                </a:r>
                <a:r>
                  <a:rPr lang="en-GB" sz="1200" i="1" dirty="0">
                    <a:solidFill>
                      <a:srgbClr val="272727"/>
                    </a:solidFill>
                  </a:rPr>
                  <a:t>et al. </a:t>
                </a:r>
                <a:r>
                  <a:rPr lang="en-GB" sz="1200" dirty="0">
                    <a:solidFill>
                      <a:srgbClr val="272727"/>
                    </a:solidFill>
                  </a:rPr>
                  <a:t>2014***</a:t>
                </a:r>
                <a:endParaRPr lang="en-GB" sz="1200" b="1" dirty="0">
                  <a:solidFill>
                    <a:srgbClr val="005294"/>
                  </a:solidFill>
                </a:endParaRPr>
              </a:p>
            </p:txBody>
          </p:sp>
          <p:sp>
            <p:nvSpPr>
              <p:cNvPr id="205" name="TextBox 204">
                <a:extLst>
                  <a:ext uri="{FF2B5EF4-FFF2-40B4-BE49-F238E27FC236}">
                    <a16:creationId xmlns:a16="http://schemas.microsoft.com/office/drawing/2014/main" id="{C8129645-6143-48F8-AD92-382B7C98DDBD}"/>
                  </a:ext>
                </a:extLst>
              </p:cNvPr>
              <p:cNvSpPr txBox="1"/>
              <p:nvPr/>
            </p:nvSpPr>
            <p:spPr>
              <a:xfrm>
                <a:off x="1996861" y="2179291"/>
                <a:ext cx="1568058" cy="276999"/>
              </a:xfrm>
              <a:prstGeom prst="rect">
                <a:avLst/>
              </a:prstGeom>
              <a:noFill/>
            </p:spPr>
            <p:txBody>
              <a:bodyPr wrap="none" rtlCol="0">
                <a:spAutoFit/>
              </a:bodyPr>
              <a:lstStyle/>
              <a:p>
                <a:pPr algn="ctr"/>
                <a:r>
                  <a:rPr lang="en-GB" sz="1200" b="1" dirty="0">
                    <a:solidFill>
                      <a:srgbClr val="272727"/>
                    </a:solidFill>
                  </a:rPr>
                  <a:t>Trials included (n)</a:t>
                </a:r>
                <a:endParaRPr lang="en-GB" sz="1200" b="1" dirty="0">
                  <a:solidFill>
                    <a:srgbClr val="6F9AD3"/>
                  </a:solidFill>
                </a:endParaRPr>
              </a:p>
            </p:txBody>
          </p:sp>
          <p:sp>
            <p:nvSpPr>
              <p:cNvPr id="207" name="TextBox 206">
                <a:extLst>
                  <a:ext uri="{FF2B5EF4-FFF2-40B4-BE49-F238E27FC236}">
                    <a16:creationId xmlns:a16="http://schemas.microsoft.com/office/drawing/2014/main" id="{A8A5A6D9-9164-4695-8D00-42CE34B88251}"/>
                  </a:ext>
                </a:extLst>
              </p:cNvPr>
              <p:cNvSpPr txBox="1"/>
              <p:nvPr/>
            </p:nvSpPr>
            <p:spPr>
              <a:xfrm>
                <a:off x="2618825" y="2226390"/>
                <a:ext cx="324128" cy="2753061"/>
              </a:xfrm>
              <a:prstGeom prst="rect">
                <a:avLst/>
              </a:prstGeom>
              <a:noFill/>
            </p:spPr>
            <p:txBody>
              <a:bodyPr wrap="none" rtlCol="0">
                <a:spAutoFit/>
              </a:bodyPr>
              <a:lstStyle/>
              <a:p>
                <a:pPr marL="92075" algn="ctr">
                  <a:lnSpc>
                    <a:spcPct val="90000"/>
                  </a:lnSpc>
                </a:pPr>
                <a:endParaRPr lang="en-GB" sz="1200" dirty="0">
                  <a:solidFill>
                    <a:srgbClr val="272727"/>
                  </a:solidFill>
                </a:endParaRPr>
              </a:p>
              <a:p>
                <a:pPr algn="ctr">
                  <a:lnSpc>
                    <a:spcPct val="90000"/>
                  </a:lnSpc>
                </a:pPr>
                <a:r>
                  <a:rPr lang="en-GB" sz="1200" dirty="0">
                    <a:solidFill>
                      <a:srgbClr val="272727"/>
                    </a:solidFill>
                  </a:rPr>
                  <a:t>4</a:t>
                </a:r>
              </a:p>
              <a:p>
                <a:pPr algn="ctr">
                  <a:lnSpc>
                    <a:spcPct val="90000"/>
                  </a:lnSpc>
                </a:pPr>
                <a:endParaRPr lang="en-GB" sz="1200" dirty="0">
                  <a:solidFill>
                    <a:srgbClr val="272727"/>
                  </a:solidFill>
                </a:endParaRPr>
              </a:p>
              <a:p>
                <a:pPr algn="ctr">
                  <a:lnSpc>
                    <a:spcPct val="90000"/>
                  </a:lnSpc>
                </a:pPr>
                <a:r>
                  <a:rPr lang="en-GB" sz="1200" dirty="0">
                    <a:solidFill>
                      <a:srgbClr val="272727"/>
                    </a:solidFill>
                  </a:rPr>
                  <a:t>7</a:t>
                </a:r>
              </a:p>
              <a:p>
                <a:pPr algn="ctr">
                  <a:lnSpc>
                    <a:spcPct val="90000"/>
                  </a:lnSpc>
                </a:pPr>
                <a:r>
                  <a:rPr lang="en-GB" sz="1200" dirty="0">
                    <a:solidFill>
                      <a:srgbClr val="272727"/>
                    </a:solidFill>
                  </a:rPr>
                  <a:t>2</a:t>
                </a:r>
              </a:p>
              <a:p>
                <a:pPr algn="ctr">
                  <a:lnSpc>
                    <a:spcPct val="90000"/>
                  </a:lnSpc>
                </a:pPr>
                <a:endParaRPr lang="en-GB" sz="600" dirty="0">
                  <a:solidFill>
                    <a:srgbClr val="272727"/>
                  </a:solidFill>
                </a:endParaRPr>
              </a:p>
              <a:p>
                <a:pPr algn="ctr">
                  <a:lnSpc>
                    <a:spcPct val="90000"/>
                  </a:lnSpc>
                </a:pPr>
                <a:endParaRPr lang="en-GB" sz="1200" b="1" dirty="0">
                  <a:solidFill>
                    <a:srgbClr val="6F9AD3"/>
                  </a:solidFill>
                </a:endParaRPr>
              </a:p>
              <a:p>
                <a:pPr algn="ctr">
                  <a:lnSpc>
                    <a:spcPct val="90000"/>
                  </a:lnSpc>
                </a:pPr>
                <a:r>
                  <a:rPr lang="en-GB" sz="1200" dirty="0">
                    <a:solidFill>
                      <a:srgbClr val="272727"/>
                    </a:solidFill>
                  </a:rPr>
                  <a:t>5</a:t>
                </a:r>
              </a:p>
              <a:p>
                <a:pPr algn="ctr">
                  <a:lnSpc>
                    <a:spcPct val="90000"/>
                  </a:lnSpc>
                </a:pPr>
                <a:r>
                  <a:rPr lang="en-GB" sz="1200" dirty="0">
                    <a:solidFill>
                      <a:srgbClr val="272727"/>
                    </a:solidFill>
                  </a:rPr>
                  <a:t>5</a:t>
                </a:r>
              </a:p>
              <a:p>
                <a:pPr algn="ctr">
                  <a:lnSpc>
                    <a:spcPct val="90000"/>
                  </a:lnSpc>
                </a:pPr>
                <a:r>
                  <a:rPr lang="en-GB" sz="1200" dirty="0">
                    <a:solidFill>
                      <a:srgbClr val="272727"/>
                    </a:solidFill>
                  </a:rPr>
                  <a:t>10</a:t>
                </a:r>
              </a:p>
              <a:p>
                <a:pPr algn="ctr">
                  <a:lnSpc>
                    <a:spcPct val="90000"/>
                  </a:lnSpc>
                </a:pPr>
                <a:r>
                  <a:rPr lang="en-GB" sz="1200" dirty="0">
                    <a:solidFill>
                      <a:srgbClr val="272727"/>
                    </a:solidFill>
                  </a:rPr>
                  <a:t>14</a:t>
                </a:r>
              </a:p>
              <a:p>
                <a:pPr algn="ctr">
                  <a:lnSpc>
                    <a:spcPct val="90000"/>
                  </a:lnSpc>
                </a:pPr>
                <a:r>
                  <a:rPr lang="en-GB" sz="1200" dirty="0">
                    <a:solidFill>
                      <a:srgbClr val="272727"/>
                    </a:solidFill>
                  </a:rPr>
                  <a:t>3</a:t>
                </a:r>
              </a:p>
              <a:p>
                <a:pPr algn="ctr">
                  <a:lnSpc>
                    <a:spcPct val="90000"/>
                  </a:lnSpc>
                </a:pPr>
                <a:endParaRPr lang="en-GB" sz="600" dirty="0">
                  <a:solidFill>
                    <a:srgbClr val="272727"/>
                  </a:solidFill>
                </a:endParaRPr>
              </a:p>
              <a:p>
                <a:pPr algn="ctr">
                  <a:lnSpc>
                    <a:spcPct val="90000"/>
                  </a:lnSpc>
                </a:pPr>
                <a:endParaRPr lang="en-GB" sz="1200" b="1" dirty="0">
                  <a:solidFill>
                    <a:srgbClr val="6F9AD3"/>
                  </a:solidFill>
                </a:endParaRPr>
              </a:p>
              <a:p>
                <a:pPr algn="ctr">
                  <a:lnSpc>
                    <a:spcPct val="90000"/>
                  </a:lnSpc>
                </a:pPr>
                <a:r>
                  <a:rPr lang="en-GB" sz="1200" dirty="0">
                    <a:solidFill>
                      <a:srgbClr val="272727"/>
                    </a:solidFill>
                  </a:rPr>
                  <a:t>4</a:t>
                </a:r>
              </a:p>
              <a:p>
                <a:pPr algn="ctr">
                  <a:lnSpc>
                    <a:spcPct val="90000"/>
                  </a:lnSpc>
                </a:pPr>
                <a:endParaRPr lang="en-GB" sz="1200" dirty="0">
                  <a:solidFill>
                    <a:srgbClr val="272727"/>
                  </a:solidFill>
                </a:endParaRPr>
              </a:p>
              <a:p>
                <a:pPr algn="ctr">
                  <a:lnSpc>
                    <a:spcPct val="90000"/>
                  </a:lnSpc>
                </a:pPr>
                <a:r>
                  <a:rPr lang="en-GB" sz="1200" dirty="0">
                    <a:solidFill>
                      <a:srgbClr val="272727"/>
                    </a:solidFill>
                  </a:rPr>
                  <a:t>7</a:t>
                </a:r>
                <a:endParaRPr lang="en-GB" sz="1200" b="1" dirty="0">
                  <a:solidFill>
                    <a:srgbClr val="005294"/>
                  </a:solidFill>
                </a:endParaRPr>
              </a:p>
            </p:txBody>
          </p:sp>
          <p:grpSp>
            <p:nvGrpSpPr>
              <p:cNvPr id="23" name="Group 22"/>
              <p:cNvGrpSpPr/>
              <p:nvPr/>
            </p:nvGrpSpPr>
            <p:grpSpPr>
              <a:xfrm>
                <a:off x="2883941" y="2373147"/>
                <a:ext cx="3549748" cy="3025187"/>
                <a:chOff x="2883941" y="2373147"/>
                <a:chExt cx="3549748" cy="3025187"/>
              </a:xfrm>
            </p:grpSpPr>
            <p:grpSp>
              <p:nvGrpSpPr>
                <p:cNvPr id="18" name="Group 17">
                  <a:extLst>
                    <a:ext uri="{FF2B5EF4-FFF2-40B4-BE49-F238E27FC236}">
                      <a16:creationId xmlns:a16="http://schemas.microsoft.com/office/drawing/2014/main" id="{93C542CD-0CEE-436B-8F85-49410A08E468}"/>
                    </a:ext>
                  </a:extLst>
                </p:cNvPr>
                <p:cNvGrpSpPr/>
                <p:nvPr/>
              </p:nvGrpSpPr>
              <p:grpSpPr>
                <a:xfrm>
                  <a:off x="2944738" y="4926140"/>
                  <a:ext cx="3488951" cy="261610"/>
                  <a:chOff x="2339580" y="4877651"/>
                  <a:chExt cx="3488951" cy="261610"/>
                </a:xfrm>
              </p:grpSpPr>
              <p:sp>
                <p:nvSpPr>
                  <p:cNvPr id="155" name="TextBox 154">
                    <a:extLst>
                      <a:ext uri="{FF2B5EF4-FFF2-40B4-BE49-F238E27FC236}">
                        <a16:creationId xmlns:a16="http://schemas.microsoft.com/office/drawing/2014/main" id="{02D16470-522F-4131-B22A-C0891229237C}"/>
                      </a:ext>
                    </a:extLst>
                  </p:cNvPr>
                  <p:cNvSpPr txBox="1"/>
                  <p:nvPr/>
                </p:nvSpPr>
                <p:spPr>
                  <a:xfrm>
                    <a:off x="2883444" y="4877651"/>
                    <a:ext cx="412292" cy="261610"/>
                  </a:xfrm>
                  <a:prstGeom prst="rect">
                    <a:avLst/>
                  </a:prstGeom>
                  <a:noFill/>
                </p:spPr>
                <p:txBody>
                  <a:bodyPr wrap="none" rtlCol="0" anchor="ctr">
                    <a:spAutoFit/>
                  </a:bodyPr>
                  <a:lstStyle/>
                  <a:p>
                    <a:pPr algn="ctr"/>
                    <a:r>
                      <a:rPr lang="en-GB" sz="1100" dirty="0">
                        <a:solidFill>
                          <a:srgbClr val="272727"/>
                        </a:solidFill>
                      </a:rPr>
                      <a:t>-1.0</a:t>
                    </a:r>
                  </a:p>
                </p:txBody>
              </p:sp>
              <p:sp>
                <p:nvSpPr>
                  <p:cNvPr id="147" name="TextBox 146">
                    <a:extLst>
                      <a:ext uri="{FF2B5EF4-FFF2-40B4-BE49-F238E27FC236}">
                        <a16:creationId xmlns:a16="http://schemas.microsoft.com/office/drawing/2014/main" id="{26A2E939-3B7D-4307-9709-EFB015F7B7D7}"/>
                      </a:ext>
                    </a:extLst>
                  </p:cNvPr>
                  <p:cNvSpPr txBox="1"/>
                  <p:nvPr/>
                </p:nvSpPr>
                <p:spPr>
                  <a:xfrm>
                    <a:off x="4945342" y="4877651"/>
                    <a:ext cx="378630" cy="261610"/>
                  </a:xfrm>
                  <a:prstGeom prst="rect">
                    <a:avLst/>
                  </a:prstGeom>
                  <a:noFill/>
                </p:spPr>
                <p:txBody>
                  <a:bodyPr wrap="none" rtlCol="0" anchor="ctr">
                    <a:spAutoFit/>
                  </a:bodyPr>
                  <a:lstStyle/>
                  <a:p>
                    <a:pPr algn="ctr"/>
                    <a:r>
                      <a:rPr lang="en-GB" sz="1100" dirty="0">
                        <a:solidFill>
                          <a:srgbClr val="272727"/>
                        </a:solidFill>
                      </a:rPr>
                      <a:t>3.0</a:t>
                    </a:r>
                  </a:p>
                </p:txBody>
              </p:sp>
              <p:sp>
                <p:nvSpPr>
                  <p:cNvPr id="149" name="TextBox 148">
                    <a:extLst>
                      <a:ext uri="{FF2B5EF4-FFF2-40B4-BE49-F238E27FC236}">
                        <a16:creationId xmlns:a16="http://schemas.microsoft.com/office/drawing/2014/main" id="{88EB6B61-BCB5-472A-87B0-A2151E8C5A22}"/>
                      </a:ext>
                    </a:extLst>
                  </p:cNvPr>
                  <p:cNvSpPr txBox="1"/>
                  <p:nvPr/>
                </p:nvSpPr>
                <p:spPr>
                  <a:xfrm>
                    <a:off x="3926206" y="4877651"/>
                    <a:ext cx="338554" cy="261610"/>
                  </a:xfrm>
                  <a:prstGeom prst="rect">
                    <a:avLst/>
                  </a:prstGeom>
                  <a:noFill/>
                </p:spPr>
                <p:txBody>
                  <a:bodyPr wrap="none" rtlCol="0" anchor="ctr">
                    <a:spAutoFit/>
                  </a:bodyPr>
                  <a:lstStyle/>
                  <a:p>
                    <a:pPr algn="ctr"/>
                    <a:r>
                      <a:rPr lang="en-GB" sz="1100" dirty="0">
                        <a:solidFill>
                          <a:srgbClr val="272727"/>
                        </a:solidFill>
                      </a:rPr>
                      <a:t>1.0</a:t>
                    </a:r>
                  </a:p>
                </p:txBody>
              </p:sp>
              <p:sp>
                <p:nvSpPr>
                  <p:cNvPr id="156" name="TextBox 155">
                    <a:extLst>
                      <a:ext uri="{FF2B5EF4-FFF2-40B4-BE49-F238E27FC236}">
                        <a16:creationId xmlns:a16="http://schemas.microsoft.com/office/drawing/2014/main" id="{A5836D56-69C5-434E-B035-02DE07976665}"/>
                      </a:ext>
                    </a:extLst>
                  </p:cNvPr>
                  <p:cNvSpPr txBox="1"/>
                  <p:nvPr/>
                </p:nvSpPr>
                <p:spPr>
                  <a:xfrm>
                    <a:off x="2339580" y="4877651"/>
                    <a:ext cx="450764" cy="261610"/>
                  </a:xfrm>
                  <a:prstGeom prst="rect">
                    <a:avLst/>
                  </a:prstGeom>
                  <a:noFill/>
                </p:spPr>
                <p:txBody>
                  <a:bodyPr wrap="none" rtlCol="0" anchor="ctr">
                    <a:spAutoFit/>
                  </a:bodyPr>
                  <a:lstStyle/>
                  <a:p>
                    <a:pPr algn="ctr"/>
                    <a:r>
                      <a:rPr lang="en-GB" sz="1100" dirty="0">
                        <a:solidFill>
                          <a:srgbClr val="272727"/>
                        </a:solidFill>
                      </a:rPr>
                      <a:t>-2.0</a:t>
                    </a:r>
                  </a:p>
                </p:txBody>
              </p:sp>
              <p:sp>
                <p:nvSpPr>
                  <p:cNvPr id="157" name="TextBox 156">
                    <a:extLst>
                      <a:ext uri="{FF2B5EF4-FFF2-40B4-BE49-F238E27FC236}">
                        <a16:creationId xmlns:a16="http://schemas.microsoft.com/office/drawing/2014/main" id="{38DE802A-202F-4528-AD99-635DEAE551FA}"/>
                      </a:ext>
                    </a:extLst>
                  </p:cNvPr>
                  <p:cNvSpPr txBox="1"/>
                  <p:nvPr/>
                </p:nvSpPr>
                <p:spPr>
                  <a:xfrm>
                    <a:off x="5445092" y="4877651"/>
                    <a:ext cx="383439" cy="261610"/>
                  </a:xfrm>
                  <a:prstGeom prst="rect">
                    <a:avLst/>
                  </a:prstGeom>
                  <a:noFill/>
                </p:spPr>
                <p:txBody>
                  <a:bodyPr wrap="none" rtlCol="0" anchor="ctr">
                    <a:spAutoFit/>
                  </a:bodyPr>
                  <a:lstStyle/>
                  <a:p>
                    <a:pPr algn="ctr"/>
                    <a:r>
                      <a:rPr lang="en-GB" sz="1100" dirty="0">
                        <a:solidFill>
                          <a:srgbClr val="272727"/>
                        </a:solidFill>
                      </a:rPr>
                      <a:t>4.0</a:t>
                    </a:r>
                  </a:p>
                </p:txBody>
              </p:sp>
              <p:sp>
                <p:nvSpPr>
                  <p:cNvPr id="208" name="TextBox 207">
                    <a:extLst>
                      <a:ext uri="{FF2B5EF4-FFF2-40B4-BE49-F238E27FC236}">
                        <a16:creationId xmlns:a16="http://schemas.microsoft.com/office/drawing/2014/main" id="{2BA529B3-931B-46CD-B6EF-0F8A1ED150F7}"/>
                      </a:ext>
                    </a:extLst>
                  </p:cNvPr>
                  <p:cNvSpPr txBox="1"/>
                  <p:nvPr/>
                </p:nvSpPr>
                <p:spPr>
                  <a:xfrm>
                    <a:off x="4420746" y="4877651"/>
                    <a:ext cx="377027" cy="261610"/>
                  </a:xfrm>
                  <a:prstGeom prst="rect">
                    <a:avLst/>
                  </a:prstGeom>
                  <a:noFill/>
                </p:spPr>
                <p:txBody>
                  <a:bodyPr wrap="none" rtlCol="0" anchor="ctr">
                    <a:spAutoFit/>
                  </a:bodyPr>
                  <a:lstStyle/>
                  <a:p>
                    <a:pPr algn="ctr"/>
                    <a:r>
                      <a:rPr lang="en-GB" sz="1100" dirty="0">
                        <a:solidFill>
                          <a:srgbClr val="272727"/>
                        </a:solidFill>
                      </a:rPr>
                      <a:t>2.0</a:t>
                    </a:r>
                  </a:p>
                </p:txBody>
              </p:sp>
              <p:sp>
                <p:nvSpPr>
                  <p:cNvPr id="227" name="TextBox 226">
                    <a:extLst>
                      <a:ext uri="{FF2B5EF4-FFF2-40B4-BE49-F238E27FC236}">
                        <a16:creationId xmlns:a16="http://schemas.microsoft.com/office/drawing/2014/main" id="{287CCC20-F01B-4610-9742-B3D236BF9410}"/>
                      </a:ext>
                    </a:extLst>
                  </p:cNvPr>
                  <p:cNvSpPr txBox="1"/>
                  <p:nvPr/>
                </p:nvSpPr>
                <p:spPr>
                  <a:xfrm>
                    <a:off x="3445046" y="4877651"/>
                    <a:ext cx="271228" cy="261610"/>
                  </a:xfrm>
                  <a:prstGeom prst="rect">
                    <a:avLst/>
                  </a:prstGeom>
                  <a:noFill/>
                </p:spPr>
                <p:txBody>
                  <a:bodyPr wrap="none" rtlCol="0" anchor="ctr">
                    <a:spAutoFit/>
                  </a:bodyPr>
                  <a:lstStyle/>
                  <a:p>
                    <a:pPr algn="ctr"/>
                    <a:r>
                      <a:rPr lang="en-GB" sz="1100" dirty="0">
                        <a:solidFill>
                          <a:srgbClr val="272727"/>
                        </a:solidFill>
                      </a:rPr>
                      <a:t>0</a:t>
                    </a:r>
                  </a:p>
                </p:txBody>
              </p:sp>
            </p:grpSp>
            <p:grpSp>
              <p:nvGrpSpPr>
                <p:cNvPr id="10" name="Group 9">
                  <a:extLst>
                    <a:ext uri="{FF2B5EF4-FFF2-40B4-BE49-F238E27FC236}">
                      <a16:creationId xmlns:a16="http://schemas.microsoft.com/office/drawing/2014/main" id="{44D16CE1-3DEB-4A71-A7DC-874DB70F4CA5}"/>
                    </a:ext>
                  </a:extLst>
                </p:cNvPr>
                <p:cNvGrpSpPr/>
                <p:nvPr/>
              </p:nvGrpSpPr>
              <p:grpSpPr>
                <a:xfrm>
                  <a:off x="4704480" y="4444847"/>
                  <a:ext cx="545053" cy="110340"/>
                  <a:chOff x="4099322" y="4377308"/>
                  <a:chExt cx="545053" cy="110340"/>
                </a:xfrm>
              </p:grpSpPr>
              <p:grpSp>
                <p:nvGrpSpPr>
                  <p:cNvPr id="186" name="Group 185">
                    <a:extLst>
                      <a:ext uri="{FF2B5EF4-FFF2-40B4-BE49-F238E27FC236}">
                        <a16:creationId xmlns:a16="http://schemas.microsoft.com/office/drawing/2014/main" id="{6C4E664F-0987-408E-8183-ED71C1BFAED8}"/>
                      </a:ext>
                    </a:extLst>
                  </p:cNvPr>
                  <p:cNvGrpSpPr/>
                  <p:nvPr/>
                </p:nvGrpSpPr>
                <p:grpSpPr>
                  <a:xfrm>
                    <a:off x="4099322" y="4377308"/>
                    <a:ext cx="545053" cy="110340"/>
                    <a:chOff x="4383983" y="3373830"/>
                    <a:chExt cx="1666783" cy="110340"/>
                  </a:xfrm>
                </p:grpSpPr>
                <p:cxnSp>
                  <p:nvCxnSpPr>
                    <p:cNvPr id="188" name="Straight Connector 187">
                      <a:extLst>
                        <a:ext uri="{FF2B5EF4-FFF2-40B4-BE49-F238E27FC236}">
                          <a16:creationId xmlns:a16="http://schemas.microsoft.com/office/drawing/2014/main" id="{FA680BEC-7CD9-491B-81C4-E428ECF9EAA0}"/>
                        </a:ext>
                      </a:extLst>
                    </p:cNvPr>
                    <p:cNvCxnSpPr/>
                    <p:nvPr/>
                  </p:nvCxnSpPr>
                  <p:spPr>
                    <a:xfrm>
                      <a:off x="4383983" y="3373830"/>
                      <a:ext cx="0" cy="11034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89" name="Straight Connector 188">
                      <a:extLst>
                        <a:ext uri="{FF2B5EF4-FFF2-40B4-BE49-F238E27FC236}">
                          <a16:creationId xmlns:a16="http://schemas.microsoft.com/office/drawing/2014/main" id="{4725ED10-114C-4ADB-BA74-5A6704A75A4C}"/>
                        </a:ext>
                      </a:extLst>
                    </p:cNvPr>
                    <p:cNvCxnSpPr/>
                    <p:nvPr/>
                  </p:nvCxnSpPr>
                  <p:spPr>
                    <a:xfrm>
                      <a:off x="6050766" y="3373830"/>
                      <a:ext cx="0" cy="11034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90" name="Straight Connector 189">
                      <a:extLst>
                        <a:ext uri="{FF2B5EF4-FFF2-40B4-BE49-F238E27FC236}">
                          <a16:creationId xmlns:a16="http://schemas.microsoft.com/office/drawing/2014/main" id="{C713BE3D-8600-4971-85F6-EA8A034AD11B}"/>
                        </a:ext>
                      </a:extLst>
                    </p:cNvPr>
                    <p:cNvCxnSpPr/>
                    <p:nvPr/>
                  </p:nvCxnSpPr>
                  <p:spPr>
                    <a:xfrm flipH="1">
                      <a:off x="4383983" y="3429000"/>
                      <a:ext cx="1666783"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187" name="Oval 186">
                    <a:extLst>
                      <a:ext uri="{FF2B5EF4-FFF2-40B4-BE49-F238E27FC236}">
                        <a16:creationId xmlns:a16="http://schemas.microsoft.com/office/drawing/2014/main" id="{0A93C85B-F11E-412F-85D7-261ADD14C3DC}"/>
                      </a:ext>
                    </a:extLst>
                  </p:cNvPr>
                  <p:cNvSpPr/>
                  <p:nvPr/>
                </p:nvSpPr>
                <p:spPr>
                  <a:xfrm>
                    <a:off x="4323664" y="4384294"/>
                    <a:ext cx="96368" cy="96368"/>
                  </a:xfrm>
                  <a:prstGeom prst="ellipse">
                    <a:avLst/>
                  </a:prstGeom>
                  <a:solidFill>
                    <a:schemeClr val="tx2"/>
                  </a:solid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grpSp>
            <p:grpSp>
              <p:nvGrpSpPr>
                <p:cNvPr id="139" name="Group 138">
                  <a:extLst>
                    <a:ext uri="{FF2B5EF4-FFF2-40B4-BE49-F238E27FC236}">
                      <a16:creationId xmlns:a16="http://schemas.microsoft.com/office/drawing/2014/main" id="{886B06BC-0F8B-4E6E-ADE9-9C7485D6C496}"/>
                    </a:ext>
                  </a:extLst>
                </p:cNvPr>
                <p:cNvGrpSpPr/>
                <p:nvPr/>
              </p:nvGrpSpPr>
              <p:grpSpPr>
                <a:xfrm>
                  <a:off x="3169894" y="2373147"/>
                  <a:ext cx="3072203" cy="2603717"/>
                  <a:chOff x="2564736" y="2504760"/>
                  <a:chExt cx="3072203" cy="2603717"/>
                </a:xfrm>
              </p:grpSpPr>
              <p:sp>
                <p:nvSpPr>
                  <p:cNvPr id="164" name="Freeform: Shape 163">
                    <a:extLst>
                      <a:ext uri="{FF2B5EF4-FFF2-40B4-BE49-F238E27FC236}">
                        <a16:creationId xmlns:a16="http://schemas.microsoft.com/office/drawing/2014/main" id="{2B6082A4-557E-4092-A1B3-84B2183A677A}"/>
                      </a:ext>
                    </a:extLst>
                  </p:cNvPr>
                  <p:cNvSpPr/>
                  <p:nvPr/>
                </p:nvSpPr>
                <p:spPr>
                  <a:xfrm>
                    <a:off x="2564736" y="5057190"/>
                    <a:ext cx="3070800" cy="0"/>
                  </a:xfrm>
                  <a:custGeom>
                    <a:avLst/>
                    <a:gdLst>
                      <a:gd name="connsiteX0" fmla="*/ 0 w 2275049"/>
                      <a:gd name="connsiteY0" fmla="*/ 0 h 933564"/>
                      <a:gd name="connsiteX1" fmla="*/ 0 w 2275049"/>
                      <a:gd name="connsiteY1" fmla="*/ 933564 h 933564"/>
                      <a:gd name="connsiteX2" fmla="*/ 2275049 w 2275049"/>
                      <a:gd name="connsiteY2" fmla="*/ 933564 h 933564"/>
                      <a:gd name="connsiteX0" fmla="*/ 0 w 2275049"/>
                      <a:gd name="connsiteY0" fmla="*/ 0 h 0"/>
                      <a:gd name="connsiteX1" fmla="*/ 2275049 w 2275049"/>
                      <a:gd name="connsiteY1" fmla="*/ 0 h 0"/>
                    </a:gdLst>
                    <a:ahLst/>
                    <a:cxnLst>
                      <a:cxn ang="0">
                        <a:pos x="connsiteX0" y="connsiteY0"/>
                      </a:cxn>
                      <a:cxn ang="0">
                        <a:pos x="connsiteX1" y="connsiteY1"/>
                      </a:cxn>
                    </a:cxnLst>
                    <a:rect l="l" t="t" r="r" b="b"/>
                    <a:pathLst>
                      <a:path w="2275049">
                        <a:moveTo>
                          <a:pt x="0" y="0"/>
                        </a:moveTo>
                        <a:lnTo>
                          <a:pt x="2275049" y="0"/>
                        </a:lnTo>
                      </a:path>
                    </a:pathLst>
                  </a:custGeom>
                  <a:noFill/>
                  <a:ln w="19050" cap="sq">
                    <a:solidFill>
                      <a:schemeClr val="tx1"/>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grpSp>
                <p:nvGrpSpPr>
                  <p:cNvPr id="165" name="Group 164">
                    <a:extLst>
                      <a:ext uri="{FF2B5EF4-FFF2-40B4-BE49-F238E27FC236}">
                        <a16:creationId xmlns:a16="http://schemas.microsoft.com/office/drawing/2014/main" id="{EAB082EF-27C3-490E-A15B-AE59BDCD7392}"/>
                      </a:ext>
                    </a:extLst>
                  </p:cNvPr>
                  <p:cNvGrpSpPr/>
                  <p:nvPr/>
                </p:nvGrpSpPr>
                <p:grpSpPr>
                  <a:xfrm>
                    <a:off x="2564737" y="5062758"/>
                    <a:ext cx="3072202" cy="45719"/>
                    <a:chOff x="2991678" y="3207636"/>
                    <a:chExt cx="3072202" cy="2027091"/>
                  </a:xfrm>
                </p:grpSpPr>
                <p:cxnSp>
                  <p:nvCxnSpPr>
                    <p:cNvPr id="167" name="Straight Connector 166">
                      <a:extLst>
                        <a:ext uri="{FF2B5EF4-FFF2-40B4-BE49-F238E27FC236}">
                          <a16:creationId xmlns:a16="http://schemas.microsoft.com/office/drawing/2014/main" id="{44CE8EBA-ACF0-43F2-B6F1-4731901A201E}"/>
                        </a:ext>
                      </a:extLst>
                    </p:cNvPr>
                    <p:cNvCxnSpPr>
                      <a:cxnSpLocks/>
                    </p:cNvCxnSpPr>
                    <p:nvPr/>
                  </p:nvCxnSpPr>
                  <p:spPr>
                    <a:xfrm>
                      <a:off x="6063879" y="3207636"/>
                      <a:ext cx="1" cy="2027091"/>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68" name="Straight Connector 167">
                      <a:extLst>
                        <a:ext uri="{FF2B5EF4-FFF2-40B4-BE49-F238E27FC236}">
                          <a16:creationId xmlns:a16="http://schemas.microsoft.com/office/drawing/2014/main" id="{8E607C4E-6199-46AF-B4D7-01792C347DB3}"/>
                        </a:ext>
                      </a:extLst>
                    </p:cNvPr>
                    <p:cNvCxnSpPr>
                      <a:cxnSpLocks/>
                    </p:cNvCxnSpPr>
                    <p:nvPr/>
                  </p:nvCxnSpPr>
                  <p:spPr>
                    <a:xfrm>
                      <a:off x="5561237" y="3207636"/>
                      <a:ext cx="1" cy="2027091"/>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69" name="Straight Connector 168">
                      <a:extLst>
                        <a:ext uri="{FF2B5EF4-FFF2-40B4-BE49-F238E27FC236}">
                          <a16:creationId xmlns:a16="http://schemas.microsoft.com/office/drawing/2014/main" id="{78A3278C-A071-4B5D-BF07-CBB3E92A1775}"/>
                        </a:ext>
                      </a:extLst>
                    </p:cNvPr>
                    <p:cNvCxnSpPr>
                      <a:cxnSpLocks/>
                    </p:cNvCxnSpPr>
                    <p:nvPr/>
                  </p:nvCxnSpPr>
                  <p:spPr>
                    <a:xfrm>
                      <a:off x="3515624" y="3207636"/>
                      <a:ext cx="1" cy="2027091"/>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70" name="Straight Connector 169">
                      <a:extLst>
                        <a:ext uri="{FF2B5EF4-FFF2-40B4-BE49-F238E27FC236}">
                          <a16:creationId xmlns:a16="http://schemas.microsoft.com/office/drawing/2014/main" id="{44895B1D-B67D-4989-893F-46BF5FF49390}"/>
                        </a:ext>
                      </a:extLst>
                    </p:cNvPr>
                    <p:cNvCxnSpPr>
                      <a:cxnSpLocks/>
                    </p:cNvCxnSpPr>
                    <p:nvPr/>
                  </p:nvCxnSpPr>
                  <p:spPr>
                    <a:xfrm>
                      <a:off x="2991678" y="3207636"/>
                      <a:ext cx="1" cy="2027091"/>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29" name="Straight Connector 228">
                      <a:extLst>
                        <a:ext uri="{FF2B5EF4-FFF2-40B4-BE49-F238E27FC236}">
                          <a16:creationId xmlns:a16="http://schemas.microsoft.com/office/drawing/2014/main" id="{A30459B9-6F22-4EBB-9027-8697E30D9430}"/>
                        </a:ext>
                      </a:extLst>
                    </p:cNvPr>
                    <p:cNvCxnSpPr>
                      <a:cxnSpLocks/>
                    </p:cNvCxnSpPr>
                    <p:nvPr/>
                  </p:nvCxnSpPr>
                  <p:spPr>
                    <a:xfrm>
                      <a:off x="5042044" y="3207636"/>
                      <a:ext cx="1" cy="2027091"/>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30" name="Straight Connector 229">
                      <a:extLst>
                        <a:ext uri="{FF2B5EF4-FFF2-40B4-BE49-F238E27FC236}">
                          <a16:creationId xmlns:a16="http://schemas.microsoft.com/office/drawing/2014/main" id="{FAB1A50C-AAA5-4BA6-8016-AFFD8943058F}"/>
                        </a:ext>
                      </a:extLst>
                    </p:cNvPr>
                    <p:cNvCxnSpPr>
                      <a:cxnSpLocks/>
                    </p:cNvCxnSpPr>
                    <p:nvPr/>
                  </p:nvCxnSpPr>
                  <p:spPr>
                    <a:xfrm>
                      <a:off x="4530599" y="3207636"/>
                      <a:ext cx="1" cy="2027091"/>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grpSp>
              <p:cxnSp>
                <p:nvCxnSpPr>
                  <p:cNvPr id="166" name="Straight Connector 165">
                    <a:extLst>
                      <a:ext uri="{FF2B5EF4-FFF2-40B4-BE49-F238E27FC236}">
                        <a16:creationId xmlns:a16="http://schemas.microsoft.com/office/drawing/2014/main" id="{02593238-1D3E-4E00-87C7-8878227FA6CE}"/>
                      </a:ext>
                    </a:extLst>
                  </p:cNvPr>
                  <p:cNvCxnSpPr>
                    <a:cxnSpLocks/>
                  </p:cNvCxnSpPr>
                  <p:nvPr/>
                </p:nvCxnSpPr>
                <p:spPr>
                  <a:xfrm>
                    <a:off x="3584003" y="2504760"/>
                    <a:ext cx="0" cy="2603717"/>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22" name="Group 21"/>
                <p:cNvGrpSpPr/>
                <p:nvPr/>
              </p:nvGrpSpPr>
              <p:grpSpPr>
                <a:xfrm>
                  <a:off x="4381439" y="4763647"/>
                  <a:ext cx="571532" cy="110340"/>
                  <a:chOff x="4381439" y="4738247"/>
                  <a:chExt cx="571532" cy="110340"/>
                </a:xfrm>
              </p:grpSpPr>
              <p:grpSp>
                <p:nvGrpSpPr>
                  <p:cNvPr id="232" name="Group 231">
                    <a:extLst>
                      <a:ext uri="{FF2B5EF4-FFF2-40B4-BE49-F238E27FC236}">
                        <a16:creationId xmlns:a16="http://schemas.microsoft.com/office/drawing/2014/main" id="{9F6D7CF8-681D-4A57-B3A3-FDB06DCC572C}"/>
                      </a:ext>
                    </a:extLst>
                  </p:cNvPr>
                  <p:cNvGrpSpPr/>
                  <p:nvPr/>
                </p:nvGrpSpPr>
                <p:grpSpPr>
                  <a:xfrm>
                    <a:off x="4381439" y="4738247"/>
                    <a:ext cx="571532" cy="110340"/>
                    <a:chOff x="4383983" y="3373830"/>
                    <a:chExt cx="1666783" cy="110340"/>
                  </a:xfrm>
                </p:grpSpPr>
                <p:cxnSp>
                  <p:nvCxnSpPr>
                    <p:cNvPr id="234" name="Straight Connector 233">
                      <a:extLst>
                        <a:ext uri="{FF2B5EF4-FFF2-40B4-BE49-F238E27FC236}">
                          <a16:creationId xmlns:a16="http://schemas.microsoft.com/office/drawing/2014/main" id="{5037E5FC-3EA4-452C-AFEC-FD92005DE992}"/>
                        </a:ext>
                      </a:extLst>
                    </p:cNvPr>
                    <p:cNvCxnSpPr/>
                    <p:nvPr/>
                  </p:nvCxnSpPr>
                  <p:spPr>
                    <a:xfrm>
                      <a:off x="4383983" y="3373830"/>
                      <a:ext cx="0" cy="11034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35" name="Straight Connector 234">
                      <a:extLst>
                        <a:ext uri="{FF2B5EF4-FFF2-40B4-BE49-F238E27FC236}">
                          <a16:creationId xmlns:a16="http://schemas.microsoft.com/office/drawing/2014/main" id="{51AFC683-6EA1-49D5-BB66-4C0EF4C1517A}"/>
                        </a:ext>
                      </a:extLst>
                    </p:cNvPr>
                    <p:cNvCxnSpPr/>
                    <p:nvPr/>
                  </p:nvCxnSpPr>
                  <p:spPr>
                    <a:xfrm>
                      <a:off x="6050766" y="3373830"/>
                      <a:ext cx="0" cy="11034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36" name="Straight Connector 235">
                      <a:extLst>
                        <a:ext uri="{FF2B5EF4-FFF2-40B4-BE49-F238E27FC236}">
                          <a16:creationId xmlns:a16="http://schemas.microsoft.com/office/drawing/2014/main" id="{FF6A7E45-45F0-43A3-9896-2AD889A1AA89}"/>
                        </a:ext>
                      </a:extLst>
                    </p:cNvPr>
                    <p:cNvCxnSpPr/>
                    <p:nvPr/>
                  </p:nvCxnSpPr>
                  <p:spPr>
                    <a:xfrm flipH="1">
                      <a:off x="4383983" y="3429000"/>
                      <a:ext cx="1666783"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233" name="Oval 232">
                    <a:extLst>
                      <a:ext uri="{FF2B5EF4-FFF2-40B4-BE49-F238E27FC236}">
                        <a16:creationId xmlns:a16="http://schemas.microsoft.com/office/drawing/2014/main" id="{97EF9BA1-59B6-49E9-8BC2-F49C583FCFB0}"/>
                      </a:ext>
                    </a:extLst>
                  </p:cNvPr>
                  <p:cNvSpPr/>
                  <p:nvPr/>
                </p:nvSpPr>
                <p:spPr>
                  <a:xfrm>
                    <a:off x="4621669" y="4745233"/>
                    <a:ext cx="96368" cy="96368"/>
                  </a:xfrm>
                  <a:prstGeom prst="ellipse">
                    <a:avLst/>
                  </a:prstGeom>
                  <a:solidFill>
                    <a:schemeClr val="tx2"/>
                  </a:solid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grpSp>
            <p:grpSp>
              <p:nvGrpSpPr>
                <p:cNvPr id="21" name="Group 20"/>
                <p:cNvGrpSpPr/>
                <p:nvPr/>
              </p:nvGrpSpPr>
              <p:grpSpPr>
                <a:xfrm>
                  <a:off x="4231394" y="4023712"/>
                  <a:ext cx="128454" cy="110340"/>
                  <a:chOff x="4231394" y="4074512"/>
                  <a:chExt cx="128454" cy="110340"/>
                </a:xfrm>
              </p:grpSpPr>
              <p:grpSp>
                <p:nvGrpSpPr>
                  <p:cNvPr id="238" name="Group 237">
                    <a:extLst>
                      <a:ext uri="{FF2B5EF4-FFF2-40B4-BE49-F238E27FC236}">
                        <a16:creationId xmlns:a16="http://schemas.microsoft.com/office/drawing/2014/main" id="{6F30BBC9-8958-4802-A23A-42AFD1332871}"/>
                      </a:ext>
                    </a:extLst>
                  </p:cNvPr>
                  <p:cNvGrpSpPr/>
                  <p:nvPr/>
                </p:nvGrpSpPr>
                <p:grpSpPr>
                  <a:xfrm>
                    <a:off x="4231394" y="4074512"/>
                    <a:ext cx="128454" cy="110340"/>
                    <a:chOff x="4383983" y="3373830"/>
                    <a:chExt cx="1666783" cy="110340"/>
                  </a:xfrm>
                </p:grpSpPr>
                <p:cxnSp>
                  <p:nvCxnSpPr>
                    <p:cNvPr id="240" name="Straight Connector 239">
                      <a:extLst>
                        <a:ext uri="{FF2B5EF4-FFF2-40B4-BE49-F238E27FC236}">
                          <a16:creationId xmlns:a16="http://schemas.microsoft.com/office/drawing/2014/main" id="{D334DD4C-0ABA-47FA-BB49-9714A899E56D}"/>
                        </a:ext>
                      </a:extLst>
                    </p:cNvPr>
                    <p:cNvCxnSpPr/>
                    <p:nvPr/>
                  </p:nvCxnSpPr>
                  <p:spPr>
                    <a:xfrm>
                      <a:off x="4383983" y="3373830"/>
                      <a:ext cx="0" cy="11034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41" name="Straight Connector 240">
                      <a:extLst>
                        <a:ext uri="{FF2B5EF4-FFF2-40B4-BE49-F238E27FC236}">
                          <a16:creationId xmlns:a16="http://schemas.microsoft.com/office/drawing/2014/main" id="{80FE5B1A-D9E8-42C5-BD5E-A0F83EA17406}"/>
                        </a:ext>
                      </a:extLst>
                    </p:cNvPr>
                    <p:cNvCxnSpPr/>
                    <p:nvPr/>
                  </p:nvCxnSpPr>
                  <p:spPr>
                    <a:xfrm>
                      <a:off x="6050766" y="3373830"/>
                      <a:ext cx="0" cy="11034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42" name="Straight Connector 241">
                      <a:extLst>
                        <a:ext uri="{FF2B5EF4-FFF2-40B4-BE49-F238E27FC236}">
                          <a16:creationId xmlns:a16="http://schemas.microsoft.com/office/drawing/2014/main" id="{9F794A9B-0B52-4B21-AFAF-563C9F1AD0B8}"/>
                        </a:ext>
                      </a:extLst>
                    </p:cNvPr>
                    <p:cNvCxnSpPr/>
                    <p:nvPr/>
                  </p:nvCxnSpPr>
                  <p:spPr>
                    <a:xfrm flipH="1">
                      <a:off x="4383983" y="3429000"/>
                      <a:ext cx="1666783"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239" name="Oval 238">
                    <a:extLst>
                      <a:ext uri="{FF2B5EF4-FFF2-40B4-BE49-F238E27FC236}">
                        <a16:creationId xmlns:a16="http://schemas.microsoft.com/office/drawing/2014/main" id="{C9FB09DE-D6D1-4DAE-B7E0-E6F4A8EC631C}"/>
                      </a:ext>
                    </a:extLst>
                  </p:cNvPr>
                  <p:cNvSpPr/>
                  <p:nvPr/>
                </p:nvSpPr>
                <p:spPr>
                  <a:xfrm>
                    <a:off x="4238609" y="4081498"/>
                    <a:ext cx="96368" cy="96368"/>
                  </a:xfrm>
                  <a:prstGeom prst="ellipse">
                    <a:avLst/>
                  </a:prstGeom>
                  <a:solidFill>
                    <a:schemeClr val="tx2"/>
                  </a:solid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grpSp>
            <p:grpSp>
              <p:nvGrpSpPr>
                <p:cNvPr id="12" name="Group 11">
                  <a:extLst>
                    <a:ext uri="{FF2B5EF4-FFF2-40B4-BE49-F238E27FC236}">
                      <a16:creationId xmlns:a16="http://schemas.microsoft.com/office/drawing/2014/main" id="{67327BD1-E37C-45A8-AAC0-B552BDD337EF}"/>
                    </a:ext>
                  </a:extLst>
                </p:cNvPr>
                <p:cNvGrpSpPr/>
                <p:nvPr/>
              </p:nvGrpSpPr>
              <p:grpSpPr>
                <a:xfrm>
                  <a:off x="4277291" y="3860255"/>
                  <a:ext cx="172584" cy="110340"/>
                  <a:chOff x="3672133" y="3868916"/>
                  <a:chExt cx="172584" cy="110340"/>
                </a:xfrm>
              </p:grpSpPr>
              <p:grpSp>
                <p:nvGrpSpPr>
                  <p:cNvPr id="243" name="Group 242">
                    <a:extLst>
                      <a:ext uri="{FF2B5EF4-FFF2-40B4-BE49-F238E27FC236}">
                        <a16:creationId xmlns:a16="http://schemas.microsoft.com/office/drawing/2014/main" id="{31BD8F3D-0018-4120-BE04-4A8E41BDBC6C}"/>
                      </a:ext>
                    </a:extLst>
                  </p:cNvPr>
                  <p:cNvGrpSpPr/>
                  <p:nvPr/>
                </p:nvGrpSpPr>
                <p:grpSpPr>
                  <a:xfrm>
                    <a:off x="3672133" y="3868916"/>
                    <a:ext cx="172584" cy="110340"/>
                    <a:chOff x="4383983" y="3373830"/>
                    <a:chExt cx="1666783" cy="110340"/>
                  </a:xfrm>
                </p:grpSpPr>
                <p:cxnSp>
                  <p:nvCxnSpPr>
                    <p:cNvPr id="244" name="Straight Connector 243">
                      <a:extLst>
                        <a:ext uri="{FF2B5EF4-FFF2-40B4-BE49-F238E27FC236}">
                          <a16:creationId xmlns:a16="http://schemas.microsoft.com/office/drawing/2014/main" id="{4ADA66BA-026F-4767-B983-BA75B4DD5FD4}"/>
                        </a:ext>
                      </a:extLst>
                    </p:cNvPr>
                    <p:cNvCxnSpPr/>
                    <p:nvPr/>
                  </p:nvCxnSpPr>
                  <p:spPr>
                    <a:xfrm>
                      <a:off x="4383983" y="3373830"/>
                      <a:ext cx="0" cy="11034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45" name="Straight Connector 244">
                      <a:extLst>
                        <a:ext uri="{FF2B5EF4-FFF2-40B4-BE49-F238E27FC236}">
                          <a16:creationId xmlns:a16="http://schemas.microsoft.com/office/drawing/2014/main" id="{4072D31E-9B7B-4D81-A3A3-D9AB2A7D87D7}"/>
                        </a:ext>
                      </a:extLst>
                    </p:cNvPr>
                    <p:cNvCxnSpPr/>
                    <p:nvPr/>
                  </p:nvCxnSpPr>
                  <p:spPr>
                    <a:xfrm>
                      <a:off x="6050766" y="3373830"/>
                      <a:ext cx="0" cy="11034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46" name="Straight Connector 245">
                      <a:extLst>
                        <a:ext uri="{FF2B5EF4-FFF2-40B4-BE49-F238E27FC236}">
                          <a16:creationId xmlns:a16="http://schemas.microsoft.com/office/drawing/2014/main" id="{D3886B4B-DB22-4560-8F17-E3962A456796}"/>
                        </a:ext>
                      </a:extLst>
                    </p:cNvPr>
                    <p:cNvCxnSpPr/>
                    <p:nvPr/>
                  </p:nvCxnSpPr>
                  <p:spPr>
                    <a:xfrm flipH="1">
                      <a:off x="4383983" y="3429000"/>
                      <a:ext cx="1666783"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247" name="Oval 246">
                    <a:extLst>
                      <a:ext uri="{FF2B5EF4-FFF2-40B4-BE49-F238E27FC236}">
                        <a16:creationId xmlns:a16="http://schemas.microsoft.com/office/drawing/2014/main" id="{C7C6F82F-C187-496D-834D-8BE57989E6E5}"/>
                      </a:ext>
                    </a:extLst>
                  </p:cNvPr>
                  <p:cNvSpPr/>
                  <p:nvPr/>
                </p:nvSpPr>
                <p:spPr>
                  <a:xfrm>
                    <a:off x="3709357" y="3875902"/>
                    <a:ext cx="96368" cy="96368"/>
                  </a:xfrm>
                  <a:prstGeom prst="ellipse">
                    <a:avLst/>
                  </a:prstGeom>
                  <a:solidFill>
                    <a:schemeClr val="tx2"/>
                  </a:solid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grpSp>
            <p:grpSp>
              <p:nvGrpSpPr>
                <p:cNvPr id="19" name="Group 18"/>
                <p:cNvGrpSpPr/>
                <p:nvPr/>
              </p:nvGrpSpPr>
              <p:grpSpPr>
                <a:xfrm>
                  <a:off x="4399394" y="3695100"/>
                  <a:ext cx="563115" cy="110340"/>
                  <a:chOff x="4399394" y="3758600"/>
                  <a:chExt cx="563115" cy="110340"/>
                </a:xfrm>
              </p:grpSpPr>
              <p:grpSp>
                <p:nvGrpSpPr>
                  <p:cNvPr id="249" name="Group 248">
                    <a:extLst>
                      <a:ext uri="{FF2B5EF4-FFF2-40B4-BE49-F238E27FC236}">
                        <a16:creationId xmlns:a16="http://schemas.microsoft.com/office/drawing/2014/main" id="{46FE934E-2E1F-464E-89EF-9DEB6822C0FA}"/>
                      </a:ext>
                    </a:extLst>
                  </p:cNvPr>
                  <p:cNvGrpSpPr/>
                  <p:nvPr/>
                </p:nvGrpSpPr>
                <p:grpSpPr>
                  <a:xfrm>
                    <a:off x="4399394" y="3758600"/>
                    <a:ext cx="563115" cy="110340"/>
                    <a:chOff x="4383983" y="3373830"/>
                    <a:chExt cx="1666783" cy="110340"/>
                  </a:xfrm>
                </p:grpSpPr>
                <p:cxnSp>
                  <p:nvCxnSpPr>
                    <p:cNvPr id="251" name="Straight Connector 250">
                      <a:extLst>
                        <a:ext uri="{FF2B5EF4-FFF2-40B4-BE49-F238E27FC236}">
                          <a16:creationId xmlns:a16="http://schemas.microsoft.com/office/drawing/2014/main" id="{E566B598-AA6B-4988-B85C-78A1003685CA}"/>
                        </a:ext>
                      </a:extLst>
                    </p:cNvPr>
                    <p:cNvCxnSpPr/>
                    <p:nvPr/>
                  </p:nvCxnSpPr>
                  <p:spPr>
                    <a:xfrm>
                      <a:off x="4383983" y="3373830"/>
                      <a:ext cx="0" cy="11034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52" name="Straight Connector 251">
                      <a:extLst>
                        <a:ext uri="{FF2B5EF4-FFF2-40B4-BE49-F238E27FC236}">
                          <a16:creationId xmlns:a16="http://schemas.microsoft.com/office/drawing/2014/main" id="{0E59E2CE-56A3-4A04-A64D-E6B6D29B4447}"/>
                        </a:ext>
                      </a:extLst>
                    </p:cNvPr>
                    <p:cNvCxnSpPr/>
                    <p:nvPr/>
                  </p:nvCxnSpPr>
                  <p:spPr>
                    <a:xfrm>
                      <a:off x="6050766" y="3373830"/>
                      <a:ext cx="0" cy="11034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53" name="Straight Connector 252">
                      <a:extLst>
                        <a:ext uri="{FF2B5EF4-FFF2-40B4-BE49-F238E27FC236}">
                          <a16:creationId xmlns:a16="http://schemas.microsoft.com/office/drawing/2014/main" id="{FF713285-B032-42C6-AE2B-AE6A2FA8F164}"/>
                        </a:ext>
                      </a:extLst>
                    </p:cNvPr>
                    <p:cNvCxnSpPr/>
                    <p:nvPr/>
                  </p:nvCxnSpPr>
                  <p:spPr>
                    <a:xfrm flipH="1">
                      <a:off x="4383983" y="3429000"/>
                      <a:ext cx="1666783"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250" name="Oval 249">
                    <a:extLst>
                      <a:ext uri="{FF2B5EF4-FFF2-40B4-BE49-F238E27FC236}">
                        <a16:creationId xmlns:a16="http://schemas.microsoft.com/office/drawing/2014/main" id="{2C9A5B7D-4587-463F-BF72-A0C3E9E0593F}"/>
                      </a:ext>
                    </a:extLst>
                  </p:cNvPr>
                  <p:cNvSpPr/>
                  <p:nvPr/>
                </p:nvSpPr>
                <p:spPr>
                  <a:xfrm>
                    <a:off x="4634737" y="3765586"/>
                    <a:ext cx="96368" cy="96368"/>
                  </a:xfrm>
                  <a:prstGeom prst="ellipse">
                    <a:avLst/>
                  </a:prstGeom>
                  <a:solidFill>
                    <a:schemeClr val="tx2"/>
                  </a:solid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grpSp>
            <p:grpSp>
              <p:nvGrpSpPr>
                <p:cNvPr id="16" name="Group 15"/>
                <p:cNvGrpSpPr/>
                <p:nvPr/>
              </p:nvGrpSpPr>
              <p:grpSpPr>
                <a:xfrm>
                  <a:off x="4399396" y="3531642"/>
                  <a:ext cx="939456" cy="110340"/>
                  <a:chOff x="4399396" y="3601492"/>
                  <a:chExt cx="939456" cy="110340"/>
                </a:xfrm>
              </p:grpSpPr>
              <p:grpSp>
                <p:nvGrpSpPr>
                  <p:cNvPr id="254" name="Group 253">
                    <a:extLst>
                      <a:ext uri="{FF2B5EF4-FFF2-40B4-BE49-F238E27FC236}">
                        <a16:creationId xmlns:a16="http://schemas.microsoft.com/office/drawing/2014/main" id="{9BEEA0FC-DDA4-4864-9E69-14814E5D43EA}"/>
                      </a:ext>
                    </a:extLst>
                  </p:cNvPr>
                  <p:cNvGrpSpPr/>
                  <p:nvPr/>
                </p:nvGrpSpPr>
                <p:grpSpPr>
                  <a:xfrm>
                    <a:off x="4399396" y="3601492"/>
                    <a:ext cx="939456" cy="110340"/>
                    <a:chOff x="4383983" y="3373830"/>
                    <a:chExt cx="1678125" cy="110340"/>
                  </a:xfrm>
                </p:grpSpPr>
                <p:cxnSp>
                  <p:nvCxnSpPr>
                    <p:cNvPr id="255" name="Straight Connector 254">
                      <a:extLst>
                        <a:ext uri="{FF2B5EF4-FFF2-40B4-BE49-F238E27FC236}">
                          <a16:creationId xmlns:a16="http://schemas.microsoft.com/office/drawing/2014/main" id="{BCA3A600-552C-4213-81C6-33F21F5E8A3E}"/>
                        </a:ext>
                      </a:extLst>
                    </p:cNvPr>
                    <p:cNvCxnSpPr/>
                    <p:nvPr/>
                  </p:nvCxnSpPr>
                  <p:spPr>
                    <a:xfrm>
                      <a:off x="4383983" y="3373830"/>
                      <a:ext cx="0" cy="11034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56" name="Straight Connector 255">
                      <a:extLst>
                        <a:ext uri="{FF2B5EF4-FFF2-40B4-BE49-F238E27FC236}">
                          <a16:creationId xmlns:a16="http://schemas.microsoft.com/office/drawing/2014/main" id="{A7726254-60D6-4B63-95F7-9DB38B6565AB}"/>
                        </a:ext>
                      </a:extLst>
                    </p:cNvPr>
                    <p:cNvCxnSpPr/>
                    <p:nvPr/>
                  </p:nvCxnSpPr>
                  <p:spPr>
                    <a:xfrm>
                      <a:off x="6062108" y="3373830"/>
                      <a:ext cx="0" cy="11034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57" name="Straight Connector 256">
                      <a:extLst>
                        <a:ext uri="{FF2B5EF4-FFF2-40B4-BE49-F238E27FC236}">
                          <a16:creationId xmlns:a16="http://schemas.microsoft.com/office/drawing/2014/main" id="{03635E35-1DC0-46F1-8BF8-160BA10B8E41}"/>
                        </a:ext>
                      </a:extLst>
                    </p:cNvPr>
                    <p:cNvCxnSpPr/>
                    <p:nvPr/>
                  </p:nvCxnSpPr>
                  <p:spPr>
                    <a:xfrm flipH="1">
                      <a:off x="4383985" y="3429000"/>
                      <a:ext cx="1678123"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258" name="Oval 257">
                    <a:extLst>
                      <a:ext uri="{FF2B5EF4-FFF2-40B4-BE49-F238E27FC236}">
                        <a16:creationId xmlns:a16="http://schemas.microsoft.com/office/drawing/2014/main" id="{608BBAAD-AC1D-4786-9366-6C70EEA1C974}"/>
                      </a:ext>
                    </a:extLst>
                  </p:cNvPr>
                  <p:cNvSpPr/>
                  <p:nvPr/>
                </p:nvSpPr>
                <p:spPr>
                  <a:xfrm>
                    <a:off x="4817763" y="3608478"/>
                    <a:ext cx="96368" cy="96368"/>
                  </a:xfrm>
                  <a:prstGeom prst="ellipse">
                    <a:avLst/>
                  </a:prstGeom>
                  <a:solidFill>
                    <a:schemeClr val="tx2"/>
                  </a:solid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grpSp>
            <p:grpSp>
              <p:nvGrpSpPr>
                <p:cNvPr id="15" name="Group 14">
                  <a:extLst>
                    <a:ext uri="{FF2B5EF4-FFF2-40B4-BE49-F238E27FC236}">
                      <a16:creationId xmlns:a16="http://schemas.microsoft.com/office/drawing/2014/main" id="{7A0D11CE-0016-494E-9112-8343C514BD83}"/>
                    </a:ext>
                  </a:extLst>
                </p:cNvPr>
                <p:cNvGrpSpPr/>
                <p:nvPr/>
              </p:nvGrpSpPr>
              <p:grpSpPr>
                <a:xfrm>
                  <a:off x="4339380" y="3366419"/>
                  <a:ext cx="1360285" cy="110340"/>
                  <a:chOff x="3734222" y="3394130"/>
                  <a:chExt cx="1360285" cy="110340"/>
                </a:xfrm>
              </p:grpSpPr>
              <p:grpSp>
                <p:nvGrpSpPr>
                  <p:cNvPr id="259" name="Group 258">
                    <a:extLst>
                      <a:ext uri="{FF2B5EF4-FFF2-40B4-BE49-F238E27FC236}">
                        <a16:creationId xmlns:a16="http://schemas.microsoft.com/office/drawing/2014/main" id="{223ED514-F147-4C65-8137-E09F629080E8}"/>
                      </a:ext>
                    </a:extLst>
                  </p:cNvPr>
                  <p:cNvGrpSpPr/>
                  <p:nvPr/>
                </p:nvGrpSpPr>
                <p:grpSpPr>
                  <a:xfrm>
                    <a:off x="3734222" y="3394130"/>
                    <a:ext cx="1360285" cy="110340"/>
                    <a:chOff x="4383983" y="3373830"/>
                    <a:chExt cx="1686463" cy="110340"/>
                  </a:xfrm>
                </p:grpSpPr>
                <p:cxnSp>
                  <p:nvCxnSpPr>
                    <p:cNvPr id="260" name="Straight Connector 259">
                      <a:extLst>
                        <a:ext uri="{FF2B5EF4-FFF2-40B4-BE49-F238E27FC236}">
                          <a16:creationId xmlns:a16="http://schemas.microsoft.com/office/drawing/2014/main" id="{FA992477-556E-4039-81D2-ECD9C0FFF875}"/>
                        </a:ext>
                      </a:extLst>
                    </p:cNvPr>
                    <p:cNvCxnSpPr/>
                    <p:nvPr/>
                  </p:nvCxnSpPr>
                  <p:spPr>
                    <a:xfrm>
                      <a:off x="4383983" y="3373830"/>
                      <a:ext cx="0" cy="11034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61" name="Straight Connector 260">
                      <a:extLst>
                        <a:ext uri="{FF2B5EF4-FFF2-40B4-BE49-F238E27FC236}">
                          <a16:creationId xmlns:a16="http://schemas.microsoft.com/office/drawing/2014/main" id="{278CCCB5-8BDF-42B8-BB5C-54021F77C6AF}"/>
                        </a:ext>
                      </a:extLst>
                    </p:cNvPr>
                    <p:cNvCxnSpPr/>
                    <p:nvPr/>
                  </p:nvCxnSpPr>
                  <p:spPr>
                    <a:xfrm>
                      <a:off x="6070446" y="3373830"/>
                      <a:ext cx="0" cy="11034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62" name="Straight Connector 261">
                      <a:extLst>
                        <a:ext uri="{FF2B5EF4-FFF2-40B4-BE49-F238E27FC236}">
                          <a16:creationId xmlns:a16="http://schemas.microsoft.com/office/drawing/2014/main" id="{C8EF9B3C-F5AB-40CA-853E-ED5276B93ECD}"/>
                        </a:ext>
                      </a:extLst>
                    </p:cNvPr>
                    <p:cNvCxnSpPr/>
                    <p:nvPr/>
                  </p:nvCxnSpPr>
                  <p:spPr>
                    <a:xfrm flipH="1">
                      <a:off x="4383984" y="3429000"/>
                      <a:ext cx="1686462"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263" name="Oval 262">
                    <a:extLst>
                      <a:ext uri="{FF2B5EF4-FFF2-40B4-BE49-F238E27FC236}">
                        <a16:creationId xmlns:a16="http://schemas.microsoft.com/office/drawing/2014/main" id="{9B827C19-A941-42B5-A573-341437219E11}"/>
                      </a:ext>
                    </a:extLst>
                  </p:cNvPr>
                  <p:cNvSpPr/>
                  <p:nvPr/>
                </p:nvSpPr>
                <p:spPr>
                  <a:xfrm>
                    <a:off x="4362650" y="3401116"/>
                    <a:ext cx="96368" cy="96368"/>
                  </a:xfrm>
                  <a:prstGeom prst="ellipse">
                    <a:avLst/>
                  </a:prstGeom>
                  <a:solidFill>
                    <a:schemeClr val="tx2"/>
                  </a:solid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grpSp>
            <p:grpSp>
              <p:nvGrpSpPr>
                <p:cNvPr id="11" name="Group 10"/>
                <p:cNvGrpSpPr/>
                <p:nvPr/>
              </p:nvGrpSpPr>
              <p:grpSpPr>
                <a:xfrm>
                  <a:off x="4212277" y="2956930"/>
                  <a:ext cx="144039" cy="110340"/>
                  <a:chOff x="4212277" y="2956930"/>
                  <a:chExt cx="144039" cy="110340"/>
                </a:xfrm>
              </p:grpSpPr>
              <p:grpSp>
                <p:nvGrpSpPr>
                  <p:cNvPr id="265" name="Group 264">
                    <a:extLst>
                      <a:ext uri="{FF2B5EF4-FFF2-40B4-BE49-F238E27FC236}">
                        <a16:creationId xmlns:a16="http://schemas.microsoft.com/office/drawing/2014/main" id="{5E4BF5BA-D3BF-49BF-AE74-D572EF709F08}"/>
                      </a:ext>
                    </a:extLst>
                  </p:cNvPr>
                  <p:cNvGrpSpPr/>
                  <p:nvPr/>
                </p:nvGrpSpPr>
                <p:grpSpPr>
                  <a:xfrm>
                    <a:off x="4212277" y="2956930"/>
                    <a:ext cx="144039" cy="110340"/>
                    <a:chOff x="4383983" y="3373830"/>
                    <a:chExt cx="1666783" cy="110340"/>
                  </a:xfrm>
                </p:grpSpPr>
                <p:cxnSp>
                  <p:nvCxnSpPr>
                    <p:cNvPr id="267" name="Straight Connector 266">
                      <a:extLst>
                        <a:ext uri="{FF2B5EF4-FFF2-40B4-BE49-F238E27FC236}">
                          <a16:creationId xmlns:a16="http://schemas.microsoft.com/office/drawing/2014/main" id="{1B513201-0254-49B1-A6EC-9E0191C6D241}"/>
                        </a:ext>
                      </a:extLst>
                    </p:cNvPr>
                    <p:cNvCxnSpPr/>
                    <p:nvPr/>
                  </p:nvCxnSpPr>
                  <p:spPr>
                    <a:xfrm>
                      <a:off x="4383983" y="3373830"/>
                      <a:ext cx="0" cy="11034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68" name="Straight Connector 267">
                      <a:extLst>
                        <a:ext uri="{FF2B5EF4-FFF2-40B4-BE49-F238E27FC236}">
                          <a16:creationId xmlns:a16="http://schemas.microsoft.com/office/drawing/2014/main" id="{9D1E43DF-424D-44EB-AA26-C616461FFAD3}"/>
                        </a:ext>
                      </a:extLst>
                    </p:cNvPr>
                    <p:cNvCxnSpPr/>
                    <p:nvPr/>
                  </p:nvCxnSpPr>
                  <p:spPr>
                    <a:xfrm>
                      <a:off x="6050766" y="3373830"/>
                      <a:ext cx="0" cy="11034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69" name="Straight Connector 268">
                      <a:extLst>
                        <a:ext uri="{FF2B5EF4-FFF2-40B4-BE49-F238E27FC236}">
                          <a16:creationId xmlns:a16="http://schemas.microsoft.com/office/drawing/2014/main" id="{3E483D09-1057-4374-81A9-63146089DA09}"/>
                        </a:ext>
                      </a:extLst>
                    </p:cNvPr>
                    <p:cNvCxnSpPr/>
                    <p:nvPr/>
                  </p:nvCxnSpPr>
                  <p:spPr>
                    <a:xfrm flipH="1">
                      <a:off x="4383983" y="3429000"/>
                      <a:ext cx="1666783"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266" name="Oval 265">
                    <a:extLst>
                      <a:ext uri="{FF2B5EF4-FFF2-40B4-BE49-F238E27FC236}">
                        <a16:creationId xmlns:a16="http://schemas.microsoft.com/office/drawing/2014/main" id="{E8DEED73-2088-4FDC-925E-4C2530D8F829}"/>
                      </a:ext>
                    </a:extLst>
                  </p:cNvPr>
                  <p:cNvSpPr/>
                  <p:nvPr/>
                </p:nvSpPr>
                <p:spPr>
                  <a:xfrm>
                    <a:off x="4235229" y="2963916"/>
                    <a:ext cx="96368" cy="96368"/>
                  </a:xfrm>
                  <a:prstGeom prst="ellipse">
                    <a:avLst/>
                  </a:prstGeom>
                  <a:solidFill>
                    <a:schemeClr val="tx2"/>
                  </a:solid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grpSp>
            <p:grpSp>
              <p:nvGrpSpPr>
                <p:cNvPr id="13" name="Group 12"/>
                <p:cNvGrpSpPr/>
                <p:nvPr/>
              </p:nvGrpSpPr>
              <p:grpSpPr>
                <a:xfrm>
                  <a:off x="4406455" y="2793473"/>
                  <a:ext cx="467080" cy="110340"/>
                  <a:chOff x="4406455" y="2793473"/>
                  <a:chExt cx="467080" cy="110340"/>
                </a:xfrm>
              </p:grpSpPr>
              <p:grpSp>
                <p:nvGrpSpPr>
                  <p:cNvPr id="271" name="Group 270">
                    <a:extLst>
                      <a:ext uri="{FF2B5EF4-FFF2-40B4-BE49-F238E27FC236}">
                        <a16:creationId xmlns:a16="http://schemas.microsoft.com/office/drawing/2014/main" id="{9CEE631A-3280-4812-87EF-9BB28380E6BB}"/>
                      </a:ext>
                    </a:extLst>
                  </p:cNvPr>
                  <p:cNvGrpSpPr/>
                  <p:nvPr/>
                </p:nvGrpSpPr>
                <p:grpSpPr>
                  <a:xfrm>
                    <a:off x="4406455" y="2793473"/>
                    <a:ext cx="467080" cy="110340"/>
                    <a:chOff x="4383983" y="3373830"/>
                    <a:chExt cx="1666783" cy="110340"/>
                  </a:xfrm>
                </p:grpSpPr>
                <p:cxnSp>
                  <p:nvCxnSpPr>
                    <p:cNvPr id="273" name="Straight Connector 272">
                      <a:extLst>
                        <a:ext uri="{FF2B5EF4-FFF2-40B4-BE49-F238E27FC236}">
                          <a16:creationId xmlns:a16="http://schemas.microsoft.com/office/drawing/2014/main" id="{168E2E68-746B-4B6B-ACA6-AD744B1D2AD3}"/>
                        </a:ext>
                      </a:extLst>
                    </p:cNvPr>
                    <p:cNvCxnSpPr/>
                    <p:nvPr/>
                  </p:nvCxnSpPr>
                  <p:spPr>
                    <a:xfrm>
                      <a:off x="4383983" y="3373830"/>
                      <a:ext cx="0" cy="11034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74" name="Straight Connector 273">
                      <a:extLst>
                        <a:ext uri="{FF2B5EF4-FFF2-40B4-BE49-F238E27FC236}">
                          <a16:creationId xmlns:a16="http://schemas.microsoft.com/office/drawing/2014/main" id="{1EFD154F-4B8F-4C24-84BD-1B1AD4550860}"/>
                        </a:ext>
                      </a:extLst>
                    </p:cNvPr>
                    <p:cNvCxnSpPr/>
                    <p:nvPr/>
                  </p:nvCxnSpPr>
                  <p:spPr>
                    <a:xfrm>
                      <a:off x="6050766" y="3373830"/>
                      <a:ext cx="0" cy="11034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75" name="Straight Connector 274">
                      <a:extLst>
                        <a:ext uri="{FF2B5EF4-FFF2-40B4-BE49-F238E27FC236}">
                          <a16:creationId xmlns:a16="http://schemas.microsoft.com/office/drawing/2014/main" id="{45EDF4CE-27B5-4AA7-99EE-D093C6B636D0}"/>
                        </a:ext>
                      </a:extLst>
                    </p:cNvPr>
                    <p:cNvCxnSpPr/>
                    <p:nvPr/>
                  </p:nvCxnSpPr>
                  <p:spPr>
                    <a:xfrm flipH="1">
                      <a:off x="4383983" y="3429000"/>
                      <a:ext cx="1666783"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272" name="Oval 271">
                    <a:extLst>
                      <a:ext uri="{FF2B5EF4-FFF2-40B4-BE49-F238E27FC236}">
                        <a16:creationId xmlns:a16="http://schemas.microsoft.com/office/drawing/2014/main" id="{AEBF8736-84CF-46D7-B86B-1EA2E89FD31A}"/>
                      </a:ext>
                    </a:extLst>
                  </p:cNvPr>
                  <p:cNvSpPr/>
                  <p:nvPr/>
                </p:nvSpPr>
                <p:spPr>
                  <a:xfrm>
                    <a:off x="4598871" y="2800459"/>
                    <a:ext cx="96368" cy="96368"/>
                  </a:xfrm>
                  <a:prstGeom prst="ellipse">
                    <a:avLst/>
                  </a:prstGeom>
                  <a:solidFill>
                    <a:schemeClr val="tx2"/>
                  </a:solid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grpSp>
            <p:grpSp>
              <p:nvGrpSpPr>
                <p:cNvPr id="14" name="Group 13"/>
                <p:cNvGrpSpPr/>
                <p:nvPr/>
              </p:nvGrpSpPr>
              <p:grpSpPr>
                <a:xfrm>
                  <a:off x="4214851" y="2472884"/>
                  <a:ext cx="1162222" cy="110340"/>
                  <a:chOff x="4214851" y="2472884"/>
                  <a:chExt cx="1162222" cy="110340"/>
                </a:xfrm>
              </p:grpSpPr>
              <p:grpSp>
                <p:nvGrpSpPr>
                  <p:cNvPr id="277" name="Group 276">
                    <a:extLst>
                      <a:ext uri="{FF2B5EF4-FFF2-40B4-BE49-F238E27FC236}">
                        <a16:creationId xmlns:a16="http://schemas.microsoft.com/office/drawing/2014/main" id="{9E80F103-86FB-40A9-AB0F-83939C04A0AD}"/>
                      </a:ext>
                    </a:extLst>
                  </p:cNvPr>
                  <p:cNvGrpSpPr/>
                  <p:nvPr/>
                </p:nvGrpSpPr>
                <p:grpSpPr>
                  <a:xfrm>
                    <a:off x="4214851" y="2472884"/>
                    <a:ext cx="1162222" cy="110340"/>
                    <a:chOff x="4383983" y="3373830"/>
                    <a:chExt cx="1210451" cy="110340"/>
                  </a:xfrm>
                </p:grpSpPr>
                <p:cxnSp>
                  <p:nvCxnSpPr>
                    <p:cNvPr id="279" name="Straight Connector 278">
                      <a:extLst>
                        <a:ext uri="{FF2B5EF4-FFF2-40B4-BE49-F238E27FC236}">
                          <a16:creationId xmlns:a16="http://schemas.microsoft.com/office/drawing/2014/main" id="{51DCDFA8-00CF-4370-80C7-352D400AE733}"/>
                        </a:ext>
                      </a:extLst>
                    </p:cNvPr>
                    <p:cNvCxnSpPr/>
                    <p:nvPr/>
                  </p:nvCxnSpPr>
                  <p:spPr>
                    <a:xfrm>
                      <a:off x="4383983" y="3373830"/>
                      <a:ext cx="0" cy="11034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80" name="Straight Connector 279">
                      <a:extLst>
                        <a:ext uri="{FF2B5EF4-FFF2-40B4-BE49-F238E27FC236}">
                          <a16:creationId xmlns:a16="http://schemas.microsoft.com/office/drawing/2014/main" id="{AA611555-3630-4503-8B3E-4A1A143038BE}"/>
                        </a:ext>
                      </a:extLst>
                    </p:cNvPr>
                    <p:cNvCxnSpPr/>
                    <p:nvPr/>
                  </p:nvCxnSpPr>
                  <p:spPr>
                    <a:xfrm>
                      <a:off x="5594434" y="3373830"/>
                      <a:ext cx="0" cy="11034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81" name="Straight Connector 280">
                      <a:extLst>
                        <a:ext uri="{FF2B5EF4-FFF2-40B4-BE49-F238E27FC236}">
                          <a16:creationId xmlns:a16="http://schemas.microsoft.com/office/drawing/2014/main" id="{0CDB6906-85A9-4276-8D78-D40A99664DE0}"/>
                        </a:ext>
                      </a:extLst>
                    </p:cNvPr>
                    <p:cNvCxnSpPr/>
                    <p:nvPr/>
                  </p:nvCxnSpPr>
                  <p:spPr>
                    <a:xfrm flipH="1">
                      <a:off x="4383983" y="3429000"/>
                      <a:ext cx="1210451"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278" name="Oval 277">
                    <a:extLst>
                      <a:ext uri="{FF2B5EF4-FFF2-40B4-BE49-F238E27FC236}">
                        <a16:creationId xmlns:a16="http://schemas.microsoft.com/office/drawing/2014/main" id="{3C9141AE-D7F1-48B3-9C7F-245C6037FC03}"/>
                      </a:ext>
                    </a:extLst>
                  </p:cNvPr>
                  <p:cNvSpPr/>
                  <p:nvPr/>
                </p:nvSpPr>
                <p:spPr>
                  <a:xfrm>
                    <a:off x="4749186" y="2479870"/>
                    <a:ext cx="96368" cy="96368"/>
                  </a:xfrm>
                  <a:prstGeom prst="ellipse">
                    <a:avLst/>
                  </a:prstGeom>
                  <a:solidFill>
                    <a:schemeClr val="tx2"/>
                  </a:solid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grpSp>
            <p:grpSp>
              <p:nvGrpSpPr>
                <p:cNvPr id="20" name="Group 19">
                  <a:extLst>
                    <a:ext uri="{FF2B5EF4-FFF2-40B4-BE49-F238E27FC236}">
                      <a16:creationId xmlns:a16="http://schemas.microsoft.com/office/drawing/2014/main" id="{085CE9C7-6799-48CF-9540-3D4273217FE9}"/>
                    </a:ext>
                  </a:extLst>
                </p:cNvPr>
                <p:cNvGrpSpPr/>
                <p:nvPr/>
              </p:nvGrpSpPr>
              <p:grpSpPr>
                <a:xfrm>
                  <a:off x="4151334" y="5136724"/>
                  <a:ext cx="1105125" cy="261610"/>
                  <a:chOff x="3546176" y="5088235"/>
                  <a:chExt cx="1105125" cy="261610"/>
                </a:xfrm>
              </p:grpSpPr>
              <p:sp>
                <p:nvSpPr>
                  <p:cNvPr id="193" name="TextBox 192">
                    <a:extLst>
                      <a:ext uri="{FF2B5EF4-FFF2-40B4-BE49-F238E27FC236}">
                        <a16:creationId xmlns:a16="http://schemas.microsoft.com/office/drawing/2014/main" id="{45980BBB-717F-4CC0-8993-AC5C8B3B93E4}"/>
                      </a:ext>
                    </a:extLst>
                  </p:cNvPr>
                  <p:cNvSpPr txBox="1"/>
                  <p:nvPr/>
                </p:nvSpPr>
                <p:spPr>
                  <a:xfrm>
                    <a:off x="3546176" y="5088235"/>
                    <a:ext cx="1008609" cy="261610"/>
                  </a:xfrm>
                  <a:prstGeom prst="rect">
                    <a:avLst/>
                  </a:prstGeom>
                  <a:noFill/>
                </p:spPr>
                <p:txBody>
                  <a:bodyPr wrap="none" rtlCol="0" anchor="ctr">
                    <a:spAutoFit/>
                  </a:bodyPr>
                  <a:lstStyle/>
                  <a:p>
                    <a:r>
                      <a:rPr lang="en-GB" sz="1100" b="1" dirty="0">
                        <a:solidFill>
                          <a:srgbClr val="272727"/>
                        </a:solidFill>
                      </a:rPr>
                      <a:t>Favours </a:t>
                    </a:r>
                    <a:r>
                      <a:rPr lang="en-GB" sz="1100" b="1" dirty="0" err="1">
                        <a:solidFill>
                          <a:srgbClr val="272727"/>
                        </a:solidFill>
                      </a:rPr>
                      <a:t>TTh</a:t>
                    </a:r>
                    <a:endParaRPr lang="en-GB" sz="1100" b="1" dirty="0">
                      <a:solidFill>
                        <a:srgbClr val="272727"/>
                      </a:solidFill>
                    </a:endParaRPr>
                  </a:p>
                </p:txBody>
              </p:sp>
              <p:sp>
                <p:nvSpPr>
                  <p:cNvPr id="288" name="Right Arrow 98">
                    <a:extLst>
                      <a:ext uri="{FF2B5EF4-FFF2-40B4-BE49-F238E27FC236}">
                        <a16:creationId xmlns:a16="http://schemas.microsoft.com/office/drawing/2014/main" id="{CFB7AF18-A70E-4D73-A6E2-2F7387681B1D}"/>
                      </a:ext>
                    </a:extLst>
                  </p:cNvPr>
                  <p:cNvSpPr/>
                  <p:nvPr/>
                </p:nvSpPr>
                <p:spPr>
                  <a:xfrm>
                    <a:off x="4391801" y="5119321"/>
                    <a:ext cx="259500" cy="199438"/>
                  </a:xfrm>
                  <a:prstGeom prst="rightArrow">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grpSp>
            <p:grpSp>
              <p:nvGrpSpPr>
                <p:cNvPr id="30" name="Group 29">
                  <a:extLst>
                    <a:ext uri="{FF2B5EF4-FFF2-40B4-BE49-F238E27FC236}">
                      <a16:creationId xmlns:a16="http://schemas.microsoft.com/office/drawing/2014/main" id="{78843B86-451A-4CD8-B0E7-74CE8B71006E}"/>
                    </a:ext>
                  </a:extLst>
                </p:cNvPr>
                <p:cNvGrpSpPr/>
                <p:nvPr/>
              </p:nvGrpSpPr>
              <p:grpSpPr>
                <a:xfrm>
                  <a:off x="2883941" y="5136724"/>
                  <a:ext cx="1353256" cy="261610"/>
                  <a:chOff x="2278783" y="5088235"/>
                  <a:chExt cx="1353256" cy="261610"/>
                </a:xfrm>
              </p:grpSpPr>
              <p:sp>
                <p:nvSpPr>
                  <p:cNvPr id="194" name="TextBox 193">
                    <a:extLst>
                      <a:ext uri="{FF2B5EF4-FFF2-40B4-BE49-F238E27FC236}">
                        <a16:creationId xmlns:a16="http://schemas.microsoft.com/office/drawing/2014/main" id="{9932CE89-3F8E-492D-9A67-4E032FB09C19}"/>
                      </a:ext>
                    </a:extLst>
                  </p:cNvPr>
                  <p:cNvSpPr txBox="1"/>
                  <p:nvPr/>
                </p:nvSpPr>
                <p:spPr>
                  <a:xfrm>
                    <a:off x="2278783" y="5088235"/>
                    <a:ext cx="1353256" cy="261610"/>
                  </a:xfrm>
                  <a:prstGeom prst="rect">
                    <a:avLst/>
                  </a:prstGeom>
                  <a:noFill/>
                </p:spPr>
                <p:txBody>
                  <a:bodyPr wrap="none" rtlCol="0" anchor="ctr">
                    <a:spAutoFit/>
                  </a:bodyPr>
                  <a:lstStyle/>
                  <a:p>
                    <a:pPr algn="r"/>
                    <a:r>
                      <a:rPr lang="en-GB" sz="1100" b="1" dirty="0">
                        <a:solidFill>
                          <a:srgbClr val="272727"/>
                        </a:solidFill>
                      </a:rPr>
                      <a:t>Favours placebo</a:t>
                    </a:r>
                  </a:p>
                </p:txBody>
              </p:sp>
              <p:sp>
                <p:nvSpPr>
                  <p:cNvPr id="289" name="Right Arrow 99">
                    <a:extLst>
                      <a:ext uri="{FF2B5EF4-FFF2-40B4-BE49-F238E27FC236}">
                        <a16:creationId xmlns:a16="http://schemas.microsoft.com/office/drawing/2014/main" id="{98114FB8-679D-4B61-8685-6F237FAB863F}"/>
                      </a:ext>
                    </a:extLst>
                  </p:cNvPr>
                  <p:cNvSpPr/>
                  <p:nvPr/>
                </p:nvSpPr>
                <p:spPr>
                  <a:xfrm flipH="1">
                    <a:off x="2292264" y="5119321"/>
                    <a:ext cx="259500" cy="199438"/>
                  </a:xfrm>
                  <a:prstGeom prst="rightArrow">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grpSp>
          </p:grpSp>
        </p:grpSp>
      </p:grpSp>
    </p:spTree>
    <p:extLst>
      <p:ext uri="{BB962C8B-B14F-4D97-AF65-F5344CB8AC3E}">
        <p14:creationId xmlns:p14="http://schemas.microsoft.com/office/powerpoint/2010/main" val="32103545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064" y="152401"/>
            <a:ext cx="11327907" cy="834047"/>
          </a:xfrm>
        </p:spPr>
        <p:txBody>
          <a:bodyPr>
            <a:noAutofit/>
          </a:bodyPr>
          <a:lstStyle/>
          <a:p>
            <a:r>
              <a:rPr lang="en-GB" sz="2800" dirty="0">
                <a:solidFill>
                  <a:schemeClr val="accent1"/>
                </a:solidFill>
              </a:rPr>
              <a:t>The Testosterone Trials:</a:t>
            </a:r>
            <a:r>
              <a:rPr lang="en-GB" sz="2800" dirty="0"/>
              <a:t> the impact of TTh on seven clinical outcomes in older men with low testosterone</a:t>
            </a:r>
          </a:p>
        </p:txBody>
      </p:sp>
      <p:sp>
        <p:nvSpPr>
          <p:cNvPr id="5" name="TextBox 4"/>
          <p:cNvSpPr txBox="1"/>
          <p:nvPr/>
        </p:nvSpPr>
        <p:spPr>
          <a:xfrm>
            <a:off x="1524001" y="5797490"/>
            <a:ext cx="9144001" cy="400110"/>
          </a:xfrm>
          <a:prstGeom prst="rect">
            <a:avLst/>
          </a:prstGeom>
          <a:noFill/>
        </p:spPr>
        <p:txBody>
          <a:bodyPr wrap="square" rtlCol="0" anchor="b">
            <a:spAutoFit/>
          </a:bodyPr>
          <a:lstStyle/>
          <a:p>
            <a:r>
              <a:rPr lang="en-GB" sz="1000" dirty="0">
                <a:solidFill>
                  <a:schemeClr val="tx2"/>
                </a:solidFill>
              </a:rPr>
              <a:t>PDE-5, phosphodiesterase type 5; TTh, testosterone therapy</a:t>
            </a:r>
          </a:p>
          <a:p>
            <a:r>
              <a:rPr lang="sv-SE" sz="1000" dirty="0">
                <a:solidFill>
                  <a:schemeClr val="tx2"/>
                </a:solidFill>
              </a:rPr>
              <a:t>Snyder PJ </a:t>
            </a:r>
            <a:r>
              <a:rPr lang="sv-SE" sz="1000" i="1" dirty="0">
                <a:solidFill>
                  <a:schemeClr val="tx2"/>
                </a:solidFill>
              </a:rPr>
              <a:t>et al. Endocr Rev</a:t>
            </a:r>
            <a:r>
              <a:rPr lang="sv-SE" sz="1000" dirty="0">
                <a:solidFill>
                  <a:schemeClr val="tx2"/>
                </a:solidFill>
              </a:rPr>
              <a:t> 2018;39:369–86.</a:t>
            </a:r>
            <a:endParaRPr lang="en-GB" sz="1000" dirty="0">
              <a:solidFill>
                <a:schemeClr val="tx2"/>
              </a:solidFill>
            </a:endParaRPr>
          </a:p>
        </p:txBody>
      </p:sp>
      <p:grpSp>
        <p:nvGrpSpPr>
          <p:cNvPr id="11" name="Group 10"/>
          <p:cNvGrpSpPr/>
          <p:nvPr/>
        </p:nvGrpSpPr>
        <p:grpSpPr>
          <a:xfrm>
            <a:off x="381739" y="1138064"/>
            <a:ext cx="10990555" cy="4659426"/>
            <a:chOff x="379863" y="1138064"/>
            <a:chExt cx="8536542" cy="4659426"/>
          </a:xfrm>
        </p:grpSpPr>
        <p:sp>
          <p:nvSpPr>
            <p:cNvPr id="26" name="Content Placeholder 2"/>
            <p:cNvSpPr txBox="1">
              <a:spLocks/>
            </p:cNvSpPr>
            <p:nvPr/>
          </p:nvSpPr>
          <p:spPr>
            <a:xfrm>
              <a:off x="379864" y="1138064"/>
              <a:ext cx="8384272" cy="4483875"/>
            </a:xfrm>
            <a:prstGeom prst="roundRect">
              <a:avLst>
                <a:gd name="adj" fmla="val 5585"/>
              </a:avLst>
            </a:prstGeom>
            <a:solidFill>
              <a:schemeClr val="accent1">
                <a:lumMod val="20000"/>
                <a:lumOff val="80000"/>
              </a:schemeClr>
            </a:solidFill>
          </p:spPr>
          <p:txBody>
            <a:bodyPr vert="horz" lIns="91440" tIns="45720" rIns="91440" bIns="45720" rtlCol="0" anchor="ctr">
              <a:noAutofit/>
            </a:bodyPr>
            <a:lstStyle>
              <a:lvl1pPr marL="269875" indent="-269875" algn="l" defTabSz="457200" rtl="0" eaLnBrk="1" latinLnBrk="0" hangingPunct="1">
                <a:spcBef>
                  <a:spcPct val="20000"/>
                </a:spcBef>
                <a:buClr>
                  <a:schemeClr val="tx2"/>
                </a:buClr>
                <a:buFont typeface="Arial"/>
                <a:buChar char="•"/>
                <a:defRPr sz="2800" kern="1200">
                  <a:solidFill>
                    <a:schemeClr val="tx2"/>
                  </a:solidFill>
                  <a:latin typeface="Calibri"/>
                  <a:ea typeface="+mn-ea"/>
                  <a:cs typeface="+mn-cs"/>
                </a:defRPr>
              </a:lvl1pPr>
              <a:lvl2pPr marL="742950" indent="-285750" algn="l" defTabSz="457200" rtl="0" eaLnBrk="1" latinLnBrk="0" hangingPunct="1">
                <a:spcBef>
                  <a:spcPct val="20000"/>
                </a:spcBef>
                <a:buClr>
                  <a:schemeClr val="tx2"/>
                </a:buClr>
                <a:buFont typeface="Arial"/>
                <a:buChar char="–"/>
                <a:defRPr sz="2400" kern="1200">
                  <a:solidFill>
                    <a:schemeClr val="tx2"/>
                  </a:solidFill>
                  <a:latin typeface="Calibri"/>
                  <a:ea typeface="+mn-ea"/>
                  <a:cs typeface="+mn-cs"/>
                </a:defRPr>
              </a:lvl2pPr>
              <a:lvl3pPr marL="1077913" indent="-163513" algn="l" defTabSz="457200" rtl="0" eaLnBrk="1" latinLnBrk="0" hangingPunct="1">
                <a:spcBef>
                  <a:spcPct val="20000"/>
                </a:spcBef>
                <a:buClr>
                  <a:schemeClr val="tx2"/>
                </a:buClr>
                <a:buFont typeface="Arial"/>
                <a:buChar char="•"/>
                <a:defRPr sz="2000" kern="1200">
                  <a:solidFill>
                    <a:schemeClr val="tx2"/>
                  </a:solidFill>
                  <a:latin typeface="Calibri"/>
                  <a:ea typeface="+mn-ea"/>
                  <a:cs typeface="+mn-cs"/>
                </a:defRPr>
              </a:lvl3pPr>
              <a:lvl4pPr marL="1600200" indent="-228600" algn="l" defTabSz="457200" rtl="0" eaLnBrk="1" latinLnBrk="0" hangingPunct="1">
                <a:spcBef>
                  <a:spcPct val="20000"/>
                </a:spcBef>
                <a:buClr>
                  <a:schemeClr val="tx2"/>
                </a:buClr>
                <a:buFont typeface="Arial"/>
                <a:buChar char="–"/>
                <a:defRPr sz="1800" kern="1200">
                  <a:solidFill>
                    <a:schemeClr val="tx2"/>
                  </a:solidFill>
                  <a:latin typeface="Calibri"/>
                  <a:ea typeface="+mn-ea"/>
                  <a:cs typeface="+mn-cs"/>
                </a:defRPr>
              </a:lvl4pPr>
              <a:lvl5pPr marL="2057400" indent="-228600" algn="l" defTabSz="457200" rtl="0" eaLnBrk="1" latinLnBrk="0" hangingPunct="1">
                <a:spcBef>
                  <a:spcPct val="20000"/>
                </a:spcBef>
                <a:buClr>
                  <a:schemeClr val="tx2"/>
                </a:buClr>
                <a:buFont typeface="Arial"/>
                <a:buChar char="»"/>
                <a:defRPr sz="1800" kern="1200">
                  <a:solidFill>
                    <a:schemeClr val="tx2"/>
                  </a:solidFill>
                  <a:latin typeface="Calibr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992188" indent="0">
                <a:buClr>
                  <a:srgbClr val="005294"/>
                </a:buClr>
                <a:buNone/>
              </a:pPr>
              <a:endParaRPr lang="en-GB" sz="1800" dirty="0">
                <a:solidFill>
                  <a:srgbClr val="005294"/>
                </a:solidFill>
              </a:endParaRPr>
            </a:p>
          </p:txBody>
        </p:sp>
        <p:sp>
          <p:nvSpPr>
            <p:cNvPr id="9" name="Rectangle 8"/>
            <p:cNvSpPr/>
            <p:nvPr/>
          </p:nvSpPr>
          <p:spPr>
            <a:xfrm>
              <a:off x="379865" y="2753591"/>
              <a:ext cx="8384270" cy="65413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pic>
          <p:nvPicPr>
            <p:cNvPr id="8" name="Picture 2"/>
            <p:cNvPicPr>
              <a:picLocks noChangeAspect="1" noChangeArrowheads="1"/>
            </p:cNvPicPr>
            <p:nvPr/>
          </p:nvPicPr>
          <p:blipFill>
            <a:blip r:embed="rId3" cstate="print">
              <a:clrChange>
                <a:clrFrom>
                  <a:srgbClr val="FAFAFA"/>
                </a:clrFrom>
                <a:clrTo>
                  <a:srgbClr val="FAFAFA">
                    <a:alpha val="0"/>
                  </a:srgbClr>
                </a:clrTo>
              </a:clrChange>
              <a:duotone>
                <a:schemeClr val="accent1">
                  <a:shade val="45000"/>
                  <a:satMod val="135000"/>
                </a:schemeClr>
                <a:prstClr val="white"/>
              </a:duotone>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603958" y="1966014"/>
              <a:ext cx="652006" cy="621149"/>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8" name="Content Placeholder 2"/>
            <p:cNvSpPr txBox="1">
              <a:spLocks/>
            </p:cNvSpPr>
            <p:nvPr/>
          </p:nvSpPr>
          <p:spPr>
            <a:xfrm>
              <a:off x="1524687" y="2001472"/>
              <a:ext cx="7239448" cy="550234"/>
            </a:xfrm>
            <a:prstGeom prst="rect">
              <a:avLst/>
            </a:prstGeom>
          </p:spPr>
          <p:txBody>
            <a:bodyPr vert="horz" lIns="91440" tIns="45720" rIns="91440" bIns="45720" rtlCol="0" anchor="ctr">
              <a:noAutofit/>
            </a:bodyPr>
            <a:lstStyle>
              <a:lvl1pPr marL="269875" indent="-269875" algn="l" defTabSz="457200" rtl="0" eaLnBrk="1" latinLnBrk="0" hangingPunct="1">
                <a:spcBef>
                  <a:spcPct val="20000"/>
                </a:spcBef>
                <a:buClr>
                  <a:schemeClr val="tx2"/>
                </a:buClr>
                <a:buFont typeface="Arial"/>
                <a:buChar char="•"/>
                <a:defRPr sz="2800" kern="1200">
                  <a:solidFill>
                    <a:schemeClr val="tx2"/>
                  </a:solidFill>
                  <a:latin typeface="Calibri"/>
                  <a:ea typeface="+mn-ea"/>
                  <a:cs typeface="+mn-cs"/>
                </a:defRPr>
              </a:lvl1pPr>
              <a:lvl2pPr marL="742950" indent="-285750" algn="l" defTabSz="457200" rtl="0" eaLnBrk="1" latinLnBrk="0" hangingPunct="1">
                <a:spcBef>
                  <a:spcPct val="20000"/>
                </a:spcBef>
                <a:buClr>
                  <a:schemeClr val="tx2"/>
                </a:buClr>
                <a:buFont typeface="Arial"/>
                <a:buChar char="–"/>
                <a:defRPr sz="2400" kern="1200">
                  <a:solidFill>
                    <a:schemeClr val="tx2"/>
                  </a:solidFill>
                  <a:latin typeface="Calibri"/>
                  <a:ea typeface="+mn-ea"/>
                  <a:cs typeface="+mn-cs"/>
                </a:defRPr>
              </a:lvl2pPr>
              <a:lvl3pPr marL="1077913" indent="-163513" algn="l" defTabSz="457200" rtl="0" eaLnBrk="1" latinLnBrk="0" hangingPunct="1">
                <a:spcBef>
                  <a:spcPct val="20000"/>
                </a:spcBef>
                <a:buClr>
                  <a:schemeClr val="tx2"/>
                </a:buClr>
                <a:buFont typeface="Arial"/>
                <a:buChar char="•"/>
                <a:defRPr sz="2000" kern="1200">
                  <a:solidFill>
                    <a:schemeClr val="tx2"/>
                  </a:solidFill>
                  <a:latin typeface="Calibri"/>
                  <a:ea typeface="+mn-ea"/>
                  <a:cs typeface="+mn-cs"/>
                </a:defRPr>
              </a:lvl3pPr>
              <a:lvl4pPr marL="1600200" indent="-228600" algn="l" defTabSz="457200" rtl="0" eaLnBrk="1" latinLnBrk="0" hangingPunct="1">
                <a:spcBef>
                  <a:spcPct val="20000"/>
                </a:spcBef>
                <a:buClr>
                  <a:schemeClr val="tx2"/>
                </a:buClr>
                <a:buFont typeface="Arial"/>
                <a:buChar char="–"/>
                <a:defRPr sz="1800" kern="1200">
                  <a:solidFill>
                    <a:schemeClr val="tx2"/>
                  </a:solidFill>
                  <a:latin typeface="Calibri"/>
                  <a:ea typeface="+mn-ea"/>
                  <a:cs typeface="+mn-cs"/>
                </a:defRPr>
              </a:lvl4pPr>
              <a:lvl5pPr marL="2057400" indent="-228600" algn="l" defTabSz="457200" rtl="0" eaLnBrk="1" latinLnBrk="0" hangingPunct="1">
                <a:spcBef>
                  <a:spcPct val="20000"/>
                </a:spcBef>
                <a:buClr>
                  <a:schemeClr val="tx2"/>
                </a:buClr>
                <a:buFont typeface="Arial"/>
                <a:buChar char="»"/>
                <a:defRPr sz="1800" kern="1200">
                  <a:solidFill>
                    <a:schemeClr val="tx2"/>
                  </a:solidFill>
                  <a:latin typeface="Calibr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rgbClr val="005294"/>
                </a:buClr>
              </a:pPr>
              <a:r>
                <a:rPr lang="en-GB" sz="1600" b="1" dirty="0" err="1">
                  <a:solidFill>
                    <a:srgbClr val="005294"/>
                  </a:solidFill>
                </a:rPr>
                <a:t>TTrials</a:t>
              </a:r>
              <a:r>
                <a:rPr lang="en-GB" sz="1600" b="1" dirty="0">
                  <a:solidFill>
                    <a:srgbClr val="005294"/>
                  </a:solidFill>
                </a:rPr>
                <a:t> (n=7): </a:t>
              </a:r>
              <a:r>
                <a:rPr lang="en-GB" sz="1600" b="1" dirty="0">
                  <a:solidFill>
                    <a:srgbClr val="C00000"/>
                  </a:solidFill>
                </a:rPr>
                <a:t>Sexual Function</a:t>
              </a:r>
              <a:r>
                <a:rPr lang="en-GB" sz="1600" dirty="0">
                  <a:solidFill>
                    <a:srgbClr val="005294"/>
                  </a:solidFill>
                </a:rPr>
                <a:t>, Physical Function, Vitality, </a:t>
              </a:r>
              <a:br>
                <a:rPr lang="en-GB" sz="1600" dirty="0">
                  <a:solidFill>
                    <a:srgbClr val="005294"/>
                  </a:solidFill>
                </a:rPr>
              </a:br>
              <a:r>
                <a:rPr lang="en-GB" sz="1600" dirty="0">
                  <a:solidFill>
                    <a:srgbClr val="005294"/>
                  </a:solidFill>
                </a:rPr>
                <a:t>Cognitive Function, Anaemia, Cardiovascular, Bone</a:t>
              </a:r>
            </a:p>
            <a:p>
              <a:pPr>
                <a:buClr>
                  <a:srgbClr val="005294"/>
                </a:buClr>
              </a:pPr>
              <a:r>
                <a:rPr lang="en-GB" sz="1600" dirty="0">
                  <a:solidFill>
                    <a:srgbClr val="005294"/>
                  </a:solidFill>
                </a:rPr>
                <a:t>Non-randomised, double-blinded, placebo-controlled design</a:t>
              </a:r>
            </a:p>
          </p:txBody>
        </p:sp>
        <p:sp>
          <p:nvSpPr>
            <p:cNvPr id="50" name="Content Placeholder 2"/>
            <p:cNvSpPr txBox="1">
              <a:spLocks/>
            </p:cNvSpPr>
            <p:nvPr/>
          </p:nvSpPr>
          <p:spPr>
            <a:xfrm>
              <a:off x="1524684" y="2664677"/>
              <a:ext cx="7239450" cy="764323"/>
            </a:xfrm>
            <a:prstGeom prst="rect">
              <a:avLst/>
            </a:prstGeom>
          </p:spPr>
          <p:txBody>
            <a:bodyPr vert="horz" lIns="91440" tIns="45720" rIns="91440" bIns="45720" rtlCol="0" anchor="ctr">
              <a:noAutofit/>
            </a:bodyPr>
            <a:lstStyle>
              <a:lvl1pPr marL="269875" indent="-269875" algn="l" defTabSz="457200" rtl="0" eaLnBrk="1" latinLnBrk="0" hangingPunct="1">
                <a:spcBef>
                  <a:spcPct val="20000"/>
                </a:spcBef>
                <a:buClr>
                  <a:schemeClr val="tx2"/>
                </a:buClr>
                <a:buFont typeface="Arial"/>
                <a:buChar char="•"/>
                <a:defRPr sz="2800" kern="1200">
                  <a:solidFill>
                    <a:schemeClr val="tx2"/>
                  </a:solidFill>
                  <a:latin typeface="Calibri"/>
                  <a:ea typeface="+mn-ea"/>
                  <a:cs typeface="+mn-cs"/>
                </a:defRPr>
              </a:lvl1pPr>
              <a:lvl2pPr marL="742950" indent="-285750" algn="l" defTabSz="457200" rtl="0" eaLnBrk="1" latinLnBrk="0" hangingPunct="1">
                <a:spcBef>
                  <a:spcPct val="20000"/>
                </a:spcBef>
                <a:buClr>
                  <a:schemeClr val="tx2"/>
                </a:buClr>
                <a:buFont typeface="Arial"/>
                <a:buChar char="–"/>
                <a:defRPr sz="2400" kern="1200">
                  <a:solidFill>
                    <a:schemeClr val="tx2"/>
                  </a:solidFill>
                  <a:latin typeface="Calibri"/>
                  <a:ea typeface="+mn-ea"/>
                  <a:cs typeface="+mn-cs"/>
                </a:defRPr>
              </a:lvl2pPr>
              <a:lvl3pPr marL="1077913" indent="-163513" algn="l" defTabSz="457200" rtl="0" eaLnBrk="1" latinLnBrk="0" hangingPunct="1">
                <a:spcBef>
                  <a:spcPct val="20000"/>
                </a:spcBef>
                <a:buClr>
                  <a:schemeClr val="tx2"/>
                </a:buClr>
                <a:buFont typeface="Arial"/>
                <a:buChar char="•"/>
                <a:defRPr sz="2000" kern="1200">
                  <a:solidFill>
                    <a:schemeClr val="tx2"/>
                  </a:solidFill>
                  <a:latin typeface="Calibri"/>
                  <a:ea typeface="+mn-ea"/>
                  <a:cs typeface="+mn-cs"/>
                </a:defRPr>
              </a:lvl3pPr>
              <a:lvl4pPr marL="1600200" indent="-228600" algn="l" defTabSz="457200" rtl="0" eaLnBrk="1" latinLnBrk="0" hangingPunct="1">
                <a:spcBef>
                  <a:spcPct val="20000"/>
                </a:spcBef>
                <a:buClr>
                  <a:schemeClr val="tx2"/>
                </a:buClr>
                <a:buFont typeface="Arial"/>
                <a:buChar char="–"/>
                <a:defRPr sz="1800" kern="1200">
                  <a:solidFill>
                    <a:schemeClr val="tx2"/>
                  </a:solidFill>
                  <a:latin typeface="Calibri"/>
                  <a:ea typeface="+mn-ea"/>
                  <a:cs typeface="+mn-cs"/>
                </a:defRPr>
              </a:lvl4pPr>
              <a:lvl5pPr marL="2057400" indent="-228600" algn="l" defTabSz="457200" rtl="0" eaLnBrk="1" latinLnBrk="0" hangingPunct="1">
                <a:spcBef>
                  <a:spcPct val="20000"/>
                </a:spcBef>
                <a:buClr>
                  <a:schemeClr val="tx2"/>
                </a:buClr>
                <a:buFont typeface="Arial"/>
                <a:buChar char="»"/>
                <a:defRPr sz="1800" kern="1200">
                  <a:solidFill>
                    <a:schemeClr val="tx2"/>
                  </a:solidFill>
                  <a:latin typeface="Calibr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prstClr val="white"/>
                </a:buClr>
              </a:pPr>
              <a:r>
                <a:rPr lang="en-GB" sz="1600" dirty="0">
                  <a:solidFill>
                    <a:prstClr val="white"/>
                  </a:solidFill>
                </a:rPr>
                <a:t>Men with </a:t>
              </a:r>
              <a:r>
                <a:rPr lang="en-GB" sz="1600" b="1" dirty="0">
                  <a:solidFill>
                    <a:prstClr val="white"/>
                  </a:solidFill>
                </a:rPr>
                <a:t>average testosterone level &lt;9.5 </a:t>
              </a:r>
              <a:r>
                <a:rPr lang="en-GB" sz="1600" b="1" dirty="0" err="1">
                  <a:solidFill>
                    <a:prstClr val="white"/>
                  </a:solidFill>
                </a:rPr>
                <a:t>nmol</a:t>
              </a:r>
              <a:r>
                <a:rPr lang="en-GB" sz="1600" b="1" dirty="0">
                  <a:solidFill>
                    <a:prstClr val="white"/>
                  </a:solidFill>
                </a:rPr>
                <a:t>/L (&lt;275 ng/</a:t>
              </a:r>
              <a:r>
                <a:rPr lang="en-GB" sz="1600" b="1" dirty="0" err="1">
                  <a:solidFill>
                    <a:prstClr val="white"/>
                  </a:solidFill>
                </a:rPr>
                <a:t>dL</a:t>
              </a:r>
              <a:r>
                <a:rPr lang="en-GB" sz="1600" b="1" dirty="0">
                  <a:solidFill>
                    <a:prstClr val="white"/>
                  </a:solidFill>
                </a:rPr>
                <a:t>)</a:t>
              </a:r>
            </a:p>
          </p:txBody>
        </p:sp>
        <p:pic>
          <p:nvPicPr>
            <p:cNvPr id="54" name="Picture 2"/>
            <p:cNvPicPr>
              <a:picLocks noChangeAspect="1" noChangeArrowheads="1"/>
            </p:cNvPicPr>
            <p:nvPr/>
          </p:nvPicPr>
          <p:blipFill rotWithShape="1">
            <a:blip r:embed="rId5" cstate="print">
              <a:clrChange>
                <a:clrFrom>
                  <a:srgbClr val="FAFAFA"/>
                </a:clrFrom>
                <a:clrTo>
                  <a:srgbClr val="FAFAFA">
                    <a:alpha val="0"/>
                  </a:srgbClr>
                </a:clrTo>
              </a:clrChange>
              <a:duotone>
                <a:schemeClr val="accent1">
                  <a:shade val="45000"/>
                  <a:satMod val="135000"/>
                </a:schemeClr>
                <a:prstClr val="white"/>
              </a:duotone>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rcRect l="13460" t="7938" r="13429" b="8787"/>
            <a:stretch/>
          </p:blipFill>
          <p:spPr bwMode="auto">
            <a:xfrm>
              <a:off x="748299" y="2806865"/>
              <a:ext cx="272839" cy="508435"/>
            </a:xfrm>
            <a:prstGeom prst="rect">
              <a:avLst/>
            </a:prstGeom>
            <a:noFill/>
            <a:ln>
              <a:noFill/>
            </a:ln>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5" name="Round Same Side Corner Rectangle 54"/>
            <p:cNvSpPr/>
            <p:nvPr/>
          </p:nvSpPr>
          <p:spPr>
            <a:xfrm flipV="1">
              <a:off x="379864" y="4376922"/>
              <a:ext cx="8384271" cy="1245017"/>
            </a:xfrm>
            <a:prstGeom prst="round2SameRect">
              <a:avLst>
                <a:gd name="adj1" fmla="val 21656"/>
                <a:gd name="adj2"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52" name="Content Placeholder 2"/>
            <p:cNvSpPr txBox="1">
              <a:spLocks/>
            </p:cNvSpPr>
            <p:nvPr/>
          </p:nvSpPr>
          <p:spPr>
            <a:xfrm>
              <a:off x="1524684" y="3479559"/>
              <a:ext cx="7239450" cy="691857"/>
            </a:xfrm>
            <a:prstGeom prst="rect">
              <a:avLst/>
            </a:prstGeom>
          </p:spPr>
          <p:txBody>
            <a:bodyPr vert="horz" lIns="91440" tIns="45720" rIns="91440" bIns="45720" rtlCol="0" anchor="ctr">
              <a:noAutofit/>
            </a:bodyPr>
            <a:lstStyle>
              <a:lvl1pPr marL="269875" indent="-269875" algn="l" defTabSz="457200" rtl="0" eaLnBrk="1" latinLnBrk="0" hangingPunct="1">
                <a:spcBef>
                  <a:spcPct val="20000"/>
                </a:spcBef>
                <a:buClr>
                  <a:schemeClr val="tx2"/>
                </a:buClr>
                <a:buFont typeface="Arial"/>
                <a:buChar char="•"/>
                <a:defRPr sz="2800" kern="1200">
                  <a:solidFill>
                    <a:schemeClr val="tx2"/>
                  </a:solidFill>
                  <a:latin typeface="Calibri"/>
                  <a:ea typeface="+mn-ea"/>
                  <a:cs typeface="+mn-cs"/>
                </a:defRPr>
              </a:lvl1pPr>
              <a:lvl2pPr marL="742950" indent="-285750" algn="l" defTabSz="457200" rtl="0" eaLnBrk="1" latinLnBrk="0" hangingPunct="1">
                <a:spcBef>
                  <a:spcPct val="20000"/>
                </a:spcBef>
                <a:buClr>
                  <a:schemeClr val="tx2"/>
                </a:buClr>
                <a:buFont typeface="Arial"/>
                <a:buChar char="–"/>
                <a:defRPr sz="2400" kern="1200">
                  <a:solidFill>
                    <a:schemeClr val="tx2"/>
                  </a:solidFill>
                  <a:latin typeface="Calibri"/>
                  <a:ea typeface="+mn-ea"/>
                  <a:cs typeface="+mn-cs"/>
                </a:defRPr>
              </a:lvl2pPr>
              <a:lvl3pPr marL="1077913" indent="-163513" algn="l" defTabSz="457200" rtl="0" eaLnBrk="1" latinLnBrk="0" hangingPunct="1">
                <a:spcBef>
                  <a:spcPct val="20000"/>
                </a:spcBef>
                <a:buClr>
                  <a:schemeClr val="tx2"/>
                </a:buClr>
                <a:buFont typeface="Arial"/>
                <a:buChar char="•"/>
                <a:defRPr sz="2000" kern="1200">
                  <a:solidFill>
                    <a:schemeClr val="tx2"/>
                  </a:solidFill>
                  <a:latin typeface="Calibri"/>
                  <a:ea typeface="+mn-ea"/>
                  <a:cs typeface="+mn-cs"/>
                </a:defRPr>
              </a:lvl3pPr>
              <a:lvl4pPr marL="1600200" indent="-228600" algn="l" defTabSz="457200" rtl="0" eaLnBrk="1" latinLnBrk="0" hangingPunct="1">
                <a:spcBef>
                  <a:spcPct val="20000"/>
                </a:spcBef>
                <a:buClr>
                  <a:schemeClr val="tx2"/>
                </a:buClr>
                <a:buFont typeface="Arial"/>
                <a:buChar char="–"/>
                <a:defRPr sz="1800" kern="1200">
                  <a:solidFill>
                    <a:schemeClr val="tx2"/>
                  </a:solidFill>
                  <a:latin typeface="Calibri"/>
                  <a:ea typeface="+mn-ea"/>
                  <a:cs typeface="+mn-cs"/>
                </a:defRPr>
              </a:lvl4pPr>
              <a:lvl5pPr marL="2057400" indent="-228600" algn="l" defTabSz="457200" rtl="0" eaLnBrk="1" latinLnBrk="0" hangingPunct="1">
                <a:spcBef>
                  <a:spcPct val="20000"/>
                </a:spcBef>
                <a:buClr>
                  <a:schemeClr val="tx2"/>
                </a:buClr>
                <a:buFont typeface="Arial"/>
                <a:buChar char="»"/>
                <a:defRPr sz="1800" kern="1200">
                  <a:solidFill>
                    <a:schemeClr val="tx2"/>
                  </a:solidFill>
                  <a:latin typeface="Calibr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rgbClr val="005294"/>
                </a:buClr>
              </a:pPr>
              <a:r>
                <a:rPr lang="en-GB" sz="1600" dirty="0">
                  <a:solidFill>
                    <a:srgbClr val="005294"/>
                  </a:solidFill>
                </a:rPr>
                <a:t>Participants received </a:t>
              </a:r>
              <a:r>
                <a:rPr lang="en-GB" sz="1600" b="1" dirty="0">
                  <a:solidFill>
                    <a:srgbClr val="005294"/>
                  </a:solidFill>
                </a:rPr>
                <a:t>1% testosterone gel</a:t>
              </a:r>
              <a:r>
                <a:rPr lang="en-GB" sz="1600" dirty="0">
                  <a:solidFill>
                    <a:srgbClr val="005294"/>
                  </a:solidFill>
                </a:rPr>
                <a:t> in a pump dispenser</a:t>
              </a:r>
              <a:br>
                <a:rPr lang="en-GB" sz="1600" dirty="0">
                  <a:solidFill>
                    <a:srgbClr val="005294"/>
                  </a:solidFill>
                </a:rPr>
              </a:br>
              <a:r>
                <a:rPr lang="en-GB" sz="1600" dirty="0">
                  <a:solidFill>
                    <a:srgbClr val="005294"/>
                  </a:solidFill>
                </a:rPr>
                <a:t>(5 g/day, adjusted to maintain normal testosterone levels for a young man) or </a:t>
              </a:r>
              <a:r>
                <a:rPr lang="en-GB" sz="1600" b="1" dirty="0">
                  <a:solidFill>
                    <a:srgbClr val="005294"/>
                  </a:solidFill>
                </a:rPr>
                <a:t>placebo gel for 12 months</a:t>
              </a:r>
            </a:p>
          </p:txBody>
        </p:sp>
        <p:pic>
          <p:nvPicPr>
            <p:cNvPr id="76" name="Picture 6"/>
            <p:cNvPicPr>
              <a:picLocks noChangeAspect="1" noChangeArrowheads="1"/>
            </p:cNvPicPr>
            <p:nvPr/>
          </p:nvPicPr>
          <p:blipFill>
            <a:blip r:embed="rId7" cstate="print">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742683" y="3521296"/>
              <a:ext cx="278454" cy="6496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2" name="Straight Connector 31"/>
            <p:cNvCxnSpPr/>
            <p:nvPr/>
          </p:nvCxnSpPr>
          <p:spPr>
            <a:xfrm>
              <a:off x="1456894" y="1216864"/>
              <a:ext cx="0" cy="4580626"/>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3" name="Content Placeholder 2"/>
            <p:cNvSpPr txBox="1">
              <a:spLocks/>
            </p:cNvSpPr>
            <p:nvPr/>
          </p:nvSpPr>
          <p:spPr>
            <a:xfrm>
              <a:off x="1524686" y="4443477"/>
              <a:ext cx="7239448" cy="1075999"/>
            </a:xfrm>
            <a:prstGeom prst="rect">
              <a:avLst/>
            </a:prstGeom>
          </p:spPr>
          <p:txBody>
            <a:bodyPr vert="horz" lIns="91440" tIns="45720" rIns="91440" bIns="45720" rtlCol="0" anchor="ctr">
              <a:noAutofit/>
            </a:bodyPr>
            <a:lstStyle>
              <a:lvl1pPr marL="269875" indent="-269875" algn="l" defTabSz="457200" rtl="0" eaLnBrk="1" latinLnBrk="0" hangingPunct="1">
                <a:spcBef>
                  <a:spcPct val="20000"/>
                </a:spcBef>
                <a:buClr>
                  <a:schemeClr val="tx2"/>
                </a:buClr>
                <a:buFont typeface="Arial"/>
                <a:buChar char="•"/>
                <a:defRPr sz="2800" kern="1200">
                  <a:solidFill>
                    <a:schemeClr val="tx2"/>
                  </a:solidFill>
                  <a:latin typeface="Calibri"/>
                  <a:ea typeface="+mn-ea"/>
                  <a:cs typeface="+mn-cs"/>
                </a:defRPr>
              </a:lvl1pPr>
              <a:lvl2pPr marL="742950" indent="-285750" algn="l" defTabSz="457200" rtl="0" eaLnBrk="1" latinLnBrk="0" hangingPunct="1">
                <a:spcBef>
                  <a:spcPct val="20000"/>
                </a:spcBef>
                <a:buClr>
                  <a:schemeClr val="tx2"/>
                </a:buClr>
                <a:buFont typeface="Arial"/>
                <a:buChar char="–"/>
                <a:defRPr sz="2400" kern="1200">
                  <a:solidFill>
                    <a:schemeClr val="tx2"/>
                  </a:solidFill>
                  <a:latin typeface="Calibri"/>
                  <a:ea typeface="+mn-ea"/>
                  <a:cs typeface="+mn-cs"/>
                </a:defRPr>
              </a:lvl2pPr>
              <a:lvl3pPr marL="1077913" indent="-163513" algn="l" defTabSz="457200" rtl="0" eaLnBrk="1" latinLnBrk="0" hangingPunct="1">
                <a:spcBef>
                  <a:spcPct val="20000"/>
                </a:spcBef>
                <a:buClr>
                  <a:schemeClr val="tx2"/>
                </a:buClr>
                <a:buFont typeface="Arial"/>
                <a:buChar char="•"/>
                <a:defRPr sz="2000" kern="1200">
                  <a:solidFill>
                    <a:schemeClr val="tx2"/>
                  </a:solidFill>
                  <a:latin typeface="Calibri"/>
                  <a:ea typeface="+mn-ea"/>
                  <a:cs typeface="+mn-cs"/>
                </a:defRPr>
              </a:lvl3pPr>
              <a:lvl4pPr marL="1600200" indent="-228600" algn="l" defTabSz="457200" rtl="0" eaLnBrk="1" latinLnBrk="0" hangingPunct="1">
                <a:spcBef>
                  <a:spcPct val="20000"/>
                </a:spcBef>
                <a:buClr>
                  <a:schemeClr val="tx2"/>
                </a:buClr>
                <a:buFont typeface="Arial"/>
                <a:buChar char="–"/>
                <a:defRPr sz="1800" kern="1200">
                  <a:solidFill>
                    <a:schemeClr val="tx2"/>
                  </a:solidFill>
                  <a:latin typeface="Calibri"/>
                  <a:ea typeface="+mn-ea"/>
                  <a:cs typeface="+mn-cs"/>
                </a:defRPr>
              </a:lvl4pPr>
              <a:lvl5pPr marL="2057400" indent="-228600" algn="l" defTabSz="457200" rtl="0" eaLnBrk="1" latinLnBrk="0" hangingPunct="1">
                <a:spcBef>
                  <a:spcPct val="20000"/>
                </a:spcBef>
                <a:buClr>
                  <a:schemeClr val="tx2"/>
                </a:buClr>
                <a:buFont typeface="Arial"/>
                <a:buChar char="»"/>
                <a:defRPr sz="1800" kern="1200">
                  <a:solidFill>
                    <a:schemeClr val="tx2"/>
                  </a:solidFill>
                  <a:latin typeface="Calibr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prstClr val="white"/>
                </a:buClr>
              </a:pPr>
              <a:r>
                <a:rPr lang="en-GB" sz="1600" b="1" dirty="0">
                  <a:solidFill>
                    <a:prstClr val="white"/>
                  </a:solidFill>
                </a:rPr>
                <a:t>Treatment allocated by minimisation</a:t>
              </a:r>
              <a:r>
                <a:rPr lang="en-GB" sz="1600" dirty="0">
                  <a:solidFill>
                    <a:prstClr val="white"/>
                  </a:solidFill>
                </a:rPr>
                <a:t> </a:t>
              </a:r>
              <a:br>
                <a:rPr lang="en-GB" sz="1600" dirty="0">
                  <a:solidFill>
                    <a:prstClr val="white"/>
                  </a:solidFill>
                </a:rPr>
              </a:br>
              <a:r>
                <a:rPr lang="en-GB" sz="1600" dirty="0">
                  <a:solidFill>
                    <a:prstClr val="white"/>
                  </a:solidFill>
                </a:rPr>
                <a:t>(allows balancing with a larger number of variables than stratified randomisation)</a:t>
              </a:r>
            </a:p>
            <a:p>
              <a:pPr lvl="1">
                <a:buClr>
                  <a:prstClr val="white"/>
                </a:buClr>
              </a:pPr>
              <a:r>
                <a:rPr lang="en-GB" sz="1400" dirty="0">
                  <a:solidFill>
                    <a:prstClr val="white"/>
                  </a:solidFill>
                </a:rPr>
                <a:t>Balancing variables included </a:t>
              </a:r>
              <a:r>
                <a:rPr lang="en-GB" sz="1400" b="1" dirty="0">
                  <a:solidFill>
                    <a:prstClr val="white"/>
                  </a:solidFill>
                </a:rPr>
                <a:t>age ≤ or &gt;75 years</a:t>
              </a:r>
              <a:r>
                <a:rPr lang="en-GB" sz="1400" dirty="0">
                  <a:solidFill>
                    <a:prstClr val="white"/>
                  </a:solidFill>
                </a:rPr>
                <a:t>, </a:t>
              </a:r>
              <a:r>
                <a:rPr lang="en-GB" sz="1400" b="1" dirty="0">
                  <a:solidFill>
                    <a:prstClr val="white"/>
                  </a:solidFill>
                </a:rPr>
                <a:t>screening testosterone levels ≤ or &gt;6.9 nmol/L (200 ng/dL)</a:t>
              </a:r>
              <a:r>
                <a:rPr lang="en-GB" sz="1400" dirty="0">
                  <a:solidFill>
                    <a:prstClr val="white"/>
                  </a:solidFill>
                </a:rPr>
                <a:t>, </a:t>
              </a:r>
              <a:r>
                <a:rPr lang="en-GB" sz="1400" b="1" dirty="0">
                  <a:solidFill>
                    <a:prstClr val="white"/>
                  </a:solidFill>
                </a:rPr>
                <a:t>use/non-use of antidepressants</a:t>
              </a:r>
              <a:r>
                <a:rPr lang="en-GB" sz="1400" dirty="0">
                  <a:solidFill>
                    <a:prstClr val="white"/>
                  </a:solidFill>
                </a:rPr>
                <a:t> and </a:t>
              </a:r>
              <a:r>
                <a:rPr lang="en-GB" sz="1400" b="1" dirty="0">
                  <a:solidFill>
                    <a:prstClr val="white"/>
                  </a:solidFill>
                </a:rPr>
                <a:t>use/non-use of PDE-5 inhibitors</a:t>
              </a:r>
              <a:endParaRPr lang="en-GB" sz="1400" dirty="0">
                <a:solidFill>
                  <a:prstClr val="white"/>
                </a:solidFill>
              </a:endParaRPr>
            </a:p>
          </p:txBody>
        </p:sp>
        <p:grpSp>
          <p:nvGrpSpPr>
            <p:cNvPr id="22" name="Group 21"/>
            <p:cNvGrpSpPr/>
            <p:nvPr/>
          </p:nvGrpSpPr>
          <p:grpSpPr>
            <a:xfrm>
              <a:off x="599932" y="4585129"/>
              <a:ext cx="698715" cy="940300"/>
              <a:chOff x="-2139036" y="2110676"/>
              <a:chExt cx="464635" cy="625284"/>
            </a:xfrm>
            <a:effectLst>
              <a:outerShdw blurRad="50800" dist="38100" dir="2700000" algn="tl" rotWithShape="0">
                <a:prstClr val="black">
                  <a:alpha val="40000"/>
                </a:prstClr>
              </a:outerShdw>
            </a:effectLst>
          </p:grpSpPr>
          <p:pic>
            <p:nvPicPr>
              <p:cNvPr id="85" name="Picture 4"/>
              <p:cNvPicPr>
                <a:picLocks noChangeAspect="1" noChangeArrowheads="1"/>
              </p:cNvPicPr>
              <p:nvPr/>
            </p:nvPicPr>
            <p:blipFill rotWithShape="1">
              <a:blip r:embed="rId8" cstate="print">
                <a:clrChange>
                  <a:clrFrom>
                    <a:srgbClr val="FAFAFA"/>
                  </a:clrFrom>
                  <a:clrTo>
                    <a:srgbClr val="FAFAFA">
                      <a:alpha val="0"/>
                    </a:srgbClr>
                  </a:clrTo>
                </a:clrChange>
                <a:duotone>
                  <a:schemeClr val="accent1">
                    <a:shade val="45000"/>
                    <a:satMod val="135000"/>
                  </a:schemeClr>
                  <a:prstClr val="white"/>
                </a:duotone>
                <a:extLst>
                  <a:ext uri="{BEBA8EAE-BF5A-486C-A8C5-ECC9F3942E4B}">
                    <a14:imgProps xmlns:a14="http://schemas.microsoft.com/office/drawing/2010/main">
                      <a14:imgLayer r:embed="rId9">
                        <a14:imgEffect>
                          <a14:sharpenSoften amount="50000"/>
                        </a14:imgEffect>
                      </a14:imgLayer>
                    </a14:imgProps>
                  </a:ext>
                  <a:ext uri="{28A0092B-C50C-407E-A947-70E740481C1C}">
                    <a14:useLocalDpi xmlns:a14="http://schemas.microsoft.com/office/drawing/2010/main" val="0"/>
                  </a:ext>
                </a:extLst>
              </a:blip>
              <a:srcRect l="54065" b="69604"/>
              <a:stretch/>
            </p:blipFill>
            <p:spPr bwMode="auto">
              <a:xfrm>
                <a:off x="-2139036" y="2110676"/>
                <a:ext cx="464635" cy="3054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7" name="Picture 4"/>
              <p:cNvPicPr>
                <a:picLocks noChangeAspect="1" noChangeArrowheads="1"/>
              </p:cNvPicPr>
              <p:nvPr/>
            </p:nvPicPr>
            <p:blipFill rotWithShape="1">
              <a:blip r:embed="rId8" cstate="print">
                <a:clrChange>
                  <a:clrFrom>
                    <a:srgbClr val="FAFAFA"/>
                  </a:clrFrom>
                  <a:clrTo>
                    <a:srgbClr val="FAFAFA">
                      <a:alpha val="0"/>
                    </a:srgbClr>
                  </a:clrTo>
                </a:clrChange>
                <a:duotone>
                  <a:schemeClr val="accent1">
                    <a:shade val="45000"/>
                    <a:satMod val="135000"/>
                  </a:schemeClr>
                  <a:prstClr val="white"/>
                </a:duotone>
                <a:extLst>
                  <a:ext uri="{BEBA8EAE-BF5A-486C-A8C5-ECC9F3942E4B}">
                    <a14:imgProps xmlns:a14="http://schemas.microsoft.com/office/drawing/2010/main">
                      <a14:imgLayer r:embed="rId9">
                        <a14:imgEffect>
                          <a14:sharpenSoften amount="50000"/>
                        </a14:imgEffect>
                      </a14:imgLayer>
                    </a14:imgProps>
                  </a:ext>
                  <a:ext uri="{28A0092B-C50C-407E-A947-70E740481C1C}">
                    <a14:useLocalDpi xmlns:a14="http://schemas.microsoft.com/office/drawing/2010/main" val="0"/>
                  </a:ext>
                </a:extLst>
              </a:blip>
              <a:srcRect l="54065" t="69054" b="-1153"/>
              <a:stretch/>
            </p:blipFill>
            <p:spPr bwMode="auto">
              <a:xfrm>
                <a:off x="-2139036" y="2413418"/>
                <a:ext cx="464635" cy="3225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45" name="Round Same Side Corner Rectangle 44"/>
            <p:cNvSpPr/>
            <p:nvPr/>
          </p:nvSpPr>
          <p:spPr>
            <a:xfrm>
              <a:off x="379863" y="1138064"/>
              <a:ext cx="8384271" cy="646331"/>
            </a:xfrm>
            <a:prstGeom prst="round2SameRect">
              <a:avLst>
                <a:gd name="adj1" fmla="val 41931"/>
                <a:gd name="adj2" fmla="val 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28" name="Rectangle 27"/>
            <p:cNvSpPr/>
            <p:nvPr/>
          </p:nvSpPr>
          <p:spPr>
            <a:xfrm>
              <a:off x="638396" y="1236061"/>
              <a:ext cx="7867204" cy="461665"/>
            </a:xfrm>
            <a:prstGeom prst="rect">
              <a:avLst/>
            </a:prstGeom>
            <a:noFill/>
            <a:ln>
              <a:noFill/>
            </a:ln>
          </p:spPr>
          <p:txBody>
            <a:bodyPr wrap="square" anchor="ctr">
              <a:spAutoFit/>
            </a:bodyPr>
            <a:lstStyle/>
            <a:p>
              <a:pPr algn="ctr"/>
              <a:r>
                <a:rPr lang="en-GB" sz="2400" b="1" dirty="0">
                  <a:solidFill>
                    <a:prstClr val="white"/>
                  </a:solidFill>
                </a:rPr>
                <a:t>Shared characteristics of the Testosterone Trials</a:t>
              </a:r>
              <a:endParaRPr lang="en-GB" sz="2400" b="1" baseline="30000" dirty="0">
                <a:solidFill>
                  <a:prstClr val="white"/>
                </a:solidFill>
              </a:endParaRPr>
            </a:p>
          </p:txBody>
        </p:sp>
        <p:grpSp>
          <p:nvGrpSpPr>
            <p:cNvPr id="10" name="Group 9"/>
            <p:cNvGrpSpPr/>
            <p:nvPr/>
          </p:nvGrpSpPr>
          <p:grpSpPr>
            <a:xfrm>
              <a:off x="7036236" y="1784927"/>
              <a:ext cx="1880169" cy="969196"/>
              <a:chOff x="7036236" y="1784927"/>
              <a:chExt cx="1880169" cy="969196"/>
            </a:xfrm>
          </p:grpSpPr>
          <p:pic>
            <p:nvPicPr>
              <p:cNvPr id="3" name="Picture 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183231" y="2013461"/>
                <a:ext cx="512129" cy="512129"/>
              </a:xfrm>
              <a:prstGeom prst="rect">
                <a:avLst/>
              </a:prstGeom>
            </p:spPr>
          </p:pic>
          <p:sp>
            <p:nvSpPr>
              <p:cNvPr id="4" name="TextBox 3"/>
              <p:cNvSpPr txBox="1"/>
              <p:nvPr/>
            </p:nvSpPr>
            <p:spPr>
              <a:xfrm>
                <a:off x="7656124" y="1977138"/>
                <a:ext cx="1260281" cy="584775"/>
              </a:xfrm>
              <a:prstGeom prst="rect">
                <a:avLst/>
              </a:prstGeom>
              <a:noFill/>
            </p:spPr>
            <p:txBody>
              <a:bodyPr wrap="none" rtlCol="0" anchor="ctr">
                <a:spAutoFit/>
              </a:bodyPr>
              <a:lstStyle/>
              <a:p>
                <a:r>
                  <a:rPr lang="en-GB" sz="1600" dirty="0">
                    <a:solidFill>
                      <a:srgbClr val="005294"/>
                    </a:solidFill>
                  </a:rPr>
                  <a:t>12 US</a:t>
                </a:r>
                <a:br>
                  <a:rPr lang="en-GB" sz="1600" dirty="0">
                    <a:solidFill>
                      <a:srgbClr val="005294"/>
                    </a:solidFill>
                  </a:rPr>
                </a:br>
                <a:r>
                  <a:rPr lang="en-GB" sz="1600" dirty="0">
                    <a:solidFill>
                      <a:srgbClr val="005294"/>
                    </a:solidFill>
                  </a:rPr>
                  <a:t>study sites</a:t>
                </a:r>
              </a:p>
            </p:txBody>
          </p:sp>
          <p:cxnSp>
            <p:nvCxnSpPr>
              <p:cNvPr id="29" name="Straight Connector 28"/>
              <p:cNvCxnSpPr/>
              <p:nvPr/>
            </p:nvCxnSpPr>
            <p:spPr>
              <a:xfrm>
                <a:off x="7036236" y="1784927"/>
                <a:ext cx="0" cy="969196"/>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grpSp>
      </p:grpSp>
    </p:spTree>
    <p:extLst>
      <p:ext uri="{BB962C8B-B14F-4D97-AF65-F5344CB8AC3E}">
        <p14:creationId xmlns:p14="http://schemas.microsoft.com/office/powerpoint/2010/main" val="34980256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186" y="152401"/>
            <a:ext cx="11292397" cy="834047"/>
          </a:xfrm>
        </p:spPr>
        <p:txBody>
          <a:bodyPr>
            <a:noAutofit/>
          </a:bodyPr>
          <a:lstStyle/>
          <a:p>
            <a:r>
              <a:rPr lang="en-GB" sz="3000" dirty="0">
                <a:solidFill>
                  <a:schemeClr val="accent1"/>
                </a:solidFill>
              </a:rPr>
              <a:t>Sexual Function Trial:</a:t>
            </a:r>
            <a:r>
              <a:rPr lang="en-GB" sz="3000" dirty="0"/>
              <a:t> effect of TTh on sexual activity in older men with low testosterone</a:t>
            </a:r>
          </a:p>
        </p:txBody>
      </p:sp>
      <p:sp>
        <p:nvSpPr>
          <p:cNvPr id="5" name="TextBox 4"/>
          <p:cNvSpPr txBox="1"/>
          <p:nvPr/>
        </p:nvSpPr>
        <p:spPr>
          <a:xfrm>
            <a:off x="1502402" y="5858863"/>
            <a:ext cx="9768395" cy="400110"/>
          </a:xfrm>
          <a:prstGeom prst="rect">
            <a:avLst/>
          </a:prstGeom>
          <a:noFill/>
        </p:spPr>
        <p:txBody>
          <a:bodyPr wrap="square" rtlCol="0" anchor="b">
            <a:spAutoFit/>
          </a:bodyPr>
          <a:lstStyle/>
          <a:p>
            <a:r>
              <a:rPr lang="en-GB" sz="1000" dirty="0">
                <a:solidFill>
                  <a:schemeClr val="tx2"/>
                </a:solidFill>
              </a:rPr>
              <a:t>BMI, body mass index; PDE-5, phosphodiesterase type 5; PDQ-Q4, question 4 of the Psychosexual Daily Questionnaire; TTh, testosterone therapy</a:t>
            </a:r>
          </a:p>
          <a:p>
            <a:r>
              <a:rPr lang="en-GB" sz="1000" dirty="0">
                <a:solidFill>
                  <a:schemeClr val="tx2"/>
                </a:solidFill>
              </a:rPr>
              <a:t>Snyder PJ </a:t>
            </a:r>
            <a:r>
              <a:rPr lang="en-GB" sz="1000" i="1" dirty="0">
                <a:solidFill>
                  <a:schemeClr val="tx2"/>
                </a:solidFill>
              </a:rPr>
              <a:t>et al. </a:t>
            </a:r>
            <a:r>
              <a:rPr lang="sv-SE" sz="1000" i="1" dirty="0">
                <a:solidFill>
                  <a:schemeClr val="tx2"/>
                </a:solidFill>
              </a:rPr>
              <a:t>N Engl J Med</a:t>
            </a:r>
            <a:r>
              <a:rPr lang="sv-SE" sz="1000" dirty="0">
                <a:solidFill>
                  <a:schemeClr val="tx2"/>
                </a:solidFill>
              </a:rPr>
              <a:t> 2016;374:611–24; Snyder PJ </a:t>
            </a:r>
            <a:r>
              <a:rPr lang="sv-SE" sz="1000" i="1" dirty="0">
                <a:solidFill>
                  <a:schemeClr val="tx2"/>
                </a:solidFill>
              </a:rPr>
              <a:t>et al. Endocr Rev</a:t>
            </a:r>
            <a:r>
              <a:rPr lang="sv-SE" sz="1000" dirty="0">
                <a:solidFill>
                  <a:schemeClr val="tx2"/>
                </a:solidFill>
              </a:rPr>
              <a:t> 2018;39:369–86.</a:t>
            </a:r>
            <a:endParaRPr lang="en-GB" sz="1000" dirty="0">
              <a:solidFill>
                <a:schemeClr val="tx2"/>
              </a:solidFill>
            </a:endParaRPr>
          </a:p>
        </p:txBody>
      </p:sp>
      <p:pic>
        <p:nvPicPr>
          <p:cNvPr id="31" name="Picture 2"/>
          <p:cNvPicPr>
            <a:picLocks noChangeAspect="1" noChangeArrowheads="1"/>
          </p:cNvPicPr>
          <p:nvPr/>
        </p:nvPicPr>
        <p:blipFill rotWithShape="1">
          <a:blip r:embed="rId3" cstate="print">
            <a:clrChange>
              <a:clrFrom>
                <a:srgbClr val="FAFAFA"/>
              </a:clrFrom>
              <a:clrTo>
                <a:srgbClr val="FAFAFA">
                  <a:alpha val="0"/>
                </a:srgbClr>
              </a:clrTo>
            </a:clrChange>
            <a:duotone>
              <a:schemeClr val="accent1">
                <a:shade val="45000"/>
                <a:satMod val="135000"/>
              </a:schemeClr>
              <a:prstClr val="white"/>
            </a:duotone>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13460" t="7938" r="13429" b="8787"/>
          <a:stretch/>
        </p:blipFill>
        <p:spPr bwMode="auto">
          <a:xfrm>
            <a:off x="766813" y="2437095"/>
            <a:ext cx="400259" cy="745882"/>
          </a:xfrm>
          <a:prstGeom prst="rect">
            <a:avLst/>
          </a:prstGeom>
          <a:noFill/>
          <a:ln>
            <a:noFill/>
          </a:ln>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41" name="Group 40"/>
          <p:cNvGrpSpPr/>
          <p:nvPr/>
        </p:nvGrpSpPr>
        <p:grpSpPr>
          <a:xfrm>
            <a:off x="656948" y="1393869"/>
            <a:ext cx="10537794" cy="745236"/>
            <a:chOff x="359224" y="1623660"/>
            <a:chExt cx="8384270" cy="745236"/>
          </a:xfrm>
        </p:grpSpPr>
        <p:sp>
          <p:nvSpPr>
            <p:cNvPr id="42" name="TextBox 41"/>
            <p:cNvSpPr txBox="1"/>
            <p:nvPr/>
          </p:nvSpPr>
          <p:spPr>
            <a:xfrm>
              <a:off x="783763" y="1623660"/>
              <a:ext cx="7959731" cy="745236"/>
            </a:xfrm>
            <a:prstGeom prst="roundRect">
              <a:avLst>
                <a:gd name="adj" fmla="val 11703"/>
              </a:avLst>
            </a:prstGeom>
            <a:solidFill>
              <a:schemeClr val="bg1"/>
            </a:solid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622300" algn="l">
                <a:buClr>
                  <a:srgbClr val="6F9AD3"/>
                </a:buClr>
              </a:pPr>
              <a:r>
                <a:rPr lang="en-GB" sz="2000" dirty="0">
                  <a:solidFill>
                    <a:srgbClr val="005294"/>
                  </a:solidFill>
                </a:rPr>
                <a:t>To determine if TTh for older men with low testosterone increases sexual activity, assessed by PDQ-Q4</a:t>
              </a:r>
            </a:p>
          </p:txBody>
        </p:sp>
        <p:grpSp>
          <p:nvGrpSpPr>
            <p:cNvPr id="43" name="Group 42"/>
            <p:cNvGrpSpPr/>
            <p:nvPr/>
          </p:nvGrpSpPr>
          <p:grpSpPr>
            <a:xfrm>
              <a:off x="359224" y="1718693"/>
              <a:ext cx="918243" cy="555171"/>
              <a:chOff x="348338" y="1458682"/>
              <a:chExt cx="918243" cy="555171"/>
            </a:xfrm>
          </p:grpSpPr>
          <p:sp>
            <p:nvSpPr>
              <p:cNvPr id="45" name="Pentagon 44"/>
              <p:cNvSpPr/>
              <p:nvPr/>
            </p:nvSpPr>
            <p:spPr>
              <a:xfrm>
                <a:off x="348338" y="1458682"/>
                <a:ext cx="918243" cy="555171"/>
              </a:xfrm>
              <a:prstGeom prst="homePlate">
                <a:avLst/>
              </a:prstGeom>
              <a:solidFill>
                <a:schemeClr val="tx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48" name="TextBox 47"/>
              <p:cNvSpPr txBox="1"/>
              <p:nvPr/>
            </p:nvSpPr>
            <p:spPr>
              <a:xfrm>
                <a:off x="435751" y="1505434"/>
                <a:ext cx="769763" cy="461665"/>
              </a:xfrm>
              <a:prstGeom prst="rect">
                <a:avLst/>
              </a:prstGeom>
              <a:noFill/>
            </p:spPr>
            <p:txBody>
              <a:bodyPr wrap="none" rtlCol="0">
                <a:spAutoFit/>
              </a:bodyPr>
              <a:lstStyle/>
              <a:p>
                <a:r>
                  <a:rPr lang="en-GB" sz="2400" b="1" dirty="0">
                    <a:solidFill>
                      <a:prstClr val="white"/>
                    </a:solidFill>
                  </a:rPr>
                  <a:t>Aim</a:t>
                </a:r>
                <a:endParaRPr lang="en-GB" sz="2400" b="1" baseline="30000" dirty="0">
                  <a:solidFill>
                    <a:prstClr val="white"/>
                  </a:solidFill>
                </a:endParaRPr>
              </a:p>
            </p:txBody>
          </p:sp>
        </p:grpSp>
      </p:grpSp>
      <p:grpSp>
        <p:nvGrpSpPr>
          <p:cNvPr id="10" name="Group 9"/>
          <p:cNvGrpSpPr/>
          <p:nvPr/>
        </p:nvGrpSpPr>
        <p:grpSpPr>
          <a:xfrm>
            <a:off x="1358283" y="2340264"/>
            <a:ext cx="9586262" cy="1042218"/>
            <a:chOff x="1827879" y="2372013"/>
            <a:chExt cx="7592666" cy="1042218"/>
          </a:xfrm>
        </p:grpSpPr>
        <p:grpSp>
          <p:nvGrpSpPr>
            <p:cNvPr id="7" name="Group 6"/>
            <p:cNvGrpSpPr/>
            <p:nvPr/>
          </p:nvGrpSpPr>
          <p:grpSpPr>
            <a:xfrm>
              <a:off x="1828800" y="2372013"/>
              <a:ext cx="7591745" cy="584775"/>
              <a:chOff x="1828800" y="2372013"/>
              <a:chExt cx="7591745" cy="584775"/>
            </a:xfrm>
          </p:grpSpPr>
          <p:grpSp>
            <p:nvGrpSpPr>
              <p:cNvPr id="21" name="Group 20"/>
              <p:cNvGrpSpPr/>
              <p:nvPr/>
            </p:nvGrpSpPr>
            <p:grpSpPr>
              <a:xfrm>
                <a:off x="1828800" y="2372013"/>
                <a:ext cx="1511189" cy="584775"/>
                <a:chOff x="1828800" y="2250303"/>
                <a:chExt cx="1511189" cy="584775"/>
              </a:xfrm>
            </p:grpSpPr>
            <p:sp>
              <p:nvSpPr>
                <p:cNvPr id="4" name="TextBox 3"/>
                <p:cNvSpPr txBox="1"/>
                <p:nvPr/>
              </p:nvSpPr>
              <p:spPr>
                <a:xfrm>
                  <a:off x="1828800" y="2388802"/>
                  <a:ext cx="787075" cy="400110"/>
                </a:xfrm>
                <a:prstGeom prst="rect">
                  <a:avLst/>
                </a:prstGeom>
                <a:noFill/>
              </p:spPr>
              <p:txBody>
                <a:bodyPr wrap="none" rtlCol="0">
                  <a:spAutoFit/>
                </a:bodyPr>
                <a:lstStyle/>
                <a:p>
                  <a:pPr marL="269875" indent="-269875" defTabSz="457200">
                    <a:spcBef>
                      <a:spcPct val="20000"/>
                    </a:spcBef>
                    <a:buClr>
                      <a:srgbClr val="005294"/>
                    </a:buClr>
                    <a:buFont typeface="Arial"/>
                    <a:buChar char="•"/>
                  </a:pPr>
                  <a:r>
                    <a:rPr lang="en-GB" sz="2000" spc="-20" dirty="0">
                      <a:solidFill>
                        <a:srgbClr val="005294"/>
                      </a:solidFill>
                    </a:rPr>
                    <a:t>n=</a:t>
                  </a:r>
                </a:p>
              </p:txBody>
            </p:sp>
            <p:sp>
              <p:nvSpPr>
                <p:cNvPr id="20" name="TextBox 19"/>
                <p:cNvSpPr txBox="1"/>
                <p:nvPr/>
              </p:nvSpPr>
              <p:spPr>
                <a:xfrm>
                  <a:off x="2401591" y="2250303"/>
                  <a:ext cx="938398" cy="584775"/>
                </a:xfrm>
                <a:prstGeom prst="rect">
                  <a:avLst/>
                </a:prstGeom>
                <a:noFill/>
              </p:spPr>
              <p:txBody>
                <a:bodyPr wrap="none" rtlCol="0">
                  <a:spAutoFit/>
                </a:bodyPr>
                <a:lstStyle/>
                <a:p>
                  <a:r>
                    <a:rPr lang="en-GB" sz="3200" b="1" spc="-20" dirty="0">
                      <a:solidFill>
                        <a:srgbClr val="005294"/>
                      </a:solidFill>
                    </a:rPr>
                    <a:t>459</a:t>
                  </a:r>
                </a:p>
              </p:txBody>
            </p:sp>
          </p:grpSp>
          <p:sp>
            <p:nvSpPr>
              <p:cNvPr id="3" name="TextBox 2"/>
              <p:cNvSpPr txBox="1"/>
              <p:nvPr/>
            </p:nvSpPr>
            <p:spPr>
              <a:xfrm>
                <a:off x="3065920" y="2512081"/>
                <a:ext cx="6354625" cy="400110"/>
              </a:xfrm>
              <a:prstGeom prst="rect">
                <a:avLst/>
              </a:prstGeom>
              <a:noFill/>
            </p:spPr>
            <p:txBody>
              <a:bodyPr wrap="none" rtlCol="0">
                <a:spAutoFit/>
              </a:bodyPr>
              <a:lstStyle/>
              <a:p>
                <a:pPr defTabSz="457200">
                  <a:spcBef>
                    <a:spcPct val="20000"/>
                  </a:spcBef>
                  <a:buClr>
                    <a:srgbClr val="005294"/>
                  </a:buClr>
                </a:pPr>
                <a:r>
                  <a:rPr lang="en-GB" sz="2000" spc="-20" dirty="0">
                    <a:solidFill>
                      <a:srgbClr val="005294"/>
                    </a:solidFill>
                  </a:rPr>
                  <a:t>enrolled in the Sexual Function Trial and analysed</a:t>
                </a:r>
              </a:p>
            </p:txBody>
          </p:sp>
        </p:grpSp>
        <p:grpSp>
          <p:nvGrpSpPr>
            <p:cNvPr id="9" name="Group 8"/>
            <p:cNvGrpSpPr/>
            <p:nvPr/>
          </p:nvGrpSpPr>
          <p:grpSpPr>
            <a:xfrm>
              <a:off x="1827879" y="2829456"/>
              <a:ext cx="5713666" cy="584775"/>
              <a:chOff x="-3330684" y="3737404"/>
              <a:chExt cx="5713666" cy="584775"/>
            </a:xfrm>
          </p:grpSpPr>
          <p:sp>
            <p:nvSpPr>
              <p:cNvPr id="40" name="TextBox 39"/>
              <p:cNvSpPr txBox="1"/>
              <p:nvPr/>
            </p:nvSpPr>
            <p:spPr>
              <a:xfrm>
                <a:off x="-3330684" y="3832994"/>
                <a:ext cx="787075" cy="400110"/>
              </a:xfrm>
              <a:prstGeom prst="rect">
                <a:avLst/>
              </a:prstGeom>
              <a:noFill/>
            </p:spPr>
            <p:txBody>
              <a:bodyPr wrap="none" rtlCol="0">
                <a:spAutoFit/>
              </a:bodyPr>
              <a:lstStyle/>
              <a:p>
                <a:pPr marL="269875" indent="-269875" defTabSz="457200">
                  <a:spcBef>
                    <a:spcPct val="20000"/>
                  </a:spcBef>
                  <a:buClr>
                    <a:srgbClr val="005294"/>
                  </a:buClr>
                  <a:buFont typeface="Arial"/>
                  <a:buChar char="•"/>
                </a:pPr>
                <a:r>
                  <a:rPr lang="en-GB" sz="2000" spc="-20" dirty="0">
                    <a:solidFill>
                      <a:srgbClr val="005294"/>
                    </a:solidFill>
                  </a:rPr>
                  <a:t>n=</a:t>
                </a:r>
              </a:p>
            </p:txBody>
          </p:sp>
          <p:sp>
            <p:nvSpPr>
              <p:cNvPr id="49" name="TextBox 48"/>
              <p:cNvSpPr txBox="1"/>
              <p:nvPr/>
            </p:nvSpPr>
            <p:spPr>
              <a:xfrm>
                <a:off x="-2686797" y="3737404"/>
                <a:ext cx="736420" cy="584775"/>
              </a:xfrm>
              <a:prstGeom prst="rect">
                <a:avLst/>
              </a:prstGeom>
              <a:noFill/>
            </p:spPr>
            <p:txBody>
              <a:bodyPr wrap="none" rtlCol="0">
                <a:spAutoFit/>
              </a:bodyPr>
              <a:lstStyle/>
              <a:p>
                <a:r>
                  <a:rPr lang="en-GB" sz="3200" b="1" spc="-20" dirty="0">
                    <a:solidFill>
                      <a:srgbClr val="005294"/>
                    </a:solidFill>
                  </a:rPr>
                  <a:t>771</a:t>
                </a:r>
              </a:p>
            </p:txBody>
          </p:sp>
          <p:sp>
            <p:nvSpPr>
              <p:cNvPr id="50" name="TextBox 49"/>
              <p:cNvSpPr txBox="1"/>
              <p:nvPr/>
            </p:nvSpPr>
            <p:spPr>
              <a:xfrm>
                <a:off x="-2093564" y="3834563"/>
                <a:ext cx="4476546" cy="400110"/>
              </a:xfrm>
              <a:prstGeom prst="rect">
                <a:avLst/>
              </a:prstGeom>
              <a:noFill/>
            </p:spPr>
            <p:txBody>
              <a:bodyPr wrap="none" rtlCol="0">
                <a:spAutoFit/>
              </a:bodyPr>
              <a:lstStyle/>
              <a:p>
                <a:pPr defTabSz="457200">
                  <a:spcBef>
                    <a:spcPct val="20000"/>
                  </a:spcBef>
                  <a:buClr>
                    <a:srgbClr val="005294"/>
                  </a:buClr>
                </a:pPr>
                <a:r>
                  <a:rPr lang="en-GB" sz="2000" spc="-20" dirty="0">
                    <a:solidFill>
                      <a:srgbClr val="005294"/>
                    </a:solidFill>
                  </a:rPr>
                  <a:t>enrolled in all </a:t>
                </a:r>
                <a:r>
                  <a:rPr lang="en-GB" sz="2000" spc="-20" dirty="0" err="1">
                    <a:solidFill>
                      <a:srgbClr val="005294"/>
                    </a:solidFill>
                  </a:rPr>
                  <a:t>TTrials</a:t>
                </a:r>
                <a:r>
                  <a:rPr lang="en-GB" sz="2000" spc="-20" dirty="0">
                    <a:solidFill>
                      <a:srgbClr val="005294"/>
                    </a:solidFill>
                  </a:rPr>
                  <a:t> and analysed</a:t>
                </a:r>
              </a:p>
            </p:txBody>
          </p:sp>
        </p:grpSp>
      </p:grpSp>
      <p:grpSp>
        <p:nvGrpSpPr>
          <p:cNvPr id="24" name="Group 23"/>
          <p:cNvGrpSpPr/>
          <p:nvPr/>
        </p:nvGrpSpPr>
        <p:grpSpPr>
          <a:xfrm>
            <a:off x="585926" y="3519477"/>
            <a:ext cx="10608816" cy="1967529"/>
            <a:chOff x="424005" y="3519476"/>
            <a:chExt cx="8295990" cy="2077205"/>
          </a:xfrm>
        </p:grpSpPr>
        <p:sp>
          <p:nvSpPr>
            <p:cNvPr id="44" name="Content Placeholder 2"/>
            <p:cNvSpPr txBox="1">
              <a:spLocks/>
            </p:cNvSpPr>
            <p:nvPr/>
          </p:nvSpPr>
          <p:spPr>
            <a:xfrm>
              <a:off x="452641" y="3519476"/>
              <a:ext cx="8267354" cy="2077205"/>
            </a:xfrm>
            <a:prstGeom prst="roundRect">
              <a:avLst>
                <a:gd name="adj" fmla="val 15883"/>
              </a:avLst>
            </a:prstGeom>
            <a:solidFill>
              <a:schemeClr val="accent1">
                <a:lumMod val="20000"/>
                <a:lumOff val="80000"/>
              </a:schemeClr>
            </a:solidFill>
          </p:spPr>
          <p:txBody>
            <a:bodyPr vert="horz" lIns="91440" tIns="45720" rIns="91440" bIns="45720" rtlCol="0" anchor="ctr">
              <a:noAutofit/>
            </a:bodyPr>
            <a:lstStyle>
              <a:lvl1pPr marL="269875" indent="-269875" algn="l" defTabSz="457200" rtl="0" eaLnBrk="1" latinLnBrk="0" hangingPunct="1">
                <a:spcBef>
                  <a:spcPct val="20000"/>
                </a:spcBef>
                <a:buClr>
                  <a:schemeClr val="tx2"/>
                </a:buClr>
                <a:buFont typeface="Arial"/>
                <a:buChar char="•"/>
                <a:defRPr sz="2800" kern="1200">
                  <a:solidFill>
                    <a:schemeClr val="tx2"/>
                  </a:solidFill>
                  <a:latin typeface="Calibri"/>
                  <a:ea typeface="+mn-ea"/>
                  <a:cs typeface="+mn-cs"/>
                </a:defRPr>
              </a:lvl1pPr>
              <a:lvl2pPr marL="742950" indent="-285750" algn="l" defTabSz="457200" rtl="0" eaLnBrk="1" latinLnBrk="0" hangingPunct="1">
                <a:spcBef>
                  <a:spcPct val="20000"/>
                </a:spcBef>
                <a:buClr>
                  <a:schemeClr val="tx2"/>
                </a:buClr>
                <a:buFont typeface="Arial"/>
                <a:buChar char="–"/>
                <a:defRPr sz="2400" kern="1200">
                  <a:solidFill>
                    <a:schemeClr val="tx2"/>
                  </a:solidFill>
                  <a:latin typeface="Calibri"/>
                  <a:ea typeface="+mn-ea"/>
                  <a:cs typeface="+mn-cs"/>
                </a:defRPr>
              </a:lvl2pPr>
              <a:lvl3pPr marL="1077913" indent="-163513" algn="l" defTabSz="457200" rtl="0" eaLnBrk="1" latinLnBrk="0" hangingPunct="1">
                <a:spcBef>
                  <a:spcPct val="20000"/>
                </a:spcBef>
                <a:buClr>
                  <a:schemeClr val="tx2"/>
                </a:buClr>
                <a:buFont typeface="Arial"/>
                <a:buChar char="•"/>
                <a:defRPr sz="2000" kern="1200">
                  <a:solidFill>
                    <a:schemeClr val="tx2"/>
                  </a:solidFill>
                  <a:latin typeface="Calibri"/>
                  <a:ea typeface="+mn-ea"/>
                  <a:cs typeface="+mn-cs"/>
                </a:defRPr>
              </a:lvl3pPr>
              <a:lvl4pPr marL="1600200" indent="-228600" algn="l" defTabSz="457200" rtl="0" eaLnBrk="1" latinLnBrk="0" hangingPunct="1">
                <a:spcBef>
                  <a:spcPct val="20000"/>
                </a:spcBef>
                <a:buClr>
                  <a:schemeClr val="tx2"/>
                </a:buClr>
                <a:buFont typeface="Arial"/>
                <a:buChar char="–"/>
                <a:defRPr sz="1800" kern="1200">
                  <a:solidFill>
                    <a:schemeClr val="tx2"/>
                  </a:solidFill>
                  <a:latin typeface="Calibri"/>
                  <a:ea typeface="+mn-ea"/>
                  <a:cs typeface="+mn-cs"/>
                </a:defRPr>
              </a:lvl4pPr>
              <a:lvl5pPr marL="2057400" indent="-228600" algn="l" defTabSz="457200" rtl="0" eaLnBrk="1" latinLnBrk="0" hangingPunct="1">
                <a:spcBef>
                  <a:spcPct val="20000"/>
                </a:spcBef>
                <a:buClr>
                  <a:schemeClr val="tx2"/>
                </a:buClr>
                <a:buFont typeface="Arial"/>
                <a:buChar char="»"/>
                <a:defRPr sz="1800" kern="1200">
                  <a:solidFill>
                    <a:schemeClr val="tx2"/>
                  </a:solidFill>
                  <a:latin typeface="Calibr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992188" indent="0">
                <a:buClr>
                  <a:srgbClr val="005294"/>
                </a:buClr>
                <a:buNone/>
              </a:pPr>
              <a:endParaRPr lang="en-GB" sz="1800" dirty="0">
                <a:solidFill>
                  <a:srgbClr val="005294"/>
                </a:solidFill>
              </a:endParaRPr>
            </a:p>
          </p:txBody>
        </p:sp>
        <p:sp>
          <p:nvSpPr>
            <p:cNvPr id="46" name="Round Same Side Corner Rectangle 45"/>
            <p:cNvSpPr/>
            <p:nvPr/>
          </p:nvSpPr>
          <p:spPr>
            <a:xfrm rot="16200000">
              <a:off x="480062" y="3492057"/>
              <a:ext cx="2077205" cy="2132043"/>
            </a:xfrm>
            <a:prstGeom prst="round2Same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47" name="Rectangle 46"/>
            <p:cNvSpPr/>
            <p:nvPr/>
          </p:nvSpPr>
          <p:spPr>
            <a:xfrm>
              <a:off x="424005" y="3742472"/>
              <a:ext cx="2171830" cy="1631216"/>
            </a:xfrm>
            <a:prstGeom prst="rect">
              <a:avLst/>
            </a:prstGeom>
            <a:noFill/>
            <a:ln>
              <a:noFill/>
            </a:ln>
          </p:spPr>
          <p:txBody>
            <a:bodyPr wrap="square" anchor="ctr">
              <a:spAutoFit/>
            </a:bodyPr>
            <a:lstStyle/>
            <a:p>
              <a:pPr algn="ctr"/>
              <a:r>
                <a:rPr lang="en-GB" sz="2000" b="1" dirty="0">
                  <a:solidFill>
                    <a:prstClr val="white"/>
                  </a:solidFill>
                </a:rPr>
                <a:t>Selected </a:t>
              </a:r>
              <a:br>
                <a:rPr lang="en-GB" sz="2000" b="1" dirty="0">
                  <a:solidFill>
                    <a:prstClr val="white"/>
                  </a:solidFill>
                </a:rPr>
              </a:br>
              <a:r>
                <a:rPr lang="en-GB" sz="2000" b="1" dirty="0">
                  <a:solidFill>
                    <a:prstClr val="white"/>
                  </a:solidFill>
                </a:rPr>
                <a:t>baseline characteristics </a:t>
              </a:r>
              <a:br>
                <a:rPr lang="en-GB" sz="2000" b="1" dirty="0">
                  <a:solidFill>
                    <a:prstClr val="white"/>
                  </a:solidFill>
                </a:rPr>
              </a:br>
              <a:r>
                <a:rPr lang="en-GB" sz="2000" b="1" dirty="0">
                  <a:solidFill>
                    <a:prstClr val="white"/>
                  </a:solidFill>
                </a:rPr>
                <a:t>and demographics</a:t>
              </a:r>
              <a:endParaRPr lang="en-GB" sz="1100" b="1" baseline="30000" dirty="0">
                <a:solidFill>
                  <a:prstClr val="white"/>
                </a:solidFill>
              </a:endParaRPr>
            </a:p>
          </p:txBody>
        </p:sp>
        <p:sp>
          <p:nvSpPr>
            <p:cNvPr id="66" name="Rectangle 65"/>
            <p:cNvSpPr/>
            <p:nvPr/>
          </p:nvSpPr>
          <p:spPr>
            <a:xfrm>
              <a:off x="4589236" y="4913867"/>
              <a:ext cx="2115914" cy="584775"/>
            </a:xfrm>
            <a:prstGeom prst="rect">
              <a:avLst/>
            </a:prstGeom>
            <a:noFill/>
            <a:ln>
              <a:noFill/>
            </a:ln>
          </p:spPr>
          <p:txBody>
            <a:bodyPr wrap="square">
              <a:spAutoFit/>
            </a:bodyPr>
            <a:lstStyle/>
            <a:p>
              <a:pPr algn="ctr"/>
              <a:r>
                <a:rPr lang="en-GB" sz="3200" b="1" dirty="0">
                  <a:solidFill>
                    <a:srgbClr val="005294"/>
                  </a:solidFill>
                </a:rPr>
                <a:t>89%</a:t>
              </a:r>
              <a:r>
                <a:rPr lang="en-GB" dirty="0">
                  <a:solidFill>
                    <a:srgbClr val="005294"/>
                  </a:solidFill>
                </a:rPr>
                <a:t> White</a:t>
              </a:r>
            </a:p>
          </p:txBody>
        </p:sp>
        <p:grpSp>
          <p:nvGrpSpPr>
            <p:cNvPr id="58" name="Group 57"/>
            <p:cNvGrpSpPr/>
            <p:nvPr/>
          </p:nvGrpSpPr>
          <p:grpSpPr>
            <a:xfrm>
              <a:off x="2690530" y="3611403"/>
              <a:ext cx="1826551" cy="1887239"/>
              <a:chOff x="2717809" y="3686316"/>
              <a:chExt cx="1826551" cy="1887239"/>
            </a:xfrm>
          </p:grpSpPr>
          <p:sp>
            <p:nvSpPr>
              <p:cNvPr id="61" name="Rectangle 60"/>
              <p:cNvSpPr/>
              <p:nvPr/>
            </p:nvSpPr>
            <p:spPr>
              <a:xfrm>
                <a:off x="2943967" y="4588087"/>
                <a:ext cx="1374236" cy="707886"/>
              </a:xfrm>
              <a:prstGeom prst="rect">
                <a:avLst/>
              </a:prstGeom>
              <a:noFill/>
              <a:ln>
                <a:noFill/>
              </a:ln>
            </p:spPr>
            <p:txBody>
              <a:bodyPr wrap="square">
                <a:spAutoFit/>
              </a:bodyPr>
              <a:lstStyle/>
              <a:p>
                <a:pPr algn="ctr"/>
                <a:r>
                  <a:rPr lang="en-GB" sz="2000" b="1" dirty="0">
                    <a:solidFill>
                      <a:srgbClr val="005294"/>
                    </a:solidFill>
                  </a:rPr>
                  <a:t>Mean age</a:t>
                </a:r>
                <a:endParaRPr lang="en-GB" sz="1200" b="1" dirty="0">
                  <a:solidFill>
                    <a:srgbClr val="005294"/>
                  </a:solidFill>
                </a:endParaRPr>
              </a:p>
            </p:txBody>
          </p:sp>
          <p:sp>
            <p:nvSpPr>
              <p:cNvPr id="62" name="Rectangle 61"/>
              <p:cNvSpPr/>
              <p:nvPr/>
            </p:nvSpPr>
            <p:spPr>
              <a:xfrm>
                <a:off x="2717809" y="4988780"/>
                <a:ext cx="1826551" cy="584775"/>
              </a:xfrm>
              <a:prstGeom prst="rect">
                <a:avLst/>
              </a:prstGeom>
              <a:noFill/>
              <a:ln>
                <a:noFill/>
              </a:ln>
            </p:spPr>
            <p:txBody>
              <a:bodyPr wrap="square">
                <a:spAutoFit/>
              </a:bodyPr>
              <a:lstStyle/>
              <a:p>
                <a:pPr algn="ctr"/>
                <a:r>
                  <a:rPr lang="en-GB" sz="3200" b="1" dirty="0">
                    <a:solidFill>
                      <a:srgbClr val="005294"/>
                    </a:solidFill>
                  </a:rPr>
                  <a:t>72.2</a:t>
                </a:r>
                <a:r>
                  <a:rPr lang="en-GB" dirty="0">
                    <a:solidFill>
                      <a:srgbClr val="005294"/>
                    </a:solidFill>
                  </a:rPr>
                  <a:t> years</a:t>
                </a:r>
              </a:p>
            </p:txBody>
          </p:sp>
          <p:pic>
            <p:nvPicPr>
              <p:cNvPr id="63" name="Picture 4"/>
              <p:cNvPicPr>
                <a:picLocks noChangeAspect="1" noChangeArrowheads="1"/>
              </p:cNvPicPr>
              <p:nvPr/>
            </p:nvPicPr>
            <p:blipFill>
              <a:blip r:embed="rId5" cstate="print">
                <a:clrChange>
                  <a:clrFrom>
                    <a:srgbClr val="FAFAFA"/>
                  </a:clrFrom>
                  <a:clrTo>
                    <a:srgbClr val="FAFAFA">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02920" y="3686316"/>
                <a:ext cx="856330" cy="870602"/>
              </a:xfrm>
              <a:prstGeom prst="rect">
                <a:avLst/>
              </a:prstGeom>
              <a:noFill/>
              <a:ln>
                <a:noFill/>
              </a:ln>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cxnSp>
          <p:nvCxnSpPr>
            <p:cNvPr id="59" name="Straight Connector 58"/>
            <p:cNvCxnSpPr/>
            <p:nvPr/>
          </p:nvCxnSpPr>
          <p:spPr>
            <a:xfrm>
              <a:off x="6671460" y="3519476"/>
              <a:ext cx="0" cy="2077205"/>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0" name="Straight Connector 59"/>
            <p:cNvCxnSpPr/>
            <p:nvPr/>
          </p:nvCxnSpPr>
          <p:spPr>
            <a:xfrm>
              <a:off x="4622925" y="3519476"/>
              <a:ext cx="0" cy="2077205"/>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grpSp>
          <p:nvGrpSpPr>
            <p:cNvPr id="15" name="Group 14"/>
            <p:cNvGrpSpPr/>
            <p:nvPr/>
          </p:nvGrpSpPr>
          <p:grpSpPr>
            <a:xfrm>
              <a:off x="5226796" y="3741191"/>
              <a:ext cx="840794" cy="673510"/>
              <a:chOff x="2130425" y="1474788"/>
              <a:chExt cx="4883150" cy="3911600"/>
            </a:xfrm>
            <a:effectLst>
              <a:outerShdw blurRad="76200" dir="18900000" sy="23000" kx="-1200000" algn="bl" rotWithShape="0">
                <a:prstClr val="black">
                  <a:alpha val="20000"/>
                </a:prstClr>
              </a:outerShdw>
            </a:effectLst>
          </p:grpSpPr>
          <p:sp>
            <p:nvSpPr>
              <p:cNvPr id="12" name="Freeform 11"/>
              <p:cNvSpPr/>
              <p:nvPr/>
            </p:nvSpPr>
            <p:spPr>
              <a:xfrm>
                <a:off x="4450466" y="1603094"/>
                <a:ext cx="2407534" cy="3646025"/>
              </a:xfrm>
              <a:custGeom>
                <a:avLst/>
                <a:gdLst>
                  <a:gd name="connsiteX0" fmla="*/ 214131 w 2407534"/>
                  <a:gd name="connsiteY0" fmla="*/ 3640238 h 3646025"/>
                  <a:gd name="connsiteX1" fmla="*/ 300942 w 2407534"/>
                  <a:gd name="connsiteY1" fmla="*/ 3402957 h 3646025"/>
                  <a:gd name="connsiteX2" fmla="*/ 630820 w 2407534"/>
                  <a:gd name="connsiteY2" fmla="*/ 3096228 h 3646025"/>
                  <a:gd name="connsiteX3" fmla="*/ 891250 w 2407534"/>
                  <a:gd name="connsiteY3" fmla="*/ 2893671 h 3646025"/>
                  <a:gd name="connsiteX4" fmla="*/ 989635 w 2407534"/>
                  <a:gd name="connsiteY4" fmla="*/ 2644815 h 3646025"/>
                  <a:gd name="connsiteX5" fmla="*/ 931762 w 2407534"/>
                  <a:gd name="connsiteY5" fmla="*/ 2448045 h 3646025"/>
                  <a:gd name="connsiteX6" fmla="*/ 763929 w 2407534"/>
                  <a:gd name="connsiteY6" fmla="*/ 2326511 h 3646025"/>
                  <a:gd name="connsiteX7" fmla="*/ 416688 w 2407534"/>
                  <a:gd name="connsiteY7" fmla="*/ 2326511 h 3646025"/>
                  <a:gd name="connsiteX8" fmla="*/ 248856 w 2407534"/>
                  <a:gd name="connsiteY8" fmla="*/ 2257063 h 3646025"/>
                  <a:gd name="connsiteX9" fmla="*/ 208344 w 2407534"/>
                  <a:gd name="connsiteY9" fmla="*/ 1979271 h 3646025"/>
                  <a:gd name="connsiteX10" fmla="*/ 150471 w 2407534"/>
                  <a:gd name="connsiteY10" fmla="*/ 1747777 h 3646025"/>
                  <a:gd name="connsiteX11" fmla="*/ 0 w 2407534"/>
                  <a:gd name="connsiteY11" fmla="*/ 1608881 h 3646025"/>
                  <a:gd name="connsiteX12" fmla="*/ 202557 w 2407534"/>
                  <a:gd name="connsiteY12" fmla="*/ 1163255 h 3646025"/>
                  <a:gd name="connsiteX13" fmla="*/ 133109 w 2407534"/>
                  <a:gd name="connsiteY13" fmla="*/ 891250 h 3646025"/>
                  <a:gd name="connsiteX14" fmla="*/ 208344 w 2407534"/>
                  <a:gd name="connsiteY14" fmla="*/ 561372 h 3646025"/>
                  <a:gd name="connsiteX15" fmla="*/ 434050 w 2407534"/>
                  <a:gd name="connsiteY15" fmla="*/ 266217 h 3646025"/>
                  <a:gd name="connsiteX16" fmla="*/ 821802 w 2407534"/>
                  <a:gd name="connsiteY16" fmla="*/ 46298 h 3646025"/>
                  <a:gd name="connsiteX17" fmla="*/ 1215342 w 2407534"/>
                  <a:gd name="connsiteY17" fmla="*/ 0 h 3646025"/>
                  <a:gd name="connsiteX18" fmla="*/ 1603093 w 2407534"/>
                  <a:gd name="connsiteY18" fmla="*/ 17362 h 3646025"/>
                  <a:gd name="connsiteX19" fmla="*/ 1904035 w 2407534"/>
                  <a:gd name="connsiteY19" fmla="*/ 208344 h 3646025"/>
                  <a:gd name="connsiteX20" fmla="*/ 2135529 w 2407534"/>
                  <a:gd name="connsiteY20" fmla="*/ 486136 h 3646025"/>
                  <a:gd name="connsiteX21" fmla="*/ 2297575 w 2407534"/>
                  <a:gd name="connsiteY21" fmla="*/ 746567 h 3646025"/>
                  <a:gd name="connsiteX22" fmla="*/ 2297575 w 2407534"/>
                  <a:gd name="connsiteY22" fmla="*/ 1012784 h 3646025"/>
                  <a:gd name="connsiteX23" fmla="*/ 2274425 w 2407534"/>
                  <a:gd name="connsiteY23" fmla="*/ 1325301 h 3646025"/>
                  <a:gd name="connsiteX24" fmla="*/ 2158678 w 2407534"/>
                  <a:gd name="connsiteY24" fmla="*/ 1574157 h 3646025"/>
                  <a:gd name="connsiteX25" fmla="*/ 1950334 w 2407534"/>
                  <a:gd name="connsiteY25" fmla="*/ 1909822 h 3646025"/>
                  <a:gd name="connsiteX26" fmla="*/ 1857737 w 2407534"/>
                  <a:gd name="connsiteY26" fmla="*/ 2100805 h 3646025"/>
                  <a:gd name="connsiteX27" fmla="*/ 1851949 w 2407534"/>
                  <a:gd name="connsiteY27" fmla="*/ 2297574 h 3646025"/>
                  <a:gd name="connsiteX28" fmla="*/ 1985058 w 2407534"/>
                  <a:gd name="connsiteY28" fmla="*/ 2581154 h 3646025"/>
                  <a:gd name="connsiteX29" fmla="*/ 2147104 w 2407534"/>
                  <a:gd name="connsiteY29" fmla="*/ 2870521 h 3646025"/>
                  <a:gd name="connsiteX30" fmla="*/ 2355448 w 2407534"/>
                  <a:gd name="connsiteY30" fmla="*/ 3269848 h 3646025"/>
                  <a:gd name="connsiteX31" fmla="*/ 2407534 w 2407534"/>
                  <a:gd name="connsiteY31" fmla="*/ 3507129 h 3646025"/>
                  <a:gd name="connsiteX32" fmla="*/ 2407534 w 2407534"/>
                  <a:gd name="connsiteY32" fmla="*/ 3605514 h 3646025"/>
                  <a:gd name="connsiteX33" fmla="*/ 2309149 w 2407534"/>
                  <a:gd name="connsiteY33" fmla="*/ 3646025 h 3646025"/>
                  <a:gd name="connsiteX34" fmla="*/ 214131 w 2407534"/>
                  <a:gd name="connsiteY34" fmla="*/ 3640238 h 3646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407534" h="3646025">
                    <a:moveTo>
                      <a:pt x="214131" y="3640238"/>
                    </a:moveTo>
                    <a:lnTo>
                      <a:pt x="300942" y="3402957"/>
                    </a:lnTo>
                    <a:lnTo>
                      <a:pt x="630820" y="3096228"/>
                    </a:lnTo>
                    <a:lnTo>
                      <a:pt x="891250" y="2893671"/>
                    </a:lnTo>
                    <a:lnTo>
                      <a:pt x="989635" y="2644815"/>
                    </a:lnTo>
                    <a:lnTo>
                      <a:pt x="931762" y="2448045"/>
                    </a:lnTo>
                    <a:lnTo>
                      <a:pt x="763929" y="2326511"/>
                    </a:lnTo>
                    <a:lnTo>
                      <a:pt x="416688" y="2326511"/>
                    </a:lnTo>
                    <a:lnTo>
                      <a:pt x="248856" y="2257063"/>
                    </a:lnTo>
                    <a:lnTo>
                      <a:pt x="208344" y="1979271"/>
                    </a:lnTo>
                    <a:lnTo>
                      <a:pt x="150471" y="1747777"/>
                    </a:lnTo>
                    <a:lnTo>
                      <a:pt x="0" y="1608881"/>
                    </a:lnTo>
                    <a:lnTo>
                      <a:pt x="202557" y="1163255"/>
                    </a:lnTo>
                    <a:lnTo>
                      <a:pt x="133109" y="891250"/>
                    </a:lnTo>
                    <a:lnTo>
                      <a:pt x="208344" y="561372"/>
                    </a:lnTo>
                    <a:lnTo>
                      <a:pt x="434050" y="266217"/>
                    </a:lnTo>
                    <a:lnTo>
                      <a:pt x="821802" y="46298"/>
                    </a:lnTo>
                    <a:lnTo>
                      <a:pt x="1215342" y="0"/>
                    </a:lnTo>
                    <a:lnTo>
                      <a:pt x="1603093" y="17362"/>
                    </a:lnTo>
                    <a:lnTo>
                      <a:pt x="1904035" y="208344"/>
                    </a:lnTo>
                    <a:lnTo>
                      <a:pt x="2135529" y="486136"/>
                    </a:lnTo>
                    <a:lnTo>
                      <a:pt x="2297575" y="746567"/>
                    </a:lnTo>
                    <a:lnTo>
                      <a:pt x="2297575" y="1012784"/>
                    </a:lnTo>
                    <a:lnTo>
                      <a:pt x="2274425" y="1325301"/>
                    </a:lnTo>
                    <a:lnTo>
                      <a:pt x="2158678" y="1574157"/>
                    </a:lnTo>
                    <a:lnTo>
                      <a:pt x="1950334" y="1909822"/>
                    </a:lnTo>
                    <a:lnTo>
                      <a:pt x="1857737" y="2100805"/>
                    </a:lnTo>
                    <a:lnTo>
                      <a:pt x="1851949" y="2297574"/>
                    </a:lnTo>
                    <a:lnTo>
                      <a:pt x="1985058" y="2581154"/>
                    </a:lnTo>
                    <a:lnTo>
                      <a:pt x="2147104" y="2870521"/>
                    </a:lnTo>
                    <a:lnTo>
                      <a:pt x="2355448" y="3269848"/>
                    </a:lnTo>
                    <a:lnTo>
                      <a:pt x="2407534" y="3507129"/>
                    </a:lnTo>
                    <a:lnTo>
                      <a:pt x="2407534" y="3605514"/>
                    </a:lnTo>
                    <a:lnTo>
                      <a:pt x="2309149" y="3646025"/>
                    </a:lnTo>
                    <a:lnTo>
                      <a:pt x="214131" y="3640238"/>
                    </a:lnTo>
                    <a:close/>
                  </a:path>
                </a:pathLst>
              </a:cu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13" name="Freeform 12"/>
              <p:cNvSpPr/>
              <p:nvPr/>
            </p:nvSpPr>
            <p:spPr>
              <a:xfrm>
                <a:off x="3368233" y="1614668"/>
                <a:ext cx="2077656" cy="3657600"/>
              </a:xfrm>
              <a:custGeom>
                <a:avLst/>
                <a:gdLst>
                  <a:gd name="connsiteX0" fmla="*/ 237281 w 2077656"/>
                  <a:gd name="connsiteY0" fmla="*/ 3657600 h 3657600"/>
                  <a:gd name="connsiteX1" fmla="*/ 231494 w 2077656"/>
                  <a:gd name="connsiteY1" fmla="*/ 3483980 h 3657600"/>
                  <a:gd name="connsiteX2" fmla="*/ 381964 w 2077656"/>
                  <a:gd name="connsiteY2" fmla="*/ 3310360 h 3657600"/>
                  <a:gd name="connsiteX3" fmla="*/ 885463 w 2077656"/>
                  <a:gd name="connsiteY3" fmla="*/ 2928395 h 3657600"/>
                  <a:gd name="connsiteX4" fmla="*/ 960699 w 2077656"/>
                  <a:gd name="connsiteY4" fmla="*/ 2783712 h 3657600"/>
                  <a:gd name="connsiteX5" fmla="*/ 972273 w 2077656"/>
                  <a:gd name="connsiteY5" fmla="*/ 2569580 h 3657600"/>
                  <a:gd name="connsiteX6" fmla="*/ 891251 w 2077656"/>
                  <a:gd name="connsiteY6" fmla="*/ 2401747 h 3657600"/>
                  <a:gd name="connsiteX7" fmla="*/ 740780 w 2077656"/>
                  <a:gd name="connsiteY7" fmla="*/ 2332299 h 3657600"/>
                  <a:gd name="connsiteX8" fmla="*/ 515073 w 2077656"/>
                  <a:gd name="connsiteY8" fmla="*/ 2332299 h 3657600"/>
                  <a:gd name="connsiteX9" fmla="*/ 329878 w 2077656"/>
                  <a:gd name="connsiteY9" fmla="*/ 2303362 h 3657600"/>
                  <a:gd name="connsiteX10" fmla="*/ 254643 w 2077656"/>
                  <a:gd name="connsiteY10" fmla="*/ 2204978 h 3657600"/>
                  <a:gd name="connsiteX11" fmla="*/ 214132 w 2077656"/>
                  <a:gd name="connsiteY11" fmla="*/ 1956122 h 3657600"/>
                  <a:gd name="connsiteX12" fmla="*/ 150471 w 2077656"/>
                  <a:gd name="connsiteY12" fmla="*/ 1724628 h 3657600"/>
                  <a:gd name="connsiteX13" fmla="*/ 0 w 2077656"/>
                  <a:gd name="connsiteY13" fmla="*/ 1620456 h 3657600"/>
                  <a:gd name="connsiteX14" fmla="*/ 46299 w 2077656"/>
                  <a:gd name="connsiteY14" fmla="*/ 1493135 h 3657600"/>
                  <a:gd name="connsiteX15" fmla="*/ 185195 w 2077656"/>
                  <a:gd name="connsiteY15" fmla="*/ 1180618 h 3657600"/>
                  <a:gd name="connsiteX16" fmla="*/ 127321 w 2077656"/>
                  <a:gd name="connsiteY16" fmla="*/ 897038 h 3657600"/>
                  <a:gd name="connsiteX17" fmla="*/ 196770 w 2077656"/>
                  <a:gd name="connsiteY17" fmla="*/ 590309 h 3657600"/>
                  <a:gd name="connsiteX18" fmla="*/ 306729 w 2077656"/>
                  <a:gd name="connsiteY18" fmla="*/ 353028 h 3657600"/>
                  <a:gd name="connsiteX19" fmla="*/ 491924 w 2077656"/>
                  <a:gd name="connsiteY19" fmla="*/ 196770 h 3657600"/>
                  <a:gd name="connsiteX20" fmla="*/ 694481 w 2077656"/>
                  <a:gd name="connsiteY20" fmla="*/ 86810 h 3657600"/>
                  <a:gd name="connsiteX21" fmla="*/ 1018572 w 2077656"/>
                  <a:gd name="connsiteY21" fmla="*/ 17362 h 3657600"/>
                  <a:gd name="connsiteX22" fmla="*/ 1296364 w 2077656"/>
                  <a:gd name="connsiteY22" fmla="*/ 0 h 3657600"/>
                  <a:gd name="connsiteX23" fmla="*/ 1504709 w 2077656"/>
                  <a:gd name="connsiteY23" fmla="*/ 0 h 3657600"/>
                  <a:gd name="connsiteX24" fmla="*/ 1736202 w 2077656"/>
                  <a:gd name="connsiteY24" fmla="*/ 86810 h 3657600"/>
                  <a:gd name="connsiteX25" fmla="*/ 1527858 w 2077656"/>
                  <a:gd name="connsiteY25" fmla="*/ 225707 h 3657600"/>
                  <a:gd name="connsiteX26" fmla="*/ 1354238 w 2077656"/>
                  <a:gd name="connsiteY26" fmla="*/ 491924 h 3657600"/>
                  <a:gd name="connsiteX27" fmla="*/ 1279002 w 2077656"/>
                  <a:gd name="connsiteY27" fmla="*/ 711843 h 3657600"/>
                  <a:gd name="connsiteX28" fmla="*/ 1232704 w 2077656"/>
                  <a:gd name="connsiteY28" fmla="*/ 879676 h 3657600"/>
                  <a:gd name="connsiteX29" fmla="*/ 1226916 w 2077656"/>
                  <a:gd name="connsiteY29" fmla="*/ 1047509 h 3657600"/>
                  <a:gd name="connsiteX30" fmla="*/ 1255853 w 2077656"/>
                  <a:gd name="connsiteY30" fmla="*/ 1203767 h 3657600"/>
                  <a:gd name="connsiteX31" fmla="*/ 1088020 w 2077656"/>
                  <a:gd name="connsiteY31" fmla="*/ 1603094 h 3657600"/>
                  <a:gd name="connsiteX32" fmla="*/ 1088020 w 2077656"/>
                  <a:gd name="connsiteY32" fmla="*/ 1684117 h 3657600"/>
                  <a:gd name="connsiteX33" fmla="*/ 1221129 w 2077656"/>
                  <a:gd name="connsiteY33" fmla="*/ 1759352 h 3657600"/>
                  <a:gd name="connsiteX34" fmla="*/ 1250066 w 2077656"/>
                  <a:gd name="connsiteY34" fmla="*/ 1851950 h 3657600"/>
                  <a:gd name="connsiteX35" fmla="*/ 1290577 w 2077656"/>
                  <a:gd name="connsiteY35" fmla="*/ 2095018 h 3657600"/>
                  <a:gd name="connsiteX36" fmla="*/ 1371600 w 2077656"/>
                  <a:gd name="connsiteY36" fmla="*/ 2291788 h 3657600"/>
                  <a:gd name="connsiteX37" fmla="*/ 1487347 w 2077656"/>
                  <a:gd name="connsiteY37" fmla="*/ 2343874 h 3657600"/>
                  <a:gd name="connsiteX38" fmla="*/ 1695691 w 2077656"/>
                  <a:gd name="connsiteY38" fmla="*/ 2349661 h 3657600"/>
                  <a:gd name="connsiteX39" fmla="*/ 1828800 w 2077656"/>
                  <a:gd name="connsiteY39" fmla="*/ 2367023 h 3657600"/>
                  <a:gd name="connsiteX40" fmla="*/ 2008208 w 2077656"/>
                  <a:gd name="connsiteY40" fmla="*/ 2448046 h 3657600"/>
                  <a:gd name="connsiteX41" fmla="*/ 2077656 w 2077656"/>
                  <a:gd name="connsiteY41" fmla="*/ 2621666 h 3657600"/>
                  <a:gd name="connsiteX42" fmla="*/ 2071868 w 2077656"/>
                  <a:gd name="connsiteY42" fmla="*/ 2725838 h 3657600"/>
                  <a:gd name="connsiteX43" fmla="*/ 1985058 w 2077656"/>
                  <a:gd name="connsiteY43" fmla="*/ 2876309 h 3657600"/>
                  <a:gd name="connsiteX44" fmla="*/ 1851949 w 2077656"/>
                  <a:gd name="connsiteY44" fmla="*/ 3003631 h 3657600"/>
                  <a:gd name="connsiteX45" fmla="*/ 1672542 w 2077656"/>
                  <a:gd name="connsiteY45" fmla="*/ 3125165 h 3657600"/>
                  <a:gd name="connsiteX46" fmla="*/ 1545220 w 2077656"/>
                  <a:gd name="connsiteY46" fmla="*/ 3229337 h 3657600"/>
                  <a:gd name="connsiteX47" fmla="*/ 1435261 w 2077656"/>
                  <a:gd name="connsiteY47" fmla="*/ 3321935 h 3657600"/>
                  <a:gd name="connsiteX48" fmla="*/ 1354238 w 2077656"/>
                  <a:gd name="connsiteY48" fmla="*/ 3420319 h 3657600"/>
                  <a:gd name="connsiteX49" fmla="*/ 1279002 w 2077656"/>
                  <a:gd name="connsiteY49" fmla="*/ 3640238 h 3657600"/>
                  <a:gd name="connsiteX50" fmla="*/ 237281 w 2077656"/>
                  <a:gd name="connsiteY50" fmla="*/ 365760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2077656" h="3657600">
                    <a:moveTo>
                      <a:pt x="237281" y="3657600"/>
                    </a:moveTo>
                    <a:lnTo>
                      <a:pt x="231494" y="3483980"/>
                    </a:lnTo>
                    <a:lnTo>
                      <a:pt x="381964" y="3310360"/>
                    </a:lnTo>
                    <a:lnTo>
                      <a:pt x="885463" y="2928395"/>
                    </a:lnTo>
                    <a:lnTo>
                      <a:pt x="960699" y="2783712"/>
                    </a:lnTo>
                    <a:lnTo>
                      <a:pt x="972273" y="2569580"/>
                    </a:lnTo>
                    <a:lnTo>
                      <a:pt x="891251" y="2401747"/>
                    </a:lnTo>
                    <a:lnTo>
                      <a:pt x="740780" y="2332299"/>
                    </a:lnTo>
                    <a:lnTo>
                      <a:pt x="515073" y="2332299"/>
                    </a:lnTo>
                    <a:lnTo>
                      <a:pt x="329878" y="2303362"/>
                    </a:lnTo>
                    <a:lnTo>
                      <a:pt x="254643" y="2204978"/>
                    </a:lnTo>
                    <a:lnTo>
                      <a:pt x="214132" y="1956122"/>
                    </a:lnTo>
                    <a:lnTo>
                      <a:pt x="150471" y="1724628"/>
                    </a:lnTo>
                    <a:lnTo>
                      <a:pt x="0" y="1620456"/>
                    </a:lnTo>
                    <a:lnTo>
                      <a:pt x="46299" y="1493135"/>
                    </a:lnTo>
                    <a:lnTo>
                      <a:pt x="185195" y="1180618"/>
                    </a:lnTo>
                    <a:lnTo>
                      <a:pt x="127321" y="897038"/>
                    </a:lnTo>
                    <a:lnTo>
                      <a:pt x="196770" y="590309"/>
                    </a:lnTo>
                    <a:lnTo>
                      <a:pt x="306729" y="353028"/>
                    </a:lnTo>
                    <a:lnTo>
                      <a:pt x="491924" y="196770"/>
                    </a:lnTo>
                    <a:lnTo>
                      <a:pt x="694481" y="86810"/>
                    </a:lnTo>
                    <a:lnTo>
                      <a:pt x="1018572" y="17362"/>
                    </a:lnTo>
                    <a:lnTo>
                      <a:pt x="1296364" y="0"/>
                    </a:lnTo>
                    <a:lnTo>
                      <a:pt x="1504709" y="0"/>
                    </a:lnTo>
                    <a:lnTo>
                      <a:pt x="1736202" y="86810"/>
                    </a:lnTo>
                    <a:lnTo>
                      <a:pt x="1527858" y="225707"/>
                    </a:lnTo>
                    <a:lnTo>
                      <a:pt x="1354238" y="491924"/>
                    </a:lnTo>
                    <a:lnTo>
                      <a:pt x="1279002" y="711843"/>
                    </a:lnTo>
                    <a:lnTo>
                      <a:pt x="1232704" y="879676"/>
                    </a:lnTo>
                    <a:lnTo>
                      <a:pt x="1226916" y="1047509"/>
                    </a:lnTo>
                    <a:lnTo>
                      <a:pt x="1255853" y="1203767"/>
                    </a:lnTo>
                    <a:lnTo>
                      <a:pt x="1088020" y="1603094"/>
                    </a:lnTo>
                    <a:lnTo>
                      <a:pt x="1088020" y="1684117"/>
                    </a:lnTo>
                    <a:lnTo>
                      <a:pt x="1221129" y="1759352"/>
                    </a:lnTo>
                    <a:lnTo>
                      <a:pt x="1250066" y="1851950"/>
                    </a:lnTo>
                    <a:lnTo>
                      <a:pt x="1290577" y="2095018"/>
                    </a:lnTo>
                    <a:lnTo>
                      <a:pt x="1371600" y="2291788"/>
                    </a:lnTo>
                    <a:lnTo>
                      <a:pt x="1487347" y="2343874"/>
                    </a:lnTo>
                    <a:lnTo>
                      <a:pt x="1695691" y="2349661"/>
                    </a:lnTo>
                    <a:lnTo>
                      <a:pt x="1828800" y="2367023"/>
                    </a:lnTo>
                    <a:lnTo>
                      <a:pt x="2008208" y="2448046"/>
                    </a:lnTo>
                    <a:lnTo>
                      <a:pt x="2077656" y="2621666"/>
                    </a:lnTo>
                    <a:lnTo>
                      <a:pt x="2071868" y="2725838"/>
                    </a:lnTo>
                    <a:lnTo>
                      <a:pt x="1985058" y="2876309"/>
                    </a:lnTo>
                    <a:lnTo>
                      <a:pt x="1851949" y="3003631"/>
                    </a:lnTo>
                    <a:lnTo>
                      <a:pt x="1672542" y="3125165"/>
                    </a:lnTo>
                    <a:lnTo>
                      <a:pt x="1545220" y="3229337"/>
                    </a:lnTo>
                    <a:lnTo>
                      <a:pt x="1435261" y="3321935"/>
                    </a:lnTo>
                    <a:lnTo>
                      <a:pt x="1354238" y="3420319"/>
                    </a:lnTo>
                    <a:lnTo>
                      <a:pt x="1279002" y="3640238"/>
                    </a:lnTo>
                    <a:lnTo>
                      <a:pt x="237281" y="3657600"/>
                    </a:lnTo>
                    <a:close/>
                  </a:path>
                </a:pathLst>
              </a:custGeom>
              <a:solidFill>
                <a:schemeClr val="accent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14" name="Freeform 13"/>
              <p:cNvSpPr/>
              <p:nvPr/>
            </p:nvSpPr>
            <p:spPr>
              <a:xfrm>
                <a:off x="2268638" y="1585732"/>
                <a:ext cx="2071868" cy="3692324"/>
              </a:xfrm>
              <a:custGeom>
                <a:avLst/>
                <a:gdLst>
                  <a:gd name="connsiteX0" fmla="*/ 312516 w 2071868"/>
                  <a:gd name="connsiteY0" fmla="*/ 3692324 h 3692324"/>
                  <a:gd name="connsiteX1" fmla="*/ 254643 w 2071868"/>
                  <a:gd name="connsiteY1" fmla="*/ 3593939 h 3692324"/>
                  <a:gd name="connsiteX2" fmla="*/ 358815 w 2071868"/>
                  <a:gd name="connsiteY2" fmla="*/ 3379807 h 3692324"/>
                  <a:gd name="connsiteX3" fmla="*/ 711843 w 2071868"/>
                  <a:gd name="connsiteY3" fmla="*/ 3096227 h 3692324"/>
                  <a:gd name="connsiteX4" fmla="*/ 949124 w 2071868"/>
                  <a:gd name="connsiteY4" fmla="*/ 2882096 h 3692324"/>
                  <a:gd name="connsiteX5" fmla="*/ 1001210 w 2071868"/>
                  <a:gd name="connsiteY5" fmla="*/ 2679539 h 3692324"/>
                  <a:gd name="connsiteX6" fmla="*/ 954911 w 2071868"/>
                  <a:gd name="connsiteY6" fmla="*/ 2459620 h 3692324"/>
                  <a:gd name="connsiteX7" fmla="*/ 781291 w 2071868"/>
                  <a:gd name="connsiteY7" fmla="*/ 2367022 h 3692324"/>
                  <a:gd name="connsiteX8" fmla="*/ 451413 w 2071868"/>
                  <a:gd name="connsiteY8" fmla="*/ 2349660 h 3692324"/>
                  <a:gd name="connsiteX9" fmla="*/ 318304 w 2071868"/>
                  <a:gd name="connsiteY9" fmla="*/ 2280212 h 3692324"/>
                  <a:gd name="connsiteX10" fmla="*/ 266218 w 2071868"/>
                  <a:gd name="connsiteY10" fmla="*/ 2118167 h 3692324"/>
                  <a:gd name="connsiteX11" fmla="*/ 196770 w 2071868"/>
                  <a:gd name="connsiteY11" fmla="*/ 1823012 h 3692324"/>
                  <a:gd name="connsiteX12" fmla="*/ 92597 w 2071868"/>
                  <a:gd name="connsiteY12" fmla="*/ 1707265 h 3692324"/>
                  <a:gd name="connsiteX13" fmla="*/ 0 w 2071868"/>
                  <a:gd name="connsiteY13" fmla="*/ 1620455 h 3692324"/>
                  <a:gd name="connsiteX14" fmla="*/ 127321 w 2071868"/>
                  <a:gd name="connsiteY14" fmla="*/ 1417898 h 3692324"/>
                  <a:gd name="connsiteX15" fmla="*/ 196770 w 2071868"/>
                  <a:gd name="connsiteY15" fmla="*/ 1180617 h 3692324"/>
                  <a:gd name="connsiteX16" fmla="*/ 173620 w 2071868"/>
                  <a:gd name="connsiteY16" fmla="*/ 897038 h 3692324"/>
                  <a:gd name="connsiteX17" fmla="*/ 266218 w 2071868"/>
                  <a:gd name="connsiteY17" fmla="*/ 532435 h 3692324"/>
                  <a:gd name="connsiteX18" fmla="*/ 451413 w 2071868"/>
                  <a:gd name="connsiteY18" fmla="*/ 248855 h 3692324"/>
                  <a:gd name="connsiteX19" fmla="*/ 816015 w 2071868"/>
                  <a:gd name="connsiteY19" fmla="*/ 57873 h 3692324"/>
                  <a:gd name="connsiteX20" fmla="*/ 1145894 w 2071868"/>
                  <a:gd name="connsiteY20" fmla="*/ 11574 h 3692324"/>
                  <a:gd name="connsiteX21" fmla="*/ 1417899 w 2071868"/>
                  <a:gd name="connsiteY21" fmla="*/ 0 h 3692324"/>
                  <a:gd name="connsiteX22" fmla="*/ 1568370 w 2071868"/>
                  <a:gd name="connsiteY22" fmla="*/ 46298 h 3692324"/>
                  <a:gd name="connsiteX23" fmla="*/ 1770927 w 2071868"/>
                  <a:gd name="connsiteY23" fmla="*/ 115746 h 3692324"/>
                  <a:gd name="connsiteX24" fmla="*/ 1527858 w 2071868"/>
                  <a:gd name="connsiteY24" fmla="*/ 324091 h 3692324"/>
                  <a:gd name="connsiteX25" fmla="*/ 1354238 w 2071868"/>
                  <a:gd name="connsiteY25" fmla="*/ 491924 h 3692324"/>
                  <a:gd name="connsiteX26" fmla="*/ 1284790 w 2071868"/>
                  <a:gd name="connsiteY26" fmla="*/ 642395 h 3692324"/>
                  <a:gd name="connsiteX27" fmla="*/ 1250066 w 2071868"/>
                  <a:gd name="connsiteY27" fmla="*/ 821802 h 3692324"/>
                  <a:gd name="connsiteX28" fmla="*/ 1238491 w 2071868"/>
                  <a:gd name="connsiteY28" fmla="*/ 954911 h 3692324"/>
                  <a:gd name="connsiteX29" fmla="*/ 1267428 w 2071868"/>
                  <a:gd name="connsiteY29" fmla="*/ 1163255 h 3692324"/>
                  <a:gd name="connsiteX30" fmla="*/ 1284790 w 2071868"/>
                  <a:gd name="connsiteY30" fmla="*/ 1284790 h 3692324"/>
                  <a:gd name="connsiteX31" fmla="*/ 1169043 w 2071868"/>
                  <a:gd name="connsiteY31" fmla="*/ 1504709 h 3692324"/>
                  <a:gd name="connsiteX32" fmla="*/ 1105382 w 2071868"/>
                  <a:gd name="connsiteY32" fmla="*/ 1591519 h 3692324"/>
                  <a:gd name="connsiteX33" fmla="*/ 1082233 w 2071868"/>
                  <a:gd name="connsiteY33" fmla="*/ 1637817 h 3692324"/>
                  <a:gd name="connsiteX34" fmla="*/ 1157468 w 2071868"/>
                  <a:gd name="connsiteY34" fmla="*/ 1724627 h 3692324"/>
                  <a:gd name="connsiteX35" fmla="*/ 1244278 w 2071868"/>
                  <a:gd name="connsiteY35" fmla="*/ 1776714 h 3692324"/>
                  <a:gd name="connsiteX36" fmla="*/ 1273215 w 2071868"/>
                  <a:gd name="connsiteY36" fmla="*/ 1880886 h 3692324"/>
                  <a:gd name="connsiteX37" fmla="*/ 1307939 w 2071868"/>
                  <a:gd name="connsiteY37" fmla="*/ 2031357 h 3692324"/>
                  <a:gd name="connsiteX38" fmla="*/ 1331089 w 2071868"/>
                  <a:gd name="connsiteY38" fmla="*/ 2170253 h 3692324"/>
                  <a:gd name="connsiteX39" fmla="*/ 1348451 w 2071868"/>
                  <a:gd name="connsiteY39" fmla="*/ 2239701 h 3692324"/>
                  <a:gd name="connsiteX40" fmla="*/ 1452623 w 2071868"/>
                  <a:gd name="connsiteY40" fmla="*/ 2343873 h 3692324"/>
                  <a:gd name="connsiteX41" fmla="*/ 1603094 w 2071868"/>
                  <a:gd name="connsiteY41" fmla="*/ 2367022 h 3692324"/>
                  <a:gd name="connsiteX42" fmla="*/ 1747777 w 2071868"/>
                  <a:gd name="connsiteY42" fmla="*/ 2378597 h 3692324"/>
                  <a:gd name="connsiteX43" fmla="*/ 1904035 w 2071868"/>
                  <a:gd name="connsiteY43" fmla="*/ 2390172 h 3692324"/>
                  <a:gd name="connsiteX44" fmla="*/ 1985058 w 2071868"/>
                  <a:gd name="connsiteY44" fmla="*/ 2436471 h 3692324"/>
                  <a:gd name="connsiteX45" fmla="*/ 2071868 w 2071868"/>
                  <a:gd name="connsiteY45" fmla="*/ 2552217 h 3692324"/>
                  <a:gd name="connsiteX46" fmla="*/ 2071868 w 2071868"/>
                  <a:gd name="connsiteY46" fmla="*/ 2673752 h 3692324"/>
                  <a:gd name="connsiteX47" fmla="*/ 2071868 w 2071868"/>
                  <a:gd name="connsiteY47" fmla="*/ 2801073 h 3692324"/>
                  <a:gd name="connsiteX48" fmla="*/ 2019782 w 2071868"/>
                  <a:gd name="connsiteY48" fmla="*/ 2939969 h 3692324"/>
                  <a:gd name="connsiteX49" fmla="*/ 1869311 w 2071868"/>
                  <a:gd name="connsiteY49" fmla="*/ 3026779 h 3692324"/>
                  <a:gd name="connsiteX50" fmla="*/ 1689904 w 2071868"/>
                  <a:gd name="connsiteY50" fmla="*/ 3171463 h 3692324"/>
                  <a:gd name="connsiteX51" fmla="*/ 1522071 w 2071868"/>
                  <a:gd name="connsiteY51" fmla="*/ 3292997 h 3692324"/>
                  <a:gd name="connsiteX52" fmla="*/ 1417899 w 2071868"/>
                  <a:gd name="connsiteY52" fmla="*/ 3397169 h 3692324"/>
                  <a:gd name="connsiteX53" fmla="*/ 1354238 w 2071868"/>
                  <a:gd name="connsiteY53" fmla="*/ 3524491 h 3692324"/>
                  <a:gd name="connsiteX54" fmla="*/ 1284790 w 2071868"/>
                  <a:gd name="connsiteY54" fmla="*/ 3674962 h 3692324"/>
                  <a:gd name="connsiteX55" fmla="*/ 312516 w 2071868"/>
                  <a:gd name="connsiteY55" fmla="*/ 3692324 h 3692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071868" h="3692324">
                    <a:moveTo>
                      <a:pt x="312516" y="3692324"/>
                    </a:moveTo>
                    <a:lnTo>
                      <a:pt x="254643" y="3593939"/>
                    </a:lnTo>
                    <a:lnTo>
                      <a:pt x="358815" y="3379807"/>
                    </a:lnTo>
                    <a:lnTo>
                      <a:pt x="711843" y="3096227"/>
                    </a:lnTo>
                    <a:lnTo>
                      <a:pt x="949124" y="2882096"/>
                    </a:lnTo>
                    <a:lnTo>
                      <a:pt x="1001210" y="2679539"/>
                    </a:lnTo>
                    <a:lnTo>
                      <a:pt x="954911" y="2459620"/>
                    </a:lnTo>
                    <a:lnTo>
                      <a:pt x="781291" y="2367022"/>
                    </a:lnTo>
                    <a:lnTo>
                      <a:pt x="451413" y="2349660"/>
                    </a:lnTo>
                    <a:lnTo>
                      <a:pt x="318304" y="2280212"/>
                    </a:lnTo>
                    <a:lnTo>
                      <a:pt x="266218" y="2118167"/>
                    </a:lnTo>
                    <a:lnTo>
                      <a:pt x="196770" y="1823012"/>
                    </a:lnTo>
                    <a:lnTo>
                      <a:pt x="92597" y="1707265"/>
                    </a:lnTo>
                    <a:lnTo>
                      <a:pt x="0" y="1620455"/>
                    </a:lnTo>
                    <a:lnTo>
                      <a:pt x="127321" y="1417898"/>
                    </a:lnTo>
                    <a:lnTo>
                      <a:pt x="196770" y="1180617"/>
                    </a:lnTo>
                    <a:lnTo>
                      <a:pt x="173620" y="897038"/>
                    </a:lnTo>
                    <a:lnTo>
                      <a:pt x="266218" y="532435"/>
                    </a:lnTo>
                    <a:lnTo>
                      <a:pt x="451413" y="248855"/>
                    </a:lnTo>
                    <a:lnTo>
                      <a:pt x="816015" y="57873"/>
                    </a:lnTo>
                    <a:lnTo>
                      <a:pt x="1145894" y="11574"/>
                    </a:lnTo>
                    <a:lnTo>
                      <a:pt x="1417899" y="0"/>
                    </a:lnTo>
                    <a:lnTo>
                      <a:pt x="1568370" y="46298"/>
                    </a:lnTo>
                    <a:lnTo>
                      <a:pt x="1770927" y="115746"/>
                    </a:lnTo>
                    <a:lnTo>
                      <a:pt x="1527858" y="324091"/>
                    </a:lnTo>
                    <a:lnTo>
                      <a:pt x="1354238" y="491924"/>
                    </a:lnTo>
                    <a:lnTo>
                      <a:pt x="1284790" y="642395"/>
                    </a:lnTo>
                    <a:lnTo>
                      <a:pt x="1250066" y="821802"/>
                    </a:lnTo>
                    <a:lnTo>
                      <a:pt x="1238491" y="954911"/>
                    </a:lnTo>
                    <a:lnTo>
                      <a:pt x="1267428" y="1163255"/>
                    </a:lnTo>
                    <a:lnTo>
                      <a:pt x="1284790" y="1284790"/>
                    </a:lnTo>
                    <a:lnTo>
                      <a:pt x="1169043" y="1504709"/>
                    </a:lnTo>
                    <a:lnTo>
                      <a:pt x="1105382" y="1591519"/>
                    </a:lnTo>
                    <a:lnTo>
                      <a:pt x="1082233" y="1637817"/>
                    </a:lnTo>
                    <a:lnTo>
                      <a:pt x="1157468" y="1724627"/>
                    </a:lnTo>
                    <a:lnTo>
                      <a:pt x="1244278" y="1776714"/>
                    </a:lnTo>
                    <a:lnTo>
                      <a:pt x="1273215" y="1880886"/>
                    </a:lnTo>
                    <a:lnTo>
                      <a:pt x="1307939" y="2031357"/>
                    </a:lnTo>
                    <a:lnTo>
                      <a:pt x="1331089" y="2170253"/>
                    </a:lnTo>
                    <a:lnTo>
                      <a:pt x="1348451" y="2239701"/>
                    </a:lnTo>
                    <a:lnTo>
                      <a:pt x="1452623" y="2343873"/>
                    </a:lnTo>
                    <a:lnTo>
                      <a:pt x="1603094" y="2367022"/>
                    </a:lnTo>
                    <a:lnTo>
                      <a:pt x="1747777" y="2378597"/>
                    </a:lnTo>
                    <a:lnTo>
                      <a:pt x="1904035" y="2390172"/>
                    </a:lnTo>
                    <a:lnTo>
                      <a:pt x="1985058" y="2436471"/>
                    </a:lnTo>
                    <a:lnTo>
                      <a:pt x="2071868" y="2552217"/>
                    </a:lnTo>
                    <a:lnTo>
                      <a:pt x="2071868" y="2673752"/>
                    </a:lnTo>
                    <a:lnTo>
                      <a:pt x="2071868" y="2801073"/>
                    </a:lnTo>
                    <a:lnTo>
                      <a:pt x="2019782" y="2939969"/>
                    </a:lnTo>
                    <a:lnTo>
                      <a:pt x="1869311" y="3026779"/>
                    </a:lnTo>
                    <a:lnTo>
                      <a:pt x="1689904" y="3171463"/>
                    </a:lnTo>
                    <a:lnTo>
                      <a:pt x="1522071" y="3292997"/>
                    </a:lnTo>
                    <a:lnTo>
                      <a:pt x="1417899" y="3397169"/>
                    </a:lnTo>
                    <a:lnTo>
                      <a:pt x="1354238" y="3524491"/>
                    </a:lnTo>
                    <a:lnTo>
                      <a:pt x="1284790" y="3674962"/>
                    </a:lnTo>
                    <a:lnTo>
                      <a:pt x="312516" y="3692324"/>
                    </a:lnTo>
                    <a:close/>
                  </a:path>
                </a:pathLst>
              </a:cu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pic>
            <p:nvPicPr>
              <p:cNvPr id="1028" name="Picture 4"/>
              <p:cNvPicPr>
                <a:picLocks noChangeAspect="1" noChangeArrowheads="1"/>
              </p:cNvPicPr>
              <p:nvPr/>
            </p:nvPicPr>
            <p:blipFill>
              <a:blip r:embed="rId6">
                <a:clrChange>
                  <a:clrFrom>
                    <a:srgbClr val="FFFFFF"/>
                  </a:clrFrom>
                  <a:clrTo>
                    <a:srgbClr val="FFFFFF">
                      <a:alpha val="0"/>
                    </a:srgbClr>
                  </a:clrTo>
                </a:clrChange>
                <a:extLst>
                  <a:ext uri="{BEBA8EAE-BF5A-486C-A8C5-ECC9F3942E4B}">
                    <a14:imgProps xmlns:a14="http://schemas.microsoft.com/office/drawing/2010/main">
                      <a14:imgLayer r:embed="rId7">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130425" y="1474788"/>
                <a:ext cx="4883150" cy="391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82" name="Rectangle 81"/>
            <p:cNvSpPr/>
            <p:nvPr/>
          </p:nvSpPr>
          <p:spPr>
            <a:xfrm>
              <a:off x="6782452" y="4913867"/>
              <a:ext cx="1826551" cy="584775"/>
            </a:xfrm>
            <a:prstGeom prst="rect">
              <a:avLst/>
            </a:prstGeom>
            <a:noFill/>
            <a:ln>
              <a:noFill/>
            </a:ln>
          </p:spPr>
          <p:txBody>
            <a:bodyPr wrap="square">
              <a:spAutoFit/>
            </a:bodyPr>
            <a:lstStyle/>
            <a:p>
              <a:pPr algn="ctr"/>
              <a:r>
                <a:rPr lang="en-GB" sz="3200" b="1" dirty="0">
                  <a:solidFill>
                    <a:srgbClr val="005294"/>
                  </a:solidFill>
                </a:rPr>
                <a:t>8.4%</a:t>
              </a:r>
              <a:endParaRPr lang="en-GB" baseline="30000" dirty="0">
                <a:solidFill>
                  <a:srgbClr val="005294"/>
                </a:solidFill>
              </a:endParaRPr>
            </a:p>
          </p:txBody>
        </p:sp>
        <p:sp>
          <p:nvSpPr>
            <p:cNvPr id="83" name="Rectangle 82"/>
            <p:cNvSpPr/>
            <p:nvPr/>
          </p:nvSpPr>
          <p:spPr>
            <a:xfrm>
              <a:off x="4960075" y="4513757"/>
              <a:ext cx="1374236" cy="400110"/>
            </a:xfrm>
            <a:prstGeom prst="rect">
              <a:avLst/>
            </a:prstGeom>
            <a:noFill/>
            <a:ln>
              <a:noFill/>
            </a:ln>
          </p:spPr>
          <p:txBody>
            <a:bodyPr wrap="square">
              <a:spAutoFit/>
            </a:bodyPr>
            <a:lstStyle/>
            <a:p>
              <a:pPr algn="ctr"/>
              <a:r>
                <a:rPr lang="en-GB" sz="2000" b="1" dirty="0">
                  <a:solidFill>
                    <a:srgbClr val="005294"/>
                  </a:solidFill>
                </a:rPr>
                <a:t>Race</a:t>
              </a:r>
              <a:endParaRPr lang="en-GB" sz="1200" b="1" dirty="0">
                <a:solidFill>
                  <a:srgbClr val="005294"/>
                </a:solidFill>
              </a:endParaRPr>
            </a:p>
          </p:txBody>
        </p:sp>
        <p:sp>
          <p:nvSpPr>
            <p:cNvPr id="52" name="Rectangle 51"/>
            <p:cNvSpPr/>
            <p:nvPr/>
          </p:nvSpPr>
          <p:spPr>
            <a:xfrm>
              <a:off x="6782452" y="4410854"/>
              <a:ext cx="1826551" cy="612988"/>
            </a:xfrm>
            <a:prstGeom prst="rect">
              <a:avLst/>
            </a:prstGeom>
            <a:noFill/>
            <a:ln>
              <a:noFill/>
            </a:ln>
          </p:spPr>
          <p:txBody>
            <a:bodyPr wrap="square" anchor="ctr">
              <a:spAutoFit/>
            </a:bodyPr>
            <a:lstStyle/>
            <a:p>
              <a:pPr algn="ctr">
                <a:lnSpc>
                  <a:spcPts val="2000"/>
                </a:lnSpc>
              </a:pPr>
              <a:r>
                <a:rPr lang="en-GB" sz="2000" b="1" dirty="0">
                  <a:solidFill>
                    <a:srgbClr val="005294"/>
                  </a:solidFill>
                </a:rPr>
                <a:t>PDE-5 inhibitor use</a:t>
              </a:r>
              <a:endParaRPr lang="en-GB" sz="1200" b="1" dirty="0">
                <a:solidFill>
                  <a:srgbClr val="005294"/>
                </a:solidFill>
              </a:endParaRPr>
            </a:p>
          </p:txBody>
        </p:sp>
        <p:pic>
          <p:nvPicPr>
            <p:cNvPr id="53" name="Picture 3"/>
            <p:cNvPicPr>
              <a:picLocks noChangeAspect="1" noChangeArrowheads="1"/>
            </p:cNvPicPr>
            <p:nvPr/>
          </p:nvPicPr>
          <p:blipFill>
            <a:blip r:embed="rId8" cstate="print">
              <a:clrChange>
                <a:clrFrom>
                  <a:srgbClr val="FAFAFA"/>
                </a:clrFrom>
                <a:clrTo>
                  <a:srgbClr val="FAFAFA">
                    <a:alpha val="0"/>
                  </a:srgbClr>
                </a:clrTo>
              </a:clrChange>
              <a:duotone>
                <a:schemeClr val="accent1">
                  <a:shade val="45000"/>
                  <a:satMod val="135000"/>
                </a:schemeClr>
                <a:prstClr val="white"/>
              </a:duotone>
              <a:extLst>
                <a:ext uri="{BEBA8EAE-BF5A-486C-A8C5-ECC9F3942E4B}">
                  <a14:imgProps xmlns:a14="http://schemas.microsoft.com/office/drawing/2010/main">
                    <a14:imgLayer r:embed="rId9">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7089356" y="3712649"/>
              <a:ext cx="1212742" cy="723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718130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242" y="152401"/>
            <a:ext cx="11331019" cy="834047"/>
          </a:xfrm>
        </p:spPr>
        <p:txBody>
          <a:bodyPr>
            <a:noAutofit/>
          </a:bodyPr>
          <a:lstStyle/>
          <a:p>
            <a:r>
              <a:rPr lang="en-GB" sz="2600" dirty="0">
                <a:solidFill>
                  <a:schemeClr val="accent1"/>
                </a:solidFill>
              </a:rPr>
              <a:t>Sexual Function Trial: </a:t>
            </a:r>
            <a:r>
              <a:rPr lang="en-GB" sz="2600" dirty="0"/>
              <a:t>TTh significantly improved sexual function versus placebo in older men with low testosterone</a:t>
            </a:r>
          </a:p>
        </p:txBody>
      </p:sp>
      <p:sp>
        <p:nvSpPr>
          <p:cNvPr id="5" name="TextBox 4"/>
          <p:cNvSpPr txBox="1"/>
          <p:nvPr/>
        </p:nvSpPr>
        <p:spPr>
          <a:xfrm>
            <a:off x="1523999" y="5854165"/>
            <a:ext cx="9144001" cy="400110"/>
          </a:xfrm>
          <a:prstGeom prst="rect">
            <a:avLst/>
          </a:prstGeom>
          <a:noFill/>
        </p:spPr>
        <p:txBody>
          <a:bodyPr wrap="square" rtlCol="0" anchor="b">
            <a:spAutoFit/>
          </a:bodyPr>
          <a:lstStyle/>
          <a:p>
            <a:r>
              <a:rPr lang="en-GB" sz="1000" dirty="0">
                <a:solidFill>
                  <a:schemeClr val="tx2"/>
                </a:solidFill>
              </a:rPr>
              <a:t>PDQ-Q4, question 4 of the Psychosexual Daily Questionnaire; TTh, testosterone therapy</a:t>
            </a:r>
          </a:p>
          <a:p>
            <a:r>
              <a:rPr lang="en-GB" sz="1000" b="1" dirty="0">
                <a:solidFill>
                  <a:schemeClr val="tx2"/>
                </a:solidFill>
              </a:rPr>
              <a:t>1.</a:t>
            </a:r>
            <a:r>
              <a:rPr lang="en-GB" sz="1000" dirty="0">
                <a:solidFill>
                  <a:schemeClr val="tx2"/>
                </a:solidFill>
              </a:rPr>
              <a:t> Snyder PJ </a:t>
            </a:r>
            <a:r>
              <a:rPr lang="en-GB" sz="1000" i="1" dirty="0">
                <a:solidFill>
                  <a:schemeClr val="tx2"/>
                </a:solidFill>
              </a:rPr>
              <a:t>et al. </a:t>
            </a:r>
            <a:r>
              <a:rPr lang="sv-SE" sz="1000" i="1" dirty="0">
                <a:solidFill>
                  <a:schemeClr val="tx2"/>
                </a:solidFill>
              </a:rPr>
              <a:t>N Engl J Med</a:t>
            </a:r>
            <a:r>
              <a:rPr lang="sv-SE" sz="1000" dirty="0">
                <a:solidFill>
                  <a:schemeClr val="tx2"/>
                </a:solidFill>
              </a:rPr>
              <a:t> 2016;374:611–24; </a:t>
            </a:r>
            <a:r>
              <a:rPr lang="sv-SE" sz="1000" b="1" dirty="0">
                <a:solidFill>
                  <a:schemeClr val="tx2"/>
                </a:solidFill>
              </a:rPr>
              <a:t>2.</a:t>
            </a:r>
            <a:r>
              <a:rPr lang="sv-SE" sz="1000" dirty="0">
                <a:solidFill>
                  <a:schemeClr val="tx2"/>
                </a:solidFill>
              </a:rPr>
              <a:t> Snyder PJ </a:t>
            </a:r>
            <a:r>
              <a:rPr lang="sv-SE" sz="1000" i="1" dirty="0">
                <a:solidFill>
                  <a:schemeClr val="tx2"/>
                </a:solidFill>
              </a:rPr>
              <a:t>et al. Endocr Rev</a:t>
            </a:r>
            <a:r>
              <a:rPr lang="sv-SE" sz="1000" dirty="0">
                <a:solidFill>
                  <a:schemeClr val="tx2"/>
                </a:solidFill>
              </a:rPr>
              <a:t> 2018;39:369–86.</a:t>
            </a:r>
            <a:r>
              <a:rPr lang="en-GB" sz="1000" dirty="0">
                <a:solidFill>
                  <a:schemeClr val="tx2"/>
                </a:solidFill>
              </a:rPr>
              <a:t> Graph adapted from reference 2.</a:t>
            </a:r>
          </a:p>
        </p:txBody>
      </p:sp>
      <p:sp>
        <p:nvSpPr>
          <p:cNvPr id="29" name="Content Placeholder 2"/>
          <p:cNvSpPr>
            <a:spLocks noGrp="1"/>
          </p:cNvSpPr>
          <p:nvPr>
            <p:ph idx="1"/>
          </p:nvPr>
        </p:nvSpPr>
        <p:spPr>
          <a:xfrm>
            <a:off x="386497" y="1123221"/>
            <a:ext cx="11010507" cy="1509638"/>
          </a:xfrm>
        </p:spPr>
        <p:txBody>
          <a:bodyPr>
            <a:noAutofit/>
          </a:bodyPr>
          <a:lstStyle/>
          <a:p>
            <a:r>
              <a:rPr lang="en-GB" sz="1800" dirty="0"/>
              <a:t>Averaged over all follow-up visits, TTh significantly increased sexual activity versus placebo among </a:t>
            </a:r>
            <a:r>
              <a:rPr lang="en-GB" sz="1800" dirty="0" err="1"/>
              <a:t>hypogonadal</a:t>
            </a:r>
            <a:r>
              <a:rPr lang="en-GB" sz="1800" dirty="0"/>
              <a:t> men enrolled in both the Sexual Function Trial and across all TTrials</a:t>
            </a:r>
            <a:r>
              <a:rPr lang="en-GB" sz="1800" baseline="30000" dirty="0"/>
              <a:t>1,2</a:t>
            </a:r>
          </a:p>
          <a:p>
            <a:pPr marL="269875" lvl="1" indent="-269875">
              <a:buFont typeface="Arial"/>
              <a:buChar char="•"/>
            </a:pPr>
            <a:r>
              <a:rPr lang="en-GB" sz="1800" dirty="0"/>
              <a:t>TTh also substantially increased libido and, to a lesser degree, erectile function</a:t>
            </a:r>
            <a:r>
              <a:rPr lang="en-GB" sz="1800" baseline="30000" dirty="0"/>
              <a:t>2</a:t>
            </a:r>
          </a:p>
        </p:txBody>
      </p:sp>
      <p:grpSp>
        <p:nvGrpSpPr>
          <p:cNvPr id="4" name="Group 3"/>
          <p:cNvGrpSpPr/>
          <p:nvPr/>
        </p:nvGrpSpPr>
        <p:grpSpPr>
          <a:xfrm>
            <a:off x="1338607" y="2257385"/>
            <a:ext cx="8941233" cy="3339958"/>
            <a:chOff x="576697" y="2396858"/>
            <a:chExt cx="7990606" cy="3339958"/>
          </a:xfrm>
        </p:grpSpPr>
        <p:sp>
          <p:nvSpPr>
            <p:cNvPr id="24" name="Freeform: Shape 23">
              <a:extLst>
                <a:ext uri="{FF2B5EF4-FFF2-40B4-BE49-F238E27FC236}">
                  <a16:creationId xmlns:a16="http://schemas.microsoft.com/office/drawing/2014/main" id="{2174393D-6DD5-4688-BEF4-859D8E515D91}"/>
                </a:ext>
              </a:extLst>
            </p:cNvPr>
            <p:cNvSpPr/>
            <p:nvPr/>
          </p:nvSpPr>
          <p:spPr>
            <a:xfrm>
              <a:off x="1784350" y="4210193"/>
              <a:ext cx="2344738" cy="217487"/>
            </a:xfrm>
            <a:custGeom>
              <a:avLst/>
              <a:gdLst>
                <a:gd name="connsiteX0" fmla="*/ 0 w 2344738"/>
                <a:gd name="connsiteY0" fmla="*/ 74612 h 217487"/>
                <a:gd name="connsiteX1" fmla="*/ 587375 w 2344738"/>
                <a:gd name="connsiteY1" fmla="*/ 0 h 217487"/>
                <a:gd name="connsiteX2" fmla="*/ 1174750 w 2344738"/>
                <a:gd name="connsiteY2" fmla="*/ 169862 h 217487"/>
                <a:gd name="connsiteX3" fmla="*/ 1757363 w 2344738"/>
                <a:gd name="connsiteY3" fmla="*/ 217487 h 217487"/>
                <a:gd name="connsiteX4" fmla="*/ 2344738 w 2344738"/>
                <a:gd name="connsiteY4" fmla="*/ 195262 h 217487"/>
                <a:gd name="connsiteX0" fmla="*/ 0 w 2344738"/>
                <a:gd name="connsiteY0" fmla="*/ 74612 h 217487"/>
                <a:gd name="connsiteX1" fmla="*/ 587375 w 2344738"/>
                <a:gd name="connsiteY1" fmla="*/ 0 h 217487"/>
                <a:gd name="connsiteX2" fmla="*/ 1168400 w 2344738"/>
                <a:gd name="connsiteY2" fmla="*/ 163512 h 217487"/>
                <a:gd name="connsiteX3" fmla="*/ 1757363 w 2344738"/>
                <a:gd name="connsiteY3" fmla="*/ 217487 h 217487"/>
                <a:gd name="connsiteX4" fmla="*/ 2344738 w 2344738"/>
                <a:gd name="connsiteY4" fmla="*/ 195262 h 2174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4738" h="217487">
                  <a:moveTo>
                    <a:pt x="0" y="74612"/>
                  </a:moveTo>
                  <a:lnTo>
                    <a:pt x="587375" y="0"/>
                  </a:lnTo>
                  <a:lnTo>
                    <a:pt x="1168400" y="163512"/>
                  </a:lnTo>
                  <a:lnTo>
                    <a:pt x="1757363" y="217487"/>
                  </a:lnTo>
                  <a:lnTo>
                    <a:pt x="2344738" y="195262"/>
                  </a:lnTo>
                </a:path>
              </a:pathLst>
            </a:custGeom>
            <a:noFill/>
            <a:ln w="254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grpSp>
          <p:nvGrpSpPr>
            <p:cNvPr id="28" name="Group 27">
              <a:extLst>
                <a:ext uri="{FF2B5EF4-FFF2-40B4-BE49-F238E27FC236}">
                  <a16:creationId xmlns:a16="http://schemas.microsoft.com/office/drawing/2014/main" id="{BA9D2384-A595-44F1-AC6A-954EAC2178AE}"/>
                </a:ext>
              </a:extLst>
            </p:cNvPr>
            <p:cNvGrpSpPr/>
            <p:nvPr/>
          </p:nvGrpSpPr>
          <p:grpSpPr>
            <a:xfrm>
              <a:off x="2328920" y="3381488"/>
              <a:ext cx="1840292" cy="892326"/>
              <a:chOff x="2328920" y="3589308"/>
              <a:chExt cx="1840292" cy="892326"/>
            </a:xfrm>
          </p:grpSpPr>
          <p:grpSp>
            <p:nvGrpSpPr>
              <p:cNvPr id="190" name="Group 189">
                <a:extLst>
                  <a:ext uri="{FF2B5EF4-FFF2-40B4-BE49-F238E27FC236}">
                    <a16:creationId xmlns:a16="http://schemas.microsoft.com/office/drawing/2014/main" id="{D10D53A7-5D67-451B-B6BA-4506F6C517C7}"/>
                  </a:ext>
                </a:extLst>
              </p:cNvPr>
              <p:cNvGrpSpPr/>
              <p:nvPr/>
            </p:nvGrpSpPr>
            <p:grpSpPr>
              <a:xfrm>
                <a:off x="3497720" y="3635259"/>
                <a:ext cx="80558" cy="473192"/>
                <a:chOff x="3743571" y="3308401"/>
                <a:chExt cx="80558" cy="722480"/>
              </a:xfrm>
            </p:grpSpPr>
            <p:cxnSp>
              <p:nvCxnSpPr>
                <p:cNvPr id="270" name="Straight Connector 269">
                  <a:extLst>
                    <a:ext uri="{FF2B5EF4-FFF2-40B4-BE49-F238E27FC236}">
                      <a16:creationId xmlns:a16="http://schemas.microsoft.com/office/drawing/2014/main" id="{7C135031-8D53-48FC-87AD-3057AEF0C44A}"/>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71" name="Straight Connector 270">
                  <a:extLst>
                    <a:ext uri="{FF2B5EF4-FFF2-40B4-BE49-F238E27FC236}">
                      <a16:creationId xmlns:a16="http://schemas.microsoft.com/office/drawing/2014/main" id="{8E92B77C-D952-45A7-A691-F937D00A0BED}"/>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72" name="Straight Connector 271">
                  <a:extLst>
                    <a:ext uri="{FF2B5EF4-FFF2-40B4-BE49-F238E27FC236}">
                      <a16:creationId xmlns:a16="http://schemas.microsoft.com/office/drawing/2014/main" id="{C0445330-20BC-4D17-9839-62FE6C79DD6A}"/>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191" name="Group 190">
                <a:extLst>
                  <a:ext uri="{FF2B5EF4-FFF2-40B4-BE49-F238E27FC236}">
                    <a16:creationId xmlns:a16="http://schemas.microsoft.com/office/drawing/2014/main" id="{F20B7FC7-ADAF-40F9-B790-2456E689F0BD}"/>
                  </a:ext>
                </a:extLst>
              </p:cNvPr>
              <p:cNvGrpSpPr/>
              <p:nvPr/>
            </p:nvGrpSpPr>
            <p:grpSpPr>
              <a:xfrm>
                <a:off x="4088654" y="3984625"/>
                <a:ext cx="80558" cy="497009"/>
                <a:chOff x="3743571" y="3308401"/>
                <a:chExt cx="80558" cy="722480"/>
              </a:xfrm>
            </p:grpSpPr>
            <p:cxnSp>
              <p:nvCxnSpPr>
                <p:cNvPr id="267" name="Straight Connector 266">
                  <a:extLst>
                    <a:ext uri="{FF2B5EF4-FFF2-40B4-BE49-F238E27FC236}">
                      <a16:creationId xmlns:a16="http://schemas.microsoft.com/office/drawing/2014/main" id="{8A14021D-9198-4199-A6ED-ED26336B117C}"/>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68" name="Straight Connector 267">
                  <a:extLst>
                    <a:ext uri="{FF2B5EF4-FFF2-40B4-BE49-F238E27FC236}">
                      <a16:creationId xmlns:a16="http://schemas.microsoft.com/office/drawing/2014/main" id="{A5EB6BF5-A622-4D9A-8939-618586542D8C}"/>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69" name="Straight Connector 268">
                  <a:extLst>
                    <a:ext uri="{FF2B5EF4-FFF2-40B4-BE49-F238E27FC236}">
                      <a16:creationId xmlns:a16="http://schemas.microsoft.com/office/drawing/2014/main" id="{E816D6AE-CB09-42A6-A0C6-77D20AF26D7E}"/>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192" name="Group 191">
                <a:extLst>
                  <a:ext uri="{FF2B5EF4-FFF2-40B4-BE49-F238E27FC236}">
                    <a16:creationId xmlns:a16="http://schemas.microsoft.com/office/drawing/2014/main" id="{B8E47DCB-F2A9-448D-A863-D0A5C8B9893F}"/>
                  </a:ext>
                </a:extLst>
              </p:cNvPr>
              <p:cNvGrpSpPr/>
              <p:nvPr/>
            </p:nvGrpSpPr>
            <p:grpSpPr>
              <a:xfrm>
                <a:off x="2912526" y="3601139"/>
                <a:ext cx="80558" cy="456738"/>
                <a:chOff x="3743571" y="3308401"/>
                <a:chExt cx="80558" cy="722480"/>
              </a:xfrm>
            </p:grpSpPr>
            <p:cxnSp>
              <p:nvCxnSpPr>
                <p:cNvPr id="264" name="Straight Connector 263">
                  <a:extLst>
                    <a:ext uri="{FF2B5EF4-FFF2-40B4-BE49-F238E27FC236}">
                      <a16:creationId xmlns:a16="http://schemas.microsoft.com/office/drawing/2014/main" id="{47F9472E-61CB-4745-95EA-D2B7135A7F57}"/>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65" name="Straight Connector 264">
                  <a:extLst>
                    <a:ext uri="{FF2B5EF4-FFF2-40B4-BE49-F238E27FC236}">
                      <a16:creationId xmlns:a16="http://schemas.microsoft.com/office/drawing/2014/main" id="{DDFC25AF-92FD-42F6-9A98-D617BD658FE0}"/>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66" name="Straight Connector 265">
                  <a:extLst>
                    <a:ext uri="{FF2B5EF4-FFF2-40B4-BE49-F238E27FC236}">
                      <a16:creationId xmlns:a16="http://schemas.microsoft.com/office/drawing/2014/main" id="{0C670187-1808-4508-9A52-9A20B62FE70C}"/>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193" name="Group 192">
                <a:extLst>
                  <a:ext uri="{FF2B5EF4-FFF2-40B4-BE49-F238E27FC236}">
                    <a16:creationId xmlns:a16="http://schemas.microsoft.com/office/drawing/2014/main" id="{BC0F7E64-ED84-413D-B718-C83B8284D6AD}"/>
                  </a:ext>
                </a:extLst>
              </p:cNvPr>
              <p:cNvGrpSpPr/>
              <p:nvPr/>
            </p:nvGrpSpPr>
            <p:grpSpPr>
              <a:xfrm>
                <a:off x="2328920" y="3589308"/>
                <a:ext cx="80558" cy="394700"/>
                <a:chOff x="3743571" y="3308401"/>
                <a:chExt cx="80558" cy="722480"/>
              </a:xfrm>
            </p:grpSpPr>
            <p:cxnSp>
              <p:nvCxnSpPr>
                <p:cNvPr id="261" name="Straight Connector 260">
                  <a:extLst>
                    <a:ext uri="{FF2B5EF4-FFF2-40B4-BE49-F238E27FC236}">
                      <a16:creationId xmlns:a16="http://schemas.microsoft.com/office/drawing/2014/main" id="{F026B1E4-10F3-4D70-8113-F16CE0A593EB}"/>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62" name="Straight Connector 261">
                  <a:extLst>
                    <a:ext uri="{FF2B5EF4-FFF2-40B4-BE49-F238E27FC236}">
                      <a16:creationId xmlns:a16="http://schemas.microsoft.com/office/drawing/2014/main" id="{97694BA6-5B37-4FFD-A9F8-344437F5FF34}"/>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63" name="Straight Connector 262">
                  <a:extLst>
                    <a:ext uri="{FF2B5EF4-FFF2-40B4-BE49-F238E27FC236}">
                      <a16:creationId xmlns:a16="http://schemas.microsoft.com/office/drawing/2014/main" id="{95CA7411-DBD5-4B3C-909B-665031DA2E02}"/>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grpSp>
          <p:nvGrpSpPr>
            <p:cNvPr id="31" name="Group 30">
              <a:extLst>
                <a:ext uri="{FF2B5EF4-FFF2-40B4-BE49-F238E27FC236}">
                  <a16:creationId xmlns:a16="http://schemas.microsoft.com/office/drawing/2014/main" id="{B3068743-BF93-42BA-BBC1-BBA3A73256E7}"/>
                </a:ext>
              </a:extLst>
            </p:cNvPr>
            <p:cNvGrpSpPr/>
            <p:nvPr/>
          </p:nvGrpSpPr>
          <p:grpSpPr>
            <a:xfrm>
              <a:off x="6380355" y="4126022"/>
              <a:ext cx="1838471" cy="497044"/>
              <a:chOff x="6380355" y="4333842"/>
              <a:chExt cx="1838471" cy="497044"/>
            </a:xfrm>
          </p:grpSpPr>
          <p:grpSp>
            <p:nvGrpSpPr>
              <p:cNvPr id="296" name="Group 295">
                <a:extLst>
                  <a:ext uri="{FF2B5EF4-FFF2-40B4-BE49-F238E27FC236}">
                    <a16:creationId xmlns:a16="http://schemas.microsoft.com/office/drawing/2014/main" id="{B5400915-6D7A-4F05-A693-293A105D721D}"/>
                  </a:ext>
                </a:extLst>
              </p:cNvPr>
              <p:cNvGrpSpPr/>
              <p:nvPr/>
            </p:nvGrpSpPr>
            <p:grpSpPr>
              <a:xfrm>
                <a:off x="6380355" y="4333842"/>
                <a:ext cx="80558" cy="285784"/>
                <a:chOff x="3743571" y="3308401"/>
                <a:chExt cx="80558" cy="722480"/>
              </a:xfrm>
            </p:grpSpPr>
            <p:cxnSp>
              <p:nvCxnSpPr>
                <p:cNvPr id="505" name="Straight Connector 504">
                  <a:extLst>
                    <a:ext uri="{FF2B5EF4-FFF2-40B4-BE49-F238E27FC236}">
                      <a16:creationId xmlns:a16="http://schemas.microsoft.com/office/drawing/2014/main" id="{3C472EE3-EE94-4B76-B450-005158364AEB}"/>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06" name="Straight Connector 505">
                  <a:extLst>
                    <a:ext uri="{FF2B5EF4-FFF2-40B4-BE49-F238E27FC236}">
                      <a16:creationId xmlns:a16="http://schemas.microsoft.com/office/drawing/2014/main" id="{9219E45D-FA1A-4EA1-A3A1-A255E97BCD18}"/>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07" name="Straight Connector 506">
                  <a:extLst>
                    <a:ext uri="{FF2B5EF4-FFF2-40B4-BE49-F238E27FC236}">
                      <a16:creationId xmlns:a16="http://schemas.microsoft.com/office/drawing/2014/main" id="{05DD5400-4C52-4470-9D99-A7C1B76F91B3}"/>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297" name="Group 296">
                <a:extLst>
                  <a:ext uri="{FF2B5EF4-FFF2-40B4-BE49-F238E27FC236}">
                    <a16:creationId xmlns:a16="http://schemas.microsoft.com/office/drawing/2014/main" id="{9CFF5437-F9BA-4D79-A057-F0777C1D94AC}"/>
                  </a:ext>
                </a:extLst>
              </p:cNvPr>
              <p:cNvGrpSpPr/>
              <p:nvPr/>
            </p:nvGrpSpPr>
            <p:grpSpPr>
              <a:xfrm>
                <a:off x="7547769" y="4473575"/>
                <a:ext cx="80558" cy="333375"/>
                <a:chOff x="3743571" y="3308401"/>
                <a:chExt cx="80558" cy="722480"/>
              </a:xfrm>
            </p:grpSpPr>
            <p:cxnSp>
              <p:nvCxnSpPr>
                <p:cNvPr id="502" name="Straight Connector 501">
                  <a:extLst>
                    <a:ext uri="{FF2B5EF4-FFF2-40B4-BE49-F238E27FC236}">
                      <a16:creationId xmlns:a16="http://schemas.microsoft.com/office/drawing/2014/main" id="{71C258C7-D072-4678-A04F-A7F153774D76}"/>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03" name="Straight Connector 502">
                  <a:extLst>
                    <a:ext uri="{FF2B5EF4-FFF2-40B4-BE49-F238E27FC236}">
                      <a16:creationId xmlns:a16="http://schemas.microsoft.com/office/drawing/2014/main" id="{6FB79729-4181-461D-85D6-B2CCDE37D424}"/>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04" name="Straight Connector 503">
                  <a:extLst>
                    <a:ext uri="{FF2B5EF4-FFF2-40B4-BE49-F238E27FC236}">
                      <a16:creationId xmlns:a16="http://schemas.microsoft.com/office/drawing/2014/main" id="{1BD70EE9-5575-4C06-846C-FC21B9E35505}"/>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298" name="Group 297">
                <a:extLst>
                  <a:ext uri="{FF2B5EF4-FFF2-40B4-BE49-F238E27FC236}">
                    <a16:creationId xmlns:a16="http://schemas.microsoft.com/office/drawing/2014/main" id="{FCFE40D1-E86A-4DEE-B7DA-557CA666CD85}"/>
                  </a:ext>
                </a:extLst>
              </p:cNvPr>
              <p:cNvGrpSpPr/>
              <p:nvPr/>
            </p:nvGrpSpPr>
            <p:grpSpPr>
              <a:xfrm>
                <a:off x="8138268" y="4476750"/>
                <a:ext cx="80558" cy="354136"/>
                <a:chOff x="3743571" y="3308401"/>
                <a:chExt cx="80558" cy="722480"/>
              </a:xfrm>
            </p:grpSpPr>
            <p:cxnSp>
              <p:nvCxnSpPr>
                <p:cNvPr id="499" name="Straight Connector 498">
                  <a:extLst>
                    <a:ext uri="{FF2B5EF4-FFF2-40B4-BE49-F238E27FC236}">
                      <a16:creationId xmlns:a16="http://schemas.microsoft.com/office/drawing/2014/main" id="{A46798BC-E682-4149-91A7-AD6E8A62C219}"/>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00" name="Straight Connector 499">
                  <a:extLst>
                    <a:ext uri="{FF2B5EF4-FFF2-40B4-BE49-F238E27FC236}">
                      <a16:creationId xmlns:a16="http://schemas.microsoft.com/office/drawing/2014/main" id="{2D2F8A4F-13D0-4D32-90A6-BADEBD6E2F94}"/>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01" name="Straight Connector 500">
                  <a:extLst>
                    <a:ext uri="{FF2B5EF4-FFF2-40B4-BE49-F238E27FC236}">
                      <a16:creationId xmlns:a16="http://schemas.microsoft.com/office/drawing/2014/main" id="{95720E51-57D4-4383-937F-44F308E381EE}"/>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299" name="Group 298">
                <a:extLst>
                  <a:ext uri="{FF2B5EF4-FFF2-40B4-BE49-F238E27FC236}">
                    <a16:creationId xmlns:a16="http://schemas.microsoft.com/office/drawing/2014/main" id="{001CD781-68EB-45A8-A914-509FE118A9E6}"/>
                  </a:ext>
                </a:extLst>
              </p:cNvPr>
              <p:cNvGrpSpPr/>
              <p:nvPr/>
            </p:nvGrpSpPr>
            <p:grpSpPr>
              <a:xfrm>
                <a:off x="6964860" y="4427538"/>
                <a:ext cx="80558" cy="314133"/>
                <a:chOff x="3743571" y="3308401"/>
                <a:chExt cx="80558" cy="722480"/>
              </a:xfrm>
            </p:grpSpPr>
            <p:cxnSp>
              <p:nvCxnSpPr>
                <p:cNvPr id="496" name="Straight Connector 495">
                  <a:extLst>
                    <a:ext uri="{FF2B5EF4-FFF2-40B4-BE49-F238E27FC236}">
                      <a16:creationId xmlns:a16="http://schemas.microsoft.com/office/drawing/2014/main" id="{7B66239C-EA1C-4B06-AB46-70B3A19E30F8}"/>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497" name="Straight Connector 496">
                  <a:extLst>
                    <a:ext uri="{FF2B5EF4-FFF2-40B4-BE49-F238E27FC236}">
                      <a16:creationId xmlns:a16="http://schemas.microsoft.com/office/drawing/2014/main" id="{2B429CBB-2C58-4E26-BD42-0E57778E7508}"/>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498" name="Straight Connector 497">
                  <a:extLst>
                    <a:ext uri="{FF2B5EF4-FFF2-40B4-BE49-F238E27FC236}">
                      <a16:creationId xmlns:a16="http://schemas.microsoft.com/office/drawing/2014/main" id="{1EE66969-6C55-4BD9-9947-0A09E34FDCEB}"/>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grpSp>
          <p:nvGrpSpPr>
            <p:cNvPr id="38" name="Group 37">
              <a:extLst>
                <a:ext uri="{FF2B5EF4-FFF2-40B4-BE49-F238E27FC236}">
                  <a16:creationId xmlns:a16="http://schemas.microsoft.com/office/drawing/2014/main" id="{BA8EA9C1-9112-4E0B-B9BD-C3805DF7BF08}"/>
                </a:ext>
              </a:extLst>
            </p:cNvPr>
            <p:cNvGrpSpPr/>
            <p:nvPr/>
          </p:nvGrpSpPr>
          <p:grpSpPr>
            <a:xfrm>
              <a:off x="792871" y="2748279"/>
              <a:ext cx="3483362" cy="2827368"/>
              <a:chOff x="792871" y="2956099"/>
              <a:chExt cx="3483362" cy="2827368"/>
            </a:xfrm>
          </p:grpSpPr>
          <p:grpSp>
            <p:nvGrpSpPr>
              <p:cNvPr id="35" name="Group 34">
                <a:extLst>
                  <a:ext uri="{FF2B5EF4-FFF2-40B4-BE49-F238E27FC236}">
                    <a16:creationId xmlns:a16="http://schemas.microsoft.com/office/drawing/2014/main" id="{45CB5B7A-9583-4B0F-9EDB-E2F49234A693}"/>
                  </a:ext>
                </a:extLst>
              </p:cNvPr>
              <p:cNvGrpSpPr/>
              <p:nvPr/>
            </p:nvGrpSpPr>
            <p:grpSpPr>
              <a:xfrm>
                <a:off x="2328920" y="4244975"/>
                <a:ext cx="1840292" cy="590552"/>
                <a:chOff x="2328920" y="4244975"/>
                <a:chExt cx="1840292" cy="590552"/>
              </a:xfrm>
            </p:grpSpPr>
            <p:grpSp>
              <p:nvGrpSpPr>
                <p:cNvPr id="194" name="Group 193">
                  <a:extLst>
                    <a:ext uri="{FF2B5EF4-FFF2-40B4-BE49-F238E27FC236}">
                      <a16:creationId xmlns:a16="http://schemas.microsoft.com/office/drawing/2014/main" id="{F7A6B833-C33E-466C-89CA-73EBF6A18186}"/>
                    </a:ext>
                  </a:extLst>
                </p:cNvPr>
                <p:cNvGrpSpPr/>
                <p:nvPr/>
              </p:nvGrpSpPr>
              <p:grpSpPr>
                <a:xfrm>
                  <a:off x="2328920" y="4244975"/>
                  <a:ext cx="80558" cy="352253"/>
                  <a:chOff x="3743571" y="3308401"/>
                  <a:chExt cx="80558" cy="722480"/>
                </a:xfrm>
              </p:grpSpPr>
              <p:cxnSp>
                <p:nvCxnSpPr>
                  <p:cNvPr id="258" name="Straight Connector 257">
                    <a:extLst>
                      <a:ext uri="{FF2B5EF4-FFF2-40B4-BE49-F238E27FC236}">
                        <a16:creationId xmlns:a16="http://schemas.microsoft.com/office/drawing/2014/main" id="{7BB4AA1C-42DD-4BD2-B1B9-881135E9790E}"/>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59" name="Straight Connector 258">
                    <a:extLst>
                      <a:ext uri="{FF2B5EF4-FFF2-40B4-BE49-F238E27FC236}">
                        <a16:creationId xmlns:a16="http://schemas.microsoft.com/office/drawing/2014/main" id="{AC0319FC-5109-4E2D-AB50-AAA8C46BCE88}"/>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60" name="Straight Connector 259">
                    <a:extLst>
                      <a:ext uri="{FF2B5EF4-FFF2-40B4-BE49-F238E27FC236}">
                        <a16:creationId xmlns:a16="http://schemas.microsoft.com/office/drawing/2014/main" id="{E0EEA733-72A5-4DE5-BBF4-E89781A43D05}"/>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195" name="Group 194">
                  <a:extLst>
                    <a:ext uri="{FF2B5EF4-FFF2-40B4-BE49-F238E27FC236}">
                      <a16:creationId xmlns:a16="http://schemas.microsoft.com/office/drawing/2014/main" id="{6E92C2B9-47FD-4936-8039-98169EE8EB74}"/>
                    </a:ext>
                  </a:extLst>
                </p:cNvPr>
                <p:cNvGrpSpPr/>
                <p:nvPr/>
              </p:nvGrpSpPr>
              <p:grpSpPr>
                <a:xfrm>
                  <a:off x="3497720" y="4441059"/>
                  <a:ext cx="80558" cy="383353"/>
                  <a:chOff x="3743571" y="3308401"/>
                  <a:chExt cx="80558" cy="722480"/>
                </a:xfrm>
              </p:grpSpPr>
              <p:cxnSp>
                <p:nvCxnSpPr>
                  <p:cNvPr id="255" name="Straight Connector 254">
                    <a:extLst>
                      <a:ext uri="{FF2B5EF4-FFF2-40B4-BE49-F238E27FC236}">
                        <a16:creationId xmlns:a16="http://schemas.microsoft.com/office/drawing/2014/main" id="{B95A1CF1-4351-4B71-AAB6-FD84EA7377BD}"/>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56" name="Straight Connector 255">
                    <a:extLst>
                      <a:ext uri="{FF2B5EF4-FFF2-40B4-BE49-F238E27FC236}">
                        <a16:creationId xmlns:a16="http://schemas.microsoft.com/office/drawing/2014/main" id="{F5D96D90-8715-40D5-BCD1-3C48403DBB79}"/>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57" name="Straight Connector 256">
                    <a:extLst>
                      <a:ext uri="{FF2B5EF4-FFF2-40B4-BE49-F238E27FC236}">
                        <a16:creationId xmlns:a16="http://schemas.microsoft.com/office/drawing/2014/main" id="{755CAC6A-16B6-4F0D-89D1-803108226D0A}"/>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196" name="Group 195">
                  <a:extLst>
                    <a:ext uri="{FF2B5EF4-FFF2-40B4-BE49-F238E27FC236}">
                      <a16:creationId xmlns:a16="http://schemas.microsoft.com/office/drawing/2014/main" id="{A5E86CD4-6CD9-4E86-938B-FD390B050329}"/>
                    </a:ext>
                  </a:extLst>
                </p:cNvPr>
                <p:cNvGrpSpPr/>
                <p:nvPr/>
              </p:nvGrpSpPr>
              <p:grpSpPr>
                <a:xfrm>
                  <a:off x="4088654" y="4389873"/>
                  <a:ext cx="80558" cy="445654"/>
                  <a:chOff x="3743571" y="3308401"/>
                  <a:chExt cx="80558" cy="722480"/>
                </a:xfrm>
              </p:grpSpPr>
              <p:cxnSp>
                <p:nvCxnSpPr>
                  <p:cNvPr id="252" name="Straight Connector 251">
                    <a:extLst>
                      <a:ext uri="{FF2B5EF4-FFF2-40B4-BE49-F238E27FC236}">
                        <a16:creationId xmlns:a16="http://schemas.microsoft.com/office/drawing/2014/main" id="{D41D4351-D8A8-42AA-AFDE-2C863463B940}"/>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53" name="Straight Connector 252">
                    <a:extLst>
                      <a:ext uri="{FF2B5EF4-FFF2-40B4-BE49-F238E27FC236}">
                        <a16:creationId xmlns:a16="http://schemas.microsoft.com/office/drawing/2014/main" id="{65D3E7D9-B760-4D05-87D5-43763F64101B}"/>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54" name="Straight Connector 253">
                    <a:extLst>
                      <a:ext uri="{FF2B5EF4-FFF2-40B4-BE49-F238E27FC236}">
                        <a16:creationId xmlns:a16="http://schemas.microsoft.com/office/drawing/2014/main" id="{CD9E5A6F-55BE-4EDB-A84F-C2E6893538D3}"/>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197" name="Group 196">
                  <a:extLst>
                    <a:ext uri="{FF2B5EF4-FFF2-40B4-BE49-F238E27FC236}">
                      <a16:creationId xmlns:a16="http://schemas.microsoft.com/office/drawing/2014/main" id="{F0D9D604-0506-4606-BFD9-26D493F2809F}"/>
                    </a:ext>
                  </a:extLst>
                </p:cNvPr>
                <p:cNvGrpSpPr/>
                <p:nvPr/>
              </p:nvGrpSpPr>
              <p:grpSpPr>
                <a:xfrm>
                  <a:off x="2912526" y="4389204"/>
                  <a:ext cx="80558" cy="376126"/>
                  <a:chOff x="3743571" y="3308401"/>
                  <a:chExt cx="80558" cy="722480"/>
                </a:xfrm>
              </p:grpSpPr>
              <p:cxnSp>
                <p:nvCxnSpPr>
                  <p:cNvPr id="249" name="Straight Connector 248">
                    <a:extLst>
                      <a:ext uri="{FF2B5EF4-FFF2-40B4-BE49-F238E27FC236}">
                        <a16:creationId xmlns:a16="http://schemas.microsoft.com/office/drawing/2014/main" id="{234A29F8-CF18-4A43-BC62-A0D2D1AC4454}"/>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50" name="Straight Connector 249">
                    <a:extLst>
                      <a:ext uri="{FF2B5EF4-FFF2-40B4-BE49-F238E27FC236}">
                        <a16:creationId xmlns:a16="http://schemas.microsoft.com/office/drawing/2014/main" id="{E6724E86-44D7-4A70-A380-9AAD3E3D460B}"/>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51" name="Straight Connector 250">
                    <a:extLst>
                      <a:ext uri="{FF2B5EF4-FFF2-40B4-BE49-F238E27FC236}">
                        <a16:creationId xmlns:a16="http://schemas.microsoft.com/office/drawing/2014/main" id="{ABA485E9-05A0-4DE3-97F3-0518F792918B}"/>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grpSp>
            <p:nvGrpSpPr>
              <p:cNvPr id="36" name="Group 35">
                <a:extLst>
                  <a:ext uri="{FF2B5EF4-FFF2-40B4-BE49-F238E27FC236}">
                    <a16:creationId xmlns:a16="http://schemas.microsoft.com/office/drawing/2014/main" id="{9344FEA1-1F8A-42CC-A883-B8DE7F84284C}"/>
                  </a:ext>
                </a:extLst>
              </p:cNvPr>
              <p:cNvGrpSpPr/>
              <p:nvPr/>
            </p:nvGrpSpPr>
            <p:grpSpPr>
              <a:xfrm>
                <a:off x="1750989" y="3754890"/>
                <a:ext cx="2413923" cy="769546"/>
                <a:chOff x="1750989" y="3754890"/>
                <a:chExt cx="2413923" cy="769546"/>
              </a:xfrm>
            </p:grpSpPr>
            <p:sp>
              <p:nvSpPr>
                <p:cNvPr id="210" name="Freeform: Shape 164">
                  <a:extLst>
                    <a:ext uri="{FF2B5EF4-FFF2-40B4-BE49-F238E27FC236}">
                      <a16:creationId xmlns:a16="http://schemas.microsoft.com/office/drawing/2014/main" id="{7B3D1551-0DD6-42F3-86C8-071775895E6B}"/>
                    </a:ext>
                  </a:extLst>
                </p:cNvPr>
                <p:cNvSpPr/>
                <p:nvPr/>
              </p:nvSpPr>
              <p:spPr>
                <a:xfrm>
                  <a:off x="1785722" y="3786604"/>
                  <a:ext cx="2343458" cy="702878"/>
                </a:xfrm>
                <a:custGeom>
                  <a:avLst/>
                  <a:gdLst>
                    <a:gd name="connsiteX0" fmla="*/ 0 w 2338387"/>
                    <a:gd name="connsiteY0" fmla="*/ 1260475 h 1260475"/>
                    <a:gd name="connsiteX1" fmla="*/ 584200 w 2338387"/>
                    <a:gd name="connsiteY1" fmla="*/ 757237 h 1260475"/>
                    <a:gd name="connsiteX2" fmla="*/ 1171575 w 2338387"/>
                    <a:gd name="connsiteY2" fmla="*/ 530225 h 1260475"/>
                    <a:gd name="connsiteX3" fmla="*/ 1755775 w 2338387"/>
                    <a:gd name="connsiteY3" fmla="*/ 0 h 1260475"/>
                    <a:gd name="connsiteX4" fmla="*/ 2338387 w 2338387"/>
                    <a:gd name="connsiteY4" fmla="*/ 171450 h 1260475"/>
                    <a:gd name="connsiteX0" fmla="*/ 0 w 2338387"/>
                    <a:gd name="connsiteY0" fmla="*/ 1430280 h 1430280"/>
                    <a:gd name="connsiteX1" fmla="*/ 580819 w 2338387"/>
                    <a:gd name="connsiteY1" fmla="*/ 0 h 1430280"/>
                    <a:gd name="connsiteX2" fmla="*/ 1171575 w 2338387"/>
                    <a:gd name="connsiteY2" fmla="*/ 700030 h 1430280"/>
                    <a:gd name="connsiteX3" fmla="*/ 1755775 w 2338387"/>
                    <a:gd name="connsiteY3" fmla="*/ 169805 h 1430280"/>
                    <a:gd name="connsiteX4" fmla="*/ 2338387 w 2338387"/>
                    <a:gd name="connsiteY4" fmla="*/ 341255 h 1430280"/>
                    <a:gd name="connsiteX0" fmla="*/ 0 w 2338387"/>
                    <a:gd name="connsiteY0" fmla="*/ 1430280 h 1430280"/>
                    <a:gd name="connsiteX1" fmla="*/ 580819 w 2338387"/>
                    <a:gd name="connsiteY1" fmla="*/ 0 h 1430280"/>
                    <a:gd name="connsiteX2" fmla="*/ 1159744 w 2338387"/>
                    <a:gd name="connsiteY2" fmla="*/ 70344 h 1430280"/>
                    <a:gd name="connsiteX3" fmla="*/ 1755775 w 2338387"/>
                    <a:gd name="connsiteY3" fmla="*/ 169805 h 1430280"/>
                    <a:gd name="connsiteX4" fmla="*/ 2338387 w 2338387"/>
                    <a:gd name="connsiteY4" fmla="*/ 341255 h 1430280"/>
                    <a:gd name="connsiteX0" fmla="*/ 0 w 2336697"/>
                    <a:gd name="connsiteY0" fmla="*/ 1430280 h 1430280"/>
                    <a:gd name="connsiteX1" fmla="*/ 580819 w 2336697"/>
                    <a:gd name="connsiteY1" fmla="*/ 0 h 1430280"/>
                    <a:gd name="connsiteX2" fmla="*/ 1159744 w 2336697"/>
                    <a:gd name="connsiteY2" fmla="*/ 70344 h 1430280"/>
                    <a:gd name="connsiteX3" fmla="*/ 1755775 w 2336697"/>
                    <a:gd name="connsiteY3" fmla="*/ 169805 h 1430280"/>
                    <a:gd name="connsiteX4" fmla="*/ 2336697 w 2336697"/>
                    <a:gd name="connsiteY4" fmla="*/ 893981 h 1430280"/>
                    <a:gd name="connsiteX0" fmla="*/ 0 w 2343458"/>
                    <a:gd name="connsiteY0" fmla="*/ 1447771 h 1447771"/>
                    <a:gd name="connsiteX1" fmla="*/ 587580 w 2343458"/>
                    <a:gd name="connsiteY1" fmla="*/ 0 h 1447771"/>
                    <a:gd name="connsiteX2" fmla="*/ 1166505 w 2343458"/>
                    <a:gd name="connsiteY2" fmla="*/ 70344 h 1447771"/>
                    <a:gd name="connsiteX3" fmla="*/ 1762536 w 2343458"/>
                    <a:gd name="connsiteY3" fmla="*/ 169805 h 1447771"/>
                    <a:gd name="connsiteX4" fmla="*/ 2343458 w 2343458"/>
                    <a:gd name="connsiteY4" fmla="*/ 893981 h 1447771"/>
                    <a:gd name="connsiteX0" fmla="*/ 0 w 2343458"/>
                    <a:gd name="connsiteY0" fmla="*/ 1454769 h 1454769"/>
                    <a:gd name="connsiteX1" fmla="*/ 582510 w 2343458"/>
                    <a:gd name="connsiteY1" fmla="*/ 0 h 1454769"/>
                    <a:gd name="connsiteX2" fmla="*/ 1166505 w 2343458"/>
                    <a:gd name="connsiteY2" fmla="*/ 77342 h 1454769"/>
                    <a:gd name="connsiteX3" fmla="*/ 1762536 w 2343458"/>
                    <a:gd name="connsiteY3" fmla="*/ 176803 h 1454769"/>
                    <a:gd name="connsiteX4" fmla="*/ 2343458 w 2343458"/>
                    <a:gd name="connsiteY4" fmla="*/ 900979 h 14547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3458" h="1454769">
                      <a:moveTo>
                        <a:pt x="0" y="1454769"/>
                      </a:moveTo>
                      <a:lnTo>
                        <a:pt x="582510" y="0"/>
                      </a:lnTo>
                      <a:lnTo>
                        <a:pt x="1166505" y="77342"/>
                      </a:lnTo>
                      <a:lnTo>
                        <a:pt x="1762536" y="176803"/>
                      </a:lnTo>
                      <a:lnTo>
                        <a:pt x="2343458" y="900979"/>
                      </a:lnTo>
                    </a:path>
                  </a:pathLst>
                </a:custGeom>
                <a:noFill/>
                <a:ln w="2540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grpSp>
              <p:nvGrpSpPr>
                <p:cNvPr id="15" name="Group 14">
                  <a:extLst>
                    <a:ext uri="{FF2B5EF4-FFF2-40B4-BE49-F238E27FC236}">
                      <a16:creationId xmlns:a16="http://schemas.microsoft.com/office/drawing/2014/main" id="{C8589C0D-078C-45BB-A686-9DE7D897F80F}"/>
                    </a:ext>
                  </a:extLst>
                </p:cNvPr>
                <p:cNvGrpSpPr/>
                <p:nvPr/>
              </p:nvGrpSpPr>
              <p:grpSpPr>
                <a:xfrm>
                  <a:off x="1750989" y="3754890"/>
                  <a:ext cx="2413923" cy="769546"/>
                  <a:chOff x="1750989" y="3772587"/>
                  <a:chExt cx="2413923" cy="769546"/>
                </a:xfrm>
              </p:grpSpPr>
              <p:sp>
                <p:nvSpPr>
                  <p:cNvPr id="211" name="Oval 210">
                    <a:extLst>
                      <a:ext uri="{FF2B5EF4-FFF2-40B4-BE49-F238E27FC236}">
                        <a16:creationId xmlns:a16="http://schemas.microsoft.com/office/drawing/2014/main" id="{77CB4B5F-91B9-49E2-BCEA-FDF3914B8658}"/>
                      </a:ext>
                    </a:extLst>
                  </p:cNvPr>
                  <p:cNvSpPr/>
                  <p:nvPr/>
                </p:nvSpPr>
                <p:spPr>
                  <a:xfrm>
                    <a:off x="2916827" y="3807762"/>
                    <a:ext cx="71957" cy="71957"/>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212" name="Oval 211">
                    <a:extLst>
                      <a:ext uri="{FF2B5EF4-FFF2-40B4-BE49-F238E27FC236}">
                        <a16:creationId xmlns:a16="http://schemas.microsoft.com/office/drawing/2014/main" id="{F842D1BB-6575-4FCA-8ECB-2BAB7EA772A3}"/>
                      </a:ext>
                    </a:extLst>
                  </p:cNvPr>
                  <p:cNvSpPr/>
                  <p:nvPr/>
                </p:nvSpPr>
                <p:spPr>
                  <a:xfrm>
                    <a:off x="3502021" y="3855381"/>
                    <a:ext cx="71957" cy="71957"/>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213" name="Oval 212">
                    <a:extLst>
                      <a:ext uri="{FF2B5EF4-FFF2-40B4-BE49-F238E27FC236}">
                        <a16:creationId xmlns:a16="http://schemas.microsoft.com/office/drawing/2014/main" id="{DCFF2CA4-1F4F-447A-B30E-EBAF2B85CC6D}"/>
                      </a:ext>
                    </a:extLst>
                  </p:cNvPr>
                  <p:cNvSpPr/>
                  <p:nvPr/>
                </p:nvSpPr>
                <p:spPr>
                  <a:xfrm>
                    <a:off x="4092955" y="4201333"/>
                    <a:ext cx="71957" cy="71957"/>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214" name="Oval 213">
                    <a:extLst>
                      <a:ext uri="{FF2B5EF4-FFF2-40B4-BE49-F238E27FC236}">
                        <a16:creationId xmlns:a16="http://schemas.microsoft.com/office/drawing/2014/main" id="{600980D6-1702-4259-BDA0-84F46FFC9AED}"/>
                      </a:ext>
                    </a:extLst>
                  </p:cNvPr>
                  <p:cNvSpPr/>
                  <p:nvPr/>
                </p:nvSpPr>
                <p:spPr>
                  <a:xfrm>
                    <a:off x="2333221" y="3772587"/>
                    <a:ext cx="71957" cy="71957"/>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215" name="Oval 214">
                    <a:extLst>
                      <a:ext uri="{FF2B5EF4-FFF2-40B4-BE49-F238E27FC236}">
                        <a16:creationId xmlns:a16="http://schemas.microsoft.com/office/drawing/2014/main" id="{D7183F92-CCBD-441C-A01E-BA188377B78D}"/>
                      </a:ext>
                    </a:extLst>
                  </p:cNvPr>
                  <p:cNvSpPr/>
                  <p:nvPr/>
                </p:nvSpPr>
                <p:spPr>
                  <a:xfrm>
                    <a:off x="1750989" y="4470176"/>
                    <a:ext cx="71957" cy="71957"/>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grpSp>
          </p:grpSp>
          <p:grpSp>
            <p:nvGrpSpPr>
              <p:cNvPr id="188" name="Group 187">
                <a:extLst>
                  <a:ext uri="{FF2B5EF4-FFF2-40B4-BE49-F238E27FC236}">
                    <a16:creationId xmlns:a16="http://schemas.microsoft.com/office/drawing/2014/main" id="{70749C07-E239-4CE2-A6DE-1EEB6D123739}"/>
                  </a:ext>
                </a:extLst>
              </p:cNvPr>
              <p:cNvGrpSpPr/>
              <p:nvPr/>
            </p:nvGrpSpPr>
            <p:grpSpPr>
              <a:xfrm>
                <a:off x="875900" y="5325008"/>
                <a:ext cx="3392392" cy="458459"/>
                <a:chOff x="888779" y="5244259"/>
                <a:chExt cx="3392392" cy="458459"/>
              </a:xfrm>
            </p:grpSpPr>
            <p:sp>
              <p:nvSpPr>
                <p:cNvPr id="273" name="TextBox 272">
                  <a:extLst>
                    <a:ext uri="{FF2B5EF4-FFF2-40B4-BE49-F238E27FC236}">
                      <a16:creationId xmlns:a16="http://schemas.microsoft.com/office/drawing/2014/main" id="{83A15BC2-96D7-4FD8-93A4-5A3575DED394}"/>
                    </a:ext>
                  </a:extLst>
                </p:cNvPr>
                <p:cNvSpPr txBox="1"/>
                <p:nvPr/>
              </p:nvSpPr>
              <p:spPr>
                <a:xfrm>
                  <a:off x="3992062" y="5396608"/>
                  <a:ext cx="289109" cy="304699"/>
                </a:xfrm>
                <a:prstGeom prst="rect">
                  <a:avLst/>
                </a:prstGeom>
                <a:noFill/>
              </p:spPr>
              <p:txBody>
                <a:bodyPr wrap="none" lIns="36000" tIns="0" rIns="36000" bIns="0" rtlCol="0">
                  <a:spAutoFit/>
                </a:bodyPr>
                <a:lstStyle/>
                <a:p>
                  <a:pPr algn="ctr">
                    <a:lnSpc>
                      <a:spcPct val="90000"/>
                    </a:lnSpc>
                  </a:pPr>
                  <a:r>
                    <a:rPr lang="en-GB" sz="1100" dirty="0">
                      <a:solidFill>
                        <a:srgbClr val="000000"/>
                      </a:solidFill>
                    </a:rPr>
                    <a:t>193</a:t>
                  </a:r>
                </a:p>
                <a:p>
                  <a:pPr algn="ctr">
                    <a:lnSpc>
                      <a:spcPct val="90000"/>
                    </a:lnSpc>
                  </a:pPr>
                  <a:r>
                    <a:rPr lang="en-GB" sz="1100" dirty="0">
                      <a:solidFill>
                        <a:srgbClr val="000000"/>
                      </a:solidFill>
                    </a:rPr>
                    <a:t>194</a:t>
                  </a:r>
                </a:p>
              </p:txBody>
            </p:sp>
            <p:sp>
              <p:nvSpPr>
                <p:cNvPr id="274" name="TextBox 273">
                  <a:extLst>
                    <a:ext uri="{FF2B5EF4-FFF2-40B4-BE49-F238E27FC236}">
                      <a16:creationId xmlns:a16="http://schemas.microsoft.com/office/drawing/2014/main" id="{6F193DAC-82D5-41E2-9088-AAEED9ACB3FC}"/>
                    </a:ext>
                  </a:extLst>
                </p:cNvPr>
                <p:cNvSpPr txBox="1"/>
                <p:nvPr/>
              </p:nvSpPr>
              <p:spPr>
                <a:xfrm>
                  <a:off x="3389912" y="5396608"/>
                  <a:ext cx="325979" cy="306109"/>
                </a:xfrm>
                <a:prstGeom prst="rect">
                  <a:avLst/>
                </a:prstGeom>
                <a:noFill/>
              </p:spPr>
              <p:txBody>
                <a:bodyPr wrap="none" lIns="36000" tIns="0" rIns="36000" bIns="0" rtlCol="0">
                  <a:spAutoFit/>
                </a:bodyPr>
                <a:lstStyle/>
                <a:p>
                  <a:pPr algn="ctr">
                    <a:lnSpc>
                      <a:spcPct val="90000"/>
                    </a:lnSpc>
                  </a:pPr>
                  <a:r>
                    <a:rPr lang="en-GB" sz="1100" dirty="0">
                      <a:solidFill>
                        <a:srgbClr val="000000"/>
                      </a:solidFill>
                    </a:rPr>
                    <a:t>205</a:t>
                  </a:r>
                </a:p>
                <a:p>
                  <a:pPr algn="ctr">
                    <a:lnSpc>
                      <a:spcPct val="90000"/>
                    </a:lnSpc>
                  </a:pPr>
                  <a:r>
                    <a:rPr lang="en-GB" sz="1100" dirty="0">
                      <a:solidFill>
                        <a:srgbClr val="000000"/>
                      </a:solidFill>
                    </a:rPr>
                    <a:t>191</a:t>
                  </a:r>
                </a:p>
              </p:txBody>
            </p:sp>
            <p:sp>
              <p:nvSpPr>
                <p:cNvPr id="275" name="TextBox 274">
                  <a:extLst>
                    <a:ext uri="{FF2B5EF4-FFF2-40B4-BE49-F238E27FC236}">
                      <a16:creationId xmlns:a16="http://schemas.microsoft.com/office/drawing/2014/main" id="{4E363812-CE05-41A6-B714-4A95F29E01A4}"/>
                    </a:ext>
                  </a:extLst>
                </p:cNvPr>
                <p:cNvSpPr txBox="1"/>
                <p:nvPr/>
              </p:nvSpPr>
              <p:spPr>
                <a:xfrm>
                  <a:off x="2805396" y="5396608"/>
                  <a:ext cx="327581" cy="306109"/>
                </a:xfrm>
                <a:prstGeom prst="rect">
                  <a:avLst/>
                </a:prstGeom>
                <a:noFill/>
              </p:spPr>
              <p:txBody>
                <a:bodyPr wrap="none" lIns="36000" tIns="0" rIns="36000" bIns="0" rtlCol="0">
                  <a:spAutoFit/>
                </a:bodyPr>
                <a:lstStyle/>
                <a:p>
                  <a:pPr algn="ctr">
                    <a:lnSpc>
                      <a:spcPct val="90000"/>
                    </a:lnSpc>
                  </a:pPr>
                  <a:r>
                    <a:rPr lang="en-GB" sz="1100" dirty="0">
                      <a:solidFill>
                        <a:srgbClr val="000000"/>
                      </a:solidFill>
                    </a:rPr>
                    <a:t>208</a:t>
                  </a:r>
                </a:p>
                <a:p>
                  <a:pPr algn="ctr">
                    <a:lnSpc>
                      <a:spcPct val="90000"/>
                    </a:lnSpc>
                  </a:pPr>
                  <a:r>
                    <a:rPr lang="en-GB" sz="1100" dirty="0">
                      <a:solidFill>
                        <a:srgbClr val="000000"/>
                      </a:solidFill>
                    </a:rPr>
                    <a:t>191</a:t>
                  </a:r>
                </a:p>
              </p:txBody>
            </p:sp>
            <p:sp>
              <p:nvSpPr>
                <p:cNvPr id="276" name="TextBox 275">
                  <a:extLst>
                    <a:ext uri="{FF2B5EF4-FFF2-40B4-BE49-F238E27FC236}">
                      <a16:creationId xmlns:a16="http://schemas.microsoft.com/office/drawing/2014/main" id="{F7553289-E16D-47B1-8634-D1021F04D769}"/>
                    </a:ext>
                  </a:extLst>
                </p:cNvPr>
                <p:cNvSpPr txBox="1"/>
                <p:nvPr/>
              </p:nvSpPr>
              <p:spPr>
                <a:xfrm>
                  <a:off x="2221680" y="5396608"/>
                  <a:ext cx="327581" cy="306109"/>
                </a:xfrm>
                <a:prstGeom prst="rect">
                  <a:avLst/>
                </a:prstGeom>
                <a:noFill/>
              </p:spPr>
              <p:txBody>
                <a:bodyPr wrap="none" lIns="36000" tIns="0" rIns="36000" bIns="0" rtlCol="0">
                  <a:spAutoFit/>
                </a:bodyPr>
                <a:lstStyle/>
                <a:p>
                  <a:pPr algn="ctr">
                    <a:lnSpc>
                      <a:spcPct val="90000"/>
                    </a:lnSpc>
                  </a:pPr>
                  <a:r>
                    <a:rPr lang="en-GB" sz="1100" dirty="0">
                      <a:solidFill>
                        <a:srgbClr val="000000"/>
                      </a:solidFill>
                    </a:rPr>
                    <a:t>206</a:t>
                  </a:r>
                </a:p>
                <a:p>
                  <a:pPr algn="ctr">
                    <a:lnSpc>
                      <a:spcPct val="90000"/>
                    </a:lnSpc>
                  </a:pPr>
                  <a:r>
                    <a:rPr lang="en-GB" sz="1100" dirty="0">
                      <a:solidFill>
                        <a:srgbClr val="000000"/>
                      </a:solidFill>
                    </a:rPr>
                    <a:t>201</a:t>
                  </a:r>
                </a:p>
              </p:txBody>
            </p:sp>
            <p:sp>
              <p:nvSpPr>
                <p:cNvPr id="277" name="TextBox 276">
                  <a:extLst>
                    <a:ext uri="{FF2B5EF4-FFF2-40B4-BE49-F238E27FC236}">
                      <a16:creationId xmlns:a16="http://schemas.microsoft.com/office/drawing/2014/main" id="{A6D01354-1E2D-4AA1-8AF9-509DCEABA351}"/>
                    </a:ext>
                  </a:extLst>
                </p:cNvPr>
                <p:cNvSpPr txBox="1"/>
                <p:nvPr/>
              </p:nvSpPr>
              <p:spPr>
                <a:xfrm>
                  <a:off x="1641170" y="5396608"/>
                  <a:ext cx="321169" cy="306109"/>
                </a:xfrm>
                <a:prstGeom prst="rect">
                  <a:avLst/>
                </a:prstGeom>
                <a:noFill/>
              </p:spPr>
              <p:txBody>
                <a:bodyPr wrap="none" lIns="36000" tIns="0" rIns="36000" bIns="0" rtlCol="0">
                  <a:spAutoFit/>
                </a:bodyPr>
                <a:lstStyle/>
                <a:p>
                  <a:pPr algn="ctr">
                    <a:lnSpc>
                      <a:spcPct val="90000"/>
                    </a:lnSpc>
                  </a:pPr>
                  <a:r>
                    <a:rPr lang="en-GB" sz="1100" dirty="0">
                      <a:solidFill>
                        <a:srgbClr val="000000"/>
                      </a:solidFill>
                    </a:rPr>
                    <a:t>230</a:t>
                  </a:r>
                </a:p>
                <a:p>
                  <a:pPr algn="ctr">
                    <a:lnSpc>
                      <a:spcPct val="90000"/>
                    </a:lnSpc>
                  </a:pPr>
                  <a:r>
                    <a:rPr lang="en-GB" sz="1100" dirty="0">
                      <a:solidFill>
                        <a:srgbClr val="000000"/>
                      </a:solidFill>
                    </a:rPr>
                    <a:t>229</a:t>
                  </a:r>
                </a:p>
              </p:txBody>
            </p:sp>
            <p:sp>
              <p:nvSpPr>
                <p:cNvPr id="278" name="TextBox 277">
                  <a:extLst>
                    <a:ext uri="{FF2B5EF4-FFF2-40B4-BE49-F238E27FC236}">
                      <a16:creationId xmlns:a16="http://schemas.microsoft.com/office/drawing/2014/main" id="{FCE9E366-4924-4998-89AF-F64A95A0CB2D}"/>
                    </a:ext>
                  </a:extLst>
                </p:cNvPr>
                <p:cNvSpPr txBox="1"/>
                <p:nvPr/>
              </p:nvSpPr>
              <p:spPr>
                <a:xfrm>
                  <a:off x="888779" y="5244259"/>
                  <a:ext cx="736346" cy="458459"/>
                </a:xfrm>
                <a:prstGeom prst="rect">
                  <a:avLst/>
                </a:prstGeom>
                <a:noFill/>
              </p:spPr>
              <p:txBody>
                <a:bodyPr wrap="none" lIns="36000" tIns="0" rIns="36000" bIns="0" rtlCol="0">
                  <a:spAutoFit/>
                </a:bodyPr>
                <a:lstStyle/>
                <a:p>
                  <a:pPr>
                    <a:lnSpc>
                      <a:spcPct val="90000"/>
                    </a:lnSpc>
                  </a:pPr>
                  <a:r>
                    <a:rPr lang="en-GB" sz="1100" b="1" dirty="0">
                      <a:solidFill>
                        <a:srgbClr val="000000"/>
                      </a:solidFill>
                    </a:rPr>
                    <a:t>No. at risk</a:t>
                  </a:r>
                </a:p>
                <a:p>
                  <a:pPr>
                    <a:lnSpc>
                      <a:spcPct val="90000"/>
                    </a:lnSpc>
                  </a:pPr>
                  <a:r>
                    <a:rPr lang="en-GB" sz="1100" dirty="0">
                      <a:solidFill>
                        <a:srgbClr val="000000"/>
                      </a:solidFill>
                    </a:rPr>
                    <a:t>  TTh</a:t>
                  </a:r>
                </a:p>
                <a:p>
                  <a:pPr>
                    <a:lnSpc>
                      <a:spcPct val="90000"/>
                    </a:lnSpc>
                  </a:pPr>
                  <a:r>
                    <a:rPr lang="en-GB" sz="1100" dirty="0">
                      <a:solidFill>
                        <a:srgbClr val="000000"/>
                      </a:solidFill>
                    </a:rPr>
                    <a:t>  Placebo</a:t>
                  </a:r>
                </a:p>
              </p:txBody>
            </p:sp>
          </p:grpSp>
          <p:grpSp>
            <p:nvGrpSpPr>
              <p:cNvPr id="37" name="Group 36">
                <a:extLst>
                  <a:ext uri="{FF2B5EF4-FFF2-40B4-BE49-F238E27FC236}">
                    <a16:creationId xmlns:a16="http://schemas.microsoft.com/office/drawing/2014/main" id="{9366092E-EB44-4639-9186-D6EF33F281B4}"/>
                  </a:ext>
                </a:extLst>
              </p:cNvPr>
              <p:cNvGrpSpPr/>
              <p:nvPr/>
            </p:nvGrpSpPr>
            <p:grpSpPr>
              <a:xfrm>
                <a:off x="2333221" y="4384214"/>
                <a:ext cx="1829703" cy="284683"/>
                <a:chOff x="2333221" y="4384214"/>
                <a:chExt cx="1829703" cy="284683"/>
              </a:xfrm>
            </p:grpSpPr>
            <p:sp>
              <p:nvSpPr>
                <p:cNvPr id="198" name="Oval 197">
                  <a:extLst>
                    <a:ext uri="{FF2B5EF4-FFF2-40B4-BE49-F238E27FC236}">
                      <a16:creationId xmlns:a16="http://schemas.microsoft.com/office/drawing/2014/main" id="{F9352A4A-406B-4532-ABD0-6ADE5EAE82CC}"/>
                    </a:ext>
                  </a:extLst>
                </p:cNvPr>
                <p:cNvSpPr/>
                <p:nvPr/>
              </p:nvSpPr>
              <p:spPr>
                <a:xfrm>
                  <a:off x="2916827" y="4547727"/>
                  <a:ext cx="71957" cy="71957"/>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199" name="Oval 198">
                  <a:extLst>
                    <a:ext uri="{FF2B5EF4-FFF2-40B4-BE49-F238E27FC236}">
                      <a16:creationId xmlns:a16="http://schemas.microsoft.com/office/drawing/2014/main" id="{98322C7A-5F98-410A-B180-D0C1B867B0B6}"/>
                    </a:ext>
                  </a:extLst>
                </p:cNvPr>
                <p:cNvSpPr/>
                <p:nvPr/>
              </p:nvSpPr>
              <p:spPr>
                <a:xfrm>
                  <a:off x="3502021" y="4596940"/>
                  <a:ext cx="71957" cy="71957"/>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200" name="Oval 199">
                  <a:extLst>
                    <a:ext uri="{FF2B5EF4-FFF2-40B4-BE49-F238E27FC236}">
                      <a16:creationId xmlns:a16="http://schemas.microsoft.com/office/drawing/2014/main" id="{10495A3C-B0FF-4F9B-BAC6-1A7AB9A51C37}"/>
                    </a:ext>
                  </a:extLst>
                </p:cNvPr>
                <p:cNvSpPr/>
                <p:nvPr/>
              </p:nvSpPr>
              <p:spPr>
                <a:xfrm>
                  <a:off x="4090967" y="4574715"/>
                  <a:ext cx="71957" cy="71957"/>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201" name="Oval 200">
                  <a:extLst>
                    <a:ext uri="{FF2B5EF4-FFF2-40B4-BE49-F238E27FC236}">
                      <a16:creationId xmlns:a16="http://schemas.microsoft.com/office/drawing/2014/main" id="{D45F8C5A-2832-4B7C-966B-A844C57C3FFE}"/>
                    </a:ext>
                  </a:extLst>
                </p:cNvPr>
                <p:cNvSpPr/>
                <p:nvPr/>
              </p:nvSpPr>
              <p:spPr>
                <a:xfrm>
                  <a:off x="2333221" y="4384214"/>
                  <a:ext cx="71957" cy="71957"/>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grpSp>
          <p:grpSp>
            <p:nvGrpSpPr>
              <p:cNvPr id="13" name="Group 12">
                <a:extLst>
                  <a:ext uri="{FF2B5EF4-FFF2-40B4-BE49-F238E27FC236}">
                    <a16:creationId xmlns:a16="http://schemas.microsoft.com/office/drawing/2014/main" id="{4DB4B743-E3B0-4669-9801-965A72E43C14}"/>
                  </a:ext>
                </a:extLst>
              </p:cNvPr>
              <p:cNvGrpSpPr/>
              <p:nvPr/>
            </p:nvGrpSpPr>
            <p:grpSpPr>
              <a:xfrm>
                <a:off x="1583771" y="3347361"/>
                <a:ext cx="2544830" cy="1777476"/>
                <a:chOff x="1583771" y="3365058"/>
                <a:chExt cx="2544830" cy="1777476"/>
              </a:xfrm>
            </p:grpSpPr>
            <p:sp>
              <p:nvSpPr>
                <p:cNvPr id="231" name="Freeform: Shape 6">
                  <a:extLst>
                    <a:ext uri="{FF2B5EF4-FFF2-40B4-BE49-F238E27FC236}">
                      <a16:creationId xmlns:a16="http://schemas.microsoft.com/office/drawing/2014/main" id="{AF2DCC6C-60C4-4D27-9F36-0F1595591A20}"/>
                    </a:ext>
                  </a:extLst>
                </p:cNvPr>
                <p:cNvSpPr/>
                <p:nvPr/>
              </p:nvSpPr>
              <p:spPr>
                <a:xfrm>
                  <a:off x="1647221" y="3365058"/>
                  <a:ext cx="2480279" cy="1714818"/>
                </a:xfrm>
                <a:custGeom>
                  <a:avLst/>
                  <a:gdLst>
                    <a:gd name="connsiteX0" fmla="*/ 0 w 2480261"/>
                    <a:gd name="connsiteY0" fmla="*/ 0 h 1722840"/>
                    <a:gd name="connsiteX1" fmla="*/ 0 w 2480261"/>
                    <a:gd name="connsiteY1" fmla="*/ 1722840 h 1722840"/>
                    <a:gd name="connsiteX2" fmla="*/ 2480261 w 2480261"/>
                    <a:gd name="connsiteY2" fmla="*/ 1722840 h 1722840"/>
                  </a:gdLst>
                  <a:ahLst/>
                  <a:cxnLst>
                    <a:cxn ang="0">
                      <a:pos x="connsiteX0" y="connsiteY0"/>
                    </a:cxn>
                    <a:cxn ang="0">
                      <a:pos x="connsiteX1" y="connsiteY1"/>
                    </a:cxn>
                    <a:cxn ang="0">
                      <a:pos x="connsiteX2" y="connsiteY2"/>
                    </a:cxn>
                  </a:cxnLst>
                  <a:rect l="l" t="t" r="r" b="b"/>
                  <a:pathLst>
                    <a:path w="2480261" h="1722840">
                      <a:moveTo>
                        <a:pt x="0" y="0"/>
                      </a:moveTo>
                      <a:lnTo>
                        <a:pt x="0" y="1722840"/>
                      </a:lnTo>
                      <a:lnTo>
                        <a:pt x="2480261" y="1722840"/>
                      </a:lnTo>
                    </a:path>
                  </a:pathLst>
                </a:custGeom>
                <a:noFill/>
                <a:ln w="19050" cap="sq">
                  <a:solidFill>
                    <a:srgbClr val="000000"/>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grpSp>
              <p:nvGrpSpPr>
                <p:cNvPr id="233" name="Group 232">
                  <a:extLst>
                    <a:ext uri="{FF2B5EF4-FFF2-40B4-BE49-F238E27FC236}">
                      <a16:creationId xmlns:a16="http://schemas.microsoft.com/office/drawing/2014/main" id="{2DE9034E-97C5-4FF3-87C3-78B9F61250A4}"/>
                    </a:ext>
                  </a:extLst>
                </p:cNvPr>
                <p:cNvGrpSpPr/>
                <p:nvPr/>
              </p:nvGrpSpPr>
              <p:grpSpPr>
                <a:xfrm>
                  <a:off x="1583771" y="3365149"/>
                  <a:ext cx="61200" cy="1601203"/>
                  <a:chOff x="1596650" y="3281571"/>
                  <a:chExt cx="61200" cy="1601203"/>
                </a:xfrm>
              </p:grpSpPr>
              <p:cxnSp>
                <p:nvCxnSpPr>
                  <p:cNvPr id="244" name="Straight Connector 243">
                    <a:extLst>
                      <a:ext uri="{FF2B5EF4-FFF2-40B4-BE49-F238E27FC236}">
                        <a16:creationId xmlns:a16="http://schemas.microsoft.com/office/drawing/2014/main" id="{C8C91EDF-98A4-4CDD-8A4E-38BB7BEB105F}"/>
                      </a:ext>
                    </a:extLst>
                  </p:cNvPr>
                  <p:cNvCxnSpPr/>
                  <p:nvPr/>
                </p:nvCxnSpPr>
                <p:spPr>
                  <a:xfrm>
                    <a:off x="1596650" y="3739057"/>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45" name="Straight Connector 244">
                    <a:extLst>
                      <a:ext uri="{FF2B5EF4-FFF2-40B4-BE49-F238E27FC236}">
                        <a16:creationId xmlns:a16="http://schemas.microsoft.com/office/drawing/2014/main" id="{E90D1C75-7B5C-4F2D-89B9-FE2B5C2B663C}"/>
                      </a:ext>
                    </a:extLst>
                  </p:cNvPr>
                  <p:cNvCxnSpPr/>
                  <p:nvPr/>
                </p:nvCxnSpPr>
                <p:spPr>
                  <a:xfrm>
                    <a:off x="1596650" y="4196543"/>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46" name="Straight Connector 245">
                    <a:extLst>
                      <a:ext uri="{FF2B5EF4-FFF2-40B4-BE49-F238E27FC236}">
                        <a16:creationId xmlns:a16="http://schemas.microsoft.com/office/drawing/2014/main" id="{412605DC-8531-4F8C-B0A1-71702884FE9E}"/>
                      </a:ext>
                    </a:extLst>
                  </p:cNvPr>
                  <p:cNvCxnSpPr/>
                  <p:nvPr/>
                </p:nvCxnSpPr>
                <p:spPr>
                  <a:xfrm>
                    <a:off x="1596650" y="4654029"/>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47" name="Straight Connector 246">
                    <a:extLst>
                      <a:ext uri="{FF2B5EF4-FFF2-40B4-BE49-F238E27FC236}">
                        <a16:creationId xmlns:a16="http://schemas.microsoft.com/office/drawing/2014/main" id="{61E3680B-3199-49D9-9EBA-B1C29B33852C}"/>
                      </a:ext>
                    </a:extLst>
                  </p:cNvPr>
                  <p:cNvCxnSpPr/>
                  <p:nvPr/>
                </p:nvCxnSpPr>
                <p:spPr>
                  <a:xfrm>
                    <a:off x="1596650" y="4882774"/>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48" name="Straight Connector 247">
                    <a:extLst>
                      <a:ext uri="{FF2B5EF4-FFF2-40B4-BE49-F238E27FC236}">
                        <a16:creationId xmlns:a16="http://schemas.microsoft.com/office/drawing/2014/main" id="{B1D01A09-A544-4507-869C-3B67170950A0}"/>
                      </a:ext>
                    </a:extLst>
                  </p:cNvPr>
                  <p:cNvCxnSpPr/>
                  <p:nvPr/>
                </p:nvCxnSpPr>
                <p:spPr>
                  <a:xfrm>
                    <a:off x="1596650" y="3281571"/>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35" name="Straight Connector 534">
                    <a:extLst>
                      <a:ext uri="{FF2B5EF4-FFF2-40B4-BE49-F238E27FC236}">
                        <a16:creationId xmlns:a16="http://schemas.microsoft.com/office/drawing/2014/main" id="{336CC0C5-14D3-4578-8F5C-FA29F23189B6}"/>
                      </a:ext>
                    </a:extLst>
                  </p:cNvPr>
                  <p:cNvCxnSpPr/>
                  <p:nvPr/>
                </p:nvCxnSpPr>
                <p:spPr>
                  <a:xfrm>
                    <a:off x="1596650" y="3510314"/>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36" name="Straight Connector 535">
                    <a:extLst>
                      <a:ext uri="{FF2B5EF4-FFF2-40B4-BE49-F238E27FC236}">
                        <a16:creationId xmlns:a16="http://schemas.microsoft.com/office/drawing/2014/main" id="{77D99712-2B70-4CB0-AE07-1F5A26F1710D}"/>
                      </a:ext>
                    </a:extLst>
                  </p:cNvPr>
                  <p:cNvCxnSpPr/>
                  <p:nvPr/>
                </p:nvCxnSpPr>
                <p:spPr>
                  <a:xfrm>
                    <a:off x="1596650" y="3967800"/>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37" name="Straight Connector 536">
                    <a:extLst>
                      <a:ext uri="{FF2B5EF4-FFF2-40B4-BE49-F238E27FC236}">
                        <a16:creationId xmlns:a16="http://schemas.microsoft.com/office/drawing/2014/main" id="{C07A74DA-1A16-44AA-98E5-6EF34A03B4C7}"/>
                      </a:ext>
                    </a:extLst>
                  </p:cNvPr>
                  <p:cNvCxnSpPr/>
                  <p:nvPr/>
                </p:nvCxnSpPr>
                <p:spPr>
                  <a:xfrm>
                    <a:off x="1596650" y="4425286"/>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235" name="Group 234">
                  <a:extLst>
                    <a:ext uri="{FF2B5EF4-FFF2-40B4-BE49-F238E27FC236}">
                      <a16:creationId xmlns:a16="http://schemas.microsoft.com/office/drawing/2014/main" id="{EFDF7595-FA67-4CCC-A5F4-D34CE749E4B3}"/>
                    </a:ext>
                  </a:extLst>
                </p:cNvPr>
                <p:cNvGrpSpPr/>
                <p:nvPr/>
              </p:nvGrpSpPr>
              <p:grpSpPr>
                <a:xfrm>
                  <a:off x="1787130" y="5081334"/>
                  <a:ext cx="2341471" cy="61200"/>
                  <a:chOff x="1800009" y="4997756"/>
                  <a:chExt cx="2341471" cy="61200"/>
                </a:xfrm>
              </p:grpSpPr>
              <p:cxnSp>
                <p:nvCxnSpPr>
                  <p:cNvPr id="236" name="Straight Connector 235">
                    <a:extLst>
                      <a:ext uri="{FF2B5EF4-FFF2-40B4-BE49-F238E27FC236}">
                        <a16:creationId xmlns:a16="http://schemas.microsoft.com/office/drawing/2014/main" id="{3F7137EE-A881-4AB7-A98C-A6F3FAB44B1F}"/>
                      </a:ext>
                    </a:extLst>
                  </p:cNvPr>
                  <p:cNvCxnSpPr/>
                  <p:nvPr/>
                </p:nvCxnSpPr>
                <p:spPr>
                  <a:xfrm rot="5400000">
                    <a:off x="3521865" y="5028356"/>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37" name="Straight Connector 236">
                    <a:extLst>
                      <a:ext uri="{FF2B5EF4-FFF2-40B4-BE49-F238E27FC236}">
                        <a16:creationId xmlns:a16="http://schemas.microsoft.com/office/drawing/2014/main" id="{BD1BD6F7-C182-4C81-9890-5780AFC0759A}"/>
                      </a:ext>
                    </a:extLst>
                  </p:cNvPr>
                  <p:cNvCxnSpPr/>
                  <p:nvPr/>
                </p:nvCxnSpPr>
                <p:spPr>
                  <a:xfrm rot="5400000">
                    <a:off x="2937713" y="5028356"/>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41" name="Straight Connector 240">
                    <a:extLst>
                      <a:ext uri="{FF2B5EF4-FFF2-40B4-BE49-F238E27FC236}">
                        <a16:creationId xmlns:a16="http://schemas.microsoft.com/office/drawing/2014/main" id="{FB781B59-CB9F-4D1C-B167-6C6AC6577CBD}"/>
                      </a:ext>
                    </a:extLst>
                  </p:cNvPr>
                  <p:cNvCxnSpPr/>
                  <p:nvPr/>
                </p:nvCxnSpPr>
                <p:spPr>
                  <a:xfrm rot="5400000">
                    <a:off x="2353561" y="5028356"/>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42" name="Straight Connector 241">
                    <a:extLst>
                      <a:ext uri="{FF2B5EF4-FFF2-40B4-BE49-F238E27FC236}">
                        <a16:creationId xmlns:a16="http://schemas.microsoft.com/office/drawing/2014/main" id="{07FCCFA6-2DE2-49EA-8AD1-972A2B799283}"/>
                      </a:ext>
                    </a:extLst>
                  </p:cNvPr>
                  <p:cNvCxnSpPr/>
                  <p:nvPr/>
                </p:nvCxnSpPr>
                <p:spPr>
                  <a:xfrm rot="5400000">
                    <a:off x="1769409" y="5028356"/>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43" name="Straight Connector 242">
                    <a:extLst>
                      <a:ext uri="{FF2B5EF4-FFF2-40B4-BE49-F238E27FC236}">
                        <a16:creationId xmlns:a16="http://schemas.microsoft.com/office/drawing/2014/main" id="{8E4D3B2C-8D49-4585-9967-94100BEC9FB0}"/>
                      </a:ext>
                    </a:extLst>
                  </p:cNvPr>
                  <p:cNvCxnSpPr/>
                  <p:nvPr/>
                </p:nvCxnSpPr>
                <p:spPr>
                  <a:xfrm rot="5400000">
                    <a:off x="4110880" y="5028356"/>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grpSp>
            <p:nvGrpSpPr>
              <p:cNvPr id="204" name="Group 203">
                <a:extLst>
                  <a:ext uri="{FF2B5EF4-FFF2-40B4-BE49-F238E27FC236}">
                    <a16:creationId xmlns:a16="http://schemas.microsoft.com/office/drawing/2014/main" id="{C74F38CE-1817-4549-B933-F4732C765DCF}"/>
                  </a:ext>
                </a:extLst>
              </p:cNvPr>
              <p:cNvGrpSpPr/>
              <p:nvPr/>
            </p:nvGrpSpPr>
            <p:grpSpPr>
              <a:xfrm>
                <a:off x="1705234" y="5117090"/>
                <a:ext cx="2525734" cy="184666"/>
                <a:chOff x="1718113" y="5038404"/>
                <a:chExt cx="2525734" cy="184666"/>
              </a:xfrm>
            </p:grpSpPr>
            <p:sp>
              <p:nvSpPr>
                <p:cNvPr id="225" name="TextBox 224">
                  <a:extLst>
                    <a:ext uri="{FF2B5EF4-FFF2-40B4-BE49-F238E27FC236}">
                      <a16:creationId xmlns:a16="http://schemas.microsoft.com/office/drawing/2014/main" id="{A52BA2E1-ED5D-486E-A574-DEE504E05915}"/>
                    </a:ext>
                  </a:extLst>
                </p:cNvPr>
                <p:cNvSpPr txBox="1"/>
                <p:nvPr/>
              </p:nvSpPr>
              <p:spPr>
                <a:xfrm>
                  <a:off x="4038094" y="5038404"/>
                  <a:ext cx="205753" cy="184666"/>
                </a:xfrm>
                <a:prstGeom prst="rect">
                  <a:avLst/>
                </a:prstGeom>
                <a:noFill/>
              </p:spPr>
              <p:txBody>
                <a:bodyPr wrap="none" lIns="36000" tIns="0" rIns="36000" bIns="0" rtlCol="0">
                  <a:spAutoFit/>
                </a:bodyPr>
                <a:lstStyle/>
                <a:p>
                  <a:pPr algn="ctr"/>
                  <a:r>
                    <a:rPr lang="en-GB" sz="1200" dirty="0">
                      <a:solidFill>
                        <a:srgbClr val="000000"/>
                      </a:solidFill>
                    </a:rPr>
                    <a:t>12</a:t>
                  </a:r>
                </a:p>
              </p:txBody>
            </p:sp>
            <p:sp>
              <p:nvSpPr>
                <p:cNvPr id="226" name="TextBox 225">
                  <a:extLst>
                    <a:ext uri="{FF2B5EF4-FFF2-40B4-BE49-F238E27FC236}">
                      <a16:creationId xmlns:a16="http://schemas.microsoft.com/office/drawing/2014/main" id="{2B9C8896-EC59-4529-80C4-8B5ADC6B5624}"/>
                    </a:ext>
                  </a:extLst>
                </p:cNvPr>
                <p:cNvSpPr txBox="1"/>
                <p:nvPr/>
              </p:nvSpPr>
              <p:spPr>
                <a:xfrm>
                  <a:off x="3468459" y="5038404"/>
                  <a:ext cx="168884" cy="184666"/>
                </a:xfrm>
                <a:prstGeom prst="rect">
                  <a:avLst/>
                </a:prstGeom>
                <a:noFill/>
              </p:spPr>
              <p:txBody>
                <a:bodyPr wrap="none" lIns="36000" tIns="0" rIns="36000" bIns="0" rtlCol="0">
                  <a:spAutoFit/>
                </a:bodyPr>
                <a:lstStyle/>
                <a:p>
                  <a:pPr algn="ctr"/>
                  <a:r>
                    <a:rPr lang="en-GB" sz="1200" dirty="0">
                      <a:solidFill>
                        <a:srgbClr val="000000"/>
                      </a:solidFill>
                    </a:rPr>
                    <a:t>9</a:t>
                  </a:r>
                </a:p>
              </p:txBody>
            </p:sp>
            <p:sp>
              <p:nvSpPr>
                <p:cNvPr id="227" name="TextBox 226">
                  <a:extLst>
                    <a:ext uri="{FF2B5EF4-FFF2-40B4-BE49-F238E27FC236}">
                      <a16:creationId xmlns:a16="http://schemas.microsoft.com/office/drawing/2014/main" id="{FBC248B5-7BDE-4206-8464-34C2A0367C8E}"/>
                    </a:ext>
                  </a:extLst>
                </p:cNvPr>
                <p:cNvSpPr txBox="1"/>
                <p:nvPr/>
              </p:nvSpPr>
              <p:spPr>
                <a:xfrm>
                  <a:off x="2884744" y="5038404"/>
                  <a:ext cx="168884" cy="184666"/>
                </a:xfrm>
                <a:prstGeom prst="rect">
                  <a:avLst/>
                </a:prstGeom>
                <a:noFill/>
              </p:spPr>
              <p:txBody>
                <a:bodyPr wrap="none" lIns="36000" tIns="0" rIns="36000" bIns="0" rtlCol="0">
                  <a:spAutoFit/>
                </a:bodyPr>
                <a:lstStyle/>
                <a:p>
                  <a:pPr algn="ctr"/>
                  <a:r>
                    <a:rPr lang="en-GB" sz="1200" dirty="0">
                      <a:solidFill>
                        <a:srgbClr val="000000"/>
                      </a:solidFill>
                    </a:rPr>
                    <a:t>6</a:t>
                  </a:r>
                </a:p>
              </p:txBody>
            </p:sp>
            <p:sp>
              <p:nvSpPr>
                <p:cNvPr id="228" name="TextBox 227">
                  <a:extLst>
                    <a:ext uri="{FF2B5EF4-FFF2-40B4-BE49-F238E27FC236}">
                      <a16:creationId xmlns:a16="http://schemas.microsoft.com/office/drawing/2014/main" id="{B7D06CC5-4247-475B-B767-D844C5C67B48}"/>
                    </a:ext>
                  </a:extLst>
                </p:cNvPr>
                <p:cNvSpPr txBox="1"/>
                <p:nvPr/>
              </p:nvSpPr>
              <p:spPr>
                <a:xfrm>
                  <a:off x="2304234" y="5038404"/>
                  <a:ext cx="162472" cy="184666"/>
                </a:xfrm>
                <a:prstGeom prst="rect">
                  <a:avLst/>
                </a:prstGeom>
                <a:noFill/>
              </p:spPr>
              <p:txBody>
                <a:bodyPr wrap="none" lIns="36000" tIns="0" rIns="36000" bIns="0" rtlCol="0">
                  <a:spAutoFit/>
                </a:bodyPr>
                <a:lstStyle/>
                <a:p>
                  <a:pPr algn="ctr"/>
                  <a:r>
                    <a:rPr lang="en-GB" sz="1200" dirty="0">
                      <a:solidFill>
                        <a:srgbClr val="000000"/>
                      </a:solidFill>
                    </a:rPr>
                    <a:t>3</a:t>
                  </a:r>
                </a:p>
              </p:txBody>
            </p:sp>
            <p:sp>
              <p:nvSpPr>
                <p:cNvPr id="229" name="TextBox 228">
                  <a:extLst>
                    <a:ext uri="{FF2B5EF4-FFF2-40B4-BE49-F238E27FC236}">
                      <a16:creationId xmlns:a16="http://schemas.microsoft.com/office/drawing/2014/main" id="{6AA27A69-1A07-4F1D-8DCA-32A8F0046E15}"/>
                    </a:ext>
                  </a:extLst>
                </p:cNvPr>
                <p:cNvSpPr txBox="1"/>
                <p:nvPr/>
              </p:nvSpPr>
              <p:spPr>
                <a:xfrm>
                  <a:off x="1718113" y="5038404"/>
                  <a:ext cx="167281" cy="184666"/>
                </a:xfrm>
                <a:prstGeom prst="rect">
                  <a:avLst/>
                </a:prstGeom>
                <a:noFill/>
              </p:spPr>
              <p:txBody>
                <a:bodyPr wrap="none" lIns="36000" tIns="0" rIns="36000" bIns="0" rtlCol="0">
                  <a:spAutoFit/>
                </a:bodyPr>
                <a:lstStyle/>
                <a:p>
                  <a:pPr algn="ctr"/>
                  <a:r>
                    <a:rPr lang="en-GB" sz="1200" dirty="0">
                      <a:solidFill>
                        <a:srgbClr val="000000"/>
                      </a:solidFill>
                    </a:rPr>
                    <a:t>0</a:t>
                  </a:r>
                </a:p>
              </p:txBody>
            </p:sp>
          </p:grpSp>
          <p:sp>
            <p:nvSpPr>
              <p:cNvPr id="205" name="TextBox 204">
                <a:extLst>
                  <a:ext uri="{FF2B5EF4-FFF2-40B4-BE49-F238E27FC236}">
                    <a16:creationId xmlns:a16="http://schemas.microsoft.com/office/drawing/2014/main" id="{1C76E04E-BFE4-4D23-B84C-6B730149750C}"/>
                  </a:ext>
                </a:extLst>
              </p:cNvPr>
              <p:cNvSpPr txBox="1"/>
              <p:nvPr/>
            </p:nvSpPr>
            <p:spPr>
              <a:xfrm>
                <a:off x="1787130" y="5245924"/>
                <a:ext cx="2336607" cy="215444"/>
              </a:xfrm>
              <a:prstGeom prst="rect">
                <a:avLst/>
              </a:prstGeom>
              <a:noFill/>
            </p:spPr>
            <p:txBody>
              <a:bodyPr wrap="square" lIns="36000" tIns="0" rIns="36000" bIns="0" rtlCol="0">
                <a:spAutoFit/>
              </a:bodyPr>
              <a:lstStyle/>
              <a:p>
                <a:pPr algn="ctr"/>
                <a:r>
                  <a:rPr lang="en-GB" sz="1400" b="1" dirty="0">
                    <a:solidFill>
                      <a:srgbClr val="000000"/>
                    </a:solidFill>
                  </a:rPr>
                  <a:t>Month</a:t>
                </a:r>
              </a:p>
            </p:txBody>
          </p:sp>
          <p:grpSp>
            <p:nvGrpSpPr>
              <p:cNvPr id="206" name="Group 205">
                <a:extLst>
                  <a:ext uri="{FF2B5EF4-FFF2-40B4-BE49-F238E27FC236}">
                    <a16:creationId xmlns:a16="http://schemas.microsoft.com/office/drawing/2014/main" id="{9328278D-C883-4A6B-BF1F-76DEC7A89727}"/>
                  </a:ext>
                </a:extLst>
              </p:cNvPr>
              <p:cNvGrpSpPr/>
              <p:nvPr/>
            </p:nvGrpSpPr>
            <p:grpSpPr>
              <a:xfrm>
                <a:off x="1202387" y="3253335"/>
                <a:ext cx="378830" cy="1880803"/>
                <a:chOff x="1215266" y="3187454"/>
                <a:chExt cx="378830" cy="1880803"/>
              </a:xfrm>
            </p:grpSpPr>
            <p:sp>
              <p:nvSpPr>
                <p:cNvPr id="220" name="TextBox 219">
                  <a:extLst>
                    <a:ext uri="{FF2B5EF4-FFF2-40B4-BE49-F238E27FC236}">
                      <a16:creationId xmlns:a16="http://schemas.microsoft.com/office/drawing/2014/main" id="{BC76D5C1-4241-4855-ACDE-B2896B0CC861}"/>
                    </a:ext>
                  </a:extLst>
                </p:cNvPr>
                <p:cNvSpPr txBox="1"/>
                <p:nvPr/>
              </p:nvSpPr>
              <p:spPr>
                <a:xfrm>
                  <a:off x="1215266" y="4787144"/>
                  <a:ext cx="378830" cy="184666"/>
                </a:xfrm>
                <a:prstGeom prst="rect">
                  <a:avLst/>
                </a:prstGeom>
                <a:noFill/>
              </p:spPr>
              <p:txBody>
                <a:bodyPr wrap="square" lIns="0" tIns="0" rIns="108000" bIns="0" rtlCol="0" anchor="ctr">
                  <a:spAutoFit/>
                </a:bodyPr>
                <a:lstStyle/>
                <a:p>
                  <a:pPr algn="r"/>
                  <a:endParaRPr lang="en-GB" sz="1200" dirty="0">
                    <a:solidFill>
                      <a:srgbClr val="272727"/>
                    </a:solidFill>
                  </a:endParaRPr>
                </a:p>
              </p:txBody>
            </p:sp>
            <p:sp>
              <p:nvSpPr>
                <p:cNvPr id="221" name="TextBox 220">
                  <a:extLst>
                    <a:ext uri="{FF2B5EF4-FFF2-40B4-BE49-F238E27FC236}">
                      <a16:creationId xmlns:a16="http://schemas.microsoft.com/office/drawing/2014/main" id="{2DEACC02-D385-451E-96AE-4DB7811196D1}"/>
                    </a:ext>
                  </a:extLst>
                </p:cNvPr>
                <p:cNvSpPr txBox="1"/>
                <p:nvPr/>
              </p:nvSpPr>
              <p:spPr>
                <a:xfrm>
                  <a:off x="1315747" y="4333029"/>
                  <a:ext cx="278348" cy="184666"/>
                </a:xfrm>
                <a:prstGeom prst="rect">
                  <a:avLst/>
                </a:prstGeom>
                <a:noFill/>
              </p:spPr>
              <p:txBody>
                <a:bodyPr wrap="square" lIns="0" tIns="0" rIns="36000" bIns="0" rtlCol="0" anchor="ctr">
                  <a:spAutoFit/>
                </a:bodyPr>
                <a:lstStyle/>
                <a:p>
                  <a:pPr algn="r"/>
                  <a:r>
                    <a:rPr lang="en-GB" sz="1200" dirty="0">
                      <a:solidFill>
                        <a:srgbClr val="000000"/>
                      </a:solidFill>
                    </a:rPr>
                    <a:t>0</a:t>
                  </a:r>
                </a:p>
              </p:txBody>
            </p:sp>
            <p:sp>
              <p:nvSpPr>
                <p:cNvPr id="222" name="TextBox 221">
                  <a:extLst>
                    <a:ext uri="{FF2B5EF4-FFF2-40B4-BE49-F238E27FC236}">
                      <a16:creationId xmlns:a16="http://schemas.microsoft.com/office/drawing/2014/main" id="{4DA083FB-0EF9-444E-AE27-4EA7991EB04C}"/>
                    </a:ext>
                  </a:extLst>
                </p:cNvPr>
                <p:cNvSpPr txBox="1"/>
                <p:nvPr/>
              </p:nvSpPr>
              <p:spPr>
                <a:xfrm>
                  <a:off x="1315747" y="4103914"/>
                  <a:ext cx="278348" cy="184666"/>
                </a:xfrm>
                <a:prstGeom prst="rect">
                  <a:avLst/>
                </a:prstGeom>
                <a:noFill/>
              </p:spPr>
              <p:txBody>
                <a:bodyPr wrap="square" lIns="0" tIns="0" rIns="36000" bIns="0" rtlCol="0" anchor="ctr">
                  <a:spAutoFit/>
                </a:bodyPr>
                <a:lstStyle/>
                <a:p>
                  <a:pPr algn="r"/>
                  <a:r>
                    <a:rPr lang="en-GB" sz="1200" dirty="0">
                      <a:solidFill>
                        <a:srgbClr val="000000"/>
                      </a:solidFill>
                    </a:rPr>
                    <a:t>0.2</a:t>
                  </a:r>
                </a:p>
              </p:txBody>
            </p:sp>
            <p:sp>
              <p:nvSpPr>
                <p:cNvPr id="223" name="TextBox 222">
                  <a:extLst>
                    <a:ext uri="{FF2B5EF4-FFF2-40B4-BE49-F238E27FC236}">
                      <a16:creationId xmlns:a16="http://schemas.microsoft.com/office/drawing/2014/main" id="{FC02C590-6BAB-4F1D-847F-F2870B1485D9}"/>
                    </a:ext>
                  </a:extLst>
                </p:cNvPr>
                <p:cNvSpPr txBox="1"/>
                <p:nvPr/>
              </p:nvSpPr>
              <p:spPr>
                <a:xfrm>
                  <a:off x="1315747" y="3416569"/>
                  <a:ext cx="278348" cy="184666"/>
                </a:xfrm>
                <a:prstGeom prst="rect">
                  <a:avLst/>
                </a:prstGeom>
                <a:noFill/>
              </p:spPr>
              <p:txBody>
                <a:bodyPr wrap="square" lIns="0" tIns="0" rIns="36000" bIns="0" rtlCol="0" anchor="ctr">
                  <a:spAutoFit/>
                </a:bodyPr>
                <a:lstStyle/>
                <a:p>
                  <a:pPr algn="r"/>
                  <a:r>
                    <a:rPr lang="en-GB" sz="1200" dirty="0">
                      <a:solidFill>
                        <a:srgbClr val="000000"/>
                      </a:solidFill>
                    </a:rPr>
                    <a:t>0.8</a:t>
                  </a:r>
                </a:p>
              </p:txBody>
            </p:sp>
            <p:sp>
              <p:nvSpPr>
                <p:cNvPr id="224" name="TextBox 223">
                  <a:extLst>
                    <a:ext uri="{FF2B5EF4-FFF2-40B4-BE49-F238E27FC236}">
                      <a16:creationId xmlns:a16="http://schemas.microsoft.com/office/drawing/2014/main" id="{2D553831-564D-4962-9F92-D95ABB580B32}"/>
                    </a:ext>
                  </a:extLst>
                </p:cNvPr>
                <p:cNvSpPr txBox="1"/>
                <p:nvPr/>
              </p:nvSpPr>
              <p:spPr>
                <a:xfrm>
                  <a:off x="1355226" y="3187454"/>
                  <a:ext cx="238869" cy="184666"/>
                </a:xfrm>
                <a:prstGeom prst="rect">
                  <a:avLst/>
                </a:prstGeom>
                <a:noFill/>
              </p:spPr>
              <p:txBody>
                <a:bodyPr wrap="square" lIns="0" tIns="0" rIns="36000" bIns="0" rtlCol="0" anchor="ctr">
                  <a:spAutoFit/>
                </a:bodyPr>
                <a:lstStyle/>
                <a:p>
                  <a:pPr algn="r"/>
                  <a:r>
                    <a:rPr lang="en-GB" sz="1200" dirty="0">
                      <a:solidFill>
                        <a:srgbClr val="000000"/>
                      </a:solidFill>
                    </a:rPr>
                    <a:t>1.0</a:t>
                  </a:r>
                </a:p>
              </p:txBody>
            </p:sp>
            <p:sp>
              <p:nvSpPr>
                <p:cNvPr id="527" name="TextBox 526">
                  <a:extLst>
                    <a:ext uri="{FF2B5EF4-FFF2-40B4-BE49-F238E27FC236}">
                      <a16:creationId xmlns:a16="http://schemas.microsoft.com/office/drawing/2014/main" id="{2CAB13CF-AFAD-4711-A91B-E99C3567CBD8}"/>
                    </a:ext>
                  </a:extLst>
                </p:cNvPr>
                <p:cNvSpPr txBox="1"/>
                <p:nvPr/>
              </p:nvSpPr>
              <p:spPr>
                <a:xfrm>
                  <a:off x="1315747" y="3645684"/>
                  <a:ext cx="278348" cy="184666"/>
                </a:xfrm>
                <a:prstGeom prst="rect">
                  <a:avLst/>
                </a:prstGeom>
                <a:noFill/>
              </p:spPr>
              <p:txBody>
                <a:bodyPr wrap="square" lIns="0" tIns="0" rIns="36000" bIns="0" rtlCol="0" anchor="ctr">
                  <a:spAutoFit/>
                </a:bodyPr>
                <a:lstStyle/>
                <a:p>
                  <a:pPr algn="r"/>
                  <a:r>
                    <a:rPr lang="en-GB" sz="1200" dirty="0">
                      <a:solidFill>
                        <a:srgbClr val="000000"/>
                      </a:solidFill>
                    </a:rPr>
                    <a:t>0.6</a:t>
                  </a:r>
                </a:p>
              </p:txBody>
            </p:sp>
            <p:sp>
              <p:nvSpPr>
                <p:cNvPr id="528" name="TextBox 527">
                  <a:extLst>
                    <a:ext uri="{FF2B5EF4-FFF2-40B4-BE49-F238E27FC236}">
                      <a16:creationId xmlns:a16="http://schemas.microsoft.com/office/drawing/2014/main" id="{332C6FB8-0EC8-4DA6-96B5-20788ADD8EAC}"/>
                    </a:ext>
                  </a:extLst>
                </p:cNvPr>
                <p:cNvSpPr txBox="1"/>
                <p:nvPr/>
              </p:nvSpPr>
              <p:spPr>
                <a:xfrm>
                  <a:off x="1315747" y="3874799"/>
                  <a:ext cx="278348" cy="184666"/>
                </a:xfrm>
                <a:prstGeom prst="rect">
                  <a:avLst/>
                </a:prstGeom>
                <a:noFill/>
              </p:spPr>
              <p:txBody>
                <a:bodyPr wrap="square" lIns="0" tIns="0" rIns="36000" bIns="0" rtlCol="0" anchor="ctr">
                  <a:spAutoFit/>
                </a:bodyPr>
                <a:lstStyle/>
                <a:p>
                  <a:pPr algn="r"/>
                  <a:r>
                    <a:rPr lang="en-GB" sz="1200" dirty="0">
                      <a:solidFill>
                        <a:srgbClr val="000000"/>
                      </a:solidFill>
                    </a:rPr>
                    <a:t>0.4</a:t>
                  </a:r>
                </a:p>
              </p:txBody>
            </p:sp>
            <p:sp>
              <p:nvSpPr>
                <p:cNvPr id="533" name="TextBox 532">
                  <a:extLst>
                    <a:ext uri="{FF2B5EF4-FFF2-40B4-BE49-F238E27FC236}">
                      <a16:creationId xmlns:a16="http://schemas.microsoft.com/office/drawing/2014/main" id="{EE4CA84C-282F-4DA7-A223-6E5C7E79DA5C}"/>
                    </a:ext>
                  </a:extLst>
                </p:cNvPr>
                <p:cNvSpPr txBox="1"/>
                <p:nvPr/>
              </p:nvSpPr>
              <p:spPr>
                <a:xfrm>
                  <a:off x="1315747" y="4469811"/>
                  <a:ext cx="278348" cy="369332"/>
                </a:xfrm>
                <a:prstGeom prst="rect">
                  <a:avLst/>
                </a:prstGeom>
                <a:noFill/>
              </p:spPr>
              <p:txBody>
                <a:bodyPr wrap="square" lIns="0" tIns="0" rIns="36000" bIns="0" rtlCol="0" anchor="ctr">
                  <a:spAutoFit/>
                </a:bodyPr>
                <a:lstStyle/>
                <a:p>
                  <a:pPr algn="r"/>
                  <a:r>
                    <a:rPr lang="en-GB" sz="1200" dirty="0">
                      <a:solidFill>
                        <a:srgbClr val="272727"/>
                      </a:solidFill>
                    </a:rPr>
                    <a:t>-0.2</a:t>
                  </a:r>
                </a:p>
              </p:txBody>
            </p:sp>
            <p:sp>
              <p:nvSpPr>
                <p:cNvPr id="534" name="TextBox 533">
                  <a:extLst>
                    <a:ext uri="{FF2B5EF4-FFF2-40B4-BE49-F238E27FC236}">
                      <a16:creationId xmlns:a16="http://schemas.microsoft.com/office/drawing/2014/main" id="{5E247110-D261-4284-BB00-BDEBFE5BB223}"/>
                    </a:ext>
                  </a:extLst>
                </p:cNvPr>
                <p:cNvSpPr txBox="1"/>
                <p:nvPr/>
              </p:nvSpPr>
              <p:spPr>
                <a:xfrm>
                  <a:off x="1315747" y="4698925"/>
                  <a:ext cx="278348" cy="369332"/>
                </a:xfrm>
                <a:prstGeom prst="rect">
                  <a:avLst/>
                </a:prstGeom>
                <a:noFill/>
              </p:spPr>
              <p:txBody>
                <a:bodyPr wrap="square" lIns="0" tIns="0" rIns="36000" bIns="0" rtlCol="0" anchor="ctr">
                  <a:spAutoFit/>
                </a:bodyPr>
                <a:lstStyle/>
                <a:p>
                  <a:pPr algn="r"/>
                  <a:r>
                    <a:rPr lang="en-GB" sz="1200" dirty="0">
                      <a:solidFill>
                        <a:srgbClr val="272727"/>
                      </a:solidFill>
                    </a:rPr>
                    <a:t>-0.5</a:t>
                  </a:r>
                </a:p>
              </p:txBody>
            </p:sp>
          </p:grpSp>
          <p:sp>
            <p:nvSpPr>
              <p:cNvPr id="207" name="TextBox 206">
                <a:extLst>
                  <a:ext uri="{FF2B5EF4-FFF2-40B4-BE49-F238E27FC236}">
                    <a16:creationId xmlns:a16="http://schemas.microsoft.com/office/drawing/2014/main" id="{DCD39B44-A9A5-4BF9-97AC-0BCA8410FFEC}"/>
                  </a:ext>
                </a:extLst>
              </p:cNvPr>
              <p:cNvSpPr txBox="1"/>
              <p:nvPr/>
            </p:nvSpPr>
            <p:spPr>
              <a:xfrm rot="16200000">
                <a:off x="-89259" y="3986943"/>
                <a:ext cx="2096660" cy="332399"/>
              </a:xfrm>
              <a:prstGeom prst="rect">
                <a:avLst/>
              </a:prstGeom>
              <a:noFill/>
            </p:spPr>
            <p:txBody>
              <a:bodyPr wrap="square" lIns="0" tIns="0" rIns="0" bIns="0" rtlCol="0">
                <a:spAutoFit/>
              </a:bodyPr>
              <a:lstStyle/>
              <a:p>
                <a:pPr algn="ctr">
                  <a:lnSpc>
                    <a:spcPct val="90000"/>
                  </a:lnSpc>
                </a:pPr>
                <a:r>
                  <a:rPr lang="en-GB" sz="1200" b="1" dirty="0">
                    <a:solidFill>
                      <a:srgbClr val="000000"/>
                    </a:solidFill>
                  </a:rPr>
                  <a:t>Change from baseline </a:t>
                </a:r>
                <a:br>
                  <a:rPr lang="en-GB" sz="1200" b="1" dirty="0">
                    <a:solidFill>
                      <a:srgbClr val="000000"/>
                    </a:solidFill>
                  </a:rPr>
                </a:br>
                <a:r>
                  <a:rPr lang="en-GB" sz="1200" b="1" dirty="0">
                    <a:solidFill>
                      <a:srgbClr val="000000"/>
                    </a:solidFill>
                  </a:rPr>
                  <a:t>in response to PDQ-Q4</a:t>
                </a:r>
              </a:p>
            </p:txBody>
          </p:sp>
          <p:sp>
            <p:nvSpPr>
              <p:cNvPr id="209" name="TextBox 208">
                <a:extLst>
                  <a:ext uri="{FF2B5EF4-FFF2-40B4-BE49-F238E27FC236}">
                    <a16:creationId xmlns:a16="http://schemas.microsoft.com/office/drawing/2014/main" id="{F0615E4D-5AFB-466B-B677-77AA78CCD137}"/>
                  </a:ext>
                </a:extLst>
              </p:cNvPr>
              <p:cNvSpPr txBox="1"/>
              <p:nvPr/>
            </p:nvSpPr>
            <p:spPr>
              <a:xfrm>
                <a:off x="3499729" y="3337733"/>
                <a:ext cx="676788" cy="261610"/>
              </a:xfrm>
              <a:prstGeom prst="rect">
                <a:avLst/>
              </a:prstGeom>
              <a:noFill/>
            </p:spPr>
            <p:txBody>
              <a:bodyPr wrap="none" rtlCol="0">
                <a:spAutoFit/>
              </a:bodyPr>
              <a:lstStyle/>
              <a:p>
                <a:r>
                  <a:rPr lang="en-GB" sz="1100" dirty="0">
                    <a:solidFill>
                      <a:srgbClr val="000000"/>
                    </a:solidFill>
                  </a:rPr>
                  <a:t>p&lt;0.001</a:t>
                </a:r>
              </a:p>
            </p:txBody>
          </p:sp>
          <p:grpSp>
            <p:nvGrpSpPr>
              <p:cNvPr id="216" name="Group 215">
                <a:extLst>
                  <a:ext uri="{FF2B5EF4-FFF2-40B4-BE49-F238E27FC236}">
                    <a16:creationId xmlns:a16="http://schemas.microsoft.com/office/drawing/2014/main" id="{E87325BB-9EC6-4779-ACB4-FD2411FBF677}"/>
                  </a:ext>
                </a:extLst>
              </p:cNvPr>
              <p:cNvGrpSpPr/>
              <p:nvPr/>
            </p:nvGrpSpPr>
            <p:grpSpPr>
              <a:xfrm>
                <a:off x="1721948" y="4693796"/>
                <a:ext cx="840557" cy="333938"/>
                <a:chOff x="1840742" y="4656161"/>
                <a:chExt cx="840557" cy="333938"/>
              </a:xfrm>
            </p:grpSpPr>
            <p:sp>
              <p:nvSpPr>
                <p:cNvPr id="218" name="Oval 217">
                  <a:extLst>
                    <a:ext uri="{FF2B5EF4-FFF2-40B4-BE49-F238E27FC236}">
                      <a16:creationId xmlns:a16="http://schemas.microsoft.com/office/drawing/2014/main" id="{89723579-4D37-4CA4-A424-6E693498C9AA}"/>
                    </a:ext>
                  </a:extLst>
                </p:cNvPr>
                <p:cNvSpPr/>
                <p:nvPr/>
              </p:nvSpPr>
              <p:spPr>
                <a:xfrm>
                  <a:off x="1840742" y="4703252"/>
                  <a:ext cx="71957" cy="71957"/>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219" name="Oval 218">
                  <a:extLst>
                    <a:ext uri="{FF2B5EF4-FFF2-40B4-BE49-F238E27FC236}">
                      <a16:creationId xmlns:a16="http://schemas.microsoft.com/office/drawing/2014/main" id="{9BC6C1EF-296B-4D6B-8052-4ABCDB18EB4A}"/>
                    </a:ext>
                  </a:extLst>
                </p:cNvPr>
                <p:cNvSpPr/>
                <p:nvPr/>
              </p:nvSpPr>
              <p:spPr>
                <a:xfrm>
                  <a:off x="1840742" y="4859607"/>
                  <a:ext cx="71957" cy="71957"/>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462" name="TextBox 461">
                  <a:extLst>
                    <a:ext uri="{FF2B5EF4-FFF2-40B4-BE49-F238E27FC236}">
                      <a16:creationId xmlns:a16="http://schemas.microsoft.com/office/drawing/2014/main" id="{C863C7DD-5679-4B54-A400-6A1D169A6E11}"/>
                    </a:ext>
                  </a:extLst>
                </p:cNvPr>
                <p:cNvSpPr txBox="1"/>
                <p:nvPr/>
              </p:nvSpPr>
              <p:spPr>
                <a:xfrm>
                  <a:off x="1876270" y="4656161"/>
                  <a:ext cx="805029" cy="333938"/>
                </a:xfrm>
                <a:prstGeom prst="rect">
                  <a:avLst/>
                </a:prstGeom>
                <a:noFill/>
              </p:spPr>
              <p:txBody>
                <a:bodyPr wrap="none" tIns="0" bIns="0" rtlCol="0">
                  <a:spAutoFit/>
                </a:bodyPr>
                <a:lstStyle/>
                <a:p>
                  <a:pPr>
                    <a:lnSpc>
                      <a:spcPct val="90000"/>
                    </a:lnSpc>
                  </a:pPr>
                  <a:r>
                    <a:rPr lang="en-GB" sz="1200" dirty="0">
                      <a:solidFill>
                        <a:srgbClr val="000000"/>
                      </a:solidFill>
                    </a:rPr>
                    <a:t>TTh</a:t>
                  </a:r>
                </a:p>
                <a:p>
                  <a:pPr>
                    <a:lnSpc>
                      <a:spcPct val="90000"/>
                    </a:lnSpc>
                  </a:pPr>
                  <a:r>
                    <a:rPr lang="en-GB" sz="1200" dirty="0">
                      <a:solidFill>
                        <a:srgbClr val="000000"/>
                      </a:solidFill>
                    </a:rPr>
                    <a:t>Placebo</a:t>
                  </a:r>
                </a:p>
              </p:txBody>
            </p:sp>
          </p:grpSp>
          <p:sp>
            <p:nvSpPr>
              <p:cNvPr id="288" name="TextBox 287">
                <a:extLst>
                  <a:ext uri="{FF2B5EF4-FFF2-40B4-BE49-F238E27FC236}">
                    <a16:creationId xmlns:a16="http://schemas.microsoft.com/office/drawing/2014/main" id="{C881C481-3617-497D-8A67-CBDA7E586C01}"/>
                  </a:ext>
                </a:extLst>
              </p:cNvPr>
              <p:cNvSpPr txBox="1"/>
              <p:nvPr/>
            </p:nvSpPr>
            <p:spPr>
              <a:xfrm>
                <a:off x="1651321" y="2956099"/>
                <a:ext cx="2624912" cy="474745"/>
              </a:xfrm>
              <a:prstGeom prst="rect">
                <a:avLst/>
              </a:prstGeom>
              <a:noFill/>
            </p:spPr>
            <p:txBody>
              <a:bodyPr wrap="square" lIns="36000" tIns="0" rIns="36000" bIns="0" rtlCol="0">
                <a:spAutoFit/>
              </a:bodyPr>
              <a:lstStyle/>
              <a:p>
                <a:pPr algn="ctr">
                  <a:lnSpc>
                    <a:spcPct val="85000"/>
                  </a:lnSpc>
                </a:pPr>
                <a:r>
                  <a:rPr lang="en-GB" sz="1200" b="1" dirty="0">
                    <a:solidFill>
                      <a:srgbClr val="000000"/>
                    </a:solidFill>
                  </a:rPr>
                  <a:t>Men enrolled </a:t>
                </a:r>
                <a:br>
                  <a:rPr lang="en-GB" sz="1200" b="1" dirty="0">
                    <a:solidFill>
                      <a:srgbClr val="000000"/>
                    </a:solidFill>
                  </a:rPr>
                </a:br>
                <a:r>
                  <a:rPr lang="en-GB" sz="1200" b="1" dirty="0">
                    <a:solidFill>
                      <a:srgbClr val="000000"/>
                    </a:solidFill>
                  </a:rPr>
                  <a:t>in the Sexual Function Trial (n=459)</a:t>
                </a:r>
                <a:endParaRPr lang="en-GB" sz="1200" dirty="0">
                  <a:solidFill>
                    <a:srgbClr val="000000"/>
                  </a:solidFill>
                </a:endParaRPr>
              </a:p>
            </p:txBody>
          </p:sp>
        </p:grpSp>
        <p:grpSp>
          <p:nvGrpSpPr>
            <p:cNvPr id="39" name="Group 38">
              <a:extLst>
                <a:ext uri="{FF2B5EF4-FFF2-40B4-BE49-F238E27FC236}">
                  <a16:creationId xmlns:a16="http://schemas.microsoft.com/office/drawing/2014/main" id="{614F81A7-0297-46F8-95F6-B4241CB547AF}"/>
                </a:ext>
              </a:extLst>
            </p:cNvPr>
            <p:cNvGrpSpPr/>
            <p:nvPr/>
          </p:nvGrpSpPr>
          <p:grpSpPr>
            <a:xfrm>
              <a:off x="4854154" y="2748279"/>
              <a:ext cx="3526418" cy="2988537"/>
              <a:chOff x="4854154" y="2956099"/>
              <a:chExt cx="3526418" cy="2988537"/>
            </a:xfrm>
          </p:grpSpPr>
          <p:grpSp>
            <p:nvGrpSpPr>
              <p:cNvPr id="290" name="Group 289">
                <a:extLst>
                  <a:ext uri="{FF2B5EF4-FFF2-40B4-BE49-F238E27FC236}">
                    <a16:creationId xmlns:a16="http://schemas.microsoft.com/office/drawing/2014/main" id="{25516345-19C2-4FF0-8B98-CBD2061FF57C}"/>
                  </a:ext>
                </a:extLst>
              </p:cNvPr>
              <p:cNvGrpSpPr/>
              <p:nvPr/>
            </p:nvGrpSpPr>
            <p:grpSpPr>
              <a:xfrm>
                <a:off x="4924920" y="5333828"/>
                <a:ext cx="3409224" cy="610808"/>
                <a:chOff x="1110459" y="4903517"/>
                <a:chExt cx="3409224" cy="610808"/>
              </a:xfrm>
            </p:grpSpPr>
            <p:sp>
              <p:nvSpPr>
                <p:cNvPr id="520" name="TextBox 519">
                  <a:extLst>
                    <a:ext uri="{FF2B5EF4-FFF2-40B4-BE49-F238E27FC236}">
                      <a16:creationId xmlns:a16="http://schemas.microsoft.com/office/drawing/2014/main" id="{E7729AF9-A81A-4825-99A0-EA72EC693840}"/>
                    </a:ext>
                  </a:extLst>
                </p:cNvPr>
                <p:cNvSpPr txBox="1"/>
                <p:nvPr/>
              </p:nvSpPr>
              <p:spPr>
                <a:xfrm>
                  <a:off x="4196911" y="5055866"/>
                  <a:ext cx="322772" cy="306109"/>
                </a:xfrm>
                <a:prstGeom prst="rect">
                  <a:avLst/>
                </a:prstGeom>
                <a:noFill/>
              </p:spPr>
              <p:txBody>
                <a:bodyPr wrap="none" lIns="36000" tIns="0" rIns="36000" bIns="0" rtlCol="0">
                  <a:spAutoFit/>
                </a:bodyPr>
                <a:lstStyle/>
                <a:p>
                  <a:pPr algn="ctr">
                    <a:lnSpc>
                      <a:spcPct val="90000"/>
                    </a:lnSpc>
                  </a:pPr>
                  <a:r>
                    <a:rPr lang="en-GB" sz="1100" dirty="0">
                      <a:solidFill>
                        <a:srgbClr val="000000"/>
                      </a:solidFill>
                    </a:rPr>
                    <a:t>328</a:t>
                  </a:r>
                </a:p>
                <a:p>
                  <a:pPr algn="ctr">
                    <a:lnSpc>
                      <a:spcPct val="90000"/>
                    </a:lnSpc>
                  </a:pPr>
                  <a:r>
                    <a:rPr lang="en-GB" sz="1100" dirty="0">
                      <a:solidFill>
                        <a:srgbClr val="000000"/>
                      </a:solidFill>
                    </a:rPr>
                    <a:t>319</a:t>
                  </a:r>
                </a:p>
              </p:txBody>
            </p:sp>
            <p:sp>
              <p:nvSpPr>
                <p:cNvPr id="521" name="TextBox 520">
                  <a:extLst>
                    <a:ext uri="{FF2B5EF4-FFF2-40B4-BE49-F238E27FC236}">
                      <a16:creationId xmlns:a16="http://schemas.microsoft.com/office/drawing/2014/main" id="{4E894AAE-29C7-44D7-AC63-872A0487505E}"/>
                    </a:ext>
                  </a:extLst>
                </p:cNvPr>
                <p:cNvSpPr txBox="1"/>
                <p:nvPr/>
              </p:nvSpPr>
              <p:spPr>
                <a:xfrm>
                  <a:off x="3612394" y="5055866"/>
                  <a:ext cx="324375" cy="458459"/>
                </a:xfrm>
                <a:prstGeom prst="rect">
                  <a:avLst/>
                </a:prstGeom>
                <a:noFill/>
              </p:spPr>
              <p:txBody>
                <a:bodyPr wrap="none" lIns="36000" tIns="0" rIns="36000" bIns="0" rtlCol="0">
                  <a:spAutoFit/>
                </a:bodyPr>
                <a:lstStyle/>
                <a:p>
                  <a:pPr algn="ctr">
                    <a:lnSpc>
                      <a:spcPct val="90000"/>
                    </a:lnSpc>
                  </a:pPr>
                  <a:r>
                    <a:rPr lang="en-GB" sz="1100" dirty="0">
                      <a:solidFill>
                        <a:srgbClr val="000000"/>
                      </a:solidFill>
                    </a:rPr>
                    <a:t>339</a:t>
                  </a:r>
                </a:p>
                <a:p>
                  <a:pPr algn="ctr">
                    <a:lnSpc>
                      <a:spcPct val="90000"/>
                    </a:lnSpc>
                  </a:pPr>
                  <a:r>
                    <a:rPr lang="en-GB" sz="1100" dirty="0">
                      <a:solidFill>
                        <a:srgbClr val="000000"/>
                      </a:solidFill>
                    </a:rPr>
                    <a:t>314</a:t>
                  </a:r>
                </a:p>
                <a:p>
                  <a:pPr algn="ctr">
                    <a:lnSpc>
                      <a:spcPct val="90000"/>
                    </a:lnSpc>
                  </a:pPr>
                  <a:endParaRPr lang="en-GB" sz="1100" dirty="0">
                    <a:solidFill>
                      <a:srgbClr val="000000"/>
                    </a:solidFill>
                  </a:endParaRPr>
                </a:p>
              </p:txBody>
            </p:sp>
            <p:sp>
              <p:nvSpPr>
                <p:cNvPr id="522" name="TextBox 521">
                  <a:extLst>
                    <a:ext uri="{FF2B5EF4-FFF2-40B4-BE49-F238E27FC236}">
                      <a16:creationId xmlns:a16="http://schemas.microsoft.com/office/drawing/2014/main" id="{D3D84C90-BAB1-44FD-B35D-3F603C0EE48B}"/>
                    </a:ext>
                  </a:extLst>
                </p:cNvPr>
                <p:cNvSpPr txBox="1"/>
                <p:nvPr/>
              </p:nvSpPr>
              <p:spPr>
                <a:xfrm>
                  <a:off x="3026275" y="5055866"/>
                  <a:ext cx="329184" cy="306109"/>
                </a:xfrm>
                <a:prstGeom prst="rect">
                  <a:avLst/>
                </a:prstGeom>
                <a:noFill/>
              </p:spPr>
              <p:txBody>
                <a:bodyPr wrap="none" lIns="36000" tIns="0" rIns="36000" bIns="0" rtlCol="0">
                  <a:spAutoFit/>
                </a:bodyPr>
                <a:lstStyle/>
                <a:p>
                  <a:pPr algn="ctr">
                    <a:lnSpc>
                      <a:spcPct val="90000"/>
                    </a:lnSpc>
                  </a:pPr>
                  <a:r>
                    <a:rPr lang="en-GB" sz="1100" dirty="0">
                      <a:solidFill>
                        <a:srgbClr val="000000"/>
                      </a:solidFill>
                    </a:rPr>
                    <a:t>349</a:t>
                  </a:r>
                </a:p>
                <a:p>
                  <a:pPr algn="ctr">
                    <a:lnSpc>
                      <a:spcPct val="90000"/>
                    </a:lnSpc>
                  </a:pPr>
                  <a:r>
                    <a:rPr lang="en-GB" sz="1100" dirty="0">
                      <a:solidFill>
                        <a:srgbClr val="000000"/>
                      </a:solidFill>
                    </a:rPr>
                    <a:t>317</a:t>
                  </a:r>
                </a:p>
              </p:txBody>
            </p:sp>
            <p:sp>
              <p:nvSpPr>
                <p:cNvPr id="523" name="TextBox 522">
                  <a:extLst>
                    <a:ext uri="{FF2B5EF4-FFF2-40B4-BE49-F238E27FC236}">
                      <a16:creationId xmlns:a16="http://schemas.microsoft.com/office/drawing/2014/main" id="{D80E71C5-C532-4FC2-9FEC-FE3583D15CC7}"/>
                    </a:ext>
                  </a:extLst>
                </p:cNvPr>
                <p:cNvSpPr txBox="1"/>
                <p:nvPr/>
              </p:nvSpPr>
              <p:spPr>
                <a:xfrm>
                  <a:off x="2442558" y="5055866"/>
                  <a:ext cx="329184" cy="306109"/>
                </a:xfrm>
                <a:prstGeom prst="rect">
                  <a:avLst/>
                </a:prstGeom>
                <a:noFill/>
              </p:spPr>
              <p:txBody>
                <a:bodyPr wrap="none" lIns="36000" tIns="0" rIns="36000" bIns="0" rtlCol="0">
                  <a:spAutoFit/>
                </a:bodyPr>
                <a:lstStyle/>
                <a:p>
                  <a:pPr algn="ctr">
                    <a:lnSpc>
                      <a:spcPct val="90000"/>
                    </a:lnSpc>
                  </a:pPr>
                  <a:r>
                    <a:rPr lang="en-GB" sz="1100" dirty="0">
                      <a:solidFill>
                        <a:srgbClr val="000000"/>
                      </a:solidFill>
                    </a:rPr>
                    <a:t>348</a:t>
                  </a:r>
                </a:p>
                <a:p>
                  <a:pPr algn="ctr">
                    <a:lnSpc>
                      <a:spcPct val="90000"/>
                    </a:lnSpc>
                  </a:pPr>
                  <a:r>
                    <a:rPr lang="en-GB" sz="1100" dirty="0">
                      <a:solidFill>
                        <a:srgbClr val="000000"/>
                      </a:solidFill>
                    </a:rPr>
                    <a:t>335</a:t>
                  </a:r>
                </a:p>
              </p:txBody>
            </p:sp>
            <p:sp>
              <p:nvSpPr>
                <p:cNvPr id="524" name="TextBox 523">
                  <a:extLst>
                    <a:ext uri="{FF2B5EF4-FFF2-40B4-BE49-F238E27FC236}">
                      <a16:creationId xmlns:a16="http://schemas.microsoft.com/office/drawing/2014/main" id="{85CF9DF7-A9BC-497B-9063-0E057A4D2BB9}"/>
                    </a:ext>
                  </a:extLst>
                </p:cNvPr>
                <p:cNvSpPr txBox="1"/>
                <p:nvPr/>
              </p:nvSpPr>
              <p:spPr>
                <a:xfrm>
                  <a:off x="1858843" y="5055866"/>
                  <a:ext cx="329184" cy="306109"/>
                </a:xfrm>
                <a:prstGeom prst="rect">
                  <a:avLst/>
                </a:prstGeom>
                <a:noFill/>
              </p:spPr>
              <p:txBody>
                <a:bodyPr wrap="none" lIns="36000" tIns="0" rIns="36000" bIns="0" rtlCol="0">
                  <a:spAutoFit/>
                </a:bodyPr>
                <a:lstStyle/>
                <a:p>
                  <a:pPr algn="ctr">
                    <a:lnSpc>
                      <a:spcPct val="90000"/>
                    </a:lnSpc>
                  </a:pPr>
                  <a:r>
                    <a:rPr lang="en-GB" sz="1100" dirty="0">
                      <a:solidFill>
                        <a:srgbClr val="000000"/>
                      </a:solidFill>
                    </a:rPr>
                    <a:t>387</a:t>
                  </a:r>
                </a:p>
                <a:p>
                  <a:pPr algn="ctr">
                    <a:lnSpc>
                      <a:spcPct val="90000"/>
                    </a:lnSpc>
                  </a:pPr>
                  <a:r>
                    <a:rPr lang="en-GB" sz="1100" dirty="0">
                      <a:solidFill>
                        <a:srgbClr val="000000"/>
                      </a:solidFill>
                    </a:rPr>
                    <a:t>384</a:t>
                  </a:r>
                </a:p>
              </p:txBody>
            </p:sp>
            <p:sp>
              <p:nvSpPr>
                <p:cNvPr id="525" name="TextBox 524">
                  <a:extLst>
                    <a:ext uri="{FF2B5EF4-FFF2-40B4-BE49-F238E27FC236}">
                      <a16:creationId xmlns:a16="http://schemas.microsoft.com/office/drawing/2014/main" id="{AF4DDC85-98C6-4229-B767-D3366BE57550}"/>
                    </a:ext>
                  </a:extLst>
                </p:cNvPr>
                <p:cNvSpPr txBox="1"/>
                <p:nvPr/>
              </p:nvSpPr>
              <p:spPr>
                <a:xfrm>
                  <a:off x="1110459" y="4903517"/>
                  <a:ext cx="736346" cy="458459"/>
                </a:xfrm>
                <a:prstGeom prst="rect">
                  <a:avLst/>
                </a:prstGeom>
                <a:noFill/>
              </p:spPr>
              <p:txBody>
                <a:bodyPr wrap="none" lIns="36000" tIns="0" rIns="36000" bIns="0" rtlCol="0">
                  <a:spAutoFit/>
                </a:bodyPr>
                <a:lstStyle/>
                <a:p>
                  <a:pPr>
                    <a:lnSpc>
                      <a:spcPct val="90000"/>
                    </a:lnSpc>
                  </a:pPr>
                  <a:r>
                    <a:rPr lang="en-GB" sz="1100" b="1" dirty="0">
                      <a:solidFill>
                        <a:srgbClr val="000000"/>
                      </a:solidFill>
                    </a:rPr>
                    <a:t>No. at risk</a:t>
                  </a:r>
                </a:p>
                <a:p>
                  <a:pPr>
                    <a:lnSpc>
                      <a:spcPct val="90000"/>
                    </a:lnSpc>
                  </a:pPr>
                  <a:r>
                    <a:rPr lang="en-GB" sz="1100" dirty="0">
                      <a:solidFill>
                        <a:srgbClr val="000000"/>
                      </a:solidFill>
                    </a:rPr>
                    <a:t>  TTh</a:t>
                  </a:r>
                </a:p>
                <a:p>
                  <a:pPr>
                    <a:lnSpc>
                      <a:spcPct val="90000"/>
                    </a:lnSpc>
                  </a:pPr>
                  <a:r>
                    <a:rPr lang="en-GB" sz="1100" dirty="0">
                      <a:solidFill>
                        <a:srgbClr val="000000"/>
                      </a:solidFill>
                    </a:rPr>
                    <a:t>  Placebo</a:t>
                  </a:r>
                </a:p>
              </p:txBody>
            </p:sp>
          </p:grpSp>
          <p:grpSp>
            <p:nvGrpSpPr>
              <p:cNvPr id="9" name="Group 8">
                <a:extLst>
                  <a:ext uri="{FF2B5EF4-FFF2-40B4-BE49-F238E27FC236}">
                    <a16:creationId xmlns:a16="http://schemas.microsoft.com/office/drawing/2014/main" id="{26024B1B-074D-422A-AA50-B15672CC7342}"/>
                  </a:ext>
                </a:extLst>
              </p:cNvPr>
              <p:cNvGrpSpPr/>
              <p:nvPr/>
            </p:nvGrpSpPr>
            <p:grpSpPr>
              <a:xfrm>
                <a:off x="6384656" y="4444056"/>
                <a:ext cx="1829870" cy="244208"/>
                <a:chOff x="6384656" y="4412541"/>
                <a:chExt cx="1829870" cy="244208"/>
              </a:xfrm>
            </p:grpSpPr>
            <p:sp>
              <p:nvSpPr>
                <p:cNvPr id="301" name="Oval 300">
                  <a:extLst>
                    <a:ext uri="{FF2B5EF4-FFF2-40B4-BE49-F238E27FC236}">
                      <a16:creationId xmlns:a16="http://schemas.microsoft.com/office/drawing/2014/main" id="{F1D277E1-CEEE-442C-A069-3B9DE0B64162}"/>
                    </a:ext>
                  </a:extLst>
                </p:cNvPr>
                <p:cNvSpPr/>
                <p:nvPr/>
              </p:nvSpPr>
              <p:spPr>
                <a:xfrm>
                  <a:off x="6969161" y="4520541"/>
                  <a:ext cx="71957" cy="71957"/>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459" name="Oval 458">
                  <a:extLst>
                    <a:ext uri="{FF2B5EF4-FFF2-40B4-BE49-F238E27FC236}">
                      <a16:creationId xmlns:a16="http://schemas.microsoft.com/office/drawing/2014/main" id="{CC92BFEE-566E-4785-9C68-ABC9F165F0E2}"/>
                    </a:ext>
                  </a:extLst>
                </p:cNvPr>
                <p:cNvSpPr/>
                <p:nvPr/>
              </p:nvSpPr>
              <p:spPr>
                <a:xfrm>
                  <a:off x="7552070" y="4568846"/>
                  <a:ext cx="71957" cy="71957"/>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460" name="Oval 459">
                  <a:extLst>
                    <a:ext uri="{FF2B5EF4-FFF2-40B4-BE49-F238E27FC236}">
                      <a16:creationId xmlns:a16="http://schemas.microsoft.com/office/drawing/2014/main" id="{BCD5770F-8DF4-4D2F-8E5C-E690B66F889C}"/>
                    </a:ext>
                  </a:extLst>
                </p:cNvPr>
                <p:cNvSpPr/>
                <p:nvPr/>
              </p:nvSpPr>
              <p:spPr>
                <a:xfrm>
                  <a:off x="8142569" y="4584792"/>
                  <a:ext cx="71957" cy="71957"/>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461" name="Oval 460">
                  <a:extLst>
                    <a:ext uri="{FF2B5EF4-FFF2-40B4-BE49-F238E27FC236}">
                      <a16:creationId xmlns:a16="http://schemas.microsoft.com/office/drawing/2014/main" id="{2EFE94A2-6B99-4B03-8C5D-92F98B94AAA7}"/>
                    </a:ext>
                  </a:extLst>
                </p:cNvPr>
                <p:cNvSpPr/>
                <p:nvPr/>
              </p:nvSpPr>
              <p:spPr>
                <a:xfrm>
                  <a:off x="6384656" y="4412541"/>
                  <a:ext cx="71957" cy="71957"/>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grpSp>
          <p:grpSp>
            <p:nvGrpSpPr>
              <p:cNvPr id="470" name="Group 469">
                <a:extLst>
                  <a:ext uri="{FF2B5EF4-FFF2-40B4-BE49-F238E27FC236}">
                    <a16:creationId xmlns:a16="http://schemas.microsoft.com/office/drawing/2014/main" id="{AEE13CAB-55B1-41D3-8BC0-395A0CF15628}"/>
                  </a:ext>
                </a:extLst>
              </p:cNvPr>
              <p:cNvGrpSpPr/>
              <p:nvPr/>
            </p:nvGrpSpPr>
            <p:grpSpPr>
              <a:xfrm>
                <a:off x="5754254" y="5117090"/>
                <a:ext cx="2527911" cy="343212"/>
                <a:chOff x="1939793" y="5079386"/>
                <a:chExt cx="2527911" cy="343212"/>
              </a:xfrm>
            </p:grpSpPr>
            <p:sp>
              <p:nvSpPr>
                <p:cNvPr id="485" name="TextBox 484">
                  <a:extLst>
                    <a:ext uri="{FF2B5EF4-FFF2-40B4-BE49-F238E27FC236}">
                      <a16:creationId xmlns:a16="http://schemas.microsoft.com/office/drawing/2014/main" id="{8B8343AE-0429-48C8-B311-66447F675C9B}"/>
                    </a:ext>
                  </a:extLst>
                </p:cNvPr>
                <p:cNvSpPr txBox="1"/>
                <p:nvPr/>
              </p:nvSpPr>
              <p:spPr>
                <a:xfrm>
                  <a:off x="4261951" y="5079386"/>
                  <a:ext cx="205753" cy="184666"/>
                </a:xfrm>
                <a:prstGeom prst="rect">
                  <a:avLst/>
                </a:prstGeom>
                <a:noFill/>
              </p:spPr>
              <p:txBody>
                <a:bodyPr wrap="none" lIns="36000" tIns="0" rIns="36000" bIns="0" rtlCol="0">
                  <a:spAutoFit/>
                </a:bodyPr>
                <a:lstStyle/>
                <a:p>
                  <a:pPr algn="ctr"/>
                  <a:r>
                    <a:rPr lang="en-GB" sz="1200" dirty="0">
                      <a:solidFill>
                        <a:srgbClr val="000000"/>
                      </a:solidFill>
                    </a:rPr>
                    <a:t>12</a:t>
                  </a:r>
                </a:p>
              </p:txBody>
            </p:sp>
            <p:sp>
              <p:nvSpPr>
                <p:cNvPr id="486" name="TextBox 485">
                  <a:extLst>
                    <a:ext uri="{FF2B5EF4-FFF2-40B4-BE49-F238E27FC236}">
                      <a16:creationId xmlns:a16="http://schemas.microsoft.com/office/drawing/2014/main" id="{076A820C-EE81-4FE4-B681-EEAF04FBF81C}"/>
                    </a:ext>
                  </a:extLst>
                </p:cNvPr>
                <p:cNvSpPr txBox="1"/>
                <p:nvPr/>
              </p:nvSpPr>
              <p:spPr>
                <a:xfrm>
                  <a:off x="3690139" y="5079386"/>
                  <a:ext cx="168884" cy="184666"/>
                </a:xfrm>
                <a:prstGeom prst="rect">
                  <a:avLst/>
                </a:prstGeom>
                <a:noFill/>
              </p:spPr>
              <p:txBody>
                <a:bodyPr wrap="none" lIns="36000" tIns="0" rIns="36000" bIns="0" rtlCol="0">
                  <a:spAutoFit/>
                </a:bodyPr>
                <a:lstStyle/>
                <a:p>
                  <a:pPr algn="ctr"/>
                  <a:r>
                    <a:rPr lang="en-GB" sz="1200" dirty="0">
                      <a:solidFill>
                        <a:srgbClr val="000000"/>
                      </a:solidFill>
                    </a:rPr>
                    <a:t>9</a:t>
                  </a:r>
                </a:p>
              </p:txBody>
            </p:sp>
            <p:sp>
              <p:nvSpPr>
                <p:cNvPr id="487" name="TextBox 486">
                  <a:extLst>
                    <a:ext uri="{FF2B5EF4-FFF2-40B4-BE49-F238E27FC236}">
                      <a16:creationId xmlns:a16="http://schemas.microsoft.com/office/drawing/2014/main" id="{EA6C6BDF-C8C9-4479-BDDA-03CE922A8921}"/>
                    </a:ext>
                  </a:extLst>
                </p:cNvPr>
                <p:cNvSpPr txBox="1"/>
                <p:nvPr/>
              </p:nvSpPr>
              <p:spPr>
                <a:xfrm>
                  <a:off x="3106424" y="5079386"/>
                  <a:ext cx="168884" cy="184666"/>
                </a:xfrm>
                <a:prstGeom prst="rect">
                  <a:avLst/>
                </a:prstGeom>
                <a:noFill/>
              </p:spPr>
              <p:txBody>
                <a:bodyPr wrap="none" lIns="36000" tIns="0" rIns="36000" bIns="0" rtlCol="0">
                  <a:spAutoFit/>
                </a:bodyPr>
                <a:lstStyle/>
                <a:p>
                  <a:pPr algn="ctr"/>
                  <a:r>
                    <a:rPr lang="en-GB" sz="1200" dirty="0">
                      <a:solidFill>
                        <a:srgbClr val="000000"/>
                      </a:solidFill>
                    </a:rPr>
                    <a:t>6</a:t>
                  </a:r>
                </a:p>
              </p:txBody>
            </p:sp>
            <p:sp>
              <p:nvSpPr>
                <p:cNvPr id="488" name="TextBox 487">
                  <a:extLst>
                    <a:ext uri="{FF2B5EF4-FFF2-40B4-BE49-F238E27FC236}">
                      <a16:creationId xmlns:a16="http://schemas.microsoft.com/office/drawing/2014/main" id="{E01DF441-B025-463F-9B33-A914F551ED92}"/>
                    </a:ext>
                  </a:extLst>
                </p:cNvPr>
                <p:cNvSpPr txBox="1"/>
                <p:nvPr/>
              </p:nvSpPr>
              <p:spPr>
                <a:xfrm>
                  <a:off x="2525914" y="5079386"/>
                  <a:ext cx="162472" cy="184666"/>
                </a:xfrm>
                <a:prstGeom prst="rect">
                  <a:avLst/>
                </a:prstGeom>
                <a:noFill/>
              </p:spPr>
              <p:txBody>
                <a:bodyPr wrap="none" lIns="36000" tIns="0" rIns="36000" bIns="0" rtlCol="0">
                  <a:spAutoFit/>
                </a:bodyPr>
                <a:lstStyle/>
                <a:p>
                  <a:pPr algn="ctr"/>
                  <a:r>
                    <a:rPr lang="en-GB" sz="1200" dirty="0">
                      <a:solidFill>
                        <a:srgbClr val="000000"/>
                      </a:solidFill>
                    </a:rPr>
                    <a:t>3</a:t>
                  </a:r>
                </a:p>
              </p:txBody>
            </p:sp>
            <p:sp>
              <p:nvSpPr>
                <p:cNvPr id="489" name="TextBox 488">
                  <a:extLst>
                    <a:ext uri="{FF2B5EF4-FFF2-40B4-BE49-F238E27FC236}">
                      <a16:creationId xmlns:a16="http://schemas.microsoft.com/office/drawing/2014/main" id="{88E36BDD-E0D9-4F28-A345-37C7882821E7}"/>
                    </a:ext>
                  </a:extLst>
                </p:cNvPr>
                <p:cNvSpPr txBox="1"/>
                <p:nvPr/>
              </p:nvSpPr>
              <p:spPr>
                <a:xfrm>
                  <a:off x="1939793" y="5079386"/>
                  <a:ext cx="167281" cy="184666"/>
                </a:xfrm>
                <a:prstGeom prst="rect">
                  <a:avLst/>
                </a:prstGeom>
                <a:noFill/>
              </p:spPr>
              <p:txBody>
                <a:bodyPr wrap="none" lIns="36000" tIns="0" rIns="36000" bIns="0" rtlCol="0">
                  <a:spAutoFit/>
                </a:bodyPr>
                <a:lstStyle/>
                <a:p>
                  <a:pPr algn="ctr"/>
                  <a:r>
                    <a:rPr lang="en-GB" sz="1200" dirty="0">
                      <a:solidFill>
                        <a:srgbClr val="000000"/>
                      </a:solidFill>
                    </a:rPr>
                    <a:t>0</a:t>
                  </a:r>
                </a:p>
              </p:txBody>
            </p:sp>
            <p:sp>
              <p:nvSpPr>
                <p:cNvPr id="490" name="TextBox 489">
                  <a:extLst>
                    <a:ext uri="{FF2B5EF4-FFF2-40B4-BE49-F238E27FC236}">
                      <a16:creationId xmlns:a16="http://schemas.microsoft.com/office/drawing/2014/main" id="{BEABAAE2-ED63-4C92-A9FF-8CEBD1025527}"/>
                    </a:ext>
                  </a:extLst>
                </p:cNvPr>
                <p:cNvSpPr txBox="1"/>
                <p:nvPr/>
              </p:nvSpPr>
              <p:spPr>
                <a:xfrm>
                  <a:off x="2021689" y="5207154"/>
                  <a:ext cx="2336607" cy="215444"/>
                </a:xfrm>
                <a:prstGeom prst="rect">
                  <a:avLst/>
                </a:prstGeom>
                <a:noFill/>
              </p:spPr>
              <p:txBody>
                <a:bodyPr wrap="square" lIns="36000" tIns="0" rIns="36000" bIns="0" rtlCol="0">
                  <a:spAutoFit/>
                </a:bodyPr>
                <a:lstStyle/>
                <a:p>
                  <a:pPr algn="ctr"/>
                  <a:r>
                    <a:rPr lang="en-GB" sz="1400" b="1" dirty="0">
                      <a:solidFill>
                        <a:srgbClr val="000000"/>
                      </a:solidFill>
                    </a:rPr>
                    <a:t>Month</a:t>
                  </a:r>
                </a:p>
              </p:txBody>
            </p:sp>
          </p:grpSp>
          <p:sp>
            <p:nvSpPr>
              <p:cNvPr id="472" name="TextBox 471">
                <a:extLst>
                  <a:ext uri="{FF2B5EF4-FFF2-40B4-BE49-F238E27FC236}">
                    <a16:creationId xmlns:a16="http://schemas.microsoft.com/office/drawing/2014/main" id="{C53D5E0C-EE21-4CDA-99C3-F2F1324DEBA3}"/>
                  </a:ext>
                </a:extLst>
              </p:cNvPr>
              <p:cNvSpPr txBox="1"/>
              <p:nvPr/>
            </p:nvSpPr>
            <p:spPr>
              <a:xfrm rot="16200000">
                <a:off x="3956453" y="4009287"/>
                <a:ext cx="2127802" cy="332399"/>
              </a:xfrm>
              <a:prstGeom prst="rect">
                <a:avLst/>
              </a:prstGeom>
              <a:noFill/>
            </p:spPr>
            <p:txBody>
              <a:bodyPr wrap="square" lIns="0" tIns="0" rIns="0" bIns="0" rtlCol="0">
                <a:spAutoFit/>
              </a:bodyPr>
              <a:lstStyle/>
              <a:p>
                <a:pPr algn="ctr">
                  <a:lnSpc>
                    <a:spcPct val="90000"/>
                  </a:lnSpc>
                </a:pPr>
                <a:r>
                  <a:rPr lang="en-GB" sz="1200" b="1" dirty="0">
                    <a:solidFill>
                      <a:srgbClr val="000000"/>
                    </a:solidFill>
                  </a:rPr>
                  <a:t>Change from baseline </a:t>
                </a:r>
                <a:br>
                  <a:rPr lang="en-GB" sz="1200" b="1" dirty="0">
                    <a:solidFill>
                      <a:srgbClr val="000000"/>
                    </a:solidFill>
                  </a:rPr>
                </a:br>
                <a:r>
                  <a:rPr lang="en-GB" sz="1200" b="1" dirty="0">
                    <a:solidFill>
                      <a:srgbClr val="000000"/>
                    </a:solidFill>
                  </a:rPr>
                  <a:t>in response to PDQ-Q4</a:t>
                </a:r>
              </a:p>
            </p:txBody>
          </p:sp>
          <p:sp>
            <p:nvSpPr>
              <p:cNvPr id="473" name="TextBox 472">
                <a:extLst>
                  <a:ext uri="{FF2B5EF4-FFF2-40B4-BE49-F238E27FC236}">
                    <a16:creationId xmlns:a16="http://schemas.microsoft.com/office/drawing/2014/main" id="{FE0EFE9C-6873-4266-A3BD-473DC6F995A5}"/>
                  </a:ext>
                </a:extLst>
              </p:cNvPr>
              <p:cNvSpPr txBox="1"/>
              <p:nvPr/>
            </p:nvSpPr>
            <p:spPr>
              <a:xfrm>
                <a:off x="7570846" y="3334945"/>
                <a:ext cx="676788" cy="261610"/>
              </a:xfrm>
              <a:prstGeom prst="rect">
                <a:avLst/>
              </a:prstGeom>
              <a:noFill/>
            </p:spPr>
            <p:txBody>
              <a:bodyPr wrap="none" rtlCol="0">
                <a:spAutoFit/>
              </a:bodyPr>
              <a:lstStyle/>
              <a:p>
                <a:r>
                  <a:rPr lang="en-GB" sz="1100" dirty="0">
                    <a:solidFill>
                      <a:srgbClr val="000000"/>
                    </a:solidFill>
                  </a:rPr>
                  <a:t>p&lt;0.001</a:t>
                </a:r>
              </a:p>
            </p:txBody>
          </p:sp>
          <p:sp>
            <p:nvSpPr>
              <p:cNvPr id="526" name="TextBox 525">
                <a:extLst>
                  <a:ext uri="{FF2B5EF4-FFF2-40B4-BE49-F238E27FC236}">
                    <a16:creationId xmlns:a16="http://schemas.microsoft.com/office/drawing/2014/main" id="{F0D0F535-8C9B-49F9-8BA8-4068556D7151}"/>
                  </a:ext>
                </a:extLst>
              </p:cNvPr>
              <p:cNvSpPr txBox="1"/>
              <p:nvPr/>
            </p:nvSpPr>
            <p:spPr>
              <a:xfrm>
                <a:off x="5618062" y="2956099"/>
                <a:ext cx="2762510" cy="315343"/>
              </a:xfrm>
              <a:prstGeom prst="rect">
                <a:avLst/>
              </a:prstGeom>
              <a:noFill/>
            </p:spPr>
            <p:txBody>
              <a:bodyPr wrap="square" lIns="36000" tIns="0" rIns="36000" bIns="0" rtlCol="0">
                <a:spAutoFit/>
              </a:bodyPr>
              <a:lstStyle/>
              <a:p>
                <a:pPr algn="ctr">
                  <a:lnSpc>
                    <a:spcPct val="85000"/>
                  </a:lnSpc>
                </a:pPr>
                <a:r>
                  <a:rPr lang="en-GB" sz="1200" b="1" dirty="0">
                    <a:solidFill>
                      <a:srgbClr val="000000"/>
                    </a:solidFill>
                  </a:rPr>
                  <a:t>All men in the </a:t>
                </a:r>
                <a:r>
                  <a:rPr lang="en-GB" sz="1200" b="1" dirty="0" err="1">
                    <a:solidFill>
                      <a:srgbClr val="000000"/>
                    </a:solidFill>
                  </a:rPr>
                  <a:t>TTrials</a:t>
                </a:r>
                <a:endParaRPr lang="en-GB" sz="1200" b="1" dirty="0">
                  <a:solidFill>
                    <a:srgbClr val="000000"/>
                  </a:solidFill>
                </a:endParaRPr>
              </a:p>
              <a:p>
                <a:pPr algn="ctr">
                  <a:lnSpc>
                    <a:spcPct val="85000"/>
                  </a:lnSpc>
                </a:pPr>
                <a:r>
                  <a:rPr lang="en-GB" sz="1200" b="1" dirty="0">
                    <a:solidFill>
                      <a:srgbClr val="000000"/>
                    </a:solidFill>
                  </a:rPr>
                  <a:t>(n=771)</a:t>
                </a:r>
                <a:endParaRPr lang="en-GB" sz="1200" dirty="0">
                  <a:solidFill>
                    <a:srgbClr val="000000"/>
                  </a:solidFill>
                </a:endParaRPr>
              </a:p>
            </p:txBody>
          </p:sp>
          <p:grpSp>
            <p:nvGrpSpPr>
              <p:cNvPr id="538" name="Group 537">
                <a:extLst>
                  <a:ext uri="{FF2B5EF4-FFF2-40B4-BE49-F238E27FC236}">
                    <a16:creationId xmlns:a16="http://schemas.microsoft.com/office/drawing/2014/main" id="{D091C86E-5864-4AA0-AE9E-4B74C357CEDB}"/>
                  </a:ext>
                </a:extLst>
              </p:cNvPr>
              <p:cNvGrpSpPr/>
              <p:nvPr/>
            </p:nvGrpSpPr>
            <p:grpSpPr>
              <a:xfrm>
                <a:off x="5240987" y="3253335"/>
                <a:ext cx="378830" cy="1880803"/>
                <a:chOff x="1215266" y="3187454"/>
                <a:chExt cx="378830" cy="1880803"/>
              </a:xfrm>
            </p:grpSpPr>
            <p:sp>
              <p:nvSpPr>
                <p:cNvPr id="539" name="TextBox 538">
                  <a:extLst>
                    <a:ext uri="{FF2B5EF4-FFF2-40B4-BE49-F238E27FC236}">
                      <a16:creationId xmlns:a16="http://schemas.microsoft.com/office/drawing/2014/main" id="{F7080CDE-E762-4C87-A04D-3684C37EEC27}"/>
                    </a:ext>
                  </a:extLst>
                </p:cNvPr>
                <p:cNvSpPr txBox="1"/>
                <p:nvPr/>
              </p:nvSpPr>
              <p:spPr>
                <a:xfrm>
                  <a:off x="1215266" y="4787144"/>
                  <a:ext cx="378830" cy="184666"/>
                </a:xfrm>
                <a:prstGeom prst="rect">
                  <a:avLst/>
                </a:prstGeom>
                <a:noFill/>
              </p:spPr>
              <p:txBody>
                <a:bodyPr wrap="square" lIns="0" tIns="0" rIns="108000" bIns="0" rtlCol="0" anchor="ctr">
                  <a:spAutoFit/>
                </a:bodyPr>
                <a:lstStyle/>
                <a:p>
                  <a:pPr algn="r"/>
                  <a:endParaRPr lang="en-GB" sz="1200" dirty="0">
                    <a:solidFill>
                      <a:srgbClr val="272727"/>
                    </a:solidFill>
                  </a:endParaRPr>
                </a:p>
              </p:txBody>
            </p:sp>
            <p:sp>
              <p:nvSpPr>
                <p:cNvPr id="540" name="TextBox 539">
                  <a:extLst>
                    <a:ext uri="{FF2B5EF4-FFF2-40B4-BE49-F238E27FC236}">
                      <a16:creationId xmlns:a16="http://schemas.microsoft.com/office/drawing/2014/main" id="{330EC035-2E05-48F4-BCB2-B672A4962A38}"/>
                    </a:ext>
                  </a:extLst>
                </p:cNvPr>
                <p:cNvSpPr txBox="1"/>
                <p:nvPr/>
              </p:nvSpPr>
              <p:spPr>
                <a:xfrm>
                  <a:off x="1315747" y="4333029"/>
                  <a:ext cx="278348" cy="184666"/>
                </a:xfrm>
                <a:prstGeom prst="rect">
                  <a:avLst/>
                </a:prstGeom>
                <a:noFill/>
              </p:spPr>
              <p:txBody>
                <a:bodyPr wrap="square" lIns="0" tIns="0" rIns="36000" bIns="0" rtlCol="0" anchor="ctr">
                  <a:spAutoFit/>
                </a:bodyPr>
                <a:lstStyle/>
                <a:p>
                  <a:pPr algn="r"/>
                  <a:r>
                    <a:rPr lang="en-GB" sz="1200" dirty="0">
                      <a:solidFill>
                        <a:srgbClr val="000000"/>
                      </a:solidFill>
                    </a:rPr>
                    <a:t>0</a:t>
                  </a:r>
                </a:p>
              </p:txBody>
            </p:sp>
            <p:sp>
              <p:nvSpPr>
                <p:cNvPr id="541" name="TextBox 540">
                  <a:extLst>
                    <a:ext uri="{FF2B5EF4-FFF2-40B4-BE49-F238E27FC236}">
                      <a16:creationId xmlns:a16="http://schemas.microsoft.com/office/drawing/2014/main" id="{3EE64295-C436-4960-BDBC-6ECFC64F67F1}"/>
                    </a:ext>
                  </a:extLst>
                </p:cNvPr>
                <p:cNvSpPr txBox="1"/>
                <p:nvPr/>
              </p:nvSpPr>
              <p:spPr>
                <a:xfrm>
                  <a:off x="1315747" y="4103914"/>
                  <a:ext cx="278348" cy="184666"/>
                </a:xfrm>
                <a:prstGeom prst="rect">
                  <a:avLst/>
                </a:prstGeom>
                <a:noFill/>
              </p:spPr>
              <p:txBody>
                <a:bodyPr wrap="square" lIns="0" tIns="0" rIns="36000" bIns="0" rtlCol="0" anchor="ctr">
                  <a:spAutoFit/>
                </a:bodyPr>
                <a:lstStyle/>
                <a:p>
                  <a:pPr algn="r"/>
                  <a:r>
                    <a:rPr lang="en-GB" sz="1200" dirty="0">
                      <a:solidFill>
                        <a:srgbClr val="000000"/>
                      </a:solidFill>
                    </a:rPr>
                    <a:t>0.2</a:t>
                  </a:r>
                </a:p>
              </p:txBody>
            </p:sp>
            <p:sp>
              <p:nvSpPr>
                <p:cNvPr id="542" name="TextBox 541">
                  <a:extLst>
                    <a:ext uri="{FF2B5EF4-FFF2-40B4-BE49-F238E27FC236}">
                      <a16:creationId xmlns:a16="http://schemas.microsoft.com/office/drawing/2014/main" id="{ED394A2D-8CBD-4EB3-83B6-04C1AEAE001A}"/>
                    </a:ext>
                  </a:extLst>
                </p:cNvPr>
                <p:cNvSpPr txBox="1"/>
                <p:nvPr/>
              </p:nvSpPr>
              <p:spPr>
                <a:xfrm>
                  <a:off x="1315747" y="3416569"/>
                  <a:ext cx="278348" cy="184666"/>
                </a:xfrm>
                <a:prstGeom prst="rect">
                  <a:avLst/>
                </a:prstGeom>
                <a:noFill/>
              </p:spPr>
              <p:txBody>
                <a:bodyPr wrap="square" lIns="0" tIns="0" rIns="36000" bIns="0" rtlCol="0" anchor="ctr">
                  <a:spAutoFit/>
                </a:bodyPr>
                <a:lstStyle/>
                <a:p>
                  <a:pPr algn="r"/>
                  <a:r>
                    <a:rPr lang="en-GB" sz="1200" dirty="0">
                      <a:solidFill>
                        <a:srgbClr val="000000"/>
                      </a:solidFill>
                    </a:rPr>
                    <a:t>0.8</a:t>
                  </a:r>
                </a:p>
              </p:txBody>
            </p:sp>
            <p:sp>
              <p:nvSpPr>
                <p:cNvPr id="543" name="TextBox 542">
                  <a:extLst>
                    <a:ext uri="{FF2B5EF4-FFF2-40B4-BE49-F238E27FC236}">
                      <a16:creationId xmlns:a16="http://schemas.microsoft.com/office/drawing/2014/main" id="{BC91615D-04C1-494F-8636-276A11DD6BDD}"/>
                    </a:ext>
                  </a:extLst>
                </p:cNvPr>
                <p:cNvSpPr txBox="1"/>
                <p:nvPr/>
              </p:nvSpPr>
              <p:spPr>
                <a:xfrm>
                  <a:off x="1355226" y="3187454"/>
                  <a:ext cx="238869" cy="184666"/>
                </a:xfrm>
                <a:prstGeom prst="rect">
                  <a:avLst/>
                </a:prstGeom>
                <a:noFill/>
              </p:spPr>
              <p:txBody>
                <a:bodyPr wrap="square" lIns="0" tIns="0" rIns="36000" bIns="0" rtlCol="0" anchor="ctr">
                  <a:spAutoFit/>
                </a:bodyPr>
                <a:lstStyle/>
                <a:p>
                  <a:pPr algn="r"/>
                  <a:r>
                    <a:rPr lang="en-GB" sz="1200" dirty="0">
                      <a:solidFill>
                        <a:srgbClr val="000000"/>
                      </a:solidFill>
                    </a:rPr>
                    <a:t>1.0</a:t>
                  </a:r>
                </a:p>
              </p:txBody>
            </p:sp>
            <p:sp>
              <p:nvSpPr>
                <p:cNvPr id="544" name="TextBox 543">
                  <a:extLst>
                    <a:ext uri="{FF2B5EF4-FFF2-40B4-BE49-F238E27FC236}">
                      <a16:creationId xmlns:a16="http://schemas.microsoft.com/office/drawing/2014/main" id="{00A440CF-46B2-4B0F-B9E0-DFC69DCB81F0}"/>
                    </a:ext>
                  </a:extLst>
                </p:cNvPr>
                <p:cNvSpPr txBox="1"/>
                <p:nvPr/>
              </p:nvSpPr>
              <p:spPr>
                <a:xfrm>
                  <a:off x="1315747" y="3645684"/>
                  <a:ext cx="278348" cy="184666"/>
                </a:xfrm>
                <a:prstGeom prst="rect">
                  <a:avLst/>
                </a:prstGeom>
                <a:noFill/>
              </p:spPr>
              <p:txBody>
                <a:bodyPr wrap="square" lIns="0" tIns="0" rIns="36000" bIns="0" rtlCol="0" anchor="ctr">
                  <a:spAutoFit/>
                </a:bodyPr>
                <a:lstStyle/>
                <a:p>
                  <a:pPr algn="r"/>
                  <a:r>
                    <a:rPr lang="en-GB" sz="1200" dirty="0">
                      <a:solidFill>
                        <a:srgbClr val="000000"/>
                      </a:solidFill>
                    </a:rPr>
                    <a:t>0.6</a:t>
                  </a:r>
                </a:p>
              </p:txBody>
            </p:sp>
            <p:sp>
              <p:nvSpPr>
                <p:cNvPr id="545" name="TextBox 544">
                  <a:extLst>
                    <a:ext uri="{FF2B5EF4-FFF2-40B4-BE49-F238E27FC236}">
                      <a16:creationId xmlns:a16="http://schemas.microsoft.com/office/drawing/2014/main" id="{5425013B-4748-421B-AA7E-F4FFEA681D05}"/>
                    </a:ext>
                  </a:extLst>
                </p:cNvPr>
                <p:cNvSpPr txBox="1"/>
                <p:nvPr/>
              </p:nvSpPr>
              <p:spPr>
                <a:xfrm>
                  <a:off x="1315747" y="3874799"/>
                  <a:ext cx="278348" cy="184666"/>
                </a:xfrm>
                <a:prstGeom prst="rect">
                  <a:avLst/>
                </a:prstGeom>
                <a:noFill/>
              </p:spPr>
              <p:txBody>
                <a:bodyPr wrap="square" lIns="0" tIns="0" rIns="36000" bIns="0" rtlCol="0" anchor="ctr">
                  <a:spAutoFit/>
                </a:bodyPr>
                <a:lstStyle/>
                <a:p>
                  <a:pPr algn="r"/>
                  <a:r>
                    <a:rPr lang="en-GB" sz="1200" dirty="0">
                      <a:solidFill>
                        <a:srgbClr val="000000"/>
                      </a:solidFill>
                    </a:rPr>
                    <a:t>0.4</a:t>
                  </a:r>
                </a:p>
              </p:txBody>
            </p:sp>
            <p:sp>
              <p:nvSpPr>
                <p:cNvPr id="546" name="TextBox 545">
                  <a:extLst>
                    <a:ext uri="{FF2B5EF4-FFF2-40B4-BE49-F238E27FC236}">
                      <a16:creationId xmlns:a16="http://schemas.microsoft.com/office/drawing/2014/main" id="{A25F8022-BC11-4F5C-B8B8-A2D8619ACA45}"/>
                    </a:ext>
                  </a:extLst>
                </p:cNvPr>
                <p:cNvSpPr txBox="1"/>
                <p:nvPr/>
              </p:nvSpPr>
              <p:spPr>
                <a:xfrm>
                  <a:off x="1315747" y="4469811"/>
                  <a:ext cx="278348" cy="369332"/>
                </a:xfrm>
                <a:prstGeom prst="rect">
                  <a:avLst/>
                </a:prstGeom>
                <a:noFill/>
              </p:spPr>
              <p:txBody>
                <a:bodyPr wrap="square" lIns="0" tIns="0" rIns="36000" bIns="0" rtlCol="0" anchor="ctr">
                  <a:spAutoFit/>
                </a:bodyPr>
                <a:lstStyle/>
                <a:p>
                  <a:pPr algn="r"/>
                  <a:r>
                    <a:rPr lang="en-GB" sz="1200" dirty="0">
                      <a:solidFill>
                        <a:srgbClr val="272727"/>
                      </a:solidFill>
                    </a:rPr>
                    <a:t>-0.2</a:t>
                  </a:r>
                </a:p>
              </p:txBody>
            </p:sp>
            <p:sp>
              <p:nvSpPr>
                <p:cNvPr id="547" name="TextBox 546">
                  <a:extLst>
                    <a:ext uri="{FF2B5EF4-FFF2-40B4-BE49-F238E27FC236}">
                      <a16:creationId xmlns:a16="http://schemas.microsoft.com/office/drawing/2014/main" id="{4E61FF3E-E97E-4554-B90C-31DBD34549C1}"/>
                    </a:ext>
                  </a:extLst>
                </p:cNvPr>
                <p:cNvSpPr txBox="1"/>
                <p:nvPr/>
              </p:nvSpPr>
              <p:spPr>
                <a:xfrm>
                  <a:off x="1315747" y="4698925"/>
                  <a:ext cx="278348" cy="369332"/>
                </a:xfrm>
                <a:prstGeom prst="rect">
                  <a:avLst/>
                </a:prstGeom>
                <a:noFill/>
              </p:spPr>
              <p:txBody>
                <a:bodyPr wrap="square" lIns="0" tIns="0" rIns="36000" bIns="0" rtlCol="0" anchor="ctr">
                  <a:spAutoFit/>
                </a:bodyPr>
                <a:lstStyle/>
                <a:p>
                  <a:pPr algn="r"/>
                  <a:r>
                    <a:rPr lang="en-GB" sz="1200" dirty="0">
                      <a:solidFill>
                        <a:srgbClr val="272727"/>
                      </a:solidFill>
                    </a:rPr>
                    <a:t>-0.5</a:t>
                  </a:r>
                </a:p>
              </p:txBody>
            </p:sp>
          </p:grpSp>
          <p:grpSp>
            <p:nvGrpSpPr>
              <p:cNvPr id="12" name="Group 11">
                <a:extLst>
                  <a:ext uri="{FF2B5EF4-FFF2-40B4-BE49-F238E27FC236}">
                    <a16:creationId xmlns:a16="http://schemas.microsoft.com/office/drawing/2014/main" id="{3AB689FA-1C4E-4A30-957F-6CB9DEF2CDDC}"/>
                  </a:ext>
                </a:extLst>
              </p:cNvPr>
              <p:cNvGrpSpPr/>
              <p:nvPr/>
            </p:nvGrpSpPr>
            <p:grpSpPr>
              <a:xfrm>
                <a:off x="5632791" y="3347452"/>
                <a:ext cx="2544830" cy="1777385"/>
                <a:chOff x="5632791" y="3365149"/>
                <a:chExt cx="2544830" cy="1777385"/>
              </a:xfrm>
            </p:grpSpPr>
            <p:sp>
              <p:nvSpPr>
                <p:cNvPr id="463" name="Freeform: Shape 182">
                  <a:extLst>
                    <a:ext uri="{FF2B5EF4-FFF2-40B4-BE49-F238E27FC236}">
                      <a16:creationId xmlns:a16="http://schemas.microsoft.com/office/drawing/2014/main" id="{4B89D4C5-11F0-49AA-851F-FD88794B5B01}"/>
                    </a:ext>
                  </a:extLst>
                </p:cNvPr>
                <p:cNvSpPr/>
                <p:nvPr/>
              </p:nvSpPr>
              <p:spPr>
                <a:xfrm>
                  <a:off x="5696241" y="3365735"/>
                  <a:ext cx="2480261" cy="1715729"/>
                </a:xfrm>
                <a:custGeom>
                  <a:avLst/>
                  <a:gdLst>
                    <a:gd name="connsiteX0" fmla="*/ 0 w 2480261"/>
                    <a:gd name="connsiteY0" fmla="*/ 0 h 1722840"/>
                    <a:gd name="connsiteX1" fmla="*/ 0 w 2480261"/>
                    <a:gd name="connsiteY1" fmla="*/ 1722840 h 1722840"/>
                    <a:gd name="connsiteX2" fmla="*/ 2480261 w 2480261"/>
                    <a:gd name="connsiteY2" fmla="*/ 1722840 h 1722840"/>
                  </a:gdLst>
                  <a:ahLst/>
                  <a:cxnLst>
                    <a:cxn ang="0">
                      <a:pos x="connsiteX0" y="connsiteY0"/>
                    </a:cxn>
                    <a:cxn ang="0">
                      <a:pos x="connsiteX1" y="connsiteY1"/>
                    </a:cxn>
                    <a:cxn ang="0">
                      <a:pos x="connsiteX2" y="connsiteY2"/>
                    </a:cxn>
                  </a:cxnLst>
                  <a:rect l="l" t="t" r="r" b="b"/>
                  <a:pathLst>
                    <a:path w="2480261" h="1722840">
                      <a:moveTo>
                        <a:pt x="0" y="0"/>
                      </a:moveTo>
                      <a:lnTo>
                        <a:pt x="0" y="1722840"/>
                      </a:lnTo>
                      <a:lnTo>
                        <a:pt x="2480261" y="1722840"/>
                      </a:lnTo>
                    </a:path>
                  </a:pathLst>
                </a:custGeom>
                <a:noFill/>
                <a:ln w="19050" cap="sq">
                  <a:solidFill>
                    <a:srgbClr val="000000"/>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grpSp>
              <p:nvGrpSpPr>
                <p:cNvPr id="11" name="Group 10">
                  <a:extLst>
                    <a:ext uri="{FF2B5EF4-FFF2-40B4-BE49-F238E27FC236}">
                      <a16:creationId xmlns:a16="http://schemas.microsoft.com/office/drawing/2014/main" id="{E501A66B-4D9E-4F95-9E1F-02ACCC19B25A}"/>
                    </a:ext>
                  </a:extLst>
                </p:cNvPr>
                <p:cNvGrpSpPr/>
                <p:nvPr/>
              </p:nvGrpSpPr>
              <p:grpSpPr>
                <a:xfrm>
                  <a:off x="5836150" y="5081334"/>
                  <a:ext cx="2341471" cy="61200"/>
                  <a:chOff x="5836150" y="5081334"/>
                  <a:chExt cx="2341471" cy="61200"/>
                </a:xfrm>
              </p:grpSpPr>
              <p:cxnSp>
                <p:nvCxnSpPr>
                  <p:cNvPr id="465" name="Straight Connector 464">
                    <a:extLst>
                      <a:ext uri="{FF2B5EF4-FFF2-40B4-BE49-F238E27FC236}">
                        <a16:creationId xmlns:a16="http://schemas.microsoft.com/office/drawing/2014/main" id="{29232335-C2E1-4BE2-8CC6-CE74E4F55D04}"/>
                      </a:ext>
                    </a:extLst>
                  </p:cNvPr>
                  <p:cNvCxnSpPr/>
                  <p:nvPr/>
                </p:nvCxnSpPr>
                <p:spPr>
                  <a:xfrm rot="5400000">
                    <a:off x="7558006" y="5111934"/>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466" name="Straight Connector 465">
                    <a:extLst>
                      <a:ext uri="{FF2B5EF4-FFF2-40B4-BE49-F238E27FC236}">
                        <a16:creationId xmlns:a16="http://schemas.microsoft.com/office/drawing/2014/main" id="{6F21EEF4-6DE8-459B-8B95-4963A07F1874}"/>
                      </a:ext>
                    </a:extLst>
                  </p:cNvPr>
                  <p:cNvCxnSpPr/>
                  <p:nvPr/>
                </p:nvCxnSpPr>
                <p:spPr>
                  <a:xfrm rot="5400000">
                    <a:off x="6973854" y="5111934"/>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467" name="Straight Connector 466">
                    <a:extLst>
                      <a:ext uri="{FF2B5EF4-FFF2-40B4-BE49-F238E27FC236}">
                        <a16:creationId xmlns:a16="http://schemas.microsoft.com/office/drawing/2014/main" id="{05F5E267-0CF3-4C22-8384-4BC43D5CE869}"/>
                      </a:ext>
                    </a:extLst>
                  </p:cNvPr>
                  <p:cNvCxnSpPr/>
                  <p:nvPr/>
                </p:nvCxnSpPr>
                <p:spPr>
                  <a:xfrm rot="5400000">
                    <a:off x="6389702" y="5111934"/>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468" name="Straight Connector 467">
                    <a:extLst>
                      <a:ext uri="{FF2B5EF4-FFF2-40B4-BE49-F238E27FC236}">
                        <a16:creationId xmlns:a16="http://schemas.microsoft.com/office/drawing/2014/main" id="{4CD11E16-8105-4D6E-826F-C302B4BFD1E6}"/>
                      </a:ext>
                    </a:extLst>
                  </p:cNvPr>
                  <p:cNvCxnSpPr/>
                  <p:nvPr/>
                </p:nvCxnSpPr>
                <p:spPr>
                  <a:xfrm rot="5400000">
                    <a:off x="5805550" y="5111934"/>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469" name="Straight Connector 468">
                    <a:extLst>
                      <a:ext uri="{FF2B5EF4-FFF2-40B4-BE49-F238E27FC236}">
                        <a16:creationId xmlns:a16="http://schemas.microsoft.com/office/drawing/2014/main" id="{02D2C642-CBC4-402F-BEB0-4AC761282E1C}"/>
                      </a:ext>
                    </a:extLst>
                  </p:cNvPr>
                  <p:cNvCxnSpPr/>
                  <p:nvPr/>
                </p:nvCxnSpPr>
                <p:spPr>
                  <a:xfrm rot="5400000">
                    <a:off x="8147021" y="5111934"/>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548" name="Group 547">
                  <a:extLst>
                    <a:ext uri="{FF2B5EF4-FFF2-40B4-BE49-F238E27FC236}">
                      <a16:creationId xmlns:a16="http://schemas.microsoft.com/office/drawing/2014/main" id="{08AD67E7-4F22-4A9F-9CAC-60711AE1F899}"/>
                    </a:ext>
                  </a:extLst>
                </p:cNvPr>
                <p:cNvGrpSpPr/>
                <p:nvPr/>
              </p:nvGrpSpPr>
              <p:grpSpPr>
                <a:xfrm>
                  <a:off x="5632791" y="3365149"/>
                  <a:ext cx="61200" cy="1601203"/>
                  <a:chOff x="1596650" y="3281571"/>
                  <a:chExt cx="61200" cy="1601203"/>
                </a:xfrm>
              </p:grpSpPr>
              <p:cxnSp>
                <p:nvCxnSpPr>
                  <p:cNvPr id="549" name="Straight Connector 548">
                    <a:extLst>
                      <a:ext uri="{FF2B5EF4-FFF2-40B4-BE49-F238E27FC236}">
                        <a16:creationId xmlns:a16="http://schemas.microsoft.com/office/drawing/2014/main" id="{5D52B424-C1D5-4088-93C8-173446F8A5B0}"/>
                      </a:ext>
                    </a:extLst>
                  </p:cNvPr>
                  <p:cNvCxnSpPr/>
                  <p:nvPr/>
                </p:nvCxnSpPr>
                <p:spPr>
                  <a:xfrm>
                    <a:off x="1596650" y="3739057"/>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50" name="Straight Connector 549">
                    <a:extLst>
                      <a:ext uri="{FF2B5EF4-FFF2-40B4-BE49-F238E27FC236}">
                        <a16:creationId xmlns:a16="http://schemas.microsoft.com/office/drawing/2014/main" id="{BFC12CA6-7715-4D67-A3DC-E8CE4298B13D}"/>
                      </a:ext>
                    </a:extLst>
                  </p:cNvPr>
                  <p:cNvCxnSpPr/>
                  <p:nvPr/>
                </p:nvCxnSpPr>
                <p:spPr>
                  <a:xfrm>
                    <a:off x="1596650" y="4196543"/>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51" name="Straight Connector 550">
                    <a:extLst>
                      <a:ext uri="{FF2B5EF4-FFF2-40B4-BE49-F238E27FC236}">
                        <a16:creationId xmlns:a16="http://schemas.microsoft.com/office/drawing/2014/main" id="{8522BB1B-813A-494A-BEBB-1839B7D59D50}"/>
                      </a:ext>
                    </a:extLst>
                  </p:cNvPr>
                  <p:cNvCxnSpPr/>
                  <p:nvPr/>
                </p:nvCxnSpPr>
                <p:spPr>
                  <a:xfrm>
                    <a:off x="1596650" y="4654029"/>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52" name="Straight Connector 551">
                    <a:extLst>
                      <a:ext uri="{FF2B5EF4-FFF2-40B4-BE49-F238E27FC236}">
                        <a16:creationId xmlns:a16="http://schemas.microsoft.com/office/drawing/2014/main" id="{7D2E9AAF-13CA-4610-9490-B9EA5FF862A6}"/>
                      </a:ext>
                    </a:extLst>
                  </p:cNvPr>
                  <p:cNvCxnSpPr/>
                  <p:nvPr/>
                </p:nvCxnSpPr>
                <p:spPr>
                  <a:xfrm>
                    <a:off x="1596650" y="4882774"/>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53" name="Straight Connector 552">
                    <a:extLst>
                      <a:ext uri="{FF2B5EF4-FFF2-40B4-BE49-F238E27FC236}">
                        <a16:creationId xmlns:a16="http://schemas.microsoft.com/office/drawing/2014/main" id="{F0AACA29-CA01-4C74-9CE1-3160E0CA53CE}"/>
                      </a:ext>
                    </a:extLst>
                  </p:cNvPr>
                  <p:cNvCxnSpPr/>
                  <p:nvPr/>
                </p:nvCxnSpPr>
                <p:spPr>
                  <a:xfrm>
                    <a:off x="1596650" y="3281571"/>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54" name="Straight Connector 553">
                    <a:extLst>
                      <a:ext uri="{FF2B5EF4-FFF2-40B4-BE49-F238E27FC236}">
                        <a16:creationId xmlns:a16="http://schemas.microsoft.com/office/drawing/2014/main" id="{63126C06-281E-4628-B0B1-3F610890BBE0}"/>
                      </a:ext>
                    </a:extLst>
                  </p:cNvPr>
                  <p:cNvCxnSpPr/>
                  <p:nvPr/>
                </p:nvCxnSpPr>
                <p:spPr>
                  <a:xfrm>
                    <a:off x="1596650" y="3510314"/>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55" name="Straight Connector 554">
                    <a:extLst>
                      <a:ext uri="{FF2B5EF4-FFF2-40B4-BE49-F238E27FC236}">
                        <a16:creationId xmlns:a16="http://schemas.microsoft.com/office/drawing/2014/main" id="{B8B28436-B686-4E42-A2C6-9D7A49E4BB4D}"/>
                      </a:ext>
                    </a:extLst>
                  </p:cNvPr>
                  <p:cNvCxnSpPr/>
                  <p:nvPr/>
                </p:nvCxnSpPr>
                <p:spPr>
                  <a:xfrm>
                    <a:off x="1596650" y="3967800"/>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56" name="Straight Connector 555">
                    <a:extLst>
                      <a:ext uri="{FF2B5EF4-FFF2-40B4-BE49-F238E27FC236}">
                        <a16:creationId xmlns:a16="http://schemas.microsoft.com/office/drawing/2014/main" id="{EF068FFA-6B3C-46C6-A3BD-FE172CF02398}"/>
                      </a:ext>
                    </a:extLst>
                  </p:cNvPr>
                  <p:cNvCxnSpPr/>
                  <p:nvPr/>
                </p:nvCxnSpPr>
                <p:spPr>
                  <a:xfrm>
                    <a:off x="1596650" y="4425286"/>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grpSp>
        <p:sp>
          <p:nvSpPr>
            <p:cNvPr id="26" name="Freeform: Shape 25">
              <a:extLst>
                <a:ext uri="{FF2B5EF4-FFF2-40B4-BE49-F238E27FC236}">
                  <a16:creationId xmlns:a16="http://schemas.microsoft.com/office/drawing/2014/main" id="{E1127D8A-926B-4881-BECA-D33F21115E4A}"/>
                </a:ext>
              </a:extLst>
            </p:cNvPr>
            <p:cNvSpPr/>
            <p:nvPr/>
          </p:nvSpPr>
          <p:spPr>
            <a:xfrm>
              <a:off x="5832476" y="4273693"/>
              <a:ext cx="2346324" cy="173037"/>
            </a:xfrm>
            <a:custGeom>
              <a:avLst/>
              <a:gdLst>
                <a:gd name="connsiteX0" fmla="*/ 0 w 2341562"/>
                <a:gd name="connsiteY0" fmla="*/ 11112 h 173037"/>
                <a:gd name="connsiteX1" fmla="*/ 582612 w 2341562"/>
                <a:gd name="connsiteY1" fmla="*/ 0 h 173037"/>
                <a:gd name="connsiteX2" fmla="*/ 1169987 w 2341562"/>
                <a:gd name="connsiteY2" fmla="*/ 103187 h 173037"/>
                <a:gd name="connsiteX3" fmla="*/ 1752600 w 2341562"/>
                <a:gd name="connsiteY3" fmla="*/ 152400 h 173037"/>
                <a:gd name="connsiteX4" fmla="*/ 2341562 w 2341562"/>
                <a:gd name="connsiteY4" fmla="*/ 173037 h 173037"/>
                <a:gd name="connsiteX0" fmla="*/ 0 w 2346324"/>
                <a:gd name="connsiteY0" fmla="*/ 9524 h 173037"/>
                <a:gd name="connsiteX1" fmla="*/ 587374 w 2346324"/>
                <a:gd name="connsiteY1" fmla="*/ 0 h 173037"/>
                <a:gd name="connsiteX2" fmla="*/ 1174749 w 2346324"/>
                <a:gd name="connsiteY2" fmla="*/ 103187 h 173037"/>
                <a:gd name="connsiteX3" fmla="*/ 1757362 w 2346324"/>
                <a:gd name="connsiteY3" fmla="*/ 152400 h 173037"/>
                <a:gd name="connsiteX4" fmla="*/ 2346324 w 2346324"/>
                <a:gd name="connsiteY4" fmla="*/ 173037 h 173037"/>
                <a:gd name="connsiteX0" fmla="*/ 0 w 2346324"/>
                <a:gd name="connsiteY0" fmla="*/ 9524 h 173037"/>
                <a:gd name="connsiteX1" fmla="*/ 587374 w 2346324"/>
                <a:gd name="connsiteY1" fmla="*/ 0 h 173037"/>
                <a:gd name="connsiteX2" fmla="*/ 1166812 w 2346324"/>
                <a:gd name="connsiteY2" fmla="*/ 107950 h 173037"/>
                <a:gd name="connsiteX3" fmla="*/ 1757362 w 2346324"/>
                <a:gd name="connsiteY3" fmla="*/ 152400 h 173037"/>
                <a:gd name="connsiteX4" fmla="*/ 2346324 w 2346324"/>
                <a:gd name="connsiteY4" fmla="*/ 173037 h 173037"/>
                <a:gd name="connsiteX0" fmla="*/ 0 w 2346324"/>
                <a:gd name="connsiteY0" fmla="*/ 9524 h 173037"/>
                <a:gd name="connsiteX1" fmla="*/ 587374 w 2346324"/>
                <a:gd name="connsiteY1" fmla="*/ 0 h 173037"/>
                <a:gd name="connsiteX2" fmla="*/ 1176337 w 2346324"/>
                <a:gd name="connsiteY2" fmla="*/ 104775 h 173037"/>
                <a:gd name="connsiteX3" fmla="*/ 1757362 w 2346324"/>
                <a:gd name="connsiteY3" fmla="*/ 152400 h 173037"/>
                <a:gd name="connsiteX4" fmla="*/ 2346324 w 2346324"/>
                <a:gd name="connsiteY4" fmla="*/ 173037 h 173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6324" h="173037">
                  <a:moveTo>
                    <a:pt x="0" y="9524"/>
                  </a:moveTo>
                  <a:lnTo>
                    <a:pt x="587374" y="0"/>
                  </a:lnTo>
                  <a:lnTo>
                    <a:pt x="1176337" y="104775"/>
                  </a:lnTo>
                  <a:lnTo>
                    <a:pt x="1757362" y="152400"/>
                  </a:lnTo>
                  <a:lnTo>
                    <a:pt x="2346324" y="173037"/>
                  </a:lnTo>
                </a:path>
              </a:pathLst>
            </a:custGeom>
            <a:noFill/>
            <a:ln w="254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grpSp>
          <p:nvGrpSpPr>
            <p:cNvPr id="34" name="Group 33">
              <a:extLst>
                <a:ext uri="{FF2B5EF4-FFF2-40B4-BE49-F238E27FC236}">
                  <a16:creationId xmlns:a16="http://schemas.microsoft.com/office/drawing/2014/main" id="{9C8B5616-BDC3-43CA-996D-2AFDA2DAC3E7}"/>
                </a:ext>
              </a:extLst>
            </p:cNvPr>
            <p:cNvGrpSpPr/>
            <p:nvPr/>
          </p:nvGrpSpPr>
          <p:grpSpPr>
            <a:xfrm>
              <a:off x="5800016" y="3351355"/>
              <a:ext cx="2418810" cy="967804"/>
              <a:chOff x="5800016" y="3559175"/>
              <a:chExt cx="2418810" cy="967804"/>
            </a:xfrm>
          </p:grpSpPr>
          <p:grpSp>
            <p:nvGrpSpPr>
              <p:cNvPr id="33" name="Group 32">
                <a:extLst>
                  <a:ext uri="{FF2B5EF4-FFF2-40B4-BE49-F238E27FC236}">
                    <a16:creationId xmlns:a16="http://schemas.microsoft.com/office/drawing/2014/main" id="{2E391478-FF62-414D-8B2A-90202748697F}"/>
                  </a:ext>
                </a:extLst>
              </p:cNvPr>
              <p:cNvGrpSpPr/>
              <p:nvPr/>
            </p:nvGrpSpPr>
            <p:grpSpPr>
              <a:xfrm>
                <a:off x="6380355" y="3559175"/>
                <a:ext cx="1838471" cy="728660"/>
                <a:chOff x="6380355" y="3559175"/>
                <a:chExt cx="1838471" cy="728660"/>
              </a:xfrm>
            </p:grpSpPr>
            <p:grpSp>
              <p:nvGrpSpPr>
                <p:cNvPr id="292" name="Group 291">
                  <a:extLst>
                    <a:ext uri="{FF2B5EF4-FFF2-40B4-BE49-F238E27FC236}">
                      <a16:creationId xmlns:a16="http://schemas.microsoft.com/office/drawing/2014/main" id="{9D1B8BA7-261D-462B-9C46-6A82C8F87FBC}"/>
                    </a:ext>
                  </a:extLst>
                </p:cNvPr>
                <p:cNvGrpSpPr/>
                <p:nvPr/>
              </p:nvGrpSpPr>
              <p:grpSpPr>
                <a:xfrm>
                  <a:off x="7547769" y="3600561"/>
                  <a:ext cx="80558" cy="397613"/>
                  <a:chOff x="3743571" y="3308401"/>
                  <a:chExt cx="80558" cy="722480"/>
                </a:xfrm>
              </p:grpSpPr>
              <p:cxnSp>
                <p:nvCxnSpPr>
                  <p:cNvPr id="517" name="Straight Connector 516">
                    <a:extLst>
                      <a:ext uri="{FF2B5EF4-FFF2-40B4-BE49-F238E27FC236}">
                        <a16:creationId xmlns:a16="http://schemas.microsoft.com/office/drawing/2014/main" id="{2C02B889-8559-47C6-9EC8-E70BD0D2895E}"/>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18" name="Straight Connector 517">
                    <a:extLst>
                      <a:ext uri="{FF2B5EF4-FFF2-40B4-BE49-F238E27FC236}">
                        <a16:creationId xmlns:a16="http://schemas.microsoft.com/office/drawing/2014/main" id="{FFF1456A-ED55-4F9A-BDCD-2E885618CEDE}"/>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19" name="Straight Connector 518">
                    <a:extLst>
                      <a:ext uri="{FF2B5EF4-FFF2-40B4-BE49-F238E27FC236}">
                        <a16:creationId xmlns:a16="http://schemas.microsoft.com/office/drawing/2014/main" id="{50EB779F-BACA-4895-857B-1FEAE92A2AA1}"/>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293" name="Group 292">
                  <a:extLst>
                    <a:ext uri="{FF2B5EF4-FFF2-40B4-BE49-F238E27FC236}">
                      <a16:creationId xmlns:a16="http://schemas.microsoft.com/office/drawing/2014/main" id="{34FF432B-FAE1-4E60-B2B9-CDE5FAFF85E9}"/>
                    </a:ext>
                  </a:extLst>
                </p:cNvPr>
                <p:cNvGrpSpPr/>
                <p:nvPr/>
              </p:nvGrpSpPr>
              <p:grpSpPr>
                <a:xfrm>
                  <a:off x="8138268" y="3879535"/>
                  <a:ext cx="80558" cy="408300"/>
                  <a:chOff x="3743571" y="3308401"/>
                  <a:chExt cx="80558" cy="722480"/>
                </a:xfrm>
              </p:grpSpPr>
              <p:cxnSp>
                <p:nvCxnSpPr>
                  <p:cNvPr id="514" name="Straight Connector 513">
                    <a:extLst>
                      <a:ext uri="{FF2B5EF4-FFF2-40B4-BE49-F238E27FC236}">
                        <a16:creationId xmlns:a16="http://schemas.microsoft.com/office/drawing/2014/main" id="{7F56E7C1-730D-4B47-8AA0-C14C5B4DAE27}"/>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15" name="Straight Connector 514">
                    <a:extLst>
                      <a:ext uri="{FF2B5EF4-FFF2-40B4-BE49-F238E27FC236}">
                        <a16:creationId xmlns:a16="http://schemas.microsoft.com/office/drawing/2014/main" id="{322C9FBD-1EF3-43F5-89DE-B37053384DD8}"/>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16" name="Straight Connector 515">
                    <a:extLst>
                      <a:ext uri="{FF2B5EF4-FFF2-40B4-BE49-F238E27FC236}">
                        <a16:creationId xmlns:a16="http://schemas.microsoft.com/office/drawing/2014/main" id="{F250C346-F946-4AF4-BCD0-53B405935744}"/>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294" name="Group 293">
                  <a:extLst>
                    <a:ext uri="{FF2B5EF4-FFF2-40B4-BE49-F238E27FC236}">
                      <a16:creationId xmlns:a16="http://schemas.microsoft.com/office/drawing/2014/main" id="{CA1E0F26-817A-4EB7-840B-8A4763687177}"/>
                    </a:ext>
                  </a:extLst>
                </p:cNvPr>
                <p:cNvGrpSpPr/>
                <p:nvPr/>
              </p:nvGrpSpPr>
              <p:grpSpPr>
                <a:xfrm>
                  <a:off x="6964860" y="3602872"/>
                  <a:ext cx="80558" cy="375766"/>
                  <a:chOff x="3743571" y="3308401"/>
                  <a:chExt cx="80558" cy="722480"/>
                </a:xfrm>
              </p:grpSpPr>
              <p:cxnSp>
                <p:nvCxnSpPr>
                  <p:cNvPr id="511" name="Straight Connector 510">
                    <a:extLst>
                      <a:ext uri="{FF2B5EF4-FFF2-40B4-BE49-F238E27FC236}">
                        <a16:creationId xmlns:a16="http://schemas.microsoft.com/office/drawing/2014/main" id="{8A77A121-D6BB-4FA6-A6E7-585A83F02107}"/>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12" name="Straight Connector 511">
                    <a:extLst>
                      <a:ext uri="{FF2B5EF4-FFF2-40B4-BE49-F238E27FC236}">
                        <a16:creationId xmlns:a16="http://schemas.microsoft.com/office/drawing/2014/main" id="{D7E30274-4806-4C6E-BA56-F633ED3A7E5F}"/>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13" name="Straight Connector 512">
                    <a:extLst>
                      <a:ext uri="{FF2B5EF4-FFF2-40B4-BE49-F238E27FC236}">
                        <a16:creationId xmlns:a16="http://schemas.microsoft.com/office/drawing/2014/main" id="{40E5FFA3-5180-4961-AC2A-7DBB0B0DA21D}"/>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295" name="Group 294">
                  <a:extLst>
                    <a:ext uri="{FF2B5EF4-FFF2-40B4-BE49-F238E27FC236}">
                      <a16:creationId xmlns:a16="http://schemas.microsoft.com/office/drawing/2014/main" id="{867E7A86-DB82-4911-8950-4E98B8FDC2A1}"/>
                    </a:ext>
                  </a:extLst>
                </p:cNvPr>
                <p:cNvGrpSpPr/>
                <p:nvPr/>
              </p:nvGrpSpPr>
              <p:grpSpPr>
                <a:xfrm>
                  <a:off x="6380355" y="3559175"/>
                  <a:ext cx="80558" cy="315276"/>
                  <a:chOff x="3743571" y="3308401"/>
                  <a:chExt cx="80558" cy="722480"/>
                </a:xfrm>
              </p:grpSpPr>
              <p:cxnSp>
                <p:nvCxnSpPr>
                  <p:cNvPr id="508" name="Straight Connector 507">
                    <a:extLst>
                      <a:ext uri="{FF2B5EF4-FFF2-40B4-BE49-F238E27FC236}">
                        <a16:creationId xmlns:a16="http://schemas.microsoft.com/office/drawing/2014/main" id="{18EBAE3E-0B75-4100-A5CD-1B06765EE961}"/>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09" name="Straight Connector 508">
                    <a:extLst>
                      <a:ext uri="{FF2B5EF4-FFF2-40B4-BE49-F238E27FC236}">
                        <a16:creationId xmlns:a16="http://schemas.microsoft.com/office/drawing/2014/main" id="{024FA7BB-7480-46ED-9BE2-2195BC4E0527}"/>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10" name="Straight Connector 509">
                    <a:extLst>
                      <a:ext uri="{FF2B5EF4-FFF2-40B4-BE49-F238E27FC236}">
                        <a16:creationId xmlns:a16="http://schemas.microsoft.com/office/drawing/2014/main" id="{99E48359-B0F9-4E5F-B42A-01D74FB4A3C8}"/>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sp>
            <p:nvSpPr>
              <p:cNvPr id="27" name="Freeform: Shape 26">
                <a:extLst>
                  <a:ext uri="{FF2B5EF4-FFF2-40B4-BE49-F238E27FC236}">
                    <a16:creationId xmlns:a16="http://schemas.microsoft.com/office/drawing/2014/main" id="{F0BEA6C4-C982-49D4-928E-BE970E3ACCD0}"/>
                  </a:ext>
                </a:extLst>
              </p:cNvPr>
              <p:cNvSpPr/>
              <p:nvPr/>
            </p:nvSpPr>
            <p:spPr>
              <a:xfrm>
                <a:off x="5830888" y="3714750"/>
                <a:ext cx="2339975" cy="771525"/>
              </a:xfrm>
              <a:custGeom>
                <a:avLst/>
                <a:gdLst>
                  <a:gd name="connsiteX0" fmla="*/ 0 w 2339975"/>
                  <a:gd name="connsiteY0" fmla="*/ 773113 h 773113"/>
                  <a:gd name="connsiteX1" fmla="*/ 581025 w 2339975"/>
                  <a:gd name="connsiteY1" fmla="*/ 0 h 773113"/>
                  <a:gd name="connsiteX2" fmla="*/ 1171575 w 2339975"/>
                  <a:gd name="connsiteY2" fmla="*/ 77788 h 773113"/>
                  <a:gd name="connsiteX3" fmla="*/ 1752600 w 2339975"/>
                  <a:gd name="connsiteY3" fmla="*/ 88900 h 773113"/>
                  <a:gd name="connsiteX4" fmla="*/ 2339975 w 2339975"/>
                  <a:gd name="connsiteY4" fmla="*/ 365125 h 773113"/>
                  <a:gd name="connsiteX0" fmla="*/ 0 w 2339975"/>
                  <a:gd name="connsiteY0" fmla="*/ 773113 h 773113"/>
                  <a:gd name="connsiteX1" fmla="*/ 581025 w 2339975"/>
                  <a:gd name="connsiteY1" fmla="*/ 0 h 773113"/>
                  <a:gd name="connsiteX2" fmla="*/ 1171575 w 2339975"/>
                  <a:gd name="connsiteY2" fmla="*/ 77788 h 773113"/>
                  <a:gd name="connsiteX3" fmla="*/ 1752600 w 2339975"/>
                  <a:gd name="connsiteY3" fmla="*/ 85725 h 773113"/>
                  <a:gd name="connsiteX4" fmla="*/ 2339975 w 2339975"/>
                  <a:gd name="connsiteY4" fmla="*/ 365125 h 773113"/>
                  <a:gd name="connsiteX0" fmla="*/ 0 w 2335213"/>
                  <a:gd name="connsiteY0" fmla="*/ 773113 h 773113"/>
                  <a:gd name="connsiteX1" fmla="*/ 581025 w 2335213"/>
                  <a:gd name="connsiteY1" fmla="*/ 0 h 773113"/>
                  <a:gd name="connsiteX2" fmla="*/ 1171575 w 2335213"/>
                  <a:gd name="connsiteY2" fmla="*/ 77788 h 773113"/>
                  <a:gd name="connsiteX3" fmla="*/ 1752600 w 2335213"/>
                  <a:gd name="connsiteY3" fmla="*/ 85725 h 773113"/>
                  <a:gd name="connsiteX4" fmla="*/ 2335213 w 2335213"/>
                  <a:gd name="connsiteY4" fmla="*/ 357188 h 773113"/>
                  <a:gd name="connsiteX0" fmla="*/ 0 w 2335213"/>
                  <a:gd name="connsiteY0" fmla="*/ 773113 h 773113"/>
                  <a:gd name="connsiteX1" fmla="*/ 581025 w 2335213"/>
                  <a:gd name="connsiteY1" fmla="*/ 0 h 773113"/>
                  <a:gd name="connsiteX2" fmla="*/ 1171575 w 2335213"/>
                  <a:gd name="connsiteY2" fmla="*/ 77788 h 773113"/>
                  <a:gd name="connsiteX3" fmla="*/ 1752600 w 2335213"/>
                  <a:gd name="connsiteY3" fmla="*/ 85725 h 773113"/>
                  <a:gd name="connsiteX4" fmla="*/ 2335213 w 2335213"/>
                  <a:gd name="connsiteY4" fmla="*/ 361951 h 773113"/>
                  <a:gd name="connsiteX0" fmla="*/ 0 w 2339975"/>
                  <a:gd name="connsiteY0" fmla="*/ 771525 h 771525"/>
                  <a:gd name="connsiteX1" fmla="*/ 585787 w 2339975"/>
                  <a:gd name="connsiteY1" fmla="*/ 0 h 771525"/>
                  <a:gd name="connsiteX2" fmla="*/ 1176337 w 2339975"/>
                  <a:gd name="connsiteY2" fmla="*/ 77788 h 771525"/>
                  <a:gd name="connsiteX3" fmla="*/ 1757362 w 2339975"/>
                  <a:gd name="connsiteY3" fmla="*/ 85725 h 771525"/>
                  <a:gd name="connsiteX4" fmla="*/ 2339975 w 2339975"/>
                  <a:gd name="connsiteY4" fmla="*/ 361951 h 771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9975" h="771525">
                    <a:moveTo>
                      <a:pt x="0" y="771525"/>
                    </a:moveTo>
                    <a:lnTo>
                      <a:pt x="585787" y="0"/>
                    </a:lnTo>
                    <a:lnTo>
                      <a:pt x="1176337" y="77788"/>
                    </a:lnTo>
                    <a:lnTo>
                      <a:pt x="1757362" y="85725"/>
                    </a:lnTo>
                    <a:lnTo>
                      <a:pt x="2339975" y="361951"/>
                    </a:lnTo>
                  </a:path>
                </a:pathLst>
              </a:custGeom>
              <a:noFill/>
              <a:ln w="2540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grpSp>
            <p:nvGrpSpPr>
              <p:cNvPr id="3" name="Group 2">
                <a:extLst>
                  <a:ext uri="{FF2B5EF4-FFF2-40B4-BE49-F238E27FC236}">
                    <a16:creationId xmlns:a16="http://schemas.microsoft.com/office/drawing/2014/main" id="{A0168E16-993A-465D-B343-17FC92DE5E84}"/>
                  </a:ext>
                </a:extLst>
              </p:cNvPr>
              <p:cNvGrpSpPr/>
              <p:nvPr/>
            </p:nvGrpSpPr>
            <p:grpSpPr>
              <a:xfrm>
                <a:off x="5800016" y="3682459"/>
                <a:ext cx="2414510" cy="844520"/>
                <a:chOff x="5800016" y="3700156"/>
                <a:chExt cx="2414510" cy="844520"/>
              </a:xfrm>
            </p:grpSpPr>
            <p:sp>
              <p:nvSpPr>
                <p:cNvPr id="475" name="Oval 474">
                  <a:extLst>
                    <a:ext uri="{FF2B5EF4-FFF2-40B4-BE49-F238E27FC236}">
                      <a16:creationId xmlns:a16="http://schemas.microsoft.com/office/drawing/2014/main" id="{2A5420E2-5E96-47ED-AB39-A2A18D8F947C}"/>
                    </a:ext>
                  </a:extLst>
                </p:cNvPr>
                <p:cNvSpPr/>
                <p:nvPr/>
              </p:nvSpPr>
              <p:spPr>
                <a:xfrm>
                  <a:off x="6969161" y="3771971"/>
                  <a:ext cx="71957" cy="71957"/>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476" name="Oval 475">
                  <a:extLst>
                    <a:ext uri="{FF2B5EF4-FFF2-40B4-BE49-F238E27FC236}">
                      <a16:creationId xmlns:a16="http://schemas.microsoft.com/office/drawing/2014/main" id="{7B1912A7-6BE5-4BFE-A066-8F2E56DD5AC2}"/>
                    </a:ext>
                  </a:extLst>
                </p:cNvPr>
                <p:cNvSpPr/>
                <p:nvPr/>
              </p:nvSpPr>
              <p:spPr>
                <a:xfrm>
                  <a:off x="7552070" y="3784305"/>
                  <a:ext cx="71957" cy="71957"/>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477" name="Oval 476">
                  <a:extLst>
                    <a:ext uri="{FF2B5EF4-FFF2-40B4-BE49-F238E27FC236}">
                      <a16:creationId xmlns:a16="http://schemas.microsoft.com/office/drawing/2014/main" id="{FCBC1049-00F8-432A-888D-EB16DB642140}"/>
                    </a:ext>
                  </a:extLst>
                </p:cNvPr>
                <p:cNvSpPr/>
                <p:nvPr/>
              </p:nvSpPr>
              <p:spPr>
                <a:xfrm>
                  <a:off x="8142569" y="4060896"/>
                  <a:ext cx="71957" cy="71957"/>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478" name="Oval 477">
                  <a:extLst>
                    <a:ext uri="{FF2B5EF4-FFF2-40B4-BE49-F238E27FC236}">
                      <a16:creationId xmlns:a16="http://schemas.microsoft.com/office/drawing/2014/main" id="{DBEE43AB-18AB-42CE-82CC-F54A3B5378CA}"/>
                    </a:ext>
                  </a:extLst>
                </p:cNvPr>
                <p:cNvSpPr/>
                <p:nvPr/>
              </p:nvSpPr>
              <p:spPr>
                <a:xfrm>
                  <a:off x="6384656" y="3700156"/>
                  <a:ext cx="71957" cy="71957"/>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479" name="Oval 478">
                  <a:extLst>
                    <a:ext uri="{FF2B5EF4-FFF2-40B4-BE49-F238E27FC236}">
                      <a16:creationId xmlns:a16="http://schemas.microsoft.com/office/drawing/2014/main" id="{8E7FE4AC-CF6F-40B1-A77E-517B100ABAAC}"/>
                    </a:ext>
                  </a:extLst>
                </p:cNvPr>
                <p:cNvSpPr/>
                <p:nvPr/>
              </p:nvSpPr>
              <p:spPr>
                <a:xfrm>
                  <a:off x="5800016" y="4472719"/>
                  <a:ext cx="71957" cy="71957"/>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grpSp>
        </p:grpSp>
        <p:grpSp>
          <p:nvGrpSpPr>
            <p:cNvPr id="558" name="Group 557">
              <a:extLst>
                <a:ext uri="{FF2B5EF4-FFF2-40B4-BE49-F238E27FC236}">
                  <a16:creationId xmlns:a16="http://schemas.microsoft.com/office/drawing/2014/main" id="{B57C2598-1EAD-4E49-83D1-D9B023FA20D3}"/>
                </a:ext>
              </a:extLst>
            </p:cNvPr>
            <p:cNvGrpSpPr/>
            <p:nvPr/>
          </p:nvGrpSpPr>
          <p:grpSpPr>
            <a:xfrm>
              <a:off x="576697" y="2396858"/>
              <a:ext cx="7990606" cy="3203895"/>
              <a:chOff x="576697" y="2604678"/>
              <a:chExt cx="7990606" cy="3203895"/>
            </a:xfrm>
          </p:grpSpPr>
          <p:grpSp>
            <p:nvGrpSpPr>
              <p:cNvPr id="559" name="Group 558">
                <a:extLst>
                  <a:ext uri="{FF2B5EF4-FFF2-40B4-BE49-F238E27FC236}">
                    <a16:creationId xmlns:a16="http://schemas.microsoft.com/office/drawing/2014/main" id="{A3661692-2E35-40D9-B3C7-95C981138553}"/>
                  </a:ext>
                </a:extLst>
              </p:cNvPr>
              <p:cNvGrpSpPr/>
              <p:nvPr/>
            </p:nvGrpSpPr>
            <p:grpSpPr>
              <a:xfrm>
                <a:off x="576697" y="2604678"/>
                <a:ext cx="7990606" cy="3203895"/>
                <a:chOff x="576697" y="2604678"/>
                <a:chExt cx="7990606" cy="3203895"/>
              </a:xfrm>
            </p:grpSpPr>
            <p:sp>
              <p:nvSpPr>
                <p:cNvPr id="561" name="Rounded Rectangle 57">
                  <a:extLst>
                    <a:ext uri="{FF2B5EF4-FFF2-40B4-BE49-F238E27FC236}">
                      <a16:creationId xmlns:a16="http://schemas.microsoft.com/office/drawing/2014/main" id="{68E998B3-A9D9-460D-A056-495DC1214A91}"/>
                    </a:ext>
                  </a:extLst>
                </p:cNvPr>
                <p:cNvSpPr/>
                <p:nvPr/>
              </p:nvSpPr>
              <p:spPr>
                <a:xfrm>
                  <a:off x="576697" y="2604679"/>
                  <a:ext cx="7990606" cy="3203894"/>
                </a:xfrm>
                <a:prstGeom prst="roundRect">
                  <a:avLst>
                    <a:gd name="adj" fmla="val 5052"/>
                  </a:avLst>
                </a:prstGeom>
                <a:noFill/>
                <a:ln w="285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562" name="TextBox 561">
                  <a:extLst>
                    <a:ext uri="{FF2B5EF4-FFF2-40B4-BE49-F238E27FC236}">
                      <a16:creationId xmlns:a16="http://schemas.microsoft.com/office/drawing/2014/main" id="{B8EB6109-B805-4F7B-ACB9-9B972B0F0DBE}"/>
                    </a:ext>
                  </a:extLst>
                </p:cNvPr>
                <p:cNvSpPr txBox="1"/>
                <p:nvPr/>
              </p:nvSpPr>
              <p:spPr>
                <a:xfrm>
                  <a:off x="576697" y="2604678"/>
                  <a:ext cx="7990606" cy="307777"/>
                </a:xfrm>
                <a:prstGeom prst="rect">
                  <a:avLst/>
                </a:prstGeom>
                <a:noFill/>
              </p:spPr>
              <p:txBody>
                <a:bodyPr wrap="square" rtlCol="0" anchor="b">
                  <a:spAutoFit/>
                </a:bodyPr>
                <a:lstStyle/>
                <a:p>
                  <a:pPr algn="ctr"/>
                  <a:r>
                    <a:rPr lang="en-GB" sz="1400" b="1" dirty="0">
                      <a:solidFill>
                        <a:prstClr val="white"/>
                      </a:solidFill>
                    </a:rPr>
                    <a:t>Association between TTh and increased sexual activity in men with low testosterone</a:t>
                  </a:r>
                </a:p>
              </p:txBody>
            </p:sp>
          </p:grpSp>
          <p:sp>
            <p:nvSpPr>
              <p:cNvPr id="560" name="Round Same Side Corner Rectangle 58">
                <a:extLst>
                  <a:ext uri="{FF2B5EF4-FFF2-40B4-BE49-F238E27FC236}">
                    <a16:creationId xmlns:a16="http://schemas.microsoft.com/office/drawing/2014/main" id="{87716571-26C1-4F80-8CD8-F8645893E99D}"/>
                  </a:ext>
                </a:extLst>
              </p:cNvPr>
              <p:cNvSpPr/>
              <p:nvPr/>
            </p:nvSpPr>
            <p:spPr>
              <a:xfrm>
                <a:off x="576697" y="2604679"/>
                <a:ext cx="7990606" cy="309600"/>
              </a:xfrm>
              <a:prstGeom prst="round2SameRect">
                <a:avLst>
                  <a:gd name="adj1" fmla="val 50000"/>
                  <a:gd name="adj2" fmla="val 0"/>
                </a:avLst>
              </a:prstGeom>
              <a:solidFill>
                <a:schemeClr val="accent2"/>
              </a:solidFill>
              <a:ln w="285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a:solidFill>
                      <a:prstClr val="white"/>
                    </a:solidFill>
                  </a:rPr>
                  <a:t>Effect of TTh on sexual activity, assessed by PDQ-Q4, in older men with low testosterone</a:t>
                </a:r>
                <a:r>
                  <a:rPr lang="en-GB" sz="1400" b="1" baseline="30000" dirty="0">
                    <a:solidFill>
                      <a:prstClr val="white"/>
                    </a:solidFill>
                  </a:rPr>
                  <a:t>2</a:t>
                </a:r>
              </a:p>
            </p:txBody>
          </p:sp>
        </p:grpSp>
      </p:grpSp>
    </p:spTree>
    <p:extLst>
      <p:ext uri="{BB962C8B-B14F-4D97-AF65-F5344CB8AC3E}">
        <p14:creationId xmlns:p14="http://schemas.microsoft.com/office/powerpoint/2010/main" val="5307538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97150" y="2037020"/>
            <a:ext cx="10548163" cy="3559918"/>
            <a:chOff x="379864" y="2104754"/>
            <a:chExt cx="8384273" cy="3559918"/>
          </a:xfrm>
        </p:grpSpPr>
        <p:sp>
          <p:nvSpPr>
            <p:cNvPr id="121" name="Content Placeholder 2"/>
            <p:cNvSpPr txBox="1">
              <a:spLocks/>
            </p:cNvSpPr>
            <p:nvPr/>
          </p:nvSpPr>
          <p:spPr>
            <a:xfrm>
              <a:off x="379865" y="2125467"/>
              <a:ext cx="8384272" cy="3539205"/>
            </a:xfrm>
            <a:prstGeom prst="roundRect">
              <a:avLst>
                <a:gd name="adj" fmla="val 8598"/>
              </a:avLst>
            </a:prstGeom>
            <a:solidFill>
              <a:schemeClr val="accent1">
                <a:lumMod val="20000"/>
                <a:lumOff val="80000"/>
              </a:schemeClr>
            </a:solidFill>
          </p:spPr>
          <p:txBody>
            <a:bodyPr vert="horz" lIns="91440" tIns="45720" rIns="91440" bIns="45720" rtlCol="0" anchor="ctr">
              <a:noAutofit/>
            </a:bodyPr>
            <a:lstStyle>
              <a:lvl1pPr marL="269875" indent="-269875" algn="l" defTabSz="457200" rtl="0" eaLnBrk="1" latinLnBrk="0" hangingPunct="1">
                <a:spcBef>
                  <a:spcPct val="20000"/>
                </a:spcBef>
                <a:buClr>
                  <a:schemeClr val="tx2"/>
                </a:buClr>
                <a:buFont typeface="Arial"/>
                <a:buChar char="•"/>
                <a:defRPr sz="2800" kern="1200">
                  <a:solidFill>
                    <a:schemeClr val="tx2"/>
                  </a:solidFill>
                  <a:latin typeface="Calibri"/>
                  <a:ea typeface="+mn-ea"/>
                  <a:cs typeface="+mn-cs"/>
                </a:defRPr>
              </a:lvl1pPr>
              <a:lvl2pPr marL="742950" indent="-285750" algn="l" defTabSz="457200" rtl="0" eaLnBrk="1" latinLnBrk="0" hangingPunct="1">
                <a:spcBef>
                  <a:spcPct val="20000"/>
                </a:spcBef>
                <a:buClr>
                  <a:schemeClr val="tx2"/>
                </a:buClr>
                <a:buFont typeface="Arial"/>
                <a:buChar char="–"/>
                <a:defRPr sz="2400" kern="1200">
                  <a:solidFill>
                    <a:schemeClr val="tx2"/>
                  </a:solidFill>
                  <a:latin typeface="Calibri"/>
                  <a:ea typeface="+mn-ea"/>
                  <a:cs typeface="+mn-cs"/>
                </a:defRPr>
              </a:lvl2pPr>
              <a:lvl3pPr marL="1077913" indent="-163513" algn="l" defTabSz="457200" rtl="0" eaLnBrk="1" latinLnBrk="0" hangingPunct="1">
                <a:spcBef>
                  <a:spcPct val="20000"/>
                </a:spcBef>
                <a:buClr>
                  <a:schemeClr val="tx2"/>
                </a:buClr>
                <a:buFont typeface="Arial"/>
                <a:buChar char="•"/>
                <a:defRPr sz="2000" kern="1200">
                  <a:solidFill>
                    <a:schemeClr val="tx2"/>
                  </a:solidFill>
                  <a:latin typeface="Calibri"/>
                  <a:ea typeface="+mn-ea"/>
                  <a:cs typeface="+mn-cs"/>
                </a:defRPr>
              </a:lvl3pPr>
              <a:lvl4pPr marL="1600200" indent="-228600" algn="l" defTabSz="457200" rtl="0" eaLnBrk="1" latinLnBrk="0" hangingPunct="1">
                <a:spcBef>
                  <a:spcPct val="20000"/>
                </a:spcBef>
                <a:buClr>
                  <a:schemeClr val="tx2"/>
                </a:buClr>
                <a:buFont typeface="Arial"/>
                <a:buChar char="–"/>
                <a:defRPr sz="1800" kern="1200">
                  <a:solidFill>
                    <a:schemeClr val="tx2"/>
                  </a:solidFill>
                  <a:latin typeface="Calibri"/>
                  <a:ea typeface="+mn-ea"/>
                  <a:cs typeface="+mn-cs"/>
                </a:defRPr>
              </a:lvl4pPr>
              <a:lvl5pPr marL="2057400" indent="-228600" algn="l" defTabSz="457200" rtl="0" eaLnBrk="1" latinLnBrk="0" hangingPunct="1">
                <a:spcBef>
                  <a:spcPct val="20000"/>
                </a:spcBef>
                <a:buClr>
                  <a:schemeClr val="tx2"/>
                </a:buClr>
                <a:buFont typeface="Arial"/>
                <a:buChar char="»"/>
                <a:defRPr sz="1800" kern="1200">
                  <a:solidFill>
                    <a:schemeClr val="tx2"/>
                  </a:solidFill>
                  <a:latin typeface="Calibr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992188" indent="0">
                <a:buClr>
                  <a:srgbClr val="005294"/>
                </a:buClr>
                <a:buNone/>
              </a:pPr>
              <a:endParaRPr lang="en-GB" sz="1800" dirty="0">
                <a:solidFill>
                  <a:srgbClr val="005294"/>
                </a:solidFill>
              </a:endParaRPr>
            </a:p>
          </p:txBody>
        </p:sp>
        <p:cxnSp>
          <p:nvCxnSpPr>
            <p:cNvPr id="6" name="Straight Connector 5"/>
            <p:cNvCxnSpPr/>
            <p:nvPr/>
          </p:nvCxnSpPr>
          <p:spPr>
            <a:xfrm>
              <a:off x="4978400" y="2546350"/>
              <a:ext cx="0" cy="2782032"/>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a:off x="6013450" y="2546350"/>
              <a:ext cx="0" cy="2782032"/>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a:off x="6934200" y="2546350"/>
              <a:ext cx="0" cy="2782032"/>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a:off x="7848600" y="2546350"/>
              <a:ext cx="0" cy="2782032"/>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24" name="Round Same Side Corner Rectangle 123"/>
            <p:cNvSpPr/>
            <p:nvPr/>
          </p:nvSpPr>
          <p:spPr>
            <a:xfrm>
              <a:off x="379864" y="2125467"/>
              <a:ext cx="8384271" cy="503433"/>
            </a:xfrm>
            <a:custGeom>
              <a:avLst/>
              <a:gdLst/>
              <a:ahLst/>
              <a:cxnLst/>
              <a:rect l="l" t="t" r="r" b="b"/>
              <a:pathLst>
                <a:path w="8384271" h="503433">
                  <a:moveTo>
                    <a:pt x="297765" y="0"/>
                  </a:moveTo>
                  <a:lnTo>
                    <a:pt x="8086506" y="0"/>
                  </a:lnTo>
                  <a:cubicBezTo>
                    <a:pt x="8250957" y="0"/>
                    <a:pt x="8384271" y="133314"/>
                    <a:pt x="8384271" y="297765"/>
                  </a:cubicBezTo>
                  <a:lnTo>
                    <a:pt x="8384271" y="503433"/>
                  </a:lnTo>
                  <a:lnTo>
                    <a:pt x="0" y="503433"/>
                  </a:lnTo>
                  <a:lnTo>
                    <a:pt x="0" y="297765"/>
                  </a:lnTo>
                  <a:cubicBezTo>
                    <a:pt x="0" y="133314"/>
                    <a:pt x="133314" y="0"/>
                    <a:pt x="297765" y="0"/>
                  </a:cubicBez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152" name="Round Same Side Corner Rectangle 123"/>
            <p:cNvSpPr/>
            <p:nvPr/>
          </p:nvSpPr>
          <p:spPr>
            <a:xfrm flipV="1">
              <a:off x="379864" y="5157192"/>
              <a:ext cx="8384271" cy="507480"/>
            </a:xfrm>
            <a:custGeom>
              <a:avLst/>
              <a:gdLst/>
              <a:ahLst/>
              <a:cxnLst/>
              <a:rect l="l" t="t" r="r" b="b"/>
              <a:pathLst>
                <a:path w="8384271" h="503433">
                  <a:moveTo>
                    <a:pt x="297765" y="0"/>
                  </a:moveTo>
                  <a:lnTo>
                    <a:pt x="8086506" y="0"/>
                  </a:lnTo>
                  <a:cubicBezTo>
                    <a:pt x="8250957" y="0"/>
                    <a:pt x="8384271" y="133314"/>
                    <a:pt x="8384271" y="297765"/>
                  </a:cubicBezTo>
                  <a:lnTo>
                    <a:pt x="8384271" y="503433"/>
                  </a:lnTo>
                  <a:lnTo>
                    <a:pt x="0" y="503433"/>
                  </a:lnTo>
                  <a:lnTo>
                    <a:pt x="0" y="297765"/>
                  </a:lnTo>
                  <a:cubicBezTo>
                    <a:pt x="0" y="133314"/>
                    <a:pt x="133314" y="0"/>
                    <a:pt x="297765" y="0"/>
                  </a:cubicBez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26" name="Rectangle 25"/>
            <p:cNvSpPr/>
            <p:nvPr/>
          </p:nvSpPr>
          <p:spPr>
            <a:xfrm>
              <a:off x="379865" y="4154346"/>
              <a:ext cx="8384272" cy="50020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153" name="Rectangle 152"/>
            <p:cNvSpPr/>
            <p:nvPr/>
          </p:nvSpPr>
          <p:spPr>
            <a:xfrm>
              <a:off x="379865" y="3138346"/>
              <a:ext cx="8384272" cy="50020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28" name="Rectangle 27"/>
            <p:cNvSpPr/>
            <p:nvPr/>
          </p:nvSpPr>
          <p:spPr>
            <a:xfrm>
              <a:off x="5335140" y="2104754"/>
              <a:ext cx="2122697" cy="261610"/>
            </a:xfrm>
            <a:prstGeom prst="rect">
              <a:avLst/>
            </a:prstGeom>
          </p:spPr>
          <p:txBody>
            <a:bodyPr wrap="none">
              <a:spAutoFit/>
            </a:bodyPr>
            <a:lstStyle/>
            <a:p>
              <a:pPr algn="ctr" defTabSz="457200"/>
              <a:r>
                <a:rPr lang="en-GB" sz="1100" b="1" dirty="0">
                  <a:solidFill>
                    <a:prstClr val="white"/>
                  </a:solidFill>
                </a:rPr>
                <a:t>Sexual function parameters</a:t>
              </a:r>
            </a:p>
          </p:txBody>
        </p:sp>
        <p:cxnSp>
          <p:nvCxnSpPr>
            <p:cNvPr id="225" name="Straight Connector 224"/>
            <p:cNvCxnSpPr/>
            <p:nvPr/>
          </p:nvCxnSpPr>
          <p:spPr>
            <a:xfrm>
              <a:off x="5009013" y="2372714"/>
              <a:ext cx="2774950" cy="0"/>
            </a:xfrm>
            <a:prstGeom prst="line">
              <a:avLst/>
            </a:prstGeom>
            <a:ln w="1905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a:off x="4978400" y="3144696"/>
              <a:ext cx="0" cy="500204"/>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a:off x="4978400" y="4154346"/>
              <a:ext cx="0" cy="500204"/>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a:off x="4978400" y="5157192"/>
              <a:ext cx="0" cy="507008"/>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grpSp>
          <p:nvGrpSpPr>
            <p:cNvPr id="11" name="Group 10"/>
            <p:cNvGrpSpPr/>
            <p:nvPr/>
          </p:nvGrpSpPr>
          <p:grpSpPr>
            <a:xfrm>
              <a:off x="6013450" y="3144696"/>
              <a:ext cx="0" cy="2519504"/>
              <a:chOff x="5130800" y="3297096"/>
              <a:chExt cx="0" cy="2519504"/>
            </a:xfrm>
          </p:grpSpPr>
          <p:cxnSp>
            <p:nvCxnSpPr>
              <p:cNvPr id="42" name="Straight Connector 41"/>
              <p:cNvCxnSpPr/>
              <p:nvPr/>
            </p:nvCxnSpPr>
            <p:spPr>
              <a:xfrm>
                <a:off x="5130800" y="3297096"/>
                <a:ext cx="0" cy="500204"/>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a:off x="5130800" y="4306746"/>
                <a:ext cx="0" cy="500204"/>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5130800" y="5309592"/>
                <a:ext cx="0" cy="507008"/>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52" name="Group 51"/>
            <p:cNvGrpSpPr/>
            <p:nvPr/>
          </p:nvGrpSpPr>
          <p:grpSpPr>
            <a:xfrm>
              <a:off x="6934200" y="3144696"/>
              <a:ext cx="0" cy="2519504"/>
              <a:chOff x="5130800" y="3297096"/>
              <a:chExt cx="0" cy="2519504"/>
            </a:xfrm>
          </p:grpSpPr>
          <p:cxnSp>
            <p:nvCxnSpPr>
              <p:cNvPr id="53" name="Straight Connector 52"/>
              <p:cNvCxnSpPr/>
              <p:nvPr/>
            </p:nvCxnSpPr>
            <p:spPr>
              <a:xfrm>
                <a:off x="5130800" y="3297096"/>
                <a:ext cx="0" cy="500204"/>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4" name="Straight Connector 53"/>
              <p:cNvCxnSpPr/>
              <p:nvPr/>
            </p:nvCxnSpPr>
            <p:spPr>
              <a:xfrm>
                <a:off x="5130800" y="4306746"/>
                <a:ext cx="0" cy="500204"/>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p:nvCxnSpPr>
            <p:spPr>
              <a:xfrm>
                <a:off x="5130800" y="5309592"/>
                <a:ext cx="0" cy="507008"/>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56" name="Group 55"/>
            <p:cNvGrpSpPr/>
            <p:nvPr/>
          </p:nvGrpSpPr>
          <p:grpSpPr>
            <a:xfrm>
              <a:off x="7848600" y="3144696"/>
              <a:ext cx="0" cy="2519504"/>
              <a:chOff x="5130800" y="3297096"/>
              <a:chExt cx="0" cy="2519504"/>
            </a:xfrm>
          </p:grpSpPr>
          <p:cxnSp>
            <p:nvCxnSpPr>
              <p:cNvPr id="57" name="Straight Connector 56"/>
              <p:cNvCxnSpPr/>
              <p:nvPr/>
            </p:nvCxnSpPr>
            <p:spPr>
              <a:xfrm>
                <a:off x="5130800" y="3297096"/>
                <a:ext cx="0" cy="500204"/>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a:off x="5130800" y="4306746"/>
                <a:ext cx="0" cy="500204"/>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9" name="Straight Connector 58"/>
              <p:cNvCxnSpPr/>
              <p:nvPr/>
            </p:nvCxnSpPr>
            <p:spPr>
              <a:xfrm>
                <a:off x="5130800" y="5309592"/>
                <a:ext cx="0" cy="507008"/>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13" name="Striped Right Arrow 12"/>
            <p:cNvSpPr/>
            <p:nvPr/>
          </p:nvSpPr>
          <p:spPr>
            <a:xfrm rot="16200000">
              <a:off x="5300525" y="3224213"/>
              <a:ext cx="390800" cy="328472"/>
            </a:xfrm>
            <a:prstGeom prst="stripedRightArrow">
              <a:avLst/>
            </a:prstGeom>
            <a:solidFill>
              <a:schemeClr val="accent5"/>
            </a:solidFill>
            <a:ln>
              <a:noFill/>
            </a:ln>
            <a:effectLst>
              <a:glow rad="63500">
                <a:schemeClr val="accent1">
                  <a:satMod val="175000"/>
                  <a:alpha val="40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3" name="Striped Right Arrow 62"/>
            <p:cNvSpPr/>
            <p:nvPr/>
          </p:nvSpPr>
          <p:spPr>
            <a:xfrm rot="16200000">
              <a:off x="5300525" y="2719387"/>
              <a:ext cx="390800" cy="328472"/>
            </a:xfrm>
            <a:prstGeom prst="stripedRightArrow">
              <a:avLst/>
            </a:prstGeom>
            <a:solidFill>
              <a:schemeClr val="accent5"/>
            </a:solidFill>
            <a:ln>
              <a:noFill/>
            </a:ln>
            <a:effectLst>
              <a:glow rad="63500">
                <a:schemeClr val="accent2">
                  <a:satMod val="175000"/>
                  <a:alpha val="40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4" name="Striped Right Arrow 63"/>
            <p:cNvSpPr/>
            <p:nvPr/>
          </p:nvSpPr>
          <p:spPr>
            <a:xfrm rot="16200000">
              <a:off x="6278425" y="2719387"/>
              <a:ext cx="390800" cy="328472"/>
            </a:xfrm>
            <a:prstGeom prst="stripedRightArrow">
              <a:avLst/>
            </a:prstGeom>
            <a:solidFill>
              <a:schemeClr val="accent5"/>
            </a:solidFill>
            <a:ln>
              <a:noFill/>
            </a:ln>
            <a:effectLst>
              <a:glow rad="63500">
                <a:schemeClr val="accent2">
                  <a:satMod val="175000"/>
                  <a:alpha val="40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5" name="Striped Right Arrow 64"/>
            <p:cNvSpPr/>
            <p:nvPr/>
          </p:nvSpPr>
          <p:spPr>
            <a:xfrm rot="16200000">
              <a:off x="6278425" y="3224213"/>
              <a:ext cx="390800" cy="328472"/>
            </a:xfrm>
            <a:prstGeom prst="stripedRightArrow">
              <a:avLst/>
            </a:prstGeom>
            <a:solidFill>
              <a:schemeClr val="accent5"/>
            </a:solidFill>
            <a:ln>
              <a:noFill/>
            </a:ln>
            <a:effectLst>
              <a:glow rad="63500">
                <a:schemeClr val="accent1">
                  <a:satMod val="175000"/>
                  <a:alpha val="40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6" name="Striped Right Arrow 65"/>
            <p:cNvSpPr/>
            <p:nvPr/>
          </p:nvSpPr>
          <p:spPr>
            <a:xfrm rot="16200000">
              <a:off x="5300525" y="3732212"/>
              <a:ext cx="390800" cy="328472"/>
            </a:xfrm>
            <a:prstGeom prst="stripedRightArrow">
              <a:avLst/>
            </a:prstGeom>
            <a:solidFill>
              <a:schemeClr val="accent5"/>
            </a:solidFill>
            <a:ln>
              <a:noFill/>
            </a:ln>
            <a:effectLst>
              <a:glow rad="63500">
                <a:schemeClr val="accent2">
                  <a:satMod val="175000"/>
                  <a:alpha val="40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7" name="Striped Right Arrow 66"/>
            <p:cNvSpPr/>
            <p:nvPr/>
          </p:nvSpPr>
          <p:spPr>
            <a:xfrm rot="16200000">
              <a:off x="6278425" y="3732212"/>
              <a:ext cx="390800" cy="328472"/>
            </a:xfrm>
            <a:prstGeom prst="stripedRightArrow">
              <a:avLst/>
            </a:prstGeom>
            <a:solidFill>
              <a:schemeClr val="accent5"/>
            </a:solidFill>
            <a:ln>
              <a:noFill/>
            </a:ln>
            <a:effectLst>
              <a:glow rad="63500">
                <a:schemeClr val="accent2">
                  <a:satMod val="175000"/>
                  <a:alpha val="40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8" name="Striped Right Arrow 67"/>
            <p:cNvSpPr/>
            <p:nvPr/>
          </p:nvSpPr>
          <p:spPr>
            <a:xfrm rot="16200000">
              <a:off x="7196000" y="3732212"/>
              <a:ext cx="390800" cy="328472"/>
            </a:xfrm>
            <a:prstGeom prst="stripedRightArrow">
              <a:avLst/>
            </a:prstGeom>
            <a:solidFill>
              <a:schemeClr val="accent5"/>
            </a:solidFill>
            <a:ln>
              <a:noFill/>
            </a:ln>
            <a:effectLst>
              <a:glow rad="63500">
                <a:schemeClr val="accent2">
                  <a:satMod val="175000"/>
                  <a:alpha val="40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9" name="Striped Right Arrow 68"/>
            <p:cNvSpPr/>
            <p:nvPr/>
          </p:nvSpPr>
          <p:spPr>
            <a:xfrm rot="16200000">
              <a:off x="5300525" y="4240213"/>
              <a:ext cx="390800" cy="328472"/>
            </a:xfrm>
            <a:prstGeom prst="stripedRightArrow">
              <a:avLst/>
            </a:prstGeom>
            <a:solidFill>
              <a:schemeClr val="accent5"/>
            </a:solidFill>
            <a:ln>
              <a:noFill/>
            </a:ln>
            <a:effectLst>
              <a:glow rad="63500">
                <a:schemeClr val="accent1">
                  <a:satMod val="175000"/>
                  <a:alpha val="40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0" name="Striped Right Arrow 69"/>
            <p:cNvSpPr/>
            <p:nvPr/>
          </p:nvSpPr>
          <p:spPr>
            <a:xfrm rot="16200000">
              <a:off x="6278425" y="4240213"/>
              <a:ext cx="390800" cy="328472"/>
            </a:xfrm>
            <a:prstGeom prst="stripedRightArrow">
              <a:avLst/>
            </a:prstGeom>
            <a:solidFill>
              <a:schemeClr val="accent5"/>
            </a:solidFill>
            <a:ln>
              <a:noFill/>
            </a:ln>
            <a:effectLst>
              <a:glow rad="63500">
                <a:schemeClr val="accent1">
                  <a:satMod val="175000"/>
                  <a:alpha val="40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1" name="Striped Right Arrow 70"/>
            <p:cNvSpPr/>
            <p:nvPr/>
          </p:nvSpPr>
          <p:spPr>
            <a:xfrm rot="16200000">
              <a:off x="5300525" y="4741635"/>
              <a:ext cx="390800" cy="328472"/>
            </a:xfrm>
            <a:prstGeom prst="stripedRightArrow">
              <a:avLst/>
            </a:prstGeom>
            <a:solidFill>
              <a:schemeClr val="accent5"/>
            </a:solidFill>
            <a:ln>
              <a:noFill/>
            </a:ln>
            <a:effectLst>
              <a:glow rad="63500">
                <a:schemeClr val="accent2">
                  <a:satMod val="175000"/>
                  <a:alpha val="40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2" name="Striped Right Arrow 71"/>
            <p:cNvSpPr/>
            <p:nvPr/>
          </p:nvSpPr>
          <p:spPr>
            <a:xfrm rot="16200000">
              <a:off x="6278425" y="4741635"/>
              <a:ext cx="390800" cy="328472"/>
            </a:xfrm>
            <a:prstGeom prst="stripedRightArrow">
              <a:avLst/>
            </a:prstGeom>
            <a:solidFill>
              <a:schemeClr val="accent5"/>
            </a:solidFill>
            <a:ln>
              <a:noFill/>
            </a:ln>
            <a:effectLst>
              <a:glow rad="63500">
                <a:schemeClr val="accent2">
                  <a:satMod val="175000"/>
                  <a:alpha val="40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3" name="Striped Right Arrow 72"/>
            <p:cNvSpPr/>
            <p:nvPr/>
          </p:nvSpPr>
          <p:spPr>
            <a:xfrm rot="16200000">
              <a:off x="7196000" y="4741635"/>
              <a:ext cx="390800" cy="328472"/>
            </a:xfrm>
            <a:prstGeom prst="stripedRightArrow">
              <a:avLst/>
            </a:prstGeom>
            <a:solidFill>
              <a:schemeClr val="accent5"/>
            </a:solidFill>
            <a:ln>
              <a:noFill/>
            </a:ln>
            <a:effectLst>
              <a:glow rad="63500">
                <a:schemeClr val="accent2">
                  <a:satMod val="175000"/>
                  <a:alpha val="40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4" name="Striped Right Arrow 73"/>
            <p:cNvSpPr/>
            <p:nvPr/>
          </p:nvSpPr>
          <p:spPr>
            <a:xfrm rot="16200000">
              <a:off x="5300525" y="5246697"/>
              <a:ext cx="390800" cy="328472"/>
            </a:xfrm>
            <a:prstGeom prst="stripedRightArrow">
              <a:avLst/>
            </a:prstGeom>
            <a:solidFill>
              <a:schemeClr val="accent5"/>
            </a:solidFill>
            <a:ln>
              <a:noFill/>
            </a:ln>
            <a:effectLst>
              <a:glow rad="63500">
                <a:schemeClr val="accent1">
                  <a:satMod val="175000"/>
                  <a:alpha val="40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5" name="Rectangle 74"/>
            <p:cNvSpPr/>
            <p:nvPr/>
          </p:nvSpPr>
          <p:spPr>
            <a:xfrm>
              <a:off x="7096288" y="2627527"/>
              <a:ext cx="590226" cy="461665"/>
            </a:xfrm>
            <a:prstGeom prst="rect">
              <a:avLst/>
            </a:prstGeom>
            <a:noFill/>
          </p:spPr>
          <p:txBody>
            <a:bodyPr wrap="none" lIns="91440" tIns="45720" rIns="91440" bIns="45720" anchor="ct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GB" sz="2400" b="1" spc="50" dirty="0">
                  <a:ln w="11430"/>
                  <a:solidFill>
                    <a:schemeClr val="accent1">
                      <a:lumMod val="75000"/>
                    </a:schemeClr>
                  </a:solidFill>
                  <a:effectLst>
                    <a:outerShdw blurRad="76200" dist="50800" dir="5400000" algn="tl" rotWithShape="0">
                      <a:srgbClr val="000000">
                        <a:alpha val="65000"/>
                      </a:srgbClr>
                    </a:outerShdw>
                  </a:effectLst>
                </a:rPr>
                <a:t>NR</a:t>
              </a:r>
            </a:p>
          </p:txBody>
        </p:sp>
        <p:sp>
          <p:nvSpPr>
            <p:cNvPr id="76" name="Rectangle 75"/>
            <p:cNvSpPr/>
            <p:nvPr/>
          </p:nvSpPr>
          <p:spPr>
            <a:xfrm>
              <a:off x="7096287" y="3139268"/>
              <a:ext cx="590226" cy="461665"/>
            </a:xfrm>
            <a:prstGeom prst="rect">
              <a:avLst/>
            </a:prstGeom>
            <a:noFill/>
          </p:spPr>
          <p:txBody>
            <a:bodyPr wrap="none" lIns="91440" tIns="45720" rIns="91440" bIns="45720" anchor="ct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GB" sz="2400" b="1" spc="50" dirty="0">
                  <a:ln w="11430"/>
                  <a:solidFill>
                    <a:schemeClr val="accent1">
                      <a:lumMod val="75000"/>
                    </a:schemeClr>
                  </a:solidFill>
                  <a:effectLst>
                    <a:outerShdw blurRad="76200" dist="50800" dir="5400000" algn="tl" rotWithShape="0">
                      <a:srgbClr val="000000">
                        <a:alpha val="65000"/>
                      </a:srgbClr>
                    </a:outerShdw>
                  </a:effectLst>
                </a:rPr>
                <a:t>NR</a:t>
              </a:r>
            </a:p>
          </p:txBody>
        </p:sp>
        <p:sp>
          <p:nvSpPr>
            <p:cNvPr id="77" name="Rectangle 76"/>
            <p:cNvSpPr/>
            <p:nvPr/>
          </p:nvSpPr>
          <p:spPr>
            <a:xfrm>
              <a:off x="7096287" y="4154564"/>
              <a:ext cx="590226" cy="461665"/>
            </a:xfrm>
            <a:prstGeom prst="rect">
              <a:avLst/>
            </a:prstGeom>
            <a:noFill/>
          </p:spPr>
          <p:txBody>
            <a:bodyPr wrap="none" lIns="91440" tIns="45720" rIns="91440" bIns="45720" anchor="ct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GB" sz="2400" b="1" spc="50" dirty="0">
                  <a:ln w="11430"/>
                  <a:solidFill>
                    <a:schemeClr val="accent1">
                      <a:lumMod val="75000"/>
                    </a:schemeClr>
                  </a:solidFill>
                  <a:effectLst>
                    <a:outerShdw blurRad="76200" dist="50800" dir="5400000" algn="tl" rotWithShape="0">
                      <a:srgbClr val="000000">
                        <a:alpha val="65000"/>
                      </a:srgbClr>
                    </a:outerShdw>
                  </a:effectLst>
                </a:rPr>
                <a:t>NR</a:t>
              </a:r>
            </a:p>
          </p:txBody>
        </p:sp>
        <p:sp>
          <p:nvSpPr>
            <p:cNvPr id="78" name="Rectangle 77"/>
            <p:cNvSpPr/>
            <p:nvPr/>
          </p:nvSpPr>
          <p:spPr>
            <a:xfrm>
              <a:off x="7096287" y="5160812"/>
              <a:ext cx="590226" cy="461665"/>
            </a:xfrm>
            <a:prstGeom prst="rect">
              <a:avLst/>
            </a:prstGeom>
            <a:noFill/>
          </p:spPr>
          <p:txBody>
            <a:bodyPr wrap="none" lIns="91440" tIns="45720" rIns="91440" bIns="45720" anchor="ct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GB" sz="2400" b="1" spc="50" dirty="0">
                  <a:ln w="11430"/>
                  <a:solidFill>
                    <a:schemeClr val="accent1">
                      <a:lumMod val="75000"/>
                    </a:schemeClr>
                  </a:solidFill>
                  <a:effectLst>
                    <a:outerShdw blurRad="76200" dist="50800" dir="5400000" algn="tl" rotWithShape="0">
                      <a:srgbClr val="000000">
                        <a:alpha val="65000"/>
                      </a:srgbClr>
                    </a:outerShdw>
                  </a:effectLst>
                </a:rPr>
                <a:t>NR</a:t>
              </a:r>
            </a:p>
          </p:txBody>
        </p:sp>
        <p:sp>
          <p:nvSpPr>
            <p:cNvPr id="79" name="Rectangle 78"/>
            <p:cNvSpPr/>
            <p:nvPr/>
          </p:nvSpPr>
          <p:spPr>
            <a:xfrm>
              <a:off x="6178713" y="5160812"/>
              <a:ext cx="590226" cy="461665"/>
            </a:xfrm>
            <a:prstGeom prst="rect">
              <a:avLst/>
            </a:prstGeom>
            <a:noFill/>
          </p:spPr>
          <p:txBody>
            <a:bodyPr wrap="none" lIns="91440" tIns="45720" rIns="91440" bIns="45720" anchor="ct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GB" sz="2400" b="1" spc="50" dirty="0">
                  <a:ln w="11430"/>
                  <a:solidFill>
                    <a:schemeClr val="accent1">
                      <a:lumMod val="75000"/>
                    </a:schemeClr>
                  </a:solidFill>
                  <a:effectLst>
                    <a:outerShdw blurRad="76200" dist="50800" dir="5400000" algn="tl" rotWithShape="0">
                      <a:srgbClr val="000000">
                        <a:alpha val="65000"/>
                      </a:srgbClr>
                    </a:outerShdw>
                  </a:effectLst>
                </a:rPr>
                <a:t>NR</a:t>
              </a:r>
            </a:p>
          </p:txBody>
        </p:sp>
      </p:grpSp>
      <p:graphicFrame>
        <p:nvGraphicFramePr>
          <p:cNvPr id="7" name="Table 6"/>
          <p:cNvGraphicFramePr>
            <a:graphicFrameLocks noGrp="1"/>
          </p:cNvGraphicFramePr>
          <p:nvPr>
            <p:extLst>
              <p:ext uri="{D42A27DB-BD31-4B8C-83A1-F6EECF244321}">
                <p14:modId xmlns:p14="http://schemas.microsoft.com/office/powerpoint/2010/main" val="597589878"/>
              </p:ext>
            </p:extLst>
          </p:nvPr>
        </p:nvGraphicFramePr>
        <p:xfrm>
          <a:off x="710214" y="2061346"/>
          <a:ext cx="10328737" cy="497289"/>
        </p:xfrm>
        <a:graphic>
          <a:graphicData uri="http://schemas.openxmlformats.org/drawingml/2006/table">
            <a:tbl>
              <a:tblPr firstRow="1" bandRow="1">
                <a:tableStyleId>{5C22544A-7EE6-4342-B048-85BDC9FD1C3A}</a:tableStyleId>
              </a:tblPr>
              <a:tblGrid>
                <a:gridCol w="1115441">
                  <a:extLst>
                    <a:ext uri="{9D8B030D-6E8A-4147-A177-3AD203B41FA5}">
                      <a16:colId xmlns:a16="http://schemas.microsoft.com/office/drawing/2014/main" val="20000"/>
                    </a:ext>
                  </a:extLst>
                </a:gridCol>
                <a:gridCol w="854692">
                  <a:extLst>
                    <a:ext uri="{9D8B030D-6E8A-4147-A177-3AD203B41FA5}">
                      <a16:colId xmlns:a16="http://schemas.microsoft.com/office/drawing/2014/main" val="20001"/>
                    </a:ext>
                  </a:extLst>
                </a:gridCol>
                <a:gridCol w="967411">
                  <a:extLst>
                    <a:ext uri="{9D8B030D-6E8A-4147-A177-3AD203B41FA5}">
                      <a16:colId xmlns:a16="http://schemas.microsoft.com/office/drawing/2014/main" val="20002"/>
                    </a:ext>
                  </a:extLst>
                </a:gridCol>
                <a:gridCol w="960352">
                  <a:extLst>
                    <a:ext uri="{9D8B030D-6E8A-4147-A177-3AD203B41FA5}">
                      <a16:colId xmlns:a16="http://schemas.microsoft.com/office/drawing/2014/main" val="20003"/>
                    </a:ext>
                  </a:extLst>
                </a:gridCol>
                <a:gridCol w="1694742">
                  <a:extLst>
                    <a:ext uri="{9D8B030D-6E8A-4147-A177-3AD203B41FA5}">
                      <a16:colId xmlns:a16="http://schemas.microsoft.com/office/drawing/2014/main" val="20004"/>
                    </a:ext>
                  </a:extLst>
                </a:gridCol>
                <a:gridCol w="1293185">
                  <a:extLst>
                    <a:ext uri="{9D8B030D-6E8A-4147-A177-3AD203B41FA5}">
                      <a16:colId xmlns:a16="http://schemas.microsoft.com/office/drawing/2014/main" val="20005"/>
                    </a:ext>
                  </a:extLst>
                </a:gridCol>
                <a:gridCol w="1147638">
                  <a:extLst>
                    <a:ext uri="{9D8B030D-6E8A-4147-A177-3AD203B41FA5}">
                      <a16:colId xmlns:a16="http://schemas.microsoft.com/office/drawing/2014/main" val="20006"/>
                    </a:ext>
                  </a:extLst>
                </a:gridCol>
                <a:gridCol w="1146377">
                  <a:extLst>
                    <a:ext uri="{9D8B030D-6E8A-4147-A177-3AD203B41FA5}">
                      <a16:colId xmlns:a16="http://schemas.microsoft.com/office/drawing/2014/main" val="20007"/>
                    </a:ext>
                  </a:extLst>
                </a:gridCol>
                <a:gridCol w="1148899">
                  <a:extLst>
                    <a:ext uri="{9D8B030D-6E8A-4147-A177-3AD203B41FA5}">
                      <a16:colId xmlns:a16="http://schemas.microsoft.com/office/drawing/2014/main" val="20008"/>
                    </a:ext>
                  </a:extLst>
                </a:gridCol>
              </a:tblGrid>
              <a:tr h="497289">
                <a:tc>
                  <a:txBody>
                    <a:bodyPr/>
                    <a:lstStyle/>
                    <a:p>
                      <a:r>
                        <a:rPr lang="en-GB" sz="1100" dirty="0"/>
                        <a:t>Study</a:t>
                      </a:r>
                    </a:p>
                  </a:txBody>
                  <a:tcPr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GB" sz="1100" dirty="0"/>
                        <a:t>Patients (n)</a:t>
                      </a:r>
                    </a:p>
                  </a:txBody>
                  <a:tcPr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GB" sz="1100" dirty="0"/>
                        <a:t>Mean</a:t>
                      </a:r>
                      <a:r>
                        <a:rPr lang="en-GB" sz="1100" baseline="0" dirty="0"/>
                        <a:t> age</a:t>
                      </a:r>
                      <a:r>
                        <a:rPr lang="en-GB" sz="1100" dirty="0"/>
                        <a:t> (years)</a:t>
                      </a:r>
                    </a:p>
                  </a:txBody>
                  <a:tcPr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100" dirty="0"/>
                        <a:t>Follow-up (months)</a:t>
                      </a:r>
                    </a:p>
                  </a:txBody>
                  <a:tcPr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100" b="1" kern="1200" dirty="0">
                          <a:solidFill>
                            <a:schemeClr val="lt1"/>
                          </a:solidFill>
                          <a:latin typeface="+mn-lt"/>
                          <a:ea typeface="+mn-ea"/>
                          <a:cs typeface="+mn-cs"/>
                        </a:rPr>
                        <a:t>Testosterone</a:t>
                      </a:r>
                      <a:r>
                        <a:rPr lang="en-GB" sz="1100" b="1" kern="1200" baseline="0" dirty="0">
                          <a:solidFill>
                            <a:schemeClr val="lt1"/>
                          </a:solidFill>
                          <a:latin typeface="+mn-lt"/>
                          <a:ea typeface="+mn-ea"/>
                          <a:cs typeface="+mn-cs"/>
                        </a:rPr>
                        <a:t> preparation</a:t>
                      </a:r>
                      <a:endParaRPr lang="en-GB" sz="1100" b="1" kern="1200" dirty="0">
                        <a:solidFill>
                          <a:schemeClr val="lt1"/>
                        </a:solidFill>
                        <a:latin typeface="+mn-lt"/>
                        <a:ea typeface="+mn-ea"/>
                        <a:cs typeface="+mn-cs"/>
                      </a:endParaRPr>
                    </a:p>
                  </a:txBody>
                  <a:tcPr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100" b="0" kern="1200" spc="-50" baseline="0" dirty="0">
                          <a:solidFill>
                            <a:schemeClr val="lt1"/>
                          </a:solidFill>
                          <a:latin typeface="+mn-lt"/>
                          <a:ea typeface="+mn-ea"/>
                          <a:cs typeface="+mn-cs"/>
                        </a:rPr>
                        <a:t>Erectile function</a:t>
                      </a:r>
                    </a:p>
                  </a:txBody>
                  <a:tcPr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1100" b="0" dirty="0"/>
                        <a:t>Libido</a:t>
                      </a:r>
                    </a:p>
                  </a:txBody>
                  <a:tcPr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1100" b="0" dirty="0"/>
                        <a:t>Ejaculation</a:t>
                      </a:r>
                    </a:p>
                  </a:txBody>
                  <a:tcPr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GB" sz="1100" dirty="0"/>
                        <a:t>Citation</a:t>
                      </a:r>
                    </a:p>
                  </a:txBody>
                  <a:tcPr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pSp>
        <p:nvGrpSpPr>
          <p:cNvPr id="17" name="ORIGINAL" hidden="1">
            <a:extLst>
              <a:ext uri="{FF2B5EF4-FFF2-40B4-BE49-F238E27FC236}">
                <a16:creationId xmlns:a16="http://schemas.microsoft.com/office/drawing/2014/main" id="{7AC06CEB-9BB2-485C-AE90-B737C16484FC}"/>
              </a:ext>
            </a:extLst>
          </p:cNvPr>
          <p:cNvGrpSpPr/>
          <p:nvPr/>
        </p:nvGrpSpPr>
        <p:grpSpPr>
          <a:xfrm>
            <a:off x="1146686" y="2036315"/>
            <a:ext cx="9366350" cy="3504254"/>
            <a:chOff x="-646274" y="1987826"/>
            <a:chExt cx="9366350" cy="3504254"/>
          </a:xfrm>
        </p:grpSpPr>
        <p:grpSp>
          <p:nvGrpSpPr>
            <p:cNvPr id="282" name="ORIGINAL">
              <a:extLst>
                <a:ext uri="{FF2B5EF4-FFF2-40B4-BE49-F238E27FC236}">
                  <a16:creationId xmlns:a16="http://schemas.microsoft.com/office/drawing/2014/main" id="{036802B7-FC52-4070-9C9A-EEF848015DAD}"/>
                </a:ext>
              </a:extLst>
            </p:cNvPr>
            <p:cNvGrpSpPr/>
            <p:nvPr/>
          </p:nvGrpSpPr>
          <p:grpSpPr>
            <a:xfrm>
              <a:off x="-646274" y="2020100"/>
              <a:ext cx="9366350" cy="3471980"/>
              <a:chOff x="-646274" y="2020100"/>
              <a:chExt cx="9366350" cy="3471980"/>
            </a:xfrm>
          </p:grpSpPr>
          <p:pic>
            <p:nvPicPr>
              <p:cNvPr id="283" name="Picture 2">
                <a:extLst>
                  <a:ext uri="{FF2B5EF4-FFF2-40B4-BE49-F238E27FC236}">
                    <a16:creationId xmlns:a16="http://schemas.microsoft.com/office/drawing/2014/main" id="{A8FD591A-8FD4-4FED-96A3-3233A799FFBC}"/>
                  </a:ext>
                </a:extLst>
              </p:cNvPr>
              <p:cNvPicPr>
                <a:picLocks noChangeAspect="1" noChangeArrowheads="1"/>
              </p:cNvPicPr>
              <p:nvPr/>
            </p:nvPicPr>
            <p:blipFill rotWithShape="1">
              <a:blip r:embed="rId3">
                <a:duotone>
                  <a:schemeClr val="accent4">
                    <a:shade val="45000"/>
                    <a:satMod val="135000"/>
                  </a:schemeClr>
                  <a:prstClr val="white"/>
                </a:duotone>
                <a:extLst>
                  <a:ext uri="{28A0092B-C50C-407E-A947-70E740481C1C}">
                    <a14:useLocalDpi xmlns:a14="http://schemas.microsoft.com/office/drawing/2010/main" val="0"/>
                  </a:ext>
                </a:extLst>
              </a:blip>
              <a:srcRect t="70784"/>
              <a:stretch/>
            </p:blipFill>
            <p:spPr bwMode="auto">
              <a:xfrm>
                <a:off x="-639924" y="2367824"/>
                <a:ext cx="9360000" cy="17024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4" name="Picture 2">
                <a:extLst>
                  <a:ext uri="{FF2B5EF4-FFF2-40B4-BE49-F238E27FC236}">
                    <a16:creationId xmlns:a16="http://schemas.microsoft.com/office/drawing/2014/main" id="{F9E6ACF3-82D7-483E-82BD-E0516759779D}"/>
                  </a:ext>
                </a:extLst>
              </p:cNvPr>
              <p:cNvPicPr>
                <a:picLocks noChangeAspect="1" noChangeArrowheads="1"/>
              </p:cNvPicPr>
              <p:nvPr/>
            </p:nvPicPr>
            <p:blipFill rotWithShape="1">
              <a:blip r:embed="rId3">
                <a:duotone>
                  <a:schemeClr val="accent4">
                    <a:shade val="45000"/>
                    <a:satMod val="135000"/>
                  </a:schemeClr>
                  <a:prstClr val="white"/>
                </a:duotone>
                <a:extLst>
                  <a:ext uri="{28A0092B-C50C-407E-A947-70E740481C1C}">
                    <a14:useLocalDpi xmlns:a14="http://schemas.microsoft.com/office/drawing/2010/main" val="0"/>
                  </a:ext>
                </a:extLst>
              </a:blip>
              <a:srcRect t="25636" b="56831"/>
              <a:stretch/>
            </p:blipFill>
            <p:spPr bwMode="auto">
              <a:xfrm>
                <a:off x="-646274" y="3251323"/>
                <a:ext cx="9360000" cy="1021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5" name="Picture 2">
                <a:extLst>
                  <a:ext uri="{FF2B5EF4-FFF2-40B4-BE49-F238E27FC236}">
                    <a16:creationId xmlns:a16="http://schemas.microsoft.com/office/drawing/2014/main" id="{AD9F859C-0D50-49DA-BB56-8C07D580F5C1}"/>
                  </a:ext>
                </a:extLst>
              </p:cNvPr>
              <p:cNvPicPr>
                <a:picLocks noChangeAspect="1" noChangeArrowheads="1"/>
              </p:cNvPicPr>
              <p:nvPr/>
            </p:nvPicPr>
            <p:blipFill rotWithShape="1">
              <a:blip r:embed="rId3">
                <a:duotone>
                  <a:schemeClr val="accent4">
                    <a:shade val="45000"/>
                    <a:satMod val="135000"/>
                  </a:schemeClr>
                  <a:prstClr val="white"/>
                </a:duotone>
                <a:extLst>
                  <a:ext uri="{28A0092B-C50C-407E-A947-70E740481C1C}">
                    <a14:useLocalDpi xmlns:a14="http://schemas.microsoft.com/office/drawing/2010/main" val="0"/>
                  </a:ext>
                </a:extLst>
              </a:blip>
              <a:srcRect t="43201" b="44407"/>
              <a:stretch/>
            </p:blipFill>
            <p:spPr bwMode="auto">
              <a:xfrm>
                <a:off x="-646274" y="4150307"/>
                <a:ext cx="9360000" cy="722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6" name="Picture 2">
                <a:extLst>
                  <a:ext uri="{FF2B5EF4-FFF2-40B4-BE49-F238E27FC236}">
                    <a16:creationId xmlns:a16="http://schemas.microsoft.com/office/drawing/2014/main" id="{C8834088-1246-4709-A21C-8C1081BD4A03}"/>
                  </a:ext>
                </a:extLst>
              </p:cNvPr>
              <p:cNvPicPr>
                <a:picLocks noChangeAspect="1" noChangeArrowheads="1"/>
              </p:cNvPicPr>
              <p:nvPr/>
            </p:nvPicPr>
            <p:blipFill rotWithShape="1">
              <a:blip r:embed="rId3">
                <a:duotone>
                  <a:schemeClr val="accent4">
                    <a:shade val="45000"/>
                    <a:satMod val="135000"/>
                  </a:schemeClr>
                  <a:prstClr val="white"/>
                </a:duotone>
                <a:extLst>
                  <a:ext uri="{28A0092B-C50C-407E-A947-70E740481C1C}">
                    <a14:useLocalDpi xmlns:a14="http://schemas.microsoft.com/office/drawing/2010/main" val="0"/>
                  </a:ext>
                </a:extLst>
              </a:blip>
              <a:srcRect t="89050"/>
              <a:stretch/>
            </p:blipFill>
            <p:spPr bwMode="auto">
              <a:xfrm>
                <a:off x="-639924" y="4853975"/>
                <a:ext cx="9360000" cy="638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7" name="Picture 2">
                <a:extLst>
                  <a:ext uri="{FF2B5EF4-FFF2-40B4-BE49-F238E27FC236}">
                    <a16:creationId xmlns:a16="http://schemas.microsoft.com/office/drawing/2014/main" id="{5B80CB95-A19D-42E8-87AB-02CA873E83A8}"/>
                  </a:ext>
                </a:extLst>
              </p:cNvPr>
              <p:cNvPicPr>
                <a:picLocks noChangeAspect="1" noChangeArrowheads="1"/>
              </p:cNvPicPr>
              <p:nvPr userDrawn="1"/>
            </p:nvPicPr>
            <p:blipFill rotWithShape="1">
              <a:blip r:embed="rId3">
                <a:duotone>
                  <a:schemeClr val="accent4">
                    <a:shade val="45000"/>
                    <a:satMod val="135000"/>
                  </a:schemeClr>
                  <a:prstClr val="white"/>
                </a:duotone>
                <a:extLst>
                  <a:ext uri="{28A0092B-C50C-407E-A947-70E740481C1C}">
                    <a14:useLocalDpi xmlns:a14="http://schemas.microsoft.com/office/drawing/2010/main" val="0"/>
                  </a:ext>
                </a:extLst>
              </a:blip>
              <a:srcRect b="88648"/>
              <a:stretch/>
            </p:blipFill>
            <p:spPr bwMode="auto">
              <a:xfrm>
                <a:off x="-641920" y="2020100"/>
                <a:ext cx="9348465" cy="6615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95" name="ORIGINAL"/>
            <p:cNvPicPr>
              <a:picLocks noChangeAspect="1" noChangeArrowheads="1"/>
            </p:cNvPicPr>
            <p:nvPr/>
          </p:nvPicPr>
          <p:blipFill rotWithShape="1">
            <a:blip r:embed="rId3">
              <a:duotone>
                <a:schemeClr val="accent4">
                  <a:shade val="45000"/>
                  <a:satMod val="135000"/>
                </a:schemeClr>
                <a:prstClr val="white"/>
              </a:duotone>
              <a:extLst>
                <a:ext uri="{28A0092B-C50C-407E-A947-70E740481C1C}">
                  <a14:useLocalDpi xmlns:a14="http://schemas.microsoft.com/office/drawing/2010/main" val="0"/>
                </a:ext>
              </a:extLst>
            </a:blip>
            <a:srcRect l="32000" b="92025"/>
            <a:stretch/>
          </p:blipFill>
          <p:spPr bwMode="auto">
            <a:xfrm>
              <a:off x="2349528" y="1987826"/>
              <a:ext cx="6357017" cy="464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5" name="TextBox 4"/>
          <p:cNvSpPr txBox="1"/>
          <p:nvPr/>
        </p:nvSpPr>
        <p:spPr>
          <a:xfrm>
            <a:off x="1523999" y="5805663"/>
            <a:ext cx="9999216" cy="553998"/>
          </a:xfrm>
          <a:prstGeom prst="rect">
            <a:avLst/>
          </a:prstGeom>
          <a:noFill/>
        </p:spPr>
        <p:txBody>
          <a:bodyPr wrap="square" rtlCol="0" anchor="b">
            <a:spAutoFit/>
          </a:bodyPr>
          <a:lstStyle/>
          <a:p>
            <a:pPr>
              <a:buClr>
                <a:srgbClr val="005294"/>
              </a:buClr>
            </a:pPr>
            <a:r>
              <a:rPr lang="en-GB" sz="1000" dirty="0">
                <a:solidFill>
                  <a:schemeClr val="tx2"/>
                </a:solidFill>
              </a:rPr>
              <a:t>IPASS, International Post-Authorisation Surveillance Study; NR, not reported; RHYME, Registry of Hypogonadism in Men; SIAMO-NOI, </a:t>
            </a:r>
            <a:r>
              <a:rPr lang="en-GB" sz="1000" dirty="0" err="1">
                <a:solidFill>
                  <a:schemeClr val="tx2"/>
                </a:solidFill>
              </a:rPr>
              <a:t>Società</a:t>
            </a:r>
            <a:r>
              <a:rPr lang="en-GB" sz="1000" dirty="0">
                <a:solidFill>
                  <a:schemeClr val="tx2"/>
                </a:solidFill>
              </a:rPr>
              <a:t> </a:t>
            </a:r>
            <a:r>
              <a:rPr lang="en-GB" sz="1000" dirty="0" err="1">
                <a:solidFill>
                  <a:schemeClr val="tx2"/>
                </a:solidFill>
              </a:rPr>
              <a:t>Italiana</a:t>
            </a:r>
            <a:r>
              <a:rPr lang="en-GB" sz="1000" dirty="0">
                <a:solidFill>
                  <a:schemeClr val="tx2"/>
                </a:solidFill>
              </a:rPr>
              <a:t> di </a:t>
            </a:r>
            <a:r>
              <a:rPr lang="en-GB" sz="1000" dirty="0" err="1">
                <a:solidFill>
                  <a:schemeClr val="tx2"/>
                </a:solidFill>
              </a:rPr>
              <a:t>Andrologia</a:t>
            </a:r>
            <a:r>
              <a:rPr lang="en-GB" sz="1000" dirty="0">
                <a:solidFill>
                  <a:schemeClr val="tx2"/>
                </a:solidFill>
              </a:rPr>
              <a:t> e </a:t>
            </a:r>
            <a:r>
              <a:rPr lang="en-GB" sz="1000" dirty="0" err="1">
                <a:solidFill>
                  <a:schemeClr val="tx2"/>
                </a:solidFill>
              </a:rPr>
              <a:t>Medicina</a:t>
            </a:r>
            <a:r>
              <a:rPr lang="en-GB" sz="1000" dirty="0">
                <a:solidFill>
                  <a:schemeClr val="tx2"/>
                </a:solidFill>
              </a:rPr>
              <a:t> </a:t>
            </a:r>
            <a:r>
              <a:rPr lang="en-GB" sz="1000" dirty="0" err="1">
                <a:solidFill>
                  <a:schemeClr val="tx2"/>
                </a:solidFill>
              </a:rPr>
              <a:t>della</a:t>
            </a:r>
            <a:r>
              <a:rPr lang="en-GB" sz="1000" dirty="0">
                <a:solidFill>
                  <a:schemeClr val="tx2"/>
                </a:solidFill>
              </a:rPr>
              <a:t> </a:t>
            </a:r>
            <a:r>
              <a:rPr lang="en-GB" sz="1000" dirty="0" err="1">
                <a:solidFill>
                  <a:schemeClr val="tx2"/>
                </a:solidFill>
              </a:rPr>
              <a:t>sessualità</a:t>
            </a:r>
            <a:r>
              <a:rPr lang="en-GB" sz="1000" dirty="0">
                <a:solidFill>
                  <a:schemeClr val="tx2"/>
                </a:solidFill>
              </a:rPr>
              <a:t>–</a:t>
            </a:r>
            <a:r>
              <a:rPr lang="en-GB" sz="1000" dirty="0" err="1">
                <a:solidFill>
                  <a:schemeClr val="tx2"/>
                </a:solidFill>
              </a:rPr>
              <a:t>Osservatorio</a:t>
            </a:r>
            <a:r>
              <a:rPr lang="en-GB" sz="1000" dirty="0">
                <a:solidFill>
                  <a:schemeClr val="tx2"/>
                </a:solidFill>
              </a:rPr>
              <a:t> Nazionale Outcome </a:t>
            </a:r>
            <a:r>
              <a:rPr lang="en-GB" sz="1000" dirty="0" err="1">
                <a:solidFill>
                  <a:schemeClr val="tx2"/>
                </a:solidFill>
              </a:rPr>
              <a:t>Ipogonadismo</a:t>
            </a:r>
            <a:r>
              <a:rPr lang="en-GB" sz="1000" dirty="0">
                <a:solidFill>
                  <a:schemeClr val="tx2"/>
                </a:solidFill>
              </a:rPr>
              <a:t>; </a:t>
            </a:r>
            <a:r>
              <a:rPr lang="en-GB" sz="1000" dirty="0" err="1">
                <a:solidFill>
                  <a:schemeClr val="tx2"/>
                </a:solidFill>
              </a:rPr>
              <a:t>TTh</a:t>
            </a:r>
            <a:r>
              <a:rPr lang="en-GB" sz="1000" dirty="0">
                <a:solidFill>
                  <a:schemeClr val="tx2"/>
                </a:solidFill>
              </a:rPr>
              <a:t>, testosterone therapy; </a:t>
            </a:r>
            <a:r>
              <a:rPr lang="en-GB" sz="1000" dirty="0" err="1">
                <a:solidFill>
                  <a:schemeClr val="tx2"/>
                </a:solidFill>
              </a:rPr>
              <a:t>TRiUS</a:t>
            </a:r>
            <a:r>
              <a:rPr lang="en-GB" sz="1000" dirty="0">
                <a:solidFill>
                  <a:schemeClr val="tx2"/>
                </a:solidFill>
              </a:rPr>
              <a:t>, </a:t>
            </a:r>
            <a:r>
              <a:rPr lang="en-GB" sz="1000" dirty="0" err="1">
                <a:solidFill>
                  <a:schemeClr val="tx2"/>
                </a:solidFill>
              </a:rPr>
              <a:t>Testim</a:t>
            </a:r>
            <a:r>
              <a:rPr lang="en-GB" sz="1000" dirty="0">
                <a:solidFill>
                  <a:schemeClr val="tx2"/>
                </a:solidFill>
              </a:rPr>
              <a:t> Registry in the USA; TU, testosterone undecanoate </a:t>
            </a:r>
            <a:r>
              <a:rPr lang="en-GB" sz="1000" dirty="0" err="1">
                <a:solidFill>
                  <a:schemeClr val="tx2"/>
                </a:solidFill>
              </a:rPr>
              <a:t>Rastrelli</a:t>
            </a:r>
            <a:r>
              <a:rPr lang="en-GB" sz="1000" dirty="0">
                <a:solidFill>
                  <a:schemeClr val="tx2"/>
                </a:solidFill>
              </a:rPr>
              <a:t> G </a:t>
            </a:r>
            <a:r>
              <a:rPr lang="en-GB" sz="1000" i="1" dirty="0">
                <a:solidFill>
                  <a:schemeClr val="tx2"/>
                </a:solidFill>
              </a:rPr>
              <a:t>et al. Sex Med Rev</a:t>
            </a:r>
            <a:r>
              <a:rPr lang="en-GB" sz="1000" dirty="0">
                <a:solidFill>
                  <a:schemeClr val="tx2"/>
                </a:solidFill>
              </a:rPr>
              <a:t> 2019;7:464–75.</a:t>
            </a:r>
          </a:p>
        </p:txBody>
      </p:sp>
      <p:sp>
        <p:nvSpPr>
          <p:cNvPr id="2" name="Title 1"/>
          <p:cNvSpPr>
            <a:spLocks noGrp="1"/>
          </p:cNvSpPr>
          <p:nvPr>
            <p:ph type="title"/>
          </p:nvPr>
        </p:nvSpPr>
        <p:spPr>
          <a:xfrm>
            <a:off x="195308" y="152401"/>
            <a:ext cx="11327907" cy="834047"/>
          </a:xfrm>
        </p:spPr>
        <p:txBody>
          <a:bodyPr>
            <a:noAutofit/>
          </a:bodyPr>
          <a:lstStyle/>
          <a:p>
            <a:r>
              <a:rPr lang="en-GB" sz="3200" dirty="0" err="1"/>
              <a:t>TTh</a:t>
            </a:r>
            <a:r>
              <a:rPr lang="en-GB" sz="3200" dirty="0"/>
              <a:t> improves sexual function among men with hypogonadism in observational registry studies</a:t>
            </a:r>
          </a:p>
        </p:txBody>
      </p:sp>
      <p:sp>
        <p:nvSpPr>
          <p:cNvPr id="8" name="Content Placeholder 2"/>
          <p:cNvSpPr txBox="1">
            <a:spLocks/>
          </p:cNvSpPr>
          <p:nvPr/>
        </p:nvSpPr>
        <p:spPr>
          <a:xfrm>
            <a:off x="169871" y="1079269"/>
            <a:ext cx="11567604" cy="945211"/>
          </a:xfrm>
          <a:prstGeom prst="rect">
            <a:avLst/>
          </a:prstGeom>
          <a:noFill/>
        </p:spPr>
        <p:txBody>
          <a:bodyPr vert="horz" lIns="91440" tIns="45720" rIns="91440" bIns="45720" rtlCol="0">
            <a:normAutofit/>
          </a:bodyPr>
          <a:lstStyle>
            <a:lvl1pPr marL="269875" indent="-269875" algn="l" defTabSz="457200" rtl="0" eaLnBrk="1" latinLnBrk="0" hangingPunct="1">
              <a:spcBef>
                <a:spcPct val="20000"/>
              </a:spcBef>
              <a:buClr>
                <a:schemeClr val="tx2"/>
              </a:buClr>
              <a:buFont typeface="Arial"/>
              <a:buChar char="•"/>
              <a:defRPr sz="2800" kern="1200">
                <a:solidFill>
                  <a:schemeClr val="tx2"/>
                </a:solidFill>
                <a:latin typeface="Calibri"/>
                <a:ea typeface="+mn-ea"/>
                <a:cs typeface="+mn-cs"/>
              </a:defRPr>
            </a:lvl1pPr>
            <a:lvl2pPr marL="742950" indent="-285750" algn="l" defTabSz="457200" rtl="0" eaLnBrk="1" latinLnBrk="0" hangingPunct="1">
              <a:spcBef>
                <a:spcPct val="20000"/>
              </a:spcBef>
              <a:buClr>
                <a:schemeClr val="tx2"/>
              </a:buClr>
              <a:buFont typeface="Arial"/>
              <a:buChar char="–"/>
              <a:defRPr sz="2400" kern="1200">
                <a:solidFill>
                  <a:schemeClr val="tx2"/>
                </a:solidFill>
                <a:latin typeface="Calibri"/>
                <a:ea typeface="+mn-ea"/>
                <a:cs typeface="+mn-cs"/>
              </a:defRPr>
            </a:lvl2pPr>
            <a:lvl3pPr marL="1077913" indent="-163513" algn="l" defTabSz="457200" rtl="0" eaLnBrk="1" latinLnBrk="0" hangingPunct="1">
              <a:spcBef>
                <a:spcPct val="20000"/>
              </a:spcBef>
              <a:buClr>
                <a:schemeClr val="tx2"/>
              </a:buClr>
              <a:buFont typeface="Arial"/>
              <a:buChar char="•"/>
              <a:defRPr sz="2000" kern="1200">
                <a:solidFill>
                  <a:schemeClr val="tx2"/>
                </a:solidFill>
                <a:latin typeface="Calibri"/>
                <a:ea typeface="+mn-ea"/>
                <a:cs typeface="+mn-cs"/>
              </a:defRPr>
            </a:lvl3pPr>
            <a:lvl4pPr marL="1600200" indent="-228600" algn="l" defTabSz="457200" rtl="0" eaLnBrk="1" latinLnBrk="0" hangingPunct="1">
              <a:spcBef>
                <a:spcPct val="20000"/>
              </a:spcBef>
              <a:buClr>
                <a:schemeClr val="tx2"/>
              </a:buClr>
              <a:buFont typeface="Arial"/>
              <a:buChar char="–"/>
              <a:defRPr sz="1800" kern="1200">
                <a:solidFill>
                  <a:schemeClr val="tx2"/>
                </a:solidFill>
                <a:latin typeface="Calibri"/>
                <a:ea typeface="+mn-ea"/>
                <a:cs typeface="+mn-cs"/>
              </a:defRPr>
            </a:lvl4pPr>
            <a:lvl5pPr marL="2057400" indent="-228600" algn="l" defTabSz="457200" rtl="0" eaLnBrk="1" latinLnBrk="0" hangingPunct="1">
              <a:spcBef>
                <a:spcPct val="20000"/>
              </a:spcBef>
              <a:buClr>
                <a:schemeClr val="tx2"/>
              </a:buClr>
              <a:buFont typeface="Arial"/>
              <a:buChar char="»"/>
              <a:defRPr sz="1800" kern="1200">
                <a:solidFill>
                  <a:schemeClr val="tx2"/>
                </a:solidFill>
                <a:latin typeface="Calibr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600"/>
              </a:spcBef>
              <a:buClr>
                <a:srgbClr val="005294"/>
              </a:buClr>
            </a:pPr>
            <a:r>
              <a:rPr lang="en-GB" sz="1800" dirty="0"/>
              <a:t>Six large observational registry studies have examined the effect of </a:t>
            </a:r>
            <a:r>
              <a:rPr lang="en-GB" sz="1800" dirty="0" err="1"/>
              <a:t>TTh</a:t>
            </a:r>
            <a:r>
              <a:rPr lang="en-GB" sz="1800" dirty="0"/>
              <a:t> on sexual function in men with hypogonadism</a:t>
            </a:r>
          </a:p>
          <a:p>
            <a:pPr>
              <a:spcBef>
                <a:spcPts val="600"/>
              </a:spcBef>
              <a:buClr>
                <a:srgbClr val="005294"/>
              </a:buClr>
            </a:pPr>
            <a:r>
              <a:rPr lang="en-GB" sz="1800" spc="-20" dirty="0"/>
              <a:t>In these studies, </a:t>
            </a:r>
            <a:r>
              <a:rPr lang="en-GB" sz="1800" spc="-20" dirty="0" err="1"/>
              <a:t>TTh</a:t>
            </a:r>
            <a:r>
              <a:rPr lang="en-GB" sz="1800" spc="-20" dirty="0"/>
              <a:t> improved erectile function, libido and ejaculation </a:t>
            </a:r>
            <a:r>
              <a:rPr lang="en-GB" sz="1800" i="1" spc="-20" dirty="0"/>
              <a:t>vs</a:t>
            </a:r>
            <a:r>
              <a:rPr lang="en-GB" sz="1800" spc="-20" dirty="0"/>
              <a:t> baseline and/or no treatment</a:t>
            </a:r>
          </a:p>
        </p:txBody>
      </p:sp>
      <p:graphicFrame>
        <p:nvGraphicFramePr>
          <p:cNvPr id="158" name="Table 157"/>
          <p:cNvGraphicFramePr>
            <a:graphicFrameLocks noGrp="1"/>
          </p:cNvGraphicFramePr>
          <p:nvPr>
            <p:extLst>
              <p:ext uri="{D42A27DB-BD31-4B8C-83A1-F6EECF244321}">
                <p14:modId xmlns:p14="http://schemas.microsoft.com/office/powerpoint/2010/main" val="1028649409"/>
              </p:ext>
            </p:extLst>
          </p:nvPr>
        </p:nvGraphicFramePr>
        <p:xfrm>
          <a:off x="618763" y="2570428"/>
          <a:ext cx="10426549" cy="493834"/>
        </p:xfrm>
        <a:graphic>
          <a:graphicData uri="http://schemas.openxmlformats.org/drawingml/2006/table">
            <a:tbl>
              <a:tblPr firstRow="1" bandRow="1">
                <a:tableStyleId>{5C22544A-7EE6-4342-B048-85BDC9FD1C3A}</a:tableStyleId>
              </a:tblPr>
              <a:tblGrid>
                <a:gridCol w="1126004">
                  <a:extLst>
                    <a:ext uri="{9D8B030D-6E8A-4147-A177-3AD203B41FA5}">
                      <a16:colId xmlns:a16="http://schemas.microsoft.com/office/drawing/2014/main" val="20000"/>
                    </a:ext>
                  </a:extLst>
                </a:gridCol>
                <a:gridCol w="862787">
                  <a:extLst>
                    <a:ext uri="{9D8B030D-6E8A-4147-A177-3AD203B41FA5}">
                      <a16:colId xmlns:a16="http://schemas.microsoft.com/office/drawing/2014/main" val="20001"/>
                    </a:ext>
                  </a:extLst>
                </a:gridCol>
                <a:gridCol w="976572">
                  <a:extLst>
                    <a:ext uri="{9D8B030D-6E8A-4147-A177-3AD203B41FA5}">
                      <a16:colId xmlns:a16="http://schemas.microsoft.com/office/drawing/2014/main" val="20002"/>
                    </a:ext>
                  </a:extLst>
                </a:gridCol>
                <a:gridCol w="969446">
                  <a:extLst>
                    <a:ext uri="{9D8B030D-6E8A-4147-A177-3AD203B41FA5}">
                      <a16:colId xmlns:a16="http://schemas.microsoft.com/office/drawing/2014/main" val="20003"/>
                    </a:ext>
                  </a:extLst>
                </a:gridCol>
                <a:gridCol w="1710790">
                  <a:extLst>
                    <a:ext uri="{9D8B030D-6E8A-4147-A177-3AD203B41FA5}">
                      <a16:colId xmlns:a16="http://schemas.microsoft.com/office/drawing/2014/main" val="20004"/>
                    </a:ext>
                  </a:extLst>
                </a:gridCol>
                <a:gridCol w="1305433">
                  <a:extLst>
                    <a:ext uri="{9D8B030D-6E8A-4147-A177-3AD203B41FA5}">
                      <a16:colId xmlns:a16="http://schemas.microsoft.com/office/drawing/2014/main" val="20005"/>
                    </a:ext>
                  </a:extLst>
                </a:gridCol>
                <a:gridCol w="1158506">
                  <a:extLst>
                    <a:ext uri="{9D8B030D-6E8A-4147-A177-3AD203B41FA5}">
                      <a16:colId xmlns:a16="http://schemas.microsoft.com/office/drawing/2014/main" val="20006"/>
                    </a:ext>
                  </a:extLst>
                </a:gridCol>
                <a:gridCol w="1157233">
                  <a:extLst>
                    <a:ext uri="{9D8B030D-6E8A-4147-A177-3AD203B41FA5}">
                      <a16:colId xmlns:a16="http://schemas.microsoft.com/office/drawing/2014/main" val="20007"/>
                    </a:ext>
                  </a:extLst>
                </a:gridCol>
                <a:gridCol w="1159778">
                  <a:extLst>
                    <a:ext uri="{9D8B030D-6E8A-4147-A177-3AD203B41FA5}">
                      <a16:colId xmlns:a16="http://schemas.microsoft.com/office/drawing/2014/main" val="20008"/>
                    </a:ext>
                  </a:extLst>
                </a:gridCol>
              </a:tblGrid>
              <a:tr h="493834">
                <a:tc>
                  <a:txBody>
                    <a:bodyPr/>
                    <a:lstStyle/>
                    <a:p>
                      <a:r>
                        <a:rPr lang="en-GB" sz="1200" b="1" dirty="0" err="1">
                          <a:solidFill>
                            <a:schemeClr val="tx1"/>
                          </a:solidFill>
                        </a:rPr>
                        <a:t>TRiUS</a:t>
                      </a:r>
                      <a:endParaRPr lang="en-GB" sz="1100" b="1" dirty="0">
                        <a:solidFill>
                          <a:schemeClr val="tx1"/>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GB" sz="1400" b="0" dirty="0">
                          <a:solidFill>
                            <a:schemeClr val="tx1"/>
                          </a:solidFill>
                        </a:rPr>
                        <a:t>849</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GB" sz="1400" b="0" dirty="0">
                          <a:solidFill>
                            <a:schemeClr val="tx1"/>
                          </a:solidFill>
                        </a:rPr>
                        <a:t>51.2</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GB" sz="1400" b="0" dirty="0">
                          <a:solidFill>
                            <a:schemeClr val="tx1"/>
                          </a:solidFill>
                        </a:rPr>
                        <a:t>12</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GB" sz="1100" b="0" dirty="0">
                          <a:solidFill>
                            <a:schemeClr val="tx1"/>
                          </a:solidFill>
                        </a:rPr>
                        <a:t>1% testosterone gel</a:t>
                      </a:r>
                    </a:p>
                  </a:txBody>
                  <a:tcPr anchor="ctr">
                    <a:lnL w="12700" cmpd="sng">
                      <a:noFill/>
                    </a:lnL>
                    <a:lnR w="28575"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endParaRPr lang="en-GB" sz="1400" b="0" dirty="0">
                        <a:solidFill>
                          <a:schemeClr val="tx1"/>
                        </a:solidFill>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endParaRPr lang="en-GB" sz="1400" b="0" dirty="0">
                        <a:solidFill>
                          <a:schemeClr val="tx1"/>
                        </a:solidFill>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endParaRPr lang="en-GB" sz="1400" b="0" dirty="0">
                        <a:solidFill>
                          <a:schemeClr val="tx1"/>
                        </a:solidFill>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r>
                        <a:rPr lang="en-GB" sz="1000" b="0" dirty="0" err="1">
                          <a:solidFill>
                            <a:schemeClr val="tx1"/>
                          </a:solidFill>
                        </a:rPr>
                        <a:t>Khera</a:t>
                      </a:r>
                      <a:r>
                        <a:rPr lang="en-GB" sz="1000" b="0" dirty="0">
                          <a:solidFill>
                            <a:schemeClr val="tx1"/>
                          </a:solidFill>
                        </a:rPr>
                        <a:t> </a:t>
                      </a:r>
                      <a:br>
                        <a:rPr lang="en-GB" sz="1000" b="0" dirty="0">
                          <a:solidFill>
                            <a:schemeClr val="tx1"/>
                          </a:solidFill>
                        </a:rPr>
                      </a:br>
                      <a:r>
                        <a:rPr lang="en-GB" sz="1000" b="0" i="1" dirty="0">
                          <a:solidFill>
                            <a:schemeClr val="tx1"/>
                          </a:solidFill>
                        </a:rPr>
                        <a:t>et al.</a:t>
                      </a:r>
                      <a:r>
                        <a:rPr lang="en-GB" sz="1000" b="0" dirty="0">
                          <a:solidFill>
                            <a:schemeClr val="tx1"/>
                          </a:solidFill>
                        </a:rPr>
                        <a:t> 2011</a:t>
                      </a:r>
                    </a:p>
                  </a:txBody>
                  <a:tcPr anchor="ctr">
                    <a:lnL w="28575"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159" name="Table 158"/>
          <p:cNvGraphicFramePr>
            <a:graphicFrameLocks noGrp="1"/>
          </p:cNvGraphicFramePr>
          <p:nvPr>
            <p:extLst>
              <p:ext uri="{D42A27DB-BD31-4B8C-83A1-F6EECF244321}">
                <p14:modId xmlns:p14="http://schemas.microsoft.com/office/powerpoint/2010/main" val="3924193883"/>
              </p:ext>
            </p:extLst>
          </p:nvPr>
        </p:nvGraphicFramePr>
        <p:xfrm>
          <a:off x="620759" y="3076982"/>
          <a:ext cx="10418204" cy="493834"/>
        </p:xfrm>
        <a:graphic>
          <a:graphicData uri="http://schemas.openxmlformats.org/drawingml/2006/table">
            <a:tbl>
              <a:tblPr firstRow="1" bandRow="1">
                <a:tableStyleId>{5C22544A-7EE6-4342-B048-85BDC9FD1C3A}</a:tableStyleId>
              </a:tblPr>
              <a:tblGrid>
                <a:gridCol w="1125103">
                  <a:extLst>
                    <a:ext uri="{9D8B030D-6E8A-4147-A177-3AD203B41FA5}">
                      <a16:colId xmlns:a16="http://schemas.microsoft.com/office/drawing/2014/main" val="20000"/>
                    </a:ext>
                  </a:extLst>
                </a:gridCol>
                <a:gridCol w="862097">
                  <a:extLst>
                    <a:ext uri="{9D8B030D-6E8A-4147-A177-3AD203B41FA5}">
                      <a16:colId xmlns:a16="http://schemas.microsoft.com/office/drawing/2014/main" val="20001"/>
                    </a:ext>
                  </a:extLst>
                </a:gridCol>
                <a:gridCol w="975790">
                  <a:extLst>
                    <a:ext uri="{9D8B030D-6E8A-4147-A177-3AD203B41FA5}">
                      <a16:colId xmlns:a16="http://schemas.microsoft.com/office/drawing/2014/main" val="20002"/>
                    </a:ext>
                  </a:extLst>
                </a:gridCol>
                <a:gridCol w="968671">
                  <a:extLst>
                    <a:ext uri="{9D8B030D-6E8A-4147-A177-3AD203B41FA5}">
                      <a16:colId xmlns:a16="http://schemas.microsoft.com/office/drawing/2014/main" val="20003"/>
                    </a:ext>
                  </a:extLst>
                </a:gridCol>
                <a:gridCol w="1709421">
                  <a:extLst>
                    <a:ext uri="{9D8B030D-6E8A-4147-A177-3AD203B41FA5}">
                      <a16:colId xmlns:a16="http://schemas.microsoft.com/office/drawing/2014/main" val="20004"/>
                    </a:ext>
                  </a:extLst>
                </a:gridCol>
                <a:gridCol w="1304387">
                  <a:extLst>
                    <a:ext uri="{9D8B030D-6E8A-4147-A177-3AD203B41FA5}">
                      <a16:colId xmlns:a16="http://schemas.microsoft.com/office/drawing/2014/main" val="20005"/>
                    </a:ext>
                  </a:extLst>
                </a:gridCol>
                <a:gridCol w="1157579">
                  <a:extLst>
                    <a:ext uri="{9D8B030D-6E8A-4147-A177-3AD203B41FA5}">
                      <a16:colId xmlns:a16="http://schemas.microsoft.com/office/drawing/2014/main" val="20006"/>
                    </a:ext>
                  </a:extLst>
                </a:gridCol>
                <a:gridCol w="1156306">
                  <a:extLst>
                    <a:ext uri="{9D8B030D-6E8A-4147-A177-3AD203B41FA5}">
                      <a16:colId xmlns:a16="http://schemas.microsoft.com/office/drawing/2014/main" val="20007"/>
                    </a:ext>
                  </a:extLst>
                </a:gridCol>
                <a:gridCol w="1158850">
                  <a:extLst>
                    <a:ext uri="{9D8B030D-6E8A-4147-A177-3AD203B41FA5}">
                      <a16:colId xmlns:a16="http://schemas.microsoft.com/office/drawing/2014/main" val="20008"/>
                    </a:ext>
                  </a:extLst>
                </a:gridCol>
              </a:tblGrid>
              <a:tr h="493834">
                <a:tc>
                  <a:txBody>
                    <a:bodyPr/>
                    <a:lstStyle/>
                    <a:p>
                      <a:r>
                        <a:rPr lang="en-GB" sz="1200" b="1" dirty="0">
                          <a:solidFill>
                            <a:schemeClr val="bg1"/>
                          </a:solidFill>
                        </a:rPr>
                        <a:t>RHYME</a:t>
                      </a:r>
                      <a:endParaRPr lang="en-GB" sz="1100" b="1" dirty="0">
                        <a:solidFill>
                          <a:schemeClr val="bg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400" b="0" dirty="0">
                          <a:solidFill>
                            <a:schemeClr val="bg1"/>
                          </a:solidFill>
                        </a:rPr>
                        <a:t>750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400" b="0" dirty="0">
                          <a:solidFill>
                            <a:schemeClr val="bg1"/>
                          </a:solidFill>
                        </a:rPr>
                        <a:t>59.1</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400" b="0" dirty="0">
                          <a:solidFill>
                            <a:schemeClr val="bg1"/>
                          </a:solidFill>
                        </a:rPr>
                        <a:t>36</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GB" sz="1100" b="0" dirty="0">
                          <a:solidFill>
                            <a:schemeClr val="bg1"/>
                          </a:solidFill>
                        </a:rPr>
                        <a:t>Mixed preparations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GB" sz="1200" b="0" dirty="0">
                        <a:solidFill>
                          <a:schemeClr val="bg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GB" sz="1200" b="0" dirty="0">
                        <a:solidFill>
                          <a:schemeClr val="bg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GB" sz="1200" b="0" dirty="0">
                        <a:solidFill>
                          <a:schemeClr val="bg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GB" sz="1000" b="0" dirty="0">
                          <a:solidFill>
                            <a:schemeClr val="bg1"/>
                          </a:solidFill>
                        </a:rPr>
                        <a:t>Rosen </a:t>
                      </a:r>
                      <a:br>
                        <a:rPr lang="en-GB" sz="1000" b="0" dirty="0">
                          <a:solidFill>
                            <a:schemeClr val="bg1"/>
                          </a:solidFill>
                        </a:rPr>
                      </a:br>
                      <a:r>
                        <a:rPr lang="en-GB" sz="1000" b="0" i="1" dirty="0">
                          <a:solidFill>
                            <a:schemeClr val="bg1"/>
                          </a:solidFill>
                        </a:rPr>
                        <a:t>et al.</a:t>
                      </a:r>
                      <a:r>
                        <a:rPr lang="en-GB" sz="1000" b="0" dirty="0">
                          <a:solidFill>
                            <a:schemeClr val="bg1"/>
                          </a:solidFill>
                        </a:rPr>
                        <a:t> 2017</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160" name="Table 159"/>
          <p:cNvGraphicFramePr>
            <a:graphicFrameLocks noGrp="1"/>
          </p:cNvGraphicFramePr>
          <p:nvPr>
            <p:extLst>
              <p:ext uri="{D42A27DB-BD31-4B8C-83A1-F6EECF244321}">
                <p14:modId xmlns:p14="http://schemas.microsoft.com/office/powerpoint/2010/main" val="1400567139"/>
              </p:ext>
            </p:extLst>
          </p:nvPr>
        </p:nvGraphicFramePr>
        <p:xfrm>
          <a:off x="608059" y="3581797"/>
          <a:ext cx="10437252" cy="493834"/>
        </p:xfrm>
        <a:graphic>
          <a:graphicData uri="http://schemas.openxmlformats.org/drawingml/2006/table">
            <a:tbl>
              <a:tblPr firstRow="1" bandRow="1">
                <a:tableStyleId>{5C22544A-7EE6-4342-B048-85BDC9FD1C3A}</a:tableStyleId>
              </a:tblPr>
              <a:tblGrid>
                <a:gridCol w="1127160">
                  <a:extLst>
                    <a:ext uri="{9D8B030D-6E8A-4147-A177-3AD203B41FA5}">
                      <a16:colId xmlns:a16="http://schemas.microsoft.com/office/drawing/2014/main" val="20000"/>
                    </a:ext>
                  </a:extLst>
                </a:gridCol>
                <a:gridCol w="863673">
                  <a:extLst>
                    <a:ext uri="{9D8B030D-6E8A-4147-A177-3AD203B41FA5}">
                      <a16:colId xmlns:a16="http://schemas.microsoft.com/office/drawing/2014/main" val="20001"/>
                    </a:ext>
                  </a:extLst>
                </a:gridCol>
                <a:gridCol w="977574">
                  <a:extLst>
                    <a:ext uri="{9D8B030D-6E8A-4147-A177-3AD203B41FA5}">
                      <a16:colId xmlns:a16="http://schemas.microsoft.com/office/drawing/2014/main" val="20002"/>
                    </a:ext>
                  </a:extLst>
                </a:gridCol>
                <a:gridCol w="970442">
                  <a:extLst>
                    <a:ext uri="{9D8B030D-6E8A-4147-A177-3AD203B41FA5}">
                      <a16:colId xmlns:a16="http://schemas.microsoft.com/office/drawing/2014/main" val="20003"/>
                    </a:ext>
                  </a:extLst>
                </a:gridCol>
                <a:gridCol w="1712546">
                  <a:extLst>
                    <a:ext uri="{9D8B030D-6E8A-4147-A177-3AD203B41FA5}">
                      <a16:colId xmlns:a16="http://schemas.microsoft.com/office/drawing/2014/main" val="20004"/>
                    </a:ext>
                  </a:extLst>
                </a:gridCol>
                <a:gridCol w="1306773">
                  <a:extLst>
                    <a:ext uri="{9D8B030D-6E8A-4147-A177-3AD203B41FA5}">
                      <a16:colId xmlns:a16="http://schemas.microsoft.com/office/drawing/2014/main" val="20005"/>
                    </a:ext>
                  </a:extLst>
                </a:gridCol>
                <a:gridCol w="1159695">
                  <a:extLst>
                    <a:ext uri="{9D8B030D-6E8A-4147-A177-3AD203B41FA5}">
                      <a16:colId xmlns:a16="http://schemas.microsoft.com/office/drawing/2014/main" val="20006"/>
                    </a:ext>
                  </a:extLst>
                </a:gridCol>
                <a:gridCol w="1158420">
                  <a:extLst>
                    <a:ext uri="{9D8B030D-6E8A-4147-A177-3AD203B41FA5}">
                      <a16:colId xmlns:a16="http://schemas.microsoft.com/office/drawing/2014/main" val="20007"/>
                    </a:ext>
                  </a:extLst>
                </a:gridCol>
                <a:gridCol w="1160969">
                  <a:extLst>
                    <a:ext uri="{9D8B030D-6E8A-4147-A177-3AD203B41FA5}">
                      <a16:colId xmlns:a16="http://schemas.microsoft.com/office/drawing/2014/main" val="20008"/>
                    </a:ext>
                  </a:extLst>
                </a:gridCol>
              </a:tblGrid>
              <a:tr h="493834">
                <a:tc>
                  <a:txBody>
                    <a:bodyPr/>
                    <a:lstStyle/>
                    <a:p>
                      <a:r>
                        <a:rPr lang="en-GB" sz="1200" b="1" dirty="0">
                          <a:solidFill>
                            <a:schemeClr val="tx1"/>
                          </a:solidFill>
                        </a:rPr>
                        <a:t>SIAMS-NOI</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400" b="0" dirty="0">
                          <a:solidFill>
                            <a:schemeClr val="tx1"/>
                          </a:solidFill>
                        </a:rPr>
                        <a:t>1,954</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400" b="0" dirty="0">
                          <a:solidFill>
                            <a:schemeClr val="tx1"/>
                          </a:solidFill>
                        </a:rPr>
                        <a:t>50.9</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400" b="0" dirty="0">
                          <a:solidFill>
                            <a:schemeClr val="tx1"/>
                          </a:solidFill>
                        </a:rPr>
                        <a:t>12</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GB" sz="1050" b="0" dirty="0">
                          <a:solidFill>
                            <a:schemeClr val="tx1"/>
                          </a:solidFill>
                        </a:rPr>
                        <a:t>Mixed preparations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GB" sz="1200" b="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GB" sz="1200" b="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GB" sz="1200" b="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GB" sz="1000" b="0" dirty="0" err="1">
                          <a:solidFill>
                            <a:schemeClr val="tx1"/>
                          </a:solidFill>
                        </a:rPr>
                        <a:t>Rastrelli</a:t>
                      </a:r>
                      <a:r>
                        <a:rPr lang="en-GB" sz="1000" b="0" baseline="0" dirty="0">
                          <a:solidFill>
                            <a:schemeClr val="tx1"/>
                          </a:solidFill>
                        </a:rPr>
                        <a:t> </a:t>
                      </a:r>
                      <a:br>
                        <a:rPr lang="en-GB" sz="1000" b="0" baseline="0" dirty="0">
                          <a:solidFill>
                            <a:schemeClr val="tx1"/>
                          </a:solidFill>
                        </a:rPr>
                      </a:br>
                      <a:r>
                        <a:rPr lang="en-GB" sz="1000" b="0" i="1" baseline="0" dirty="0">
                          <a:solidFill>
                            <a:schemeClr val="tx1"/>
                          </a:solidFill>
                        </a:rPr>
                        <a:t>et al.</a:t>
                      </a:r>
                      <a:r>
                        <a:rPr lang="en-GB" sz="1000" b="0" baseline="0" dirty="0">
                          <a:solidFill>
                            <a:schemeClr val="tx1"/>
                          </a:solidFill>
                        </a:rPr>
                        <a:t> 2016</a:t>
                      </a:r>
                      <a:endParaRPr lang="en-GB" sz="1000" b="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161" name="Table 160"/>
          <p:cNvGraphicFramePr>
            <a:graphicFrameLocks noGrp="1"/>
          </p:cNvGraphicFramePr>
          <p:nvPr>
            <p:extLst>
              <p:ext uri="{D42A27DB-BD31-4B8C-83A1-F6EECF244321}">
                <p14:modId xmlns:p14="http://schemas.microsoft.com/office/powerpoint/2010/main" val="2470319875"/>
              </p:ext>
            </p:extLst>
          </p:nvPr>
        </p:nvGraphicFramePr>
        <p:xfrm>
          <a:off x="620759" y="4092982"/>
          <a:ext cx="10418201" cy="493834"/>
        </p:xfrm>
        <a:graphic>
          <a:graphicData uri="http://schemas.openxmlformats.org/drawingml/2006/table">
            <a:tbl>
              <a:tblPr firstRow="1" bandRow="1">
                <a:tableStyleId>{5C22544A-7EE6-4342-B048-85BDC9FD1C3A}</a:tableStyleId>
              </a:tblPr>
              <a:tblGrid>
                <a:gridCol w="1125103">
                  <a:extLst>
                    <a:ext uri="{9D8B030D-6E8A-4147-A177-3AD203B41FA5}">
                      <a16:colId xmlns:a16="http://schemas.microsoft.com/office/drawing/2014/main" val="20000"/>
                    </a:ext>
                  </a:extLst>
                </a:gridCol>
                <a:gridCol w="862096">
                  <a:extLst>
                    <a:ext uri="{9D8B030D-6E8A-4147-A177-3AD203B41FA5}">
                      <a16:colId xmlns:a16="http://schemas.microsoft.com/office/drawing/2014/main" val="20001"/>
                    </a:ext>
                  </a:extLst>
                </a:gridCol>
                <a:gridCol w="975790">
                  <a:extLst>
                    <a:ext uri="{9D8B030D-6E8A-4147-A177-3AD203B41FA5}">
                      <a16:colId xmlns:a16="http://schemas.microsoft.com/office/drawing/2014/main" val="20002"/>
                    </a:ext>
                  </a:extLst>
                </a:gridCol>
                <a:gridCol w="968671">
                  <a:extLst>
                    <a:ext uri="{9D8B030D-6E8A-4147-A177-3AD203B41FA5}">
                      <a16:colId xmlns:a16="http://schemas.microsoft.com/office/drawing/2014/main" val="20003"/>
                    </a:ext>
                  </a:extLst>
                </a:gridCol>
                <a:gridCol w="1709420">
                  <a:extLst>
                    <a:ext uri="{9D8B030D-6E8A-4147-A177-3AD203B41FA5}">
                      <a16:colId xmlns:a16="http://schemas.microsoft.com/office/drawing/2014/main" val="20004"/>
                    </a:ext>
                  </a:extLst>
                </a:gridCol>
                <a:gridCol w="1304387">
                  <a:extLst>
                    <a:ext uri="{9D8B030D-6E8A-4147-A177-3AD203B41FA5}">
                      <a16:colId xmlns:a16="http://schemas.microsoft.com/office/drawing/2014/main" val="20005"/>
                    </a:ext>
                  </a:extLst>
                </a:gridCol>
                <a:gridCol w="1157578">
                  <a:extLst>
                    <a:ext uri="{9D8B030D-6E8A-4147-A177-3AD203B41FA5}">
                      <a16:colId xmlns:a16="http://schemas.microsoft.com/office/drawing/2014/main" val="20006"/>
                    </a:ext>
                  </a:extLst>
                </a:gridCol>
                <a:gridCol w="1156306">
                  <a:extLst>
                    <a:ext uri="{9D8B030D-6E8A-4147-A177-3AD203B41FA5}">
                      <a16:colId xmlns:a16="http://schemas.microsoft.com/office/drawing/2014/main" val="20007"/>
                    </a:ext>
                  </a:extLst>
                </a:gridCol>
                <a:gridCol w="1158850">
                  <a:extLst>
                    <a:ext uri="{9D8B030D-6E8A-4147-A177-3AD203B41FA5}">
                      <a16:colId xmlns:a16="http://schemas.microsoft.com/office/drawing/2014/main" val="20008"/>
                    </a:ext>
                  </a:extLst>
                </a:gridCol>
              </a:tblGrid>
              <a:tr h="493834">
                <a:tc>
                  <a:txBody>
                    <a:bodyPr/>
                    <a:lstStyle/>
                    <a:p>
                      <a:r>
                        <a:rPr lang="en-GB" sz="1200" b="1" dirty="0">
                          <a:solidFill>
                            <a:schemeClr val="bg1"/>
                          </a:solidFill>
                        </a:rPr>
                        <a:t>IPASS</a:t>
                      </a:r>
                      <a:endParaRPr lang="en-GB" sz="1100" b="1" dirty="0">
                        <a:solidFill>
                          <a:schemeClr val="bg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400" b="0" dirty="0">
                          <a:solidFill>
                            <a:schemeClr val="bg1"/>
                          </a:solidFill>
                        </a:rPr>
                        <a:t>1,438</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400" b="0" dirty="0">
                          <a:solidFill>
                            <a:schemeClr val="bg1"/>
                          </a:solidFill>
                        </a:rPr>
                        <a:t>49.2</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400" b="0" dirty="0">
                          <a:solidFill>
                            <a:schemeClr val="bg1"/>
                          </a:solidFill>
                        </a:rPr>
                        <a:t>9</a:t>
                      </a:r>
                      <a:r>
                        <a:rPr lang="en-GB" sz="1400" b="0" baseline="0" dirty="0">
                          <a:solidFill>
                            <a:schemeClr val="bg1"/>
                          </a:solidFill>
                        </a:rPr>
                        <a:t>–12</a:t>
                      </a:r>
                      <a:endParaRPr lang="en-GB" sz="1400" b="0" dirty="0">
                        <a:solidFill>
                          <a:schemeClr val="bg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GB" sz="1100" b="0" dirty="0">
                          <a:solidFill>
                            <a:schemeClr val="bg1"/>
                          </a:solidFill>
                        </a:rPr>
                        <a:t>Long-acting injectable TU</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GB" sz="1200" b="0" dirty="0">
                        <a:solidFill>
                          <a:schemeClr val="bg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GB" sz="1200" b="0" dirty="0">
                        <a:solidFill>
                          <a:schemeClr val="bg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GB" sz="1200" b="0" dirty="0">
                        <a:solidFill>
                          <a:schemeClr val="bg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GB" sz="1000" b="0" dirty="0" err="1">
                          <a:solidFill>
                            <a:schemeClr val="bg1"/>
                          </a:solidFill>
                        </a:rPr>
                        <a:t>Zitzmann</a:t>
                      </a:r>
                      <a:r>
                        <a:rPr lang="en-GB" sz="1000" b="0" baseline="0" dirty="0">
                          <a:solidFill>
                            <a:schemeClr val="bg1"/>
                          </a:solidFill>
                        </a:rPr>
                        <a:t> </a:t>
                      </a:r>
                      <a:br>
                        <a:rPr lang="en-GB" sz="1000" b="0" baseline="0" dirty="0">
                          <a:solidFill>
                            <a:schemeClr val="bg1"/>
                          </a:solidFill>
                        </a:rPr>
                      </a:br>
                      <a:r>
                        <a:rPr lang="en-GB" sz="1000" b="0" i="1" baseline="0" dirty="0">
                          <a:solidFill>
                            <a:schemeClr val="bg1"/>
                          </a:solidFill>
                        </a:rPr>
                        <a:t>et al.</a:t>
                      </a:r>
                      <a:r>
                        <a:rPr lang="en-GB" sz="1000" b="0" baseline="0" dirty="0">
                          <a:solidFill>
                            <a:schemeClr val="bg1"/>
                          </a:solidFill>
                        </a:rPr>
                        <a:t> 2013</a:t>
                      </a:r>
                      <a:endParaRPr lang="en-GB" sz="1000" b="0" dirty="0">
                        <a:solidFill>
                          <a:schemeClr val="bg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162" name="Table 161"/>
          <p:cNvGraphicFramePr>
            <a:graphicFrameLocks noGrp="1"/>
          </p:cNvGraphicFramePr>
          <p:nvPr>
            <p:extLst>
              <p:ext uri="{D42A27DB-BD31-4B8C-83A1-F6EECF244321}">
                <p14:modId xmlns:p14="http://schemas.microsoft.com/office/powerpoint/2010/main" val="3319730750"/>
              </p:ext>
            </p:extLst>
          </p:nvPr>
        </p:nvGraphicFramePr>
        <p:xfrm>
          <a:off x="620759" y="4536513"/>
          <a:ext cx="10418199" cy="603248"/>
        </p:xfrm>
        <a:graphic>
          <a:graphicData uri="http://schemas.openxmlformats.org/drawingml/2006/table">
            <a:tbl>
              <a:tblPr firstRow="1" bandRow="1">
                <a:tableStyleId>{5C22544A-7EE6-4342-B048-85BDC9FD1C3A}</a:tableStyleId>
              </a:tblPr>
              <a:tblGrid>
                <a:gridCol w="1125102">
                  <a:extLst>
                    <a:ext uri="{9D8B030D-6E8A-4147-A177-3AD203B41FA5}">
                      <a16:colId xmlns:a16="http://schemas.microsoft.com/office/drawing/2014/main" val="20000"/>
                    </a:ext>
                  </a:extLst>
                </a:gridCol>
                <a:gridCol w="862096">
                  <a:extLst>
                    <a:ext uri="{9D8B030D-6E8A-4147-A177-3AD203B41FA5}">
                      <a16:colId xmlns:a16="http://schemas.microsoft.com/office/drawing/2014/main" val="20001"/>
                    </a:ext>
                  </a:extLst>
                </a:gridCol>
                <a:gridCol w="975790">
                  <a:extLst>
                    <a:ext uri="{9D8B030D-6E8A-4147-A177-3AD203B41FA5}">
                      <a16:colId xmlns:a16="http://schemas.microsoft.com/office/drawing/2014/main" val="20002"/>
                    </a:ext>
                  </a:extLst>
                </a:gridCol>
                <a:gridCol w="968671">
                  <a:extLst>
                    <a:ext uri="{9D8B030D-6E8A-4147-A177-3AD203B41FA5}">
                      <a16:colId xmlns:a16="http://schemas.microsoft.com/office/drawing/2014/main" val="20003"/>
                    </a:ext>
                  </a:extLst>
                </a:gridCol>
                <a:gridCol w="1709419">
                  <a:extLst>
                    <a:ext uri="{9D8B030D-6E8A-4147-A177-3AD203B41FA5}">
                      <a16:colId xmlns:a16="http://schemas.microsoft.com/office/drawing/2014/main" val="20004"/>
                    </a:ext>
                  </a:extLst>
                </a:gridCol>
                <a:gridCol w="1304387">
                  <a:extLst>
                    <a:ext uri="{9D8B030D-6E8A-4147-A177-3AD203B41FA5}">
                      <a16:colId xmlns:a16="http://schemas.microsoft.com/office/drawing/2014/main" val="20005"/>
                    </a:ext>
                  </a:extLst>
                </a:gridCol>
                <a:gridCol w="1157578">
                  <a:extLst>
                    <a:ext uri="{9D8B030D-6E8A-4147-A177-3AD203B41FA5}">
                      <a16:colId xmlns:a16="http://schemas.microsoft.com/office/drawing/2014/main" val="20006"/>
                    </a:ext>
                  </a:extLst>
                </a:gridCol>
                <a:gridCol w="1156306">
                  <a:extLst>
                    <a:ext uri="{9D8B030D-6E8A-4147-A177-3AD203B41FA5}">
                      <a16:colId xmlns:a16="http://schemas.microsoft.com/office/drawing/2014/main" val="20007"/>
                    </a:ext>
                  </a:extLst>
                </a:gridCol>
                <a:gridCol w="1158850">
                  <a:extLst>
                    <a:ext uri="{9D8B030D-6E8A-4147-A177-3AD203B41FA5}">
                      <a16:colId xmlns:a16="http://schemas.microsoft.com/office/drawing/2014/main" val="20008"/>
                    </a:ext>
                  </a:extLst>
                </a:gridCol>
              </a:tblGrid>
              <a:tr h="603248">
                <a:tc>
                  <a:txBody>
                    <a:bodyPr/>
                    <a:lstStyle/>
                    <a:p>
                      <a:r>
                        <a:rPr lang="en-GB" sz="1100" b="1" dirty="0">
                          <a:solidFill>
                            <a:schemeClr val="tx1"/>
                          </a:solidFill>
                        </a:rPr>
                        <a:t>Prospective registry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400" b="0" dirty="0">
                          <a:solidFill>
                            <a:schemeClr val="tx1"/>
                          </a:solidFill>
                        </a:rPr>
                        <a:t>428</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400" b="0" dirty="0">
                          <a:solidFill>
                            <a:schemeClr val="tx1"/>
                          </a:solidFill>
                        </a:rPr>
                        <a:t>65.6</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400" b="0" dirty="0">
                          <a:solidFill>
                            <a:schemeClr val="tx1"/>
                          </a:solidFill>
                        </a:rPr>
                        <a:t>60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GB" sz="1100" b="0" dirty="0">
                          <a:solidFill>
                            <a:schemeClr val="tx1"/>
                          </a:solidFill>
                        </a:rPr>
                        <a:t>Long-acting injectable TU</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GB" sz="1200" b="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GB" sz="1200" b="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GB" sz="1200" b="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GB" sz="1000" b="0" spc="-60" baseline="0" dirty="0" err="1">
                          <a:solidFill>
                            <a:schemeClr val="tx1"/>
                          </a:solidFill>
                        </a:rPr>
                        <a:t>Permpongkosol</a:t>
                      </a:r>
                      <a:br>
                        <a:rPr lang="en-GB" sz="1000" b="0" spc="-60" baseline="0" dirty="0">
                          <a:solidFill>
                            <a:schemeClr val="tx1"/>
                          </a:solidFill>
                        </a:rPr>
                      </a:br>
                      <a:r>
                        <a:rPr lang="en-GB" sz="1000" b="0" i="1" spc="-60" baseline="0" dirty="0">
                          <a:solidFill>
                            <a:schemeClr val="tx1"/>
                          </a:solidFill>
                        </a:rPr>
                        <a:t>et al.</a:t>
                      </a:r>
                      <a:r>
                        <a:rPr lang="en-GB" sz="1000" b="0" spc="-60" baseline="0" dirty="0">
                          <a:solidFill>
                            <a:schemeClr val="tx1"/>
                          </a:solidFill>
                        </a:rPr>
                        <a:t> 2016</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163" name="Table 162"/>
          <p:cNvGraphicFramePr>
            <a:graphicFrameLocks noGrp="1"/>
          </p:cNvGraphicFramePr>
          <p:nvPr>
            <p:extLst>
              <p:ext uri="{D42A27DB-BD31-4B8C-83A1-F6EECF244321}">
                <p14:modId xmlns:p14="http://schemas.microsoft.com/office/powerpoint/2010/main" val="3804992800"/>
              </p:ext>
            </p:extLst>
          </p:nvPr>
        </p:nvGraphicFramePr>
        <p:xfrm>
          <a:off x="620757" y="5129838"/>
          <a:ext cx="10418194" cy="426720"/>
        </p:xfrm>
        <a:graphic>
          <a:graphicData uri="http://schemas.openxmlformats.org/drawingml/2006/table">
            <a:tbl>
              <a:tblPr firstRow="1" bandRow="1">
                <a:tableStyleId>{5C22544A-7EE6-4342-B048-85BDC9FD1C3A}</a:tableStyleId>
              </a:tblPr>
              <a:tblGrid>
                <a:gridCol w="1125102">
                  <a:extLst>
                    <a:ext uri="{9D8B030D-6E8A-4147-A177-3AD203B41FA5}">
                      <a16:colId xmlns:a16="http://schemas.microsoft.com/office/drawing/2014/main" val="20000"/>
                    </a:ext>
                  </a:extLst>
                </a:gridCol>
                <a:gridCol w="862095">
                  <a:extLst>
                    <a:ext uri="{9D8B030D-6E8A-4147-A177-3AD203B41FA5}">
                      <a16:colId xmlns:a16="http://schemas.microsoft.com/office/drawing/2014/main" val="20001"/>
                    </a:ext>
                  </a:extLst>
                </a:gridCol>
                <a:gridCol w="975789">
                  <a:extLst>
                    <a:ext uri="{9D8B030D-6E8A-4147-A177-3AD203B41FA5}">
                      <a16:colId xmlns:a16="http://schemas.microsoft.com/office/drawing/2014/main" val="20002"/>
                    </a:ext>
                  </a:extLst>
                </a:gridCol>
                <a:gridCol w="968670">
                  <a:extLst>
                    <a:ext uri="{9D8B030D-6E8A-4147-A177-3AD203B41FA5}">
                      <a16:colId xmlns:a16="http://schemas.microsoft.com/office/drawing/2014/main" val="20003"/>
                    </a:ext>
                  </a:extLst>
                </a:gridCol>
                <a:gridCol w="1709419">
                  <a:extLst>
                    <a:ext uri="{9D8B030D-6E8A-4147-A177-3AD203B41FA5}">
                      <a16:colId xmlns:a16="http://schemas.microsoft.com/office/drawing/2014/main" val="20004"/>
                    </a:ext>
                  </a:extLst>
                </a:gridCol>
                <a:gridCol w="1304386">
                  <a:extLst>
                    <a:ext uri="{9D8B030D-6E8A-4147-A177-3AD203B41FA5}">
                      <a16:colId xmlns:a16="http://schemas.microsoft.com/office/drawing/2014/main" val="20005"/>
                    </a:ext>
                  </a:extLst>
                </a:gridCol>
                <a:gridCol w="1157577">
                  <a:extLst>
                    <a:ext uri="{9D8B030D-6E8A-4147-A177-3AD203B41FA5}">
                      <a16:colId xmlns:a16="http://schemas.microsoft.com/office/drawing/2014/main" val="20006"/>
                    </a:ext>
                  </a:extLst>
                </a:gridCol>
                <a:gridCol w="1156306">
                  <a:extLst>
                    <a:ext uri="{9D8B030D-6E8A-4147-A177-3AD203B41FA5}">
                      <a16:colId xmlns:a16="http://schemas.microsoft.com/office/drawing/2014/main" val="20007"/>
                    </a:ext>
                  </a:extLst>
                </a:gridCol>
                <a:gridCol w="1158850">
                  <a:extLst>
                    <a:ext uri="{9D8B030D-6E8A-4147-A177-3AD203B41FA5}">
                      <a16:colId xmlns:a16="http://schemas.microsoft.com/office/drawing/2014/main" val="20008"/>
                    </a:ext>
                  </a:extLst>
                </a:gridCol>
              </a:tblGrid>
              <a:tr h="388788">
                <a:tc>
                  <a:txBody>
                    <a:bodyPr/>
                    <a:lstStyle/>
                    <a:p>
                      <a:r>
                        <a:rPr lang="en-GB" sz="1100" b="1" dirty="0">
                          <a:solidFill>
                            <a:schemeClr val="bg1"/>
                          </a:solidFill>
                        </a:rPr>
                        <a:t>Prospective registry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400" b="0" dirty="0">
                          <a:solidFill>
                            <a:schemeClr val="bg1"/>
                          </a:solidFill>
                        </a:rPr>
                        <a:t>261</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400" b="0" dirty="0">
                          <a:solidFill>
                            <a:schemeClr val="bg1"/>
                          </a:solidFill>
                        </a:rPr>
                        <a:t>58.0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400" b="0" dirty="0">
                          <a:solidFill>
                            <a:schemeClr val="bg1"/>
                          </a:solidFill>
                        </a:rPr>
                        <a:t>96</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GB" sz="1100" b="0" dirty="0">
                          <a:solidFill>
                            <a:schemeClr val="bg1"/>
                          </a:solidFill>
                        </a:rPr>
                        <a:t>Long-acting injectable TU</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GB" sz="1200" b="0" dirty="0">
                        <a:solidFill>
                          <a:schemeClr val="bg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GB" sz="1200" b="0" dirty="0">
                        <a:solidFill>
                          <a:schemeClr val="bg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GB" sz="1200" b="0" dirty="0">
                        <a:solidFill>
                          <a:schemeClr val="bg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GB" sz="1000" b="0" dirty="0" err="1">
                          <a:solidFill>
                            <a:schemeClr val="bg1"/>
                          </a:solidFill>
                        </a:rPr>
                        <a:t>Almehmadi</a:t>
                      </a:r>
                      <a:r>
                        <a:rPr lang="en-GB" sz="1000" b="0" dirty="0">
                          <a:solidFill>
                            <a:schemeClr val="bg1"/>
                          </a:solidFill>
                        </a:rPr>
                        <a:t> </a:t>
                      </a:r>
                      <a:br>
                        <a:rPr lang="en-GB" sz="1000" b="0" dirty="0">
                          <a:solidFill>
                            <a:schemeClr val="bg1"/>
                          </a:solidFill>
                        </a:rPr>
                      </a:br>
                      <a:r>
                        <a:rPr lang="en-GB" sz="1000" b="0" i="1" dirty="0">
                          <a:solidFill>
                            <a:schemeClr val="bg1"/>
                          </a:solidFill>
                        </a:rPr>
                        <a:t>et al</a:t>
                      </a:r>
                      <a:r>
                        <a:rPr lang="en-GB" sz="1000" b="0" dirty="0">
                          <a:solidFill>
                            <a:schemeClr val="bg1"/>
                          </a:solidFill>
                        </a:rPr>
                        <a:t>. 2016</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2740104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729" y="216146"/>
            <a:ext cx="10635342" cy="888504"/>
          </a:xfrm>
        </p:spPr>
        <p:txBody>
          <a:bodyPr/>
          <a:lstStyle/>
          <a:p>
            <a:r>
              <a:rPr lang="en-GB" dirty="0"/>
              <a:t>Summary</a:t>
            </a:r>
          </a:p>
        </p:txBody>
      </p:sp>
      <p:sp>
        <p:nvSpPr>
          <p:cNvPr id="3" name="Content Placeholder 2"/>
          <p:cNvSpPr>
            <a:spLocks noGrp="1"/>
          </p:cNvSpPr>
          <p:nvPr>
            <p:ph idx="1"/>
          </p:nvPr>
        </p:nvSpPr>
        <p:spPr>
          <a:xfrm>
            <a:off x="491292" y="1549309"/>
            <a:ext cx="10821972" cy="4349381"/>
          </a:xfrm>
        </p:spPr>
        <p:txBody>
          <a:bodyPr>
            <a:noAutofit/>
          </a:bodyPr>
          <a:lstStyle/>
          <a:p>
            <a:pPr>
              <a:spcBef>
                <a:spcPts val="1200"/>
              </a:spcBef>
            </a:pPr>
            <a:r>
              <a:rPr lang="en-GB" sz="2000" dirty="0"/>
              <a:t>Sexual dysfunction is a common sign of hypogonadism in men, with up to one-third of men with symptoms also having hypogonadism</a:t>
            </a:r>
            <a:r>
              <a:rPr lang="en-GB" sz="2000" baseline="30000" dirty="0"/>
              <a:t>1</a:t>
            </a:r>
          </a:p>
          <a:p>
            <a:pPr>
              <a:spcBef>
                <a:spcPts val="1200"/>
              </a:spcBef>
            </a:pPr>
            <a:r>
              <a:rPr lang="en-GB" sz="2000" dirty="0"/>
              <a:t>Current guidelines recommend that men presenting with sexual dysfunction should be evaluated for low testosterone levels, and </a:t>
            </a:r>
            <a:r>
              <a:rPr lang="en-GB" sz="2000" dirty="0" err="1"/>
              <a:t>TTh</a:t>
            </a:r>
            <a:r>
              <a:rPr lang="en-GB" sz="2000" dirty="0"/>
              <a:t> and PDE-5 inhibitor use should be considered if appropriate</a:t>
            </a:r>
            <a:r>
              <a:rPr lang="en-GB" sz="2000" baseline="30000" dirty="0"/>
              <a:t>1–5</a:t>
            </a:r>
          </a:p>
          <a:p>
            <a:pPr>
              <a:spcBef>
                <a:spcPts val="1200"/>
              </a:spcBef>
            </a:pPr>
            <a:r>
              <a:rPr lang="en-GB" sz="2000" dirty="0"/>
              <a:t>Data from RCTs, meta-analyses and observational and registry studies show that in men with hypogonadism, </a:t>
            </a:r>
            <a:r>
              <a:rPr lang="en-GB" sz="2000" dirty="0" err="1"/>
              <a:t>TTh</a:t>
            </a:r>
            <a:r>
              <a:rPr lang="en-GB" sz="2000" dirty="0"/>
              <a:t> significantly improves sexual symptoms, including ED, decreased </a:t>
            </a:r>
            <a:r>
              <a:rPr lang="en-US" sz="2000" dirty="0"/>
              <a:t>libido and sexual activity, orgasm and poor erection quality</a:t>
            </a:r>
            <a:r>
              <a:rPr lang="en-GB" sz="2000" baseline="30000" dirty="0"/>
              <a:t>6–9</a:t>
            </a:r>
          </a:p>
        </p:txBody>
      </p:sp>
      <p:sp>
        <p:nvSpPr>
          <p:cNvPr id="8" name="TextBox 7"/>
          <p:cNvSpPr txBox="1"/>
          <p:nvPr/>
        </p:nvSpPr>
        <p:spPr>
          <a:xfrm>
            <a:off x="1514575" y="5467803"/>
            <a:ext cx="10042688" cy="861774"/>
          </a:xfrm>
          <a:prstGeom prst="rect">
            <a:avLst/>
          </a:prstGeom>
          <a:noFill/>
        </p:spPr>
        <p:txBody>
          <a:bodyPr wrap="square" rtlCol="0" anchor="b">
            <a:spAutoFit/>
          </a:bodyPr>
          <a:lstStyle/>
          <a:p>
            <a:r>
              <a:rPr lang="en-GB" sz="1000" dirty="0">
                <a:solidFill>
                  <a:schemeClr val="tx2"/>
                </a:solidFill>
              </a:rPr>
              <a:t>ED, erectile dysfunction; PDE-5, phosphodiesterase type 5; RCT, randomised controlled trial; </a:t>
            </a:r>
            <a:r>
              <a:rPr lang="en-GB" sz="1000" dirty="0" err="1">
                <a:solidFill>
                  <a:schemeClr val="tx2"/>
                </a:solidFill>
              </a:rPr>
              <a:t>TTh</a:t>
            </a:r>
            <a:r>
              <a:rPr lang="en-GB" sz="1000" dirty="0">
                <a:solidFill>
                  <a:schemeClr val="tx2"/>
                </a:solidFill>
              </a:rPr>
              <a:t>, testosterone therapy</a:t>
            </a:r>
          </a:p>
          <a:p>
            <a:r>
              <a:rPr lang="en-GB" sz="1000" b="1" dirty="0">
                <a:solidFill>
                  <a:schemeClr val="tx2"/>
                </a:solidFill>
              </a:rPr>
              <a:t>1.</a:t>
            </a:r>
            <a:r>
              <a:rPr lang="en-GB" sz="1000" dirty="0">
                <a:solidFill>
                  <a:schemeClr val="tx2"/>
                </a:solidFill>
              </a:rPr>
              <a:t> </a:t>
            </a:r>
            <a:r>
              <a:rPr lang="en-GB" sz="1000" dirty="0" err="1">
                <a:solidFill>
                  <a:schemeClr val="tx2"/>
                </a:solidFill>
              </a:rPr>
              <a:t>Dohle</a:t>
            </a:r>
            <a:r>
              <a:rPr lang="en-GB" sz="1000" dirty="0">
                <a:solidFill>
                  <a:schemeClr val="tx2"/>
                </a:solidFill>
              </a:rPr>
              <a:t> GR </a:t>
            </a:r>
            <a:r>
              <a:rPr lang="en-GB" sz="1000" i="1" dirty="0">
                <a:solidFill>
                  <a:schemeClr val="tx2"/>
                </a:solidFill>
              </a:rPr>
              <a:t>et al.</a:t>
            </a:r>
            <a:r>
              <a:rPr lang="en-GB" sz="1000" dirty="0">
                <a:solidFill>
                  <a:schemeClr val="tx2"/>
                </a:solidFill>
              </a:rPr>
              <a:t> European Association of Urology Guidelines on Male Hypogonadism 2018. Available at: https://uroweb.org/guideline/male-hypogonadism/ </a:t>
            </a:r>
            <a:br>
              <a:rPr lang="en-GB" sz="1000" dirty="0">
                <a:solidFill>
                  <a:schemeClr val="tx2"/>
                </a:solidFill>
              </a:rPr>
            </a:br>
            <a:r>
              <a:rPr lang="en-GB" sz="1000" dirty="0">
                <a:solidFill>
                  <a:schemeClr val="tx2"/>
                </a:solidFill>
              </a:rPr>
              <a:t>(last accessed January 2021); </a:t>
            </a:r>
            <a:r>
              <a:rPr lang="en-GB" sz="1000" b="1" dirty="0">
                <a:solidFill>
                  <a:schemeClr val="tx2"/>
                </a:solidFill>
              </a:rPr>
              <a:t>2.</a:t>
            </a:r>
            <a:r>
              <a:rPr lang="en-GB" sz="1000" dirty="0">
                <a:solidFill>
                  <a:schemeClr val="tx2"/>
                </a:solidFill>
              </a:rPr>
              <a:t> </a:t>
            </a:r>
            <a:r>
              <a:rPr lang="en-GB" sz="1000" dirty="0" err="1">
                <a:solidFill>
                  <a:schemeClr val="tx2"/>
                </a:solidFill>
              </a:rPr>
              <a:t>Khera</a:t>
            </a:r>
            <a:r>
              <a:rPr lang="en-GB" sz="1000" dirty="0">
                <a:solidFill>
                  <a:schemeClr val="tx2"/>
                </a:solidFill>
              </a:rPr>
              <a:t> M </a:t>
            </a:r>
            <a:r>
              <a:rPr lang="en-GB" sz="1000" i="1" dirty="0">
                <a:solidFill>
                  <a:schemeClr val="tx2"/>
                </a:solidFill>
              </a:rPr>
              <a:t>et al. J Sex Med</a:t>
            </a:r>
            <a:r>
              <a:rPr lang="en-GB" sz="1000" dirty="0">
                <a:solidFill>
                  <a:schemeClr val="tx2"/>
                </a:solidFill>
              </a:rPr>
              <a:t> 2016;13:1787–804; </a:t>
            </a:r>
            <a:r>
              <a:rPr lang="en-GB" sz="1000" b="1" dirty="0">
                <a:solidFill>
                  <a:schemeClr val="tx2"/>
                </a:solidFill>
              </a:rPr>
              <a:t>3.</a:t>
            </a:r>
            <a:r>
              <a:rPr lang="en-GB" sz="1000" dirty="0">
                <a:solidFill>
                  <a:schemeClr val="tx2"/>
                </a:solidFill>
              </a:rPr>
              <a:t> Morgentaler A </a:t>
            </a:r>
            <a:r>
              <a:rPr lang="en-GB" sz="1000" i="1" dirty="0">
                <a:solidFill>
                  <a:schemeClr val="tx2"/>
                </a:solidFill>
              </a:rPr>
              <a:t>et al. Sex Med Rev</a:t>
            </a:r>
            <a:r>
              <a:rPr lang="en-GB" sz="1000" dirty="0">
                <a:solidFill>
                  <a:schemeClr val="tx2"/>
                </a:solidFill>
              </a:rPr>
              <a:t> 2019;7:636–49; </a:t>
            </a:r>
            <a:r>
              <a:rPr lang="en-GB" sz="1000" b="1" dirty="0">
                <a:solidFill>
                  <a:schemeClr val="tx2"/>
                </a:solidFill>
              </a:rPr>
              <a:t>4.</a:t>
            </a:r>
            <a:r>
              <a:rPr lang="en-GB" sz="1000" dirty="0">
                <a:solidFill>
                  <a:schemeClr val="tx2"/>
                </a:solidFill>
              </a:rPr>
              <a:t> </a:t>
            </a:r>
            <a:r>
              <a:rPr lang="en-GB" sz="1000" dirty="0" err="1">
                <a:solidFill>
                  <a:schemeClr val="tx2"/>
                </a:solidFill>
              </a:rPr>
              <a:t>Bhasin</a:t>
            </a:r>
            <a:r>
              <a:rPr lang="en-GB" sz="1000" dirty="0">
                <a:solidFill>
                  <a:schemeClr val="tx2"/>
                </a:solidFill>
              </a:rPr>
              <a:t> S </a:t>
            </a:r>
            <a:r>
              <a:rPr lang="en-GB" sz="1000" i="1" dirty="0">
                <a:solidFill>
                  <a:schemeClr val="tx2"/>
                </a:solidFill>
              </a:rPr>
              <a:t>et al. J </a:t>
            </a:r>
            <a:r>
              <a:rPr lang="en-GB" sz="1000" i="1" dirty="0" err="1">
                <a:solidFill>
                  <a:schemeClr val="tx2"/>
                </a:solidFill>
              </a:rPr>
              <a:t>Clin</a:t>
            </a:r>
            <a:r>
              <a:rPr lang="en-GB" sz="1000" i="1" dirty="0">
                <a:solidFill>
                  <a:schemeClr val="tx2"/>
                </a:solidFill>
              </a:rPr>
              <a:t> </a:t>
            </a:r>
            <a:r>
              <a:rPr lang="en-GB" sz="1000" i="1" dirty="0" err="1">
                <a:solidFill>
                  <a:schemeClr val="tx2"/>
                </a:solidFill>
              </a:rPr>
              <a:t>Endocrinol</a:t>
            </a:r>
            <a:r>
              <a:rPr lang="en-GB" sz="1000" i="1" dirty="0">
                <a:solidFill>
                  <a:schemeClr val="tx2"/>
                </a:solidFill>
              </a:rPr>
              <a:t> </a:t>
            </a:r>
            <a:r>
              <a:rPr lang="en-GB" sz="1000" i="1" dirty="0" err="1">
                <a:solidFill>
                  <a:schemeClr val="tx2"/>
                </a:solidFill>
              </a:rPr>
              <a:t>Metab</a:t>
            </a:r>
            <a:r>
              <a:rPr lang="en-GB" sz="1000" dirty="0">
                <a:solidFill>
                  <a:schemeClr val="tx2"/>
                </a:solidFill>
              </a:rPr>
              <a:t> 2018;103:1715–44; </a:t>
            </a:r>
            <a:r>
              <a:rPr lang="en-GB" sz="1000" b="1" dirty="0">
                <a:solidFill>
                  <a:schemeClr val="tx2"/>
                </a:solidFill>
              </a:rPr>
              <a:t>5.</a:t>
            </a:r>
            <a:r>
              <a:rPr lang="en-GB" sz="1000" dirty="0">
                <a:solidFill>
                  <a:schemeClr val="tx2"/>
                </a:solidFill>
              </a:rPr>
              <a:t> </a:t>
            </a:r>
            <a:r>
              <a:rPr lang="en-GB" sz="1000" dirty="0" err="1">
                <a:solidFill>
                  <a:schemeClr val="tx2"/>
                </a:solidFill>
              </a:rPr>
              <a:t>Mulhall</a:t>
            </a:r>
            <a:r>
              <a:rPr lang="en-GB" sz="1000" dirty="0">
                <a:solidFill>
                  <a:schemeClr val="tx2"/>
                </a:solidFill>
              </a:rPr>
              <a:t> JP </a:t>
            </a:r>
            <a:r>
              <a:rPr lang="en-GB" sz="1000" i="1" dirty="0">
                <a:solidFill>
                  <a:schemeClr val="tx2"/>
                </a:solidFill>
              </a:rPr>
              <a:t>et al. J </a:t>
            </a:r>
            <a:r>
              <a:rPr lang="en-GB" sz="1000" i="1" dirty="0" err="1">
                <a:solidFill>
                  <a:schemeClr val="tx2"/>
                </a:solidFill>
              </a:rPr>
              <a:t>Urol</a:t>
            </a:r>
            <a:r>
              <a:rPr lang="en-GB" sz="1000" dirty="0">
                <a:solidFill>
                  <a:schemeClr val="tx2"/>
                </a:solidFill>
              </a:rPr>
              <a:t> 2018;200:423–32; </a:t>
            </a:r>
            <a:r>
              <a:rPr lang="en-GB" sz="1000" b="1" dirty="0">
                <a:solidFill>
                  <a:schemeClr val="tx2"/>
                </a:solidFill>
              </a:rPr>
              <a:t>6.</a:t>
            </a:r>
            <a:r>
              <a:rPr lang="en-GB" sz="1000" dirty="0">
                <a:solidFill>
                  <a:schemeClr val="tx2"/>
                </a:solidFill>
              </a:rPr>
              <a:t> Snyder PJ </a:t>
            </a:r>
            <a:r>
              <a:rPr lang="en-GB" sz="1000" i="1" dirty="0">
                <a:solidFill>
                  <a:schemeClr val="tx2"/>
                </a:solidFill>
              </a:rPr>
              <a:t>et al. </a:t>
            </a:r>
            <a:r>
              <a:rPr lang="sv-SE" sz="1000" i="1" dirty="0">
                <a:solidFill>
                  <a:schemeClr val="tx2"/>
                </a:solidFill>
              </a:rPr>
              <a:t>N Engl J Med</a:t>
            </a:r>
            <a:r>
              <a:rPr lang="sv-SE" sz="1000" dirty="0">
                <a:solidFill>
                  <a:schemeClr val="tx2"/>
                </a:solidFill>
              </a:rPr>
              <a:t> 2016;374:611–24; </a:t>
            </a:r>
            <a:r>
              <a:rPr lang="sv-SE" sz="1000" b="1" dirty="0">
                <a:solidFill>
                  <a:schemeClr val="tx2"/>
                </a:solidFill>
              </a:rPr>
              <a:t>7.</a:t>
            </a:r>
            <a:r>
              <a:rPr lang="sv-SE" sz="1000" dirty="0">
                <a:solidFill>
                  <a:schemeClr val="tx2"/>
                </a:solidFill>
              </a:rPr>
              <a:t> Snyder PJ </a:t>
            </a:r>
            <a:r>
              <a:rPr lang="sv-SE" sz="1000" i="1" dirty="0">
                <a:solidFill>
                  <a:schemeClr val="tx2"/>
                </a:solidFill>
              </a:rPr>
              <a:t>et al. Endocr Rev</a:t>
            </a:r>
            <a:r>
              <a:rPr lang="sv-SE" sz="1000" dirty="0">
                <a:solidFill>
                  <a:schemeClr val="tx2"/>
                </a:solidFill>
              </a:rPr>
              <a:t> 2018;39:369–86; </a:t>
            </a:r>
            <a:br>
              <a:rPr lang="sv-SE" sz="1000" dirty="0">
                <a:solidFill>
                  <a:schemeClr val="tx2"/>
                </a:solidFill>
              </a:rPr>
            </a:br>
            <a:r>
              <a:rPr lang="sv-SE" sz="1000" b="1" dirty="0">
                <a:solidFill>
                  <a:schemeClr val="tx2"/>
                </a:solidFill>
              </a:rPr>
              <a:t>8.</a:t>
            </a:r>
            <a:r>
              <a:rPr lang="sv-SE" sz="1000" dirty="0">
                <a:solidFill>
                  <a:schemeClr val="tx2"/>
                </a:solidFill>
              </a:rPr>
              <a:t> </a:t>
            </a:r>
            <a:r>
              <a:rPr lang="en-GB" sz="1000" dirty="0" err="1">
                <a:solidFill>
                  <a:schemeClr val="tx2"/>
                </a:solidFill>
              </a:rPr>
              <a:t>Rastrelli</a:t>
            </a:r>
            <a:r>
              <a:rPr lang="en-GB" sz="1000" dirty="0">
                <a:solidFill>
                  <a:schemeClr val="tx2"/>
                </a:solidFill>
              </a:rPr>
              <a:t> G </a:t>
            </a:r>
            <a:r>
              <a:rPr lang="en-GB" sz="1000" i="1" dirty="0">
                <a:solidFill>
                  <a:schemeClr val="tx2"/>
                </a:solidFill>
              </a:rPr>
              <a:t>et al. </a:t>
            </a:r>
            <a:r>
              <a:rPr lang="en-GB" sz="1000" i="1" dirty="0" err="1">
                <a:solidFill>
                  <a:schemeClr val="tx2"/>
                </a:solidFill>
              </a:rPr>
              <a:t>Maturitas</a:t>
            </a:r>
            <a:r>
              <a:rPr lang="en-GB" sz="1000" dirty="0">
                <a:solidFill>
                  <a:schemeClr val="tx2"/>
                </a:solidFill>
              </a:rPr>
              <a:t> 2018;112:46–52; </a:t>
            </a:r>
            <a:r>
              <a:rPr lang="en-GB" sz="1000" b="1" dirty="0">
                <a:solidFill>
                  <a:schemeClr val="tx2"/>
                </a:solidFill>
              </a:rPr>
              <a:t>9.</a:t>
            </a:r>
            <a:r>
              <a:rPr lang="en-GB" sz="1000" dirty="0">
                <a:solidFill>
                  <a:schemeClr val="tx2"/>
                </a:solidFill>
              </a:rPr>
              <a:t> </a:t>
            </a:r>
            <a:r>
              <a:rPr lang="en-GB" sz="1000" dirty="0" err="1">
                <a:solidFill>
                  <a:schemeClr val="tx2"/>
                </a:solidFill>
              </a:rPr>
              <a:t>Rastrelli</a:t>
            </a:r>
            <a:r>
              <a:rPr lang="en-GB" sz="1000" dirty="0">
                <a:solidFill>
                  <a:schemeClr val="tx2"/>
                </a:solidFill>
              </a:rPr>
              <a:t> G </a:t>
            </a:r>
            <a:r>
              <a:rPr lang="en-GB" sz="1000" i="1" dirty="0">
                <a:solidFill>
                  <a:schemeClr val="tx2"/>
                </a:solidFill>
              </a:rPr>
              <a:t>et al. Sex Med Rev</a:t>
            </a:r>
            <a:r>
              <a:rPr lang="en-GB" sz="1000" dirty="0">
                <a:solidFill>
                  <a:schemeClr val="tx2"/>
                </a:solidFill>
              </a:rPr>
              <a:t> 2019;7:464–75.</a:t>
            </a:r>
          </a:p>
        </p:txBody>
      </p:sp>
    </p:spTree>
    <p:extLst>
      <p:ext uri="{BB962C8B-B14F-4D97-AF65-F5344CB8AC3E}">
        <p14:creationId xmlns:p14="http://schemas.microsoft.com/office/powerpoint/2010/main" val="23536287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ORIGINAL" hidden="1">
            <a:extLst>
              <a:ext uri="{FF2B5EF4-FFF2-40B4-BE49-F238E27FC236}">
                <a16:creationId xmlns:a16="http://schemas.microsoft.com/office/drawing/2014/main" id="{7AC06CEB-9BB2-485C-AE90-B737C16484FC}"/>
              </a:ext>
            </a:extLst>
          </p:cNvPr>
          <p:cNvGrpSpPr/>
          <p:nvPr/>
        </p:nvGrpSpPr>
        <p:grpSpPr>
          <a:xfrm>
            <a:off x="1146686" y="2036315"/>
            <a:ext cx="9366350" cy="3504254"/>
            <a:chOff x="-646274" y="1987826"/>
            <a:chExt cx="9366350" cy="3504254"/>
          </a:xfrm>
        </p:grpSpPr>
        <p:grpSp>
          <p:nvGrpSpPr>
            <p:cNvPr id="282" name="ORIGINAL">
              <a:extLst>
                <a:ext uri="{FF2B5EF4-FFF2-40B4-BE49-F238E27FC236}">
                  <a16:creationId xmlns:a16="http://schemas.microsoft.com/office/drawing/2014/main" id="{036802B7-FC52-4070-9C9A-EEF848015DAD}"/>
                </a:ext>
              </a:extLst>
            </p:cNvPr>
            <p:cNvGrpSpPr/>
            <p:nvPr/>
          </p:nvGrpSpPr>
          <p:grpSpPr>
            <a:xfrm>
              <a:off x="-646274" y="2020100"/>
              <a:ext cx="9366350" cy="3471980"/>
              <a:chOff x="-646274" y="2020100"/>
              <a:chExt cx="9366350" cy="3471980"/>
            </a:xfrm>
          </p:grpSpPr>
          <p:pic>
            <p:nvPicPr>
              <p:cNvPr id="283" name="Picture 2">
                <a:extLst>
                  <a:ext uri="{FF2B5EF4-FFF2-40B4-BE49-F238E27FC236}">
                    <a16:creationId xmlns:a16="http://schemas.microsoft.com/office/drawing/2014/main" id="{A8FD591A-8FD4-4FED-96A3-3233A799FFBC}"/>
                  </a:ext>
                </a:extLst>
              </p:cNvPr>
              <p:cNvPicPr>
                <a:picLocks noChangeAspect="1" noChangeArrowheads="1"/>
              </p:cNvPicPr>
              <p:nvPr/>
            </p:nvPicPr>
            <p:blipFill rotWithShape="1">
              <a:blip r:embed="rId3">
                <a:duotone>
                  <a:schemeClr val="accent4">
                    <a:shade val="45000"/>
                    <a:satMod val="135000"/>
                  </a:schemeClr>
                  <a:prstClr val="white"/>
                </a:duotone>
                <a:extLst>
                  <a:ext uri="{28A0092B-C50C-407E-A947-70E740481C1C}">
                    <a14:useLocalDpi xmlns:a14="http://schemas.microsoft.com/office/drawing/2010/main" val="0"/>
                  </a:ext>
                </a:extLst>
              </a:blip>
              <a:srcRect t="70784"/>
              <a:stretch/>
            </p:blipFill>
            <p:spPr bwMode="auto">
              <a:xfrm>
                <a:off x="-639924" y="2367824"/>
                <a:ext cx="9360000" cy="17024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4" name="Picture 2">
                <a:extLst>
                  <a:ext uri="{FF2B5EF4-FFF2-40B4-BE49-F238E27FC236}">
                    <a16:creationId xmlns:a16="http://schemas.microsoft.com/office/drawing/2014/main" id="{F9E6ACF3-82D7-483E-82BD-E0516759779D}"/>
                  </a:ext>
                </a:extLst>
              </p:cNvPr>
              <p:cNvPicPr>
                <a:picLocks noChangeAspect="1" noChangeArrowheads="1"/>
              </p:cNvPicPr>
              <p:nvPr/>
            </p:nvPicPr>
            <p:blipFill rotWithShape="1">
              <a:blip r:embed="rId3">
                <a:duotone>
                  <a:schemeClr val="accent4">
                    <a:shade val="45000"/>
                    <a:satMod val="135000"/>
                  </a:schemeClr>
                  <a:prstClr val="white"/>
                </a:duotone>
                <a:extLst>
                  <a:ext uri="{28A0092B-C50C-407E-A947-70E740481C1C}">
                    <a14:useLocalDpi xmlns:a14="http://schemas.microsoft.com/office/drawing/2010/main" val="0"/>
                  </a:ext>
                </a:extLst>
              </a:blip>
              <a:srcRect t="25636" b="56831"/>
              <a:stretch/>
            </p:blipFill>
            <p:spPr bwMode="auto">
              <a:xfrm>
                <a:off x="-646274" y="3251323"/>
                <a:ext cx="9360000" cy="1021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5" name="Picture 2">
                <a:extLst>
                  <a:ext uri="{FF2B5EF4-FFF2-40B4-BE49-F238E27FC236}">
                    <a16:creationId xmlns:a16="http://schemas.microsoft.com/office/drawing/2014/main" id="{AD9F859C-0D50-49DA-BB56-8C07D580F5C1}"/>
                  </a:ext>
                </a:extLst>
              </p:cNvPr>
              <p:cNvPicPr>
                <a:picLocks noChangeAspect="1" noChangeArrowheads="1"/>
              </p:cNvPicPr>
              <p:nvPr/>
            </p:nvPicPr>
            <p:blipFill rotWithShape="1">
              <a:blip r:embed="rId3">
                <a:duotone>
                  <a:schemeClr val="accent4">
                    <a:shade val="45000"/>
                    <a:satMod val="135000"/>
                  </a:schemeClr>
                  <a:prstClr val="white"/>
                </a:duotone>
                <a:extLst>
                  <a:ext uri="{28A0092B-C50C-407E-A947-70E740481C1C}">
                    <a14:useLocalDpi xmlns:a14="http://schemas.microsoft.com/office/drawing/2010/main" val="0"/>
                  </a:ext>
                </a:extLst>
              </a:blip>
              <a:srcRect t="43201" b="44407"/>
              <a:stretch/>
            </p:blipFill>
            <p:spPr bwMode="auto">
              <a:xfrm>
                <a:off x="-646274" y="4150307"/>
                <a:ext cx="9360000" cy="722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6" name="Picture 2">
                <a:extLst>
                  <a:ext uri="{FF2B5EF4-FFF2-40B4-BE49-F238E27FC236}">
                    <a16:creationId xmlns:a16="http://schemas.microsoft.com/office/drawing/2014/main" id="{C8834088-1246-4709-A21C-8C1081BD4A03}"/>
                  </a:ext>
                </a:extLst>
              </p:cNvPr>
              <p:cNvPicPr>
                <a:picLocks noChangeAspect="1" noChangeArrowheads="1"/>
              </p:cNvPicPr>
              <p:nvPr/>
            </p:nvPicPr>
            <p:blipFill rotWithShape="1">
              <a:blip r:embed="rId3">
                <a:duotone>
                  <a:schemeClr val="accent4">
                    <a:shade val="45000"/>
                    <a:satMod val="135000"/>
                  </a:schemeClr>
                  <a:prstClr val="white"/>
                </a:duotone>
                <a:extLst>
                  <a:ext uri="{28A0092B-C50C-407E-A947-70E740481C1C}">
                    <a14:useLocalDpi xmlns:a14="http://schemas.microsoft.com/office/drawing/2010/main" val="0"/>
                  </a:ext>
                </a:extLst>
              </a:blip>
              <a:srcRect t="89050"/>
              <a:stretch/>
            </p:blipFill>
            <p:spPr bwMode="auto">
              <a:xfrm>
                <a:off x="-639924" y="4853975"/>
                <a:ext cx="9360000" cy="638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7" name="Picture 2">
                <a:extLst>
                  <a:ext uri="{FF2B5EF4-FFF2-40B4-BE49-F238E27FC236}">
                    <a16:creationId xmlns:a16="http://schemas.microsoft.com/office/drawing/2014/main" id="{5B80CB95-A19D-42E8-87AB-02CA873E83A8}"/>
                  </a:ext>
                </a:extLst>
              </p:cNvPr>
              <p:cNvPicPr>
                <a:picLocks noChangeAspect="1" noChangeArrowheads="1"/>
              </p:cNvPicPr>
              <p:nvPr userDrawn="1"/>
            </p:nvPicPr>
            <p:blipFill rotWithShape="1">
              <a:blip r:embed="rId3">
                <a:duotone>
                  <a:schemeClr val="accent4">
                    <a:shade val="45000"/>
                    <a:satMod val="135000"/>
                  </a:schemeClr>
                  <a:prstClr val="white"/>
                </a:duotone>
                <a:extLst>
                  <a:ext uri="{28A0092B-C50C-407E-A947-70E740481C1C}">
                    <a14:useLocalDpi xmlns:a14="http://schemas.microsoft.com/office/drawing/2010/main" val="0"/>
                  </a:ext>
                </a:extLst>
              </a:blip>
              <a:srcRect b="88648"/>
              <a:stretch/>
            </p:blipFill>
            <p:spPr bwMode="auto">
              <a:xfrm>
                <a:off x="-641920" y="2020100"/>
                <a:ext cx="9348465" cy="6615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95" name="ORIGINAL"/>
            <p:cNvPicPr>
              <a:picLocks noChangeAspect="1" noChangeArrowheads="1"/>
            </p:cNvPicPr>
            <p:nvPr/>
          </p:nvPicPr>
          <p:blipFill rotWithShape="1">
            <a:blip r:embed="rId3">
              <a:duotone>
                <a:schemeClr val="accent4">
                  <a:shade val="45000"/>
                  <a:satMod val="135000"/>
                </a:schemeClr>
                <a:prstClr val="white"/>
              </a:duotone>
              <a:extLst>
                <a:ext uri="{28A0092B-C50C-407E-A947-70E740481C1C}">
                  <a14:useLocalDpi xmlns:a14="http://schemas.microsoft.com/office/drawing/2010/main" val="0"/>
                </a:ext>
              </a:extLst>
            </a:blip>
            <a:srcRect l="32000" b="92025"/>
            <a:stretch/>
          </p:blipFill>
          <p:spPr bwMode="auto">
            <a:xfrm>
              <a:off x="2349528" y="1987826"/>
              <a:ext cx="6357017" cy="464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5" name="TextBox 4"/>
          <p:cNvSpPr txBox="1"/>
          <p:nvPr/>
        </p:nvSpPr>
        <p:spPr>
          <a:xfrm>
            <a:off x="1489271" y="5797355"/>
            <a:ext cx="10132382" cy="553998"/>
          </a:xfrm>
          <a:prstGeom prst="rect">
            <a:avLst/>
          </a:prstGeom>
          <a:noFill/>
        </p:spPr>
        <p:txBody>
          <a:bodyPr wrap="square" rtlCol="0" anchor="b">
            <a:spAutoFit/>
          </a:bodyPr>
          <a:lstStyle/>
          <a:p>
            <a:r>
              <a:rPr lang="en-GB" sz="1000" dirty="0">
                <a:solidFill>
                  <a:schemeClr val="tx2"/>
                </a:solidFill>
              </a:rPr>
              <a:t>ED, erectile dysfunction; PDE-5, phosphodiesterase type 5; </a:t>
            </a:r>
            <a:r>
              <a:rPr lang="en-GB" sz="1000" dirty="0" err="1">
                <a:solidFill>
                  <a:schemeClr val="tx2"/>
                </a:solidFill>
              </a:rPr>
              <a:t>TTh</a:t>
            </a:r>
            <a:r>
              <a:rPr lang="en-GB" sz="1000" dirty="0">
                <a:solidFill>
                  <a:schemeClr val="tx2"/>
                </a:solidFill>
              </a:rPr>
              <a:t>, testosterone therapy</a:t>
            </a:r>
          </a:p>
          <a:p>
            <a:r>
              <a:rPr lang="en-GB" sz="1000" dirty="0" err="1">
                <a:solidFill>
                  <a:schemeClr val="tx2"/>
                </a:solidFill>
              </a:rPr>
              <a:t>Dohle</a:t>
            </a:r>
            <a:r>
              <a:rPr lang="en-GB" sz="1000" dirty="0">
                <a:solidFill>
                  <a:schemeClr val="tx2"/>
                </a:solidFill>
              </a:rPr>
              <a:t> GR </a:t>
            </a:r>
            <a:r>
              <a:rPr lang="en-GB" sz="1000" i="1" dirty="0">
                <a:solidFill>
                  <a:schemeClr val="tx2"/>
                </a:solidFill>
              </a:rPr>
              <a:t>et al.</a:t>
            </a:r>
            <a:r>
              <a:rPr lang="en-GB" sz="1000" dirty="0">
                <a:solidFill>
                  <a:schemeClr val="tx2"/>
                </a:solidFill>
              </a:rPr>
              <a:t> European Association of Urology Guidelines on Male Hypogonadism 2018. Available at: https://uroweb.org/guideline/male-hypogonadism/ </a:t>
            </a:r>
            <a:br>
              <a:rPr lang="en-GB" sz="1000" dirty="0">
                <a:solidFill>
                  <a:schemeClr val="tx2"/>
                </a:solidFill>
              </a:rPr>
            </a:br>
            <a:r>
              <a:rPr lang="en-GB" sz="1000" dirty="0">
                <a:solidFill>
                  <a:schemeClr val="tx2"/>
                </a:solidFill>
              </a:rPr>
              <a:t>(last accessed January 2021).</a:t>
            </a:r>
          </a:p>
        </p:txBody>
      </p:sp>
      <p:sp>
        <p:nvSpPr>
          <p:cNvPr id="2" name="Title 1"/>
          <p:cNvSpPr>
            <a:spLocks noGrp="1"/>
          </p:cNvSpPr>
          <p:nvPr>
            <p:ph type="title"/>
          </p:nvPr>
        </p:nvSpPr>
        <p:spPr>
          <a:xfrm>
            <a:off x="177554" y="152401"/>
            <a:ext cx="11381172" cy="834047"/>
          </a:xfrm>
        </p:spPr>
        <p:txBody>
          <a:bodyPr>
            <a:noAutofit/>
          </a:bodyPr>
          <a:lstStyle/>
          <a:p>
            <a:r>
              <a:rPr lang="en-GB" sz="3400" dirty="0"/>
              <a:t>Sexual dysfunction is a common sign of hypogonadism in men</a:t>
            </a:r>
          </a:p>
        </p:txBody>
      </p:sp>
      <p:grpSp>
        <p:nvGrpSpPr>
          <p:cNvPr id="11" name="Group 10"/>
          <p:cNvGrpSpPr/>
          <p:nvPr/>
        </p:nvGrpSpPr>
        <p:grpSpPr>
          <a:xfrm>
            <a:off x="985372" y="1191258"/>
            <a:ext cx="9682628" cy="3079666"/>
            <a:chOff x="756390" y="1270281"/>
            <a:chExt cx="7703182" cy="3079666"/>
          </a:xfrm>
        </p:grpSpPr>
        <p:grpSp>
          <p:nvGrpSpPr>
            <p:cNvPr id="51" name="Group 50"/>
            <p:cNvGrpSpPr/>
            <p:nvPr/>
          </p:nvGrpSpPr>
          <p:grpSpPr>
            <a:xfrm>
              <a:off x="3713119" y="1270281"/>
              <a:ext cx="4746453" cy="3079666"/>
              <a:chOff x="3542886" y="2150822"/>
              <a:chExt cx="5187013" cy="3365517"/>
            </a:xfrm>
          </p:grpSpPr>
          <p:pic>
            <p:nvPicPr>
              <p:cNvPr id="52" name="Picture 2"/>
              <p:cNvPicPr>
                <a:picLocks noChangeAspect="1" noChangeArrowheads="1"/>
              </p:cNvPicPr>
              <p:nvPr/>
            </p:nvPicPr>
            <p:blipFill rotWithShape="1">
              <a:blip r:embed="rId4" cstate="print">
                <a:clrChange>
                  <a:clrFrom>
                    <a:srgbClr val="FAFAFA"/>
                  </a:clrFrom>
                  <a:clrTo>
                    <a:srgbClr val="FAFAFA">
                      <a:alpha val="0"/>
                    </a:srgbClr>
                  </a:clrTo>
                </a:clrChange>
                <a:duotone>
                  <a:schemeClr val="accent3">
                    <a:shade val="45000"/>
                    <a:satMod val="135000"/>
                  </a:schemeClr>
                  <a:prstClr val="white"/>
                </a:duotone>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l="13460" t="7938" r="13429" b="8787"/>
              <a:stretch/>
            </p:blipFill>
            <p:spPr bwMode="auto">
              <a:xfrm>
                <a:off x="3542886" y="2150822"/>
                <a:ext cx="400259" cy="745882"/>
              </a:xfrm>
              <a:prstGeom prst="rect">
                <a:avLst/>
              </a:prstGeom>
              <a:noFill/>
              <a:ln>
                <a:noFill/>
              </a:ln>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3" name="Picture 2"/>
              <p:cNvPicPr>
                <a:picLocks noChangeAspect="1" noChangeArrowheads="1"/>
              </p:cNvPicPr>
              <p:nvPr/>
            </p:nvPicPr>
            <p:blipFill rotWithShape="1">
              <a:blip r:embed="rId4" cstate="print">
                <a:clrChange>
                  <a:clrFrom>
                    <a:srgbClr val="FAFAFA"/>
                  </a:clrFrom>
                  <a:clrTo>
                    <a:srgbClr val="FAFAFA">
                      <a:alpha val="0"/>
                    </a:srgbClr>
                  </a:clrTo>
                </a:clrChange>
                <a:duotone>
                  <a:schemeClr val="accent3">
                    <a:shade val="45000"/>
                    <a:satMod val="135000"/>
                  </a:schemeClr>
                  <a:prstClr val="white"/>
                </a:duotone>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l="13460" t="7938" r="13429" b="8787"/>
              <a:stretch/>
            </p:blipFill>
            <p:spPr bwMode="auto">
              <a:xfrm>
                <a:off x="3742334" y="2150822"/>
                <a:ext cx="400259" cy="745882"/>
              </a:xfrm>
              <a:prstGeom prst="rect">
                <a:avLst/>
              </a:prstGeom>
              <a:noFill/>
              <a:ln>
                <a:noFill/>
              </a:ln>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4" name="Picture 2"/>
              <p:cNvPicPr>
                <a:picLocks noChangeAspect="1" noChangeArrowheads="1"/>
              </p:cNvPicPr>
              <p:nvPr/>
            </p:nvPicPr>
            <p:blipFill rotWithShape="1">
              <a:blip r:embed="rId4" cstate="print">
                <a:clrChange>
                  <a:clrFrom>
                    <a:srgbClr val="FAFAFA"/>
                  </a:clrFrom>
                  <a:clrTo>
                    <a:srgbClr val="FAFAFA">
                      <a:alpha val="0"/>
                    </a:srgbClr>
                  </a:clrTo>
                </a:clrChange>
                <a:duotone>
                  <a:schemeClr val="accent3">
                    <a:shade val="45000"/>
                    <a:satMod val="135000"/>
                  </a:schemeClr>
                  <a:prstClr val="white"/>
                </a:duotone>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l="13460" t="7938" r="13429" b="8787"/>
              <a:stretch/>
            </p:blipFill>
            <p:spPr bwMode="auto">
              <a:xfrm>
                <a:off x="3941782" y="2150822"/>
                <a:ext cx="400259" cy="745882"/>
              </a:xfrm>
              <a:prstGeom prst="rect">
                <a:avLst/>
              </a:prstGeom>
              <a:noFill/>
              <a:ln>
                <a:noFill/>
              </a:ln>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5" name="Picture 2"/>
              <p:cNvPicPr>
                <a:picLocks noChangeAspect="1" noChangeArrowheads="1"/>
              </p:cNvPicPr>
              <p:nvPr/>
            </p:nvPicPr>
            <p:blipFill rotWithShape="1">
              <a:blip r:embed="rId4" cstate="print">
                <a:clrChange>
                  <a:clrFrom>
                    <a:srgbClr val="FAFAFA"/>
                  </a:clrFrom>
                  <a:clrTo>
                    <a:srgbClr val="FAFAFA">
                      <a:alpha val="0"/>
                    </a:srgbClr>
                  </a:clrTo>
                </a:clrChange>
                <a:duotone>
                  <a:schemeClr val="accent3">
                    <a:shade val="45000"/>
                    <a:satMod val="135000"/>
                  </a:schemeClr>
                  <a:prstClr val="white"/>
                </a:duotone>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l="13460" t="7938" r="13429" b="8787"/>
              <a:stretch/>
            </p:blipFill>
            <p:spPr bwMode="auto">
              <a:xfrm>
                <a:off x="4141230" y="2150822"/>
                <a:ext cx="400259" cy="745882"/>
              </a:xfrm>
              <a:prstGeom prst="rect">
                <a:avLst/>
              </a:prstGeom>
              <a:noFill/>
              <a:ln>
                <a:noFill/>
              </a:ln>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6" name="Picture 2"/>
              <p:cNvPicPr>
                <a:picLocks noChangeAspect="1" noChangeArrowheads="1"/>
              </p:cNvPicPr>
              <p:nvPr/>
            </p:nvPicPr>
            <p:blipFill rotWithShape="1">
              <a:blip r:embed="rId4" cstate="print">
                <a:clrChange>
                  <a:clrFrom>
                    <a:srgbClr val="FAFAFA"/>
                  </a:clrFrom>
                  <a:clrTo>
                    <a:srgbClr val="FAFAFA">
                      <a:alpha val="0"/>
                    </a:srgbClr>
                  </a:clrTo>
                </a:clrChange>
                <a:duotone>
                  <a:schemeClr val="accent3">
                    <a:shade val="45000"/>
                    <a:satMod val="135000"/>
                  </a:schemeClr>
                  <a:prstClr val="white"/>
                </a:duotone>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l="13460" t="7938" r="13429" b="8787"/>
              <a:stretch/>
            </p:blipFill>
            <p:spPr bwMode="auto">
              <a:xfrm>
                <a:off x="4340678" y="2150822"/>
                <a:ext cx="400259" cy="745882"/>
              </a:xfrm>
              <a:prstGeom prst="rect">
                <a:avLst/>
              </a:prstGeom>
              <a:noFill/>
              <a:ln>
                <a:noFill/>
              </a:ln>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7" name="Picture 2"/>
              <p:cNvPicPr>
                <a:picLocks noChangeAspect="1" noChangeArrowheads="1"/>
              </p:cNvPicPr>
              <p:nvPr/>
            </p:nvPicPr>
            <p:blipFill rotWithShape="1">
              <a:blip r:embed="rId4" cstate="print">
                <a:clrChange>
                  <a:clrFrom>
                    <a:srgbClr val="FAFAFA"/>
                  </a:clrFrom>
                  <a:clrTo>
                    <a:srgbClr val="FAFAFA">
                      <a:alpha val="0"/>
                    </a:srgbClr>
                  </a:clrTo>
                </a:clrChange>
                <a:duotone>
                  <a:schemeClr val="accent3">
                    <a:shade val="45000"/>
                    <a:satMod val="135000"/>
                  </a:schemeClr>
                  <a:prstClr val="white"/>
                </a:duotone>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l="13460" t="7938" r="13429" b="8787"/>
              <a:stretch/>
            </p:blipFill>
            <p:spPr bwMode="auto">
              <a:xfrm>
                <a:off x="4540126" y="2150822"/>
                <a:ext cx="400259" cy="745882"/>
              </a:xfrm>
              <a:prstGeom prst="rect">
                <a:avLst/>
              </a:prstGeom>
              <a:noFill/>
              <a:ln>
                <a:noFill/>
              </a:ln>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8" name="Picture 2"/>
              <p:cNvPicPr>
                <a:picLocks noChangeAspect="1" noChangeArrowheads="1"/>
              </p:cNvPicPr>
              <p:nvPr/>
            </p:nvPicPr>
            <p:blipFill rotWithShape="1">
              <a:blip r:embed="rId4" cstate="print">
                <a:clrChange>
                  <a:clrFrom>
                    <a:srgbClr val="FAFAFA"/>
                  </a:clrFrom>
                  <a:clrTo>
                    <a:srgbClr val="FAFAFA">
                      <a:alpha val="0"/>
                    </a:srgbClr>
                  </a:clrTo>
                </a:clrChange>
                <a:duotone>
                  <a:schemeClr val="accent3">
                    <a:shade val="45000"/>
                    <a:satMod val="135000"/>
                  </a:schemeClr>
                  <a:prstClr val="white"/>
                </a:duotone>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l="13460" t="7938" r="13429" b="8787"/>
              <a:stretch/>
            </p:blipFill>
            <p:spPr bwMode="auto">
              <a:xfrm>
                <a:off x="4739574" y="2150822"/>
                <a:ext cx="400259" cy="745882"/>
              </a:xfrm>
              <a:prstGeom prst="rect">
                <a:avLst/>
              </a:prstGeom>
              <a:noFill/>
              <a:ln>
                <a:noFill/>
              </a:ln>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9" name="Picture 2"/>
              <p:cNvPicPr>
                <a:picLocks noChangeAspect="1" noChangeArrowheads="1"/>
              </p:cNvPicPr>
              <p:nvPr/>
            </p:nvPicPr>
            <p:blipFill rotWithShape="1">
              <a:blip r:embed="rId4" cstate="print">
                <a:clrChange>
                  <a:clrFrom>
                    <a:srgbClr val="FAFAFA"/>
                  </a:clrFrom>
                  <a:clrTo>
                    <a:srgbClr val="FAFAFA">
                      <a:alpha val="0"/>
                    </a:srgbClr>
                  </a:clrTo>
                </a:clrChange>
                <a:duotone>
                  <a:schemeClr val="accent3">
                    <a:shade val="45000"/>
                    <a:satMod val="135000"/>
                  </a:schemeClr>
                  <a:prstClr val="white"/>
                </a:duotone>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l="13460" t="7938" r="13429" b="8787"/>
              <a:stretch/>
            </p:blipFill>
            <p:spPr bwMode="auto">
              <a:xfrm>
                <a:off x="4939022" y="2150822"/>
                <a:ext cx="400259" cy="745882"/>
              </a:xfrm>
              <a:prstGeom prst="rect">
                <a:avLst/>
              </a:prstGeom>
              <a:noFill/>
              <a:ln>
                <a:noFill/>
              </a:ln>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0" name="Picture 2"/>
              <p:cNvPicPr>
                <a:picLocks noChangeAspect="1" noChangeArrowheads="1"/>
              </p:cNvPicPr>
              <p:nvPr/>
            </p:nvPicPr>
            <p:blipFill rotWithShape="1">
              <a:blip r:embed="rId4" cstate="print">
                <a:clrChange>
                  <a:clrFrom>
                    <a:srgbClr val="FAFAFA"/>
                  </a:clrFrom>
                  <a:clrTo>
                    <a:srgbClr val="FAFAFA">
                      <a:alpha val="0"/>
                    </a:srgbClr>
                  </a:clrTo>
                </a:clrChange>
                <a:duotone>
                  <a:schemeClr val="accent3">
                    <a:shade val="45000"/>
                    <a:satMod val="135000"/>
                  </a:schemeClr>
                  <a:prstClr val="white"/>
                </a:duotone>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l="13460" t="7938" r="13429" b="8787"/>
              <a:stretch/>
            </p:blipFill>
            <p:spPr bwMode="auto">
              <a:xfrm>
                <a:off x="5138470" y="2150822"/>
                <a:ext cx="400259" cy="745882"/>
              </a:xfrm>
              <a:prstGeom prst="rect">
                <a:avLst/>
              </a:prstGeom>
              <a:noFill/>
              <a:ln>
                <a:noFill/>
              </a:ln>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 name="Picture 2"/>
              <p:cNvPicPr>
                <a:picLocks noChangeAspect="1" noChangeArrowheads="1"/>
              </p:cNvPicPr>
              <p:nvPr/>
            </p:nvPicPr>
            <p:blipFill rotWithShape="1">
              <a:blip r:embed="rId4" cstate="print">
                <a:clrChange>
                  <a:clrFrom>
                    <a:srgbClr val="FAFAFA"/>
                  </a:clrFrom>
                  <a:clrTo>
                    <a:srgbClr val="FAFAFA">
                      <a:alpha val="0"/>
                    </a:srgbClr>
                  </a:clrTo>
                </a:clrChange>
                <a:duotone>
                  <a:schemeClr val="accent3">
                    <a:shade val="45000"/>
                    <a:satMod val="135000"/>
                  </a:schemeClr>
                  <a:prstClr val="white"/>
                </a:duotone>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l="13460" t="7938" r="13429" b="8787"/>
              <a:stretch/>
            </p:blipFill>
            <p:spPr bwMode="auto">
              <a:xfrm>
                <a:off x="5337918" y="2150822"/>
                <a:ext cx="400259" cy="745882"/>
              </a:xfrm>
              <a:prstGeom prst="rect">
                <a:avLst/>
              </a:prstGeom>
              <a:noFill/>
              <a:ln>
                <a:noFill/>
              </a:ln>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2" name="Picture 2"/>
              <p:cNvPicPr>
                <a:picLocks noChangeAspect="1" noChangeArrowheads="1"/>
              </p:cNvPicPr>
              <p:nvPr/>
            </p:nvPicPr>
            <p:blipFill rotWithShape="1">
              <a:blip r:embed="rId4" cstate="print">
                <a:clrChange>
                  <a:clrFrom>
                    <a:srgbClr val="FAFAFA"/>
                  </a:clrFrom>
                  <a:clrTo>
                    <a:srgbClr val="FAFAFA">
                      <a:alpha val="0"/>
                    </a:srgbClr>
                  </a:clrTo>
                </a:clrChange>
                <a:duotone>
                  <a:schemeClr val="accent3">
                    <a:shade val="45000"/>
                    <a:satMod val="135000"/>
                  </a:schemeClr>
                  <a:prstClr val="white"/>
                </a:duotone>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l="13460" t="7938" r="13429" b="8787"/>
              <a:stretch/>
            </p:blipFill>
            <p:spPr bwMode="auto">
              <a:xfrm>
                <a:off x="5537366" y="2150822"/>
                <a:ext cx="400259" cy="745882"/>
              </a:xfrm>
              <a:prstGeom prst="rect">
                <a:avLst/>
              </a:prstGeom>
              <a:noFill/>
              <a:ln>
                <a:noFill/>
              </a:ln>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3" name="Picture 2"/>
              <p:cNvPicPr>
                <a:picLocks noChangeAspect="1" noChangeArrowheads="1"/>
              </p:cNvPicPr>
              <p:nvPr/>
            </p:nvPicPr>
            <p:blipFill rotWithShape="1">
              <a:blip r:embed="rId4" cstate="print">
                <a:clrChange>
                  <a:clrFrom>
                    <a:srgbClr val="FAFAFA"/>
                  </a:clrFrom>
                  <a:clrTo>
                    <a:srgbClr val="FAFAFA">
                      <a:alpha val="0"/>
                    </a:srgbClr>
                  </a:clrTo>
                </a:clrChange>
                <a:duotone>
                  <a:schemeClr val="accent3">
                    <a:shade val="45000"/>
                    <a:satMod val="135000"/>
                  </a:schemeClr>
                  <a:prstClr val="white"/>
                </a:duotone>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l="13460" t="7938" r="13429" b="8787"/>
              <a:stretch/>
            </p:blipFill>
            <p:spPr bwMode="auto">
              <a:xfrm>
                <a:off x="5736814" y="2150822"/>
                <a:ext cx="400259" cy="745882"/>
              </a:xfrm>
              <a:prstGeom prst="rect">
                <a:avLst/>
              </a:prstGeom>
              <a:noFill/>
              <a:ln>
                <a:noFill/>
              </a:ln>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4" name="Picture 2"/>
              <p:cNvPicPr>
                <a:picLocks noChangeAspect="1" noChangeArrowheads="1"/>
              </p:cNvPicPr>
              <p:nvPr/>
            </p:nvPicPr>
            <p:blipFill rotWithShape="1">
              <a:blip r:embed="rId4" cstate="print">
                <a:clrChange>
                  <a:clrFrom>
                    <a:srgbClr val="FAFAFA"/>
                  </a:clrFrom>
                  <a:clrTo>
                    <a:srgbClr val="FAFAFA">
                      <a:alpha val="0"/>
                    </a:srgbClr>
                  </a:clrTo>
                </a:clrChange>
                <a:duotone>
                  <a:schemeClr val="accent3">
                    <a:shade val="45000"/>
                    <a:satMod val="135000"/>
                  </a:schemeClr>
                  <a:prstClr val="white"/>
                </a:duotone>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l="13460" t="7938" r="13429" b="8787"/>
              <a:stretch/>
            </p:blipFill>
            <p:spPr bwMode="auto">
              <a:xfrm>
                <a:off x="5936262" y="2150822"/>
                <a:ext cx="400259" cy="745882"/>
              </a:xfrm>
              <a:prstGeom prst="rect">
                <a:avLst/>
              </a:prstGeom>
              <a:noFill/>
              <a:ln>
                <a:noFill/>
              </a:ln>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5" name="Picture 2"/>
              <p:cNvPicPr>
                <a:picLocks noChangeAspect="1" noChangeArrowheads="1"/>
              </p:cNvPicPr>
              <p:nvPr/>
            </p:nvPicPr>
            <p:blipFill rotWithShape="1">
              <a:blip r:embed="rId4" cstate="print">
                <a:clrChange>
                  <a:clrFrom>
                    <a:srgbClr val="FAFAFA"/>
                  </a:clrFrom>
                  <a:clrTo>
                    <a:srgbClr val="FAFAFA">
                      <a:alpha val="0"/>
                    </a:srgbClr>
                  </a:clrTo>
                </a:clrChange>
                <a:duotone>
                  <a:schemeClr val="accent3">
                    <a:shade val="45000"/>
                    <a:satMod val="135000"/>
                  </a:schemeClr>
                  <a:prstClr val="white"/>
                </a:duotone>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l="13460" t="7938" r="13429" b="8787"/>
              <a:stretch/>
            </p:blipFill>
            <p:spPr bwMode="auto">
              <a:xfrm>
                <a:off x="6135710" y="2150822"/>
                <a:ext cx="400259" cy="745882"/>
              </a:xfrm>
              <a:prstGeom prst="rect">
                <a:avLst/>
              </a:prstGeom>
              <a:noFill/>
              <a:ln>
                <a:noFill/>
              </a:ln>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6" name="Picture 2"/>
              <p:cNvPicPr>
                <a:picLocks noChangeAspect="1" noChangeArrowheads="1"/>
              </p:cNvPicPr>
              <p:nvPr/>
            </p:nvPicPr>
            <p:blipFill rotWithShape="1">
              <a:blip r:embed="rId4" cstate="print">
                <a:clrChange>
                  <a:clrFrom>
                    <a:srgbClr val="FAFAFA"/>
                  </a:clrFrom>
                  <a:clrTo>
                    <a:srgbClr val="FAFAFA">
                      <a:alpha val="0"/>
                    </a:srgbClr>
                  </a:clrTo>
                </a:clrChange>
                <a:duotone>
                  <a:schemeClr val="accent3">
                    <a:shade val="45000"/>
                    <a:satMod val="135000"/>
                  </a:schemeClr>
                  <a:prstClr val="white"/>
                </a:duotone>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l="13460" t="7938" r="13429" b="8787"/>
              <a:stretch/>
            </p:blipFill>
            <p:spPr bwMode="auto">
              <a:xfrm>
                <a:off x="6335158" y="2150822"/>
                <a:ext cx="400259" cy="745882"/>
              </a:xfrm>
              <a:prstGeom prst="rect">
                <a:avLst/>
              </a:prstGeom>
              <a:noFill/>
              <a:ln>
                <a:noFill/>
              </a:ln>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7" name="Picture 2"/>
              <p:cNvPicPr>
                <a:picLocks noChangeAspect="1" noChangeArrowheads="1"/>
              </p:cNvPicPr>
              <p:nvPr/>
            </p:nvPicPr>
            <p:blipFill rotWithShape="1">
              <a:blip r:embed="rId4" cstate="print">
                <a:clrChange>
                  <a:clrFrom>
                    <a:srgbClr val="FAFAFA"/>
                  </a:clrFrom>
                  <a:clrTo>
                    <a:srgbClr val="FAFAFA">
                      <a:alpha val="0"/>
                    </a:srgbClr>
                  </a:clrTo>
                </a:clrChange>
                <a:duotone>
                  <a:schemeClr val="accent3">
                    <a:shade val="45000"/>
                    <a:satMod val="135000"/>
                  </a:schemeClr>
                  <a:prstClr val="white"/>
                </a:duotone>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l="13460" t="7938" r="13429" b="8787"/>
              <a:stretch/>
            </p:blipFill>
            <p:spPr bwMode="auto">
              <a:xfrm>
                <a:off x="6534606" y="2150822"/>
                <a:ext cx="400259" cy="745882"/>
              </a:xfrm>
              <a:prstGeom prst="rect">
                <a:avLst/>
              </a:prstGeom>
              <a:noFill/>
              <a:ln>
                <a:noFill/>
              </a:ln>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8" name="Picture 2"/>
              <p:cNvPicPr>
                <a:picLocks noChangeAspect="1" noChangeArrowheads="1"/>
              </p:cNvPicPr>
              <p:nvPr/>
            </p:nvPicPr>
            <p:blipFill rotWithShape="1">
              <a:blip r:embed="rId4" cstate="print">
                <a:clrChange>
                  <a:clrFrom>
                    <a:srgbClr val="FAFAFA"/>
                  </a:clrFrom>
                  <a:clrTo>
                    <a:srgbClr val="FAFAFA">
                      <a:alpha val="0"/>
                    </a:srgbClr>
                  </a:clrTo>
                </a:clrChange>
                <a:duotone>
                  <a:schemeClr val="accent3">
                    <a:shade val="45000"/>
                    <a:satMod val="135000"/>
                  </a:schemeClr>
                  <a:prstClr val="white"/>
                </a:duotone>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l="13460" t="7938" r="13429" b="8787"/>
              <a:stretch/>
            </p:blipFill>
            <p:spPr bwMode="auto">
              <a:xfrm>
                <a:off x="6734054" y="2150822"/>
                <a:ext cx="400259" cy="745882"/>
              </a:xfrm>
              <a:prstGeom prst="rect">
                <a:avLst/>
              </a:prstGeom>
              <a:noFill/>
              <a:ln>
                <a:noFill/>
              </a:ln>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9" name="Picture 2"/>
              <p:cNvPicPr>
                <a:picLocks noChangeAspect="1" noChangeArrowheads="1"/>
              </p:cNvPicPr>
              <p:nvPr/>
            </p:nvPicPr>
            <p:blipFill rotWithShape="1">
              <a:blip r:embed="rId4" cstate="print">
                <a:clrChange>
                  <a:clrFrom>
                    <a:srgbClr val="FAFAFA"/>
                  </a:clrFrom>
                  <a:clrTo>
                    <a:srgbClr val="FAFAFA">
                      <a:alpha val="0"/>
                    </a:srgbClr>
                  </a:clrTo>
                </a:clrChange>
                <a:duotone>
                  <a:schemeClr val="accent3">
                    <a:shade val="45000"/>
                    <a:satMod val="135000"/>
                  </a:schemeClr>
                  <a:prstClr val="white"/>
                </a:duotone>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l="13460" t="7938" r="13429" b="8787"/>
              <a:stretch/>
            </p:blipFill>
            <p:spPr bwMode="auto">
              <a:xfrm>
                <a:off x="6933502" y="2150822"/>
                <a:ext cx="400259" cy="745882"/>
              </a:xfrm>
              <a:prstGeom prst="rect">
                <a:avLst/>
              </a:prstGeom>
              <a:noFill/>
              <a:ln>
                <a:noFill/>
              </a:ln>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0" name="Picture 2"/>
              <p:cNvPicPr>
                <a:picLocks noChangeAspect="1" noChangeArrowheads="1"/>
              </p:cNvPicPr>
              <p:nvPr/>
            </p:nvPicPr>
            <p:blipFill rotWithShape="1">
              <a:blip r:embed="rId4" cstate="print">
                <a:clrChange>
                  <a:clrFrom>
                    <a:srgbClr val="FAFAFA"/>
                  </a:clrFrom>
                  <a:clrTo>
                    <a:srgbClr val="FAFAFA">
                      <a:alpha val="0"/>
                    </a:srgbClr>
                  </a:clrTo>
                </a:clrChange>
                <a:duotone>
                  <a:schemeClr val="accent3">
                    <a:shade val="45000"/>
                    <a:satMod val="135000"/>
                  </a:schemeClr>
                  <a:prstClr val="white"/>
                </a:duotone>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l="13460" t="7938" r="13429" b="8787"/>
              <a:stretch/>
            </p:blipFill>
            <p:spPr bwMode="auto">
              <a:xfrm>
                <a:off x="7132950" y="2150822"/>
                <a:ext cx="400259" cy="745882"/>
              </a:xfrm>
              <a:prstGeom prst="rect">
                <a:avLst/>
              </a:prstGeom>
              <a:noFill/>
              <a:ln>
                <a:noFill/>
              </a:ln>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 name="Picture 2"/>
              <p:cNvPicPr>
                <a:picLocks noChangeAspect="1" noChangeArrowheads="1"/>
              </p:cNvPicPr>
              <p:nvPr/>
            </p:nvPicPr>
            <p:blipFill rotWithShape="1">
              <a:blip r:embed="rId4" cstate="print">
                <a:clrChange>
                  <a:clrFrom>
                    <a:srgbClr val="FAFAFA"/>
                  </a:clrFrom>
                  <a:clrTo>
                    <a:srgbClr val="FAFAFA">
                      <a:alpha val="0"/>
                    </a:srgbClr>
                  </a:clrTo>
                </a:clrChange>
                <a:duotone>
                  <a:schemeClr val="accent3">
                    <a:shade val="45000"/>
                    <a:satMod val="135000"/>
                  </a:schemeClr>
                  <a:prstClr val="white"/>
                </a:duotone>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l="13460" t="7938" r="13429" b="8787"/>
              <a:stretch/>
            </p:blipFill>
            <p:spPr bwMode="auto">
              <a:xfrm>
                <a:off x="7332398" y="2150822"/>
                <a:ext cx="400259" cy="745882"/>
              </a:xfrm>
              <a:prstGeom prst="rect">
                <a:avLst/>
              </a:prstGeom>
              <a:noFill/>
              <a:ln>
                <a:noFill/>
              </a:ln>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2" name="Picture 2"/>
              <p:cNvPicPr>
                <a:picLocks noChangeAspect="1" noChangeArrowheads="1"/>
              </p:cNvPicPr>
              <p:nvPr/>
            </p:nvPicPr>
            <p:blipFill rotWithShape="1">
              <a:blip r:embed="rId4" cstate="print">
                <a:clrChange>
                  <a:clrFrom>
                    <a:srgbClr val="FAFAFA"/>
                  </a:clrFrom>
                  <a:clrTo>
                    <a:srgbClr val="FAFAFA">
                      <a:alpha val="0"/>
                    </a:srgbClr>
                  </a:clrTo>
                </a:clrChange>
                <a:duotone>
                  <a:schemeClr val="accent3">
                    <a:shade val="45000"/>
                    <a:satMod val="135000"/>
                  </a:schemeClr>
                  <a:prstClr val="white"/>
                </a:duotone>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l="13460" t="7938" r="13429" b="8787"/>
              <a:stretch/>
            </p:blipFill>
            <p:spPr bwMode="auto">
              <a:xfrm>
                <a:off x="7531846" y="2150822"/>
                <a:ext cx="400259" cy="745882"/>
              </a:xfrm>
              <a:prstGeom prst="rect">
                <a:avLst/>
              </a:prstGeom>
              <a:noFill/>
              <a:ln>
                <a:noFill/>
              </a:ln>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3" name="Picture 2"/>
              <p:cNvPicPr>
                <a:picLocks noChangeAspect="1" noChangeArrowheads="1"/>
              </p:cNvPicPr>
              <p:nvPr/>
            </p:nvPicPr>
            <p:blipFill rotWithShape="1">
              <a:blip r:embed="rId4" cstate="print">
                <a:clrChange>
                  <a:clrFrom>
                    <a:srgbClr val="FAFAFA"/>
                  </a:clrFrom>
                  <a:clrTo>
                    <a:srgbClr val="FAFAFA">
                      <a:alpha val="0"/>
                    </a:srgbClr>
                  </a:clrTo>
                </a:clrChange>
                <a:duotone>
                  <a:schemeClr val="accent3">
                    <a:shade val="45000"/>
                    <a:satMod val="135000"/>
                  </a:schemeClr>
                  <a:prstClr val="white"/>
                </a:duotone>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l="13460" t="7938" r="13429" b="8787"/>
              <a:stretch/>
            </p:blipFill>
            <p:spPr bwMode="auto">
              <a:xfrm>
                <a:off x="7731294" y="2150822"/>
                <a:ext cx="400259" cy="745882"/>
              </a:xfrm>
              <a:prstGeom prst="rect">
                <a:avLst/>
              </a:prstGeom>
              <a:noFill/>
              <a:ln>
                <a:noFill/>
              </a:ln>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4" name="Picture 2"/>
              <p:cNvPicPr>
                <a:picLocks noChangeAspect="1" noChangeArrowheads="1"/>
              </p:cNvPicPr>
              <p:nvPr/>
            </p:nvPicPr>
            <p:blipFill rotWithShape="1">
              <a:blip r:embed="rId4" cstate="print">
                <a:clrChange>
                  <a:clrFrom>
                    <a:srgbClr val="FAFAFA"/>
                  </a:clrFrom>
                  <a:clrTo>
                    <a:srgbClr val="FAFAFA">
                      <a:alpha val="0"/>
                    </a:srgbClr>
                  </a:clrTo>
                </a:clrChange>
                <a:duotone>
                  <a:schemeClr val="accent3">
                    <a:shade val="45000"/>
                    <a:satMod val="135000"/>
                  </a:schemeClr>
                  <a:prstClr val="white"/>
                </a:duotone>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l="13460" t="7938" r="13429" b="8787"/>
              <a:stretch/>
            </p:blipFill>
            <p:spPr bwMode="auto">
              <a:xfrm>
                <a:off x="7930742" y="2150822"/>
                <a:ext cx="400259" cy="745882"/>
              </a:xfrm>
              <a:prstGeom prst="rect">
                <a:avLst/>
              </a:prstGeom>
              <a:noFill/>
              <a:ln>
                <a:noFill/>
              </a:ln>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5" name="Picture 2"/>
              <p:cNvPicPr>
                <a:picLocks noChangeAspect="1" noChangeArrowheads="1"/>
              </p:cNvPicPr>
              <p:nvPr/>
            </p:nvPicPr>
            <p:blipFill rotWithShape="1">
              <a:blip r:embed="rId4" cstate="print">
                <a:clrChange>
                  <a:clrFrom>
                    <a:srgbClr val="FAFAFA"/>
                  </a:clrFrom>
                  <a:clrTo>
                    <a:srgbClr val="FAFAFA">
                      <a:alpha val="0"/>
                    </a:srgbClr>
                  </a:clrTo>
                </a:clrChange>
                <a:duotone>
                  <a:schemeClr val="accent4">
                    <a:shade val="45000"/>
                    <a:satMod val="135000"/>
                  </a:schemeClr>
                  <a:prstClr val="white"/>
                </a:duotone>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l="13460" t="7938" r="13429" b="8787"/>
              <a:stretch/>
            </p:blipFill>
            <p:spPr bwMode="auto">
              <a:xfrm>
                <a:off x="8130190" y="2150822"/>
                <a:ext cx="400259" cy="745882"/>
              </a:xfrm>
              <a:prstGeom prst="rect">
                <a:avLst/>
              </a:prstGeom>
              <a:noFill/>
              <a:ln>
                <a:noFill/>
              </a:ln>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6" name="Picture 2"/>
              <p:cNvPicPr>
                <a:picLocks noChangeAspect="1" noChangeArrowheads="1"/>
              </p:cNvPicPr>
              <p:nvPr/>
            </p:nvPicPr>
            <p:blipFill rotWithShape="1">
              <a:blip r:embed="rId4" cstate="print">
                <a:clrChange>
                  <a:clrFrom>
                    <a:srgbClr val="FAFAFA"/>
                  </a:clrFrom>
                  <a:clrTo>
                    <a:srgbClr val="FAFAFA">
                      <a:alpha val="0"/>
                    </a:srgbClr>
                  </a:clrTo>
                </a:clrChange>
                <a:duotone>
                  <a:schemeClr val="accent4">
                    <a:shade val="45000"/>
                    <a:satMod val="135000"/>
                  </a:schemeClr>
                  <a:prstClr val="white"/>
                </a:duotone>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l="13460" t="7938" r="13429" b="8787"/>
              <a:stretch/>
            </p:blipFill>
            <p:spPr bwMode="auto">
              <a:xfrm>
                <a:off x="8329640" y="2150822"/>
                <a:ext cx="400259" cy="745882"/>
              </a:xfrm>
              <a:prstGeom prst="rect">
                <a:avLst/>
              </a:prstGeom>
              <a:noFill/>
              <a:ln>
                <a:noFill/>
              </a:ln>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7" name="Picture 2"/>
              <p:cNvPicPr>
                <a:picLocks noChangeAspect="1" noChangeArrowheads="1"/>
              </p:cNvPicPr>
              <p:nvPr/>
            </p:nvPicPr>
            <p:blipFill rotWithShape="1">
              <a:blip r:embed="rId4" cstate="print">
                <a:clrChange>
                  <a:clrFrom>
                    <a:srgbClr val="FAFAFA"/>
                  </a:clrFrom>
                  <a:clrTo>
                    <a:srgbClr val="FAFAFA">
                      <a:alpha val="0"/>
                    </a:srgbClr>
                  </a:clrTo>
                </a:clrChange>
                <a:duotone>
                  <a:schemeClr val="accent4">
                    <a:shade val="45000"/>
                    <a:satMod val="135000"/>
                  </a:schemeClr>
                  <a:prstClr val="white"/>
                </a:duotone>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l="13460" t="7938" r="13429" b="8787"/>
              <a:stretch/>
            </p:blipFill>
            <p:spPr bwMode="auto">
              <a:xfrm>
                <a:off x="3542886" y="3024034"/>
                <a:ext cx="400259" cy="745882"/>
              </a:xfrm>
              <a:prstGeom prst="rect">
                <a:avLst/>
              </a:prstGeom>
              <a:noFill/>
              <a:ln>
                <a:noFill/>
              </a:ln>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8" name="Picture 2"/>
              <p:cNvPicPr>
                <a:picLocks noChangeAspect="1" noChangeArrowheads="1"/>
              </p:cNvPicPr>
              <p:nvPr/>
            </p:nvPicPr>
            <p:blipFill rotWithShape="1">
              <a:blip r:embed="rId4" cstate="print">
                <a:clrChange>
                  <a:clrFrom>
                    <a:srgbClr val="FAFAFA"/>
                  </a:clrFrom>
                  <a:clrTo>
                    <a:srgbClr val="FAFAFA">
                      <a:alpha val="0"/>
                    </a:srgbClr>
                  </a:clrTo>
                </a:clrChange>
                <a:duotone>
                  <a:schemeClr val="accent4">
                    <a:shade val="45000"/>
                    <a:satMod val="135000"/>
                  </a:schemeClr>
                  <a:prstClr val="white"/>
                </a:duotone>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l="13460" t="7938" r="13429" b="8787"/>
              <a:stretch/>
            </p:blipFill>
            <p:spPr bwMode="auto">
              <a:xfrm>
                <a:off x="3742334" y="3024034"/>
                <a:ext cx="400259" cy="745882"/>
              </a:xfrm>
              <a:prstGeom prst="rect">
                <a:avLst/>
              </a:prstGeom>
              <a:noFill/>
              <a:ln>
                <a:noFill/>
              </a:ln>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9" name="Picture 2"/>
              <p:cNvPicPr>
                <a:picLocks noChangeAspect="1" noChangeArrowheads="1"/>
              </p:cNvPicPr>
              <p:nvPr/>
            </p:nvPicPr>
            <p:blipFill rotWithShape="1">
              <a:blip r:embed="rId4" cstate="print">
                <a:clrChange>
                  <a:clrFrom>
                    <a:srgbClr val="FAFAFA"/>
                  </a:clrFrom>
                  <a:clrTo>
                    <a:srgbClr val="FAFAFA">
                      <a:alpha val="0"/>
                    </a:srgbClr>
                  </a:clrTo>
                </a:clrChange>
                <a:duotone>
                  <a:schemeClr val="accent4">
                    <a:shade val="45000"/>
                    <a:satMod val="135000"/>
                  </a:schemeClr>
                  <a:prstClr val="white"/>
                </a:duotone>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l="13460" t="7938" r="13429" b="8787"/>
              <a:stretch/>
            </p:blipFill>
            <p:spPr bwMode="auto">
              <a:xfrm>
                <a:off x="3941782" y="3024034"/>
                <a:ext cx="400259" cy="745882"/>
              </a:xfrm>
              <a:prstGeom prst="rect">
                <a:avLst/>
              </a:prstGeom>
              <a:noFill/>
              <a:ln>
                <a:noFill/>
              </a:ln>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0" name="Picture 2"/>
              <p:cNvPicPr>
                <a:picLocks noChangeAspect="1" noChangeArrowheads="1"/>
              </p:cNvPicPr>
              <p:nvPr/>
            </p:nvPicPr>
            <p:blipFill rotWithShape="1">
              <a:blip r:embed="rId4" cstate="print">
                <a:clrChange>
                  <a:clrFrom>
                    <a:srgbClr val="FAFAFA"/>
                  </a:clrFrom>
                  <a:clrTo>
                    <a:srgbClr val="FAFAFA">
                      <a:alpha val="0"/>
                    </a:srgbClr>
                  </a:clrTo>
                </a:clrChange>
                <a:duotone>
                  <a:schemeClr val="accent4">
                    <a:shade val="45000"/>
                    <a:satMod val="135000"/>
                  </a:schemeClr>
                  <a:prstClr val="white"/>
                </a:duotone>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l="13460" t="7938" r="13429" b="8787"/>
              <a:stretch/>
            </p:blipFill>
            <p:spPr bwMode="auto">
              <a:xfrm>
                <a:off x="4141230" y="3024034"/>
                <a:ext cx="400259" cy="745882"/>
              </a:xfrm>
              <a:prstGeom prst="rect">
                <a:avLst/>
              </a:prstGeom>
              <a:noFill/>
              <a:ln>
                <a:noFill/>
              </a:ln>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 name="Picture 2"/>
              <p:cNvPicPr>
                <a:picLocks noChangeAspect="1" noChangeArrowheads="1"/>
              </p:cNvPicPr>
              <p:nvPr/>
            </p:nvPicPr>
            <p:blipFill rotWithShape="1">
              <a:blip r:embed="rId4" cstate="print">
                <a:clrChange>
                  <a:clrFrom>
                    <a:srgbClr val="FAFAFA"/>
                  </a:clrFrom>
                  <a:clrTo>
                    <a:srgbClr val="FAFAFA">
                      <a:alpha val="0"/>
                    </a:srgbClr>
                  </a:clrTo>
                </a:clrChange>
                <a:duotone>
                  <a:schemeClr val="accent4">
                    <a:shade val="45000"/>
                    <a:satMod val="135000"/>
                  </a:schemeClr>
                  <a:prstClr val="white"/>
                </a:duotone>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l="13460" t="7938" r="13429" b="8787"/>
              <a:stretch/>
            </p:blipFill>
            <p:spPr bwMode="auto">
              <a:xfrm>
                <a:off x="4340678" y="3024034"/>
                <a:ext cx="400259" cy="745882"/>
              </a:xfrm>
              <a:prstGeom prst="rect">
                <a:avLst/>
              </a:prstGeom>
              <a:noFill/>
              <a:ln>
                <a:noFill/>
              </a:ln>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2" name="Picture 2"/>
              <p:cNvPicPr>
                <a:picLocks noChangeAspect="1" noChangeArrowheads="1"/>
              </p:cNvPicPr>
              <p:nvPr/>
            </p:nvPicPr>
            <p:blipFill rotWithShape="1">
              <a:blip r:embed="rId4" cstate="print">
                <a:clrChange>
                  <a:clrFrom>
                    <a:srgbClr val="FAFAFA"/>
                  </a:clrFrom>
                  <a:clrTo>
                    <a:srgbClr val="FAFAFA">
                      <a:alpha val="0"/>
                    </a:srgbClr>
                  </a:clrTo>
                </a:clrChange>
                <a:duotone>
                  <a:schemeClr val="accent4">
                    <a:shade val="45000"/>
                    <a:satMod val="135000"/>
                  </a:schemeClr>
                  <a:prstClr val="white"/>
                </a:duotone>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l="13460" t="7938" r="13429" b="8787"/>
              <a:stretch/>
            </p:blipFill>
            <p:spPr bwMode="auto">
              <a:xfrm>
                <a:off x="4540126" y="3024034"/>
                <a:ext cx="400259" cy="745882"/>
              </a:xfrm>
              <a:prstGeom prst="rect">
                <a:avLst/>
              </a:prstGeom>
              <a:noFill/>
              <a:ln>
                <a:noFill/>
              </a:ln>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3" name="Picture 2"/>
              <p:cNvPicPr>
                <a:picLocks noChangeAspect="1" noChangeArrowheads="1"/>
              </p:cNvPicPr>
              <p:nvPr/>
            </p:nvPicPr>
            <p:blipFill rotWithShape="1">
              <a:blip r:embed="rId4" cstate="print">
                <a:clrChange>
                  <a:clrFrom>
                    <a:srgbClr val="FAFAFA"/>
                  </a:clrFrom>
                  <a:clrTo>
                    <a:srgbClr val="FAFAFA">
                      <a:alpha val="0"/>
                    </a:srgbClr>
                  </a:clrTo>
                </a:clrChange>
                <a:duotone>
                  <a:schemeClr val="accent4">
                    <a:shade val="45000"/>
                    <a:satMod val="135000"/>
                  </a:schemeClr>
                  <a:prstClr val="white"/>
                </a:duotone>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l="13460" t="7938" r="13429" b="8787"/>
              <a:stretch/>
            </p:blipFill>
            <p:spPr bwMode="auto">
              <a:xfrm>
                <a:off x="4739574" y="3024034"/>
                <a:ext cx="400259" cy="745882"/>
              </a:xfrm>
              <a:prstGeom prst="rect">
                <a:avLst/>
              </a:prstGeom>
              <a:noFill/>
              <a:ln>
                <a:noFill/>
              </a:ln>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4" name="Picture 2"/>
              <p:cNvPicPr>
                <a:picLocks noChangeAspect="1" noChangeArrowheads="1"/>
              </p:cNvPicPr>
              <p:nvPr/>
            </p:nvPicPr>
            <p:blipFill rotWithShape="1">
              <a:blip r:embed="rId4" cstate="print">
                <a:clrChange>
                  <a:clrFrom>
                    <a:srgbClr val="FAFAFA"/>
                  </a:clrFrom>
                  <a:clrTo>
                    <a:srgbClr val="FAFAFA">
                      <a:alpha val="0"/>
                    </a:srgbClr>
                  </a:clrTo>
                </a:clrChange>
                <a:duotone>
                  <a:schemeClr val="accent4">
                    <a:shade val="45000"/>
                    <a:satMod val="135000"/>
                  </a:schemeClr>
                  <a:prstClr val="white"/>
                </a:duotone>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l="13460" t="7938" r="13429" b="8787"/>
              <a:stretch/>
            </p:blipFill>
            <p:spPr bwMode="auto">
              <a:xfrm>
                <a:off x="4939022" y="3024034"/>
                <a:ext cx="400259" cy="745882"/>
              </a:xfrm>
              <a:prstGeom prst="rect">
                <a:avLst/>
              </a:prstGeom>
              <a:noFill/>
              <a:ln>
                <a:noFill/>
              </a:ln>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5" name="Picture 2"/>
              <p:cNvPicPr>
                <a:picLocks noChangeAspect="1" noChangeArrowheads="1"/>
              </p:cNvPicPr>
              <p:nvPr/>
            </p:nvPicPr>
            <p:blipFill rotWithShape="1">
              <a:blip r:embed="rId4" cstate="print">
                <a:clrChange>
                  <a:clrFrom>
                    <a:srgbClr val="FAFAFA"/>
                  </a:clrFrom>
                  <a:clrTo>
                    <a:srgbClr val="FAFAFA">
                      <a:alpha val="0"/>
                    </a:srgbClr>
                  </a:clrTo>
                </a:clrChange>
                <a:duotone>
                  <a:schemeClr val="accent4">
                    <a:shade val="45000"/>
                    <a:satMod val="135000"/>
                  </a:schemeClr>
                  <a:prstClr val="white"/>
                </a:duotone>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l="13460" t="7938" r="13429" b="8787"/>
              <a:stretch/>
            </p:blipFill>
            <p:spPr bwMode="auto">
              <a:xfrm>
                <a:off x="5138470" y="3024034"/>
                <a:ext cx="400259" cy="745882"/>
              </a:xfrm>
              <a:prstGeom prst="rect">
                <a:avLst/>
              </a:prstGeom>
              <a:noFill/>
              <a:ln>
                <a:noFill/>
              </a:ln>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6" name="Picture 2"/>
              <p:cNvPicPr>
                <a:picLocks noChangeAspect="1" noChangeArrowheads="1"/>
              </p:cNvPicPr>
              <p:nvPr/>
            </p:nvPicPr>
            <p:blipFill rotWithShape="1">
              <a:blip r:embed="rId4" cstate="print">
                <a:clrChange>
                  <a:clrFrom>
                    <a:srgbClr val="FAFAFA"/>
                  </a:clrFrom>
                  <a:clrTo>
                    <a:srgbClr val="FAFAFA">
                      <a:alpha val="0"/>
                    </a:srgbClr>
                  </a:clrTo>
                </a:clrChange>
                <a:duotone>
                  <a:schemeClr val="accent4">
                    <a:shade val="45000"/>
                    <a:satMod val="135000"/>
                  </a:schemeClr>
                  <a:prstClr val="white"/>
                </a:duotone>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l="13460" t="7938" r="13429" b="8787"/>
              <a:stretch/>
            </p:blipFill>
            <p:spPr bwMode="auto">
              <a:xfrm>
                <a:off x="5337918" y="3024034"/>
                <a:ext cx="400259" cy="745882"/>
              </a:xfrm>
              <a:prstGeom prst="rect">
                <a:avLst/>
              </a:prstGeom>
              <a:noFill/>
              <a:ln>
                <a:noFill/>
              </a:ln>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7" name="Picture 2"/>
              <p:cNvPicPr>
                <a:picLocks noChangeAspect="1" noChangeArrowheads="1"/>
              </p:cNvPicPr>
              <p:nvPr/>
            </p:nvPicPr>
            <p:blipFill rotWithShape="1">
              <a:blip r:embed="rId4" cstate="print">
                <a:clrChange>
                  <a:clrFrom>
                    <a:srgbClr val="FAFAFA"/>
                  </a:clrFrom>
                  <a:clrTo>
                    <a:srgbClr val="FAFAFA">
                      <a:alpha val="0"/>
                    </a:srgbClr>
                  </a:clrTo>
                </a:clrChange>
                <a:duotone>
                  <a:schemeClr val="accent4">
                    <a:shade val="45000"/>
                    <a:satMod val="135000"/>
                  </a:schemeClr>
                  <a:prstClr val="white"/>
                </a:duotone>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l="13460" t="7938" r="13429" b="8787"/>
              <a:stretch/>
            </p:blipFill>
            <p:spPr bwMode="auto">
              <a:xfrm>
                <a:off x="5537366" y="3024034"/>
                <a:ext cx="400259" cy="745882"/>
              </a:xfrm>
              <a:prstGeom prst="rect">
                <a:avLst/>
              </a:prstGeom>
              <a:noFill/>
              <a:ln>
                <a:noFill/>
              </a:ln>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8" name="Picture 2"/>
              <p:cNvPicPr>
                <a:picLocks noChangeAspect="1" noChangeArrowheads="1"/>
              </p:cNvPicPr>
              <p:nvPr/>
            </p:nvPicPr>
            <p:blipFill rotWithShape="1">
              <a:blip r:embed="rId4" cstate="print">
                <a:clrChange>
                  <a:clrFrom>
                    <a:srgbClr val="FAFAFA"/>
                  </a:clrFrom>
                  <a:clrTo>
                    <a:srgbClr val="FAFAFA">
                      <a:alpha val="0"/>
                    </a:srgbClr>
                  </a:clrTo>
                </a:clrChange>
                <a:duotone>
                  <a:schemeClr val="accent1">
                    <a:shade val="45000"/>
                    <a:satMod val="135000"/>
                  </a:schemeClr>
                  <a:prstClr val="white"/>
                </a:duotone>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l="13460" t="7938" r="13429" b="8787"/>
              <a:stretch/>
            </p:blipFill>
            <p:spPr bwMode="auto">
              <a:xfrm>
                <a:off x="5736814" y="3024034"/>
                <a:ext cx="400259" cy="745882"/>
              </a:xfrm>
              <a:prstGeom prst="rect">
                <a:avLst/>
              </a:prstGeom>
              <a:noFill/>
              <a:ln>
                <a:noFill/>
              </a:ln>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9" name="Picture 2"/>
              <p:cNvPicPr>
                <a:picLocks noChangeAspect="1" noChangeArrowheads="1"/>
              </p:cNvPicPr>
              <p:nvPr/>
            </p:nvPicPr>
            <p:blipFill rotWithShape="1">
              <a:blip r:embed="rId4" cstate="print">
                <a:clrChange>
                  <a:clrFrom>
                    <a:srgbClr val="FAFAFA"/>
                  </a:clrFrom>
                  <a:clrTo>
                    <a:srgbClr val="FAFAFA">
                      <a:alpha val="0"/>
                    </a:srgbClr>
                  </a:clrTo>
                </a:clrChange>
                <a:duotone>
                  <a:schemeClr val="accent1">
                    <a:shade val="45000"/>
                    <a:satMod val="135000"/>
                  </a:schemeClr>
                  <a:prstClr val="white"/>
                </a:duotone>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l="13460" t="7938" r="13429" b="8787"/>
              <a:stretch/>
            </p:blipFill>
            <p:spPr bwMode="auto">
              <a:xfrm>
                <a:off x="5936262" y="3024034"/>
                <a:ext cx="400259" cy="745882"/>
              </a:xfrm>
              <a:prstGeom prst="rect">
                <a:avLst/>
              </a:prstGeom>
              <a:noFill/>
              <a:ln>
                <a:noFill/>
              </a:ln>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0" name="Picture 2"/>
              <p:cNvPicPr>
                <a:picLocks noChangeAspect="1" noChangeArrowheads="1"/>
              </p:cNvPicPr>
              <p:nvPr/>
            </p:nvPicPr>
            <p:blipFill rotWithShape="1">
              <a:blip r:embed="rId4" cstate="print">
                <a:clrChange>
                  <a:clrFrom>
                    <a:srgbClr val="FAFAFA"/>
                  </a:clrFrom>
                  <a:clrTo>
                    <a:srgbClr val="FAFAFA">
                      <a:alpha val="0"/>
                    </a:srgbClr>
                  </a:clrTo>
                </a:clrChange>
                <a:duotone>
                  <a:schemeClr val="accent1">
                    <a:shade val="45000"/>
                    <a:satMod val="135000"/>
                  </a:schemeClr>
                  <a:prstClr val="white"/>
                </a:duotone>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l="13460" t="7938" r="13429" b="8787"/>
              <a:stretch/>
            </p:blipFill>
            <p:spPr bwMode="auto">
              <a:xfrm>
                <a:off x="3542886" y="3897246"/>
                <a:ext cx="400259" cy="745882"/>
              </a:xfrm>
              <a:prstGeom prst="rect">
                <a:avLst/>
              </a:prstGeom>
              <a:noFill/>
              <a:ln>
                <a:noFill/>
              </a:ln>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1" name="Picture 2"/>
              <p:cNvPicPr>
                <a:picLocks noChangeAspect="1" noChangeArrowheads="1"/>
              </p:cNvPicPr>
              <p:nvPr/>
            </p:nvPicPr>
            <p:blipFill rotWithShape="1">
              <a:blip r:embed="rId4" cstate="print">
                <a:clrChange>
                  <a:clrFrom>
                    <a:srgbClr val="FAFAFA"/>
                  </a:clrFrom>
                  <a:clrTo>
                    <a:srgbClr val="FAFAFA">
                      <a:alpha val="0"/>
                    </a:srgbClr>
                  </a:clrTo>
                </a:clrChange>
                <a:duotone>
                  <a:schemeClr val="accent1">
                    <a:shade val="45000"/>
                    <a:satMod val="135000"/>
                  </a:schemeClr>
                  <a:prstClr val="white"/>
                </a:duotone>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l="13460" t="7938" r="13429" b="8787"/>
              <a:stretch/>
            </p:blipFill>
            <p:spPr bwMode="auto">
              <a:xfrm>
                <a:off x="3742334" y="3897246"/>
                <a:ext cx="400259" cy="745882"/>
              </a:xfrm>
              <a:prstGeom prst="rect">
                <a:avLst/>
              </a:prstGeom>
              <a:noFill/>
              <a:ln>
                <a:noFill/>
              </a:ln>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 name="Picture 2"/>
              <p:cNvPicPr>
                <a:picLocks noChangeAspect="1" noChangeArrowheads="1"/>
              </p:cNvPicPr>
              <p:nvPr/>
            </p:nvPicPr>
            <p:blipFill rotWithShape="1">
              <a:blip r:embed="rId4" cstate="print">
                <a:clrChange>
                  <a:clrFrom>
                    <a:srgbClr val="FAFAFA"/>
                  </a:clrFrom>
                  <a:clrTo>
                    <a:srgbClr val="FAFAFA">
                      <a:alpha val="0"/>
                    </a:srgbClr>
                  </a:clrTo>
                </a:clrChange>
                <a:duotone>
                  <a:schemeClr val="accent1">
                    <a:shade val="45000"/>
                    <a:satMod val="135000"/>
                  </a:schemeClr>
                  <a:prstClr val="white"/>
                </a:duotone>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l="13460" t="7938" r="13429" b="8787"/>
              <a:stretch/>
            </p:blipFill>
            <p:spPr bwMode="auto">
              <a:xfrm>
                <a:off x="3941782" y="3897246"/>
                <a:ext cx="400259" cy="745882"/>
              </a:xfrm>
              <a:prstGeom prst="rect">
                <a:avLst/>
              </a:prstGeom>
              <a:noFill/>
              <a:ln>
                <a:noFill/>
              </a:ln>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3" name="Picture 2"/>
              <p:cNvPicPr>
                <a:picLocks noChangeAspect="1" noChangeArrowheads="1"/>
              </p:cNvPicPr>
              <p:nvPr/>
            </p:nvPicPr>
            <p:blipFill rotWithShape="1">
              <a:blip r:embed="rId4" cstate="print">
                <a:clrChange>
                  <a:clrFrom>
                    <a:srgbClr val="FAFAFA"/>
                  </a:clrFrom>
                  <a:clrTo>
                    <a:srgbClr val="FAFAFA">
                      <a:alpha val="0"/>
                    </a:srgbClr>
                  </a:clrTo>
                </a:clrChange>
                <a:duotone>
                  <a:schemeClr val="accent1">
                    <a:shade val="45000"/>
                    <a:satMod val="135000"/>
                  </a:schemeClr>
                  <a:prstClr val="white"/>
                </a:duotone>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l="13460" t="7938" r="13429" b="8787"/>
              <a:stretch/>
            </p:blipFill>
            <p:spPr bwMode="auto">
              <a:xfrm>
                <a:off x="4141230" y="3897246"/>
                <a:ext cx="400259" cy="745882"/>
              </a:xfrm>
              <a:prstGeom prst="rect">
                <a:avLst/>
              </a:prstGeom>
              <a:noFill/>
              <a:ln>
                <a:noFill/>
              </a:ln>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4" name="Picture 2"/>
              <p:cNvPicPr>
                <a:picLocks noChangeAspect="1" noChangeArrowheads="1"/>
              </p:cNvPicPr>
              <p:nvPr/>
            </p:nvPicPr>
            <p:blipFill rotWithShape="1">
              <a:blip r:embed="rId4" cstate="print">
                <a:clrChange>
                  <a:clrFrom>
                    <a:srgbClr val="FAFAFA"/>
                  </a:clrFrom>
                  <a:clrTo>
                    <a:srgbClr val="FAFAFA">
                      <a:alpha val="0"/>
                    </a:srgbClr>
                  </a:clrTo>
                </a:clrChange>
                <a:duotone>
                  <a:schemeClr val="accent1">
                    <a:shade val="45000"/>
                    <a:satMod val="135000"/>
                  </a:schemeClr>
                  <a:prstClr val="white"/>
                </a:duotone>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l="13460" t="7938" r="13429" b="8787"/>
              <a:stretch/>
            </p:blipFill>
            <p:spPr bwMode="auto">
              <a:xfrm>
                <a:off x="4340678" y="3897246"/>
                <a:ext cx="400259" cy="745882"/>
              </a:xfrm>
              <a:prstGeom prst="rect">
                <a:avLst/>
              </a:prstGeom>
              <a:noFill/>
              <a:ln>
                <a:noFill/>
              </a:ln>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6" name="Picture 2"/>
              <p:cNvPicPr>
                <a:picLocks noChangeAspect="1" noChangeArrowheads="1"/>
              </p:cNvPicPr>
              <p:nvPr/>
            </p:nvPicPr>
            <p:blipFill rotWithShape="1">
              <a:blip r:embed="rId4" cstate="print">
                <a:clrChange>
                  <a:clrFrom>
                    <a:srgbClr val="FAFAFA"/>
                  </a:clrFrom>
                  <a:clrTo>
                    <a:srgbClr val="FAFAFA">
                      <a:alpha val="0"/>
                    </a:srgbClr>
                  </a:clrTo>
                </a:clrChange>
                <a:duotone>
                  <a:schemeClr val="accent1">
                    <a:shade val="45000"/>
                    <a:satMod val="135000"/>
                  </a:schemeClr>
                  <a:prstClr val="white"/>
                </a:duotone>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l="13460" t="7938" r="13429" b="8787"/>
              <a:stretch/>
            </p:blipFill>
            <p:spPr bwMode="auto">
              <a:xfrm>
                <a:off x="4540126" y="3897246"/>
                <a:ext cx="400259" cy="745882"/>
              </a:xfrm>
              <a:prstGeom prst="rect">
                <a:avLst/>
              </a:prstGeom>
              <a:noFill/>
              <a:ln>
                <a:noFill/>
              </a:ln>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7" name="Picture 2"/>
              <p:cNvPicPr>
                <a:picLocks noChangeAspect="1" noChangeArrowheads="1"/>
              </p:cNvPicPr>
              <p:nvPr/>
            </p:nvPicPr>
            <p:blipFill rotWithShape="1">
              <a:blip r:embed="rId4" cstate="print">
                <a:clrChange>
                  <a:clrFrom>
                    <a:srgbClr val="FAFAFA"/>
                  </a:clrFrom>
                  <a:clrTo>
                    <a:srgbClr val="FAFAFA">
                      <a:alpha val="0"/>
                    </a:srgbClr>
                  </a:clrTo>
                </a:clrChange>
                <a:duotone>
                  <a:schemeClr val="accent1">
                    <a:shade val="45000"/>
                    <a:satMod val="135000"/>
                  </a:schemeClr>
                  <a:prstClr val="white"/>
                </a:duotone>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l="13460" t="7938" r="13429" b="8787"/>
              <a:stretch/>
            </p:blipFill>
            <p:spPr bwMode="auto">
              <a:xfrm>
                <a:off x="4739574" y="3897246"/>
                <a:ext cx="400259" cy="745882"/>
              </a:xfrm>
              <a:prstGeom prst="rect">
                <a:avLst/>
              </a:prstGeom>
              <a:noFill/>
              <a:ln>
                <a:noFill/>
              </a:ln>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8" name="Picture 2"/>
              <p:cNvPicPr>
                <a:picLocks noChangeAspect="1" noChangeArrowheads="1"/>
              </p:cNvPicPr>
              <p:nvPr/>
            </p:nvPicPr>
            <p:blipFill rotWithShape="1">
              <a:blip r:embed="rId4" cstate="print">
                <a:clrChange>
                  <a:clrFrom>
                    <a:srgbClr val="FAFAFA"/>
                  </a:clrFrom>
                  <a:clrTo>
                    <a:srgbClr val="FAFAFA">
                      <a:alpha val="0"/>
                    </a:srgbClr>
                  </a:clrTo>
                </a:clrChange>
                <a:duotone>
                  <a:schemeClr val="accent1">
                    <a:shade val="45000"/>
                    <a:satMod val="135000"/>
                  </a:schemeClr>
                  <a:prstClr val="white"/>
                </a:duotone>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l="13460" t="7938" r="13429" b="8787"/>
              <a:stretch/>
            </p:blipFill>
            <p:spPr bwMode="auto">
              <a:xfrm>
                <a:off x="4939022" y="3897246"/>
                <a:ext cx="400259" cy="745882"/>
              </a:xfrm>
              <a:prstGeom prst="rect">
                <a:avLst/>
              </a:prstGeom>
              <a:noFill/>
              <a:ln>
                <a:noFill/>
              </a:ln>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9" name="Picture 2"/>
              <p:cNvPicPr>
                <a:picLocks noChangeAspect="1" noChangeArrowheads="1"/>
              </p:cNvPicPr>
              <p:nvPr/>
            </p:nvPicPr>
            <p:blipFill rotWithShape="1">
              <a:blip r:embed="rId4" cstate="print">
                <a:clrChange>
                  <a:clrFrom>
                    <a:srgbClr val="FAFAFA"/>
                  </a:clrFrom>
                  <a:clrTo>
                    <a:srgbClr val="FAFAFA">
                      <a:alpha val="0"/>
                    </a:srgbClr>
                  </a:clrTo>
                </a:clrChange>
                <a:duotone>
                  <a:schemeClr val="accent1">
                    <a:shade val="45000"/>
                    <a:satMod val="135000"/>
                  </a:schemeClr>
                  <a:prstClr val="white"/>
                </a:duotone>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l="13460" t="7938" r="13429" b="8787"/>
              <a:stretch/>
            </p:blipFill>
            <p:spPr bwMode="auto">
              <a:xfrm>
                <a:off x="5138470" y="3897246"/>
                <a:ext cx="400259" cy="745882"/>
              </a:xfrm>
              <a:prstGeom prst="rect">
                <a:avLst/>
              </a:prstGeom>
              <a:noFill/>
              <a:ln>
                <a:noFill/>
              </a:ln>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0" name="Picture 2"/>
              <p:cNvPicPr>
                <a:picLocks noChangeAspect="1" noChangeArrowheads="1"/>
              </p:cNvPicPr>
              <p:nvPr/>
            </p:nvPicPr>
            <p:blipFill rotWithShape="1">
              <a:blip r:embed="rId4" cstate="print">
                <a:clrChange>
                  <a:clrFrom>
                    <a:srgbClr val="FAFAFA"/>
                  </a:clrFrom>
                  <a:clrTo>
                    <a:srgbClr val="FAFAFA">
                      <a:alpha val="0"/>
                    </a:srgbClr>
                  </a:clrTo>
                </a:clrChange>
                <a:duotone>
                  <a:schemeClr val="accent1">
                    <a:shade val="45000"/>
                    <a:satMod val="135000"/>
                  </a:schemeClr>
                  <a:prstClr val="white"/>
                </a:duotone>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l="13460" t="7938" r="13429" b="8787"/>
              <a:stretch/>
            </p:blipFill>
            <p:spPr bwMode="auto">
              <a:xfrm>
                <a:off x="5337918" y="3897246"/>
                <a:ext cx="400259" cy="745882"/>
              </a:xfrm>
              <a:prstGeom prst="rect">
                <a:avLst/>
              </a:prstGeom>
              <a:noFill/>
              <a:ln>
                <a:noFill/>
              </a:ln>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1" name="Picture 2"/>
              <p:cNvPicPr>
                <a:picLocks noChangeAspect="1" noChangeArrowheads="1"/>
              </p:cNvPicPr>
              <p:nvPr/>
            </p:nvPicPr>
            <p:blipFill rotWithShape="1">
              <a:blip r:embed="rId4" cstate="print">
                <a:clrChange>
                  <a:clrFrom>
                    <a:srgbClr val="FAFAFA"/>
                  </a:clrFrom>
                  <a:clrTo>
                    <a:srgbClr val="FAFAFA">
                      <a:alpha val="0"/>
                    </a:srgbClr>
                  </a:clrTo>
                </a:clrChange>
                <a:duotone>
                  <a:schemeClr val="accent1">
                    <a:shade val="45000"/>
                    <a:satMod val="135000"/>
                  </a:schemeClr>
                  <a:prstClr val="white"/>
                </a:duotone>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l="13460" t="7938" r="13429" b="8787"/>
              <a:stretch/>
            </p:blipFill>
            <p:spPr bwMode="auto">
              <a:xfrm>
                <a:off x="5537366" y="3897246"/>
                <a:ext cx="400259" cy="745882"/>
              </a:xfrm>
              <a:prstGeom prst="rect">
                <a:avLst/>
              </a:prstGeom>
              <a:noFill/>
              <a:ln>
                <a:noFill/>
              </a:ln>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 name="Picture 2"/>
              <p:cNvPicPr>
                <a:picLocks noChangeAspect="1" noChangeArrowheads="1"/>
              </p:cNvPicPr>
              <p:nvPr/>
            </p:nvPicPr>
            <p:blipFill rotWithShape="1">
              <a:blip r:embed="rId4" cstate="print">
                <a:clrChange>
                  <a:clrFrom>
                    <a:srgbClr val="FAFAFA"/>
                  </a:clrFrom>
                  <a:clrTo>
                    <a:srgbClr val="FAFAFA">
                      <a:alpha val="0"/>
                    </a:srgbClr>
                  </a:clrTo>
                </a:clrChange>
                <a:duotone>
                  <a:schemeClr val="accent1">
                    <a:shade val="45000"/>
                    <a:satMod val="135000"/>
                  </a:schemeClr>
                  <a:prstClr val="white"/>
                </a:duotone>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l="13460" t="7938" r="13429" b="8787"/>
              <a:stretch/>
            </p:blipFill>
            <p:spPr bwMode="auto">
              <a:xfrm>
                <a:off x="5736814" y="3897246"/>
                <a:ext cx="400259" cy="745882"/>
              </a:xfrm>
              <a:prstGeom prst="rect">
                <a:avLst/>
              </a:prstGeom>
              <a:noFill/>
              <a:ln>
                <a:noFill/>
              </a:ln>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 name="Picture 2"/>
              <p:cNvPicPr>
                <a:picLocks noChangeAspect="1" noChangeArrowheads="1"/>
              </p:cNvPicPr>
              <p:nvPr/>
            </p:nvPicPr>
            <p:blipFill rotWithShape="1">
              <a:blip r:embed="rId4" cstate="print">
                <a:clrChange>
                  <a:clrFrom>
                    <a:srgbClr val="FAFAFA"/>
                  </a:clrFrom>
                  <a:clrTo>
                    <a:srgbClr val="FAFAFA">
                      <a:alpha val="0"/>
                    </a:srgbClr>
                  </a:clrTo>
                </a:clrChange>
                <a:duotone>
                  <a:schemeClr val="accent1">
                    <a:shade val="45000"/>
                    <a:satMod val="135000"/>
                  </a:schemeClr>
                  <a:prstClr val="white"/>
                </a:duotone>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l="13460" t="7938" r="13429" b="8787"/>
              <a:stretch/>
            </p:blipFill>
            <p:spPr bwMode="auto">
              <a:xfrm>
                <a:off x="5936262" y="3897246"/>
                <a:ext cx="400259" cy="745882"/>
              </a:xfrm>
              <a:prstGeom prst="rect">
                <a:avLst/>
              </a:prstGeom>
              <a:noFill/>
              <a:ln>
                <a:noFill/>
              </a:ln>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4" name="Picture 2"/>
              <p:cNvPicPr>
                <a:picLocks noChangeAspect="1" noChangeArrowheads="1"/>
              </p:cNvPicPr>
              <p:nvPr/>
            </p:nvPicPr>
            <p:blipFill rotWithShape="1">
              <a:blip r:embed="rId4" cstate="print">
                <a:clrChange>
                  <a:clrFrom>
                    <a:srgbClr val="FAFAFA"/>
                  </a:clrFrom>
                  <a:clrTo>
                    <a:srgbClr val="FAFAFA">
                      <a:alpha val="0"/>
                    </a:srgbClr>
                  </a:clrTo>
                </a:clrChange>
                <a:duotone>
                  <a:schemeClr val="accent1">
                    <a:shade val="45000"/>
                    <a:satMod val="135000"/>
                  </a:schemeClr>
                  <a:prstClr val="white"/>
                </a:duotone>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l="13460" t="7938" r="13429" b="8787"/>
              <a:stretch/>
            </p:blipFill>
            <p:spPr bwMode="auto">
              <a:xfrm>
                <a:off x="6135710" y="3897246"/>
                <a:ext cx="400259" cy="745882"/>
              </a:xfrm>
              <a:prstGeom prst="rect">
                <a:avLst/>
              </a:prstGeom>
              <a:noFill/>
              <a:ln>
                <a:noFill/>
              </a:ln>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5" name="Picture 2"/>
              <p:cNvPicPr>
                <a:picLocks noChangeAspect="1" noChangeArrowheads="1"/>
              </p:cNvPicPr>
              <p:nvPr/>
            </p:nvPicPr>
            <p:blipFill rotWithShape="1">
              <a:blip r:embed="rId4" cstate="print">
                <a:clrChange>
                  <a:clrFrom>
                    <a:srgbClr val="FAFAFA"/>
                  </a:clrFrom>
                  <a:clrTo>
                    <a:srgbClr val="FAFAFA">
                      <a:alpha val="0"/>
                    </a:srgbClr>
                  </a:clrTo>
                </a:clrChange>
                <a:duotone>
                  <a:schemeClr val="accent1">
                    <a:shade val="45000"/>
                    <a:satMod val="135000"/>
                  </a:schemeClr>
                  <a:prstClr val="white"/>
                </a:duotone>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l="13460" t="7938" r="13429" b="8787"/>
              <a:stretch/>
            </p:blipFill>
            <p:spPr bwMode="auto">
              <a:xfrm>
                <a:off x="6335158" y="3897246"/>
                <a:ext cx="400259" cy="745882"/>
              </a:xfrm>
              <a:prstGeom prst="rect">
                <a:avLst/>
              </a:prstGeom>
              <a:noFill/>
              <a:ln>
                <a:noFill/>
              </a:ln>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6" name="Picture 2"/>
              <p:cNvPicPr>
                <a:picLocks noChangeAspect="1" noChangeArrowheads="1"/>
              </p:cNvPicPr>
              <p:nvPr/>
            </p:nvPicPr>
            <p:blipFill rotWithShape="1">
              <a:blip r:embed="rId4" cstate="print">
                <a:clrChange>
                  <a:clrFrom>
                    <a:srgbClr val="FAFAFA"/>
                  </a:clrFrom>
                  <a:clrTo>
                    <a:srgbClr val="FAFAFA">
                      <a:alpha val="0"/>
                    </a:srgbClr>
                  </a:clrTo>
                </a:clrChange>
                <a:duotone>
                  <a:schemeClr val="accent1">
                    <a:shade val="45000"/>
                    <a:satMod val="135000"/>
                  </a:schemeClr>
                  <a:prstClr val="white"/>
                </a:duotone>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l="13460" t="7938" r="13429" b="8787"/>
              <a:stretch/>
            </p:blipFill>
            <p:spPr bwMode="auto">
              <a:xfrm>
                <a:off x="6534606" y="3897246"/>
                <a:ext cx="400259" cy="745882"/>
              </a:xfrm>
              <a:prstGeom prst="rect">
                <a:avLst/>
              </a:prstGeom>
              <a:noFill/>
              <a:ln>
                <a:noFill/>
              </a:ln>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7" name="Picture 2"/>
              <p:cNvPicPr>
                <a:picLocks noChangeAspect="1" noChangeArrowheads="1"/>
              </p:cNvPicPr>
              <p:nvPr/>
            </p:nvPicPr>
            <p:blipFill rotWithShape="1">
              <a:blip r:embed="rId4" cstate="print">
                <a:clrChange>
                  <a:clrFrom>
                    <a:srgbClr val="FAFAFA"/>
                  </a:clrFrom>
                  <a:clrTo>
                    <a:srgbClr val="FAFAFA">
                      <a:alpha val="0"/>
                    </a:srgbClr>
                  </a:clrTo>
                </a:clrChange>
                <a:duotone>
                  <a:schemeClr val="accent1">
                    <a:shade val="45000"/>
                    <a:satMod val="135000"/>
                  </a:schemeClr>
                  <a:prstClr val="white"/>
                </a:duotone>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l="13460" t="7938" r="13429" b="8787"/>
              <a:stretch/>
            </p:blipFill>
            <p:spPr bwMode="auto">
              <a:xfrm>
                <a:off x="6734054" y="3897246"/>
                <a:ext cx="400259" cy="745882"/>
              </a:xfrm>
              <a:prstGeom prst="rect">
                <a:avLst/>
              </a:prstGeom>
              <a:noFill/>
              <a:ln>
                <a:noFill/>
              </a:ln>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8" name="Picture 2"/>
              <p:cNvPicPr>
                <a:picLocks noChangeAspect="1" noChangeArrowheads="1"/>
              </p:cNvPicPr>
              <p:nvPr/>
            </p:nvPicPr>
            <p:blipFill rotWithShape="1">
              <a:blip r:embed="rId4" cstate="print">
                <a:clrChange>
                  <a:clrFrom>
                    <a:srgbClr val="FAFAFA"/>
                  </a:clrFrom>
                  <a:clrTo>
                    <a:srgbClr val="FAFAFA">
                      <a:alpha val="0"/>
                    </a:srgbClr>
                  </a:clrTo>
                </a:clrChange>
                <a:duotone>
                  <a:schemeClr val="accent1">
                    <a:shade val="45000"/>
                    <a:satMod val="135000"/>
                  </a:schemeClr>
                  <a:prstClr val="white"/>
                </a:duotone>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l="13460" t="7938" r="13429" b="8787"/>
              <a:stretch/>
            </p:blipFill>
            <p:spPr bwMode="auto">
              <a:xfrm>
                <a:off x="6933502" y="3897246"/>
                <a:ext cx="400259" cy="745882"/>
              </a:xfrm>
              <a:prstGeom prst="rect">
                <a:avLst/>
              </a:prstGeom>
              <a:noFill/>
              <a:ln>
                <a:noFill/>
              </a:ln>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9" name="Picture 2"/>
              <p:cNvPicPr>
                <a:picLocks noChangeAspect="1" noChangeArrowheads="1"/>
              </p:cNvPicPr>
              <p:nvPr/>
            </p:nvPicPr>
            <p:blipFill rotWithShape="1">
              <a:blip r:embed="rId4" cstate="print">
                <a:clrChange>
                  <a:clrFrom>
                    <a:srgbClr val="FAFAFA"/>
                  </a:clrFrom>
                  <a:clrTo>
                    <a:srgbClr val="FAFAFA">
                      <a:alpha val="0"/>
                    </a:srgbClr>
                  </a:clrTo>
                </a:clrChange>
                <a:duotone>
                  <a:schemeClr val="accent1">
                    <a:shade val="45000"/>
                    <a:satMod val="135000"/>
                  </a:schemeClr>
                  <a:prstClr val="white"/>
                </a:duotone>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l="13460" t="7938" r="13429" b="8787"/>
              <a:stretch/>
            </p:blipFill>
            <p:spPr bwMode="auto">
              <a:xfrm>
                <a:off x="7132950" y="3897246"/>
                <a:ext cx="400259" cy="745882"/>
              </a:xfrm>
              <a:prstGeom prst="rect">
                <a:avLst/>
              </a:prstGeom>
              <a:noFill/>
              <a:ln>
                <a:noFill/>
              </a:ln>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0" name="Picture 2"/>
              <p:cNvPicPr>
                <a:picLocks noChangeAspect="1" noChangeArrowheads="1"/>
              </p:cNvPicPr>
              <p:nvPr/>
            </p:nvPicPr>
            <p:blipFill rotWithShape="1">
              <a:blip r:embed="rId4" cstate="print">
                <a:clrChange>
                  <a:clrFrom>
                    <a:srgbClr val="FAFAFA"/>
                  </a:clrFrom>
                  <a:clrTo>
                    <a:srgbClr val="FAFAFA">
                      <a:alpha val="0"/>
                    </a:srgbClr>
                  </a:clrTo>
                </a:clrChange>
                <a:duotone>
                  <a:schemeClr val="accent1">
                    <a:shade val="45000"/>
                    <a:satMod val="135000"/>
                  </a:schemeClr>
                  <a:prstClr val="white"/>
                </a:duotone>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l="13460" t="7938" r="13429" b="8787"/>
              <a:stretch/>
            </p:blipFill>
            <p:spPr bwMode="auto">
              <a:xfrm>
                <a:off x="7332398" y="3897246"/>
                <a:ext cx="400259" cy="745882"/>
              </a:xfrm>
              <a:prstGeom prst="rect">
                <a:avLst/>
              </a:prstGeom>
              <a:noFill/>
              <a:ln>
                <a:noFill/>
              </a:ln>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1" name="Picture 2"/>
              <p:cNvPicPr>
                <a:picLocks noChangeAspect="1" noChangeArrowheads="1"/>
              </p:cNvPicPr>
              <p:nvPr/>
            </p:nvPicPr>
            <p:blipFill rotWithShape="1">
              <a:blip r:embed="rId4" cstate="print">
                <a:clrChange>
                  <a:clrFrom>
                    <a:srgbClr val="FAFAFA"/>
                  </a:clrFrom>
                  <a:clrTo>
                    <a:srgbClr val="FAFAFA">
                      <a:alpha val="0"/>
                    </a:srgbClr>
                  </a:clrTo>
                </a:clrChange>
                <a:duotone>
                  <a:schemeClr val="accent1">
                    <a:shade val="45000"/>
                    <a:satMod val="135000"/>
                  </a:schemeClr>
                  <a:prstClr val="white"/>
                </a:duotone>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l="13460" t="7938" r="13429" b="8787"/>
              <a:stretch/>
            </p:blipFill>
            <p:spPr bwMode="auto">
              <a:xfrm>
                <a:off x="7531846" y="3897246"/>
                <a:ext cx="400259" cy="745882"/>
              </a:xfrm>
              <a:prstGeom prst="rect">
                <a:avLst/>
              </a:prstGeom>
              <a:noFill/>
              <a:ln>
                <a:noFill/>
              </a:ln>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 name="Picture 2"/>
              <p:cNvPicPr>
                <a:picLocks noChangeAspect="1" noChangeArrowheads="1"/>
              </p:cNvPicPr>
              <p:nvPr/>
            </p:nvPicPr>
            <p:blipFill rotWithShape="1">
              <a:blip r:embed="rId4" cstate="print">
                <a:clrChange>
                  <a:clrFrom>
                    <a:srgbClr val="FAFAFA"/>
                  </a:clrFrom>
                  <a:clrTo>
                    <a:srgbClr val="FAFAFA">
                      <a:alpha val="0"/>
                    </a:srgbClr>
                  </a:clrTo>
                </a:clrChange>
                <a:duotone>
                  <a:schemeClr val="accent1">
                    <a:shade val="45000"/>
                    <a:satMod val="135000"/>
                  </a:schemeClr>
                  <a:prstClr val="white"/>
                </a:duotone>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l="13460" t="7938" r="13429" b="8787"/>
              <a:stretch/>
            </p:blipFill>
            <p:spPr bwMode="auto">
              <a:xfrm>
                <a:off x="7731294" y="3897246"/>
                <a:ext cx="400259" cy="745882"/>
              </a:xfrm>
              <a:prstGeom prst="rect">
                <a:avLst/>
              </a:prstGeom>
              <a:noFill/>
              <a:ln>
                <a:noFill/>
              </a:ln>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3" name="Picture 2"/>
              <p:cNvPicPr>
                <a:picLocks noChangeAspect="1" noChangeArrowheads="1"/>
              </p:cNvPicPr>
              <p:nvPr/>
            </p:nvPicPr>
            <p:blipFill rotWithShape="1">
              <a:blip r:embed="rId4" cstate="print">
                <a:clrChange>
                  <a:clrFrom>
                    <a:srgbClr val="FAFAFA"/>
                  </a:clrFrom>
                  <a:clrTo>
                    <a:srgbClr val="FAFAFA">
                      <a:alpha val="0"/>
                    </a:srgbClr>
                  </a:clrTo>
                </a:clrChange>
                <a:duotone>
                  <a:schemeClr val="accent1">
                    <a:shade val="45000"/>
                    <a:satMod val="135000"/>
                  </a:schemeClr>
                  <a:prstClr val="white"/>
                </a:duotone>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l="13460" t="7938" r="13429" b="8787"/>
              <a:stretch/>
            </p:blipFill>
            <p:spPr bwMode="auto">
              <a:xfrm>
                <a:off x="7930742" y="3897246"/>
                <a:ext cx="400259" cy="745882"/>
              </a:xfrm>
              <a:prstGeom prst="rect">
                <a:avLst/>
              </a:prstGeom>
              <a:noFill/>
              <a:ln>
                <a:noFill/>
              </a:ln>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4" name="Picture 2"/>
              <p:cNvPicPr>
                <a:picLocks noChangeAspect="1" noChangeArrowheads="1"/>
              </p:cNvPicPr>
              <p:nvPr/>
            </p:nvPicPr>
            <p:blipFill rotWithShape="1">
              <a:blip r:embed="rId4" cstate="print">
                <a:clrChange>
                  <a:clrFrom>
                    <a:srgbClr val="FAFAFA"/>
                  </a:clrFrom>
                  <a:clrTo>
                    <a:srgbClr val="FAFAFA">
                      <a:alpha val="0"/>
                    </a:srgbClr>
                  </a:clrTo>
                </a:clrChange>
                <a:duotone>
                  <a:schemeClr val="accent1">
                    <a:shade val="45000"/>
                    <a:satMod val="135000"/>
                  </a:schemeClr>
                  <a:prstClr val="white"/>
                </a:duotone>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l="13460" t="7938" r="13429" b="8787"/>
              <a:stretch/>
            </p:blipFill>
            <p:spPr bwMode="auto">
              <a:xfrm>
                <a:off x="8130190" y="3897246"/>
                <a:ext cx="400259" cy="745882"/>
              </a:xfrm>
              <a:prstGeom prst="rect">
                <a:avLst/>
              </a:prstGeom>
              <a:noFill/>
              <a:ln>
                <a:noFill/>
              </a:ln>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5" name="Picture 2"/>
              <p:cNvPicPr>
                <a:picLocks noChangeAspect="1" noChangeArrowheads="1"/>
              </p:cNvPicPr>
              <p:nvPr/>
            </p:nvPicPr>
            <p:blipFill rotWithShape="1">
              <a:blip r:embed="rId4" cstate="print">
                <a:clrChange>
                  <a:clrFrom>
                    <a:srgbClr val="FAFAFA"/>
                  </a:clrFrom>
                  <a:clrTo>
                    <a:srgbClr val="FAFAFA">
                      <a:alpha val="0"/>
                    </a:srgbClr>
                  </a:clrTo>
                </a:clrChange>
                <a:duotone>
                  <a:schemeClr val="accent1">
                    <a:shade val="45000"/>
                    <a:satMod val="135000"/>
                  </a:schemeClr>
                  <a:prstClr val="white"/>
                </a:duotone>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l="13460" t="7938" r="13429" b="8787"/>
              <a:stretch/>
            </p:blipFill>
            <p:spPr bwMode="auto">
              <a:xfrm>
                <a:off x="8329640" y="3897246"/>
                <a:ext cx="400259" cy="745882"/>
              </a:xfrm>
              <a:prstGeom prst="rect">
                <a:avLst/>
              </a:prstGeom>
              <a:noFill/>
              <a:ln>
                <a:noFill/>
              </a:ln>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6" name="Picture 2"/>
              <p:cNvPicPr>
                <a:picLocks noChangeAspect="1" noChangeArrowheads="1"/>
              </p:cNvPicPr>
              <p:nvPr/>
            </p:nvPicPr>
            <p:blipFill rotWithShape="1">
              <a:blip r:embed="rId4" cstate="print">
                <a:clrChange>
                  <a:clrFrom>
                    <a:srgbClr val="FAFAFA"/>
                  </a:clrFrom>
                  <a:clrTo>
                    <a:srgbClr val="FAFAFA">
                      <a:alpha val="0"/>
                    </a:srgbClr>
                  </a:clrTo>
                </a:clrChange>
                <a:duotone>
                  <a:schemeClr val="accent1">
                    <a:shade val="45000"/>
                    <a:satMod val="135000"/>
                  </a:schemeClr>
                  <a:prstClr val="white"/>
                </a:duotone>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l="13460" t="7938" r="13429" b="8787"/>
              <a:stretch/>
            </p:blipFill>
            <p:spPr bwMode="auto">
              <a:xfrm>
                <a:off x="3542886" y="4770457"/>
                <a:ext cx="400259" cy="745882"/>
              </a:xfrm>
              <a:prstGeom prst="rect">
                <a:avLst/>
              </a:prstGeom>
              <a:noFill/>
              <a:ln>
                <a:noFill/>
              </a:ln>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7" name="Picture 2"/>
              <p:cNvPicPr>
                <a:picLocks noChangeAspect="1" noChangeArrowheads="1"/>
              </p:cNvPicPr>
              <p:nvPr/>
            </p:nvPicPr>
            <p:blipFill rotWithShape="1">
              <a:blip r:embed="rId4" cstate="print">
                <a:clrChange>
                  <a:clrFrom>
                    <a:srgbClr val="FAFAFA"/>
                  </a:clrFrom>
                  <a:clrTo>
                    <a:srgbClr val="FAFAFA">
                      <a:alpha val="0"/>
                    </a:srgbClr>
                  </a:clrTo>
                </a:clrChange>
                <a:duotone>
                  <a:schemeClr val="accent1">
                    <a:shade val="45000"/>
                    <a:satMod val="135000"/>
                  </a:schemeClr>
                  <a:prstClr val="white"/>
                </a:duotone>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l="13460" t="7938" r="13429" b="8787"/>
              <a:stretch/>
            </p:blipFill>
            <p:spPr bwMode="auto">
              <a:xfrm>
                <a:off x="3742334" y="4770457"/>
                <a:ext cx="400259" cy="745882"/>
              </a:xfrm>
              <a:prstGeom prst="rect">
                <a:avLst/>
              </a:prstGeom>
              <a:noFill/>
              <a:ln>
                <a:noFill/>
              </a:ln>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8" name="Picture 2"/>
              <p:cNvPicPr>
                <a:picLocks noChangeAspect="1" noChangeArrowheads="1"/>
              </p:cNvPicPr>
              <p:nvPr/>
            </p:nvPicPr>
            <p:blipFill rotWithShape="1">
              <a:blip r:embed="rId4" cstate="print">
                <a:clrChange>
                  <a:clrFrom>
                    <a:srgbClr val="FAFAFA"/>
                  </a:clrFrom>
                  <a:clrTo>
                    <a:srgbClr val="FAFAFA">
                      <a:alpha val="0"/>
                    </a:srgbClr>
                  </a:clrTo>
                </a:clrChange>
                <a:duotone>
                  <a:schemeClr val="accent1">
                    <a:shade val="45000"/>
                    <a:satMod val="135000"/>
                  </a:schemeClr>
                  <a:prstClr val="white"/>
                </a:duotone>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l="13460" t="7938" r="13429" b="8787"/>
              <a:stretch/>
            </p:blipFill>
            <p:spPr bwMode="auto">
              <a:xfrm>
                <a:off x="3941782" y="4770457"/>
                <a:ext cx="400259" cy="745882"/>
              </a:xfrm>
              <a:prstGeom prst="rect">
                <a:avLst/>
              </a:prstGeom>
              <a:noFill/>
              <a:ln>
                <a:noFill/>
              </a:ln>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9" name="Picture 2"/>
              <p:cNvPicPr>
                <a:picLocks noChangeAspect="1" noChangeArrowheads="1"/>
              </p:cNvPicPr>
              <p:nvPr/>
            </p:nvPicPr>
            <p:blipFill rotWithShape="1">
              <a:blip r:embed="rId4" cstate="print">
                <a:clrChange>
                  <a:clrFrom>
                    <a:srgbClr val="FAFAFA"/>
                  </a:clrFrom>
                  <a:clrTo>
                    <a:srgbClr val="FAFAFA">
                      <a:alpha val="0"/>
                    </a:srgbClr>
                  </a:clrTo>
                </a:clrChange>
                <a:duotone>
                  <a:schemeClr val="accent1">
                    <a:shade val="45000"/>
                    <a:satMod val="135000"/>
                  </a:schemeClr>
                  <a:prstClr val="white"/>
                </a:duotone>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l="13460" t="7938" r="13429" b="8787"/>
              <a:stretch/>
            </p:blipFill>
            <p:spPr bwMode="auto">
              <a:xfrm>
                <a:off x="4141230" y="4770457"/>
                <a:ext cx="400259" cy="745882"/>
              </a:xfrm>
              <a:prstGeom prst="rect">
                <a:avLst/>
              </a:prstGeom>
              <a:noFill/>
              <a:ln>
                <a:noFill/>
              </a:ln>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0" name="Picture 2"/>
              <p:cNvPicPr>
                <a:picLocks noChangeAspect="1" noChangeArrowheads="1"/>
              </p:cNvPicPr>
              <p:nvPr/>
            </p:nvPicPr>
            <p:blipFill rotWithShape="1">
              <a:blip r:embed="rId4" cstate="print">
                <a:clrChange>
                  <a:clrFrom>
                    <a:srgbClr val="FAFAFA"/>
                  </a:clrFrom>
                  <a:clrTo>
                    <a:srgbClr val="FAFAFA">
                      <a:alpha val="0"/>
                    </a:srgbClr>
                  </a:clrTo>
                </a:clrChange>
                <a:duotone>
                  <a:schemeClr val="accent1">
                    <a:shade val="45000"/>
                    <a:satMod val="135000"/>
                  </a:schemeClr>
                  <a:prstClr val="white"/>
                </a:duotone>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l="13460" t="7938" r="13429" b="8787"/>
              <a:stretch/>
            </p:blipFill>
            <p:spPr bwMode="auto">
              <a:xfrm>
                <a:off x="4340678" y="4770457"/>
                <a:ext cx="400259" cy="745882"/>
              </a:xfrm>
              <a:prstGeom prst="rect">
                <a:avLst/>
              </a:prstGeom>
              <a:noFill/>
              <a:ln>
                <a:noFill/>
              </a:ln>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1" name="Picture 2"/>
              <p:cNvPicPr>
                <a:picLocks noChangeAspect="1" noChangeArrowheads="1"/>
              </p:cNvPicPr>
              <p:nvPr/>
            </p:nvPicPr>
            <p:blipFill rotWithShape="1">
              <a:blip r:embed="rId4" cstate="print">
                <a:clrChange>
                  <a:clrFrom>
                    <a:srgbClr val="FAFAFA"/>
                  </a:clrFrom>
                  <a:clrTo>
                    <a:srgbClr val="FAFAFA">
                      <a:alpha val="0"/>
                    </a:srgbClr>
                  </a:clrTo>
                </a:clrChange>
                <a:duotone>
                  <a:schemeClr val="accent1">
                    <a:shade val="45000"/>
                    <a:satMod val="135000"/>
                  </a:schemeClr>
                  <a:prstClr val="white"/>
                </a:duotone>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l="13460" t="7938" r="13429" b="8787"/>
              <a:stretch/>
            </p:blipFill>
            <p:spPr bwMode="auto">
              <a:xfrm>
                <a:off x="4540126" y="4770457"/>
                <a:ext cx="400259" cy="745882"/>
              </a:xfrm>
              <a:prstGeom prst="rect">
                <a:avLst/>
              </a:prstGeom>
              <a:noFill/>
              <a:ln>
                <a:noFill/>
              </a:ln>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 name="Picture 2"/>
              <p:cNvPicPr>
                <a:picLocks noChangeAspect="1" noChangeArrowheads="1"/>
              </p:cNvPicPr>
              <p:nvPr/>
            </p:nvPicPr>
            <p:blipFill rotWithShape="1">
              <a:blip r:embed="rId4" cstate="print">
                <a:clrChange>
                  <a:clrFrom>
                    <a:srgbClr val="FAFAFA"/>
                  </a:clrFrom>
                  <a:clrTo>
                    <a:srgbClr val="FAFAFA">
                      <a:alpha val="0"/>
                    </a:srgbClr>
                  </a:clrTo>
                </a:clrChange>
                <a:duotone>
                  <a:schemeClr val="accent1">
                    <a:shade val="45000"/>
                    <a:satMod val="135000"/>
                  </a:schemeClr>
                  <a:prstClr val="white"/>
                </a:duotone>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l="13460" t="7938" r="13429" b="8787"/>
              <a:stretch/>
            </p:blipFill>
            <p:spPr bwMode="auto">
              <a:xfrm>
                <a:off x="4739574" y="4770457"/>
                <a:ext cx="400259" cy="745882"/>
              </a:xfrm>
              <a:prstGeom prst="rect">
                <a:avLst/>
              </a:prstGeom>
              <a:noFill/>
              <a:ln>
                <a:noFill/>
              </a:ln>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3" name="Picture 2"/>
              <p:cNvPicPr>
                <a:picLocks noChangeAspect="1" noChangeArrowheads="1"/>
              </p:cNvPicPr>
              <p:nvPr/>
            </p:nvPicPr>
            <p:blipFill rotWithShape="1">
              <a:blip r:embed="rId4" cstate="print">
                <a:clrChange>
                  <a:clrFrom>
                    <a:srgbClr val="FAFAFA"/>
                  </a:clrFrom>
                  <a:clrTo>
                    <a:srgbClr val="FAFAFA">
                      <a:alpha val="0"/>
                    </a:srgbClr>
                  </a:clrTo>
                </a:clrChange>
                <a:duotone>
                  <a:schemeClr val="accent1">
                    <a:shade val="45000"/>
                    <a:satMod val="135000"/>
                  </a:schemeClr>
                  <a:prstClr val="white"/>
                </a:duotone>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l="13460" t="7938" r="13429" b="8787"/>
              <a:stretch/>
            </p:blipFill>
            <p:spPr bwMode="auto">
              <a:xfrm>
                <a:off x="4939022" y="4770457"/>
                <a:ext cx="400259" cy="745882"/>
              </a:xfrm>
              <a:prstGeom prst="rect">
                <a:avLst/>
              </a:prstGeom>
              <a:noFill/>
              <a:ln>
                <a:noFill/>
              </a:ln>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4" name="Picture 2"/>
              <p:cNvPicPr>
                <a:picLocks noChangeAspect="1" noChangeArrowheads="1"/>
              </p:cNvPicPr>
              <p:nvPr/>
            </p:nvPicPr>
            <p:blipFill rotWithShape="1">
              <a:blip r:embed="rId4" cstate="print">
                <a:clrChange>
                  <a:clrFrom>
                    <a:srgbClr val="FAFAFA"/>
                  </a:clrFrom>
                  <a:clrTo>
                    <a:srgbClr val="FAFAFA">
                      <a:alpha val="0"/>
                    </a:srgbClr>
                  </a:clrTo>
                </a:clrChange>
                <a:duotone>
                  <a:schemeClr val="accent1">
                    <a:shade val="45000"/>
                    <a:satMod val="135000"/>
                  </a:schemeClr>
                  <a:prstClr val="white"/>
                </a:duotone>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l="13460" t="7938" r="13429" b="8787"/>
              <a:stretch/>
            </p:blipFill>
            <p:spPr bwMode="auto">
              <a:xfrm>
                <a:off x="5138470" y="4770457"/>
                <a:ext cx="400259" cy="745882"/>
              </a:xfrm>
              <a:prstGeom prst="rect">
                <a:avLst/>
              </a:prstGeom>
              <a:noFill/>
              <a:ln>
                <a:noFill/>
              </a:ln>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5" name="Picture 2"/>
              <p:cNvPicPr>
                <a:picLocks noChangeAspect="1" noChangeArrowheads="1"/>
              </p:cNvPicPr>
              <p:nvPr/>
            </p:nvPicPr>
            <p:blipFill rotWithShape="1">
              <a:blip r:embed="rId4" cstate="print">
                <a:clrChange>
                  <a:clrFrom>
                    <a:srgbClr val="FAFAFA"/>
                  </a:clrFrom>
                  <a:clrTo>
                    <a:srgbClr val="FAFAFA">
                      <a:alpha val="0"/>
                    </a:srgbClr>
                  </a:clrTo>
                </a:clrChange>
                <a:duotone>
                  <a:schemeClr val="accent1">
                    <a:shade val="45000"/>
                    <a:satMod val="135000"/>
                  </a:schemeClr>
                  <a:prstClr val="white"/>
                </a:duotone>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l="13460" t="7938" r="13429" b="8787"/>
              <a:stretch/>
            </p:blipFill>
            <p:spPr bwMode="auto">
              <a:xfrm>
                <a:off x="5337918" y="4770457"/>
                <a:ext cx="400259" cy="745882"/>
              </a:xfrm>
              <a:prstGeom prst="rect">
                <a:avLst/>
              </a:prstGeom>
              <a:noFill/>
              <a:ln>
                <a:noFill/>
              </a:ln>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6" name="Picture 2"/>
              <p:cNvPicPr>
                <a:picLocks noChangeAspect="1" noChangeArrowheads="1"/>
              </p:cNvPicPr>
              <p:nvPr/>
            </p:nvPicPr>
            <p:blipFill rotWithShape="1">
              <a:blip r:embed="rId4" cstate="print">
                <a:clrChange>
                  <a:clrFrom>
                    <a:srgbClr val="FAFAFA"/>
                  </a:clrFrom>
                  <a:clrTo>
                    <a:srgbClr val="FAFAFA">
                      <a:alpha val="0"/>
                    </a:srgbClr>
                  </a:clrTo>
                </a:clrChange>
                <a:duotone>
                  <a:schemeClr val="accent1">
                    <a:shade val="45000"/>
                    <a:satMod val="135000"/>
                  </a:schemeClr>
                  <a:prstClr val="white"/>
                </a:duotone>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l="13460" t="7938" r="13429" b="8787"/>
              <a:stretch/>
            </p:blipFill>
            <p:spPr bwMode="auto">
              <a:xfrm>
                <a:off x="5537366" y="4770457"/>
                <a:ext cx="400259" cy="745882"/>
              </a:xfrm>
              <a:prstGeom prst="rect">
                <a:avLst/>
              </a:prstGeom>
              <a:noFill/>
              <a:ln>
                <a:noFill/>
              </a:ln>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7" name="Picture 2"/>
              <p:cNvPicPr>
                <a:picLocks noChangeAspect="1" noChangeArrowheads="1"/>
              </p:cNvPicPr>
              <p:nvPr/>
            </p:nvPicPr>
            <p:blipFill rotWithShape="1">
              <a:blip r:embed="rId4" cstate="print">
                <a:clrChange>
                  <a:clrFrom>
                    <a:srgbClr val="FAFAFA"/>
                  </a:clrFrom>
                  <a:clrTo>
                    <a:srgbClr val="FAFAFA">
                      <a:alpha val="0"/>
                    </a:srgbClr>
                  </a:clrTo>
                </a:clrChange>
                <a:duotone>
                  <a:schemeClr val="accent1">
                    <a:shade val="45000"/>
                    <a:satMod val="135000"/>
                  </a:schemeClr>
                  <a:prstClr val="white"/>
                </a:duotone>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l="13460" t="7938" r="13429" b="8787"/>
              <a:stretch/>
            </p:blipFill>
            <p:spPr bwMode="auto">
              <a:xfrm>
                <a:off x="5736814" y="4770457"/>
                <a:ext cx="400259" cy="745882"/>
              </a:xfrm>
              <a:prstGeom prst="rect">
                <a:avLst/>
              </a:prstGeom>
              <a:noFill/>
              <a:ln>
                <a:noFill/>
              </a:ln>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8" name="Picture 2"/>
              <p:cNvPicPr>
                <a:picLocks noChangeAspect="1" noChangeArrowheads="1"/>
              </p:cNvPicPr>
              <p:nvPr/>
            </p:nvPicPr>
            <p:blipFill rotWithShape="1">
              <a:blip r:embed="rId4" cstate="print">
                <a:clrChange>
                  <a:clrFrom>
                    <a:srgbClr val="FAFAFA"/>
                  </a:clrFrom>
                  <a:clrTo>
                    <a:srgbClr val="FAFAFA">
                      <a:alpha val="0"/>
                    </a:srgbClr>
                  </a:clrTo>
                </a:clrChange>
                <a:duotone>
                  <a:schemeClr val="accent1">
                    <a:shade val="45000"/>
                    <a:satMod val="135000"/>
                  </a:schemeClr>
                  <a:prstClr val="white"/>
                </a:duotone>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l="13460" t="7938" r="13429" b="8787"/>
              <a:stretch/>
            </p:blipFill>
            <p:spPr bwMode="auto">
              <a:xfrm>
                <a:off x="5936262" y="4770457"/>
                <a:ext cx="400259" cy="745882"/>
              </a:xfrm>
              <a:prstGeom prst="rect">
                <a:avLst/>
              </a:prstGeom>
              <a:noFill/>
              <a:ln>
                <a:noFill/>
              </a:ln>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9" name="Picture 2"/>
              <p:cNvPicPr>
                <a:picLocks noChangeAspect="1" noChangeArrowheads="1"/>
              </p:cNvPicPr>
              <p:nvPr/>
            </p:nvPicPr>
            <p:blipFill rotWithShape="1">
              <a:blip r:embed="rId4" cstate="print">
                <a:clrChange>
                  <a:clrFrom>
                    <a:srgbClr val="FAFAFA"/>
                  </a:clrFrom>
                  <a:clrTo>
                    <a:srgbClr val="FAFAFA">
                      <a:alpha val="0"/>
                    </a:srgbClr>
                  </a:clrTo>
                </a:clrChange>
                <a:duotone>
                  <a:schemeClr val="accent1">
                    <a:shade val="45000"/>
                    <a:satMod val="135000"/>
                  </a:schemeClr>
                  <a:prstClr val="white"/>
                </a:duotone>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l="13460" t="7938" r="13429" b="8787"/>
              <a:stretch/>
            </p:blipFill>
            <p:spPr bwMode="auto">
              <a:xfrm>
                <a:off x="6135710" y="4770457"/>
                <a:ext cx="400259" cy="745882"/>
              </a:xfrm>
              <a:prstGeom prst="rect">
                <a:avLst/>
              </a:prstGeom>
              <a:noFill/>
              <a:ln>
                <a:noFill/>
              </a:ln>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0" name="Picture 2"/>
              <p:cNvPicPr>
                <a:picLocks noChangeAspect="1" noChangeArrowheads="1"/>
              </p:cNvPicPr>
              <p:nvPr/>
            </p:nvPicPr>
            <p:blipFill rotWithShape="1">
              <a:blip r:embed="rId4" cstate="print">
                <a:clrChange>
                  <a:clrFrom>
                    <a:srgbClr val="FAFAFA"/>
                  </a:clrFrom>
                  <a:clrTo>
                    <a:srgbClr val="FAFAFA">
                      <a:alpha val="0"/>
                    </a:srgbClr>
                  </a:clrTo>
                </a:clrChange>
                <a:duotone>
                  <a:schemeClr val="accent1">
                    <a:shade val="45000"/>
                    <a:satMod val="135000"/>
                  </a:schemeClr>
                  <a:prstClr val="white"/>
                </a:duotone>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l="13460" t="7938" r="13429" b="8787"/>
              <a:stretch/>
            </p:blipFill>
            <p:spPr bwMode="auto">
              <a:xfrm>
                <a:off x="6335158" y="4770457"/>
                <a:ext cx="400259" cy="745882"/>
              </a:xfrm>
              <a:prstGeom prst="rect">
                <a:avLst/>
              </a:prstGeom>
              <a:noFill/>
              <a:ln>
                <a:noFill/>
              </a:ln>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1" name="Picture 2"/>
              <p:cNvPicPr>
                <a:picLocks noChangeAspect="1" noChangeArrowheads="1"/>
              </p:cNvPicPr>
              <p:nvPr/>
            </p:nvPicPr>
            <p:blipFill rotWithShape="1">
              <a:blip r:embed="rId4" cstate="print">
                <a:clrChange>
                  <a:clrFrom>
                    <a:srgbClr val="FAFAFA"/>
                  </a:clrFrom>
                  <a:clrTo>
                    <a:srgbClr val="FAFAFA">
                      <a:alpha val="0"/>
                    </a:srgbClr>
                  </a:clrTo>
                </a:clrChange>
                <a:duotone>
                  <a:schemeClr val="accent1">
                    <a:shade val="45000"/>
                    <a:satMod val="135000"/>
                  </a:schemeClr>
                  <a:prstClr val="white"/>
                </a:duotone>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l="13460" t="7938" r="13429" b="8787"/>
              <a:stretch/>
            </p:blipFill>
            <p:spPr bwMode="auto">
              <a:xfrm>
                <a:off x="6534606" y="4770457"/>
                <a:ext cx="400259" cy="745882"/>
              </a:xfrm>
              <a:prstGeom prst="rect">
                <a:avLst/>
              </a:prstGeom>
              <a:noFill/>
              <a:ln>
                <a:noFill/>
              </a:ln>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2" name="Picture 2"/>
              <p:cNvPicPr>
                <a:picLocks noChangeAspect="1" noChangeArrowheads="1"/>
              </p:cNvPicPr>
              <p:nvPr/>
            </p:nvPicPr>
            <p:blipFill rotWithShape="1">
              <a:blip r:embed="rId4" cstate="print">
                <a:clrChange>
                  <a:clrFrom>
                    <a:srgbClr val="FAFAFA"/>
                  </a:clrFrom>
                  <a:clrTo>
                    <a:srgbClr val="FAFAFA">
                      <a:alpha val="0"/>
                    </a:srgbClr>
                  </a:clrTo>
                </a:clrChange>
                <a:duotone>
                  <a:schemeClr val="accent1">
                    <a:shade val="45000"/>
                    <a:satMod val="135000"/>
                  </a:schemeClr>
                  <a:prstClr val="white"/>
                </a:duotone>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l="13460" t="7938" r="13429" b="8787"/>
              <a:stretch/>
            </p:blipFill>
            <p:spPr bwMode="auto">
              <a:xfrm>
                <a:off x="6734054" y="4770457"/>
                <a:ext cx="400259" cy="745882"/>
              </a:xfrm>
              <a:prstGeom prst="rect">
                <a:avLst/>
              </a:prstGeom>
              <a:noFill/>
              <a:ln>
                <a:noFill/>
              </a:ln>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 name="Picture 2"/>
              <p:cNvPicPr>
                <a:picLocks noChangeAspect="1" noChangeArrowheads="1"/>
              </p:cNvPicPr>
              <p:nvPr/>
            </p:nvPicPr>
            <p:blipFill rotWithShape="1">
              <a:blip r:embed="rId4" cstate="print">
                <a:clrChange>
                  <a:clrFrom>
                    <a:srgbClr val="FAFAFA"/>
                  </a:clrFrom>
                  <a:clrTo>
                    <a:srgbClr val="FAFAFA">
                      <a:alpha val="0"/>
                    </a:srgbClr>
                  </a:clrTo>
                </a:clrChange>
                <a:duotone>
                  <a:schemeClr val="accent1">
                    <a:shade val="45000"/>
                    <a:satMod val="135000"/>
                  </a:schemeClr>
                  <a:prstClr val="white"/>
                </a:duotone>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l="13460" t="7938" r="13429" b="8787"/>
              <a:stretch/>
            </p:blipFill>
            <p:spPr bwMode="auto">
              <a:xfrm>
                <a:off x="6933502" y="4770457"/>
                <a:ext cx="400259" cy="745882"/>
              </a:xfrm>
              <a:prstGeom prst="rect">
                <a:avLst/>
              </a:prstGeom>
              <a:noFill/>
              <a:ln>
                <a:noFill/>
              </a:ln>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4" name="Picture 2"/>
              <p:cNvPicPr>
                <a:picLocks noChangeAspect="1" noChangeArrowheads="1"/>
              </p:cNvPicPr>
              <p:nvPr/>
            </p:nvPicPr>
            <p:blipFill rotWithShape="1">
              <a:blip r:embed="rId4" cstate="print">
                <a:clrChange>
                  <a:clrFrom>
                    <a:srgbClr val="FAFAFA"/>
                  </a:clrFrom>
                  <a:clrTo>
                    <a:srgbClr val="FAFAFA">
                      <a:alpha val="0"/>
                    </a:srgbClr>
                  </a:clrTo>
                </a:clrChange>
                <a:duotone>
                  <a:schemeClr val="accent1">
                    <a:shade val="45000"/>
                    <a:satMod val="135000"/>
                  </a:schemeClr>
                  <a:prstClr val="white"/>
                </a:duotone>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l="13460" t="7938" r="13429" b="8787"/>
              <a:stretch/>
            </p:blipFill>
            <p:spPr bwMode="auto">
              <a:xfrm>
                <a:off x="7132950" y="4770457"/>
                <a:ext cx="400259" cy="745882"/>
              </a:xfrm>
              <a:prstGeom prst="rect">
                <a:avLst/>
              </a:prstGeom>
              <a:noFill/>
              <a:ln>
                <a:noFill/>
              </a:ln>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5" name="Picture 2"/>
              <p:cNvPicPr>
                <a:picLocks noChangeAspect="1" noChangeArrowheads="1"/>
              </p:cNvPicPr>
              <p:nvPr/>
            </p:nvPicPr>
            <p:blipFill rotWithShape="1">
              <a:blip r:embed="rId4" cstate="print">
                <a:clrChange>
                  <a:clrFrom>
                    <a:srgbClr val="FAFAFA"/>
                  </a:clrFrom>
                  <a:clrTo>
                    <a:srgbClr val="FAFAFA">
                      <a:alpha val="0"/>
                    </a:srgbClr>
                  </a:clrTo>
                </a:clrChange>
                <a:duotone>
                  <a:schemeClr val="accent1">
                    <a:shade val="45000"/>
                    <a:satMod val="135000"/>
                  </a:schemeClr>
                  <a:prstClr val="white"/>
                </a:duotone>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l="13460" t="7938" r="13429" b="8787"/>
              <a:stretch/>
            </p:blipFill>
            <p:spPr bwMode="auto">
              <a:xfrm>
                <a:off x="7332398" y="4770457"/>
                <a:ext cx="400259" cy="745882"/>
              </a:xfrm>
              <a:prstGeom prst="rect">
                <a:avLst/>
              </a:prstGeom>
              <a:noFill/>
              <a:ln>
                <a:noFill/>
              </a:ln>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6" name="Picture 2"/>
              <p:cNvPicPr>
                <a:picLocks noChangeAspect="1" noChangeArrowheads="1"/>
              </p:cNvPicPr>
              <p:nvPr/>
            </p:nvPicPr>
            <p:blipFill rotWithShape="1">
              <a:blip r:embed="rId4" cstate="print">
                <a:clrChange>
                  <a:clrFrom>
                    <a:srgbClr val="FAFAFA"/>
                  </a:clrFrom>
                  <a:clrTo>
                    <a:srgbClr val="FAFAFA">
                      <a:alpha val="0"/>
                    </a:srgbClr>
                  </a:clrTo>
                </a:clrChange>
                <a:duotone>
                  <a:schemeClr val="accent1">
                    <a:shade val="45000"/>
                    <a:satMod val="135000"/>
                  </a:schemeClr>
                  <a:prstClr val="white"/>
                </a:duotone>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l="13460" t="7938" r="13429" b="8787"/>
              <a:stretch/>
            </p:blipFill>
            <p:spPr bwMode="auto">
              <a:xfrm>
                <a:off x="7531846" y="4770457"/>
                <a:ext cx="400259" cy="745882"/>
              </a:xfrm>
              <a:prstGeom prst="rect">
                <a:avLst/>
              </a:prstGeom>
              <a:noFill/>
              <a:ln>
                <a:noFill/>
              </a:ln>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7" name="Picture 2"/>
              <p:cNvPicPr>
                <a:picLocks noChangeAspect="1" noChangeArrowheads="1"/>
              </p:cNvPicPr>
              <p:nvPr/>
            </p:nvPicPr>
            <p:blipFill rotWithShape="1">
              <a:blip r:embed="rId4" cstate="print">
                <a:clrChange>
                  <a:clrFrom>
                    <a:srgbClr val="FAFAFA"/>
                  </a:clrFrom>
                  <a:clrTo>
                    <a:srgbClr val="FAFAFA">
                      <a:alpha val="0"/>
                    </a:srgbClr>
                  </a:clrTo>
                </a:clrChange>
                <a:duotone>
                  <a:schemeClr val="accent1">
                    <a:shade val="45000"/>
                    <a:satMod val="135000"/>
                  </a:schemeClr>
                  <a:prstClr val="white"/>
                </a:duotone>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l="13460" t="7938" r="13429" b="8787"/>
              <a:stretch/>
            </p:blipFill>
            <p:spPr bwMode="auto">
              <a:xfrm>
                <a:off x="7731294" y="4770457"/>
                <a:ext cx="400259" cy="745882"/>
              </a:xfrm>
              <a:prstGeom prst="rect">
                <a:avLst/>
              </a:prstGeom>
              <a:noFill/>
              <a:ln>
                <a:noFill/>
              </a:ln>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8" name="Picture 2"/>
              <p:cNvPicPr>
                <a:picLocks noChangeAspect="1" noChangeArrowheads="1"/>
              </p:cNvPicPr>
              <p:nvPr/>
            </p:nvPicPr>
            <p:blipFill rotWithShape="1">
              <a:blip r:embed="rId4" cstate="print">
                <a:clrChange>
                  <a:clrFrom>
                    <a:srgbClr val="FAFAFA"/>
                  </a:clrFrom>
                  <a:clrTo>
                    <a:srgbClr val="FAFAFA">
                      <a:alpha val="0"/>
                    </a:srgbClr>
                  </a:clrTo>
                </a:clrChange>
                <a:duotone>
                  <a:schemeClr val="accent1">
                    <a:shade val="45000"/>
                    <a:satMod val="135000"/>
                  </a:schemeClr>
                  <a:prstClr val="white"/>
                </a:duotone>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l="13460" t="7938" r="13429" b="8787"/>
              <a:stretch/>
            </p:blipFill>
            <p:spPr bwMode="auto">
              <a:xfrm>
                <a:off x="7930742" y="4770457"/>
                <a:ext cx="400259" cy="745882"/>
              </a:xfrm>
              <a:prstGeom prst="rect">
                <a:avLst/>
              </a:prstGeom>
              <a:noFill/>
              <a:ln>
                <a:noFill/>
              </a:ln>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9" name="Picture 2"/>
              <p:cNvPicPr>
                <a:picLocks noChangeAspect="1" noChangeArrowheads="1"/>
              </p:cNvPicPr>
              <p:nvPr/>
            </p:nvPicPr>
            <p:blipFill rotWithShape="1">
              <a:blip r:embed="rId4" cstate="print">
                <a:clrChange>
                  <a:clrFrom>
                    <a:srgbClr val="FAFAFA"/>
                  </a:clrFrom>
                  <a:clrTo>
                    <a:srgbClr val="FAFAFA">
                      <a:alpha val="0"/>
                    </a:srgbClr>
                  </a:clrTo>
                </a:clrChange>
                <a:duotone>
                  <a:schemeClr val="accent1">
                    <a:shade val="45000"/>
                    <a:satMod val="135000"/>
                  </a:schemeClr>
                  <a:prstClr val="white"/>
                </a:duotone>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l="13460" t="7938" r="13429" b="8787"/>
              <a:stretch/>
            </p:blipFill>
            <p:spPr bwMode="auto">
              <a:xfrm>
                <a:off x="8130190" y="4770457"/>
                <a:ext cx="400259" cy="745882"/>
              </a:xfrm>
              <a:prstGeom prst="rect">
                <a:avLst/>
              </a:prstGeom>
              <a:noFill/>
              <a:ln>
                <a:noFill/>
              </a:ln>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0" name="Picture 2"/>
              <p:cNvPicPr>
                <a:picLocks noChangeAspect="1" noChangeArrowheads="1"/>
              </p:cNvPicPr>
              <p:nvPr/>
            </p:nvPicPr>
            <p:blipFill rotWithShape="1">
              <a:blip r:embed="rId4" cstate="print">
                <a:clrChange>
                  <a:clrFrom>
                    <a:srgbClr val="FAFAFA"/>
                  </a:clrFrom>
                  <a:clrTo>
                    <a:srgbClr val="FAFAFA">
                      <a:alpha val="0"/>
                    </a:srgbClr>
                  </a:clrTo>
                </a:clrChange>
                <a:duotone>
                  <a:schemeClr val="accent1">
                    <a:shade val="45000"/>
                    <a:satMod val="135000"/>
                  </a:schemeClr>
                  <a:prstClr val="white"/>
                </a:duotone>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l="13460" t="7938" r="13429" b="8787"/>
              <a:stretch/>
            </p:blipFill>
            <p:spPr bwMode="auto">
              <a:xfrm>
                <a:off x="8329640" y="4770457"/>
                <a:ext cx="400259" cy="745882"/>
              </a:xfrm>
              <a:prstGeom prst="rect">
                <a:avLst/>
              </a:prstGeom>
              <a:noFill/>
              <a:ln>
                <a:noFill/>
              </a:ln>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 name="Picture 2"/>
              <p:cNvPicPr>
                <a:picLocks noChangeAspect="1" noChangeArrowheads="1"/>
              </p:cNvPicPr>
              <p:nvPr/>
            </p:nvPicPr>
            <p:blipFill rotWithShape="1">
              <a:blip r:embed="rId4" cstate="print">
                <a:clrChange>
                  <a:clrFrom>
                    <a:srgbClr val="FAFAFA"/>
                  </a:clrFrom>
                  <a:clrTo>
                    <a:srgbClr val="FAFAFA">
                      <a:alpha val="0"/>
                    </a:srgbClr>
                  </a:clrTo>
                </a:clrChange>
                <a:duotone>
                  <a:schemeClr val="accent1">
                    <a:shade val="45000"/>
                    <a:satMod val="135000"/>
                  </a:schemeClr>
                  <a:prstClr val="white"/>
                </a:duotone>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l="13460" t="7938" r="13429" b="8787"/>
              <a:stretch/>
            </p:blipFill>
            <p:spPr bwMode="auto">
              <a:xfrm>
                <a:off x="6135710" y="3024034"/>
                <a:ext cx="400259" cy="745882"/>
              </a:xfrm>
              <a:prstGeom prst="rect">
                <a:avLst/>
              </a:prstGeom>
              <a:noFill/>
              <a:ln>
                <a:noFill/>
              </a:ln>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2" name="Picture 2"/>
              <p:cNvPicPr>
                <a:picLocks noChangeAspect="1" noChangeArrowheads="1"/>
              </p:cNvPicPr>
              <p:nvPr/>
            </p:nvPicPr>
            <p:blipFill rotWithShape="1">
              <a:blip r:embed="rId4" cstate="print">
                <a:clrChange>
                  <a:clrFrom>
                    <a:srgbClr val="FAFAFA"/>
                  </a:clrFrom>
                  <a:clrTo>
                    <a:srgbClr val="FAFAFA">
                      <a:alpha val="0"/>
                    </a:srgbClr>
                  </a:clrTo>
                </a:clrChange>
                <a:duotone>
                  <a:schemeClr val="accent1">
                    <a:shade val="45000"/>
                    <a:satMod val="135000"/>
                  </a:schemeClr>
                  <a:prstClr val="white"/>
                </a:duotone>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l="13460" t="7938" r="13429" b="8787"/>
              <a:stretch/>
            </p:blipFill>
            <p:spPr bwMode="auto">
              <a:xfrm>
                <a:off x="6335158" y="3024034"/>
                <a:ext cx="400259" cy="745882"/>
              </a:xfrm>
              <a:prstGeom prst="rect">
                <a:avLst/>
              </a:prstGeom>
              <a:noFill/>
              <a:ln>
                <a:noFill/>
              </a:ln>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 name="Picture 2"/>
              <p:cNvPicPr>
                <a:picLocks noChangeAspect="1" noChangeArrowheads="1"/>
              </p:cNvPicPr>
              <p:nvPr/>
            </p:nvPicPr>
            <p:blipFill rotWithShape="1">
              <a:blip r:embed="rId4" cstate="print">
                <a:clrChange>
                  <a:clrFrom>
                    <a:srgbClr val="FAFAFA"/>
                  </a:clrFrom>
                  <a:clrTo>
                    <a:srgbClr val="FAFAFA">
                      <a:alpha val="0"/>
                    </a:srgbClr>
                  </a:clrTo>
                </a:clrChange>
                <a:duotone>
                  <a:schemeClr val="accent1">
                    <a:shade val="45000"/>
                    <a:satMod val="135000"/>
                  </a:schemeClr>
                  <a:prstClr val="white"/>
                </a:duotone>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l="13460" t="7938" r="13429" b="8787"/>
              <a:stretch/>
            </p:blipFill>
            <p:spPr bwMode="auto">
              <a:xfrm>
                <a:off x="6534606" y="3024034"/>
                <a:ext cx="400259" cy="745882"/>
              </a:xfrm>
              <a:prstGeom prst="rect">
                <a:avLst/>
              </a:prstGeom>
              <a:noFill/>
              <a:ln>
                <a:noFill/>
              </a:ln>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4" name="Picture 2"/>
              <p:cNvPicPr>
                <a:picLocks noChangeAspect="1" noChangeArrowheads="1"/>
              </p:cNvPicPr>
              <p:nvPr/>
            </p:nvPicPr>
            <p:blipFill rotWithShape="1">
              <a:blip r:embed="rId4" cstate="print">
                <a:clrChange>
                  <a:clrFrom>
                    <a:srgbClr val="FAFAFA"/>
                  </a:clrFrom>
                  <a:clrTo>
                    <a:srgbClr val="FAFAFA">
                      <a:alpha val="0"/>
                    </a:srgbClr>
                  </a:clrTo>
                </a:clrChange>
                <a:duotone>
                  <a:schemeClr val="accent1">
                    <a:shade val="45000"/>
                    <a:satMod val="135000"/>
                  </a:schemeClr>
                  <a:prstClr val="white"/>
                </a:duotone>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l="13460" t="7938" r="13429" b="8787"/>
              <a:stretch/>
            </p:blipFill>
            <p:spPr bwMode="auto">
              <a:xfrm>
                <a:off x="6734054" y="3024034"/>
                <a:ext cx="400259" cy="745882"/>
              </a:xfrm>
              <a:prstGeom prst="rect">
                <a:avLst/>
              </a:prstGeom>
              <a:noFill/>
              <a:ln>
                <a:noFill/>
              </a:ln>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5" name="Picture 2"/>
              <p:cNvPicPr>
                <a:picLocks noChangeAspect="1" noChangeArrowheads="1"/>
              </p:cNvPicPr>
              <p:nvPr/>
            </p:nvPicPr>
            <p:blipFill rotWithShape="1">
              <a:blip r:embed="rId4" cstate="print">
                <a:clrChange>
                  <a:clrFrom>
                    <a:srgbClr val="FAFAFA"/>
                  </a:clrFrom>
                  <a:clrTo>
                    <a:srgbClr val="FAFAFA">
                      <a:alpha val="0"/>
                    </a:srgbClr>
                  </a:clrTo>
                </a:clrChange>
                <a:duotone>
                  <a:schemeClr val="accent1">
                    <a:shade val="45000"/>
                    <a:satMod val="135000"/>
                  </a:schemeClr>
                  <a:prstClr val="white"/>
                </a:duotone>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l="13460" t="7938" r="13429" b="8787"/>
              <a:stretch/>
            </p:blipFill>
            <p:spPr bwMode="auto">
              <a:xfrm>
                <a:off x="6933502" y="3024034"/>
                <a:ext cx="400259" cy="745882"/>
              </a:xfrm>
              <a:prstGeom prst="rect">
                <a:avLst/>
              </a:prstGeom>
              <a:noFill/>
              <a:ln>
                <a:noFill/>
              </a:ln>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6" name="Picture 2"/>
              <p:cNvPicPr>
                <a:picLocks noChangeAspect="1" noChangeArrowheads="1"/>
              </p:cNvPicPr>
              <p:nvPr/>
            </p:nvPicPr>
            <p:blipFill rotWithShape="1">
              <a:blip r:embed="rId4" cstate="print">
                <a:clrChange>
                  <a:clrFrom>
                    <a:srgbClr val="FAFAFA"/>
                  </a:clrFrom>
                  <a:clrTo>
                    <a:srgbClr val="FAFAFA">
                      <a:alpha val="0"/>
                    </a:srgbClr>
                  </a:clrTo>
                </a:clrChange>
                <a:duotone>
                  <a:schemeClr val="accent1">
                    <a:shade val="45000"/>
                    <a:satMod val="135000"/>
                  </a:schemeClr>
                  <a:prstClr val="white"/>
                </a:duotone>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l="13460" t="7938" r="13429" b="8787"/>
              <a:stretch/>
            </p:blipFill>
            <p:spPr bwMode="auto">
              <a:xfrm>
                <a:off x="7132950" y="3024034"/>
                <a:ext cx="400259" cy="745882"/>
              </a:xfrm>
              <a:prstGeom prst="rect">
                <a:avLst/>
              </a:prstGeom>
              <a:noFill/>
              <a:ln>
                <a:noFill/>
              </a:ln>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7" name="Picture 2"/>
              <p:cNvPicPr>
                <a:picLocks noChangeAspect="1" noChangeArrowheads="1"/>
              </p:cNvPicPr>
              <p:nvPr/>
            </p:nvPicPr>
            <p:blipFill rotWithShape="1">
              <a:blip r:embed="rId4" cstate="print">
                <a:clrChange>
                  <a:clrFrom>
                    <a:srgbClr val="FAFAFA"/>
                  </a:clrFrom>
                  <a:clrTo>
                    <a:srgbClr val="FAFAFA">
                      <a:alpha val="0"/>
                    </a:srgbClr>
                  </a:clrTo>
                </a:clrChange>
                <a:duotone>
                  <a:schemeClr val="accent1">
                    <a:shade val="45000"/>
                    <a:satMod val="135000"/>
                  </a:schemeClr>
                  <a:prstClr val="white"/>
                </a:duotone>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l="13460" t="7938" r="13429" b="8787"/>
              <a:stretch/>
            </p:blipFill>
            <p:spPr bwMode="auto">
              <a:xfrm>
                <a:off x="7332398" y="3024034"/>
                <a:ext cx="400259" cy="745882"/>
              </a:xfrm>
              <a:prstGeom prst="rect">
                <a:avLst/>
              </a:prstGeom>
              <a:noFill/>
              <a:ln>
                <a:noFill/>
              </a:ln>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8" name="Picture 2"/>
              <p:cNvPicPr>
                <a:picLocks noChangeAspect="1" noChangeArrowheads="1"/>
              </p:cNvPicPr>
              <p:nvPr/>
            </p:nvPicPr>
            <p:blipFill rotWithShape="1">
              <a:blip r:embed="rId4" cstate="print">
                <a:clrChange>
                  <a:clrFrom>
                    <a:srgbClr val="FAFAFA"/>
                  </a:clrFrom>
                  <a:clrTo>
                    <a:srgbClr val="FAFAFA">
                      <a:alpha val="0"/>
                    </a:srgbClr>
                  </a:clrTo>
                </a:clrChange>
                <a:duotone>
                  <a:schemeClr val="accent1">
                    <a:shade val="45000"/>
                    <a:satMod val="135000"/>
                  </a:schemeClr>
                  <a:prstClr val="white"/>
                </a:duotone>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l="13460" t="7938" r="13429" b="8787"/>
              <a:stretch/>
            </p:blipFill>
            <p:spPr bwMode="auto">
              <a:xfrm>
                <a:off x="7531846" y="3024034"/>
                <a:ext cx="400259" cy="745882"/>
              </a:xfrm>
              <a:prstGeom prst="rect">
                <a:avLst/>
              </a:prstGeom>
              <a:noFill/>
              <a:ln>
                <a:noFill/>
              </a:ln>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9" name="Picture 2"/>
              <p:cNvPicPr>
                <a:picLocks noChangeAspect="1" noChangeArrowheads="1"/>
              </p:cNvPicPr>
              <p:nvPr/>
            </p:nvPicPr>
            <p:blipFill rotWithShape="1">
              <a:blip r:embed="rId4" cstate="print">
                <a:clrChange>
                  <a:clrFrom>
                    <a:srgbClr val="FAFAFA"/>
                  </a:clrFrom>
                  <a:clrTo>
                    <a:srgbClr val="FAFAFA">
                      <a:alpha val="0"/>
                    </a:srgbClr>
                  </a:clrTo>
                </a:clrChange>
                <a:duotone>
                  <a:schemeClr val="accent1">
                    <a:shade val="45000"/>
                    <a:satMod val="135000"/>
                  </a:schemeClr>
                  <a:prstClr val="white"/>
                </a:duotone>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l="13460" t="7938" r="13429" b="8787"/>
              <a:stretch/>
            </p:blipFill>
            <p:spPr bwMode="auto">
              <a:xfrm>
                <a:off x="7731294" y="3024034"/>
                <a:ext cx="400259" cy="745882"/>
              </a:xfrm>
              <a:prstGeom prst="rect">
                <a:avLst/>
              </a:prstGeom>
              <a:noFill/>
              <a:ln>
                <a:noFill/>
              </a:ln>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0" name="Picture 2"/>
              <p:cNvPicPr>
                <a:picLocks noChangeAspect="1" noChangeArrowheads="1"/>
              </p:cNvPicPr>
              <p:nvPr/>
            </p:nvPicPr>
            <p:blipFill rotWithShape="1">
              <a:blip r:embed="rId4" cstate="print">
                <a:clrChange>
                  <a:clrFrom>
                    <a:srgbClr val="FAFAFA"/>
                  </a:clrFrom>
                  <a:clrTo>
                    <a:srgbClr val="FAFAFA">
                      <a:alpha val="0"/>
                    </a:srgbClr>
                  </a:clrTo>
                </a:clrChange>
                <a:duotone>
                  <a:schemeClr val="accent1">
                    <a:shade val="45000"/>
                    <a:satMod val="135000"/>
                  </a:schemeClr>
                  <a:prstClr val="white"/>
                </a:duotone>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l="13460" t="7938" r="13429" b="8787"/>
              <a:stretch/>
            </p:blipFill>
            <p:spPr bwMode="auto">
              <a:xfrm>
                <a:off x="7930742" y="3024034"/>
                <a:ext cx="400259" cy="745882"/>
              </a:xfrm>
              <a:prstGeom prst="rect">
                <a:avLst/>
              </a:prstGeom>
              <a:noFill/>
              <a:ln>
                <a:noFill/>
              </a:ln>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1" name="Picture 2"/>
              <p:cNvPicPr>
                <a:picLocks noChangeAspect="1" noChangeArrowheads="1"/>
              </p:cNvPicPr>
              <p:nvPr/>
            </p:nvPicPr>
            <p:blipFill rotWithShape="1">
              <a:blip r:embed="rId4" cstate="print">
                <a:clrChange>
                  <a:clrFrom>
                    <a:srgbClr val="FAFAFA"/>
                  </a:clrFrom>
                  <a:clrTo>
                    <a:srgbClr val="FAFAFA">
                      <a:alpha val="0"/>
                    </a:srgbClr>
                  </a:clrTo>
                </a:clrChange>
                <a:duotone>
                  <a:schemeClr val="accent1">
                    <a:shade val="45000"/>
                    <a:satMod val="135000"/>
                  </a:schemeClr>
                  <a:prstClr val="white"/>
                </a:duotone>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l="13460" t="7938" r="13429" b="8787"/>
              <a:stretch/>
            </p:blipFill>
            <p:spPr bwMode="auto">
              <a:xfrm>
                <a:off x="8130190" y="3024034"/>
                <a:ext cx="400259" cy="745882"/>
              </a:xfrm>
              <a:prstGeom prst="rect">
                <a:avLst/>
              </a:prstGeom>
              <a:noFill/>
              <a:ln>
                <a:noFill/>
              </a:ln>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2" name="Picture 2"/>
              <p:cNvPicPr>
                <a:picLocks noChangeAspect="1" noChangeArrowheads="1"/>
              </p:cNvPicPr>
              <p:nvPr/>
            </p:nvPicPr>
            <p:blipFill rotWithShape="1">
              <a:blip r:embed="rId4" cstate="print">
                <a:clrChange>
                  <a:clrFrom>
                    <a:srgbClr val="FAFAFA"/>
                  </a:clrFrom>
                  <a:clrTo>
                    <a:srgbClr val="FAFAFA">
                      <a:alpha val="0"/>
                    </a:srgbClr>
                  </a:clrTo>
                </a:clrChange>
                <a:duotone>
                  <a:schemeClr val="accent1">
                    <a:shade val="45000"/>
                    <a:satMod val="135000"/>
                  </a:schemeClr>
                  <a:prstClr val="white"/>
                </a:duotone>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l="13460" t="7938" r="13429" b="8787"/>
              <a:stretch/>
            </p:blipFill>
            <p:spPr bwMode="auto">
              <a:xfrm>
                <a:off x="8329640" y="3024034"/>
                <a:ext cx="400259" cy="745882"/>
              </a:xfrm>
              <a:prstGeom prst="rect">
                <a:avLst/>
              </a:prstGeom>
              <a:noFill/>
              <a:ln>
                <a:noFill/>
              </a:ln>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156" name="Group 155"/>
            <p:cNvGrpSpPr/>
            <p:nvPr/>
          </p:nvGrpSpPr>
          <p:grpSpPr>
            <a:xfrm>
              <a:off x="756390" y="1672590"/>
              <a:ext cx="2734581" cy="1786901"/>
              <a:chOff x="-518496" y="2288354"/>
              <a:chExt cx="2734581" cy="1786901"/>
            </a:xfrm>
          </p:grpSpPr>
          <p:sp>
            <p:nvSpPr>
              <p:cNvPr id="162" name="Rounded Rectangle 161"/>
              <p:cNvSpPr/>
              <p:nvPr/>
            </p:nvSpPr>
            <p:spPr>
              <a:xfrm>
                <a:off x="-518496" y="2288354"/>
                <a:ext cx="2734581" cy="1786901"/>
              </a:xfrm>
              <a:prstGeom prst="roundRect">
                <a:avLst>
                  <a:gd name="adj" fmla="val 10713"/>
                </a:avLst>
              </a:prstGeom>
              <a:solidFill>
                <a:schemeClr val="accent1"/>
              </a:solidFill>
            </p:spPr>
            <p:txBody>
              <a:bodyPr wrap="square" anchor="ctr">
                <a:noAutofit/>
              </a:bodyPr>
              <a:lstStyle/>
              <a:p>
                <a:pPr algn="ctr">
                  <a:spcBef>
                    <a:spcPts val="1800"/>
                  </a:spcBef>
                </a:pPr>
                <a:endParaRPr lang="en-GB" sz="2000" b="1" dirty="0">
                  <a:solidFill>
                    <a:schemeClr val="bg1"/>
                  </a:solidFill>
                </a:endParaRPr>
              </a:p>
            </p:txBody>
          </p:sp>
          <p:sp>
            <p:nvSpPr>
              <p:cNvPr id="163" name="Rounded Rectangle 162"/>
              <p:cNvSpPr/>
              <p:nvPr/>
            </p:nvSpPr>
            <p:spPr>
              <a:xfrm>
                <a:off x="-518496" y="2443041"/>
                <a:ext cx="2734581" cy="1376001"/>
              </a:xfrm>
              <a:prstGeom prst="roundRect">
                <a:avLst>
                  <a:gd name="adj" fmla="val 10713"/>
                </a:avLst>
              </a:prstGeom>
              <a:noFill/>
            </p:spPr>
            <p:txBody>
              <a:bodyPr wrap="square" anchor="ctr">
                <a:noAutofit/>
              </a:bodyPr>
              <a:lstStyle/>
              <a:p>
                <a:pPr algn="ctr">
                  <a:spcBef>
                    <a:spcPts val="1800"/>
                  </a:spcBef>
                </a:pPr>
                <a:r>
                  <a:rPr lang="en-GB" sz="3600" b="1" dirty="0">
                    <a:solidFill>
                      <a:schemeClr val="bg1"/>
                    </a:solidFill>
                  </a:rPr>
                  <a:t>23–36%</a:t>
                </a:r>
                <a:r>
                  <a:rPr lang="en-GB" sz="2000" b="1" dirty="0">
                    <a:solidFill>
                      <a:schemeClr val="bg1"/>
                    </a:solidFill>
                  </a:rPr>
                  <a:t> </a:t>
                </a:r>
                <a:br>
                  <a:rPr lang="en-GB" sz="2000" b="1" dirty="0">
                    <a:solidFill>
                      <a:schemeClr val="bg1"/>
                    </a:solidFill>
                  </a:rPr>
                </a:br>
                <a:r>
                  <a:rPr lang="en-GB" sz="2000" b="1" dirty="0">
                    <a:solidFill>
                      <a:schemeClr val="bg1"/>
                    </a:solidFill>
                  </a:rPr>
                  <a:t>of men with sexual dysfunction have hypogonadism</a:t>
                </a:r>
              </a:p>
            </p:txBody>
          </p:sp>
        </p:grpSp>
      </p:grpSp>
      <p:sp>
        <p:nvSpPr>
          <p:cNvPr id="166" name="Rectangle 165"/>
          <p:cNvSpPr/>
          <p:nvPr/>
        </p:nvSpPr>
        <p:spPr>
          <a:xfrm>
            <a:off x="914400" y="4452409"/>
            <a:ext cx="9753600" cy="1223635"/>
          </a:xfrm>
          <a:prstGeom prst="rect">
            <a:avLst/>
          </a:prstGeom>
          <a:solidFill>
            <a:schemeClr val="accent1">
              <a:lumMod val="20000"/>
              <a:lumOff val="80000"/>
            </a:schemeClr>
          </a:solidFill>
        </p:spPr>
        <p:txBody>
          <a:bodyPr vert="horz" lIns="91440" tIns="45720" rIns="91440" bIns="45720" rtlCol="0" anchor="ctr">
            <a:noAutofit/>
          </a:bodyPr>
          <a:lstStyle/>
          <a:p>
            <a:pPr marL="992188" defTabSz="457200">
              <a:spcBef>
                <a:spcPct val="20000"/>
              </a:spcBef>
              <a:buClr>
                <a:srgbClr val="005294"/>
              </a:buClr>
            </a:pPr>
            <a:endParaRPr lang="en-GB">
              <a:solidFill>
                <a:srgbClr val="005294"/>
              </a:solidFill>
              <a:latin typeface="Calibri"/>
            </a:endParaRPr>
          </a:p>
        </p:txBody>
      </p:sp>
      <p:sp>
        <p:nvSpPr>
          <p:cNvPr id="167" name="TextBox 166"/>
          <p:cNvSpPr txBox="1"/>
          <p:nvPr/>
        </p:nvSpPr>
        <p:spPr>
          <a:xfrm>
            <a:off x="1337766" y="4556394"/>
            <a:ext cx="1542410" cy="1015663"/>
          </a:xfrm>
          <a:prstGeom prst="rect">
            <a:avLst/>
          </a:prstGeom>
          <a:solidFill>
            <a:schemeClr val="tx2"/>
          </a:solidFill>
        </p:spPr>
        <p:txBody>
          <a:bodyPr wrap="none" rtlCol="0">
            <a:spAutoFit/>
          </a:bodyPr>
          <a:lstStyle/>
          <a:p>
            <a:pPr algn="ctr"/>
            <a:r>
              <a:rPr lang="en-GB" sz="2000" b="1" dirty="0">
                <a:solidFill>
                  <a:schemeClr val="bg1"/>
                </a:solidFill>
              </a:rPr>
              <a:t>Sexual</a:t>
            </a:r>
            <a:br>
              <a:rPr lang="en-GB" sz="2000" b="1" dirty="0">
                <a:solidFill>
                  <a:schemeClr val="bg1"/>
                </a:solidFill>
              </a:rPr>
            </a:br>
            <a:r>
              <a:rPr lang="en-GB" sz="2000" b="1" dirty="0">
                <a:solidFill>
                  <a:schemeClr val="bg1"/>
                </a:solidFill>
              </a:rPr>
              <a:t>symptoms</a:t>
            </a:r>
          </a:p>
          <a:p>
            <a:pPr algn="ctr"/>
            <a:r>
              <a:rPr lang="en-GB" sz="2000" b="1" dirty="0">
                <a:solidFill>
                  <a:schemeClr val="bg1"/>
                </a:solidFill>
              </a:rPr>
              <a:t>include:</a:t>
            </a:r>
          </a:p>
        </p:txBody>
      </p:sp>
      <p:sp>
        <p:nvSpPr>
          <p:cNvPr id="169" name="TextBox 168"/>
          <p:cNvSpPr txBox="1"/>
          <p:nvPr/>
        </p:nvSpPr>
        <p:spPr>
          <a:xfrm>
            <a:off x="5114041" y="5254080"/>
            <a:ext cx="1441421" cy="411908"/>
          </a:xfrm>
          <a:prstGeom prst="rect">
            <a:avLst/>
          </a:prstGeom>
          <a:noFill/>
        </p:spPr>
        <p:txBody>
          <a:bodyPr wrap="none" rtlCol="0">
            <a:spAutoFit/>
          </a:bodyPr>
          <a:lstStyle/>
          <a:p>
            <a:pPr algn="ctr">
              <a:lnSpc>
                <a:spcPts val="1200"/>
              </a:lnSpc>
            </a:pPr>
            <a:r>
              <a:rPr lang="en-GB" sz="1400" b="1" dirty="0">
                <a:solidFill>
                  <a:schemeClr val="tx2"/>
                </a:solidFill>
              </a:rPr>
              <a:t>Reduced</a:t>
            </a:r>
          </a:p>
          <a:p>
            <a:pPr algn="ctr">
              <a:lnSpc>
                <a:spcPts val="1200"/>
              </a:lnSpc>
            </a:pPr>
            <a:r>
              <a:rPr lang="en-GB" sz="1400" b="1" dirty="0">
                <a:solidFill>
                  <a:schemeClr val="tx2"/>
                </a:solidFill>
              </a:rPr>
              <a:t>sexual activity</a:t>
            </a:r>
            <a:endParaRPr lang="en-GB" sz="1000" b="1" dirty="0">
              <a:solidFill>
                <a:schemeClr val="tx2"/>
              </a:solidFill>
            </a:endParaRPr>
          </a:p>
        </p:txBody>
      </p:sp>
      <p:sp>
        <p:nvSpPr>
          <p:cNvPr id="171" name="TextBox 170"/>
          <p:cNvSpPr txBox="1"/>
          <p:nvPr/>
        </p:nvSpPr>
        <p:spPr>
          <a:xfrm>
            <a:off x="3133001" y="5254080"/>
            <a:ext cx="1600118" cy="411908"/>
          </a:xfrm>
          <a:prstGeom prst="rect">
            <a:avLst/>
          </a:prstGeom>
          <a:noFill/>
        </p:spPr>
        <p:txBody>
          <a:bodyPr wrap="none" rtlCol="0">
            <a:spAutoFit/>
          </a:bodyPr>
          <a:lstStyle/>
          <a:p>
            <a:pPr algn="ctr">
              <a:lnSpc>
                <a:spcPts val="1200"/>
              </a:lnSpc>
            </a:pPr>
            <a:r>
              <a:rPr lang="en-GB" sz="1400" b="1" dirty="0">
                <a:solidFill>
                  <a:schemeClr val="tx2"/>
                </a:solidFill>
              </a:rPr>
              <a:t>Reduced sexual</a:t>
            </a:r>
          </a:p>
          <a:p>
            <a:pPr algn="ctr">
              <a:lnSpc>
                <a:spcPts val="1200"/>
              </a:lnSpc>
            </a:pPr>
            <a:r>
              <a:rPr lang="en-GB" sz="1400" b="1" dirty="0">
                <a:solidFill>
                  <a:schemeClr val="tx2"/>
                </a:solidFill>
              </a:rPr>
              <a:t>desire/libido</a:t>
            </a:r>
            <a:endParaRPr lang="en-GB" sz="1000" dirty="0">
              <a:solidFill>
                <a:schemeClr val="tx2"/>
              </a:solidFill>
            </a:endParaRPr>
          </a:p>
        </p:txBody>
      </p:sp>
      <p:sp>
        <p:nvSpPr>
          <p:cNvPr id="172" name="TextBox 171"/>
          <p:cNvSpPr txBox="1"/>
          <p:nvPr/>
        </p:nvSpPr>
        <p:spPr>
          <a:xfrm>
            <a:off x="7535905" y="5254081"/>
            <a:ext cx="401072" cy="258019"/>
          </a:xfrm>
          <a:prstGeom prst="rect">
            <a:avLst/>
          </a:prstGeom>
          <a:noFill/>
        </p:spPr>
        <p:txBody>
          <a:bodyPr wrap="none" rtlCol="0">
            <a:spAutoFit/>
          </a:bodyPr>
          <a:lstStyle/>
          <a:p>
            <a:pPr algn="ctr">
              <a:lnSpc>
                <a:spcPts val="1200"/>
              </a:lnSpc>
            </a:pPr>
            <a:r>
              <a:rPr lang="en-GB" sz="1400" b="1" dirty="0">
                <a:solidFill>
                  <a:schemeClr val="tx2"/>
                </a:solidFill>
              </a:rPr>
              <a:t>ED</a:t>
            </a:r>
            <a:endParaRPr lang="en-GB" sz="1000" dirty="0">
              <a:solidFill>
                <a:schemeClr val="tx2"/>
              </a:solidFill>
            </a:endParaRPr>
          </a:p>
        </p:txBody>
      </p:sp>
      <p:sp>
        <p:nvSpPr>
          <p:cNvPr id="173" name="TextBox 172"/>
          <p:cNvSpPr txBox="1"/>
          <p:nvPr/>
        </p:nvSpPr>
        <p:spPr>
          <a:xfrm>
            <a:off x="8675370" y="5254080"/>
            <a:ext cx="1925527" cy="411908"/>
          </a:xfrm>
          <a:prstGeom prst="rect">
            <a:avLst/>
          </a:prstGeom>
          <a:noFill/>
        </p:spPr>
        <p:txBody>
          <a:bodyPr wrap="none" rtlCol="0">
            <a:spAutoFit/>
          </a:bodyPr>
          <a:lstStyle/>
          <a:p>
            <a:pPr algn="ctr">
              <a:lnSpc>
                <a:spcPts val="1200"/>
              </a:lnSpc>
            </a:pPr>
            <a:r>
              <a:rPr lang="en-GB" sz="1400" b="1" dirty="0">
                <a:solidFill>
                  <a:schemeClr val="tx2"/>
                </a:solidFill>
              </a:rPr>
              <a:t>Fewer/diminished</a:t>
            </a:r>
          </a:p>
          <a:p>
            <a:pPr algn="ctr">
              <a:lnSpc>
                <a:spcPts val="1200"/>
              </a:lnSpc>
            </a:pPr>
            <a:r>
              <a:rPr lang="en-GB" sz="1400" b="1" dirty="0">
                <a:solidFill>
                  <a:schemeClr val="tx2"/>
                </a:solidFill>
              </a:rPr>
              <a:t>nocturnal erections</a:t>
            </a:r>
            <a:endParaRPr lang="en-GB" sz="1000" dirty="0">
              <a:solidFill>
                <a:schemeClr val="tx2"/>
              </a:solidFill>
            </a:endParaRPr>
          </a:p>
        </p:txBody>
      </p:sp>
      <p:pic>
        <p:nvPicPr>
          <p:cNvPr id="179" name="Picture 9"/>
          <p:cNvPicPr>
            <a:picLocks noChangeAspect="1" noChangeArrowheads="1"/>
          </p:cNvPicPr>
          <p:nvPr/>
        </p:nvPicPr>
        <p:blipFill>
          <a:blip r:embed="rId6">
            <a:clrChange>
              <a:clrFrom>
                <a:srgbClr val="FAFAFA"/>
              </a:clrFrom>
              <a:clrTo>
                <a:srgbClr val="FAFAFA">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357136" y="4541619"/>
            <a:ext cx="955228" cy="667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 name="Picture 3"/>
          <p:cNvPicPr>
            <a:picLocks noChangeAspect="1" noChangeArrowheads="1"/>
          </p:cNvPicPr>
          <p:nvPr/>
        </p:nvPicPr>
        <p:blipFill>
          <a:blip r:embed="rId7" cstate="print">
            <a:clrChange>
              <a:clrFrom>
                <a:srgbClr val="FAFAFA"/>
              </a:clrFrom>
              <a:clrTo>
                <a:srgbClr val="FAFAFA">
                  <a:alpha val="0"/>
                </a:srgbClr>
              </a:clrTo>
            </a:clrChange>
            <a:duotone>
              <a:schemeClr val="accent2">
                <a:shade val="45000"/>
                <a:satMod val="135000"/>
              </a:schemeClr>
              <a:prstClr val="white"/>
            </a:duotone>
            <a:extLst>
              <a:ext uri="{BEBA8EAE-BF5A-486C-A8C5-ECC9F3942E4B}">
                <a14:imgProps xmlns:a14="http://schemas.microsoft.com/office/drawing/2010/main">
                  <a14:imgLayer r:embed="rId8">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7269690" y="4596915"/>
            <a:ext cx="933503" cy="5567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07" name="Group 206"/>
          <p:cNvGrpSpPr/>
          <p:nvPr/>
        </p:nvGrpSpPr>
        <p:grpSpPr>
          <a:xfrm>
            <a:off x="3381725" y="4512013"/>
            <a:ext cx="1102669" cy="726601"/>
            <a:chOff x="997936" y="2542862"/>
            <a:chExt cx="1756481" cy="1157429"/>
          </a:xfrm>
        </p:grpSpPr>
        <p:grpSp>
          <p:nvGrpSpPr>
            <p:cNvPr id="208" name="Group 207"/>
            <p:cNvGrpSpPr/>
            <p:nvPr/>
          </p:nvGrpSpPr>
          <p:grpSpPr>
            <a:xfrm>
              <a:off x="1217054" y="2635886"/>
              <a:ext cx="1328671" cy="809213"/>
              <a:chOff x="1217054" y="2635886"/>
              <a:chExt cx="1328671" cy="809213"/>
            </a:xfrm>
          </p:grpSpPr>
          <p:sp>
            <p:nvSpPr>
              <p:cNvPr id="210" name="Freeform 209"/>
              <p:cNvSpPr/>
              <p:nvPr/>
            </p:nvSpPr>
            <p:spPr>
              <a:xfrm>
                <a:off x="1217054" y="2893454"/>
                <a:ext cx="457200" cy="551645"/>
              </a:xfrm>
              <a:custGeom>
                <a:avLst/>
                <a:gdLst>
                  <a:gd name="connsiteX0" fmla="*/ 90152 w 457200"/>
                  <a:gd name="connsiteY0" fmla="*/ 508715 h 551645"/>
                  <a:gd name="connsiteX1" fmla="*/ 133081 w 457200"/>
                  <a:gd name="connsiteY1" fmla="*/ 414270 h 551645"/>
                  <a:gd name="connsiteX2" fmla="*/ 66540 w 457200"/>
                  <a:gd name="connsiteY2" fmla="*/ 345583 h 551645"/>
                  <a:gd name="connsiteX3" fmla="*/ 34343 w 457200"/>
                  <a:gd name="connsiteY3" fmla="*/ 279042 h 551645"/>
                  <a:gd name="connsiteX4" fmla="*/ 4292 w 457200"/>
                  <a:gd name="connsiteY4" fmla="*/ 246845 h 551645"/>
                  <a:gd name="connsiteX5" fmla="*/ 0 w 457200"/>
                  <a:gd name="connsiteY5" fmla="*/ 165278 h 551645"/>
                  <a:gd name="connsiteX6" fmla="*/ 32197 w 457200"/>
                  <a:gd name="connsiteY6" fmla="*/ 126642 h 551645"/>
                  <a:gd name="connsiteX7" fmla="*/ 98738 w 457200"/>
                  <a:gd name="connsiteY7" fmla="*/ 0 h 551645"/>
                  <a:gd name="connsiteX8" fmla="*/ 394952 w 457200"/>
                  <a:gd name="connsiteY8" fmla="*/ 32197 h 551645"/>
                  <a:gd name="connsiteX9" fmla="*/ 437881 w 457200"/>
                  <a:gd name="connsiteY9" fmla="*/ 152400 h 551645"/>
                  <a:gd name="connsiteX10" fmla="*/ 457200 w 457200"/>
                  <a:gd name="connsiteY10" fmla="*/ 221087 h 551645"/>
                  <a:gd name="connsiteX11" fmla="*/ 442174 w 457200"/>
                  <a:gd name="connsiteY11" fmla="*/ 266163 h 551645"/>
                  <a:gd name="connsiteX12" fmla="*/ 414270 w 457200"/>
                  <a:gd name="connsiteY12" fmla="*/ 281188 h 551645"/>
                  <a:gd name="connsiteX13" fmla="*/ 384219 w 457200"/>
                  <a:gd name="connsiteY13" fmla="*/ 362754 h 551645"/>
                  <a:gd name="connsiteX14" fmla="*/ 321971 w 457200"/>
                  <a:gd name="connsiteY14" fmla="*/ 420709 h 551645"/>
                  <a:gd name="connsiteX15" fmla="*/ 352022 w 457200"/>
                  <a:gd name="connsiteY15" fmla="*/ 519447 h 551645"/>
                  <a:gd name="connsiteX16" fmla="*/ 240405 w 457200"/>
                  <a:gd name="connsiteY16" fmla="*/ 551645 h 551645"/>
                  <a:gd name="connsiteX17" fmla="*/ 90152 w 457200"/>
                  <a:gd name="connsiteY17" fmla="*/ 508715 h 55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57200" h="551645">
                    <a:moveTo>
                      <a:pt x="90152" y="508715"/>
                    </a:moveTo>
                    <a:lnTo>
                      <a:pt x="133081" y="414270"/>
                    </a:lnTo>
                    <a:lnTo>
                      <a:pt x="66540" y="345583"/>
                    </a:lnTo>
                    <a:lnTo>
                      <a:pt x="34343" y="279042"/>
                    </a:lnTo>
                    <a:lnTo>
                      <a:pt x="4292" y="246845"/>
                    </a:lnTo>
                    <a:lnTo>
                      <a:pt x="0" y="165278"/>
                    </a:lnTo>
                    <a:lnTo>
                      <a:pt x="32197" y="126642"/>
                    </a:lnTo>
                    <a:lnTo>
                      <a:pt x="98738" y="0"/>
                    </a:lnTo>
                    <a:lnTo>
                      <a:pt x="394952" y="32197"/>
                    </a:lnTo>
                    <a:lnTo>
                      <a:pt x="437881" y="152400"/>
                    </a:lnTo>
                    <a:lnTo>
                      <a:pt x="457200" y="221087"/>
                    </a:lnTo>
                    <a:lnTo>
                      <a:pt x="442174" y="266163"/>
                    </a:lnTo>
                    <a:lnTo>
                      <a:pt x="414270" y="281188"/>
                    </a:lnTo>
                    <a:lnTo>
                      <a:pt x="384219" y="362754"/>
                    </a:lnTo>
                    <a:lnTo>
                      <a:pt x="321971" y="420709"/>
                    </a:lnTo>
                    <a:lnTo>
                      <a:pt x="352022" y="519447"/>
                    </a:lnTo>
                    <a:lnTo>
                      <a:pt x="240405" y="551645"/>
                    </a:lnTo>
                    <a:lnTo>
                      <a:pt x="90152" y="508715"/>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11" name="Freeform 210"/>
              <p:cNvSpPr/>
              <p:nvPr/>
            </p:nvSpPr>
            <p:spPr>
              <a:xfrm>
                <a:off x="2088525" y="2893454"/>
                <a:ext cx="457200" cy="551645"/>
              </a:xfrm>
              <a:custGeom>
                <a:avLst/>
                <a:gdLst>
                  <a:gd name="connsiteX0" fmla="*/ 90152 w 457200"/>
                  <a:gd name="connsiteY0" fmla="*/ 508715 h 551645"/>
                  <a:gd name="connsiteX1" fmla="*/ 133081 w 457200"/>
                  <a:gd name="connsiteY1" fmla="*/ 414270 h 551645"/>
                  <a:gd name="connsiteX2" fmla="*/ 66540 w 457200"/>
                  <a:gd name="connsiteY2" fmla="*/ 345583 h 551645"/>
                  <a:gd name="connsiteX3" fmla="*/ 34343 w 457200"/>
                  <a:gd name="connsiteY3" fmla="*/ 279042 h 551645"/>
                  <a:gd name="connsiteX4" fmla="*/ 4292 w 457200"/>
                  <a:gd name="connsiteY4" fmla="*/ 246845 h 551645"/>
                  <a:gd name="connsiteX5" fmla="*/ 0 w 457200"/>
                  <a:gd name="connsiteY5" fmla="*/ 165278 h 551645"/>
                  <a:gd name="connsiteX6" fmla="*/ 32197 w 457200"/>
                  <a:gd name="connsiteY6" fmla="*/ 126642 h 551645"/>
                  <a:gd name="connsiteX7" fmla="*/ 98738 w 457200"/>
                  <a:gd name="connsiteY7" fmla="*/ 0 h 551645"/>
                  <a:gd name="connsiteX8" fmla="*/ 394952 w 457200"/>
                  <a:gd name="connsiteY8" fmla="*/ 32197 h 551645"/>
                  <a:gd name="connsiteX9" fmla="*/ 437881 w 457200"/>
                  <a:gd name="connsiteY9" fmla="*/ 152400 h 551645"/>
                  <a:gd name="connsiteX10" fmla="*/ 457200 w 457200"/>
                  <a:gd name="connsiteY10" fmla="*/ 221087 h 551645"/>
                  <a:gd name="connsiteX11" fmla="*/ 442174 w 457200"/>
                  <a:gd name="connsiteY11" fmla="*/ 266163 h 551645"/>
                  <a:gd name="connsiteX12" fmla="*/ 414270 w 457200"/>
                  <a:gd name="connsiteY12" fmla="*/ 281188 h 551645"/>
                  <a:gd name="connsiteX13" fmla="*/ 384219 w 457200"/>
                  <a:gd name="connsiteY13" fmla="*/ 362754 h 551645"/>
                  <a:gd name="connsiteX14" fmla="*/ 321971 w 457200"/>
                  <a:gd name="connsiteY14" fmla="*/ 420709 h 551645"/>
                  <a:gd name="connsiteX15" fmla="*/ 352022 w 457200"/>
                  <a:gd name="connsiteY15" fmla="*/ 519447 h 551645"/>
                  <a:gd name="connsiteX16" fmla="*/ 240405 w 457200"/>
                  <a:gd name="connsiteY16" fmla="*/ 551645 h 551645"/>
                  <a:gd name="connsiteX17" fmla="*/ 90152 w 457200"/>
                  <a:gd name="connsiteY17" fmla="*/ 508715 h 55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57200" h="551645">
                    <a:moveTo>
                      <a:pt x="90152" y="508715"/>
                    </a:moveTo>
                    <a:lnTo>
                      <a:pt x="133081" y="414270"/>
                    </a:lnTo>
                    <a:lnTo>
                      <a:pt x="66540" y="345583"/>
                    </a:lnTo>
                    <a:lnTo>
                      <a:pt x="34343" y="279042"/>
                    </a:lnTo>
                    <a:lnTo>
                      <a:pt x="4292" y="246845"/>
                    </a:lnTo>
                    <a:lnTo>
                      <a:pt x="0" y="165278"/>
                    </a:lnTo>
                    <a:lnTo>
                      <a:pt x="32197" y="126642"/>
                    </a:lnTo>
                    <a:lnTo>
                      <a:pt x="98738" y="0"/>
                    </a:lnTo>
                    <a:lnTo>
                      <a:pt x="394952" y="32197"/>
                    </a:lnTo>
                    <a:lnTo>
                      <a:pt x="437881" y="152400"/>
                    </a:lnTo>
                    <a:lnTo>
                      <a:pt x="457200" y="221087"/>
                    </a:lnTo>
                    <a:lnTo>
                      <a:pt x="442174" y="266163"/>
                    </a:lnTo>
                    <a:lnTo>
                      <a:pt x="414270" y="281188"/>
                    </a:lnTo>
                    <a:lnTo>
                      <a:pt x="384219" y="362754"/>
                    </a:lnTo>
                    <a:lnTo>
                      <a:pt x="321971" y="420709"/>
                    </a:lnTo>
                    <a:lnTo>
                      <a:pt x="352022" y="519447"/>
                    </a:lnTo>
                    <a:lnTo>
                      <a:pt x="240405" y="551645"/>
                    </a:lnTo>
                    <a:lnTo>
                      <a:pt x="90152" y="508715"/>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12" name="Heart 211"/>
              <p:cNvSpPr/>
              <p:nvPr/>
            </p:nvSpPr>
            <p:spPr>
              <a:xfrm>
                <a:off x="1732213" y="2635886"/>
                <a:ext cx="274749" cy="216794"/>
              </a:xfrm>
              <a:prstGeom prst="hear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pic>
          <p:nvPicPr>
            <p:cNvPr id="209" name="Picture 7"/>
            <p:cNvPicPr>
              <a:picLocks noChangeAspect="1" noChangeArrowheads="1"/>
            </p:cNvPicPr>
            <p:nvPr/>
          </p:nvPicPr>
          <p:blipFill>
            <a:blip r:embed="rId9">
              <a:clrChange>
                <a:clrFrom>
                  <a:srgbClr val="FAFAFA"/>
                </a:clrFrom>
                <a:clrTo>
                  <a:srgbClr val="FAFAFA">
                    <a:alpha val="0"/>
                  </a:srgbClr>
                </a:clrTo>
              </a:clrChange>
              <a:duotone>
                <a:schemeClr val="accent2">
                  <a:shade val="45000"/>
                  <a:satMod val="135000"/>
                </a:schemeClr>
                <a:prstClr val="white"/>
              </a:duotone>
              <a:extLst>
                <a:ext uri="{BEBA8EAE-BF5A-486C-A8C5-ECC9F3942E4B}">
                  <a14:imgProps xmlns:a14="http://schemas.microsoft.com/office/drawing/2010/main">
                    <a14:imgLayer r:embed="rId10">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997936" y="2542862"/>
              <a:ext cx="1756481" cy="1157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8" name="Group 7"/>
          <p:cNvGrpSpPr/>
          <p:nvPr/>
        </p:nvGrpSpPr>
        <p:grpSpPr>
          <a:xfrm rot="16200000">
            <a:off x="9240763" y="4270266"/>
            <a:ext cx="794739" cy="1210095"/>
            <a:chOff x="-2033669" y="1827277"/>
            <a:chExt cx="1543050" cy="2349500"/>
          </a:xfrm>
        </p:grpSpPr>
        <p:sp>
          <p:nvSpPr>
            <p:cNvPr id="7" name="Rounded Rectangle 6"/>
            <p:cNvSpPr/>
            <p:nvPr/>
          </p:nvSpPr>
          <p:spPr>
            <a:xfrm>
              <a:off x="-1923026" y="1956965"/>
              <a:ext cx="1332089" cy="2095744"/>
            </a:xfrm>
            <a:prstGeom prst="roundRect">
              <a:avLst>
                <a:gd name="adj" fmla="val 5319"/>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2051" name="Picture 3"/>
            <p:cNvPicPr>
              <a:picLocks noChangeAspect="1" noChangeArrowheads="1"/>
            </p:cNvPicPr>
            <p:nvPr/>
          </p:nvPicPr>
          <p:blipFill>
            <a:blip r:embed="rId11">
              <a:clrChange>
                <a:clrFrom>
                  <a:srgbClr val="FAFAFA"/>
                </a:clrFrom>
                <a:clrTo>
                  <a:srgbClr val="FAFAFA">
                    <a:alpha val="0"/>
                  </a:srgbClr>
                </a:clrTo>
              </a:clrChange>
              <a:duotone>
                <a:schemeClr val="accent2">
                  <a:shade val="45000"/>
                  <a:satMod val="135000"/>
                </a:schemeClr>
                <a:prstClr val="white"/>
              </a:duotone>
              <a:extLst>
                <a:ext uri="{BEBA8EAE-BF5A-486C-A8C5-ECC9F3942E4B}">
                  <a14:imgProps xmlns:a14="http://schemas.microsoft.com/office/drawing/2010/main">
                    <a14:imgLayer r:embed="rId12">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033669" y="1827277"/>
              <a:ext cx="1543050" cy="234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4854242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ORIGINAL" hidden="1">
            <a:extLst>
              <a:ext uri="{FF2B5EF4-FFF2-40B4-BE49-F238E27FC236}">
                <a16:creationId xmlns:a16="http://schemas.microsoft.com/office/drawing/2014/main" id="{7AC06CEB-9BB2-485C-AE90-B737C16484FC}"/>
              </a:ext>
            </a:extLst>
          </p:cNvPr>
          <p:cNvGrpSpPr/>
          <p:nvPr/>
        </p:nvGrpSpPr>
        <p:grpSpPr>
          <a:xfrm>
            <a:off x="1146686" y="2036315"/>
            <a:ext cx="9366350" cy="3504254"/>
            <a:chOff x="-646274" y="1987826"/>
            <a:chExt cx="9366350" cy="3504254"/>
          </a:xfrm>
        </p:grpSpPr>
        <p:grpSp>
          <p:nvGrpSpPr>
            <p:cNvPr id="282" name="ORIGINAL">
              <a:extLst>
                <a:ext uri="{FF2B5EF4-FFF2-40B4-BE49-F238E27FC236}">
                  <a16:creationId xmlns:a16="http://schemas.microsoft.com/office/drawing/2014/main" id="{036802B7-FC52-4070-9C9A-EEF848015DAD}"/>
                </a:ext>
              </a:extLst>
            </p:cNvPr>
            <p:cNvGrpSpPr/>
            <p:nvPr/>
          </p:nvGrpSpPr>
          <p:grpSpPr>
            <a:xfrm>
              <a:off x="-646274" y="2020100"/>
              <a:ext cx="9366350" cy="3471980"/>
              <a:chOff x="-646274" y="2020100"/>
              <a:chExt cx="9366350" cy="3471980"/>
            </a:xfrm>
          </p:grpSpPr>
          <p:pic>
            <p:nvPicPr>
              <p:cNvPr id="283" name="Picture 2">
                <a:extLst>
                  <a:ext uri="{FF2B5EF4-FFF2-40B4-BE49-F238E27FC236}">
                    <a16:creationId xmlns:a16="http://schemas.microsoft.com/office/drawing/2014/main" id="{A8FD591A-8FD4-4FED-96A3-3233A799FFBC}"/>
                  </a:ext>
                </a:extLst>
              </p:cNvPr>
              <p:cNvPicPr>
                <a:picLocks noChangeAspect="1" noChangeArrowheads="1"/>
              </p:cNvPicPr>
              <p:nvPr/>
            </p:nvPicPr>
            <p:blipFill rotWithShape="1">
              <a:blip r:embed="rId3">
                <a:duotone>
                  <a:schemeClr val="accent4">
                    <a:shade val="45000"/>
                    <a:satMod val="135000"/>
                  </a:schemeClr>
                  <a:prstClr val="white"/>
                </a:duotone>
                <a:extLst>
                  <a:ext uri="{28A0092B-C50C-407E-A947-70E740481C1C}">
                    <a14:useLocalDpi xmlns:a14="http://schemas.microsoft.com/office/drawing/2010/main" val="0"/>
                  </a:ext>
                </a:extLst>
              </a:blip>
              <a:srcRect t="70784"/>
              <a:stretch/>
            </p:blipFill>
            <p:spPr bwMode="auto">
              <a:xfrm>
                <a:off x="-639924" y="2367824"/>
                <a:ext cx="9360000" cy="17024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4" name="Picture 2">
                <a:extLst>
                  <a:ext uri="{FF2B5EF4-FFF2-40B4-BE49-F238E27FC236}">
                    <a16:creationId xmlns:a16="http://schemas.microsoft.com/office/drawing/2014/main" id="{F9E6ACF3-82D7-483E-82BD-E0516759779D}"/>
                  </a:ext>
                </a:extLst>
              </p:cNvPr>
              <p:cNvPicPr>
                <a:picLocks noChangeAspect="1" noChangeArrowheads="1"/>
              </p:cNvPicPr>
              <p:nvPr/>
            </p:nvPicPr>
            <p:blipFill rotWithShape="1">
              <a:blip r:embed="rId3">
                <a:duotone>
                  <a:schemeClr val="accent4">
                    <a:shade val="45000"/>
                    <a:satMod val="135000"/>
                  </a:schemeClr>
                  <a:prstClr val="white"/>
                </a:duotone>
                <a:extLst>
                  <a:ext uri="{28A0092B-C50C-407E-A947-70E740481C1C}">
                    <a14:useLocalDpi xmlns:a14="http://schemas.microsoft.com/office/drawing/2010/main" val="0"/>
                  </a:ext>
                </a:extLst>
              </a:blip>
              <a:srcRect t="25636" b="56831"/>
              <a:stretch/>
            </p:blipFill>
            <p:spPr bwMode="auto">
              <a:xfrm>
                <a:off x="-646274" y="3251323"/>
                <a:ext cx="9360000" cy="1021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5" name="Picture 2">
                <a:extLst>
                  <a:ext uri="{FF2B5EF4-FFF2-40B4-BE49-F238E27FC236}">
                    <a16:creationId xmlns:a16="http://schemas.microsoft.com/office/drawing/2014/main" id="{AD9F859C-0D50-49DA-BB56-8C07D580F5C1}"/>
                  </a:ext>
                </a:extLst>
              </p:cNvPr>
              <p:cNvPicPr>
                <a:picLocks noChangeAspect="1" noChangeArrowheads="1"/>
              </p:cNvPicPr>
              <p:nvPr/>
            </p:nvPicPr>
            <p:blipFill rotWithShape="1">
              <a:blip r:embed="rId3">
                <a:duotone>
                  <a:schemeClr val="accent4">
                    <a:shade val="45000"/>
                    <a:satMod val="135000"/>
                  </a:schemeClr>
                  <a:prstClr val="white"/>
                </a:duotone>
                <a:extLst>
                  <a:ext uri="{28A0092B-C50C-407E-A947-70E740481C1C}">
                    <a14:useLocalDpi xmlns:a14="http://schemas.microsoft.com/office/drawing/2010/main" val="0"/>
                  </a:ext>
                </a:extLst>
              </a:blip>
              <a:srcRect t="43201" b="44407"/>
              <a:stretch/>
            </p:blipFill>
            <p:spPr bwMode="auto">
              <a:xfrm>
                <a:off x="-646274" y="4150307"/>
                <a:ext cx="9360000" cy="722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6" name="Picture 2">
                <a:extLst>
                  <a:ext uri="{FF2B5EF4-FFF2-40B4-BE49-F238E27FC236}">
                    <a16:creationId xmlns:a16="http://schemas.microsoft.com/office/drawing/2014/main" id="{C8834088-1246-4709-A21C-8C1081BD4A03}"/>
                  </a:ext>
                </a:extLst>
              </p:cNvPr>
              <p:cNvPicPr>
                <a:picLocks noChangeAspect="1" noChangeArrowheads="1"/>
              </p:cNvPicPr>
              <p:nvPr/>
            </p:nvPicPr>
            <p:blipFill rotWithShape="1">
              <a:blip r:embed="rId3">
                <a:duotone>
                  <a:schemeClr val="accent4">
                    <a:shade val="45000"/>
                    <a:satMod val="135000"/>
                  </a:schemeClr>
                  <a:prstClr val="white"/>
                </a:duotone>
                <a:extLst>
                  <a:ext uri="{28A0092B-C50C-407E-A947-70E740481C1C}">
                    <a14:useLocalDpi xmlns:a14="http://schemas.microsoft.com/office/drawing/2010/main" val="0"/>
                  </a:ext>
                </a:extLst>
              </a:blip>
              <a:srcRect t="89050"/>
              <a:stretch/>
            </p:blipFill>
            <p:spPr bwMode="auto">
              <a:xfrm>
                <a:off x="-639924" y="4853975"/>
                <a:ext cx="9360000" cy="638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7" name="Picture 2">
                <a:extLst>
                  <a:ext uri="{FF2B5EF4-FFF2-40B4-BE49-F238E27FC236}">
                    <a16:creationId xmlns:a16="http://schemas.microsoft.com/office/drawing/2014/main" id="{5B80CB95-A19D-42E8-87AB-02CA873E83A8}"/>
                  </a:ext>
                </a:extLst>
              </p:cNvPr>
              <p:cNvPicPr>
                <a:picLocks noChangeAspect="1" noChangeArrowheads="1"/>
              </p:cNvPicPr>
              <p:nvPr userDrawn="1"/>
            </p:nvPicPr>
            <p:blipFill rotWithShape="1">
              <a:blip r:embed="rId3">
                <a:duotone>
                  <a:schemeClr val="accent4">
                    <a:shade val="45000"/>
                    <a:satMod val="135000"/>
                  </a:schemeClr>
                  <a:prstClr val="white"/>
                </a:duotone>
                <a:extLst>
                  <a:ext uri="{28A0092B-C50C-407E-A947-70E740481C1C}">
                    <a14:useLocalDpi xmlns:a14="http://schemas.microsoft.com/office/drawing/2010/main" val="0"/>
                  </a:ext>
                </a:extLst>
              </a:blip>
              <a:srcRect b="88648"/>
              <a:stretch/>
            </p:blipFill>
            <p:spPr bwMode="auto">
              <a:xfrm>
                <a:off x="-641920" y="2020100"/>
                <a:ext cx="9348465" cy="6615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95" name="ORIGINAL"/>
            <p:cNvPicPr>
              <a:picLocks noChangeAspect="1" noChangeArrowheads="1"/>
            </p:cNvPicPr>
            <p:nvPr/>
          </p:nvPicPr>
          <p:blipFill rotWithShape="1">
            <a:blip r:embed="rId3">
              <a:duotone>
                <a:schemeClr val="accent4">
                  <a:shade val="45000"/>
                  <a:satMod val="135000"/>
                </a:schemeClr>
                <a:prstClr val="white"/>
              </a:duotone>
              <a:extLst>
                <a:ext uri="{28A0092B-C50C-407E-A947-70E740481C1C}">
                  <a14:useLocalDpi xmlns:a14="http://schemas.microsoft.com/office/drawing/2010/main" val="0"/>
                </a:ext>
              </a:extLst>
            </a:blip>
            <a:srcRect l="32000" b="92025"/>
            <a:stretch/>
          </p:blipFill>
          <p:spPr bwMode="auto">
            <a:xfrm>
              <a:off x="2349528" y="1987826"/>
              <a:ext cx="6357017" cy="464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5" name="TextBox 4"/>
          <p:cNvSpPr txBox="1"/>
          <p:nvPr/>
        </p:nvSpPr>
        <p:spPr>
          <a:xfrm>
            <a:off x="1404256" y="5793272"/>
            <a:ext cx="10101204" cy="553998"/>
          </a:xfrm>
          <a:prstGeom prst="rect">
            <a:avLst/>
          </a:prstGeom>
          <a:noFill/>
        </p:spPr>
        <p:txBody>
          <a:bodyPr wrap="square" rtlCol="0" anchor="b">
            <a:spAutoFit/>
          </a:bodyPr>
          <a:lstStyle/>
          <a:p>
            <a:r>
              <a:rPr lang="en-GB" sz="1000" dirty="0">
                <a:solidFill>
                  <a:schemeClr val="tx2"/>
                </a:solidFill>
              </a:rPr>
              <a:t>ED, erectile dysfunction; ICSM, International Consultation for Sexual Medicine; PDE-5, phosphodiesterase type 5; TD, testosterone deficiency; </a:t>
            </a:r>
            <a:r>
              <a:rPr lang="en-GB" sz="1000" dirty="0" err="1">
                <a:solidFill>
                  <a:schemeClr val="tx2"/>
                </a:solidFill>
              </a:rPr>
              <a:t>TTh</a:t>
            </a:r>
            <a:r>
              <a:rPr lang="en-GB" sz="1000" dirty="0">
                <a:solidFill>
                  <a:schemeClr val="tx2"/>
                </a:solidFill>
              </a:rPr>
              <a:t>, testosterone therapy</a:t>
            </a:r>
          </a:p>
          <a:p>
            <a:r>
              <a:rPr lang="en-GB" sz="1000" dirty="0">
                <a:solidFill>
                  <a:schemeClr val="tx2"/>
                </a:solidFill>
              </a:rPr>
              <a:t>Morgentaler A </a:t>
            </a:r>
            <a:r>
              <a:rPr lang="en-GB" sz="1000" i="1" dirty="0">
                <a:solidFill>
                  <a:schemeClr val="tx2"/>
                </a:solidFill>
              </a:rPr>
              <a:t>et al. Sex Med Rev</a:t>
            </a:r>
            <a:r>
              <a:rPr lang="en-GB" sz="1000" dirty="0">
                <a:solidFill>
                  <a:schemeClr val="tx2"/>
                </a:solidFill>
              </a:rPr>
              <a:t> 2019;7:636–49.</a:t>
            </a:r>
          </a:p>
        </p:txBody>
      </p:sp>
      <p:sp>
        <p:nvSpPr>
          <p:cNvPr id="2" name="Title 1"/>
          <p:cNvSpPr>
            <a:spLocks noGrp="1"/>
          </p:cNvSpPr>
          <p:nvPr>
            <p:ph type="title"/>
          </p:nvPr>
        </p:nvSpPr>
        <p:spPr>
          <a:xfrm>
            <a:off x="381740" y="143529"/>
            <a:ext cx="8567058" cy="834047"/>
          </a:xfrm>
        </p:spPr>
        <p:txBody>
          <a:bodyPr>
            <a:noAutofit/>
          </a:bodyPr>
          <a:lstStyle/>
          <a:p>
            <a:r>
              <a:rPr lang="en-GB" dirty="0"/>
              <a:t>ICSM 2018 guidelines</a:t>
            </a:r>
          </a:p>
        </p:txBody>
      </p:sp>
      <p:pic>
        <p:nvPicPr>
          <p:cNvPr id="2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01105" y="1018094"/>
            <a:ext cx="3515163" cy="4625508"/>
          </a:xfrm>
          <a:prstGeom prst="rect">
            <a:avLst/>
          </a:prstGeom>
          <a:noFill/>
          <a:ln w="12700">
            <a:solidFill>
              <a:schemeClr val="bg1">
                <a:lumMod val="85000"/>
              </a:schemeClr>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grpSp>
        <p:nvGrpSpPr>
          <p:cNvPr id="9" name="Group 8"/>
          <p:cNvGrpSpPr/>
          <p:nvPr/>
        </p:nvGrpSpPr>
        <p:grpSpPr>
          <a:xfrm>
            <a:off x="381740" y="982436"/>
            <a:ext cx="7155402" cy="4712735"/>
            <a:chOff x="321742" y="982435"/>
            <a:chExt cx="4713102" cy="4712735"/>
          </a:xfrm>
        </p:grpSpPr>
        <p:sp>
          <p:nvSpPr>
            <p:cNvPr id="81" name="Rounded Rectangle 80"/>
            <p:cNvSpPr/>
            <p:nvPr/>
          </p:nvSpPr>
          <p:spPr>
            <a:xfrm>
              <a:off x="321742" y="1069662"/>
              <a:ext cx="4713102" cy="4625508"/>
            </a:xfrm>
            <a:prstGeom prst="roundRect">
              <a:avLst>
                <a:gd name="adj" fmla="val 10791"/>
              </a:avLst>
            </a:prstGeom>
            <a:solidFill>
              <a:schemeClr val="accent1"/>
            </a:solidFill>
          </p:spPr>
          <p:txBody>
            <a:bodyPr wrap="square" anchor="ctr">
              <a:noAutofit/>
            </a:bodyPr>
            <a:lstStyle/>
            <a:p>
              <a:pPr algn="ctr"/>
              <a:endParaRPr lang="en-GB" sz="1600" spc="-20" dirty="0">
                <a:solidFill>
                  <a:prstClr val="white"/>
                </a:solidFill>
              </a:endParaRPr>
            </a:p>
          </p:txBody>
        </p:sp>
        <p:sp>
          <p:nvSpPr>
            <p:cNvPr id="7" name="Rectangle 6"/>
            <p:cNvSpPr/>
            <p:nvPr/>
          </p:nvSpPr>
          <p:spPr>
            <a:xfrm>
              <a:off x="321742" y="3515866"/>
              <a:ext cx="4713102" cy="1102560"/>
            </a:xfrm>
            <a:prstGeom prst="rect">
              <a:avLst/>
            </a:prstGeom>
            <a:solidFill>
              <a:schemeClr val="accent1">
                <a:lumMod val="20000"/>
                <a:lumOff val="80000"/>
              </a:schemeClr>
            </a:solidFill>
          </p:spPr>
          <p:txBody>
            <a:bodyPr vert="horz" lIns="91440" tIns="45720" rIns="91440" bIns="45720" rtlCol="0" anchor="ctr">
              <a:noAutofit/>
            </a:bodyPr>
            <a:lstStyle/>
            <a:p>
              <a:pPr marL="992188" defTabSz="457200">
                <a:spcBef>
                  <a:spcPct val="20000"/>
                </a:spcBef>
                <a:buClr>
                  <a:srgbClr val="005294"/>
                </a:buClr>
              </a:pPr>
              <a:endParaRPr lang="en-GB">
                <a:solidFill>
                  <a:srgbClr val="005294"/>
                </a:solidFill>
              </a:endParaRPr>
            </a:p>
          </p:txBody>
        </p:sp>
        <p:sp>
          <p:nvSpPr>
            <p:cNvPr id="40" name="Rounded Rectangle 39"/>
            <p:cNvSpPr/>
            <p:nvPr/>
          </p:nvSpPr>
          <p:spPr>
            <a:xfrm>
              <a:off x="321742" y="982435"/>
              <a:ext cx="4713102" cy="1130079"/>
            </a:xfrm>
            <a:custGeom>
              <a:avLst/>
              <a:gdLst/>
              <a:ahLst/>
              <a:cxnLst/>
              <a:rect l="l" t="t" r="r" b="b"/>
              <a:pathLst>
                <a:path w="4713102" h="1130079">
                  <a:moveTo>
                    <a:pt x="508551" y="0"/>
                  </a:moveTo>
                  <a:lnTo>
                    <a:pt x="4204551" y="0"/>
                  </a:lnTo>
                  <a:cubicBezTo>
                    <a:pt x="4485416" y="0"/>
                    <a:pt x="4713102" y="227686"/>
                    <a:pt x="4713102" y="508551"/>
                  </a:cubicBezTo>
                  <a:lnTo>
                    <a:pt x="4713102" y="1130079"/>
                  </a:lnTo>
                  <a:lnTo>
                    <a:pt x="0" y="1130079"/>
                  </a:lnTo>
                  <a:lnTo>
                    <a:pt x="0" y="508551"/>
                  </a:lnTo>
                  <a:cubicBezTo>
                    <a:pt x="0" y="227686"/>
                    <a:pt x="227686" y="0"/>
                    <a:pt x="508551" y="0"/>
                  </a:cubicBezTo>
                  <a:close/>
                </a:path>
              </a:pathLst>
            </a:custGeom>
            <a:solidFill>
              <a:schemeClr val="accent1">
                <a:lumMod val="20000"/>
                <a:lumOff val="80000"/>
              </a:schemeClr>
            </a:solidFill>
          </p:spPr>
          <p:txBody>
            <a:bodyPr vert="horz" lIns="91440" tIns="45720" rIns="91440" bIns="45720" rtlCol="0" anchor="ctr">
              <a:noAutofit/>
            </a:bodyPr>
            <a:lstStyle/>
            <a:p>
              <a:pPr marL="992188" defTabSz="457200">
                <a:spcBef>
                  <a:spcPct val="20000"/>
                </a:spcBef>
                <a:buClr>
                  <a:srgbClr val="005294"/>
                </a:buClr>
              </a:pPr>
              <a:endParaRPr lang="en-GB" dirty="0">
                <a:solidFill>
                  <a:srgbClr val="005294"/>
                </a:solidFill>
              </a:endParaRPr>
            </a:p>
          </p:txBody>
        </p:sp>
        <p:sp>
          <p:nvSpPr>
            <p:cNvPr id="41" name="Rounded Rectangle 40"/>
            <p:cNvSpPr/>
            <p:nvPr/>
          </p:nvSpPr>
          <p:spPr>
            <a:xfrm>
              <a:off x="321742" y="982435"/>
              <a:ext cx="4713102" cy="4712735"/>
            </a:xfrm>
            <a:prstGeom prst="roundRect">
              <a:avLst>
                <a:gd name="adj" fmla="val 10791"/>
              </a:avLst>
            </a:prstGeom>
            <a:noFill/>
            <a:ln>
              <a:noFill/>
            </a:ln>
          </p:spPr>
          <p:txBody>
            <a:bodyPr wrap="square" anchor="ctr">
              <a:noAutofit/>
            </a:bodyPr>
            <a:lstStyle/>
            <a:p>
              <a:pPr algn="ctr"/>
              <a:r>
                <a:rPr lang="en-US" sz="2000" b="1" dirty="0">
                  <a:solidFill>
                    <a:srgbClr val="272727"/>
                  </a:solidFill>
                </a:rPr>
                <a:t>Sexual symptoms are a prominent presenting feature for men with TD</a:t>
              </a:r>
              <a:endParaRPr lang="en-GB" sz="2000" b="1" dirty="0">
                <a:solidFill>
                  <a:srgbClr val="272727"/>
                </a:solidFill>
              </a:endParaRPr>
            </a:p>
            <a:p>
              <a:pPr algn="ctr"/>
              <a:r>
                <a:rPr lang="en-GB" sz="1600" spc="-20" dirty="0">
                  <a:solidFill>
                    <a:srgbClr val="272727"/>
                  </a:solidFill>
                </a:rPr>
                <a:t>[Level of evidence: 1, Grade: A]</a:t>
              </a:r>
            </a:p>
            <a:p>
              <a:pPr algn="ctr"/>
              <a:endParaRPr lang="en-US" sz="1600" b="1" dirty="0">
                <a:solidFill>
                  <a:prstClr val="white"/>
                </a:solidFill>
              </a:endParaRPr>
            </a:p>
            <a:p>
              <a:pPr algn="ctr"/>
              <a:r>
                <a:rPr lang="en-US" sz="2000" b="1" dirty="0">
                  <a:solidFill>
                    <a:prstClr val="white"/>
                  </a:solidFill>
                </a:rPr>
                <a:t>Testing for TD should be performed in men with decreased libido, ED and/or difficulty achieving orgasm</a:t>
              </a:r>
            </a:p>
            <a:p>
              <a:pPr algn="ctr"/>
              <a:r>
                <a:rPr lang="en-GB" sz="1600" spc="-20" dirty="0">
                  <a:solidFill>
                    <a:prstClr val="white"/>
                  </a:solidFill>
                </a:rPr>
                <a:t>[Level of evidence: 2, Grade: B]</a:t>
              </a:r>
            </a:p>
            <a:p>
              <a:pPr algn="ctr"/>
              <a:endParaRPr lang="en-US" sz="1600" b="1" dirty="0">
                <a:solidFill>
                  <a:prstClr val="white"/>
                </a:solidFill>
              </a:endParaRPr>
            </a:p>
            <a:p>
              <a:pPr algn="ctr"/>
              <a:r>
                <a:rPr lang="en-US" sz="2000" b="1" dirty="0" err="1">
                  <a:solidFill>
                    <a:srgbClr val="272727"/>
                  </a:solidFill>
                </a:rPr>
                <a:t>TTh</a:t>
              </a:r>
              <a:r>
                <a:rPr lang="en-US" sz="2000" b="1" dirty="0">
                  <a:solidFill>
                    <a:srgbClr val="272727"/>
                  </a:solidFill>
                </a:rPr>
                <a:t> may improve libido, erection quality, and other sexual symptoms</a:t>
              </a:r>
            </a:p>
            <a:p>
              <a:pPr algn="ctr"/>
              <a:r>
                <a:rPr lang="en-GB" sz="1600" spc="-20" dirty="0">
                  <a:solidFill>
                    <a:srgbClr val="272727"/>
                  </a:solidFill>
                </a:rPr>
                <a:t>[Level of evidence: 1, Grade: A]</a:t>
              </a:r>
            </a:p>
            <a:p>
              <a:pPr algn="ctr"/>
              <a:endParaRPr lang="en-US" sz="1600" b="1" dirty="0">
                <a:solidFill>
                  <a:prstClr val="white"/>
                </a:solidFill>
              </a:endParaRPr>
            </a:p>
            <a:p>
              <a:pPr algn="ctr"/>
              <a:r>
                <a:rPr lang="en-US" sz="2000" b="1" dirty="0" err="1">
                  <a:solidFill>
                    <a:prstClr val="white"/>
                  </a:solidFill>
                </a:rPr>
                <a:t>TTh</a:t>
              </a:r>
              <a:r>
                <a:rPr lang="en-US" sz="2000" b="1" dirty="0">
                  <a:solidFill>
                    <a:prstClr val="white"/>
                  </a:solidFill>
                </a:rPr>
                <a:t> may salvage erectile function in men who have failed PDE-5 inhibitors</a:t>
              </a:r>
            </a:p>
            <a:p>
              <a:pPr algn="ctr"/>
              <a:r>
                <a:rPr lang="en-GB" sz="1600" spc="-20" dirty="0">
                  <a:solidFill>
                    <a:prstClr val="white"/>
                  </a:solidFill>
                </a:rPr>
                <a:t>[Level of evidence: 2, Grade: B]</a:t>
              </a:r>
            </a:p>
          </p:txBody>
        </p:sp>
      </p:grpSp>
    </p:spTree>
    <p:extLst>
      <p:ext uri="{BB962C8B-B14F-4D97-AF65-F5344CB8AC3E}">
        <p14:creationId xmlns:p14="http://schemas.microsoft.com/office/powerpoint/2010/main" val="24369146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ORIGINAL" hidden="1">
            <a:extLst>
              <a:ext uri="{FF2B5EF4-FFF2-40B4-BE49-F238E27FC236}">
                <a16:creationId xmlns:a16="http://schemas.microsoft.com/office/drawing/2014/main" id="{7AC06CEB-9BB2-485C-AE90-B737C16484FC}"/>
              </a:ext>
            </a:extLst>
          </p:cNvPr>
          <p:cNvGrpSpPr/>
          <p:nvPr/>
        </p:nvGrpSpPr>
        <p:grpSpPr>
          <a:xfrm>
            <a:off x="1146686" y="2036315"/>
            <a:ext cx="9366350" cy="3504254"/>
            <a:chOff x="-646274" y="1987826"/>
            <a:chExt cx="9366350" cy="3504254"/>
          </a:xfrm>
        </p:grpSpPr>
        <p:grpSp>
          <p:nvGrpSpPr>
            <p:cNvPr id="282" name="ORIGINAL">
              <a:extLst>
                <a:ext uri="{FF2B5EF4-FFF2-40B4-BE49-F238E27FC236}">
                  <a16:creationId xmlns:a16="http://schemas.microsoft.com/office/drawing/2014/main" id="{036802B7-FC52-4070-9C9A-EEF848015DAD}"/>
                </a:ext>
              </a:extLst>
            </p:cNvPr>
            <p:cNvGrpSpPr/>
            <p:nvPr/>
          </p:nvGrpSpPr>
          <p:grpSpPr>
            <a:xfrm>
              <a:off x="-646274" y="2020100"/>
              <a:ext cx="9366350" cy="3471980"/>
              <a:chOff x="-646274" y="2020100"/>
              <a:chExt cx="9366350" cy="3471980"/>
            </a:xfrm>
          </p:grpSpPr>
          <p:pic>
            <p:nvPicPr>
              <p:cNvPr id="283" name="Picture 2">
                <a:extLst>
                  <a:ext uri="{FF2B5EF4-FFF2-40B4-BE49-F238E27FC236}">
                    <a16:creationId xmlns:a16="http://schemas.microsoft.com/office/drawing/2014/main" id="{A8FD591A-8FD4-4FED-96A3-3233A799FFBC}"/>
                  </a:ext>
                </a:extLst>
              </p:cNvPr>
              <p:cNvPicPr>
                <a:picLocks noChangeAspect="1" noChangeArrowheads="1"/>
              </p:cNvPicPr>
              <p:nvPr/>
            </p:nvPicPr>
            <p:blipFill rotWithShape="1">
              <a:blip r:embed="rId3">
                <a:duotone>
                  <a:schemeClr val="accent4">
                    <a:shade val="45000"/>
                    <a:satMod val="135000"/>
                  </a:schemeClr>
                  <a:prstClr val="white"/>
                </a:duotone>
                <a:extLst>
                  <a:ext uri="{28A0092B-C50C-407E-A947-70E740481C1C}">
                    <a14:useLocalDpi xmlns:a14="http://schemas.microsoft.com/office/drawing/2010/main" val="0"/>
                  </a:ext>
                </a:extLst>
              </a:blip>
              <a:srcRect t="70784"/>
              <a:stretch/>
            </p:blipFill>
            <p:spPr bwMode="auto">
              <a:xfrm>
                <a:off x="-639924" y="2367824"/>
                <a:ext cx="9360000" cy="17024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4" name="Picture 2">
                <a:extLst>
                  <a:ext uri="{FF2B5EF4-FFF2-40B4-BE49-F238E27FC236}">
                    <a16:creationId xmlns:a16="http://schemas.microsoft.com/office/drawing/2014/main" id="{F9E6ACF3-82D7-483E-82BD-E0516759779D}"/>
                  </a:ext>
                </a:extLst>
              </p:cNvPr>
              <p:cNvPicPr>
                <a:picLocks noChangeAspect="1" noChangeArrowheads="1"/>
              </p:cNvPicPr>
              <p:nvPr/>
            </p:nvPicPr>
            <p:blipFill rotWithShape="1">
              <a:blip r:embed="rId3">
                <a:duotone>
                  <a:schemeClr val="accent4">
                    <a:shade val="45000"/>
                    <a:satMod val="135000"/>
                  </a:schemeClr>
                  <a:prstClr val="white"/>
                </a:duotone>
                <a:extLst>
                  <a:ext uri="{28A0092B-C50C-407E-A947-70E740481C1C}">
                    <a14:useLocalDpi xmlns:a14="http://schemas.microsoft.com/office/drawing/2010/main" val="0"/>
                  </a:ext>
                </a:extLst>
              </a:blip>
              <a:srcRect t="25636" b="56831"/>
              <a:stretch/>
            </p:blipFill>
            <p:spPr bwMode="auto">
              <a:xfrm>
                <a:off x="-646274" y="3251323"/>
                <a:ext cx="9360000" cy="1021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5" name="Picture 2">
                <a:extLst>
                  <a:ext uri="{FF2B5EF4-FFF2-40B4-BE49-F238E27FC236}">
                    <a16:creationId xmlns:a16="http://schemas.microsoft.com/office/drawing/2014/main" id="{AD9F859C-0D50-49DA-BB56-8C07D580F5C1}"/>
                  </a:ext>
                </a:extLst>
              </p:cNvPr>
              <p:cNvPicPr>
                <a:picLocks noChangeAspect="1" noChangeArrowheads="1"/>
              </p:cNvPicPr>
              <p:nvPr/>
            </p:nvPicPr>
            <p:blipFill rotWithShape="1">
              <a:blip r:embed="rId3">
                <a:duotone>
                  <a:schemeClr val="accent4">
                    <a:shade val="45000"/>
                    <a:satMod val="135000"/>
                  </a:schemeClr>
                  <a:prstClr val="white"/>
                </a:duotone>
                <a:extLst>
                  <a:ext uri="{28A0092B-C50C-407E-A947-70E740481C1C}">
                    <a14:useLocalDpi xmlns:a14="http://schemas.microsoft.com/office/drawing/2010/main" val="0"/>
                  </a:ext>
                </a:extLst>
              </a:blip>
              <a:srcRect t="43201" b="44407"/>
              <a:stretch/>
            </p:blipFill>
            <p:spPr bwMode="auto">
              <a:xfrm>
                <a:off x="-646274" y="4150307"/>
                <a:ext cx="9360000" cy="722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6" name="Picture 2">
                <a:extLst>
                  <a:ext uri="{FF2B5EF4-FFF2-40B4-BE49-F238E27FC236}">
                    <a16:creationId xmlns:a16="http://schemas.microsoft.com/office/drawing/2014/main" id="{C8834088-1246-4709-A21C-8C1081BD4A03}"/>
                  </a:ext>
                </a:extLst>
              </p:cNvPr>
              <p:cNvPicPr>
                <a:picLocks noChangeAspect="1" noChangeArrowheads="1"/>
              </p:cNvPicPr>
              <p:nvPr/>
            </p:nvPicPr>
            <p:blipFill rotWithShape="1">
              <a:blip r:embed="rId3">
                <a:duotone>
                  <a:schemeClr val="accent4">
                    <a:shade val="45000"/>
                    <a:satMod val="135000"/>
                  </a:schemeClr>
                  <a:prstClr val="white"/>
                </a:duotone>
                <a:extLst>
                  <a:ext uri="{28A0092B-C50C-407E-A947-70E740481C1C}">
                    <a14:useLocalDpi xmlns:a14="http://schemas.microsoft.com/office/drawing/2010/main" val="0"/>
                  </a:ext>
                </a:extLst>
              </a:blip>
              <a:srcRect t="89050"/>
              <a:stretch/>
            </p:blipFill>
            <p:spPr bwMode="auto">
              <a:xfrm>
                <a:off x="-639924" y="4853975"/>
                <a:ext cx="9360000" cy="638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7" name="Picture 2">
                <a:extLst>
                  <a:ext uri="{FF2B5EF4-FFF2-40B4-BE49-F238E27FC236}">
                    <a16:creationId xmlns:a16="http://schemas.microsoft.com/office/drawing/2014/main" id="{5B80CB95-A19D-42E8-87AB-02CA873E83A8}"/>
                  </a:ext>
                </a:extLst>
              </p:cNvPr>
              <p:cNvPicPr>
                <a:picLocks noChangeAspect="1" noChangeArrowheads="1"/>
              </p:cNvPicPr>
              <p:nvPr userDrawn="1"/>
            </p:nvPicPr>
            <p:blipFill rotWithShape="1">
              <a:blip r:embed="rId3">
                <a:duotone>
                  <a:schemeClr val="accent4">
                    <a:shade val="45000"/>
                    <a:satMod val="135000"/>
                  </a:schemeClr>
                  <a:prstClr val="white"/>
                </a:duotone>
                <a:extLst>
                  <a:ext uri="{28A0092B-C50C-407E-A947-70E740481C1C}">
                    <a14:useLocalDpi xmlns:a14="http://schemas.microsoft.com/office/drawing/2010/main" val="0"/>
                  </a:ext>
                </a:extLst>
              </a:blip>
              <a:srcRect b="88648"/>
              <a:stretch/>
            </p:blipFill>
            <p:spPr bwMode="auto">
              <a:xfrm>
                <a:off x="-641920" y="2020100"/>
                <a:ext cx="9348465" cy="6615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95" name="ORIGINAL"/>
            <p:cNvPicPr>
              <a:picLocks noChangeAspect="1" noChangeArrowheads="1"/>
            </p:cNvPicPr>
            <p:nvPr/>
          </p:nvPicPr>
          <p:blipFill rotWithShape="1">
            <a:blip r:embed="rId3">
              <a:duotone>
                <a:schemeClr val="accent4">
                  <a:shade val="45000"/>
                  <a:satMod val="135000"/>
                </a:schemeClr>
                <a:prstClr val="white"/>
              </a:duotone>
              <a:extLst>
                <a:ext uri="{28A0092B-C50C-407E-A947-70E740481C1C}">
                  <a14:useLocalDpi xmlns:a14="http://schemas.microsoft.com/office/drawing/2010/main" val="0"/>
                </a:ext>
              </a:extLst>
            </a:blip>
            <a:srcRect l="32000" b="92025"/>
            <a:stretch/>
          </p:blipFill>
          <p:spPr bwMode="auto">
            <a:xfrm>
              <a:off x="2349528" y="1987826"/>
              <a:ext cx="6357017" cy="464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5" name="TextBox 4"/>
          <p:cNvSpPr txBox="1"/>
          <p:nvPr/>
        </p:nvSpPr>
        <p:spPr>
          <a:xfrm>
            <a:off x="1523999" y="5897955"/>
            <a:ext cx="9144001" cy="400110"/>
          </a:xfrm>
          <a:prstGeom prst="rect">
            <a:avLst/>
          </a:prstGeom>
          <a:noFill/>
        </p:spPr>
        <p:txBody>
          <a:bodyPr wrap="square" rtlCol="0" anchor="b">
            <a:spAutoFit/>
          </a:bodyPr>
          <a:lstStyle/>
          <a:p>
            <a:r>
              <a:rPr lang="en-GB" sz="1000" dirty="0">
                <a:solidFill>
                  <a:schemeClr val="tx2"/>
                </a:solidFill>
              </a:rPr>
              <a:t>PDE-5, phosphodiesterase type 5; RCT, randomised controlled trial; T, testosterone; </a:t>
            </a:r>
            <a:r>
              <a:rPr lang="en-GB" sz="1000" dirty="0" err="1">
                <a:solidFill>
                  <a:schemeClr val="tx2"/>
                </a:solidFill>
              </a:rPr>
              <a:t>TTh</a:t>
            </a:r>
            <a:r>
              <a:rPr lang="en-GB" sz="1000" dirty="0">
                <a:solidFill>
                  <a:schemeClr val="tx2"/>
                </a:solidFill>
              </a:rPr>
              <a:t>, testosterone therapy</a:t>
            </a:r>
          </a:p>
          <a:p>
            <a:r>
              <a:rPr lang="en-GB" sz="1000" dirty="0" err="1">
                <a:solidFill>
                  <a:schemeClr val="tx2"/>
                </a:solidFill>
              </a:rPr>
              <a:t>Bhasin</a:t>
            </a:r>
            <a:r>
              <a:rPr lang="en-GB" sz="1000" dirty="0">
                <a:solidFill>
                  <a:schemeClr val="tx2"/>
                </a:solidFill>
              </a:rPr>
              <a:t> S </a:t>
            </a:r>
            <a:r>
              <a:rPr lang="en-GB" sz="1000" i="1" dirty="0">
                <a:solidFill>
                  <a:schemeClr val="tx2"/>
                </a:solidFill>
              </a:rPr>
              <a:t>et al. J </a:t>
            </a:r>
            <a:r>
              <a:rPr lang="en-GB" sz="1000" i="1" dirty="0" err="1">
                <a:solidFill>
                  <a:schemeClr val="tx2"/>
                </a:solidFill>
              </a:rPr>
              <a:t>Clin</a:t>
            </a:r>
            <a:r>
              <a:rPr lang="en-GB" sz="1000" i="1" dirty="0">
                <a:solidFill>
                  <a:schemeClr val="tx2"/>
                </a:solidFill>
              </a:rPr>
              <a:t> </a:t>
            </a:r>
            <a:r>
              <a:rPr lang="en-GB" sz="1000" i="1" dirty="0" err="1">
                <a:solidFill>
                  <a:schemeClr val="tx2"/>
                </a:solidFill>
              </a:rPr>
              <a:t>Endocrinol</a:t>
            </a:r>
            <a:r>
              <a:rPr lang="en-GB" sz="1000" i="1" dirty="0">
                <a:solidFill>
                  <a:schemeClr val="tx2"/>
                </a:solidFill>
              </a:rPr>
              <a:t> </a:t>
            </a:r>
            <a:r>
              <a:rPr lang="en-GB" sz="1000" i="1" dirty="0" err="1">
                <a:solidFill>
                  <a:schemeClr val="tx2"/>
                </a:solidFill>
              </a:rPr>
              <a:t>Metab</a:t>
            </a:r>
            <a:r>
              <a:rPr lang="en-GB" sz="1000" dirty="0">
                <a:solidFill>
                  <a:schemeClr val="tx2"/>
                </a:solidFill>
              </a:rPr>
              <a:t> 2018;103:1715–44.</a:t>
            </a:r>
          </a:p>
        </p:txBody>
      </p:sp>
      <p:sp>
        <p:nvSpPr>
          <p:cNvPr id="2" name="Title 1"/>
          <p:cNvSpPr>
            <a:spLocks noGrp="1"/>
          </p:cNvSpPr>
          <p:nvPr>
            <p:ph type="title"/>
          </p:nvPr>
        </p:nvSpPr>
        <p:spPr>
          <a:xfrm>
            <a:off x="204186" y="152401"/>
            <a:ext cx="10344071" cy="834047"/>
          </a:xfrm>
        </p:spPr>
        <p:txBody>
          <a:bodyPr>
            <a:noAutofit/>
          </a:bodyPr>
          <a:lstStyle/>
          <a:p>
            <a:r>
              <a:rPr lang="en-GB" sz="3400" dirty="0"/>
              <a:t>Endocrine Society Clinical Practice Guideline</a:t>
            </a:r>
          </a:p>
        </p:txBody>
      </p:sp>
      <p:sp>
        <p:nvSpPr>
          <p:cNvPr id="81" name="Rounded Rectangle 80"/>
          <p:cNvSpPr/>
          <p:nvPr/>
        </p:nvSpPr>
        <p:spPr>
          <a:xfrm>
            <a:off x="458881" y="4811486"/>
            <a:ext cx="10993313" cy="996574"/>
          </a:xfrm>
          <a:prstGeom prst="roundRect">
            <a:avLst>
              <a:gd name="adj" fmla="val 21497"/>
            </a:avLst>
          </a:prstGeom>
          <a:solidFill>
            <a:schemeClr val="accent1"/>
          </a:solidFill>
        </p:spPr>
        <p:txBody>
          <a:bodyPr wrap="square" anchor="ctr">
            <a:noAutofit/>
          </a:bodyPr>
          <a:lstStyle/>
          <a:p>
            <a:pPr algn="ctr"/>
            <a:r>
              <a:rPr lang="en-GB" sz="2000" b="1" dirty="0">
                <a:solidFill>
                  <a:prstClr val="white"/>
                </a:solidFill>
              </a:rPr>
              <a:t>We recommend </a:t>
            </a:r>
            <a:r>
              <a:rPr lang="en-GB" sz="2000" b="1" dirty="0" err="1">
                <a:solidFill>
                  <a:prstClr val="white"/>
                </a:solidFill>
              </a:rPr>
              <a:t>TTh</a:t>
            </a:r>
            <a:r>
              <a:rPr lang="en-GB" sz="2000" b="1" dirty="0">
                <a:solidFill>
                  <a:prstClr val="white"/>
                </a:solidFill>
              </a:rPr>
              <a:t> in </a:t>
            </a:r>
            <a:r>
              <a:rPr lang="en-GB" sz="2000" b="1" dirty="0" err="1">
                <a:solidFill>
                  <a:prstClr val="white"/>
                </a:solidFill>
              </a:rPr>
              <a:t>hypogonadal</a:t>
            </a:r>
            <a:r>
              <a:rPr lang="en-GB" sz="2000" b="1" dirty="0">
                <a:solidFill>
                  <a:prstClr val="white"/>
                </a:solidFill>
              </a:rPr>
              <a:t> men to induce and maintain secondary sex characteristics and correct symptoms of testosterone deficiency</a:t>
            </a:r>
          </a:p>
          <a:p>
            <a:pPr algn="ctr"/>
            <a:r>
              <a:rPr lang="en-GB" sz="1600" spc="-20" dirty="0">
                <a:solidFill>
                  <a:prstClr val="white"/>
                </a:solidFill>
              </a:rPr>
              <a:t>[Strength of recommendation: strong, quality of evidence: moderate]</a:t>
            </a:r>
          </a:p>
        </p:txBody>
      </p:sp>
      <p:grpSp>
        <p:nvGrpSpPr>
          <p:cNvPr id="20" name="Group 19"/>
          <p:cNvGrpSpPr/>
          <p:nvPr/>
        </p:nvGrpSpPr>
        <p:grpSpPr>
          <a:xfrm>
            <a:off x="8292160" y="1038460"/>
            <a:ext cx="3026869" cy="3587969"/>
            <a:chOff x="5717551" y="888892"/>
            <a:chExt cx="2883085" cy="3759169"/>
          </a:xfrm>
        </p:grpSpPr>
        <p:pic>
          <p:nvPicPr>
            <p:cNvPr id="80" name="Picture 5" descr="Footer Logo"/>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5923373" y="888892"/>
              <a:ext cx="2347933" cy="596109"/>
            </a:xfrm>
            <a:prstGeom prst="rect">
              <a:avLst/>
            </a:prstGeom>
            <a:noFill/>
            <a:extLst>
              <a:ext uri="{909E8E84-426E-40DD-AFC4-6F175D3DCCD1}">
                <a14:hiddenFill xmlns:a14="http://schemas.microsoft.com/office/drawing/2010/main">
                  <a:solidFill>
                    <a:srgbClr val="FFFFFF"/>
                  </a:solidFill>
                </a14:hiddenFill>
              </a:ext>
            </a:extLst>
          </p:spPr>
        </p:pic>
        <p:grpSp>
          <p:nvGrpSpPr>
            <p:cNvPr id="19" name="Group 18"/>
            <p:cNvGrpSpPr/>
            <p:nvPr/>
          </p:nvGrpSpPr>
          <p:grpSpPr>
            <a:xfrm>
              <a:off x="5717551" y="1523860"/>
              <a:ext cx="2883085" cy="3124201"/>
              <a:chOff x="5717551" y="1049268"/>
              <a:chExt cx="3321050" cy="3598794"/>
            </a:xfrm>
          </p:grpSpPr>
          <p:grpSp>
            <p:nvGrpSpPr>
              <p:cNvPr id="3" name="Group 2"/>
              <p:cNvGrpSpPr/>
              <p:nvPr/>
            </p:nvGrpSpPr>
            <p:grpSpPr>
              <a:xfrm>
                <a:off x="5717551" y="1049268"/>
                <a:ext cx="3321050" cy="987047"/>
                <a:chOff x="251598" y="1103382"/>
                <a:chExt cx="3321050" cy="987047"/>
              </a:xfrm>
            </p:grpSpPr>
            <p:pic>
              <p:nvPicPr>
                <p:cNvPr id="2051" name="Picture 3"/>
                <p:cNvPicPr>
                  <a:picLocks noChangeAspect="1" noChangeArrowheads="1"/>
                </p:cNvPicPr>
                <p:nvPr/>
              </p:nvPicPr>
              <p:blipFill rotWithShape="1">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t="-1" b="71798"/>
                <a:stretch/>
              </p:blipFill>
              <p:spPr bwMode="auto">
                <a:xfrm>
                  <a:off x="251598" y="1103382"/>
                  <a:ext cx="3321050" cy="4745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7" name="Picture 3"/>
                <p:cNvPicPr>
                  <a:picLocks noChangeAspect="1" noChangeArrowheads="1"/>
                </p:cNvPicPr>
                <p:nvPr/>
              </p:nvPicPr>
              <p:blipFill rotWithShape="1">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t="68689" b="858"/>
                <a:stretch/>
              </p:blipFill>
              <p:spPr bwMode="auto">
                <a:xfrm>
                  <a:off x="251598" y="1577975"/>
                  <a:ext cx="3321050" cy="5124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2" name="Group 11"/>
              <p:cNvGrpSpPr/>
              <p:nvPr/>
            </p:nvGrpSpPr>
            <p:grpSpPr>
              <a:xfrm>
                <a:off x="5850458" y="2168998"/>
                <a:ext cx="2971800" cy="2479064"/>
                <a:chOff x="5774256" y="2168998"/>
                <a:chExt cx="2971800" cy="2479064"/>
              </a:xfrm>
            </p:grpSpPr>
            <p:grpSp>
              <p:nvGrpSpPr>
                <p:cNvPr id="9" name="Group 8"/>
                <p:cNvGrpSpPr/>
                <p:nvPr/>
              </p:nvGrpSpPr>
              <p:grpSpPr>
                <a:xfrm>
                  <a:off x="5774256" y="2168998"/>
                  <a:ext cx="2971800" cy="2479064"/>
                  <a:chOff x="-3168650" y="3323425"/>
                  <a:chExt cx="2971800" cy="2479064"/>
                </a:xfrm>
              </p:grpSpPr>
              <p:pic>
                <p:nvPicPr>
                  <p:cNvPr id="2053" name="Picture 5"/>
                  <p:cNvPicPr>
                    <a:picLocks noChangeAspect="1" noChangeArrowheads="1"/>
                  </p:cNvPicPr>
                  <p:nvPr/>
                </p:nvPicPr>
                <p:blipFill rotWithShape="1">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b="3737"/>
                  <a:stretch/>
                </p:blipFill>
                <p:spPr bwMode="auto">
                  <a:xfrm>
                    <a:off x="-3168650" y="4897804"/>
                    <a:ext cx="2971800" cy="904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rotWithShape="1">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l="5190"/>
                  <a:stretch/>
                </p:blipFill>
                <p:spPr bwMode="auto">
                  <a:xfrm>
                    <a:off x="-3168650" y="3323425"/>
                    <a:ext cx="2950028" cy="160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0" name="Rectangle 9"/>
                <p:cNvSpPr/>
                <p:nvPr/>
              </p:nvSpPr>
              <p:spPr>
                <a:xfrm>
                  <a:off x="6601013" y="4473875"/>
                  <a:ext cx="2123271" cy="174187"/>
                </a:xfrm>
                <a:prstGeom prst="rect">
                  <a:avLst/>
                </a:prstGeom>
                <a:blipFill dpi="0" rotWithShape="1">
                  <a:blip r:embed="rId9">
                    <a:extLst>
                      <a:ext uri="{28A0092B-C50C-407E-A947-70E740481C1C}">
                        <a14:useLocalDpi xmlns:a14="http://schemas.microsoft.com/office/drawing/2010/main" val="0"/>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grpSp>
        </p:grpSp>
      </p:grpSp>
      <p:grpSp>
        <p:nvGrpSpPr>
          <p:cNvPr id="21" name="Group 20"/>
          <p:cNvGrpSpPr/>
          <p:nvPr/>
        </p:nvGrpSpPr>
        <p:grpSpPr>
          <a:xfrm>
            <a:off x="204186" y="1002666"/>
            <a:ext cx="7963269" cy="3623763"/>
            <a:chOff x="321742" y="1046209"/>
            <a:chExt cx="6126470" cy="3623763"/>
          </a:xfrm>
        </p:grpSpPr>
        <p:sp>
          <p:nvSpPr>
            <p:cNvPr id="89" name="Rectangle 88"/>
            <p:cNvSpPr/>
            <p:nvPr/>
          </p:nvSpPr>
          <p:spPr>
            <a:xfrm>
              <a:off x="517689" y="1406978"/>
              <a:ext cx="5930523" cy="3262994"/>
            </a:xfrm>
            <a:prstGeom prst="rect">
              <a:avLst/>
            </a:prstGeom>
            <a:solidFill>
              <a:schemeClr val="accent1">
                <a:lumMod val="40000"/>
                <a:lumOff val="60000"/>
              </a:schemeClr>
            </a:solidFill>
            <a:effectLst>
              <a:outerShdw blurRad="50800" dist="38100" dir="2700000" algn="tl" rotWithShape="0">
                <a:prstClr val="black">
                  <a:alpha val="40000"/>
                </a:prstClr>
              </a:outerShdw>
            </a:effectLst>
          </p:spPr>
          <p:txBody>
            <a:bodyPr wrap="square" anchor="t">
              <a:noAutofit/>
            </a:bodyPr>
            <a:lstStyle/>
            <a:p>
              <a:pPr marL="174625" indent="-174625">
                <a:buFont typeface="Arial" panose="020B0604020202020204" pitchFamily="34" charset="0"/>
                <a:buChar char="•"/>
              </a:pPr>
              <a:endParaRPr lang="en-GB" sz="500" dirty="0">
                <a:solidFill>
                  <a:srgbClr val="005294"/>
                </a:solidFill>
              </a:endParaRPr>
            </a:p>
            <a:p>
              <a:pPr marL="174625" indent="-174625">
                <a:buFont typeface="Arial" panose="020B0604020202020204" pitchFamily="34" charset="0"/>
                <a:buChar char="•"/>
              </a:pPr>
              <a:endParaRPr lang="en-GB" dirty="0">
                <a:solidFill>
                  <a:srgbClr val="005294"/>
                </a:solidFill>
              </a:endParaRPr>
            </a:p>
            <a:p>
              <a:r>
                <a:rPr lang="en-GB" sz="1600" b="1" dirty="0">
                  <a:solidFill>
                    <a:srgbClr val="005294"/>
                  </a:solidFill>
                </a:rPr>
                <a:t>Conclusions from a systematic review and meta-analysis commissioned by the Endocrine Society</a:t>
              </a:r>
            </a:p>
            <a:p>
              <a:pPr marL="174625" indent="-174625">
                <a:buFont typeface="Arial" panose="020B0604020202020204" pitchFamily="34" charset="0"/>
                <a:buChar char="•"/>
              </a:pPr>
              <a:r>
                <a:rPr lang="en-US" sz="1400" dirty="0">
                  <a:solidFill>
                    <a:srgbClr val="005294"/>
                  </a:solidFill>
                </a:rPr>
                <a:t>T treatment in </a:t>
              </a:r>
              <a:r>
                <a:rPr lang="en-US" sz="1400" dirty="0" err="1">
                  <a:solidFill>
                    <a:srgbClr val="005294"/>
                  </a:solidFill>
                </a:rPr>
                <a:t>hypogonadal</a:t>
              </a:r>
              <a:r>
                <a:rPr lang="en-US" sz="1400" dirty="0">
                  <a:solidFill>
                    <a:srgbClr val="005294"/>
                  </a:solidFill>
                </a:rPr>
                <a:t> men with low libido is associated with significantly greater improvement in libido, erectile function and sexual activity </a:t>
              </a:r>
              <a:r>
                <a:rPr lang="en-US" sz="1400" i="1" dirty="0">
                  <a:solidFill>
                    <a:srgbClr val="005294"/>
                  </a:solidFill>
                </a:rPr>
                <a:t>vs</a:t>
              </a:r>
              <a:r>
                <a:rPr lang="en-US" sz="1400" dirty="0">
                  <a:solidFill>
                    <a:srgbClr val="005294"/>
                  </a:solidFill>
                </a:rPr>
                <a:t> placebo</a:t>
              </a:r>
            </a:p>
            <a:p>
              <a:pPr marL="174625" indent="-174625">
                <a:buFont typeface="Arial" panose="020B0604020202020204" pitchFamily="34" charset="0"/>
                <a:buChar char="•"/>
              </a:pPr>
              <a:r>
                <a:rPr lang="en-US" sz="1400" dirty="0">
                  <a:solidFill>
                    <a:srgbClr val="005294"/>
                  </a:solidFill>
                </a:rPr>
                <a:t>T does not significantly improve sexual function and activity in men who do not have low T concentrations in the </a:t>
              </a:r>
              <a:r>
                <a:rPr lang="en-US" sz="1400" dirty="0" err="1">
                  <a:solidFill>
                    <a:srgbClr val="005294"/>
                  </a:solidFill>
                </a:rPr>
                <a:t>hypogonadal</a:t>
              </a:r>
              <a:r>
                <a:rPr lang="en-US" sz="1400" dirty="0">
                  <a:solidFill>
                    <a:srgbClr val="005294"/>
                  </a:solidFill>
                </a:rPr>
                <a:t> </a:t>
              </a:r>
              <a:r>
                <a:rPr lang="en-GB" sz="1400" dirty="0">
                  <a:solidFill>
                    <a:srgbClr val="005294"/>
                  </a:solidFill>
                </a:rPr>
                <a:t>range</a:t>
              </a:r>
            </a:p>
            <a:p>
              <a:pPr marL="174625" indent="-174625">
                <a:buFont typeface="Arial" panose="020B0604020202020204" pitchFamily="34" charset="0"/>
                <a:buChar char="•"/>
              </a:pPr>
              <a:r>
                <a:rPr lang="en-US" sz="1400" dirty="0">
                  <a:solidFill>
                    <a:srgbClr val="005294"/>
                  </a:solidFill>
                </a:rPr>
                <a:t>PDE-5 inhibitors can improve erectile function in </a:t>
              </a:r>
              <a:r>
                <a:rPr lang="en-US" sz="1400" dirty="0" err="1">
                  <a:solidFill>
                    <a:srgbClr val="005294"/>
                  </a:solidFill>
                </a:rPr>
                <a:t>eugonadal</a:t>
              </a:r>
              <a:r>
                <a:rPr lang="en-US" sz="1400" dirty="0">
                  <a:solidFill>
                    <a:srgbClr val="005294"/>
                  </a:solidFill>
                </a:rPr>
                <a:t> and hypogonadal men; however, RCTs have failed to demonstrate further improvements in erectile function with the addition of T to an </a:t>
              </a:r>
              <a:r>
                <a:rPr lang="en-US" sz="1400" dirty="0" err="1">
                  <a:solidFill>
                    <a:srgbClr val="005294"/>
                  </a:solidFill>
                </a:rPr>
                <a:t>optimised</a:t>
              </a:r>
              <a:r>
                <a:rPr lang="en-US" sz="1400" dirty="0">
                  <a:solidFill>
                    <a:srgbClr val="005294"/>
                  </a:solidFill>
                </a:rPr>
                <a:t> regimen of PDE-5 inhibitors</a:t>
              </a:r>
            </a:p>
            <a:p>
              <a:pPr marL="174625" indent="-174625">
                <a:buFont typeface="Arial" panose="020B0604020202020204" pitchFamily="34" charset="0"/>
                <a:buChar char="•"/>
              </a:pPr>
              <a:r>
                <a:rPr lang="en-US" sz="1400" dirty="0" err="1">
                  <a:solidFill>
                    <a:srgbClr val="005294"/>
                  </a:solidFill>
                </a:rPr>
                <a:t>TTh</a:t>
              </a:r>
              <a:r>
                <a:rPr lang="en-US" sz="1400" dirty="0">
                  <a:solidFill>
                    <a:srgbClr val="005294"/>
                  </a:solidFill>
                </a:rPr>
                <a:t> does not improve ejaculatory function in men with low T </a:t>
              </a:r>
              <a:r>
                <a:rPr lang="en-GB" sz="1400" dirty="0">
                  <a:solidFill>
                    <a:srgbClr val="005294"/>
                  </a:solidFill>
                </a:rPr>
                <a:t>concentrations and ejaculatory dysfunction</a:t>
              </a:r>
            </a:p>
          </p:txBody>
        </p:sp>
        <p:grpSp>
          <p:nvGrpSpPr>
            <p:cNvPr id="18" name="Group 17"/>
            <p:cNvGrpSpPr/>
            <p:nvPr/>
          </p:nvGrpSpPr>
          <p:grpSpPr>
            <a:xfrm>
              <a:off x="321742" y="1046209"/>
              <a:ext cx="3607046" cy="703708"/>
              <a:chOff x="551299" y="1732027"/>
              <a:chExt cx="3607046" cy="703708"/>
            </a:xfrm>
          </p:grpSpPr>
          <p:sp>
            <p:nvSpPr>
              <p:cNvPr id="16" name="Pentagon 15"/>
              <p:cNvSpPr/>
              <p:nvPr/>
            </p:nvSpPr>
            <p:spPr>
              <a:xfrm>
                <a:off x="551299" y="1732027"/>
                <a:ext cx="2663683" cy="703708"/>
              </a:xfrm>
              <a:prstGeom prst="homePlate">
                <a:avLst/>
              </a:prstGeom>
              <a:solidFill>
                <a:schemeClr val="bg1"/>
              </a:solidFill>
              <a:ln w="38100">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88" name="TextBox 87"/>
              <p:cNvSpPr txBox="1"/>
              <p:nvPr/>
            </p:nvSpPr>
            <p:spPr>
              <a:xfrm>
                <a:off x="651306" y="1753799"/>
                <a:ext cx="3507039" cy="646331"/>
              </a:xfrm>
              <a:prstGeom prst="rect">
                <a:avLst/>
              </a:prstGeom>
              <a:noFill/>
            </p:spPr>
            <p:txBody>
              <a:bodyPr wrap="square" rtlCol="0">
                <a:spAutoFit/>
              </a:bodyPr>
              <a:lstStyle/>
              <a:p>
                <a:r>
                  <a:rPr lang="en-GB" b="1" dirty="0" err="1">
                    <a:solidFill>
                      <a:srgbClr val="005294"/>
                    </a:solidFill>
                  </a:rPr>
                  <a:t>TTh</a:t>
                </a:r>
                <a:r>
                  <a:rPr lang="en-GB" b="1" dirty="0">
                    <a:solidFill>
                      <a:srgbClr val="005294"/>
                    </a:solidFill>
                  </a:rPr>
                  <a:t> and sexual function </a:t>
                </a:r>
                <a:br>
                  <a:rPr lang="en-GB" b="1" dirty="0">
                    <a:solidFill>
                      <a:srgbClr val="005294"/>
                    </a:solidFill>
                  </a:rPr>
                </a:br>
                <a:r>
                  <a:rPr lang="en-GB" b="1" dirty="0">
                    <a:solidFill>
                      <a:srgbClr val="005294"/>
                    </a:solidFill>
                  </a:rPr>
                  <a:t>in </a:t>
                </a:r>
                <a:r>
                  <a:rPr lang="en-GB" b="1" dirty="0" err="1">
                    <a:solidFill>
                      <a:srgbClr val="005294"/>
                    </a:solidFill>
                  </a:rPr>
                  <a:t>hypogonadal</a:t>
                </a:r>
                <a:r>
                  <a:rPr lang="en-GB" b="1" dirty="0">
                    <a:solidFill>
                      <a:srgbClr val="005294"/>
                    </a:solidFill>
                  </a:rPr>
                  <a:t> men</a:t>
                </a:r>
              </a:p>
            </p:txBody>
          </p:sp>
        </p:grpSp>
      </p:grpSp>
    </p:spTree>
    <p:extLst>
      <p:ext uri="{BB962C8B-B14F-4D97-AF65-F5344CB8AC3E}">
        <p14:creationId xmlns:p14="http://schemas.microsoft.com/office/powerpoint/2010/main" val="11669042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8831" y="176248"/>
            <a:ext cx="8547905" cy="834047"/>
          </a:xfrm>
        </p:spPr>
        <p:txBody>
          <a:bodyPr>
            <a:noAutofit/>
          </a:bodyPr>
          <a:lstStyle/>
          <a:p>
            <a:r>
              <a:rPr lang="en-GB" dirty="0"/>
              <a:t>AUA 2018 guidelines</a:t>
            </a:r>
          </a:p>
        </p:txBody>
      </p:sp>
      <p:sp>
        <p:nvSpPr>
          <p:cNvPr id="3" name="Content Placeholder 2"/>
          <p:cNvSpPr>
            <a:spLocks noGrp="1"/>
          </p:cNvSpPr>
          <p:nvPr>
            <p:ph idx="1"/>
          </p:nvPr>
        </p:nvSpPr>
        <p:spPr>
          <a:xfrm>
            <a:off x="338830" y="1086808"/>
            <a:ext cx="11015709" cy="2164393"/>
          </a:xfrm>
        </p:spPr>
        <p:txBody>
          <a:bodyPr>
            <a:noAutofit/>
          </a:bodyPr>
          <a:lstStyle/>
          <a:p>
            <a:pPr marL="0" indent="0">
              <a:spcBef>
                <a:spcPts val="1200"/>
              </a:spcBef>
              <a:buNone/>
            </a:pPr>
            <a:r>
              <a:rPr lang="en-GB" sz="2000" dirty="0"/>
              <a:t>The AUA 2018 guidelines state that:</a:t>
            </a:r>
          </a:p>
          <a:p>
            <a:pPr>
              <a:spcBef>
                <a:spcPts val="1200"/>
              </a:spcBef>
            </a:pPr>
            <a:r>
              <a:rPr lang="en-US" sz="2000" dirty="0"/>
              <a:t>The main purpose of </a:t>
            </a:r>
            <a:r>
              <a:rPr lang="en-US" sz="2000" dirty="0" err="1"/>
              <a:t>TTh</a:t>
            </a:r>
            <a:r>
              <a:rPr lang="en-US" sz="2000" dirty="0"/>
              <a:t> is to achieve therapeutic                                                 testosterone levels and provide relief of symptoms                                                             or signs</a:t>
            </a:r>
            <a:endParaRPr lang="en-GB" sz="2000" dirty="0"/>
          </a:p>
          <a:p>
            <a:pPr>
              <a:spcBef>
                <a:spcPts val="1200"/>
              </a:spcBef>
            </a:pPr>
            <a:r>
              <a:rPr lang="en-GB" sz="2000" dirty="0"/>
              <a:t>Data from clinical trials in men with hypogonadism demonstrate that </a:t>
            </a:r>
            <a:r>
              <a:rPr lang="en-GB" sz="2000" dirty="0" err="1"/>
              <a:t>TTh</a:t>
            </a:r>
            <a:r>
              <a:rPr lang="en-GB" sz="2000" dirty="0"/>
              <a:t> use leads to statistically significant improvements in erectile function and sex drive</a:t>
            </a:r>
          </a:p>
        </p:txBody>
      </p:sp>
      <p:sp>
        <p:nvSpPr>
          <p:cNvPr id="5" name="TextBox 4"/>
          <p:cNvSpPr txBox="1"/>
          <p:nvPr/>
        </p:nvSpPr>
        <p:spPr>
          <a:xfrm>
            <a:off x="1524001" y="5797490"/>
            <a:ext cx="9144001" cy="400110"/>
          </a:xfrm>
          <a:prstGeom prst="rect">
            <a:avLst/>
          </a:prstGeom>
          <a:noFill/>
        </p:spPr>
        <p:txBody>
          <a:bodyPr wrap="square" rtlCol="0" anchor="b">
            <a:spAutoFit/>
          </a:bodyPr>
          <a:lstStyle/>
          <a:p>
            <a:r>
              <a:rPr lang="en-GB" sz="1000" dirty="0">
                <a:solidFill>
                  <a:schemeClr val="tx2"/>
                </a:solidFill>
              </a:rPr>
              <a:t>AUA, American Urological Association; </a:t>
            </a:r>
            <a:r>
              <a:rPr lang="en-GB" sz="1000" dirty="0" err="1">
                <a:solidFill>
                  <a:schemeClr val="tx2"/>
                </a:solidFill>
              </a:rPr>
              <a:t>TTh</a:t>
            </a:r>
            <a:r>
              <a:rPr lang="en-GB" sz="1000" dirty="0">
                <a:solidFill>
                  <a:schemeClr val="tx2"/>
                </a:solidFill>
              </a:rPr>
              <a:t>, testosterone therapy</a:t>
            </a:r>
          </a:p>
          <a:p>
            <a:r>
              <a:rPr lang="en-GB" sz="1000" dirty="0" err="1">
                <a:solidFill>
                  <a:schemeClr val="tx2"/>
                </a:solidFill>
              </a:rPr>
              <a:t>Mulhall</a:t>
            </a:r>
            <a:r>
              <a:rPr lang="en-GB" sz="1000" dirty="0">
                <a:solidFill>
                  <a:schemeClr val="tx2"/>
                </a:solidFill>
              </a:rPr>
              <a:t> JP </a:t>
            </a:r>
            <a:r>
              <a:rPr lang="en-GB" sz="1000" i="1" dirty="0">
                <a:solidFill>
                  <a:schemeClr val="tx2"/>
                </a:solidFill>
              </a:rPr>
              <a:t>et al. J </a:t>
            </a:r>
            <a:r>
              <a:rPr lang="en-GB" sz="1000" i="1" dirty="0" err="1">
                <a:solidFill>
                  <a:schemeClr val="tx2"/>
                </a:solidFill>
              </a:rPr>
              <a:t>Urol</a:t>
            </a:r>
            <a:r>
              <a:rPr lang="en-GB" sz="1000" dirty="0">
                <a:solidFill>
                  <a:schemeClr val="tx2"/>
                </a:solidFill>
              </a:rPr>
              <a:t> 2018;200:423–32.</a:t>
            </a:r>
          </a:p>
        </p:txBody>
      </p:sp>
      <p:grpSp>
        <p:nvGrpSpPr>
          <p:cNvPr id="8" name="Group 7"/>
          <p:cNvGrpSpPr/>
          <p:nvPr/>
        </p:nvGrpSpPr>
        <p:grpSpPr>
          <a:xfrm>
            <a:off x="7604860" y="898153"/>
            <a:ext cx="3480865" cy="1530380"/>
            <a:chOff x="6211229" y="795414"/>
            <a:chExt cx="2587083" cy="1137424"/>
          </a:xfrm>
        </p:grpSpPr>
        <p:sp>
          <p:nvSpPr>
            <p:cNvPr id="4" name="Rectangle 3"/>
            <p:cNvSpPr/>
            <p:nvPr/>
          </p:nvSpPr>
          <p:spPr>
            <a:xfrm>
              <a:off x="6211229" y="795414"/>
              <a:ext cx="2587083" cy="1137424"/>
            </a:xfrm>
            <a:prstGeom prst="rect">
              <a:avLst/>
            </a:prstGeom>
            <a:solidFill>
              <a:schemeClr val="bg1"/>
            </a:solidFill>
            <a:ln>
              <a:noFill/>
            </a:ln>
            <a:effectLst>
              <a:innerShdw blurRad="114300">
                <a:prstClr val="black"/>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pic>
          <p:nvPicPr>
            <p:cNvPr id="8196" name="Picture 4" descr="http://www.fuseprogram.org/wp-content/uploads/2013/08/AUA_Blue_Lrg.jpg"/>
            <p:cNvPicPr>
              <a:picLocks noChangeAspect="1" noChangeArrowheads="1"/>
            </p:cNvPicPr>
            <p:nvPr/>
          </p:nvPicPr>
          <p:blipFill rotWithShape="1">
            <a:blip r:embed="rId3" cstate="print">
              <a:clrChange>
                <a:clrFrom>
                  <a:srgbClr val="FFFFFE"/>
                </a:clrFrom>
                <a:clrTo>
                  <a:srgbClr val="FFFFFE">
                    <a:alpha val="0"/>
                  </a:srgbClr>
                </a:clrTo>
              </a:clrChange>
              <a:extLst>
                <a:ext uri="{28A0092B-C50C-407E-A947-70E740481C1C}">
                  <a14:useLocalDpi xmlns:a14="http://schemas.microsoft.com/office/drawing/2010/main" val="0"/>
                </a:ext>
              </a:extLst>
            </a:blip>
            <a:srcRect t="10664" b="10662"/>
            <a:stretch/>
          </p:blipFill>
          <p:spPr bwMode="auto">
            <a:xfrm>
              <a:off x="6300001" y="795414"/>
              <a:ext cx="2409538" cy="1137424"/>
            </a:xfrm>
            <a:prstGeom prst="rect">
              <a:avLst/>
            </a:prstGeom>
            <a:noFill/>
            <a:effectLst/>
            <a:extLst>
              <a:ext uri="{909E8E84-426E-40DD-AFC4-6F175D3DCCD1}">
                <a14:hiddenFill xmlns:a14="http://schemas.microsoft.com/office/drawing/2010/main">
                  <a:solidFill>
                    <a:srgbClr val="FFFFFF"/>
                  </a:solidFill>
                </a14:hiddenFill>
              </a:ext>
            </a:extLst>
          </p:spPr>
        </p:pic>
      </p:grpSp>
      <p:sp>
        <p:nvSpPr>
          <p:cNvPr id="11" name="Rounded Rectangle 10"/>
          <p:cNvSpPr/>
          <p:nvPr/>
        </p:nvSpPr>
        <p:spPr>
          <a:xfrm>
            <a:off x="514905" y="3556584"/>
            <a:ext cx="10570820" cy="1367671"/>
          </a:xfrm>
          <a:prstGeom prst="roundRect">
            <a:avLst>
              <a:gd name="adj" fmla="val 10713"/>
            </a:avLst>
          </a:prstGeom>
          <a:solidFill>
            <a:schemeClr val="accent1"/>
          </a:solidFill>
        </p:spPr>
        <p:txBody>
          <a:bodyPr wrap="square" anchor="ctr">
            <a:spAutoFit/>
          </a:bodyPr>
          <a:lstStyle/>
          <a:p>
            <a:pPr algn="ctr">
              <a:spcBef>
                <a:spcPts val="1800"/>
              </a:spcBef>
            </a:pPr>
            <a:r>
              <a:rPr lang="en-US" sz="2000" b="1" dirty="0">
                <a:solidFill>
                  <a:prstClr val="white"/>
                </a:solidFill>
              </a:rPr>
              <a:t>Patients should be informed that </a:t>
            </a:r>
            <a:r>
              <a:rPr lang="en-US" sz="2000" b="1" dirty="0" err="1">
                <a:solidFill>
                  <a:prstClr val="white"/>
                </a:solidFill>
              </a:rPr>
              <a:t>TTh</a:t>
            </a:r>
            <a:r>
              <a:rPr lang="en-US" sz="2000" b="1" dirty="0">
                <a:solidFill>
                  <a:prstClr val="white"/>
                </a:solidFill>
              </a:rPr>
              <a:t> may result in improvements</a:t>
            </a:r>
            <a:br>
              <a:rPr lang="en-US" sz="2000" b="1" dirty="0">
                <a:solidFill>
                  <a:prstClr val="white"/>
                </a:solidFill>
              </a:rPr>
            </a:br>
            <a:r>
              <a:rPr lang="en-US" sz="2000" b="1" dirty="0">
                <a:solidFill>
                  <a:prstClr val="white"/>
                </a:solidFill>
              </a:rPr>
              <a:t>in </a:t>
            </a:r>
            <a:r>
              <a:rPr lang="en-US" sz="2000" b="1" dirty="0">
                <a:solidFill>
                  <a:srgbClr val="FFFF00"/>
                </a:solidFill>
              </a:rPr>
              <a:t>erectile function, low sex drive</a:t>
            </a:r>
            <a:r>
              <a:rPr lang="en-US" sz="2000" b="1" dirty="0">
                <a:solidFill>
                  <a:prstClr val="white"/>
                </a:solidFill>
              </a:rPr>
              <a:t>, anemia, bone mineral density,</a:t>
            </a:r>
            <a:br>
              <a:rPr lang="en-US" sz="2000" b="1" dirty="0">
                <a:solidFill>
                  <a:prstClr val="white"/>
                </a:solidFill>
              </a:rPr>
            </a:br>
            <a:r>
              <a:rPr lang="en-US" sz="2000" b="1" dirty="0">
                <a:solidFill>
                  <a:prstClr val="white"/>
                </a:solidFill>
              </a:rPr>
              <a:t>lean body mass, and/or </a:t>
            </a:r>
            <a:r>
              <a:rPr lang="en-GB" sz="2000" b="1" dirty="0">
                <a:solidFill>
                  <a:prstClr val="white"/>
                </a:solidFill>
              </a:rPr>
              <a:t>depressive symptoms</a:t>
            </a:r>
            <a:br>
              <a:rPr lang="en-GB" sz="2000" b="1" dirty="0">
                <a:solidFill>
                  <a:prstClr val="white"/>
                </a:solidFill>
              </a:rPr>
            </a:br>
            <a:r>
              <a:rPr lang="en-GB" dirty="0">
                <a:solidFill>
                  <a:prstClr val="white"/>
                </a:solidFill>
              </a:rPr>
              <a:t>[moderate recommendation, evidence level: grade B]</a:t>
            </a:r>
            <a:endParaRPr lang="en-GB" sz="2000" dirty="0">
              <a:solidFill>
                <a:prstClr val="white"/>
              </a:solidFill>
            </a:endParaRPr>
          </a:p>
        </p:txBody>
      </p:sp>
    </p:spTree>
    <p:extLst>
      <p:ext uri="{BB962C8B-B14F-4D97-AF65-F5344CB8AC3E}">
        <p14:creationId xmlns:p14="http://schemas.microsoft.com/office/powerpoint/2010/main" val="17248487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588" y="131808"/>
            <a:ext cx="8547905" cy="834047"/>
          </a:xfrm>
        </p:spPr>
        <p:txBody>
          <a:bodyPr>
            <a:noAutofit/>
          </a:bodyPr>
          <a:lstStyle/>
          <a:p>
            <a:r>
              <a:rPr lang="en-GB" dirty="0"/>
              <a:t>EAU 2018 guidelines</a:t>
            </a:r>
          </a:p>
        </p:txBody>
      </p:sp>
      <p:sp>
        <p:nvSpPr>
          <p:cNvPr id="5" name="TextBox 4"/>
          <p:cNvSpPr txBox="1"/>
          <p:nvPr/>
        </p:nvSpPr>
        <p:spPr>
          <a:xfrm>
            <a:off x="1523999" y="5762941"/>
            <a:ext cx="9910440" cy="553998"/>
          </a:xfrm>
          <a:prstGeom prst="rect">
            <a:avLst/>
          </a:prstGeom>
          <a:noFill/>
        </p:spPr>
        <p:txBody>
          <a:bodyPr wrap="square" rtlCol="0" anchor="b">
            <a:spAutoFit/>
          </a:bodyPr>
          <a:lstStyle/>
          <a:p>
            <a:r>
              <a:rPr lang="en-GB" sz="1000" dirty="0">
                <a:solidFill>
                  <a:schemeClr val="tx2"/>
                </a:solidFill>
              </a:rPr>
              <a:t>EAU, European Association of Urology; ED, erectile dysfunction; PDE-5, phosphodiesterase type 5; </a:t>
            </a:r>
            <a:r>
              <a:rPr lang="en-GB" sz="1000" dirty="0" err="1">
                <a:solidFill>
                  <a:schemeClr val="tx2"/>
                </a:solidFill>
              </a:rPr>
              <a:t>TTh</a:t>
            </a:r>
            <a:r>
              <a:rPr lang="en-GB" sz="1000" dirty="0">
                <a:solidFill>
                  <a:schemeClr val="tx2"/>
                </a:solidFill>
              </a:rPr>
              <a:t>, testosterone therapy</a:t>
            </a:r>
          </a:p>
          <a:p>
            <a:r>
              <a:rPr lang="en-GB" sz="1000" dirty="0" err="1">
                <a:solidFill>
                  <a:schemeClr val="tx2"/>
                </a:solidFill>
              </a:rPr>
              <a:t>Dohle</a:t>
            </a:r>
            <a:r>
              <a:rPr lang="en-GB" sz="1000" dirty="0">
                <a:solidFill>
                  <a:schemeClr val="tx2"/>
                </a:solidFill>
              </a:rPr>
              <a:t> GR </a:t>
            </a:r>
            <a:r>
              <a:rPr lang="en-GB" sz="1000" i="1" dirty="0">
                <a:solidFill>
                  <a:schemeClr val="tx2"/>
                </a:solidFill>
              </a:rPr>
              <a:t>et al.</a:t>
            </a:r>
            <a:r>
              <a:rPr lang="en-GB" sz="1000" dirty="0">
                <a:solidFill>
                  <a:schemeClr val="tx2"/>
                </a:solidFill>
              </a:rPr>
              <a:t> European Association of Urology Guidelines on Male Hypogonadism 2018. Available at: https://uroweb.org/guideline/male-hypogonadism/ </a:t>
            </a:r>
            <a:br>
              <a:rPr lang="en-GB" sz="1000" dirty="0">
                <a:solidFill>
                  <a:schemeClr val="tx2"/>
                </a:solidFill>
              </a:rPr>
            </a:br>
            <a:r>
              <a:rPr lang="en-GB" sz="1000" dirty="0">
                <a:solidFill>
                  <a:schemeClr val="tx2"/>
                </a:solidFill>
              </a:rPr>
              <a:t>(last accessed January 2021).</a:t>
            </a:r>
          </a:p>
        </p:txBody>
      </p:sp>
      <p:sp>
        <p:nvSpPr>
          <p:cNvPr id="11" name="Rounded Rectangle 10"/>
          <p:cNvSpPr/>
          <p:nvPr/>
        </p:nvSpPr>
        <p:spPr>
          <a:xfrm>
            <a:off x="372862" y="2714056"/>
            <a:ext cx="10830757" cy="2556242"/>
          </a:xfrm>
          <a:prstGeom prst="roundRect">
            <a:avLst>
              <a:gd name="adj" fmla="val 10713"/>
            </a:avLst>
          </a:prstGeom>
          <a:solidFill>
            <a:schemeClr val="accent1"/>
          </a:solidFill>
        </p:spPr>
        <p:txBody>
          <a:bodyPr wrap="square" anchor="ctr">
            <a:spAutoFit/>
          </a:bodyPr>
          <a:lstStyle/>
          <a:p>
            <a:pPr algn="ctr">
              <a:spcBef>
                <a:spcPts val="1800"/>
              </a:spcBef>
            </a:pPr>
            <a:r>
              <a:rPr lang="en-US" sz="2000" b="1" dirty="0" err="1">
                <a:solidFill>
                  <a:prstClr val="white"/>
                </a:solidFill>
              </a:rPr>
              <a:t>TTh</a:t>
            </a:r>
            <a:r>
              <a:rPr lang="en-US" sz="2000" b="1" dirty="0">
                <a:solidFill>
                  <a:prstClr val="white"/>
                </a:solidFill>
              </a:rPr>
              <a:t> can improve body composition, bone </a:t>
            </a:r>
            <a:r>
              <a:rPr lang="en-US" sz="2000" b="1" dirty="0" err="1">
                <a:solidFill>
                  <a:prstClr val="white"/>
                </a:solidFill>
              </a:rPr>
              <a:t>mineralisation</a:t>
            </a:r>
            <a:r>
              <a:rPr lang="en-US" sz="2000" b="1" dirty="0">
                <a:solidFill>
                  <a:prstClr val="white"/>
                </a:solidFill>
              </a:rPr>
              <a:t>, signs of the metabolic syndrome, </a:t>
            </a:r>
            <a:r>
              <a:rPr lang="en-US" sz="2000" b="1" dirty="0">
                <a:solidFill>
                  <a:srgbClr val="FFFF00"/>
                </a:solidFill>
              </a:rPr>
              <a:t>male sexual problems</a:t>
            </a:r>
            <a:r>
              <a:rPr lang="en-US" sz="2000" b="1" dirty="0">
                <a:solidFill>
                  <a:prstClr val="white"/>
                </a:solidFill>
              </a:rPr>
              <a:t>, diabetes regulations, memory and depressive symptoms</a:t>
            </a:r>
            <a:br>
              <a:rPr lang="en-GB" sz="2000" b="1" dirty="0">
                <a:solidFill>
                  <a:prstClr val="white"/>
                </a:solidFill>
              </a:rPr>
            </a:br>
            <a:r>
              <a:rPr lang="en-GB" dirty="0">
                <a:solidFill>
                  <a:prstClr val="white"/>
                </a:solidFill>
              </a:rPr>
              <a:t>[level of evidence: 3]</a:t>
            </a:r>
          </a:p>
          <a:p>
            <a:pPr algn="ctr">
              <a:spcBef>
                <a:spcPts val="1800"/>
              </a:spcBef>
            </a:pPr>
            <a:r>
              <a:rPr lang="en-US" sz="2000" b="1" dirty="0">
                <a:solidFill>
                  <a:prstClr val="white"/>
                </a:solidFill>
              </a:rPr>
              <a:t>In hypogonadal men with ED, start with a PDE-5 inhibitor as first-line treatment and add testosterone in case of a poor response to PDE-5 inhibitor </a:t>
            </a:r>
            <a:r>
              <a:rPr lang="en-GB" sz="2000" b="1" dirty="0">
                <a:solidFill>
                  <a:prstClr val="white"/>
                </a:solidFill>
              </a:rPr>
              <a:t>treatment</a:t>
            </a:r>
            <a:br>
              <a:rPr lang="en-GB" sz="2000" b="1" dirty="0">
                <a:solidFill>
                  <a:prstClr val="white"/>
                </a:solidFill>
              </a:rPr>
            </a:br>
            <a:r>
              <a:rPr lang="en-GB" dirty="0">
                <a:solidFill>
                  <a:prstClr val="white"/>
                </a:solidFill>
              </a:rPr>
              <a:t>[strong recommendation]</a:t>
            </a:r>
          </a:p>
        </p:txBody>
      </p:sp>
      <p:pic>
        <p:nvPicPr>
          <p:cNvPr id="10" name="Picture 10" descr="http://epad.uroweb.org/wp-content/uploads/logo_eau.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95324" y="1440440"/>
            <a:ext cx="3712467" cy="924789"/>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p:cNvGrpSpPr/>
          <p:nvPr/>
        </p:nvGrpSpPr>
        <p:grpSpPr>
          <a:xfrm>
            <a:off x="6459078" y="1344535"/>
            <a:ext cx="2633940" cy="1129799"/>
            <a:chOff x="6597297" y="1210381"/>
            <a:chExt cx="2633940" cy="1129799"/>
          </a:xfrm>
        </p:grpSpPr>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1154" r="52954"/>
            <a:stretch/>
          </p:blipFill>
          <p:spPr bwMode="auto">
            <a:xfrm>
              <a:off x="6597297" y="1210381"/>
              <a:ext cx="2566206" cy="1129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97206" t="1155"/>
            <a:stretch/>
          </p:blipFill>
          <p:spPr bwMode="auto">
            <a:xfrm>
              <a:off x="9078837" y="1210381"/>
              <a:ext cx="152400" cy="1129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129806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ORIGINAL" hidden="1">
            <a:extLst>
              <a:ext uri="{FF2B5EF4-FFF2-40B4-BE49-F238E27FC236}">
                <a16:creationId xmlns:a16="http://schemas.microsoft.com/office/drawing/2014/main" id="{7AC06CEB-9BB2-485C-AE90-B737C16484FC}"/>
              </a:ext>
            </a:extLst>
          </p:cNvPr>
          <p:cNvGrpSpPr/>
          <p:nvPr/>
        </p:nvGrpSpPr>
        <p:grpSpPr>
          <a:xfrm>
            <a:off x="1146686" y="2036315"/>
            <a:ext cx="9366350" cy="3504254"/>
            <a:chOff x="-646274" y="1987826"/>
            <a:chExt cx="9366350" cy="3504254"/>
          </a:xfrm>
        </p:grpSpPr>
        <p:grpSp>
          <p:nvGrpSpPr>
            <p:cNvPr id="282" name="ORIGINAL">
              <a:extLst>
                <a:ext uri="{FF2B5EF4-FFF2-40B4-BE49-F238E27FC236}">
                  <a16:creationId xmlns:a16="http://schemas.microsoft.com/office/drawing/2014/main" id="{036802B7-FC52-4070-9C9A-EEF848015DAD}"/>
                </a:ext>
              </a:extLst>
            </p:cNvPr>
            <p:cNvGrpSpPr/>
            <p:nvPr/>
          </p:nvGrpSpPr>
          <p:grpSpPr>
            <a:xfrm>
              <a:off x="-646274" y="2020100"/>
              <a:ext cx="9366350" cy="3471980"/>
              <a:chOff x="-646274" y="2020100"/>
              <a:chExt cx="9366350" cy="3471980"/>
            </a:xfrm>
          </p:grpSpPr>
          <p:pic>
            <p:nvPicPr>
              <p:cNvPr id="283" name="Picture 2">
                <a:extLst>
                  <a:ext uri="{FF2B5EF4-FFF2-40B4-BE49-F238E27FC236}">
                    <a16:creationId xmlns:a16="http://schemas.microsoft.com/office/drawing/2014/main" id="{A8FD591A-8FD4-4FED-96A3-3233A799FFBC}"/>
                  </a:ext>
                </a:extLst>
              </p:cNvPr>
              <p:cNvPicPr>
                <a:picLocks noChangeAspect="1" noChangeArrowheads="1"/>
              </p:cNvPicPr>
              <p:nvPr/>
            </p:nvPicPr>
            <p:blipFill rotWithShape="1">
              <a:blip r:embed="rId3">
                <a:duotone>
                  <a:schemeClr val="accent4">
                    <a:shade val="45000"/>
                    <a:satMod val="135000"/>
                  </a:schemeClr>
                  <a:prstClr val="white"/>
                </a:duotone>
                <a:extLst>
                  <a:ext uri="{28A0092B-C50C-407E-A947-70E740481C1C}">
                    <a14:useLocalDpi xmlns:a14="http://schemas.microsoft.com/office/drawing/2010/main" val="0"/>
                  </a:ext>
                </a:extLst>
              </a:blip>
              <a:srcRect t="70784"/>
              <a:stretch/>
            </p:blipFill>
            <p:spPr bwMode="auto">
              <a:xfrm>
                <a:off x="-639924" y="2367824"/>
                <a:ext cx="9360000" cy="17024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4" name="Picture 2">
                <a:extLst>
                  <a:ext uri="{FF2B5EF4-FFF2-40B4-BE49-F238E27FC236}">
                    <a16:creationId xmlns:a16="http://schemas.microsoft.com/office/drawing/2014/main" id="{F9E6ACF3-82D7-483E-82BD-E0516759779D}"/>
                  </a:ext>
                </a:extLst>
              </p:cNvPr>
              <p:cNvPicPr>
                <a:picLocks noChangeAspect="1" noChangeArrowheads="1"/>
              </p:cNvPicPr>
              <p:nvPr/>
            </p:nvPicPr>
            <p:blipFill rotWithShape="1">
              <a:blip r:embed="rId3">
                <a:duotone>
                  <a:schemeClr val="accent4">
                    <a:shade val="45000"/>
                    <a:satMod val="135000"/>
                  </a:schemeClr>
                  <a:prstClr val="white"/>
                </a:duotone>
                <a:extLst>
                  <a:ext uri="{28A0092B-C50C-407E-A947-70E740481C1C}">
                    <a14:useLocalDpi xmlns:a14="http://schemas.microsoft.com/office/drawing/2010/main" val="0"/>
                  </a:ext>
                </a:extLst>
              </a:blip>
              <a:srcRect t="25636" b="56831"/>
              <a:stretch/>
            </p:blipFill>
            <p:spPr bwMode="auto">
              <a:xfrm>
                <a:off x="-646274" y="3251323"/>
                <a:ext cx="9360000" cy="1021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5" name="Picture 2">
                <a:extLst>
                  <a:ext uri="{FF2B5EF4-FFF2-40B4-BE49-F238E27FC236}">
                    <a16:creationId xmlns:a16="http://schemas.microsoft.com/office/drawing/2014/main" id="{AD9F859C-0D50-49DA-BB56-8C07D580F5C1}"/>
                  </a:ext>
                </a:extLst>
              </p:cNvPr>
              <p:cNvPicPr>
                <a:picLocks noChangeAspect="1" noChangeArrowheads="1"/>
              </p:cNvPicPr>
              <p:nvPr/>
            </p:nvPicPr>
            <p:blipFill rotWithShape="1">
              <a:blip r:embed="rId3">
                <a:duotone>
                  <a:schemeClr val="accent4">
                    <a:shade val="45000"/>
                    <a:satMod val="135000"/>
                  </a:schemeClr>
                  <a:prstClr val="white"/>
                </a:duotone>
                <a:extLst>
                  <a:ext uri="{28A0092B-C50C-407E-A947-70E740481C1C}">
                    <a14:useLocalDpi xmlns:a14="http://schemas.microsoft.com/office/drawing/2010/main" val="0"/>
                  </a:ext>
                </a:extLst>
              </a:blip>
              <a:srcRect t="43201" b="44407"/>
              <a:stretch/>
            </p:blipFill>
            <p:spPr bwMode="auto">
              <a:xfrm>
                <a:off x="-646274" y="4150307"/>
                <a:ext cx="9360000" cy="722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6" name="Picture 2">
                <a:extLst>
                  <a:ext uri="{FF2B5EF4-FFF2-40B4-BE49-F238E27FC236}">
                    <a16:creationId xmlns:a16="http://schemas.microsoft.com/office/drawing/2014/main" id="{C8834088-1246-4709-A21C-8C1081BD4A03}"/>
                  </a:ext>
                </a:extLst>
              </p:cNvPr>
              <p:cNvPicPr>
                <a:picLocks noChangeAspect="1" noChangeArrowheads="1"/>
              </p:cNvPicPr>
              <p:nvPr/>
            </p:nvPicPr>
            <p:blipFill rotWithShape="1">
              <a:blip r:embed="rId3">
                <a:duotone>
                  <a:schemeClr val="accent4">
                    <a:shade val="45000"/>
                    <a:satMod val="135000"/>
                  </a:schemeClr>
                  <a:prstClr val="white"/>
                </a:duotone>
                <a:extLst>
                  <a:ext uri="{28A0092B-C50C-407E-A947-70E740481C1C}">
                    <a14:useLocalDpi xmlns:a14="http://schemas.microsoft.com/office/drawing/2010/main" val="0"/>
                  </a:ext>
                </a:extLst>
              </a:blip>
              <a:srcRect t="89050"/>
              <a:stretch/>
            </p:blipFill>
            <p:spPr bwMode="auto">
              <a:xfrm>
                <a:off x="-639924" y="4853975"/>
                <a:ext cx="9360000" cy="638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7" name="Picture 2">
                <a:extLst>
                  <a:ext uri="{FF2B5EF4-FFF2-40B4-BE49-F238E27FC236}">
                    <a16:creationId xmlns:a16="http://schemas.microsoft.com/office/drawing/2014/main" id="{5B80CB95-A19D-42E8-87AB-02CA873E83A8}"/>
                  </a:ext>
                </a:extLst>
              </p:cNvPr>
              <p:cNvPicPr>
                <a:picLocks noChangeAspect="1" noChangeArrowheads="1"/>
              </p:cNvPicPr>
              <p:nvPr userDrawn="1"/>
            </p:nvPicPr>
            <p:blipFill rotWithShape="1">
              <a:blip r:embed="rId3">
                <a:duotone>
                  <a:schemeClr val="accent4">
                    <a:shade val="45000"/>
                    <a:satMod val="135000"/>
                  </a:schemeClr>
                  <a:prstClr val="white"/>
                </a:duotone>
                <a:extLst>
                  <a:ext uri="{28A0092B-C50C-407E-A947-70E740481C1C}">
                    <a14:useLocalDpi xmlns:a14="http://schemas.microsoft.com/office/drawing/2010/main" val="0"/>
                  </a:ext>
                </a:extLst>
              </a:blip>
              <a:srcRect b="88648"/>
              <a:stretch/>
            </p:blipFill>
            <p:spPr bwMode="auto">
              <a:xfrm>
                <a:off x="-641920" y="2020100"/>
                <a:ext cx="9348465" cy="6615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95" name="ORIGINAL"/>
            <p:cNvPicPr>
              <a:picLocks noChangeAspect="1" noChangeArrowheads="1"/>
            </p:cNvPicPr>
            <p:nvPr/>
          </p:nvPicPr>
          <p:blipFill rotWithShape="1">
            <a:blip r:embed="rId3">
              <a:duotone>
                <a:schemeClr val="accent4">
                  <a:shade val="45000"/>
                  <a:satMod val="135000"/>
                </a:schemeClr>
                <a:prstClr val="white"/>
              </a:duotone>
              <a:extLst>
                <a:ext uri="{28A0092B-C50C-407E-A947-70E740481C1C}">
                  <a14:useLocalDpi xmlns:a14="http://schemas.microsoft.com/office/drawing/2010/main" val="0"/>
                </a:ext>
              </a:extLst>
            </a:blip>
            <a:srcRect l="32000" b="92025"/>
            <a:stretch/>
          </p:blipFill>
          <p:spPr bwMode="auto">
            <a:xfrm>
              <a:off x="2349528" y="1987826"/>
              <a:ext cx="6357017" cy="464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5" name="TextBox 4"/>
          <p:cNvSpPr txBox="1"/>
          <p:nvPr/>
        </p:nvSpPr>
        <p:spPr>
          <a:xfrm>
            <a:off x="1524001" y="5797490"/>
            <a:ext cx="9144001" cy="400110"/>
          </a:xfrm>
          <a:prstGeom prst="rect">
            <a:avLst/>
          </a:prstGeom>
          <a:noFill/>
        </p:spPr>
        <p:txBody>
          <a:bodyPr wrap="square" rtlCol="0" anchor="b">
            <a:spAutoFit/>
          </a:bodyPr>
          <a:lstStyle/>
          <a:p>
            <a:pPr>
              <a:buClr>
                <a:srgbClr val="005294"/>
              </a:buClr>
            </a:pPr>
            <a:r>
              <a:rPr lang="en-GB" sz="1000" dirty="0">
                <a:solidFill>
                  <a:schemeClr val="tx2"/>
                </a:solidFill>
              </a:rPr>
              <a:t>CI, confidence interval; IIEF, International Index of Erectile Function; RCT, randomised controlled trial; </a:t>
            </a:r>
            <a:r>
              <a:rPr lang="en-GB" sz="1000" dirty="0" err="1">
                <a:solidFill>
                  <a:schemeClr val="tx2"/>
                </a:solidFill>
              </a:rPr>
              <a:t>TTh</a:t>
            </a:r>
            <a:r>
              <a:rPr lang="en-GB" sz="1000" dirty="0">
                <a:solidFill>
                  <a:schemeClr val="tx2"/>
                </a:solidFill>
              </a:rPr>
              <a:t>, testosterone therapy</a:t>
            </a:r>
          </a:p>
          <a:p>
            <a:pPr>
              <a:buClr>
                <a:srgbClr val="005294"/>
              </a:buClr>
            </a:pPr>
            <a:r>
              <a:rPr lang="en-GB" sz="1000" dirty="0" err="1">
                <a:solidFill>
                  <a:schemeClr val="tx2"/>
                </a:solidFill>
              </a:rPr>
              <a:t>Rastrelli</a:t>
            </a:r>
            <a:r>
              <a:rPr lang="en-GB" sz="1000" dirty="0">
                <a:solidFill>
                  <a:schemeClr val="tx2"/>
                </a:solidFill>
              </a:rPr>
              <a:t> G </a:t>
            </a:r>
            <a:r>
              <a:rPr lang="en-GB" sz="1000" i="1" dirty="0">
                <a:solidFill>
                  <a:schemeClr val="tx2"/>
                </a:solidFill>
              </a:rPr>
              <a:t>et al. </a:t>
            </a:r>
            <a:r>
              <a:rPr lang="en-GB" sz="1000" i="1" dirty="0" err="1">
                <a:solidFill>
                  <a:schemeClr val="tx2"/>
                </a:solidFill>
              </a:rPr>
              <a:t>Maturitas</a:t>
            </a:r>
            <a:r>
              <a:rPr lang="en-GB" sz="1000" dirty="0">
                <a:solidFill>
                  <a:schemeClr val="tx2"/>
                </a:solidFill>
              </a:rPr>
              <a:t> 2018;112:46–52.  Graph adapted from same reference.</a:t>
            </a:r>
          </a:p>
        </p:txBody>
      </p:sp>
      <p:sp>
        <p:nvSpPr>
          <p:cNvPr id="2" name="Title 1"/>
          <p:cNvSpPr>
            <a:spLocks noGrp="1"/>
          </p:cNvSpPr>
          <p:nvPr>
            <p:ph type="title"/>
          </p:nvPr>
        </p:nvSpPr>
        <p:spPr>
          <a:xfrm>
            <a:off x="142044" y="152401"/>
            <a:ext cx="11372294" cy="834047"/>
          </a:xfrm>
        </p:spPr>
        <p:txBody>
          <a:bodyPr>
            <a:noAutofit/>
          </a:bodyPr>
          <a:lstStyle/>
          <a:p>
            <a:r>
              <a:rPr lang="en-GB" sz="3200" dirty="0" err="1"/>
              <a:t>TTh</a:t>
            </a:r>
            <a:r>
              <a:rPr lang="en-GB" sz="3200" dirty="0"/>
              <a:t> significantly improves erectile function versus placebo in men with hypogonadism</a:t>
            </a:r>
          </a:p>
        </p:txBody>
      </p:sp>
      <p:sp>
        <p:nvSpPr>
          <p:cNvPr id="8" name="Content Placeholder 2"/>
          <p:cNvSpPr txBox="1">
            <a:spLocks/>
          </p:cNvSpPr>
          <p:nvPr/>
        </p:nvSpPr>
        <p:spPr>
          <a:xfrm>
            <a:off x="230820" y="1159544"/>
            <a:ext cx="11283518" cy="1239808"/>
          </a:xfrm>
          <a:prstGeom prst="rect">
            <a:avLst/>
          </a:prstGeom>
          <a:noFill/>
        </p:spPr>
        <p:txBody>
          <a:bodyPr vert="horz" lIns="91440" tIns="45720" rIns="91440" bIns="45720" rtlCol="0">
            <a:noAutofit/>
          </a:bodyPr>
          <a:lstStyle>
            <a:lvl1pPr marL="269875" indent="-269875" algn="l" defTabSz="457200" rtl="0" eaLnBrk="1" latinLnBrk="0" hangingPunct="1">
              <a:spcBef>
                <a:spcPct val="20000"/>
              </a:spcBef>
              <a:buClr>
                <a:schemeClr val="tx2"/>
              </a:buClr>
              <a:buFont typeface="Arial"/>
              <a:buChar char="•"/>
              <a:defRPr sz="2800" kern="1200">
                <a:solidFill>
                  <a:schemeClr val="tx2"/>
                </a:solidFill>
                <a:latin typeface="Calibri"/>
                <a:ea typeface="+mn-ea"/>
                <a:cs typeface="+mn-cs"/>
              </a:defRPr>
            </a:lvl1pPr>
            <a:lvl2pPr marL="742950" indent="-285750" algn="l" defTabSz="457200" rtl="0" eaLnBrk="1" latinLnBrk="0" hangingPunct="1">
              <a:spcBef>
                <a:spcPct val="20000"/>
              </a:spcBef>
              <a:buClr>
                <a:schemeClr val="tx2"/>
              </a:buClr>
              <a:buFont typeface="Arial"/>
              <a:buChar char="–"/>
              <a:defRPr sz="2400" kern="1200">
                <a:solidFill>
                  <a:schemeClr val="tx2"/>
                </a:solidFill>
                <a:latin typeface="Calibri"/>
                <a:ea typeface="+mn-ea"/>
                <a:cs typeface="+mn-cs"/>
              </a:defRPr>
            </a:lvl2pPr>
            <a:lvl3pPr marL="1077913" indent="-163513" algn="l" defTabSz="457200" rtl="0" eaLnBrk="1" latinLnBrk="0" hangingPunct="1">
              <a:spcBef>
                <a:spcPct val="20000"/>
              </a:spcBef>
              <a:buClr>
                <a:schemeClr val="tx2"/>
              </a:buClr>
              <a:buFont typeface="Arial"/>
              <a:buChar char="•"/>
              <a:defRPr sz="2000" kern="1200">
                <a:solidFill>
                  <a:schemeClr val="tx2"/>
                </a:solidFill>
                <a:latin typeface="Calibri"/>
                <a:ea typeface="+mn-ea"/>
                <a:cs typeface="+mn-cs"/>
              </a:defRPr>
            </a:lvl3pPr>
            <a:lvl4pPr marL="1600200" indent="-228600" algn="l" defTabSz="457200" rtl="0" eaLnBrk="1" latinLnBrk="0" hangingPunct="1">
              <a:spcBef>
                <a:spcPct val="20000"/>
              </a:spcBef>
              <a:buClr>
                <a:schemeClr val="tx2"/>
              </a:buClr>
              <a:buFont typeface="Arial"/>
              <a:buChar char="–"/>
              <a:defRPr sz="1800" kern="1200">
                <a:solidFill>
                  <a:schemeClr val="tx2"/>
                </a:solidFill>
                <a:latin typeface="Calibri"/>
                <a:ea typeface="+mn-ea"/>
                <a:cs typeface="+mn-cs"/>
              </a:defRPr>
            </a:lvl4pPr>
            <a:lvl5pPr marL="2057400" indent="-228600" algn="l" defTabSz="457200" rtl="0" eaLnBrk="1" latinLnBrk="0" hangingPunct="1">
              <a:spcBef>
                <a:spcPct val="20000"/>
              </a:spcBef>
              <a:buClr>
                <a:schemeClr val="tx2"/>
              </a:buClr>
              <a:buFont typeface="Arial"/>
              <a:buChar char="»"/>
              <a:defRPr sz="1800" kern="1200">
                <a:solidFill>
                  <a:schemeClr val="tx2"/>
                </a:solidFill>
                <a:latin typeface="Calibr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rgbClr val="005294"/>
              </a:buClr>
            </a:pPr>
            <a:r>
              <a:rPr lang="en-GB" sz="1800" dirty="0"/>
              <a:t>Meta-analysis of 8 RCTs evaluating the effect of </a:t>
            </a:r>
            <a:r>
              <a:rPr lang="en-GB" sz="1800" dirty="0" err="1"/>
              <a:t>TTh</a:t>
            </a:r>
            <a:r>
              <a:rPr lang="en-GB" sz="1800" dirty="0"/>
              <a:t> on erectile function in men with hypogonadism, via the IIEF-15 questionnaire</a:t>
            </a:r>
          </a:p>
          <a:p>
            <a:pPr>
              <a:buClr>
                <a:srgbClr val="005294"/>
              </a:buClr>
            </a:pPr>
            <a:r>
              <a:rPr lang="en-GB" sz="1800" dirty="0"/>
              <a:t>Overall, </a:t>
            </a:r>
            <a:r>
              <a:rPr lang="en-GB" sz="1800" dirty="0" err="1"/>
              <a:t>TTh</a:t>
            </a:r>
            <a:r>
              <a:rPr lang="en-GB" sz="1800" dirty="0"/>
              <a:t> use was associated with a significant improvement in erectile function versus placebo in men with hypogonadism</a:t>
            </a:r>
          </a:p>
        </p:txBody>
      </p:sp>
      <p:grpSp>
        <p:nvGrpSpPr>
          <p:cNvPr id="9" name="Group 8"/>
          <p:cNvGrpSpPr/>
          <p:nvPr/>
        </p:nvGrpSpPr>
        <p:grpSpPr>
          <a:xfrm>
            <a:off x="1131903" y="2437244"/>
            <a:ext cx="9481351" cy="3198068"/>
            <a:chOff x="716070" y="2334780"/>
            <a:chExt cx="7674674" cy="3198068"/>
          </a:xfrm>
        </p:grpSpPr>
        <p:sp>
          <p:nvSpPr>
            <p:cNvPr id="120" name="TextBox 119"/>
            <p:cNvSpPr txBox="1"/>
            <p:nvPr/>
          </p:nvSpPr>
          <p:spPr>
            <a:xfrm>
              <a:off x="5858998" y="3059816"/>
              <a:ext cx="2141933" cy="2220544"/>
            </a:xfrm>
            <a:prstGeom prst="rect">
              <a:avLst/>
            </a:prstGeom>
            <a:noFill/>
          </p:spPr>
          <p:txBody>
            <a:bodyPr wrap="none" rtlCol="0">
              <a:spAutoFit/>
            </a:bodyPr>
            <a:lstStyle/>
            <a:p>
              <a:pPr algn="ctr">
                <a:lnSpc>
                  <a:spcPct val="103000"/>
                </a:lnSpc>
                <a:spcAft>
                  <a:spcPts val="200"/>
                </a:spcAft>
              </a:pPr>
              <a:r>
                <a:rPr lang="en-GB" sz="1200" dirty="0"/>
                <a:t>3.50 (-2.19 to 9.19); p=0.23</a:t>
              </a:r>
            </a:p>
            <a:p>
              <a:pPr algn="ctr">
                <a:lnSpc>
                  <a:spcPct val="103000"/>
                </a:lnSpc>
                <a:spcAft>
                  <a:spcPts val="200"/>
                </a:spcAft>
              </a:pPr>
              <a:r>
                <a:rPr lang="en-GB" sz="1200" dirty="0"/>
                <a:t>4.20 (-1.81 to 10.21); p=0.17</a:t>
              </a:r>
            </a:p>
            <a:p>
              <a:pPr algn="ctr">
                <a:lnSpc>
                  <a:spcPct val="103000"/>
                </a:lnSpc>
                <a:spcAft>
                  <a:spcPts val="200"/>
                </a:spcAft>
              </a:pPr>
              <a:r>
                <a:rPr lang="en-GB" sz="1200" b="1" dirty="0"/>
                <a:t>5.30 (1.66 to 8.94); p=0.00</a:t>
              </a:r>
            </a:p>
            <a:p>
              <a:pPr algn="ctr">
                <a:lnSpc>
                  <a:spcPct val="103000"/>
                </a:lnSpc>
                <a:spcAft>
                  <a:spcPts val="200"/>
                </a:spcAft>
              </a:pPr>
              <a:r>
                <a:rPr lang="en-GB" sz="1200" dirty="0"/>
                <a:t>0.80 (-2.12 to 3.72); p=0.59</a:t>
              </a:r>
            </a:p>
            <a:p>
              <a:pPr algn="ctr">
                <a:lnSpc>
                  <a:spcPct val="103000"/>
                </a:lnSpc>
                <a:spcAft>
                  <a:spcPts val="200"/>
                </a:spcAft>
              </a:pPr>
              <a:r>
                <a:rPr lang="en-GB" sz="1200" b="1" dirty="0"/>
                <a:t>3.48 (0.41 to 6.55); p=0.03</a:t>
              </a:r>
            </a:p>
            <a:p>
              <a:pPr algn="ctr">
                <a:lnSpc>
                  <a:spcPct val="103000"/>
                </a:lnSpc>
                <a:spcAft>
                  <a:spcPts val="200"/>
                </a:spcAft>
              </a:pPr>
              <a:r>
                <a:rPr lang="en-GB" sz="1200" b="1" dirty="0"/>
                <a:t>1.40 (0.81 to 1.99); p=0.00</a:t>
              </a:r>
            </a:p>
            <a:p>
              <a:pPr algn="ctr">
                <a:lnSpc>
                  <a:spcPct val="103000"/>
                </a:lnSpc>
                <a:spcAft>
                  <a:spcPts val="200"/>
                </a:spcAft>
              </a:pPr>
              <a:r>
                <a:rPr lang="en-GB" sz="1200" b="1" dirty="0"/>
                <a:t>2.80 (1.14 to 4.46); p=0.00</a:t>
              </a:r>
            </a:p>
            <a:p>
              <a:pPr algn="ctr">
                <a:lnSpc>
                  <a:spcPct val="103000"/>
                </a:lnSpc>
                <a:spcAft>
                  <a:spcPts val="200"/>
                </a:spcAft>
              </a:pPr>
              <a:r>
                <a:rPr lang="en-GB" sz="1200" b="1" dirty="0"/>
                <a:t>2.64 (1.08 to 4.20); p=0.00</a:t>
              </a:r>
            </a:p>
            <a:p>
              <a:pPr algn="ctr">
                <a:lnSpc>
                  <a:spcPct val="103000"/>
                </a:lnSpc>
                <a:spcAft>
                  <a:spcPts val="200"/>
                </a:spcAft>
              </a:pPr>
              <a:r>
                <a:rPr lang="en-GB" sz="1200" b="1" dirty="0">
                  <a:solidFill>
                    <a:schemeClr val="tx2"/>
                  </a:solidFill>
                </a:rPr>
                <a:t>2.31 (1.41 to 3.22); p=0.001</a:t>
              </a:r>
            </a:p>
            <a:p>
              <a:pPr algn="ctr">
                <a:lnSpc>
                  <a:spcPct val="103000"/>
                </a:lnSpc>
                <a:spcAft>
                  <a:spcPts val="200"/>
                </a:spcAft>
              </a:pPr>
              <a:endParaRPr lang="en-GB" sz="1200" b="1" dirty="0"/>
            </a:p>
          </p:txBody>
        </p:sp>
        <p:sp>
          <p:nvSpPr>
            <p:cNvPr id="121" name="TextBox 120"/>
            <p:cNvSpPr txBox="1"/>
            <p:nvPr/>
          </p:nvSpPr>
          <p:spPr>
            <a:xfrm>
              <a:off x="5876634" y="2838252"/>
              <a:ext cx="2106667" cy="276999"/>
            </a:xfrm>
            <a:prstGeom prst="rect">
              <a:avLst/>
            </a:prstGeom>
            <a:noFill/>
          </p:spPr>
          <p:txBody>
            <a:bodyPr wrap="none" rtlCol="0">
              <a:spAutoFit/>
            </a:bodyPr>
            <a:lstStyle/>
            <a:p>
              <a:pPr algn="ctr"/>
              <a:r>
                <a:rPr lang="en-GB" sz="1200" b="1" dirty="0"/>
                <a:t>Mean difference (95% CI)</a:t>
              </a:r>
              <a:endParaRPr lang="en-GB" sz="1200" b="1" dirty="0">
                <a:solidFill>
                  <a:schemeClr val="accent1"/>
                </a:solidFill>
              </a:endParaRPr>
            </a:p>
          </p:txBody>
        </p:sp>
        <p:sp>
          <p:nvSpPr>
            <p:cNvPr id="122" name="TextBox 121">
              <a:extLst>
                <a:ext uri="{FF2B5EF4-FFF2-40B4-BE49-F238E27FC236}">
                  <a16:creationId xmlns:a16="http://schemas.microsoft.com/office/drawing/2014/main" id="{D774F5E5-FD7F-4F66-9087-42FF2B00FE72}"/>
                </a:ext>
              </a:extLst>
            </p:cNvPr>
            <p:cNvSpPr txBox="1"/>
            <p:nvPr/>
          </p:nvSpPr>
          <p:spPr>
            <a:xfrm>
              <a:off x="1161703" y="3059816"/>
              <a:ext cx="1568058" cy="2004716"/>
            </a:xfrm>
            <a:prstGeom prst="rect">
              <a:avLst/>
            </a:prstGeom>
            <a:noFill/>
          </p:spPr>
          <p:txBody>
            <a:bodyPr wrap="none" rtlCol="0">
              <a:spAutoFit/>
            </a:bodyPr>
            <a:lstStyle/>
            <a:p>
              <a:pPr>
                <a:lnSpc>
                  <a:spcPct val="103000"/>
                </a:lnSpc>
                <a:spcAft>
                  <a:spcPts val="200"/>
                </a:spcAft>
              </a:pPr>
              <a:r>
                <a:rPr lang="en-GB" sz="1200" dirty="0"/>
                <a:t>Chiang </a:t>
              </a:r>
              <a:r>
                <a:rPr lang="en-GB" sz="1200" i="1" dirty="0"/>
                <a:t>et al. </a:t>
              </a:r>
              <a:r>
                <a:rPr lang="en-GB" sz="1200" dirty="0"/>
                <a:t>2007</a:t>
              </a:r>
            </a:p>
            <a:p>
              <a:pPr>
                <a:lnSpc>
                  <a:spcPct val="103000"/>
                </a:lnSpc>
                <a:spcAft>
                  <a:spcPts val="200"/>
                </a:spcAft>
              </a:pPr>
              <a:r>
                <a:rPr lang="en-GB" sz="1200" dirty="0"/>
                <a:t>Allan </a:t>
              </a:r>
              <a:r>
                <a:rPr lang="en-GB" sz="1200" i="1" dirty="0"/>
                <a:t>et al. </a:t>
              </a:r>
              <a:r>
                <a:rPr lang="en-GB" sz="1200" dirty="0"/>
                <a:t>2008</a:t>
              </a:r>
            </a:p>
            <a:p>
              <a:pPr>
                <a:lnSpc>
                  <a:spcPct val="103000"/>
                </a:lnSpc>
                <a:spcAft>
                  <a:spcPts val="200"/>
                </a:spcAft>
              </a:pPr>
              <a:r>
                <a:rPr lang="en-GB" sz="1200" dirty="0"/>
                <a:t>Chiang </a:t>
              </a:r>
              <a:r>
                <a:rPr lang="en-GB" sz="1200" i="1" dirty="0"/>
                <a:t>et al. </a:t>
              </a:r>
              <a:r>
                <a:rPr lang="en-GB" sz="1200" dirty="0"/>
                <a:t>2009</a:t>
              </a:r>
            </a:p>
            <a:p>
              <a:pPr>
                <a:lnSpc>
                  <a:spcPct val="103000"/>
                </a:lnSpc>
                <a:spcAft>
                  <a:spcPts val="200"/>
                </a:spcAft>
              </a:pPr>
              <a:r>
                <a:rPr lang="en-GB" sz="1200" dirty="0"/>
                <a:t>Jones </a:t>
              </a:r>
              <a:r>
                <a:rPr lang="en-GB" sz="1200" i="1" dirty="0"/>
                <a:t>et al. </a:t>
              </a:r>
              <a:r>
                <a:rPr lang="en-GB" sz="1200" dirty="0"/>
                <a:t>2011</a:t>
              </a:r>
            </a:p>
            <a:p>
              <a:pPr>
                <a:lnSpc>
                  <a:spcPct val="103000"/>
                </a:lnSpc>
                <a:spcAft>
                  <a:spcPts val="200"/>
                </a:spcAft>
              </a:pPr>
              <a:r>
                <a:rPr lang="en-GB" sz="1200" dirty="0"/>
                <a:t>Hackett </a:t>
              </a:r>
              <a:r>
                <a:rPr lang="en-GB" sz="1200" i="1" dirty="0"/>
                <a:t>et al. </a:t>
              </a:r>
              <a:r>
                <a:rPr lang="en-GB" sz="1200" dirty="0"/>
                <a:t>2013</a:t>
              </a:r>
            </a:p>
            <a:p>
              <a:pPr>
                <a:lnSpc>
                  <a:spcPct val="103000"/>
                </a:lnSpc>
                <a:spcAft>
                  <a:spcPts val="200"/>
                </a:spcAft>
              </a:pPr>
              <a:r>
                <a:rPr lang="en-GB" sz="1200" dirty="0" err="1"/>
                <a:t>Basaria</a:t>
              </a:r>
              <a:r>
                <a:rPr lang="en-GB" sz="1200" dirty="0"/>
                <a:t> </a:t>
              </a:r>
              <a:r>
                <a:rPr lang="en-GB" sz="1200" i="1" dirty="0"/>
                <a:t>et al. </a:t>
              </a:r>
              <a:r>
                <a:rPr lang="en-GB" sz="1200" dirty="0"/>
                <a:t>2015</a:t>
              </a:r>
            </a:p>
            <a:p>
              <a:pPr>
                <a:lnSpc>
                  <a:spcPct val="103000"/>
                </a:lnSpc>
                <a:spcAft>
                  <a:spcPts val="200"/>
                </a:spcAft>
              </a:pPr>
              <a:r>
                <a:rPr lang="en-GB" sz="1200" dirty="0"/>
                <a:t>Brocket </a:t>
              </a:r>
              <a:r>
                <a:rPr lang="en-GB" sz="1200" i="1" dirty="0"/>
                <a:t>et al. </a:t>
              </a:r>
              <a:r>
                <a:rPr lang="en-GB" sz="1200" dirty="0"/>
                <a:t>2016</a:t>
              </a:r>
            </a:p>
            <a:p>
              <a:pPr>
                <a:lnSpc>
                  <a:spcPct val="103000"/>
                </a:lnSpc>
                <a:spcAft>
                  <a:spcPts val="200"/>
                </a:spcAft>
              </a:pPr>
              <a:r>
                <a:rPr lang="en-GB" sz="1200" dirty="0"/>
                <a:t>Snyder </a:t>
              </a:r>
              <a:r>
                <a:rPr lang="en-GB" sz="1200" i="1" dirty="0"/>
                <a:t>et al</a:t>
              </a:r>
              <a:r>
                <a:rPr lang="en-GB" sz="1200" dirty="0"/>
                <a:t>. 2016</a:t>
              </a:r>
            </a:p>
            <a:p>
              <a:pPr>
                <a:lnSpc>
                  <a:spcPct val="103000"/>
                </a:lnSpc>
                <a:spcAft>
                  <a:spcPts val="200"/>
                </a:spcAft>
              </a:pPr>
              <a:r>
                <a:rPr lang="en-GB" sz="1200" b="1" dirty="0">
                  <a:solidFill>
                    <a:schemeClr val="tx2"/>
                  </a:solidFill>
                </a:rPr>
                <a:t>Overall</a:t>
              </a:r>
            </a:p>
          </p:txBody>
        </p:sp>
        <p:grpSp>
          <p:nvGrpSpPr>
            <p:cNvPr id="123" name="Group 122">
              <a:extLst>
                <a:ext uri="{FF2B5EF4-FFF2-40B4-BE49-F238E27FC236}">
                  <a16:creationId xmlns:a16="http://schemas.microsoft.com/office/drawing/2014/main" id="{EAD492A2-9062-4C3E-928E-5AFAA2ECF978}"/>
                </a:ext>
              </a:extLst>
            </p:cNvPr>
            <p:cNvGrpSpPr/>
            <p:nvPr/>
          </p:nvGrpSpPr>
          <p:grpSpPr>
            <a:xfrm>
              <a:off x="4198730" y="3987053"/>
              <a:ext cx="1337807" cy="110340"/>
              <a:chOff x="4383983" y="3373830"/>
              <a:chExt cx="1666783" cy="110340"/>
            </a:xfrm>
          </p:grpSpPr>
          <p:cxnSp>
            <p:nvCxnSpPr>
              <p:cNvPr id="124" name="Straight Connector 123">
                <a:extLst>
                  <a:ext uri="{FF2B5EF4-FFF2-40B4-BE49-F238E27FC236}">
                    <a16:creationId xmlns:a16="http://schemas.microsoft.com/office/drawing/2014/main" id="{F2A560AB-5C3F-4F36-9756-4789D758703C}"/>
                  </a:ext>
                </a:extLst>
              </p:cNvPr>
              <p:cNvCxnSpPr/>
              <p:nvPr/>
            </p:nvCxnSpPr>
            <p:spPr>
              <a:xfrm>
                <a:off x="4383983" y="3373830"/>
                <a:ext cx="0" cy="11034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5" name="Straight Connector 124">
                <a:extLst>
                  <a:ext uri="{FF2B5EF4-FFF2-40B4-BE49-F238E27FC236}">
                    <a16:creationId xmlns:a16="http://schemas.microsoft.com/office/drawing/2014/main" id="{E648D576-5097-494C-8171-70E46CE58CB6}"/>
                  </a:ext>
                </a:extLst>
              </p:cNvPr>
              <p:cNvCxnSpPr/>
              <p:nvPr/>
            </p:nvCxnSpPr>
            <p:spPr>
              <a:xfrm>
                <a:off x="6050766" y="3373830"/>
                <a:ext cx="0" cy="11034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6" name="Straight Connector 125">
                <a:extLst>
                  <a:ext uri="{FF2B5EF4-FFF2-40B4-BE49-F238E27FC236}">
                    <a16:creationId xmlns:a16="http://schemas.microsoft.com/office/drawing/2014/main" id="{290FD35A-C12D-4DD9-A916-8FD67BDC7803}"/>
                  </a:ext>
                </a:extLst>
              </p:cNvPr>
              <p:cNvCxnSpPr/>
              <p:nvPr/>
            </p:nvCxnSpPr>
            <p:spPr>
              <a:xfrm flipH="1">
                <a:off x="4383983" y="3429000"/>
                <a:ext cx="1666783"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127" name="Group 126">
              <a:extLst>
                <a:ext uri="{FF2B5EF4-FFF2-40B4-BE49-F238E27FC236}">
                  <a16:creationId xmlns:a16="http://schemas.microsoft.com/office/drawing/2014/main" id="{D0B96A19-D74F-473D-B0C9-7319969A9F53}"/>
                </a:ext>
              </a:extLst>
            </p:cNvPr>
            <p:cNvGrpSpPr/>
            <p:nvPr/>
          </p:nvGrpSpPr>
          <p:grpSpPr>
            <a:xfrm>
              <a:off x="4290170" y="4201739"/>
              <a:ext cx="238539" cy="110340"/>
              <a:chOff x="4383983" y="3373830"/>
              <a:chExt cx="1666783" cy="110340"/>
            </a:xfrm>
          </p:grpSpPr>
          <p:cxnSp>
            <p:nvCxnSpPr>
              <p:cNvPr id="128" name="Straight Connector 127">
                <a:extLst>
                  <a:ext uri="{FF2B5EF4-FFF2-40B4-BE49-F238E27FC236}">
                    <a16:creationId xmlns:a16="http://schemas.microsoft.com/office/drawing/2014/main" id="{388F3766-C96A-4C6E-88A3-A06FE79AA565}"/>
                  </a:ext>
                </a:extLst>
              </p:cNvPr>
              <p:cNvCxnSpPr/>
              <p:nvPr/>
            </p:nvCxnSpPr>
            <p:spPr>
              <a:xfrm>
                <a:off x="4383983" y="3373830"/>
                <a:ext cx="0" cy="11034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9" name="Straight Connector 128">
                <a:extLst>
                  <a:ext uri="{FF2B5EF4-FFF2-40B4-BE49-F238E27FC236}">
                    <a16:creationId xmlns:a16="http://schemas.microsoft.com/office/drawing/2014/main" id="{2CB77E56-FECD-4685-9810-3E270441C576}"/>
                  </a:ext>
                </a:extLst>
              </p:cNvPr>
              <p:cNvCxnSpPr/>
              <p:nvPr/>
            </p:nvCxnSpPr>
            <p:spPr>
              <a:xfrm>
                <a:off x="6050766" y="3373830"/>
                <a:ext cx="0" cy="11034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30" name="Straight Connector 129">
                <a:extLst>
                  <a:ext uri="{FF2B5EF4-FFF2-40B4-BE49-F238E27FC236}">
                    <a16:creationId xmlns:a16="http://schemas.microsoft.com/office/drawing/2014/main" id="{0FA51A04-3CF1-4BA2-9BDF-DE5075FF35BF}"/>
                  </a:ext>
                </a:extLst>
              </p:cNvPr>
              <p:cNvCxnSpPr/>
              <p:nvPr/>
            </p:nvCxnSpPr>
            <p:spPr>
              <a:xfrm flipH="1">
                <a:off x="4383983" y="3429000"/>
                <a:ext cx="1666783"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131" name="Group 130">
              <a:extLst>
                <a:ext uri="{FF2B5EF4-FFF2-40B4-BE49-F238E27FC236}">
                  <a16:creationId xmlns:a16="http://schemas.microsoft.com/office/drawing/2014/main" id="{CFFBA612-64A1-47E2-9B13-CB67D922CF82}"/>
                </a:ext>
              </a:extLst>
            </p:cNvPr>
            <p:cNvGrpSpPr/>
            <p:nvPr/>
          </p:nvGrpSpPr>
          <p:grpSpPr>
            <a:xfrm>
              <a:off x="4361732" y="4418412"/>
              <a:ext cx="709654" cy="110340"/>
              <a:chOff x="4383983" y="3373830"/>
              <a:chExt cx="1666783" cy="110340"/>
            </a:xfrm>
          </p:grpSpPr>
          <p:cxnSp>
            <p:nvCxnSpPr>
              <p:cNvPr id="132" name="Straight Connector 131">
                <a:extLst>
                  <a:ext uri="{FF2B5EF4-FFF2-40B4-BE49-F238E27FC236}">
                    <a16:creationId xmlns:a16="http://schemas.microsoft.com/office/drawing/2014/main" id="{FEE6A314-9E81-4C2B-BEFF-C343C1E445C9}"/>
                  </a:ext>
                </a:extLst>
              </p:cNvPr>
              <p:cNvCxnSpPr/>
              <p:nvPr/>
            </p:nvCxnSpPr>
            <p:spPr>
              <a:xfrm>
                <a:off x="4383983" y="3373830"/>
                <a:ext cx="0" cy="11034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33" name="Straight Connector 132">
                <a:extLst>
                  <a:ext uri="{FF2B5EF4-FFF2-40B4-BE49-F238E27FC236}">
                    <a16:creationId xmlns:a16="http://schemas.microsoft.com/office/drawing/2014/main" id="{AAC092CE-0F8E-46B1-85C1-C442CEEEF89F}"/>
                  </a:ext>
                </a:extLst>
              </p:cNvPr>
              <p:cNvCxnSpPr/>
              <p:nvPr/>
            </p:nvCxnSpPr>
            <p:spPr>
              <a:xfrm>
                <a:off x="6050766" y="3373830"/>
                <a:ext cx="0" cy="11034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34" name="Straight Connector 133">
                <a:extLst>
                  <a:ext uri="{FF2B5EF4-FFF2-40B4-BE49-F238E27FC236}">
                    <a16:creationId xmlns:a16="http://schemas.microsoft.com/office/drawing/2014/main" id="{D0211E82-F6DE-47DA-8F18-368D3367A2E7}"/>
                  </a:ext>
                </a:extLst>
              </p:cNvPr>
              <p:cNvCxnSpPr/>
              <p:nvPr/>
            </p:nvCxnSpPr>
            <p:spPr>
              <a:xfrm flipH="1">
                <a:off x="4383983" y="3429000"/>
                <a:ext cx="1666783"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135" name="Group 134">
              <a:extLst>
                <a:ext uri="{FF2B5EF4-FFF2-40B4-BE49-F238E27FC236}">
                  <a16:creationId xmlns:a16="http://schemas.microsoft.com/office/drawing/2014/main" id="{9CF687D4-95CE-41CD-9610-CC4636EF51DB}"/>
                </a:ext>
              </a:extLst>
            </p:cNvPr>
            <p:cNvGrpSpPr/>
            <p:nvPr/>
          </p:nvGrpSpPr>
          <p:grpSpPr>
            <a:xfrm>
              <a:off x="4347817" y="4629121"/>
              <a:ext cx="663934" cy="110340"/>
              <a:chOff x="4383983" y="3373830"/>
              <a:chExt cx="1666783" cy="110340"/>
            </a:xfrm>
          </p:grpSpPr>
          <p:cxnSp>
            <p:nvCxnSpPr>
              <p:cNvPr id="136" name="Straight Connector 135">
                <a:extLst>
                  <a:ext uri="{FF2B5EF4-FFF2-40B4-BE49-F238E27FC236}">
                    <a16:creationId xmlns:a16="http://schemas.microsoft.com/office/drawing/2014/main" id="{6E7765B6-34B9-4A6B-AB71-2EEDAEB1E3C0}"/>
                  </a:ext>
                </a:extLst>
              </p:cNvPr>
              <p:cNvCxnSpPr/>
              <p:nvPr/>
            </p:nvCxnSpPr>
            <p:spPr>
              <a:xfrm>
                <a:off x="4383983" y="3373830"/>
                <a:ext cx="0" cy="11034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37" name="Straight Connector 136">
                <a:extLst>
                  <a:ext uri="{FF2B5EF4-FFF2-40B4-BE49-F238E27FC236}">
                    <a16:creationId xmlns:a16="http://schemas.microsoft.com/office/drawing/2014/main" id="{7DD3DEB7-4FC8-4510-84CD-19DE74D0929E}"/>
                  </a:ext>
                </a:extLst>
              </p:cNvPr>
              <p:cNvCxnSpPr/>
              <p:nvPr/>
            </p:nvCxnSpPr>
            <p:spPr>
              <a:xfrm>
                <a:off x="6050766" y="3373830"/>
                <a:ext cx="0" cy="11034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38" name="Straight Connector 137">
                <a:extLst>
                  <a:ext uri="{FF2B5EF4-FFF2-40B4-BE49-F238E27FC236}">
                    <a16:creationId xmlns:a16="http://schemas.microsoft.com/office/drawing/2014/main" id="{91C0D631-9A1D-4023-8175-90EEB092AFBE}"/>
                  </a:ext>
                </a:extLst>
              </p:cNvPr>
              <p:cNvCxnSpPr/>
              <p:nvPr/>
            </p:nvCxnSpPr>
            <p:spPr>
              <a:xfrm flipH="1">
                <a:off x="4383983" y="3429000"/>
                <a:ext cx="1666783"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140" name="Group 139">
              <a:extLst>
                <a:ext uri="{FF2B5EF4-FFF2-40B4-BE49-F238E27FC236}">
                  <a16:creationId xmlns:a16="http://schemas.microsoft.com/office/drawing/2014/main" id="{5C5F7F34-7849-4591-8748-B3180BE9784B}"/>
                </a:ext>
              </a:extLst>
            </p:cNvPr>
            <p:cNvGrpSpPr/>
            <p:nvPr/>
          </p:nvGrpSpPr>
          <p:grpSpPr>
            <a:xfrm>
              <a:off x="3620273" y="3142226"/>
              <a:ext cx="2016666" cy="110340"/>
              <a:chOff x="4383983" y="3373830"/>
              <a:chExt cx="1677693" cy="110340"/>
            </a:xfrm>
          </p:grpSpPr>
          <p:cxnSp>
            <p:nvCxnSpPr>
              <p:cNvPr id="141" name="Straight Connector 140"/>
              <p:cNvCxnSpPr/>
              <p:nvPr/>
            </p:nvCxnSpPr>
            <p:spPr>
              <a:xfrm>
                <a:off x="4383983" y="3373830"/>
                <a:ext cx="0" cy="11034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2" name="Straight Connector 141"/>
              <p:cNvCxnSpPr/>
              <p:nvPr/>
            </p:nvCxnSpPr>
            <p:spPr>
              <a:xfrm flipH="1">
                <a:off x="4383983" y="3429000"/>
                <a:ext cx="1677693" cy="0"/>
              </a:xfrm>
              <a:prstGeom prst="line">
                <a:avLst/>
              </a:prstGeom>
              <a:ln w="19050">
                <a:solidFill>
                  <a:schemeClr val="tx1"/>
                </a:solidFill>
                <a:miter lim="800000"/>
                <a:headEnd type="arrow" w="sm" len="sm"/>
              </a:ln>
              <a:effectLst/>
            </p:spPr>
            <p:style>
              <a:lnRef idx="2">
                <a:schemeClr val="accent1"/>
              </a:lnRef>
              <a:fillRef idx="0">
                <a:schemeClr val="accent1"/>
              </a:fillRef>
              <a:effectRef idx="1">
                <a:schemeClr val="accent1"/>
              </a:effectRef>
              <a:fontRef idx="minor">
                <a:schemeClr val="tx1"/>
              </a:fontRef>
            </p:style>
          </p:cxnSp>
        </p:grpSp>
        <p:sp>
          <p:nvSpPr>
            <p:cNvPr id="143" name="Rectangle 142"/>
            <p:cNvSpPr/>
            <p:nvPr/>
          </p:nvSpPr>
          <p:spPr>
            <a:xfrm>
              <a:off x="4836560" y="3164094"/>
              <a:ext cx="57600" cy="576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44" name="Diamond 143"/>
            <p:cNvSpPr/>
            <p:nvPr/>
          </p:nvSpPr>
          <p:spPr>
            <a:xfrm>
              <a:off x="4405465" y="4807094"/>
              <a:ext cx="425395" cy="197235"/>
            </a:xfrm>
            <a:prstGeom prst="diamond">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45" name="TextBox 144"/>
            <p:cNvSpPr txBox="1"/>
            <p:nvPr/>
          </p:nvSpPr>
          <p:spPr>
            <a:xfrm>
              <a:off x="4681020" y="5057753"/>
              <a:ext cx="378630" cy="261610"/>
            </a:xfrm>
            <a:prstGeom prst="rect">
              <a:avLst/>
            </a:prstGeom>
            <a:noFill/>
          </p:spPr>
          <p:txBody>
            <a:bodyPr wrap="none" rtlCol="0" anchor="ctr">
              <a:spAutoFit/>
            </a:bodyPr>
            <a:lstStyle/>
            <a:p>
              <a:pPr algn="ctr"/>
              <a:r>
                <a:rPr lang="en-GB" sz="1100" dirty="0"/>
                <a:t>3.5</a:t>
              </a:r>
            </a:p>
          </p:txBody>
        </p:sp>
        <p:sp>
          <p:nvSpPr>
            <p:cNvPr id="146" name="TextBox 145"/>
            <p:cNvSpPr txBox="1"/>
            <p:nvPr/>
          </p:nvSpPr>
          <p:spPr>
            <a:xfrm>
              <a:off x="3966255" y="5057753"/>
              <a:ext cx="271228" cy="261610"/>
            </a:xfrm>
            <a:prstGeom prst="rect">
              <a:avLst/>
            </a:prstGeom>
            <a:noFill/>
          </p:spPr>
          <p:txBody>
            <a:bodyPr wrap="none" rtlCol="0" anchor="ctr">
              <a:spAutoFit/>
            </a:bodyPr>
            <a:lstStyle/>
            <a:p>
              <a:pPr algn="ctr"/>
              <a:r>
                <a:rPr lang="en-GB" sz="1100" dirty="0"/>
                <a:t>0</a:t>
              </a:r>
            </a:p>
          </p:txBody>
        </p:sp>
        <p:grpSp>
          <p:nvGrpSpPr>
            <p:cNvPr id="148" name="Group 147">
              <a:extLst>
                <a:ext uri="{FF2B5EF4-FFF2-40B4-BE49-F238E27FC236}">
                  <a16:creationId xmlns:a16="http://schemas.microsoft.com/office/drawing/2014/main" id="{3B753943-BEFC-4DAD-921C-C0CD243073A1}"/>
                </a:ext>
              </a:extLst>
            </p:cNvPr>
            <p:cNvGrpSpPr/>
            <p:nvPr/>
          </p:nvGrpSpPr>
          <p:grpSpPr>
            <a:xfrm>
              <a:off x="4473537" y="3562982"/>
              <a:ext cx="1163402" cy="110340"/>
              <a:chOff x="4473537" y="3562982"/>
              <a:chExt cx="1163402" cy="110340"/>
            </a:xfrm>
          </p:grpSpPr>
          <p:grpSp>
            <p:nvGrpSpPr>
              <p:cNvPr id="150" name="Group 149">
                <a:extLst>
                  <a:ext uri="{FF2B5EF4-FFF2-40B4-BE49-F238E27FC236}">
                    <a16:creationId xmlns:a16="http://schemas.microsoft.com/office/drawing/2014/main" id="{5DA93FFE-B8FD-4F4F-B32E-40AD18AD3566}"/>
                  </a:ext>
                </a:extLst>
              </p:cNvPr>
              <p:cNvGrpSpPr/>
              <p:nvPr/>
            </p:nvGrpSpPr>
            <p:grpSpPr>
              <a:xfrm>
                <a:off x="4473537" y="3562982"/>
                <a:ext cx="1163402" cy="110340"/>
                <a:chOff x="3881726" y="3689232"/>
                <a:chExt cx="2183039" cy="110340"/>
              </a:xfrm>
            </p:grpSpPr>
            <p:cxnSp>
              <p:nvCxnSpPr>
                <p:cNvPr id="152" name="Straight Connector 151">
                  <a:extLst>
                    <a:ext uri="{FF2B5EF4-FFF2-40B4-BE49-F238E27FC236}">
                      <a16:creationId xmlns:a16="http://schemas.microsoft.com/office/drawing/2014/main" id="{9D92D6E4-DDE6-4037-B548-B01A8A936043}"/>
                    </a:ext>
                  </a:extLst>
                </p:cNvPr>
                <p:cNvCxnSpPr/>
                <p:nvPr/>
              </p:nvCxnSpPr>
              <p:spPr>
                <a:xfrm>
                  <a:off x="3881726" y="3689232"/>
                  <a:ext cx="0" cy="11034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3" name="Straight Connector 152">
                  <a:extLst>
                    <a:ext uri="{FF2B5EF4-FFF2-40B4-BE49-F238E27FC236}">
                      <a16:creationId xmlns:a16="http://schemas.microsoft.com/office/drawing/2014/main" id="{536CF7EC-C9F8-44AF-AE08-645DB986A12D}"/>
                    </a:ext>
                  </a:extLst>
                </p:cNvPr>
                <p:cNvCxnSpPr>
                  <a:cxnSpLocks/>
                </p:cNvCxnSpPr>
                <p:nvPr/>
              </p:nvCxnSpPr>
              <p:spPr>
                <a:xfrm flipH="1">
                  <a:off x="3881730" y="3744402"/>
                  <a:ext cx="2183035" cy="0"/>
                </a:xfrm>
                <a:prstGeom prst="line">
                  <a:avLst/>
                </a:prstGeom>
                <a:ln w="19050" cap="sq">
                  <a:solidFill>
                    <a:schemeClr val="tx1"/>
                  </a:solidFill>
                  <a:miter lim="800000"/>
                  <a:headEnd type="arrow" w="sm" len="sm"/>
                  <a:tailEnd type="none" w="med" len="med"/>
                </a:ln>
                <a:effectLst/>
              </p:spPr>
              <p:style>
                <a:lnRef idx="2">
                  <a:schemeClr val="accent1"/>
                </a:lnRef>
                <a:fillRef idx="0">
                  <a:schemeClr val="accent1"/>
                </a:fillRef>
                <a:effectRef idx="1">
                  <a:schemeClr val="accent1"/>
                </a:effectRef>
                <a:fontRef idx="minor">
                  <a:schemeClr val="tx1"/>
                </a:fontRef>
              </p:style>
            </p:cxnSp>
          </p:grpSp>
          <p:sp>
            <p:nvSpPr>
              <p:cNvPr id="151" name="Rectangle 150">
                <a:extLst>
                  <a:ext uri="{FF2B5EF4-FFF2-40B4-BE49-F238E27FC236}">
                    <a16:creationId xmlns:a16="http://schemas.microsoft.com/office/drawing/2014/main" id="{0E875ABA-E5A6-468C-B593-52CA059D7576}"/>
                  </a:ext>
                </a:extLst>
              </p:cNvPr>
              <p:cNvSpPr/>
              <p:nvPr/>
            </p:nvSpPr>
            <p:spPr>
              <a:xfrm>
                <a:off x="5234809" y="3586128"/>
                <a:ext cx="64800" cy="648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grpSp>
          <p:nvGrpSpPr>
            <p:cNvPr id="154" name="Group 153">
              <a:extLst>
                <a:ext uri="{FF2B5EF4-FFF2-40B4-BE49-F238E27FC236}">
                  <a16:creationId xmlns:a16="http://schemas.microsoft.com/office/drawing/2014/main" id="{BFAAA277-740A-431D-A8BE-2F880371F0ED}"/>
                </a:ext>
              </a:extLst>
            </p:cNvPr>
            <p:cNvGrpSpPr/>
            <p:nvPr/>
          </p:nvGrpSpPr>
          <p:grpSpPr>
            <a:xfrm>
              <a:off x="3715690" y="3350948"/>
              <a:ext cx="1921249" cy="110340"/>
              <a:chOff x="3881726" y="3477198"/>
              <a:chExt cx="1677654" cy="110340"/>
            </a:xfrm>
          </p:grpSpPr>
          <p:cxnSp>
            <p:nvCxnSpPr>
              <p:cNvPr id="158" name="Straight Connector 157">
                <a:extLst>
                  <a:ext uri="{FF2B5EF4-FFF2-40B4-BE49-F238E27FC236}">
                    <a16:creationId xmlns:a16="http://schemas.microsoft.com/office/drawing/2014/main" id="{A612C069-3C4F-420B-B3BE-204DDAE67A9D}"/>
                  </a:ext>
                </a:extLst>
              </p:cNvPr>
              <p:cNvCxnSpPr/>
              <p:nvPr/>
            </p:nvCxnSpPr>
            <p:spPr>
              <a:xfrm>
                <a:off x="3881726" y="3477198"/>
                <a:ext cx="0" cy="11034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9" name="Straight Connector 158">
                <a:extLst>
                  <a:ext uri="{FF2B5EF4-FFF2-40B4-BE49-F238E27FC236}">
                    <a16:creationId xmlns:a16="http://schemas.microsoft.com/office/drawing/2014/main" id="{BB828F56-BAFC-42E1-B8FE-1C747FFB7C4D}"/>
                  </a:ext>
                </a:extLst>
              </p:cNvPr>
              <p:cNvCxnSpPr/>
              <p:nvPr/>
            </p:nvCxnSpPr>
            <p:spPr>
              <a:xfrm flipH="1">
                <a:off x="3881728" y="3532368"/>
                <a:ext cx="1677652" cy="0"/>
              </a:xfrm>
              <a:prstGeom prst="line">
                <a:avLst/>
              </a:prstGeom>
              <a:ln w="19050" cap="sq">
                <a:solidFill>
                  <a:schemeClr val="tx1"/>
                </a:solidFill>
                <a:miter lim="800000"/>
                <a:headEnd type="arrow" w="sm" len="sm"/>
              </a:ln>
              <a:effectLst/>
            </p:spPr>
            <p:style>
              <a:lnRef idx="2">
                <a:schemeClr val="accent1"/>
              </a:lnRef>
              <a:fillRef idx="0">
                <a:schemeClr val="accent1"/>
              </a:fillRef>
              <a:effectRef idx="1">
                <a:schemeClr val="accent1"/>
              </a:effectRef>
              <a:fontRef idx="minor">
                <a:schemeClr val="tx1"/>
              </a:fontRef>
            </p:style>
          </p:cxnSp>
          <p:sp>
            <p:nvSpPr>
              <p:cNvPr id="160" name="Rectangle 159">
                <a:extLst>
                  <a:ext uri="{FF2B5EF4-FFF2-40B4-BE49-F238E27FC236}">
                    <a16:creationId xmlns:a16="http://schemas.microsoft.com/office/drawing/2014/main" id="{20FC223B-0048-4117-8B16-59EB2C7438EA}"/>
                  </a:ext>
                </a:extLst>
              </p:cNvPr>
              <p:cNvSpPr/>
              <p:nvPr/>
            </p:nvSpPr>
            <p:spPr>
              <a:xfrm>
                <a:off x="4996437" y="3505453"/>
                <a:ext cx="54000" cy="54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grpSp>
          <p:nvGrpSpPr>
            <p:cNvPr id="161" name="Group 160">
              <a:extLst>
                <a:ext uri="{FF2B5EF4-FFF2-40B4-BE49-F238E27FC236}">
                  <a16:creationId xmlns:a16="http://schemas.microsoft.com/office/drawing/2014/main" id="{D4BFFCFE-C424-459C-8836-0A6A636C3CBD}"/>
                </a:ext>
              </a:extLst>
            </p:cNvPr>
            <p:cNvGrpSpPr/>
            <p:nvPr/>
          </p:nvGrpSpPr>
          <p:grpSpPr>
            <a:xfrm>
              <a:off x="3648618" y="3776343"/>
              <a:ext cx="1257578" cy="110340"/>
              <a:chOff x="4383983" y="3373830"/>
              <a:chExt cx="1666783" cy="110340"/>
            </a:xfrm>
          </p:grpSpPr>
          <p:cxnSp>
            <p:nvCxnSpPr>
              <p:cNvPr id="162" name="Straight Connector 161">
                <a:extLst>
                  <a:ext uri="{FF2B5EF4-FFF2-40B4-BE49-F238E27FC236}">
                    <a16:creationId xmlns:a16="http://schemas.microsoft.com/office/drawing/2014/main" id="{4B3F0CDA-2F38-4FA0-83D5-DEBC209BDF69}"/>
                  </a:ext>
                </a:extLst>
              </p:cNvPr>
              <p:cNvCxnSpPr/>
              <p:nvPr/>
            </p:nvCxnSpPr>
            <p:spPr>
              <a:xfrm>
                <a:off x="4383983" y="3373830"/>
                <a:ext cx="0" cy="11034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63" name="Straight Connector 162">
                <a:extLst>
                  <a:ext uri="{FF2B5EF4-FFF2-40B4-BE49-F238E27FC236}">
                    <a16:creationId xmlns:a16="http://schemas.microsoft.com/office/drawing/2014/main" id="{AB387849-B043-4999-9C1F-74C812355816}"/>
                  </a:ext>
                </a:extLst>
              </p:cNvPr>
              <p:cNvCxnSpPr/>
              <p:nvPr/>
            </p:nvCxnSpPr>
            <p:spPr>
              <a:xfrm>
                <a:off x="6050766" y="3373830"/>
                <a:ext cx="0" cy="11034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71" name="Straight Connector 170">
                <a:extLst>
                  <a:ext uri="{FF2B5EF4-FFF2-40B4-BE49-F238E27FC236}">
                    <a16:creationId xmlns:a16="http://schemas.microsoft.com/office/drawing/2014/main" id="{BEA9525B-5D2F-45C8-8F69-2D28765EFE02}"/>
                  </a:ext>
                </a:extLst>
              </p:cNvPr>
              <p:cNvCxnSpPr/>
              <p:nvPr/>
            </p:nvCxnSpPr>
            <p:spPr>
              <a:xfrm flipH="1">
                <a:off x="4383983" y="3429000"/>
                <a:ext cx="1666783"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172" name="Rectangle 171">
              <a:extLst>
                <a:ext uri="{FF2B5EF4-FFF2-40B4-BE49-F238E27FC236}">
                  <a16:creationId xmlns:a16="http://schemas.microsoft.com/office/drawing/2014/main" id="{DD919A61-CB28-4662-A115-9E0AB98AC854}"/>
                </a:ext>
              </a:extLst>
            </p:cNvPr>
            <p:cNvSpPr/>
            <p:nvPr/>
          </p:nvSpPr>
          <p:spPr>
            <a:xfrm>
              <a:off x="4821341" y="4001584"/>
              <a:ext cx="81080" cy="8108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73" name="Rectangle 172">
              <a:extLst>
                <a:ext uri="{FF2B5EF4-FFF2-40B4-BE49-F238E27FC236}">
                  <a16:creationId xmlns:a16="http://schemas.microsoft.com/office/drawing/2014/main" id="{4F8F1CC4-361F-4B7C-8F3D-1F9F83C28A90}"/>
                </a:ext>
              </a:extLst>
            </p:cNvPr>
            <p:cNvSpPr/>
            <p:nvPr/>
          </p:nvSpPr>
          <p:spPr>
            <a:xfrm>
              <a:off x="4234932" y="3791755"/>
              <a:ext cx="76223" cy="7622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74" name="Rectangle 173">
              <a:extLst>
                <a:ext uri="{FF2B5EF4-FFF2-40B4-BE49-F238E27FC236}">
                  <a16:creationId xmlns:a16="http://schemas.microsoft.com/office/drawing/2014/main" id="{80F7341A-3521-419B-98E9-C93D73957190}"/>
                </a:ext>
              </a:extLst>
            </p:cNvPr>
            <p:cNvSpPr/>
            <p:nvPr/>
          </p:nvSpPr>
          <p:spPr>
            <a:xfrm>
              <a:off x="4311154" y="4172717"/>
              <a:ext cx="187737" cy="17183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75" name="Rectangle 174">
              <a:extLst>
                <a:ext uri="{FF2B5EF4-FFF2-40B4-BE49-F238E27FC236}">
                  <a16:creationId xmlns:a16="http://schemas.microsoft.com/office/drawing/2014/main" id="{BCFB44DE-B9D1-4D50-9584-E6A7A0DE2BE2}"/>
                </a:ext>
              </a:extLst>
            </p:cNvPr>
            <p:cNvSpPr/>
            <p:nvPr/>
          </p:nvSpPr>
          <p:spPr>
            <a:xfrm>
              <a:off x="4645108" y="4411256"/>
              <a:ext cx="134067" cy="11798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76" name="Rectangle 175">
              <a:extLst>
                <a:ext uri="{FF2B5EF4-FFF2-40B4-BE49-F238E27FC236}">
                  <a16:creationId xmlns:a16="http://schemas.microsoft.com/office/drawing/2014/main" id="{5742899A-F14B-47B2-9A06-8AF78FCCB5E2}"/>
                </a:ext>
              </a:extLst>
            </p:cNvPr>
            <p:cNvSpPr/>
            <p:nvPr/>
          </p:nvSpPr>
          <p:spPr>
            <a:xfrm>
              <a:off x="4607340" y="4623954"/>
              <a:ext cx="145994" cy="11798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77" name="Freeform: Shape 187">
              <a:extLst>
                <a:ext uri="{FF2B5EF4-FFF2-40B4-BE49-F238E27FC236}">
                  <a16:creationId xmlns:a16="http://schemas.microsoft.com/office/drawing/2014/main" id="{5C507A2F-541F-40DC-83EA-8BFDD5B48597}"/>
                </a:ext>
              </a:extLst>
            </p:cNvPr>
            <p:cNvSpPr/>
            <p:nvPr/>
          </p:nvSpPr>
          <p:spPr>
            <a:xfrm>
              <a:off x="2564736" y="5057190"/>
              <a:ext cx="3070800" cy="0"/>
            </a:xfrm>
            <a:custGeom>
              <a:avLst/>
              <a:gdLst>
                <a:gd name="connsiteX0" fmla="*/ 0 w 2275049"/>
                <a:gd name="connsiteY0" fmla="*/ 0 h 933564"/>
                <a:gd name="connsiteX1" fmla="*/ 0 w 2275049"/>
                <a:gd name="connsiteY1" fmla="*/ 933564 h 933564"/>
                <a:gd name="connsiteX2" fmla="*/ 2275049 w 2275049"/>
                <a:gd name="connsiteY2" fmla="*/ 933564 h 933564"/>
                <a:gd name="connsiteX0" fmla="*/ 0 w 2275049"/>
                <a:gd name="connsiteY0" fmla="*/ 0 h 0"/>
                <a:gd name="connsiteX1" fmla="*/ 2275049 w 2275049"/>
                <a:gd name="connsiteY1" fmla="*/ 0 h 0"/>
              </a:gdLst>
              <a:ahLst/>
              <a:cxnLst>
                <a:cxn ang="0">
                  <a:pos x="connsiteX0" y="connsiteY0"/>
                </a:cxn>
                <a:cxn ang="0">
                  <a:pos x="connsiteX1" y="connsiteY1"/>
                </a:cxn>
              </a:cxnLst>
              <a:rect l="l" t="t" r="r" b="b"/>
              <a:pathLst>
                <a:path w="2275049">
                  <a:moveTo>
                    <a:pt x="0" y="0"/>
                  </a:moveTo>
                  <a:lnTo>
                    <a:pt x="2275049" y="0"/>
                  </a:lnTo>
                </a:path>
              </a:pathLst>
            </a:custGeom>
            <a:noFill/>
            <a:ln w="19050" cap="sq">
              <a:solidFill>
                <a:schemeClr val="tx1"/>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178" name="TextBox 177">
              <a:extLst>
                <a:ext uri="{FF2B5EF4-FFF2-40B4-BE49-F238E27FC236}">
                  <a16:creationId xmlns:a16="http://schemas.microsoft.com/office/drawing/2014/main" id="{5825A233-409F-4CDD-BA8F-EBF52DE54CF5}"/>
                </a:ext>
              </a:extLst>
            </p:cNvPr>
            <p:cNvSpPr txBox="1"/>
            <p:nvPr/>
          </p:nvSpPr>
          <p:spPr>
            <a:xfrm>
              <a:off x="3107227" y="5057753"/>
              <a:ext cx="452368" cy="261610"/>
            </a:xfrm>
            <a:prstGeom prst="rect">
              <a:avLst/>
            </a:prstGeom>
            <a:noFill/>
          </p:spPr>
          <p:txBody>
            <a:bodyPr wrap="none" rtlCol="0" anchor="ctr">
              <a:spAutoFit/>
            </a:bodyPr>
            <a:lstStyle/>
            <a:p>
              <a:pPr algn="ctr"/>
              <a:r>
                <a:rPr lang="en-GB" sz="1100" dirty="0">
                  <a:solidFill>
                    <a:srgbClr val="272727"/>
                  </a:solidFill>
                </a:rPr>
                <a:t>-3.5</a:t>
              </a:r>
            </a:p>
          </p:txBody>
        </p:sp>
        <p:sp>
          <p:nvSpPr>
            <p:cNvPr id="179" name="TextBox 178">
              <a:extLst>
                <a:ext uri="{FF2B5EF4-FFF2-40B4-BE49-F238E27FC236}">
                  <a16:creationId xmlns:a16="http://schemas.microsoft.com/office/drawing/2014/main" id="{B836C1A8-8F4B-49E7-9C6F-B8DFB4FA7BC1}"/>
                </a:ext>
              </a:extLst>
            </p:cNvPr>
            <p:cNvSpPr txBox="1"/>
            <p:nvPr/>
          </p:nvSpPr>
          <p:spPr>
            <a:xfrm>
              <a:off x="2341983" y="5057753"/>
              <a:ext cx="445956" cy="261610"/>
            </a:xfrm>
            <a:prstGeom prst="rect">
              <a:avLst/>
            </a:prstGeom>
            <a:noFill/>
          </p:spPr>
          <p:txBody>
            <a:bodyPr wrap="none" rtlCol="0" anchor="ctr">
              <a:spAutoFit/>
            </a:bodyPr>
            <a:lstStyle/>
            <a:p>
              <a:pPr algn="ctr"/>
              <a:r>
                <a:rPr lang="en-GB" sz="1100" dirty="0">
                  <a:solidFill>
                    <a:srgbClr val="272727"/>
                  </a:solidFill>
                </a:rPr>
                <a:t>-7.0</a:t>
              </a:r>
            </a:p>
          </p:txBody>
        </p:sp>
        <p:grpSp>
          <p:nvGrpSpPr>
            <p:cNvPr id="180" name="Group 179">
              <a:extLst>
                <a:ext uri="{FF2B5EF4-FFF2-40B4-BE49-F238E27FC236}">
                  <a16:creationId xmlns:a16="http://schemas.microsoft.com/office/drawing/2014/main" id="{E18A2DA8-B765-4DAD-A54D-9441C6E9C8B4}"/>
                </a:ext>
              </a:extLst>
            </p:cNvPr>
            <p:cNvGrpSpPr/>
            <p:nvPr/>
          </p:nvGrpSpPr>
          <p:grpSpPr>
            <a:xfrm>
              <a:off x="2564737" y="5062758"/>
              <a:ext cx="3072202" cy="45719"/>
              <a:chOff x="2991678" y="3207636"/>
              <a:chExt cx="3072202" cy="2027091"/>
            </a:xfrm>
          </p:grpSpPr>
          <p:cxnSp>
            <p:nvCxnSpPr>
              <p:cNvPr id="181" name="Straight Connector 180">
                <a:extLst>
                  <a:ext uri="{FF2B5EF4-FFF2-40B4-BE49-F238E27FC236}">
                    <a16:creationId xmlns:a16="http://schemas.microsoft.com/office/drawing/2014/main" id="{13B9CF2F-523F-4995-B232-D4307FBC595E}"/>
                  </a:ext>
                </a:extLst>
              </p:cNvPr>
              <p:cNvCxnSpPr>
                <a:cxnSpLocks/>
              </p:cNvCxnSpPr>
              <p:nvPr/>
            </p:nvCxnSpPr>
            <p:spPr>
              <a:xfrm>
                <a:off x="6063879" y="3207636"/>
                <a:ext cx="1" cy="2027091"/>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82" name="Straight Connector 181">
                <a:extLst>
                  <a:ext uri="{FF2B5EF4-FFF2-40B4-BE49-F238E27FC236}">
                    <a16:creationId xmlns:a16="http://schemas.microsoft.com/office/drawing/2014/main" id="{9AF3E14C-1CBB-4BE8-8C0A-7D77FB2F634E}"/>
                  </a:ext>
                </a:extLst>
              </p:cNvPr>
              <p:cNvCxnSpPr>
                <a:cxnSpLocks/>
              </p:cNvCxnSpPr>
              <p:nvPr/>
            </p:nvCxnSpPr>
            <p:spPr>
              <a:xfrm>
                <a:off x="5295828" y="3207636"/>
                <a:ext cx="1" cy="2027091"/>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83" name="Straight Connector 182">
                <a:extLst>
                  <a:ext uri="{FF2B5EF4-FFF2-40B4-BE49-F238E27FC236}">
                    <a16:creationId xmlns:a16="http://schemas.microsoft.com/office/drawing/2014/main" id="{A05008A7-74A9-4DB9-AAFC-DA04263616BD}"/>
                  </a:ext>
                </a:extLst>
              </p:cNvPr>
              <p:cNvCxnSpPr>
                <a:cxnSpLocks/>
              </p:cNvCxnSpPr>
              <p:nvPr/>
            </p:nvCxnSpPr>
            <p:spPr>
              <a:xfrm>
                <a:off x="3759728" y="3207636"/>
                <a:ext cx="1" cy="2027091"/>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84" name="Straight Connector 183">
                <a:extLst>
                  <a:ext uri="{FF2B5EF4-FFF2-40B4-BE49-F238E27FC236}">
                    <a16:creationId xmlns:a16="http://schemas.microsoft.com/office/drawing/2014/main" id="{D8B04297-5002-4689-9DA8-532E3FA5A09F}"/>
                  </a:ext>
                </a:extLst>
              </p:cNvPr>
              <p:cNvCxnSpPr>
                <a:cxnSpLocks/>
              </p:cNvCxnSpPr>
              <p:nvPr/>
            </p:nvCxnSpPr>
            <p:spPr>
              <a:xfrm>
                <a:off x="2991678" y="3207636"/>
                <a:ext cx="1" cy="2027091"/>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grpSp>
        <p:cxnSp>
          <p:nvCxnSpPr>
            <p:cNvPr id="185" name="Straight Connector 184">
              <a:extLst>
                <a:ext uri="{FF2B5EF4-FFF2-40B4-BE49-F238E27FC236}">
                  <a16:creationId xmlns:a16="http://schemas.microsoft.com/office/drawing/2014/main" id="{6AEFA888-188A-4A5C-B8C2-875D7B2074C1}"/>
                </a:ext>
              </a:extLst>
            </p:cNvPr>
            <p:cNvCxnSpPr>
              <a:cxnSpLocks/>
            </p:cNvCxnSpPr>
            <p:nvPr/>
          </p:nvCxnSpPr>
          <p:spPr>
            <a:xfrm>
              <a:off x="4100837" y="3081386"/>
              <a:ext cx="1" cy="2027091"/>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91" name="TextBox 190">
              <a:extLst>
                <a:ext uri="{FF2B5EF4-FFF2-40B4-BE49-F238E27FC236}">
                  <a16:creationId xmlns:a16="http://schemas.microsoft.com/office/drawing/2014/main" id="{D5495167-6ACD-459C-90EB-422F0D558F4D}"/>
                </a:ext>
              </a:extLst>
            </p:cNvPr>
            <p:cNvSpPr txBox="1"/>
            <p:nvPr/>
          </p:nvSpPr>
          <p:spPr>
            <a:xfrm>
              <a:off x="5450702" y="5057753"/>
              <a:ext cx="372218" cy="261610"/>
            </a:xfrm>
            <a:prstGeom prst="rect">
              <a:avLst/>
            </a:prstGeom>
            <a:noFill/>
          </p:spPr>
          <p:txBody>
            <a:bodyPr wrap="none" rtlCol="0" anchor="ctr">
              <a:spAutoFit/>
            </a:bodyPr>
            <a:lstStyle/>
            <a:p>
              <a:pPr algn="ctr"/>
              <a:r>
                <a:rPr lang="en-GB" sz="1100" dirty="0"/>
                <a:t>7.0</a:t>
              </a:r>
            </a:p>
          </p:txBody>
        </p:sp>
        <p:sp>
          <p:nvSpPr>
            <p:cNvPr id="192" name="TextBox 191">
              <a:extLst>
                <a:ext uri="{FF2B5EF4-FFF2-40B4-BE49-F238E27FC236}">
                  <a16:creationId xmlns:a16="http://schemas.microsoft.com/office/drawing/2014/main" id="{A5A505A7-46CF-46C3-8575-31B92337834F}"/>
                </a:ext>
              </a:extLst>
            </p:cNvPr>
            <p:cNvSpPr txBox="1"/>
            <p:nvPr/>
          </p:nvSpPr>
          <p:spPr>
            <a:xfrm>
              <a:off x="1161703" y="2838252"/>
              <a:ext cx="612668" cy="276999"/>
            </a:xfrm>
            <a:prstGeom prst="rect">
              <a:avLst/>
            </a:prstGeom>
            <a:noFill/>
          </p:spPr>
          <p:txBody>
            <a:bodyPr wrap="none" rtlCol="0">
              <a:spAutoFit/>
            </a:bodyPr>
            <a:lstStyle/>
            <a:p>
              <a:r>
                <a:rPr lang="en-GB" sz="1200" b="1" dirty="0"/>
                <a:t>Study</a:t>
              </a:r>
              <a:endParaRPr lang="en-GB" sz="1200" b="1" dirty="0">
                <a:solidFill>
                  <a:schemeClr val="accent1"/>
                </a:solidFill>
              </a:endParaRPr>
            </a:p>
          </p:txBody>
        </p:sp>
        <p:sp>
          <p:nvSpPr>
            <p:cNvPr id="195" name="Rounded Rectangle 57">
              <a:extLst>
                <a:ext uri="{FF2B5EF4-FFF2-40B4-BE49-F238E27FC236}">
                  <a16:creationId xmlns:a16="http://schemas.microsoft.com/office/drawing/2014/main" id="{BC5C9F24-186C-414B-AE23-59558172097B}"/>
                </a:ext>
              </a:extLst>
            </p:cNvPr>
            <p:cNvSpPr/>
            <p:nvPr/>
          </p:nvSpPr>
          <p:spPr>
            <a:xfrm>
              <a:off x="716070" y="2511500"/>
              <a:ext cx="7674674" cy="3021348"/>
            </a:xfrm>
            <a:prstGeom prst="roundRect">
              <a:avLst>
                <a:gd name="adj" fmla="val 5052"/>
              </a:avLst>
            </a:prstGeom>
            <a:noFill/>
            <a:ln w="285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196" name="Round Same Side Corner Rectangle 58">
              <a:extLst>
                <a:ext uri="{FF2B5EF4-FFF2-40B4-BE49-F238E27FC236}">
                  <a16:creationId xmlns:a16="http://schemas.microsoft.com/office/drawing/2014/main" id="{93D47F8F-A849-4441-AA9E-00812A736311}"/>
                </a:ext>
              </a:extLst>
            </p:cNvPr>
            <p:cNvSpPr/>
            <p:nvPr/>
          </p:nvSpPr>
          <p:spPr>
            <a:xfrm>
              <a:off x="716070" y="2334780"/>
              <a:ext cx="7674674" cy="478562"/>
            </a:xfrm>
            <a:prstGeom prst="round2SameRect">
              <a:avLst>
                <a:gd name="adj1" fmla="val 50000"/>
                <a:gd name="adj2" fmla="val 0"/>
              </a:avLst>
            </a:prstGeom>
            <a:solidFill>
              <a:schemeClr val="accent2"/>
            </a:solidFill>
            <a:ln w="285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GB" sz="1400" b="1" spc="-20" dirty="0">
                  <a:solidFill>
                    <a:prstClr val="white"/>
                  </a:solidFill>
                </a:rPr>
                <a:t>Meta-analysis: effect of </a:t>
              </a:r>
              <a:r>
                <a:rPr lang="en-GB" sz="1400" b="1" spc="-20" dirty="0" err="1">
                  <a:solidFill>
                    <a:prstClr val="white"/>
                  </a:solidFill>
                </a:rPr>
                <a:t>TTh</a:t>
              </a:r>
              <a:r>
                <a:rPr lang="en-GB" sz="1400" b="1" spc="-20" dirty="0">
                  <a:solidFill>
                    <a:prstClr val="white"/>
                  </a:solidFill>
                </a:rPr>
                <a:t> on erectile function (assessed using the IIEF-15) in men with hypogonadism</a:t>
              </a:r>
            </a:p>
          </p:txBody>
        </p:sp>
        <p:grpSp>
          <p:nvGrpSpPr>
            <p:cNvPr id="197" name="Group 196">
              <a:extLst>
                <a:ext uri="{FF2B5EF4-FFF2-40B4-BE49-F238E27FC236}">
                  <a16:creationId xmlns:a16="http://schemas.microsoft.com/office/drawing/2014/main" id="{E63A80E2-FF3D-43A7-B478-438CC3BDD9F6}"/>
                </a:ext>
              </a:extLst>
            </p:cNvPr>
            <p:cNvGrpSpPr/>
            <p:nvPr/>
          </p:nvGrpSpPr>
          <p:grpSpPr>
            <a:xfrm>
              <a:off x="2797591" y="5240635"/>
              <a:ext cx="2372518" cy="261610"/>
              <a:chOff x="2797591" y="5240635"/>
              <a:chExt cx="2372518" cy="261610"/>
            </a:xfrm>
          </p:grpSpPr>
          <p:grpSp>
            <p:nvGrpSpPr>
              <p:cNvPr id="198" name="Group 197">
                <a:extLst>
                  <a:ext uri="{FF2B5EF4-FFF2-40B4-BE49-F238E27FC236}">
                    <a16:creationId xmlns:a16="http://schemas.microsoft.com/office/drawing/2014/main" id="{C8435D50-4319-4AF9-9676-FABF176724A1}"/>
                  </a:ext>
                </a:extLst>
              </p:cNvPr>
              <p:cNvGrpSpPr/>
              <p:nvPr/>
            </p:nvGrpSpPr>
            <p:grpSpPr>
              <a:xfrm>
                <a:off x="4064984" y="5240635"/>
                <a:ext cx="1105125" cy="261610"/>
                <a:chOff x="3546176" y="5088235"/>
                <a:chExt cx="1105125" cy="261610"/>
              </a:xfrm>
            </p:grpSpPr>
            <p:sp>
              <p:nvSpPr>
                <p:cNvPr id="202" name="TextBox 201">
                  <a:extLst>
                    <a:ext uri="{FF2B5EF4-FFF2-40B4-BE49-F238E27FC236}">
                      <a16:creationId xmlns:a16="http://schemas.microsoft.com/office/drawing/2014/main" id="{0318388D-BC6B-47D4-8D0C-90BF36FE0B5F}"/>
                    </a:ext>
                  </a:extLst>
                </p:cNvPr>
                <p:cNvSpPr txBox="1"/>
                <p:nvPr/>
              </p:nvSpPr>
              <p:spPr>
                <a:xfrm>
                  <a:off x="3546176" y="5088235"/>
                  <a:ext cx="1008609" cy="261610"/>
                </a:xfrm>
                <a:prstGeom prst="rect">
                  <a:avLst/>
                </a:prstGeom>
                <a:noFill/>
              </p:spPr>
              <p:txBody>
                <a:bodyPr wrap="none" rtlCol="0" anchor="ctr">
                  <a:spAutoFit/>
                </a:bodyPr>
                <a:lstStyle/>
                <a:p>
                  <a:r>
                    <a:rPr lang="en-GB" sz="1100" b="1" dirty="0"/>
                    <a:t>Favours </a:t>
                  </a:r>
                  <a:r>
                    <a:rPr lang="en-GB" sz="1100" b="1" dirty="0" err="1"/>
                    <a:t>TTh</a:t>
                  </a:r>
                  <a:endParaRPr lang="en-GB" sz="1100" b="1" dirty="0"/>
                </a:p>
              </p:txBody>
            </p:sp>
            <p:sp>
              <p:nvSpPr>
                <p:cNvPr id="203" name="Right Arrow 202">
                  <a:extLst>
                    <a:ext uri="{FF2B5EF4-FFF2-40B4-BE49-F238E27FC236}">
                      <a16:creationId xmlns:a16="http://schemas.microsoft.com/office/drawing/2014/main" id="{9C0B15C4-8F41-4442-8A9C-843DE3C4A81E}"/>
                    </a:ext>
                  </a:extLst>
                </p:cNvPr>
                <p:cNvSpPr/>
                <p:nvPr/>
              </p:nvSpPr>
              <p:spPr>
                <a:xfrm>
                  <a:off x="4391801" y="5119321"/>
                  <a:ext cx="259500" cy="199438"/>
                </a:xfrm>
                <a:prstGeom prst="rightArrow">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grpSp>
            <p:nvGrpSpPr>
              <p:cNvPr id="199" name="Group 198">
                <a:extLst>
                  <a:ext uri="{FF2B5EF4-FFF2-40B4-BE49-F238E27FC236}">
                    <a16:creationId xmlns:a16="http://schemas.microsoft.com/office/drawing/2014/main" id="{C4B622C8-29FC-4C59-8D8C-BB6718C65988}"/>
                  </a:ext>
                </a:extLst>
              </p:cNvPr>
              <p:cNvGrpSpPr/>
              <p:nvPr/>
            </p:nvGrpSpPr>
            <p:grpSpPr>
              <a:xfrm>
                <a:off x="2797591" y="5240635"/>
                <a:ext cx="1353256" cy="261610"/>
                <a:chOff x="2278783" y="5088235"/>
                <a:chExt cx="1353256" cy="261610"/>
              </a:xfrm>
            </p:grpSpPr>
            <p:sp>
              <p:nvSpPr>
                <p:cNvPr id="200" name="TextBox 199">
                  <a:extLst>
                    <a:ext uri="{FF2B5EF4-FFF2-40B4-BE49-F238E27FC236}">
                      <a16:creationId xmlns:a16="http://schemas.microsoft.com/office/drawing/2014/main" id="{45D82B87-0C47-4E97-8186-2BBF485955B3}"/>
                    </a:ext>
                  </a:extLst>
                </p:cNvPr>
                <p:cNvSpPr txBox="1"/>
                <p:nvPr/>
              </p:nvSpPr>
              <p:spPr>
                <a:xfrm>
                  <a:off x="2278783" y="5088235"/>
                  <a:ext cx="1353256" cy="261610"/>
                </a:xfrm>
                <a:prstGeom prst="rect">
                  <a:avLst/>
                </a:prstGeom>
                <a:noFill/>
              </p:spPr>
              <p:txBody>
                <a:bodyPr wrap="none" rtlCol="0" anchor="ctr">
                  <a:spAutoFit/>
                </a:bodyPr>
                <a:lstStyle/>
                <a:p>
                  <a:pPr algn="r"/>
                  <a:r>
                    <a:rPr lang="en-GB" sz="1100" b="1" dirty="0"/>
                    <a:t>Favours placebo</a:t>
                  </a:r>
                </a:p>
              </p:txBody>
            </p:sp>
            <p:sp>
              <p:nvSpPr>
                <p:cNvPr id="201" name="Right Arrow 99">
                  <a:extLst>
                    <a:ext uri="{FF2B5EF4-FFF2-40B4-BE49-F238E27FC236}">
                      <a16:creationId xmlns:a16="http://schemas.microsoft.com/office/drawing/2014/main" id="{EF8DAE6E-9CBB-42CC-A810-55025E1CE31E}"/>
                    </a:ext>
                  </a:extLst>
                </p:cNvPr>
                <p:cNvSpPr/>
                <p:nvPr/>
              </p:nvSpPr>
              <p:spPr>
                <a:xfrm flipH="1">
                  <a:off x="2292264" y="5119321"/>
                  <a:ext cx="259500" cy="199438"/>
                </a:xfrm>
                <a:prstGeom prst="rightArrow">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grpSp>
      </p:grpSp>
    </p:spTree>
    <p:extLst>
      <p:ext uri="{BB962C8B-B14F-4D97-AF65-F5344CB8AC3E}">
        <p14:creationId xmlns:p14="http://schemas.microsoft.com/office/powerpoint/2010/main" val="12567657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ORIGINAL" hidden="1">
            <a:extLst>
              <a:ext uri="{FF2B5EF4-FFF2-40B4-BE49-F238E27FC236}">
                <a16:creationId xmlns:a16="http://schemas.microsoft.com/office/drawing/2014/main" id="{7AC06CEB-9BB2-485C-AE90-B737C16484FC}"/>
              </a:ext>
            </a:extLst>
          </p:cNvPr>
          <p:cNvGrpSpPr/>
          <p:nvPr/>
        </p:nvGrpSpPr>
        <p:grpSpPr>
          <a:xfrm>
            <a:off x="1146686" y="2036315"/>
            <a:ext cx="9366350" cy="3504254"/>
            <a:chOff x="-646274" y="1987826"/>
            <a:chExt cx="9366350" cy="3504254"/>
          </a:xfrm>
        </p:grpSpPr>
        <p:grpSp>
          <p:nvGrpSpPr>
            <p:cNvPr id="282" name="ORIGINAL">
              <a:extLst>
                <a:ext uri="{FF2B5EF4-FFF2-40B4-BE49-F238E27FC236}">
                  <a16:creationId xmlns:a16="http://schemas.microsoft.com/office/drawing/2014/main" id="{036802B7-FC52-4070-9C9A-EEF848015DAD}"/>
                </a:ext>
              </a:extLst>
            </p:cNvPr>
            <p:cNvGrpSpPr/>
            <p:nvPr/>
          </p:nvGrpSpPr>
          <p:grpSpPr>
            <a:xfrm>
              <a:off x="-646274" y="2020100"/>
              <a:ext cx="9366350" cy="3471980"/>
              <a:chOff x="-646274" y="2020100"/>
              <a:chExt cx="9366350" cy="3471980"/>
            </a:xfrm>
          </p:grpSpPr>
          <p:pic>
            <p:nvPicPr>
              <p:cNvPr id="283" name="Picture 2">
                <a:extLst>
                  <a:ext uri="{FF2B5EF4-FFF2-40B4-BE49-F238E27FC236}">
                    <a16:creationId xmlns:a16="http://schemas.microsoft.com/office/drawing/2014/main" id="{A8FD591A-8FD4-4FED-96A3-3233A799FFBC}"/>
                  </a:ext>
                </a:extLst>
              </p:cNvPr>
              <p:cNvPicPr>
                <a:picLocks noChangeAspect="1" noChangeArrowheads="1"/>
              </p:cNvPicPr>
              <p:nvPr/>
            </p:nvPicPr>
            <p:blipFill rotWithShape="1">
              <a:blip r:embed="rId3">
                <a:duotone>
                  <a:schemeClr val="accent4">
                    <a:shade val="45000"/>
                    <a:satMod val="135000"/>
                  </a:schemeClr>
                  <a:prstClr val="white"/>
                </a:duotone>
                <a:extLst>
                  <a:ext uri="{28A0092B-C50C-407E-A947-70E740481C1C}">
                    <a14:useLocalDpi xmlns:a14="http://schemas.microsoft.com/office/drawing/2010/main" val="0"/>
                  </a:ext>
                </a:extLst>
              </a:blip>
              <a:srcRect t="70784"/>
              <a:stretch/>
            </p:blipFill>
            <p:spPr bwMode="auto">
              <a:xfrm>
                <a:off x="-639924" y="2367824"/>
                <a:ext cx="9360000" cy="17024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4" name="Picture 2">
                <a:extLst>
                  <a:ext uri="{FF2B5EF4-FFF2-40B4-BE49-F238E27FC236}">
                    <a16:creationId xmlns:a16="http://schemas.microsoft.com/office/drawing/2014/main" id="{F9E6ACF3-82D7-483E-82BD-E0516759779D}"/>
                  </a:ext>
                </a:extLst>
              </p:cNvPr>
              <p:cNvPicPr>
                <a:picLocks noChangeAspect="1" noChangeArrowheads="1"/>
              </p:cNvPicPr>
              <p:nvPr/>
            </p:nvPicPr>
            <p:blipFill rotWithShape="1">
              <a:blip r:embed="rId3">
                <a:duotone>
                  <a:schemeClr val="accent4">
                    <a:shade val="45000"/>
                    <a:satMod val="135000"/>
                  </a:schemeClr>
                  <a:prstClr val="white"/>
                </a:duotone>
                <a:extLst>
                  <a:ext uri="{28A0092B-C50C-407E-A947-70E740481C1C}">
                    <a14:useLocalDpi xmlns:a14="http://schemas.microsoft.com/office/drawing/2010/main" val="0"/>
                  </a:ext>
                </a:extLst>
              </a:blip>
              <a:srcRect t="25636" b="56831"/>
              <a:stretch/>
            </p:blipFill>
            <p:spPr bwMode="auto">
              <a:xfrm>
                <a:off x="-646274" y="3251323"/>
                <a:ext cx="9360000" cy="1021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5" name="Picture 2">
                <a:extLst>
                  <a:ext uri="{FF2B5EF4-FFF2-40B4-BE49-F238E27FC236}">
                    <a16:creationId xmlns:a16="http://schemas.microsoft.com/office/drawing/2014/main" id="{AD9F859C-0D50-49DA-BB56-8C07D580F5C1}"/>
                  </a:ext>
                </a:extLst>
              </p:cNvPr>
              <p:cNvPicPr>
                <a:picLocks noChangeAspect="1" noChangeArrowheads="1"/>
              </p:cNvPicPr>
              <p:nvPr/>
            </p:nvPicPr>
            <p:blipFill rotWithShape="1">
              <a:blip r:embed="rId3">
                <a:duotone>
                  <a:schemeClr val="accent4">
                    <a:shade val="45000"/>
                    <a:satMod val="135000"/>
                  </a:schemeClr>
                  <a:prstClr val="white"/>
                </a:duotone>
                <a:extLst>
                  <a:ext uri="{28A0092B-C50C-407E-A947-70E740481C1C}">
                    <a14:useLocalDpi xmlns:a14="http://schemas.microsoft.com/office/drawing/2010/main" val="0"/>
                  </a:ext>
                </a:extLst>
              </a:blip>
              <a:srcRect t="43201" b="44407"/>
              <a:stretch/>
            </p:blipFill>
            <p:spPr bwMode="auto">
              <a:xfrm>
                <a:off x="-646274" y="4150307"/>
                <a:ext cx="9360000" cy="722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6" name="Picture 2">
                <a:extLst>
                  <a:ext uri="{FF2B5EF4-FFF2-40B4-BE49-F238E27FC236}">
                    <a16:creationId xmlns:a16="http://schemas.microsoft.com/office/drawing/2014/main" id="{C8834088-1246-4709-A21C-8C1081BD4A03}"/>
                  </a:ext>
                </a:extLst>
              </p:cNvPr>
              <p:cNvPicPr>
                <a:picLocks noChangeAspect="1" noChangeArrowheads="1"/>
              </p:cNvPicPr>
              <p:nvPr/>
            </p:nvPicPr>
            <p:blipFill rotWithShape="1">
              <a:blip r:embed="rId3">
                <a:duotone>
                  <a:schemeClr val="accent4">
                    <a:shade val="45000"/>
                    <a:satMod val="135000"/>
                  </a:schemeClr>
                  <a:prstClr val="white"/>
                </a:duotone>
                <a:extLst>
                  <a:ext uri="{28A0092B-C50C-407E-A947-70E740481C1C}">
                    <a14:useLocalDpi xmlns:a14="http://schemas.microsoft.com/office/drawing/2010/main" val="0"/>
                  </a:ext>
                </a:extLst>
              </a:blip>
              <a:srcRect t="89050"/>
              <a:stretch/>
            </p:blipFill>
            <p:spPr bwMode="auto">
              <a:xfrm>
                <a:off x="-639924" y="4853975"/>
                <a:ext cx="9360000" cy="638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7" name="Picture 2">
                <a:extLst>
                  <a:ext uri="{FF2B5EF4-FFF2-40B4-BE49-F238E27FC236}">
                    <a16:creationId xmlns:a16="http://schemas.microsoft.com/office/drawing/2014/main" id="{5B80CB95-A19D-42E8-87AB-02CA873E83A8}"/>
                  </a:ext>
                </a:extLst>
              </p:cNvPr>
              <p:cNvPicPr>
                <a:picLocks noChangeAspect="1" noChangeArrowheads="1"/>
              </p:cNvPicPr>
              <p:nvPr userDrawn="1"/>
            </p:nvPicPr>
            <p:blipFill rotWithShape="1">
              <a:blip r:embed="rId3">
                <a:duotone>
                  <a:schemeClr val="accent4">
                    <a:shade val="45000"/>
                    <a:satMod val="135000"/>
                  </a:schemeClr>
                  <a:prstClr val="white"/>
                </a:duotone>
                <a:extLst>
                  <a:ext uri="{28A0092B-C50C-407E-A947-70E740481C1C}">
                    <a14:useLocalDpi xmlns:a14="http://schemas.microsoft.com/office/drawing/2010/main" val="0"/>
                  </a:ext>
                </a:extLst>
              </a:blip>
              <a:srcRect b="88648"/>
              <a:stretch/>
            </p:blipFill>
            <p:spPr bwMode="auto">
              <a:xfrm>
                <a:off x="-641920" y="2020100"/>
                <a:ext cx="9348465" cy="6615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95" name="ORIGINAL"/>
            <p:cNvPicPr>
              <a:picLocks noChangeAspect="1" noChangeArrowheads="1"/>
            </p:cNvPicPr>
            <p:nvPr/>
          </p:nvPicPr>
          <p:blipFill rotWithShape="1">
            <a:blip r:embed="rId3">
              <a:duotone>
                <a:schemeClr val="accent4">
                  <a:shade val="45000"/>
                  <a:satMod val="135000"/>
                </a:schemeClr>
                <a:prstClr val="white"/>
              </a:duotone>
              <a:extLst>
                <a:ext uri="{28A0092B-C50C-407E-A947-70E740481C1C}">
                  <a14:useLocalDpi xmlns:a14="http://schemas.microsoft.com/office/drawing/2010/main" val="0"/>
                </a:ext>
              </a:extLst>
            </a:blip>
            <a:srcRect l="32000" b="92025"/>
            <a:stretch/>
          </p:blipFill>
          <p:spPr bwMode="auto">
            <a:xfrm>
              <a:off x="2349528" y="1987826"/>
              <a:ext cx="6357017" cy="464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5" name="TextBox 4"/>
          <p:cNvSpPr txBox="1"/>
          <p:nvPr/>
        </p:nvSpPr>
        <p:spPr>
          <a:xfrm>
            <a:off x="1523999" y="5878421"/>
            <a:ext cx="9144001" cy="400110"/>
          </a:xfrm>
          <a:prstGeom prst="rect">
            <a:avLst/>
          </a:prstGeom>
          <a:noFill/>
        </p:spPr>
        <p:txBody>
          <a:bodyPr wrap="square" rtlCol="0" anchor="b">
            <a:spAutoFit/>
          </a:bodyPr>
          <a:lstStyle/>
          <a:p>
            <a:pPr>
              <a:buClr>
                <a:srgbClr val="005294"/>
              </a:buClr>
            </a:pPr>
            <a:r>
              <a:rPr lang="en-GB" sz="1000" dirty="0">
                <a:solidFill>
                  <a:schemeClr val="tx2"/>
                </a:solidFill>
              </a:rPr>
              <a:t>CI, confidence interval; IIEF, International Index of Erectile Function; RCT, randomised controlled trial; </a:t>
            </a:r>
            <a:r>
              <a:rPr lang="en-GB" sz="1000" dirty="0" err="1">
                <a:solidFill>
                  <a:schemeClr val="tx2"/>
                </a:solidFill>
              </a:rPr>
              <a:t>TTh</a:t>
            </a:r>
            <a:r>
              <a:rPr lang="en-GB" sz="1000" dirty="0">
                <a:solidFill>
                  <a:schemeClr val="tx2"/>
                </a:solidFill>
              </a:rPr>
              <a:t>, testosterone therapy</a:t>
            </a:r>
          </a:p>
          <a:p>
            <a:pPr>
              <a:buClr>
                <a:srgbClr val="005294"/>
              </a:buClr>
            </a:pPr>
            <a:r>
              <a:rPr lang="en-GB" sz="1000" dirty="0" err="1">
                <a:solidFill>
                  <a:schemeClr val="tx2"/>
                </a:solidFill>
              </a:rPr>
              <a:t>Rastrelli</a:t>
            </a:r>
            <a:r>
              <a:rPr lang="en-GB" sz="1000" dirty="0">
                <a:solidFill>
                  <a:schemeClr val="tx2"/>
                </a:solidFill>
              </a:rPr>
              <a:t> G </a:t>
            </a:r>
            <a:r>
              <a:rPr lang="en-GB" sz="1000" i="1" dirty="0">
                <a:solidFill>
                  <a:schemeClr val="tx2"/>
                </a:solidFill>
              </a:rPr>
              <a:t>et al. </a:t>
            </a:r>
            <a:r>
              <a:rPr lang="en-GB" sz="1000" i="1" dirty="0" err="1">
                <a:solidFill>
                  <a:schemeClr val="tx2"/>
                </a:solidFill>
              </a:rPr>
              <a:t>Maturitas</a:t>
            </a:r>
            <a:r>
              <a:rPr lang="en-GB" sz="1000" dirty="0">
                <a:solidFill>
                  <a:schemeClr val="tx2"/>
                </a:solidFill>
              </a:rPr>
              <a:t> 2018;112:46–52. Graph adapted from same reference.</a:t>
            </a:r>
          </a:p>
        </p:txBody>
      </p:sp>
      <p:sp>
        <p:nvSpPr>
          <p:cNvPr id="2" name="Title 1"/>
          <p:cNvSpPr>
            <a:spLocks noGrp="1"/>
          </p:cNvSpPr>
          <p:nvPr>
            <p:ph type="title"/>
          </p:nvPr>
        </p:nvSpPr>
        <p:spPr>
          <a:xfrm>
            <a:off x="137454" y="161537"/>
            <a:ext cx="11421272" cy="834047"/>
          </a:xfrm>
        </p:spPr>
        <p:txBody>
          <a:bodyPr>
            <a:noAutofit/>
          </a:bodyPr>
          <a:lstStyle/>
          <a:p>
            <a:r>
              <a:rPr lang="en-GB" sz="3200" dirty="0" err="1"/>
              <a:t>TTh</a:t>
            </a:r>
            <a:r>
              <a:rPr lang="en-GB" sz="3200" dirty="0"/>
              <a:t> significantly improves sexual desire versus placebo in men with hypogonadism</a:t>
            </a:r>
          </a:p>
        </p:txBody>
      </p:sp>
      <p:sp>
        <p:nvSpPr>
          <p:cNvPr id="8" name="Content Placeholder 2"/>
          <p:cNvSpPr txBox="1">
            <a:spLocks/>
          </p:cNvSpPr>
          <p:nvPr/>
        </p:nvSpPr>
        <p:spPr>
          <a:xfrm>
            <a:off x="239698" y="1159544"/>
            <a:ext cx="11319028" cy="1239808"/>
          </a:xfrm>
          <a:prstGeom prst="rect">
            <a:avLst/>
          </a:prstGeom>
          <a:noFill/>
        </p:spPr>
        <p:txBody>
          <a:bodyPr vert="horz" lIns="91440" tIns="45720" rIns="91440" bIns="45720" rtlCol="0">
            <a:noAutofit/>
          </a:bodyPr>
          <a:lstStyle>
            <a:lvl1pPr marL="269875" indent="-269875" algn="l" defTabSz="457200" rtl="0" eaLnBrk="1" latinLnBrk="0" hangingPunct="1">
              <a:spcBef>
                <a:spcPct val="20000"/>
              </a:spcBef>
              <a:buClr>
                <a:schemeClr val="tx2"/>
              </a:buClr>
              <a:buFont typeface="Arial"/>
              <a:buChar char="•"/>
              <a:defRPr sz="2800" kern="1200">
                <a:solidFill>
                  <a:schemeClr val="tx2"/>
                </a:solidFill>
                <a:latin typeface="Calibri"/>
                <a:ea typeface="+mn-ea"/>
                <a:cs typeface="+mn-cs"/>
              </a:defRPr>
            </a:lvl1pPr>
            <a:lvl2pPr marL="742950" indent="-285750" algn="l" defTabSz="457200" rtl="0" eaLnBrk="1" latinLnBrk="0" hangingPunct="1">
              <a:spcBef>
                <a:spcPct val="20000"/>
              </a:spcBef>
              <a:buClr>
                <a:schemeClr val="tx2"/>
              </a:buClr>
              <a:buFont typeface="Arial"/>
              <a:buChar char="–"/>
              <a:defRPr sz="2400" kern="1200">
                <a:solidFill>
                  <a:schemeClr val="tx2"/>
                </a:solidFill>
                <a:latin typeface="Calibri"/>
                <a:ea typeface="+mn-ea"/>
                <a:cs typeface="+mn-cs"/>
              </a:defRPr>
            </a:lvl2pPr>
            <a:lvl3pPr marL="1077913" indent="-163513" algn="l" defTabSz="457200" rtl="0" eaLnBrk="1" latinLnBrk="0" hangingPunct="1">
              <a:spcBef>
                <a:spcPct val="20000"/>
              </a:spcBef>
              <a:buClr>
                <a:schemeClr val="tx2"/>
              </a:buClr>
              <a:buFont typeface="Arial"/>
              <a:buChar char="•"/>
              <a:defRPr sz="2000" kern="1200">
                <a:solidFill>
                  <a:schemeClr val="tx2"/>
                </a:solidFill>
                <a:latin typeface="Calibri"/>
                <a:ea typeface="+mn-ea"/>
                <a:cs typeface="+mn-cs"/>
              </a:defRPr>
            </a:lvl3pPr>
            <a:lvl4pPr marL="1600200" indent="-228600" algn="l" defTabSz="457200" rtl="0" eaLnBrk="1" latinLnBrk="0" hangingPunct="1">
              <a:spcBef>
                <a:spcPct val="20000"/>
              </a:spcBef>
              <a:buClr>
                <a:schemeClr val="tx2"/>
              </a:buClr>
              <a:buFont typeface="Arial"/>
              <a:buChar char="–"/>
              <a:defRPr sz="1800" kern="1200">
                <a:solidFill>
                  <a:schemeClr val="tx2"/>
                </a:solidFill>
                <a:latin typeface="Calibri"/>
                <a:ea typeface="+mn-ea"/>
                <a:cs typeface="+mn-cs"/>
              </a:defRPr>
            </a:lvl4pPr>
            <a:lvl5pPr marL="2057400" indent="-228600" algn="l" defTabSz="457200" rtl="0" eaLnBrk="1" latinLnBrk="0" hangingPunct="1">
              <a:spcBef>
                <a:spcPct val="20000"/>
              </a:spcBef>
              <a:buClr>
                <a:schemeClr val="tx2"/>
              </a:buClr>
              <a:buFont typeface="Arial"/>
              <a:buChar char="»"/>
              <a:defRPr sz="1800" kern="1200">
                <a:solidFill>
                  <a:schemeClr val="tx2"/>
                </a:solidFill>
                <a:latin typeface="Calibr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rgbClr val="005294"/>
              </a:buClr>
            </a:pPr>
            <a:r>
              <a:rPr lang="en-GB" sz="1800" dirty="0"/>
              <a:t>Meta-analysis of 6 RCTs evaluating the effect of </a:t>
            </a:r>
            <a:r>
              <a:rPr lang="en-GB" sz="1800" dirty="0" err="1"/>
              <a:t>TTh</a:t>
            </a:r>
            <a:r>
              <a:rPr lang="en-GB" sz="1800" dirty="0"/>
              <a:t> on sexual desire in men with hypogonadism, via the IIEF-15 questionnaire</a:t>
            </a:r>
          </a:p>
          <a:p>
            <a:pPr>
              <a:buClr>
                <a:srgbClr val="005294"/>
              </a:buClr>
            </a:pPr>
            <a:r>
              <a:rPr lang="en-GB" sz="1800" dirty="0"/>
              <a:t>Overall, </a:t>
            </a:r>
            <a:r>
              <a:rPr lang="en-GB" sz="1800" dirty="0" err="1"/>
              <a:t>TTh</a:t>
            </a:r>
            <a:r>
              <a:rPr lang="en-GB" sz="1800" dirty="0"/>
              <a:t> use was associated with a significant improvement in sexual desire versus placebo in men with hypogonadism</a:t>
            </a:r>
          </a:p>
        </p:txBody>
      </p:sp>
      <p:sp>
        <p:nvSpPr>
          <p:cNvPr id="86" name="Rounded Rectangle 57">
            <a:extLst>
              <a:ext uri="{FF2B5EF4-FFF2-40B4-BE49-F238E27FC236}">
                <a16:creationId xmlns:a16="http://schemas.microsoft.com/office/drawing/2014/main" id="{68E998B3-A9D9-460D-A056-495DC1214A91}"/>
              </a:ext>
            </a:extLst>
          </p:cNvPr>
          <p:cNvSpPr/>
          <p:nvPr/>
        </p:nvSpPr>
        <p:spPr>
          <a:xfrm>
            <a:off x="1299037" y="2679730"/>
            <a:ext cx="9061200" cy="3029105"/>
          </a:xfrm>
          <a:prstGeom prst="roundRect">
            <a:avLst>
              <a:gd name="adj" fmla="val 5052"/>
            </a:avLst>
          </a:prstGeom>
          <a:noFill/>
          <a:ln w="285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87" name="TextBox 86">
            <a:extLst>
              <a:ext uri="{FF2B5EF4-FFF2-40B4-BE49-F238E27FC236}">
                <a16:creationId xmlns:a16="http://schemas.microsoft.com/office/drawing/2014/main" id="{2FC4C093-0CC1-4802-839B-0E2EB8013A93}"/>
              </a:ext>
            </a:extLst>
          </p:cNvPr>
          <p:cNvSpPr txBox="1"/>
          <p:nvPr/>
        </p:nvSpPr>
        <p:spPr>
          <a:xfrm>
            <a:off x="7442507" y="3273470"/>
            <a:ext cx="2132315" cy="1974515"/>
          </a:xfrm>
          <a:prstGeom prst="rect">
            <a:avLst/>
          </a:prstGeom>
          <a:noFill/>
        </p:spPr>
        <p:txBody>
          <a:bodyPr wrap="none" rtlCol="0">
            <a:spAutoFit/>
          </a:bodyPr>
          <a:lstStyle/>
          <a:p>
            <a:pPr algn="ctr">
              <a:lnSpc>
                <a:spcPct val="98000"/>
              </a:lnSpc>
              <a:spcAft>
                <a:spcPts val="800"/>
              </a:spcAft>
            </a:pPr>
            <a:r>
              <a:rPr lang="en-GB" sz="1200" dirty="0"/>
              <a:t>0.10 (-1.51 to 1.71); p=0.90</a:t>
            </a:r>
          </a:p>
          <a:p>
            <a:pPr algn="ctr">
              <a:lnSpc>
                <a:spcPct val="98000"/>
              </a:lnSpc>
              <a:spcAft>
                <a:spcPts val="800"/>
              </a:spcAft>
            </a:pPr>
            <a:r>
              <a:rPr lang="en-GB" sz="1200" dirty="0"/>
              <a:t>0.10 (-0.01 to 0.21); p=0.08</a:t>
            </a:r>
          </a:p>
          <a:p>
            <a:pPr algn="ctr">
              <a:lnSpc>
                <a:spcPct val="98000"/>
              </a:lnSpc>
              <a:spcAft>
                <a:spcPts val="800"/>
              </a:spcAft>
            </a:pPr>
            <a:r>
              <a:rPr lang="en-GB" sz="1200" dirty="0"/>
              <a:t>0.50 (-0.18 to 1.18); p=0.15</a:t>
            </a:r>
          </a:p>
          <a:p>
            <a:pPr algn="ctr">
              <a:lnSpc>
                <a:spcPct val="98000"/>
              </a:lnSpc>
              <a:spcAft>
                <a:spcPts val="800"/>
              </a:spcAft>
            </a:pPr>
            <a:r>
              <a:rPr lang="en-GB" sz="1200" b="1" dirty="0"/>
              <a:t>0.73 (0.04 to 1.42); p=0.04</a:t>
            </a:r>
          </a:p>
          <a:p>
            <a:pPr algn="ctr">
              <a:lnSpc>
                <a:spcPct val="98000"/>
              </a:lnSpc>
              <a:spcAft>
                <a:spcPts val="800"/>
              </a:spcAft>
            </a:pPr>
            <a:r>
              <a:rPr lang="en-GB" sz="1200" b="1" dirty="0"/>
              <a:t>0.27 (0.13 to 0.41); p=0.00</a:t>
            </a:r>
          </a:p>
          <a:p>
            <a:pPr algn="ctr">
              <a:lnSpc>
                <a:spcPct val="98000"/>
              </a:lnSpc>
              <a:spcAft>
                <a:spcPts val="800"/>
              </a:spcAft>
            </a:pPr>
            <a:r>
              <a:rPr lang="en-GB" sz="1200" b="1" dirty="0"/>
              <a:t>0.80 (0.33 to 1.27); p=0.00</a:t>
            </a:r>
          </a:p>
          <a:p>
            <a:pPr algn="ctr">
              <a:lnSpc>
                <a:spcPct val="98000"/>
              </a:lnSpc>
              <a:spcAft>
                <a:spcPts val="800"/>
              </a:spcAft>
            </a:pPr>
            <a:r>
              <a:rPr lang="en-GB" sz="1200" b="1" dirty="0">
                <a:solidFill>
                  <a:schemeClr val="tx2"/>
                </a:solidFill>
              </a:rPr>
              <a:t>0.33 (0.12 to 0.54); p=0.001</a:t>
            </a:r>
            <a:endParaRPr lang="en-GB" sz="1200" b="1" dirty="0"/>
          </a:p>
        </p:txBody>
      </p:sp>
      <p:sp>
        <p:nvSpPr>
          <p:cNvPr id="88" name="TextBox 87">
            <a:extLst>
              <a:ext uri="{FF2B5EF4-FFF2-40B4-BE49-F238E27FC236}">
                <a16:creationId xmlns:a16="http://schemas.microsoft.com/office/drawing/2014/main" id="{AE040630-ACC7-4A47-A07C-8CD5A115366F}"/>
              </a:ext>
            </a:extLst>
          </p:cNvPr>
          <p:cNvSpPr txBox="1"/>
          <p:nvPr/>
        </p:nvSpPr>
        <p:spPr>
          <a:xfrm>
            <a:off x="7473366" y="3014240"/>
            <a:ext cx="2106667" cy="276999"/>
          </a:xfrm>
          <a:prstGeom prst="rect">
            <a:avLst/>
          </a:prstGeom>
          <a:noFill/>
        </p:spPr>
        <p:txBody>
          <a:bodyPr wrap="none" rtlCol="0">
            <a:spAutoFit/>
          </a:bodyPr>
          <a:lstStyle/>
          <a:p>
            <a:pPr algn="ctr"/>
            <a:r>
              <a:rPr lang="en-GB" sz="1200" b="1" dirty="0"/>
              <a:t>Mean difference (95% CI)</a:t>
            </a:r>
            <a:endParaRPr lang="en-GB" sz="1200" b="1" dirty="0">
              <a:solidFill>
                <a:schemeClr val="accent1"/>
              </a:solidFill>
            </a:endParaRPr>
          </a:p>
        </p:txBody>
      </p:sp>
      <p:sp>
        <p:nvSpPr>
          <p:cNvPr id="89" name="TextBox 88">
            <a:extLst>
              <a:ext uri="{FF2B5EF4-FFF2-40B4-BE49-F238E27FC236}">
                <a16:creationId xmlns:a16="http://schemas.microsoft.com/office/drawing/2014/main" id="{BF99ABBA-965A-455B-A4F7-A0B393A65612}"/>
              </a:ext>
            </a:extLst>
          </p:cNvPr>
          <p:cNvSpPr txBox="1"/>
          <p:nvPr/>
        </p:nvSpPr>
        <p:spPr>
          <a:xfrm>
            <a:off x="1744670" y="3235804"/>
            <a:ext cx="1568058" cy="1974515"/>
          </a:xfrm>
          <a:prstGeom prst="rect">
            <a:avLst/>
          </a:prstGeom>
          <a:noFill/>
        </p:spPr>
        <p:txBody>
          <a:bodyPr wrap="none" rtlCol="0">
            <a:spAutoFit/>
          </a:bodyPr>
          <a:lstStyle/>
          <a:p>
            <a:pPr>
              <a:lnSpc>
                <a:spcPct val="98000"/>
              </a:lnSpc>
              <a:spcAft>
                <a:spcPts val="800"/>
              </a:spcAft>
            </a:pPr>
            <a:r>
              <a:rPr lang="en-GB" sz="1200" dirty="0"/>
              <a:t>Allan </a:t>
            </a:r>
            <a:r>
              <a:rPr lang="en-GB" sz="1200" i="1" dirty="0"/>
              <a:t>et al. </a:t>
            </a:r>
            <a:r>
              <a:rPr lang="en-GB" sz="1200" dirty="0"/>
              <a:t>2008</a:t>
            </a:r>
          </a:p>
          <a:p>
            <a:pPr>
              <a:lnSpc>
                <a:spcPct val="98000"/>
              </a:lnSpc>
              <a:spcAft>
                <a:spcPts val="800"/>
              </a:spcAft>
            </a:pPr>
            <a:r>
              <a:rPr lang="en-GB" sz="1200" dirty="0"/>
              <a:t>Chiang </a:t>
            </a:r>
            <a:r>
              <a:rPr lang="en-GB" sz="1200" i="1" dirty="0"/>
              <a:t>et al. </a:t>
            </a:r>
            <a:r>
              <a:rPr lang="en-GB" sz="1200" dirty="0"/>
              <a:t>2009</a:t>
            </a:r>
          </a:p>
          <a:p>
            <a:pPr>
              <a:lnSpc>
                <a:spcPct val="98000"/>
              </a:lnSpc>
              <a:spcAft>
                <a:spcPts val="800"/>
              </a:spcAft>
            </a:pPr>
            <a:r>
              <a:rPr lang="en-GB" sz="1200" dirty="0"/>
              <a:t>Jones </a:t>
            </a:r>
            <a:r>
              <a:rPr lang="en-GB" sz="1200" i="1" dirty="0"/>
              <a:t>et al. </a:t>
            </a:r>
            <a:r>
              <a:rPr lang="en-GB" sz="1200" dirty="0"/>
              <a:t>2011</a:t>
            </a:r>
          </a:p>
          <a:p>
            <a:pPr>
              <a:lnSpc>
                <a:spcPct val="98000"/>
              </a:lnSpc>
              <a:spcAft>
                <a:spcPts val="800"/>
              </a:spcAft>
            </a:pPr>
            <a:r>
              <a:rPr lang="en-GB" sz="1200" dirty="0"/>
              <a:t>Hackett </a:t>
            </a:r>
            <a:r>
              <a:rPr lang="en-GB" sz="1200" i="1" dirty="0"/>
              <a:t>et al. </a:t>
            </a:r>
            <a:r>
              <a:rPr lang="en-GB" sz="1200" dirty="0"/>
              <a:t>2013</a:t>
            </a:r>
          </a:p>
          <a:p>
            <a:pPr>
              <a:lnSpc>
                <a:spcPct val="98000"/>
              </a:lnSpc>
              <a:spcAft>
                <a:spcPts val="800"/>
              </a:spcAft>
            </a:pPr>
            <a:r>
              <a:rPr lang="en-GB" sz="1200" dirty="0" err="1"/>
              <a:t>Basaria</a:t>
            </a:r>
            <a:r>
              <a:rPr lang="en-GB" sz="1200" dirty="0"/>
              <a:t> </a:t>
            </a:r>
            <a:r>
              <a:rPr lang="en-GB" sz="1200" i="1" dirty="0"/>
              <a:t>et al. </a:t>
            </a:r>
            <a:r>
              <a:rPr lang="en-GB" sz="1200" dirty="0"/>
              <a:t>2015</a:t>
            </a:r>
          </a:p>
          <a:p>
            <a:pPr>
              <a:lnSpc>
                <a:spcPct val="98000"/>
              </a:lnSpc>
              <a:spcAft>
                <a:spcPts val="800"/>
              </a:spcAft>
            </a:pPr>
            <a:r>
              <a:rPr lang="en-GB" sz="1200" dirty="0"/>
              <a:t>Brocket </a:t>
            </a:r>
            <a:r>
              <a:rPr lang="en-GB" sz="1200" i="1" dirty="0"/>
              <a:t>et al. </a:t>
            </a:r>
            <a:r>
              <a:rPr lang="en-GB" sz="1200" dirty="0"/>
              <a:t>2016</a:t>
            </a:r>
          </a:p>
          <a:p>
            <a:pPr>
              <a:lnSpc>
                <a:spcPct val="98000"/>
              </a:lnSpc>
              <a:spcAft>
                <a:spcPts val="800"/>
              </a:spcAft>
            </a:pPr>
            <a:r>
              <a:rPr lang="en-GB" sz="1200" b="1" dirty="0">
                <a:solidFill>
                  <a:schemeClr val="tx2"/>
                </a:solidFill>
              </a:rPr>
              <a:t>Overall</a:t>
            </a:r>
          </a:p>
        </p:txBody>
      </p:sp>
      <p:sp>
        <p:nvSpPr>
          <p:cNvPr id="90" name="TextBox 89">
            <a:extLst>
              <a:ext uri="{FF2B5EF4-FFF2-40B4-BE49-F238E27FC236}">
                <a16:creationId xmlns:a16="http://schemas.microsoft.com/office/drawing/2014/main" id="{D2A1FAC4-FD1A-4491-898D-9797453012CD}"/>
              </a:ext>
            </a:extLst>
          </p:cNvPr>
          <p:cNvSpPr txBox="1"/>
          <p:nvPr/>
        </p:nvSpPr>
        <p:spPr>
          <a:xfrm>
            <a:off x="1744670" y="3014240"/>
            <a:ext cx="612668" cy="276999"/>
          </a:xfrm>
          <a:prstGeom prst="rect">
            <a:avLst/>
          </a:prstGeom>
          <a:noFill/>
        </p:spPr>
        <p:txBody>
          <a:bodyPr wrap="none" rtlCol="0">
            <a:spAutoFit/>
          </a:bodyPr>
          <a:lstStyle/>
          <a:p>
            <a:r>
              <a:rPr lang="en-GB" sz="1200" b="1" dirty="0"/>
              <a:t>Study</a:t>
            </a:r>
            <a:endParaRPr lang="en-GB" sz="1200" b="1" dirty="0">
              <a:solidFill>
                <a:schemeClr val="accent1"/>
              </a:solidFill>
            </a:endParaRPr>
          </a:p>
        </p:txBody>
      </p:sp>
      <p:grpSp>
        <p:nvGrpSpPr>
          <p:cNvPr id="91" name="Group 90">
            <a:extLst>
              <a:ext uri="{FF2B5EF4-FFF2-40B4-BE49-F238E27FC236}">
                <a16:creationId xmlns:a16="http://schemas.microsoft.com/office/drawing/2014/main" id="{110D2930-F591-44AD-A284-C39F98367C84}"/>
              </a:ext>
            </a:extLst>
          </p:cNvPr>
          <p:cNvGrpSpPr/>
          <p:nvPr/>
        </p:nvGrpSpPr>
        <p:grpSpPr>
          <a:xfrm>
            <a:off x="2922548" y="3257374"/>
            <a:ext cx="4513609" cy="2237977"/>
            <a:chOff x="2339580" y="3081386"/>
            <a:chExt cx="3485745" cy="2237977"/>
          </a:xfrm>
        </p:grpSpPr>
        <p:grpSp>
          <p:nvGrpSpPr>
            <p:cNvPr id="92" name="Group 91">
              <a:extLst>
                <a:ext uri="{FF2B5EF4-FFF2-40B4-BE49-F238E27FC236}">
                  <a16:creationId xmlns:a16="http://schemas.microsoft.com/office/drawing/2014/main" id="{16B4469A-2F3D-4B33-AED4-CC0DE2E5A095}"/>
                </a:ext>
              </a:extLst>
            </p:cNvPr>
            <p:cNvGrpSpPr/>
            <p:nvPr/>
          </p:nvGrpSpPr>
          <p:grpSpPr>
            <a:xfrm>
              <a:off x="2957635" y="3140064"/>
              <a:ext cx="2445795" cy="110340"/>
              <a:chOff x="2957635" y="3140064"/>
              <a:chExt cx="2445795" cy="110340"/>
            </a:xfrm>
          </p:grpSpPr>
          <p:grpSp>
            <p:nvGrpSpPr>
              <p:cNvPr id="187" name="Group 186">
                <a:extLst>
                  <a:ext uri="{FF2B5EF4-FFF2-40B4-BE49-F238E27FC236}">
                    <a16:creationId xmlns:a16="http://schemas.microsoft.com/office/drawing/2014/main" id="{E2CC54E7-E454-46B2-A21B-4A20686A86FC}"/>
                  </a:ext>
                </a:extLst>
              </p:cNvPr>
              <p:cNvGrpSpPr/>
              <p:nvPr/>
            </p:nvGrpSpPr>
            <p:grpSpPr>
              <a:xfrm>
                <a:off x="2957635" y="3140064"/>
                <a:ext cx="2445795" cy="110340"/>
                <a:chOff x="4383983" y="3373830"/>
                <a:chExt cx="1666783" cy="110340"/>
              </a:xfrm>
            </p:grpSpPr>
            <p:cxnSp>
              <p:nvCxnSpPr>
                <p:cNvPr id="189" name="Straight Connector 188">
                  <a:extLst>
                    <a:ext uri="{FF2B5EF4-FFF2-40B4-BE49-F238E27FC236}">
                      <a16:creationId xmlns:a16="http://schemas.microsoft.com/office/drawing/2014/main" id="{B8B5FC4A-F3C7-48ED-9F85-63089C19FBF6}"/>
                    </a:ext>
                  </a:extLst>
                </p:cNvPr>
                <p:cNvCxnSpPr/>
                <p:nvPr/>
              </p:nvCxnSpPr>
              <p:spPr>
                <a:xfrm>
                  <a:off x="4383983" y="3373830"/>
                  <a:ext cx="0" cy="11034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90" name="Straight Connector 189">
                  <a:extLst>
                    <a:ext uri="{FF2B5EF4-FFF2-40B4-BE49-F238E27FC236}">
                      <a16:creationId xmlns:a16="http://schemas.microsoft.com/office/drawing/2014/main" id="{970C3950-B167-4C74-8C8E-368D4A23F0A5}"/>
                    </a:ext>
                  </a:extLst>
                </p:cNvPr>
                <p:cNvCxnSpPr/>
                <p:nvPr/>
              </p:nvCxnSpPr>
              <p:spPr>
                <a:xfrm>
                  <a:off x="6050766" y="3373830"/>
                  <a:ext cx="0" cy="11034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93" name="Straight Connector 192">
                  <a:extLst>
                    <a:ext uri="{FF2B5EF4-FFF2-40B4-BE49-F238E27FC236}">
                      <a16:creationId xmlns:a16="http://schemas.microsoft.com/office/drawing/2014/main" id="{DEE9A18A-5F53-4712-93AD-31963CE5EAE9}"/>
                    </a:ext>
                  </a:extLst>
                </p:cNvPr>
                <p:cNvCxnSpPr/>
                <p:nvPr/>
              </p:nvCxnSpPr>
              <p:spPr>
                <a:xfrm flipH="1">
                  <a:off x="4383983" y="3429000"/>
                  <a:ext cx="1666783"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188" name="Rectangle 187">
                <a:extLst>
                  <a:ext uri="{FF2B5EF4-FFF2-40B4-BE49-F238E27FC236}">
                    <a16:creationId xmlns:a16="http://schemas.microsoft.com/office/drawing/2014/main" id="{275ADD23-2D55-42D8-BC8B-21EB5E75DB4A}"/>
                  </a:ext>
                </a:extLst>
              </p:cNvPr>
              <p:cNvSpPr/>
              <p:nvPr/>
            </p:nvSpPr>
            <p:spPr>
              <a:xfrm>
                <a:off x="4141685" y="3157830"/>
                <a:ext cx="72506" cy="7454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
          <p:nvSpPr>
            <p:cNvPr id="93" name="Diamond 92">
              <a:extLst>
                <a:ext uri="{FF2B5EF4-FFF2-40B4-BE49-F238E27FC236}">
                  <a16:creationId xmlns:a16="http://schemas.microsoft.com/office/drawing/2014/main" id="{FFDF21BA-E874-48EC-B788-0B5486D0DEA9}"/>
                </a:ext>
              </a:extLst>
            </p:cNvPr>
            <p:cNvSpPr/>
            <p:nvPr/>
          </p:nvSpPr>
          <p:spPr>
            <a:xfrm>
              <a:off x="4181730" y="4769116"/>
              <a:ext cx="346980" cy="235213"/>
            </a:xfrm>
            <a:prstGeom prst="diamond">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nvGrpSpPr>
            <p:cNvPr id="94" name="Group 93">
              <a:extLst>
                <a:ext uri="{FF2B5EF4-FFF2-40B4-BE49-F238E27FC236}">
                  <a16:creationId xmlns:a16="http://schemas.microsoft.com/office/drawing/2014/main" id="{9EA962CD-B911-42ED-B75D-562CECBAF428}"/>
                </a:ext>
              </a:extLst>
            </p:cNvPr>
            <p:cNvGrpSpPr/>
            <p:nvPr/>
          </p:nvGrpSpPr>
          <p:grpSpPr>
            <a:xfrm>
              <a:off x="4141688" y="3978408"/>
              <a:ext cx="1030117" cy="110340"/>
              <a:chOff x="4141688" y="3978408"/>
              <a:chExt cx="1030117" cy="110340"/>
            </a:xfrm>
          </p:grpSpPr>
          <p:grpSp>
            <p:nvGrpSpPr>
              <p:cNvPr id="167" name="Group 166">
                <a:extLst>
                  <a:ext uri="{FF2B5EF4-FFF2-40B4-BE49-F238E27FC236}">
                    <a16:creationId xmlns:a16="http://schemas.microsoft.com/office/drawing/2014/main" id="{5590CA11-69E9-4CC1-BC77-3A2641034162}"/>
                  </a:ext>
                </a:extLst>
              </p:cNvPr>
              <p:cNvGrpSpPr/>
              <p:nvPr/>
            </p:nvGrpSpPr>
            <p:grpSpPr>
              <a:xfrm>
                <a:off x="4141688" y="3978408"/>
                <a:ext cx="1030117" cy="110340"/>
                <a:chOff x="4383983" y="3373830"/>
                <a:chExt cx="1666783" cy="110340"/>
              </a:xfrm>
            </p:grpSpPr>
            <p:cxnSp>
              <p:nvCxnSpPr>
                <p:cNvPr id="169" name="Straight Connector 168">
                  <a:extLst>
                    <a:ext uri="{FF2B5EF4-FFF2-40B4-BE49-F238E27FC236}">
                      <a16:creationId xmlns:a16="http://schemas.microsoft.com/office/drawing/2014/main" id="{ECD81CE1-9725-48B2-A5DE-7E2B065EB12B}"/>
                    </a:ext>
                  </a:extLst>
                </p:cNvPr>
                <p:cNvCxnSpPr/>
                <p:nvPr/>
              </p:nvCxnSpPr>
              <p:spPr>
                <a:xfrm>
                  <a:off x="4383983" y="3373830"/>
                  <a:ext cx="0" cy="11034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70" name="Straight Connector 169">
                  <a:extLst>
                    <a:ext uri="{FF2B5EF4-FFF2-40B4-BE49-F238E27FC236}">
                      <a16:creationId xmlns:a16="http://schemas.microsoft.com/office/drawing/2014/main" id="{0BB7A4FE-F773-4E06-8213-0DFB3C4D9DD1}"/>
                    </a:ext>
                  </a:extLst>
                </p:cNvPr>
                <p:cNvCxnSpPr/>
                <p:nvPr/>
              </p:nvCxnSpPr>
              <p:spPr>
                <a:xfrm>
                  <a:off x="6050766" y="3373830"/>
                  <a:ext cx="0" cy="11034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86" name="Straight Connector 185">
                  <a:extLst>
                    <a:ext uri="{FF2B5EF4-FFF2-40B4-BE49-F238E27FC236}">
                      <a16:creationId xmlns:a16="http://schemas.microsoft.com/office/drawing/2014/main" id="{988E488C-0CF2-4513-A0D5-46E02B1480E5}"/>
                    </a:ext>
                  </a:extLst>
                </p:cNvPr>
                <p:cNvCxnSpPr/>
                <p:nvPr/>
              </p:nvCxnSpPr>
              <p:spPr>
                <a:xfrm flipH="1">
                  <a:off x="4383983" y="3429000"/>
                  <a:ext cx="1666783"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168" name="Rectangle 167">
                <a:extLst>
                  <a:ext uri="{FF2B5EF4-FFF2-40B4-BE49-F238E27FC236}">
                    <a16:creationId xmlns:a16="http://schemas.microsoft.com/office/drawing/2014/main" id="{0E4CE9A4-DCAD-4724-9E8F-4275BC18AB29}"/>
                  </a:ext>
                </a:extLst>
              </p:cNvPr>
              <p:cNvSpPr/>
              <p:nvPr/>
            </p:nvSpPr>
            <p:spPr>
              <a:xfrm>
                <a:off x="4607000" y="3991483"/>
                <a:ext cx="96368" cy="9636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grpSp>
          <p:nvGrpSpPr>
            <p:cNvPr id="96" name="Group 95">
              <a:extLst>
                <a:ext uri="{FF2B5EF4-FFF2-40B4-BE49-F238E27FC236}">
                  <a16:creationId xmlns:a16="http://schemas.microsoft.com/office/drawing/2014/main" id="{8AFA8C3E-E923-49A0-9C25-C42F5F1D085F}"/>
                </a:ext>
              </a:extLst>
            </p:cNvPr>
            <p:cNvGrpSpPr/>
            <p:nvPr/>
          </p:nvGrpSpPr>
          <p:grpSpPr>
            <a:xfrm>
              <a:off x="3970467" y="3702016"/>
              <a:ext cx="1029070" cy="111147"/>
              <a:chOff x="3970467" y="3702016"/>
              <a:chExt cx="1029070" cy="111147"/>
            </a:xfrm>
          </p:grpSpPr>
          <p:grpSp>
            <p:nvGrpSpPr>
              <p:cNvPr id="156" name="Group 155">
                <a:extLst>
                  <a:ext uri="{FF2B5EF4-FFF2-40B4-BE49-F238E27FC236}">
                    <a16:creationId xmlns:a16="http://schemas.microsoft.com/office/drawing/2014/main" id="{EF376DB0-9612-459F-A017-55F9FBE1ABB3}"/>
                  </a:ext>
                </a:extLst>
              </p:cNvPr>
              <p:cNvGrpSpPr/>
              <p:nvPr/>
            </p:nvGrpSpPr>
            <p:grpSpPr>
              <a:xfrm>
                <a:off x="3970467" y="3702016"/>
                <a:ext cx="1029070" cy="110340"/>
                <a:chOff x="4383983" y="3373830"/>
                <a:chExt cx="1666783" cy="110340"/>
              </a:xfrm>
            </p:grpSpPr>
            <p:cxnSp>
              <p:nvCxnSpPr>
                <p:cNvPr id="164" name="Straight Connector 163">
                  <a:extLst>
                    <a:ext uri="{FF2B5EF4-FFF2-40B4-BE49-F238E27FC236}">
                      <a16:creationId xmlns:a16="http://schemas.microsoft.com/office/drawing/2014/main" id="{2E4138ED-E4B4-44DA-B6FE-451C04FB99B9}"/>
                    </a:ext>
                  </a:extLst>
                </p:cNvPr>
                <p:cNvCxnSpPr/>
                <p:nvPr/>
              </p:nvCxnSpPr>
              <p:spPr>
                <a:xfrm>
                  <a:off x="4383983" y="3373830"/>
                  <a:ext cx="0" cy="11034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65" name="Straight Connector 164">
                  <a:extLst>
                    <a:ext uri="{FF2B5EF4-FFF2-40B4-BE49-F238E27FC236}">
                      <a16:creationId xmlns:a16="http://schemas.microsoft.com/office/drawing/2014/main" id="{DB905A9E-68DE-4D02-9445-3B0BEBA8C290}"/>
                    </a:ext>
                  </a:extLst>
                </p:cNvPr>
                <p:cNvCxnSpPr/>
                <p:nvPr/>
              </p:nvCxnSpPr>
              <p:spPr>
                <a:xfrm>
                  <a:off x="6050766" y="3373830"/>
                  <a:ext cx="0" cy="11034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66" name="Straight Connector 165">
                  <a:extLst>
                    <a:ext uri="{FF2B5EF4-FFF2-40B4-BE49-F238E27FC236}">
                      <a16:creationId xmlns:a16="http://schemas.microsoft.com/office/drawing/2014/main" id="{ACFBB1FC-429F-4D28-8D7D-E71AD8D6BC9A}"/>
                    </a:ext>
                  </a:extLst>
                </p:cNvPr>
                <p:cNvCxnSpPr/>
                <p:nvPr/>
              </p:nvCxnSpPr>
              <p:spPr>
                <a:xfrm flipH="1">
                  <a:off x="4383983" y="3429000"/>
                  <a:ext cx="1666783"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157" name="Rectangle 156">
                <a:extLst>
                  <a:ext uri="{FF2B5EF4-FFF2-40B4-BE49-F238E27FC236}">
                    <a16:creationId xmlns:a16="http://schemas.microsoft.com/office/drawing/2014/main" id="{AD261365-28BF-4A24-9A93-F66DC6E6DB1F}"/>
                  </a:ext>
                </a:extLst>
              </p:cNvPr>
              <p:cNvSpPr/>
              <p:nvPr/>
            </p:nvSpPr>
            <p:spPr>
              <a:xfrm>
                <a:off x="4432212" y="3704489"/>
                <a:ext cx="108674" cy="10867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grpSp>
          <p:nvGrpSpPr>
            <p:cNvPr id="97" name="Group 96">
              <a:extLst>
                <a:ext uri="{FF2B5EF4-FFF2-40B4-BE49-F238E27FC236}">
                  <a16:creationId xmlns:a16="http://schemas.microsoft.com/office/drawing/2014/main" id="{D83C4839-C4A8-4AEC-84B6-03CC31519F50}"/>
                </a:ext>
              </a:extLst>
            </p:cNvPr>
            <p:cNvGrpSpPr/>
            <p:nvPr/>
          </p:nvGrpSpPr>
          <p:grpSpPr>
            <a:xfrm>
              <a:off x="4202014" y="4214501"/>
              <a:ext cx="207503" cy="212600"/>
              <a:chOff x="4202014" y="4214501"/>
              <a:chExt cx="207503" cy="212600"/>
            </a:xfrm>
          </p:grpSpPr>
          <p:grpSp>
            <p:nvGrpSpPr>
              <p:cNvPr id="119" name="Group 118">
                <a:extLst>
                  <a:ext uri="{FF2B5EF4-FFF2-40B4-BE49-F238E27FC236}">
                    <a16:creationId xmlns:a16="http://schemas.microsoft.com/office/drawing/2014/main" id="{A41D54BB-7ADC-4D50-AC57-69E420A8DEA5}"/>
                  </a:ext>
                </a:extLst>
              </p:cNvPr>
              <p:cNvGrpSpPr/>
              <p:nvPr/>
            </p:nvGrpSpPr>
            <p:grpSpPr>
              <a:xfrm>
                <a:off x="4202014" y="4261875"/>
                <a:ext cx="207503" cy="110340"/>
                <a:chOff x="4383983" y="3373830"/>
                <a:chExt cx="1666783" cy="110340"/>
              </a:xfrm>
            </p:grpSpPr>
            <p:cxnSp>
              <p:nvCxnSpPr>
                <p:cNvPr id="147" name="Straight Connector 146">
                  <a:extLst>
                    <a:ext uri="{FF2B5EF4-FFF2-40B4-BE49-F238E27FC236}">
                      <a16:creationId xmlns:a16="http://schemas.microsoft.com/office/drawing/2014/main" id="{0734CAF6-304F-4B77-8267-0C6F39F00747}"/>
                    </a:ext>
                  </a:extLst>
                </p:cNvPr>
                <p:cNvCxnSpPr/>
                <p:nvPr/>
              </p:nvCxnSpPr>
              <p:spPr>
                <a:xfrm>
                  <a:off x="4383983" y="3373830"/>
                  <a:ext cx="0" cy="11034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9" name="Straight Connector 148">
                  <a:extLst>
                    <a:ext uri="{FF2B5EF4-FFF2-40B4-BE49-F238E27FC236}">
                      <a16:creationId xmlns:a16="http://schemas.microsoft.com/office/drawing/2014/main" id="{A9E48CFA-0D7C-45CC-9CD4-08ABAE9BB726}"/>
                    </a:ext>
                  </a:extLst>
                </p:cNvPr>
                <p:cNvCxnSpPr/>
                <p:nvPr/>
              </p:nvCxnSpPr>
              <p:spPr>
                <a:xfrm>
                  <a:off x="6050766" y="3373830"/>
                  <a:ext cx="0" cy="11034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5" name="Straight Connector 154">
                  <a:extLst>
                    <a:ext uri="{FF2B5EF4-FFF2-40B4-BE49-F238E27FC236}">
                      <a16:creationId xmlns:a16="http://schemas.microsoft.com/office/drawing/2014/main" id="{EF3F0671-7EE5-463A-87C9-DBC0E36631C5}"/>
                    </a:ext>
                  </a:extLst>
                </p:cNvPr>
                <p:cNvCxnSpPr/>
                <p:nvPr/>
              </p:nvCxnSpPr>
              <p:spPr>
                <a:xfrm flipH="1">
                  <a:off x="4383983" y="3429000"/>
                  <a:ext cx="1666783"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139" name="Rectangle 138">
                <a:extLst>
                  <a:ext uri="{FF2B5EF4-FFF2-40B4-BE49-F238E27FC236}">
                    <a16:creationId xmlns:a16="http://schemas.microsoft.com/office/drawing/2014/main" id="{52D9094D-A3F1-4449-AA6A-E9CA27285253}"/>
                  </a:ext>
                </a:extLst>
              </p:cNvPr>
              <p:cNvSpPr/>
              <p:nvPr/>
            </p:nvSpPr>
            <p:spPr>
              <a:xfrm>
                <a:off x="4210898" y="4214501"/>
                <a:ext cx="195162" cy="2126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grpSp>
          <p:nvGrpSpPr>
            <p:cNvPr id="98" name="Group 97">
              <a:extLst>
                <a:ext uri="{FF2B5EF4-FFF2-40B4-BE49-F238E27FC236}">
                  <a16:creationId xmlns:a16="http://schemas.microsoft.com/office/drawing/2014/main" id="{4BCD5B08-2DEB-4E75-98A8-1E98CD343ED8}"/>
                </a:ext>
              </a:extLst>
            </p:cNvPr>
            <p:cNvGrpSpPr/>
            <p:nvPr/>
          </p:nvGrpSpPr>
          <p:grpSpPr>
            <a:xfrm>
              <a:off x="4359389" y="4530612"/>
              <a:ext cx="708702" cy="126087"/>
              <a:chOff x="4359389" y="4530612"/>
              <a:chExt cx="708702" cy="126087"/>
            </a:xfrm>
          </p:grpSpPr>
          <p:grpSp>
            <p:nvGrpSpPr>
              <p:cNvPr id="114" name="Group 113">
                <a:extLst>
                  <a:ext uri="{FF2B5EF4-FFF2-40B4-BE49-F238E27FC236}">
                    <a16:creationId xmlns:a16="http://schemas.microsoft.com/office/drawing/2014/main" id="{4CD4D834-B874-414F-A7C0-2D62BA3352A0}"/>
                  </a:ext>
                </a:extLst>
              </p:cNvPr>
              <p:cNvGrpSpPr/>
              <p:nvPr/>
            </p:nvGrpSpPr>
            <p:grpSpPr>
              <a:xfrm>
                <a:off x="4359389" y="4542694"/>
                <a:ext cx="708702" cy="110340"/>
                <a:chOff x="4383983" y="3373830"/>
                <a:chExt cx="1666783" cy="110340"/>
              </a:xfrm>
            </p:grpSpPr>
            <p:cxnSp>
              <p:nvCxnSpPr>
                <p:cNvPr id="116" name="Straight Connector 115">
                  <a:extLst>
                    <a:ext uri="{FF2B5EF4-FFF2-40B4-BE49-F238E27FC236}">
                      <a16:creationId xmlns:a16="http://schemas.microsoft.com/office/drawing/2014/main" id="{ECF286E4-5522-424A-B8C8-4EE779D9B0CC}"/>
                    </a:ext>
                  </a:extLst>
                </p:cNvPr>
                <p:cNvCxnSpPr/>
                <p:nvPr/>
              </p:nvCxnSpPr>
              <p:spPr>
                <a:xfrm>
                  <a:off x="4383983" y="3373830"/>
                  <a:ext cx="0" cy="11034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7" name="Straight Connector 116">
                  <a:extLst>
                    <a:ext uri="{FF2B5EF4-FFF2-40B4-BE49-F238E27FC236}">
                      <a16:creationId xmlns:a16="http://schemas.microsoft.com/office/drawing/2014/main" id="{5415184F-54B3-4E7A-80B6-3E324B35D737}"/>
                    </a:ext>
                  </a:extLst>
                </p:cNvPr>
                <p:cNvCxnSpPr/>
                <p:nvPr/>
              </p:nvCxnSpPr>
              <p:spPr>
                <a:xfrm>
                  <a:off x="6050766" y="3373830"/>
                  <a:ext cx="0" cy="11034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8" name="Straight Connector 117">
                  <a:extLst>
                    <a:ext uri="{FF2B5EF4-FFF2-40B4-BE49-F238E27FC236}">
                      <a16:creationId xmlns:a16="http://schemas.microsoft.com/office/drawing/2014/main" id="{7EFDBBAE-F8C0-476F-96E3-954199AB464E}"/>
                    </a:ext>
                  </a:extLst>
                </p:cNvPr>
                <p:cNvCxnSpPr/>
                <p:nvPr/>
              </p:nvCxnSpPr>
              <p:spPr>
                <a:xfrm flipH="1">
                  <a:off x="4383983" y="3429000"/>
                  <a:ext cx="1666783"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115" name="Rectangle 114">
                <a:extLst>
                  <a:ext uri="{FF2B5EF4-FFF2-40B4-BE49-F238E27FC236}">
                    <a16:creationId xmlns:a16="http://schemas.microsoft.com/office/drawing/2014/main" id="{9F6C8800-4BD1-4652-BFB6-22158EC10518}"/>
                  </a:ext>
                </a:extLst>
              </p:cNvPr>
              <p:cNvSpPr/>
              <p:nvPr/>
            </p:nvSpPr>
            <p:spPr>
              <a:xfrm>
                <a:off x="4647097" y="4530612"/>
                <a:ext cx="125414" cy="12608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grpSp>
          <p:nvGrpSpPr>
            <p:cNvPr id="99" name="Group 98">
              <a:extLst>
                <a:ext uri="{FF2B5EF4-FFF2-40B4-BE49-F238E27FC236}">
                  <a16:creationId xmlns:a16="http://schemas.microsoft.com/office/drawing/2014/main" id="{A5779E91-BFA2-47DC-8246-87F24280F088}"/>
                </a:ext>
              </a:extLst>
            </p:cNvPr>
            <p:cNvGrpSpPr/>
            <p:nvPr/>
          </p:nvGrpSpPr>
          <p:grpSpPr>
            <a:xfrm>
              <a:off x="2564736" y="3081386"/>
              <a:ext cx="3072203" cy="2027091"/>
              <a:chOff x="2564736" y="3081386"/>
              <a:chExt cx="3072203" cy="2027091"/>
            </a:xfrm>
          </p:grpSpPr>
          <p:sp>
            <p:nvSpPr>
              <p:cNvPr id="107" name="Freeform: Shape 121">
                <a:extLst>
                  <a:ext uri="{FF2B5EF4-FFF2-40B4-BE49-F238E27FC236}">
                    <a16:creationId xmlns:a16="http://schemas.microsoft.com/office/drawing/2014/main" id="{47E253AC-9F95-4DDA-962D-430A5F4948CA}"/>
                  </a:ext>
                </a:extLst>
              </p:cNvPr>
              <p:cNvSpPr/>
              <p:nvPr/>
            </p:nvSpPr>
            <p:spPr>
              <a:xfrm>
                <a:off x="2564736" y="5057190"/>
                <a:ext cx="3070800" cy="0"/>
              </a:xfrm>
              <a:custGeom>
                <a:avLst/>
                <a:gdLst>
                  <a:gd name="connsiteX0" fmla="*/ 0 w 2275049"/>
                  <a:gd name="connsiteY0" fmla="*/ 0 h 933564"/>
                  <a:gd name="connsiteX1" fmla="*/ 0 w 2275049"/>
                  <a:gd name="connsiteY1" fmla="*/ 933564 h 933564"/>
                  <a:gd name="connsiteX2" fmla="*/ 2275049 w 2275049"/>
                  <a:gd name="connsiteY2" fmla="*/ 933564 h 933564"/>
                  <a:gd name="connsiteX0" fmla="*/ 0 w 2275049"/>
                  <a:gd name="connsiteY0" fmla="*/ 0 h 0"/>
                  <a:gd name="connsiteX1" fmla="*/ 2275049 w 2275049"/>
                  <a:gd name="connsiteY1" fmla="*/ 0 h 0"/>
                </a:gdLst>
                <a:ahLst/>
                <a:cxnLst>
                  <a:cxn ang="0">
                    <a:pos x="connsiteX0" y="connsiteY0"/>
                  </a:cxn>
                  <a:cxn ang="0">
                    <a:pos x="connsiteX1" y="connsiteY1"/>
                  </a:cxn>
                </a:cxnLst>
                <a:rect l="l" t="t" r="r" b="b"/>
                <a:pathLst>
                  <a:path w="2275049">
                    <a:moveTo>
                      <a:pt x="0" y="0"/>
                    </a:moveTo>
                    <a:lnTo>
                      <a:pt x="2275049" y="0"/>
                    </a:lnTo>
                  </a:path>
                </a:pathLst>
              </a:custGeom>
              <a:noFill/>
              <a:ln w="19050" cap="sq">
                <a:solidFill>
                  <a:schemeClr val="tx1"/>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grpSp>
            <p:nvGrpSpPr>
              <p:cNvPr id="108" name="Group 107">
                <a:extLst>
                  <a:ext uri="{FF2B5EF4-FFF2-40B4-BE49-F238E27FC236}">
                    <a16:creationId xmlns:a16="http://schemas.microsoft.com/office/drawing/2014/main" id="{53989142-B7A8-430D-BDFB-0FA36E6D09C2}"/>
                  </a:ext>
                </a:extLst>
              </p:cNvPr>
              <p:cNvGrpSpPr/>
              <p:nvPr/>
            </p:nvGrpSpPr>
            <p:grpSpPr>
              <a:xfrm>
                <a:off x="2564737" y="5062758"/>
                <a:ext cx="3072202" cy="45719"/>
                <a:chOff x="2991678" y="3207636"/>
                <a:chExt cx="3072202" cy="2027091"/>
              </a:xfrm>
            </p:grpSpPr>
            <p:cxnSp>
              <p:nvCxnSpPr>
                <p:cNvPr id="110" name="Straight Connector 109">
                  <a:extLst>
                    <a:ext uri="{FF2B5EF4-FFF2-40B4-BE49-F238E27FC236}">
                      <a16:creationId xmlns:a16="http://schemas.microsoft.com/office/drawing/2014/main" id="{63B8416F-B12C-4928-A3AC-F1F3D5046985}"/>
                    </a:ext>
                  </a:extLst>
                </p:cNvPr>
                <p:cNvCxnSpPr>
                  <a:cxnSpLocks/>
                </p:cNvCxnSpPr>
                <p:nvPr/>
              </p:nvCxnSpPr>
              <p:spPr>
                <a:xfrm>
                  <a:off x="6063879" y="3207636"/>
                  <a:ext cx="1" cy="2027091"/>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1" name="Straight Connector 110">
                  <a:extLst>
                    <a:ext uri="{FF2B5EF4-FFF2-40B4-BE49-F238E27FC236}">
                      <a16:creationId xmlns:a16="http://schemas.microsoft.com/office/drawing/2014/main" id="{30AAE8F3-0794-49B4-8A0D-DCC712E50B11}"/>
                    </a:ext>
                  </a:extLst>
                </p:cNvPr>
                <p:cNvCxnSpPr>
                  <a:cxnSpLocks/>
                </p:cNvCxnSpPr>
                <p:nvPr/>
              </p:nvCxnSpPr>
              <p:spPr>
                <a:xfrm>
                  <a:off x="5295828" y="3207636"/>
                  <a:ext cx="1" cy="2027091"/>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2" name="Straight Connector 111">
                  <a:extLst>
                    <a:ext uri="{FF2B5EF4-FFF2-40B4-BE49-F238E27FC236}">
                      <a16:creationId xmlns:a16="http://schemas.microsoft.com/office/drawing/2014/main" id="{DC1D6B10-5AA6-462C-BE0B-47AC895071F3}"/>
                    </a:ext>
                  </a:extLst>
                </p:cNvPr>
                <p:cNvCxnSpPr>
                  <a:cxnSpLocks/>
                </p:cNvCxnSpPr>
                <p:nvPr/>
              </p:nvCxnSpPr>
              <p:spPr>
                <a:xfrm>
                  <a:off x="3759728" y="3207636"/>
                  <a:ext cx="1" cy="2027091"/>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3" name="Straight Connector 112">
                  <a:extLst>
                    <a:ext uri="{FF2B5EF4-FFF2-40B4-BE49-F238E27FC236}">
                      <a16:creationId xmlns:a16="http://schemas.microsoft.com/office/drawing/2014/main" id="{AD4CBF07-CC2F-4A40-9654-B6A3508C93D0}"/>
                    </a:ext>
                  </a:extLst>
                </p:cNvPr>
                <p:cNvCxnSpPr>
                  <a:cxnSpLocks/>
                </p:cNvCxnSpPr>
                <p:nvPr/>
              </p:nvCxnSpPr>
              <p:spPr>
                <a:xfrm>
                  <a:off x="2991678" y="3207636"/>
                  <a:ext cx="1" cy="2027091"/>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grpSp>
          <p:cxnSp>
            <p:nvCxnSpPr>
              <p:cNvPr id="109" name="Straight Connector 108">
                <a:extLst>
                  <a:ext uri="{FF2B5EF4-FFF2-40B4-BE49-F238E27FC236}">
                    <a16:creationId xmlns:a16="http://schemas.microsoft.com/office/drawing/2014/main" id="{85F191D5-A591-4E2E-B66B-DA3147E8A67D}"/>
                  </a:ext>
                </a:extLst>
              </p:cNvPr>
              <p:cNvCxnSpPr>
                <a:cxnSpLocks/>
              </p:cNvCxnSpPr>
              <p:nvPr/>
            </p:nvCxnSpPr>
            <p:spPr>
              <a:xfrm>
                <a:off x="4100837" y="3081386"/>
                <a:ext cx="1" cy="2027091"/>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100" name="Group 99">
              <a:extLst>
                <a:ext uri="{FF2B5EF4-FFF2-40B4-BE49-F238E27FC236}">
                  <a16:creationId xmlns:a16="http://schemas.microsoft.com/office/drawing/2014/main" id="{0A62A5B7-E966-4B3A-9ECD-D8A344E7967E}"/>
                </a:ext>
              </a:extLst>
            </p:cNvPr>
            <p:cNvGrpSpPr/>
            <p:nvPr/>
          </p:nvGrpSpPr>
          <p:grpSpPr>
            <a:xfrm>
              <a:off x="2339580" y="5057753"/>
              <a:ext cx="3485745" cy="261610"/>
              <a:chOff x="2339580" y="5057753"/>
              <a:chExt cx="3485745" cy="261610"/>
            </a:xfrm>
          </p:grpSpPr>
          <p:sp>
            <p:nvSpPr>
              <p:cNvPr id="102" name="TextBox 101">
                <a:extLst>
                  <a:ext uri="{FF2B5EF4-FFF2-40B4-BE49-F238E27FC236}">
                    <a16:creationId xmlns:a16="http://schemas.microsoft.com/office/drawing/2014/main" id="{9A69850B-108A-457B-B3A9-8EC9F53C8380}"/>
                  </a:ext>
                </a:extLst>
              </p:cNvPr>
              <p:cNvSpPr txBox="1"/>
              <p:nvPr/>
            </p:nvSpPr>
            <p:spPr>
              <a:xfrm>
                <a:off x="4701058" y="5057753"/>
                <a:ext cx="338554" cy="261610"/>
              </a:xfrm>
              <a:prstGeom prst="rect">
                <a:avLst/>
              </a:prstGeom>
              <a:noFill/>
            </p:spPr>
            <p:txBody>
              <a:bodyPr wrap="none" rtlCol="0" anchor="ctr">
                <a:spAutoFit/>
              </a:bodyPr>
              <a:lstStyle/>
              <a:p>
                <a:pPr algn="ctr"/>
                <a:r>
                  <a:rPr lang="en-GB" sz="1100" dirty="0"/>
                  <a:t>1.0</a:t>
                </a:r>
              </a:p>
            </p:txBody>
          </p:sp>
          <p:sp>
            <p:nvSpPr>
              <p:cNvPr id="103" name="TextBox 102">
                <a:extLst>
                  <a:ext uri="{FF2B5EF4-FFF2-40B4-BE49-F238E27FC236}">
                    <a16:creationId xmlns:a16="http://schemas.microsoft.com/office/drawing/2014/main" id="{A536DDAF-6866-4113-B211-6DB23A611DF9}"/>
                  </a:ext>
                </a:extLst>
              </p:cNvPr>
              <p:cNvSpPr txBox="1"/>
              <p:nvPr/>
            </p:nvSpPr>
            <p:spPr>
              <a:xfrm>
                <a:off x="3966255" y="5057753"/>
                <a:ext cx="271228" cy="261610"/>
              </a:xfrm>
              <a:prstGeom prst="rect">
                <a:avLst/>
              </a:prstGeom>
              <a:noFill/>
            </p:spPr>
            <p:txBody>
              <a:bodyPr wrap="none" rtlCol="0" anchor="ctr">
                <a:spAutoFit/>
              </a:bodyPr>
              <a:lstStyle/>
              <a:p>
                <a:pPr algn="ctr"/>
                <a:r>
                  <a:rPr lang="en-GB" sz="1100" dirty="0"/>
                  <a:t>0</a:t>
                </a:r>
              </a:p>
            </p:txBody>
          </p:sp>
          <p:sp>
            <p:nvSpPr>
              <p:cNvPr id="104" name="TextBox 103">
                <a:extLst>
                  <a:ext uri="{FF2B5EF4-FFF2-40B4-BE49-F238E27FC236}">
                    <a16:creationId xmlns:a16="http://schemas.microsoft.com/office/drawing/2014/main" id="{FF7F15C8-130D-478B-B73E-C25D411935F5}"/>
                  </a:ext>
                </a:extLst>
              </p:cNvPr>
              <p:cNvSpPr txBox="1"/>
              <p:nvPr/>
            </p:nvSpPr>
            <p:spPr>
              <a:xfrm>
                <a:off x="3127266" y="5057753"/>
                <a:ext cx="412292" cy="261610"/>
              </a:xfrm>
              <a:prstGeom prst="rect">
                <a:avLst/>
              </a:prstGeom>
              <a:noFill/>
            </p:spPr>
            <p:txBody>
              <a:bodyPr wrap="none" rtlCol="0" anchor="ctr">
                <a:spAutoFit/>
              </a:bodyPr>
              <a:lstStyle/>
              <a:p>
                <a:pPr algn="ctr"/>
                <a:r>
                  <a:rPr lang="en-GB" sz="1100" dirty="0">
                    <a:solidFill>
                      <a:srgbClr val="272727"/>
                    </a:solidFill>
                  </a:rPr>
                  <a:t>-1.0</a:t>
                </a:r>
              </a:p>
            </p:txBody>
          </p:sp>
          <p:sp>
            <p:nvSpPr>
              <p:cNvPr id="105" name="TextBox 104">
                <a:extLst>
                  <a:ext uri="{FF2B5EF4-FFF2-40B4-BE49-F238E27FC236}">
                    <a16:creationId xmlns:a16="http://schemas.microsoft.com/office/drawing/2014/main" id="{58F4CD66-1034-41BD-9FA0-89CF6D5D8C57}"/>
                  </a:ext>
                </a:extLst>
              </p:cNvPr>
              <p:cNvSpPr txBox="1"/>
              <p:nvPr/>
            </p:nvSpPr>
            <p:spPr>
              <a:xfrm>
                <a:off x="2339580" y="5057753"/>
                <a:ext cx="450764" cy="261610"/>
              </a:xfrm>
              <a:prstGeom prst="rect">
                <a:avLst/>
              </a:prstGeom>
              <a:noFill/>
            </p:spPr>
            <p:txBody>
              <a:bodyPr wrap="none" rtlCol="0" anchor="ctr">
                <a:spAutoFit/>
              </a:bodyPr>
              <a:lstStyle/>
              <a:p>
                <a:pPr algn="ctr"/>
                <a:r>
                  <a:rPr lang="en-GB" sz="1100" dirty="0">
                    <a:solidFill>
                      <a:srgbClr val="272727"/>
                    </a:solidFill>
                  </a:rPr>
                  <a:t>-2.0</a:t>
                </a:r>
              </a:p>
            </p:txBody>
          </p:sp>
          <p:sp>
            <p:nvSpPr>
              <p:cNvPr id="106" name="TextBox 105">
                <a:extLst>
                  <a:ext uri="{FF2B5EF4-FFF2-40B4-BE49-F238E27FC236}">
                    <a16:creationId xmlns:a16="http://schemas.microsoft.com/office/drawing/2014/main" id="{0E2F0E40-847B-4DA4-883E-11E6D4EA6769}"/>
                  </a:ext>
                </a:extLst>
              </p:cNvPr>
              <p:cNvSpPr txBox="1"/>
              <p:nvPr/>
            </p:nvSpPr>
            <p:spPr>
              <a:xfrm>
                <a:off x="5448298" y="5057753"/>
                <a:ext cx="377027" cy="261610"/>
              </a:xfrm>
              <a:prstGeom prst="rect">
                <a:avLst/>
              </a:prstGeom>
              <a:noFill/>
            </p:spPr>
            <p:txBody>
              <a:bodyPr wrap="none" rtlCol="0" anchor="ctr">
                <a:spAutoFit/>
              </a:bodyPr>
              <a:lstStyle/>
              <a:p>
                <a:pPr algn="ctr"/>
                <a:r>
                  <a:rPr lang="en-GB" sz="1100" dirty="0"/>
                  <a:t>2.0</a:t>
                </a:r>
              </a:p>
            </p:txBody>
          </p:sp>
        </p:grpSp>
        <p:sp>
          <p:nvSpPr>
            <p:cNvPr id="101" name="Rectangle 100">
              <a:extLst>
                <a:ext uri="{FF2B5EF4-FFF2-40B4-BE49-F238E27FC236}">
                  <a16:creationId xmlns:a16="http://schemas.microsoft.com/office/drawing/2014/main" id="{9C77BC02-C365-4B62-9CA2-3D906334E48A}"/>
                </a:ext>
              </a:extLst>
            </p:cNvPr>
            <p:cNvSpPr/>
            <p:nvPr/>
          </p:nvSpPr>
          <p:spPr>
            <a:xfrm>
              <a:off x="4076130" y="3357051"/>
              <a:ext cx="207203" cy="23313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grpSp>
        <p:nvGrpSpPr>
          <p:cNvPr id="194" name="Group 193">
            <a:extLst>
              <a:ext uri="{FF2B5EF4-FFF2-40B4-BE49-F238E27FC236}">
                <a16:creationId xmlns:a16="http://schemas.microsoft.com/office/drawing/2014/main" id="{3683B0C3-CE5B-4E4B-A74C-35BD7225E6C3}"/>
              </a:ext>
            </a:extLst>
          </p:cNvPr>
          <p:cNvGrpSpPr/>
          <p:nvPr/>
        </p:nvGrpSpPr>
        <p:grpSpPr>
          <a:xfrm>
            <a:off x="3652233" y="5417056"/>
            <a:ext cx="2780075" cy="261610"/>
            <a:chOff x="2569269" y="5240635"/>
            <a:chExt cx="2780075" cy="261610"/>
          </a:xfrm>
        </p:grpSpPr>
        <p:grpSp>
          <p:nvGrpSpPr>
            <p:cNvPr id="205" name="Group 204">
              <a:extLst>
                <a:ext uri="{FF2B5EF4-FFF2-40B4-BE49-F238E27FC236}">
                  <a16:creationId xmlns:a16="http://schemas.microsoft.com/office/drawing/2014/main" id="{7071A442-EEF2-44FE-8865-568EE0E3AE4F}"/>
                </a:ext>
              </a:extLst>
            </p:cNvPr>
            <p:cNvGrpSpPr/>
            <p:nvPr/>
          </p:nvGrpSpPr>
          <p:grpSpPr>
            <a:xfrm>
              <a:off x="4064984" y="5240635"/>
              <a:ext cx="1284360" cy="261610"/>
              <a:chOff x="3546176" y="5088235"/>
              <a:chExt cx="1284360" cy="261610"/>
            </a:xfrm>
          </p:grpSpPr>
          <p:sp>
            <p:nvSpPr>
              <p:cNvPr id="214" name="TextBox 213">
                <a:extLst>
                  <a:ext uri="{FF2B5EF4-FFF2-40B4-BE49-F238E27FC236}">
                    <a16:creationId xmlns:a16="http://schemas.microsoft.com/office/drawing/2014/main" id="{07E72DA2-F8E2-4B08-BEEF-A0D67EC154A3}"/>
                  </a:ext>
                </a:extLst>
              </p:cNvPr>
              <p:cNvSpPr txBox="1"/>
              <p:nvPr/>
            </p:nvSpPr>
            <p:spPr>
              <a:xfrm>
                <a:off x="3546176" y="5088235"/>
                <a:ext cx="1008609" cy="261610"/>
              </a:xfrm>
              <a:prstGeom prst="rect">
                <a:avLst/>
              </a:prstGeom>
              <a:noFill/>
            </p:spPr>
            <p:txBody>
              <a:bodyPr wrap="none" rtlCol="0" anchor="ctr">
                <a:spAutoFit/>
              </a:bodyPr>
              <a:lstStyle/>
              <a:p>
                <a:r>
                  <a:rPr lang="en-GB" sz="1100" b="1" dirty="0"/>
                  <a:t>Favours </a:t>
                </a:r>
                <a:r>
                  <a:rPr lang="en-GB" sz="1100" b="1" dirty="0" err="1"/>
                  <a:t>TTh</a:t>
                </a:r>
                <a:endParaRPr lang="en-GB" sz="1100" b="1" dirty="0"/>
              </a:p>
            </p:txBody>
          </p:sp>
          <p:sp>
            <p:nvSpPr>
              <p:cNvPr id="215" name="Right Arrow 98">
                <a:extLst>
                  <a:ext uri="{FF2B5EF4-FFF2-40B4-BE49-F238E27FC236}">
                    <a16:creationId xmlns:a16="http://schemas.microsoft.com/office/drawing/2014/main" id="{DEB20BE8-F5F3-4C60-A786-2BA47240DFB7}"/>
                  </a:ext>
                </a:extLst>
              </p:cNvPr>
              <p:cNvSpPr/>
              <p:nvPr/>
            </p:nvSpPr>
            <p:spPr>
              <a:xfrm>
                <a:off x="4571036" y="5111004"/>
                <a:ext cx="259500" cy="199438"/>
              </a:xfrm>
              <a:prstGeom prst="rightArrow">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grpSp>
          <p:nvGrpSpPr>
            <p:cNvPr id="207" name="Group 206">
              <a:extLst>
                <a:ext uri="{FF2B5EF4-FFF2-40B4-BE49-F238E27FC236}">
                  <a16:creationId xmlns:a16="http://schemas.microsoft.com/office/drawing/2014/main" id="{79739042-D2C7-4830-8030-E6BA7B4C81F6}"/>
                </a:ext>
              </a:extLst>
            </p:cNvPr>
            <p:cNvGrpSpPr/>
            <p:nvPr/>
          </p:nvGrpSpPr>
          <p:grpSpPr>
            <a:xfrm>
              <a:off x="2569269" y="5240635"/>
              <a:ext cx="1581578" cy="261610"/>
              <a:chOff x="2050461" y="5088235"/>
              <a:chExt cx="1581578" cy="261610"/>
            </a:xfrm>
          </p:grpSpPr>
          <p:sp>
            <p:nvSpPr>
              <p:cNvPr id="208" name="TextBox 207">
                <a:extLst>
                  <a:ext uri="{FF2B5EF4-FFF2-40B4-BE49-F238E27FC236}">
                    <a16:creationId xmlns:a16="http://schemas.microsoft.com/office/drawing/2014/main" id="{79F442F8-C501-4FB0-9A50-26B2FF330706}"/>
                  </a:ext>
                </a:extLst>
              </p:cNvPr>
              <p:cNvSpPr txBox="1"/>
              <p:nvPr/>
            </p:nvSpPr>
            <p:spPr>
              <a:xfrm>
                <a:off x="2278783" y="5088235"/>
                <a:ext cx="1353256" cy="261610"/>
              </a:xfrm>
              <a:prstGeom prst="rect">
                <a:avLst/>
              </a:prstGeom>
              <a:noFill/>
            </p:spPr>
            <p:txBody>
              <a:bodyPr wrap="none" rtlCol="0" anchor="ctr">
                <a:spAutoFit/>
              </a:bodyPr>
              <a:lstStyle/>
              <a:p>
                <a:pPr algn="r"/>
                <a:r>
                  <a:rPr lang="en-GB" sz="1100" b="1" dirty="0"/>
                  <a:t>Favours placebo</a:t>
                </a:r>
              </a:p>
            </p:txBody>
          </p:sp>
          <p:sp>
            <p:nvSpPr>
              <p:cNvPr id="213" name="Right Arrow 99">
                <a:extLst>
                  <a:ext uri="{FF2B5EF4-FFF2-40B4-BE49-F238E27FC236}">
                    <a16:creationId xmlns:a16="http://schemas.microsoft.com/office/drawing/2014/main" id="{1759381B-ACAD-43FA-B154-68E95B46FDF7}"/>
                  </a:ext>
                </a:extLst>
              </p:cNvPr>
              <p:cNvSpPr/>
              <p:nvPr/>
            </p:nvSpPr>
            <p:spPr>
              <a:xfrm flipH="1">
                <a:off x="2050461" y="5111004"/>
                <a:ext cx="259500" cy="199438"/>
              </a:xfrm>
              <a:prstGeom prst="rightArrow">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grpSp>
      <p:sp>
        <p:nvSpPr>
          <p:cNvPr id="216" name="Round Same Side Corner Rectangle 58">
            <a:extLst>
              <a:ext uri="{FF2B5EF4-FFF2-40B4-BE49-F238E27FC236}">
                <a16:creationId xmlns:a16="http://schemas.microsoft.com/office/drawing/2014/main" id="{2BD8945A-1365-4D2A-A21D-8395AC7DEB0C}"/>
              </a:ext>
            </a:extLst>
          </p:cNvPr>
          <p:cNvSpPr/>
          <p:nvPr/>
        </p:nvSpPr>
        <p:spPr>
          <a:xfrm>
            <a:off x="1299036" y="2470902"/>
            <a:ext cx="9061201" cy="518427"/>
          </a:xfrm>
          <a:prstGeom prst="round2SameRect">
            <a:avLst>
              <a:gd name="adj1" fmla="val 50000"/>
              <a:gd name="adj2" fmla="val 0"/>
            </a:avLst>
          </a:prstGeom>
          <a:solidFill>
            <a:schemeClr val="accent2"/>
          </a:solidFill>
          <a:ln w="285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GB" sz="1400" b="1" spc="-20" dirty="0">
                <a:solidFill>
                  <a:prstClr val="white"/>
                </a:solidFill>
              </a:rPr>
              <a:t>Meta-analysis: effect of </a:t>
            </a:r>
            <a:r>
              <a:rPr lang="en-GB" sz="1400" b="1" spc="-20" dirty="0" err="1">
                <a:solidFill>
                  <a:prstClr val="white"/>
                </a:solidFill>
              </a:rPr>
              <a:t>TTh</a:t>
            </a:r>
            <a:r>
              <a:rPr lang="en-GB" sz="1400" b="1" spc="-20" dirty="0">
                <a:solidFill>
                  <a:prstClr val="white"/>
                </a:solidFill>
              </a:rPr>
              <a:t> on sexual desire (assessed using the IIEF-15) in men with hypogonadism</a:t>
            </a:r>
          </a:p>
        </p:txBody>
      </p:sp>
    </p:spTree>
    <p:extLst>
      <p:ext uri="{BB962C8B-B14F-4D97-AF65-F5344CB8AC3E}">
        <p14:creationId xmlns:p14="http://schemas.microsoft.com/office/powerpoint/2010/main" val="6730080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ORIGINAL" hidden="1">
            <a:extLst>
              <a:ext uri="{FF2B5EF4-FFF2-40B4-BE49-F238E27FC236}">
                <a16:creationId xmlns:a16="http://schemas.microsoft.com/office/drawing/2014/main" id="{7AC06CEB-9BB2-485C-AE90-B737C16484FC}"/>
              </a:ext>
            </a:extLst>
          </p:cNvPr>
          <p:cNvGrpSpPr/>
          <p:nvPr/>
        </p:nvGrpSpPr>
        <p:grpSpPr>
          <a:xfrm>
            <a:off x="1146686" y="2036315"/>
            <a:ext cx="9366350" cy="3504254"/>
            <a:chOff x="-646274" y="1987826"/>
            <a:chExt cx="9366350" cy="3504254"/>
          </a:xfrm>
        </p:grpSpPr>
        <p:grpSp>
          <p:nvGrpSpPr>
            <p:cNvPr id="282" name="ORIGINAL">
              <a:extLst>
                <a:ext uri="{FF2B5EF4-FFF2-40B4-BE49-F238E27FC236}">
                  <a16:creationId xmlns:a16="http://schemas.microsoft.com/office/drawing/2014/main" id="{036802B7-FC52-4070-9C9A-EEF848015DAD}"/>
                </a:ext>
              </a:extLst>
            </p:cNvPr>
            <p:cNvGrpSpPr/>
            <p:nvPr/>
          </p:nvGrpSpPr>
          <p:grpSpPr>
            <a:xfrm>
              <a:off x="-646274" y="2020100"/>
              <a:ext cx="9366350" cy="3471980"/>
              <a:chOff x="-646274" y="2020100"/>
              <a:chExt cx="9366350" cy="3471980"/>
            </a:xfrm>
          </p:grpSpPr>
          <p:pic>
            <p:nvPicPr>
              <p:cNvPr id="283" name="Picture 2">
                <a:extLst>
                  <a:ext uri="{FF2B5EF4-FFF2-40B4-BE49-F238E27FC236}">
                    <a16:creationId xmlns:a16="http://schemas.microsoft.com/office/drawing/2014/main" id="{A8FD591A-8FD4-4FED-96A3-3233A799FFBC}"/>
                  </a:ext>
                </a:extLst>
              </p:cNvPr>
              <p:cNvPicPr>
                <a:picLocks noChangeAspect="1" noChangeArrowheads="1"/>
              </p:cNvPicPr>
              <p:nvPr/>
            </p:nvPicPr>
            <p:blipFill rotWithShape="1">
              <a:blip r:embed="rId3">
                <a:duotone>
                  <a:schemeClr val="accent4">
                    <a:shade val="45000"/>
                    <a:satMod val="135000"/>
                  </a:schemeClr>
                  <a:prstClr val="white"/>
                </a:duotone>
                <a:extLst>
                  <a:ext uri="{28A0092B-C50C-407E-A947-70E740481C1C}">
                    <a14:useLocalDpi xmlns:a14="http://schemas.microsoft.com/office/drawing/2010/main" val="0"/>
                  </a:ext>
                </a:extLst>
              </a:blip>
              <a:srcRect t="70784"/>
              <a:stretch/>
            </p:blipFill>
            <p:spPr bwMode="auto">
              <a:xfrm>
                <a:off x="-639924" y="2367824"/>
                <a:ext cx="9360000" cy="17024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4" name="Picture 2">
                <a:extLst>
                  <a:ext uri="{FF2B5EF4-FFF2-40B4-BE49-F238E27FC236}">
                    <a16:creationId xmlns:a16="http://schemas.microsoft.com/office/drawing/2014/main" id="{F9E6ACF3-82D7-483E-82BD-E0516759779D}"/>
                  </a:ext>
                </a:extLst>
              </p:cNvPr>
              <p:cNvPicPr>
                <a:picLocks noChangeAspect="1" noChangeArrowheads="1"/>
              </p:cNvPicPr>
              <p:nvPr/>
            </p:nvPicPr>
            <p:blipFill rotWithShape="1">
              <a:blip r:embed="rId3">
                <a:duotone>
                  <a:schemeClr val="accent4">
                    <a:shade val="45000"/>
                    <a:satMod val="135000"/>
                  </a:schemeClr>
                  <a:prstClr val="white"/>
                </a:duotone>
                <a:extLst>
                  <a:ext uri="{28A0092B-C50C-407E-A947-70E740481C1C}">
                    <a14:useLocalDpi xmlns:a14="http://schemas.microsoft.com/office/drawing/2010/main" val="0"/>
                  </a:ext>
                </a:extLst>
              </a:blip>
              <a:srcRect t="25636" b="56831"/>
              <a:stretch/>
            </p:blipFill>
            <p:spPr bwMode="auto">
              <a:xfrm>
                <a:off x="-646274" y="3251323"/>
                <a:ext cx="9360000" cy="1021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5" name="Picture 2">
                <a:extLst>
                  <a:ext uri="{FF2B5EF4-FFF2-40B4-BE49-F238E27FC236}">
                    <a16:creationId xmlns:a16="http://schemas.microsoft.com/office/drawing/2014/main" id="{AD9F859C-0D50-49DA-BB56-8C07D580F5C1}"/>
                  </a:ext>
                </a:extLst>
              </p:cNvPr>
              <p:cNvPicPr>
                <a:picLocks noChangeAspect="1" noChangeArrowheads="1"/>
              </p:cNvPicPr>
              <p:nvPr/>
            </p:nvPicPr>
            <p:blipFill rotWithShape="1">
              <a:blip r:embed="rId3">
                <a:duotone>
                  <a:schemeClr val="accent4">
                    <a:shade val="45000"/>
                    <a:satMod val="135000"/>
                  </a:schemeClr>
                  <a:prstClr val="white"/>
                </a:duotone>
                <a:extLst>
                  <a:ext uri="{28A0092B-C50C-407E-A947-70E740481C1C}">
                    <a14:useLocalDpi xmlns:a14="http://schemas.microsoft.com/office/drawing/2010/main" val="0"/>
                  </a:ext>
                </a:extLst>
              </a:blip>
              <a:srcRect t="43201" b="44407"/>
              <a:stretch/>
            </p:blipFill>
            <p:spPr bwMode="auto">
              <a:xfrm>
                <a:off x="-646274" y="4150307"/>
                <a:ext cx="9360000" cy="722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6" name="Picture 2">
                <a:extLst>
                  <a:ext uri="{FF2B5EF4-FFF2-40B4-BE49-F238E27FC236}">
                    <a16:creationId xmlns:a16="http://schemas.microsoft.com/office/drawing/2014/main" id="{C8834088-1246-4709-A21C-8C1081BD4A03}"/>
                  </a:ext>
                </a:extLst>
              </p:cNvPr>
              <p:cNvPicPr>
                <a:picLocks noChangeAspect="1" noChangeArrowheads="1"/>
              </p:cNvPicPr>
              <p:nvPr/>
            </p:nvPicPr>
            <p:blipFill rotWithShape="1">
              <a:blip r:embed="rId3">
                <a:duotone>
                  <a:schemeClr val="accent4">
                    <a:shade val="45000"/>
                    <a:satMod val="135000"/>
                  </a:schemeClr>
                  <a:prstClr val="white"/>
                </a:duotone>
                <a:extLst>
                  <a:ext uri="{28A0092B-C50C-407E-A947-70E740481C1C}">
                    <a14:useLocalDpi xmlns:a14="http://schemas.microsoft.com/office/drawing/2010/main" val="0"/>
                  </a:ext>
                </a:extLst>
              </a:blip>
              <a:srcRect t="89050"/>
              <a:stretch/>
            </p:blipFill>
            <p:spPr bwMode="auto">
              <a:xfrm>
                <a:off x="-639924" y="4853975"/>
                <a:ext cx="9360000" cy="638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7" name="Picture 2">
                <a:extLst>
                  <a:ext uri="{FF2B5EF4-FFF2-40B4-BE49-F238E27FC236}">
                    <a16:creationId xmlns:a16="http://schemas.microsoft.com/office/drawing/2014/main" id="{5B80CB95-A19D-42E8-87AB-02CA873E83A8}"/>
                  </a:ext>
                </a:extLst>
              </p:cNvPr>
              <p:cNvPicPr>
                <a:picLocks noChangeAspect="1" noChangeArrowheads="1"/>
              </p:cNvPicPr>
              <p:nvPr userDrawn="1"/>
            </p:nvPicPr>
            <p:blipFill rotWithShape="1">
              <a:blip r:embed="rId3">
                <a:duotone>
                  <a:schemeClr val="accent4">
                    <a:shade val="45000"/>
                    <a:satMod val="135000"/>
                  </a:schemeClr>
                  <a:prstClr val="white"/>
                </a:duotone>
                <a:extLst>
                  <a:ext uri="{28A0092B-C50C-407E-A947-70E740481C1C}">
                    <a14:useLocalDpi xmlns:a14="http://schemas.microsoft.com/office/drawing/2010/main" val="0"/>
                  </a:ext>
                </a:extLst>
              </a:blip>
              <a:srcRect b="88648"/>
              <a:stretch/>
            </p:blipFill>
            <p:spPr bwMode="auto">
              <a:xfrm>
                <a:off x="-641920" y="2020100"/>
                <a:ext cx="9348465" cy="6615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95" name="ORIGINAL"/>
            <p:cNvPicPr>
              <a:picLocks noChangeAspect="1" noChangeArrowheads="1"/>
            </p:cNvPicPr>
            <p:nvPr/>
          </p:nvPicPr>
          <p:blipFill rotWithShape="1">
            <a:blip r:embed="rId3">
              <a:duotone>
                <a:schemeClr val="accent4">
                  <a:shade val="45000"/>
                  <a:satMod val="135000"/>
                </a:schemeClr>
                <a:prstClr val="white"/>
              </a:duotone>
              <a:extLst>
                <a:ext uri="{28A0092B-C50C-407E-A947-70E740481C1C}">
                  <a14:useLocalDpi xmlns:a14="http://schemas.microsoft.com/office/drawing/2010/main" val="0"/>
                </a:ext>
              </a:extLst>
            </a:blip>
            <a:srcRect l="32000" b="92025"/>
            <a:stretch/>
          </p:blipFill>
          <p:spPr bwMode="auto">
            <a:xfrm>
              <a:off x="2349528" y="1987826"/>
              <a:ext cx="6357017" cy="464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5" name="TextBox 4"/>
          <p:cNvSpPr txBox="1"/>
          <p:nvPr/>
        </p:nvSpPr>
        <p:spPr>
          <a:xfrm>
            <a:off x="1524001" y="5797490"/>
            <a:ext cx="9144001" cy="400110"/>
          </a:xfrm>
          <a:prstGeom prst="rect">
            <a:avLst/>
          </a:prstGeom>
          <a:noFill/>
        </p:spPr>
        <p:txBody>
          <a:bodyPr wrap="square" rtlCol="0" anchor="b">
            <a:spAutoFit/>
          </a:bodyPr>
          <a:lstStyle/>
          <a:p>
            <a:pPr>
              <a:buClr>
                <a:srgbClr val="005294"/>
              </a:buClr>
            </a:pPr>
            <a:r>
              <a:rPr lang="en-GB" sz="1000" dirty="0">
                <a:solidFill>
                  <a:schemeClr val="tx2"/>
                </a:solidFill>
              </a:rPr>
              <a:t>CI, confidence interval; IIEF, International Index of Erectile Function; RCT, randomised controlled trial; </a:t>
            </a:r>
            <a:r>
              <a:rPr lang="en-GB" sz="1000" dirty="0" err="1">
                <a:solidFill>
                  <a:schemeClr val="tx2"/>
                </a:solidFill>
              </a:rPr>
              <a:t>TTh</a:t>
            </a:r>
            <a:r>
              <a:rPr lang="en-GB" sz="1000" dirty="0">
                <a:solidFill>
                  <a:schemeClr val="tx2"/>
                </a:solidFill>
              </a:rPr>
              <a:t>, testosterone therapy</a:t>
            </a:r>
          </a:p>
          <a:p>
            <a:pPr>
              <a:buClr>
                <a:srgbClr val="005294"/>
              </a:buClr>
            </a:pPr>
            <a:r>
              <a:rPr lang="en-GB" sz="1000" dirty="0" err="1">
                <a:solidFill>
                  <a:schemeClr val="tx2"/>
                </a:solidFill>
              </a:rPr>
              <a:t>Rastrelli</a:t>
            </a:r>
            <a:r>
              <a:rPr lang="en-GB" sz="1000" dirty="0">
                <a:solidFill>
                  <a:schemeClr val="tx2"/>
                </a:solidFill>
              </a:rPr>
              <a:t> G </a:t>
            </a:r>
            <a:r>
              <a:rPr lang="en-GB" sz="1000" i="1" dirty="0">
                <a:solidFill>
                  <a:schemeClr val="tx2"/>
                </a:solidFill>
              </a:rPr>
              <a:t>et al. </a:t>
            </a:r>
            <a:r>
              <a:rPr lang="en-GB" sz="1000" i="1" dirty="0" err="1">
                <a:solidFill>
                  <a:schemeClr val="tx2"/>
                </a:solidFill>
              </a:rPr>
              <a:t>Maturitas</a:t>
            </a:r>
            <a:r>
              <a:rPr lang="en-GB" sz="1000" dirty="0">
                <a:solidFill>
                  <a:schemeClr val="tx2"/>
                </a:solidFill>
              </a:rPr>
              <a:t> 2018;112:46–52. Graph adapted from same reference.</a:t>
            </a:r>
          </a:p>
        </p:txBody>
      </p:sp>
      <p:sp>
        <p:nvSpPr>
          <p:cNvPr id="2" name="Title 1"/>
          <p:cNvSpPr>
            <a:spLocks noGrp="1"/>
          </p:cNvSpPr>
          <p:nvPr>
            <p:ph type="title"/>
          </p:nvPr>
        </p:nvSpPr>
        <p:spPr>
          <a:xfrm>
            <a:off x="177554" y="152401"/>
            <a:ext cx="11390050" cy="834047"/>
          </a:xfrm>
        </p:spPr>
        <p:txBody>
          <a:bodyPr>
            <a:noAutofit/>
          </a:bodyPr>
          <a:lstStyle/>
          <a:p>
            <a:r>
              <a:rPr lang="en-GB" sz="3200" dirty="0" err="1"/>
              <a:t>TTh</a:t>
            </a:r>
            <a:r>
              <a:rPr lang="en-GB" sz="3200" dirty="0"/>
              <a:t> significantly improves orgasm versus placebo in men with hypogonadism</a:t>
            </a:r>
          </a:p>
        </p:txBody>
      </p:sp>
      <p:sp>
        <p:nvSpPr>
          <p:cNvPr id="8" name="Content Placeholder 2"/>
          <p:cNvSpPr txBox="1">
            <a:spLocks/>
          </p:cNvSpPr>
          <p:nvPr/>
        </p:nvSpPr>
        <p:spPr>
          <a:xfrm>
            <a:off x="248576" y="1159544"/>
            <a:ext cx="11319028" cy="1239808"/>
          </a:xfrm>
          <a:prstGeom prst="rect">
            <a:avLst/>
          </a:prstGeom>
          <a:noFill/>
        </p:spPr>
        <p:txBody>
          <a:bodyPr vert="horz" lIns="91440" tIns="45720" rIns="91440" bIns="45720" rtlCol="0">
            <a:noAutofit/>
          </a:bodyPr>
          <a:lstStyle>
            <a:lvl1pPr marL="269875" indent="-269875" algn="l" defTabSz="457200" rtl="0" eaLnBrk="1" latinLnBrk="0" hangingPunct="1">
              <a:spcBef>
                <a:spcPct val="20000"/>
              </a:spcBef>
              <a:buClr>
                <a:schemeClr val="tx2"/>
              </a:buClr>
              <a:buFont typeface="Arial"/>
              <a:buChar char="•"/>
              <a:defRPr sz="2800" kern="1200">
                <a:solidFill>
                  <a:schemeClr val="tx2"/>
                </a:solidFill>
                <a:latin typeface="Calibri"/>
                <a:ea typeface="+mn-ea"/>
                <a:cs typeface="+mn-cs"/>
              </a:defRPr>
            </a:lvl1pPr>
            <a:lvl2pPr marL="742950" indent="-285750" algn="l" defTabSz="457200" rtl="0" eaLnBrk="1" latinLnBrk="0" hangingPunct="1">
              <a:spcBef>
                <a:spcPct val="20000"/>
              </a:spcBef>
              <a:buClr>
                <a:schemeClr val="tx2"/>
              </a:buClr>
              <a:buFont typeface="Arial"/>
              <a:buChar char="–"/>
              <a:defRPr sz="2400" kern="1200">
                <a:solidFill>
                  <a:schemeClr val="tx2"/>
                </a:solidFill>
                <a:latin typeface="Calibri"/>
                <a:ea typeface="+mn-ea"/>
                <a:cs typeface="+mn-cs"/>
              </a:defRPr>
            </a:lvl2pPr>
            <a:lvl3pPr marL="1077913" indent="-163513" algn="l" defTabSz="457200" rtl="0" eaLnBrk="1" latinLnBrk="0" hangingPunct="1">
              <a:spcBef>
                <a:spcPct val="20000"/>
              </a:spcBef>
              <a:buClr>
                <a:schemeClr val="tx2"/>
              </a:buClr>
              <a:buFont typeface="Arial"/>
              <a:buChar char="•"/>
              <a:defRPr sz="2000" kern="1200">
                <a:solidFill>
                  <a:schemeClr val="tx2"/>
                </a:solidFill>
                <a:latin typeface="Calibri"/>
                <a:ea typeface="+mn-ea"/>
                <a:cs typeface="+mn-cs"/>
              </a:defRPr>
            </a:lvl3pPr>
            <a:lvl4pPr marL="1600200" indent="-228600" algn="l" defTabSz="457200" rtl="0" eaLnBrk="1" latinLnBrk="0" hangingPunct="1">
              <a:spcBef>
                <a:spcPct val="20000"/>
              </a:spcBef>
              <a:buClr>
                <a:schemeClr val="tx2"/>
              </a:buClr>
              <a:buFont typeface="Arial"/>
              <a:buChar char="–"/>
              <a:defRPr sz="1800" kern="1200">
                <a:solidFill>
                  <a:schemeClr val="tx2"/>
                </a:solidFill>
                <a:latin typeface="Calibri"/>
                <a:ea typeface="+mn-ea"/>
                <a:cs typeface="+mn-cs"/>
              </a:defRPr>
            </a:lvl4pPr>
            <a:lvl5pPr marL="2057400" indent="-228600" algn="l" defTabSz="457200" rtl="0" eaLnBrk="1" latinLnBrk="0" hangingPunct="1">
              <a:spcBef>
                <a:spcPct val="20000"/>
              </a:spcBef>
              <a:buClr>
                <a:schemeClr val="tx2"/>
              </a:buClr>
              <a:buFont typeface="Arial"/>
              <a:buChar char="»"/>
              <a:defRPr sz="1800" kern="1200">
                <a:solidFill>
                  <a:schemeClr val="tx2"/>
                </a:solidFill>
                <a:latin typeface="Calibr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rgbClr val="005294"/>
              </a:buClr>
            </a:pPr>
            <a:r>
              <a:rPr lang="en-GB" sz="1800" dirty="0"/>
              <a:t>Meta-analysis of 7 RCTs evaluating the effect of </a:t>
            </a:r>
            <a:r>
              <a:rPr lang="en-GB" sz="1800" dirty="0" err="1"/>
              <a:t>TTh</a:t>
            </a:r>
            <a:r>
              <a:rPr lang="en-GB" sz="1800" dirty="0"/>
              <a:t> on orgasm in men with hypogonadism, via the IIEF-15 questionnaire</a:t>
            </a:r>
          </a:p>
          <a:p>
            <a:pPr>
              <a:buClr>
                <a:srgbClr val="005294"/>
              </a:buClr>
            </a:pPr>
            <a:r>
              <a:rPr lang="en-GB" sz="1800" dirty="0"/>
              <a:t>Overall, </a:t>
            </a:r>
            <a:r>
              <a:rPr lang="en-GB" sz="1800" dirty="0" err="1"/>
              <a:t>TTh</a:t>
            </a:r>
            <a:r>
              <a:rPr lang="en-GB" sz="1800" dirty="0"/>
              <a:t> use was associated with a significant improvement in orgasm versus placebo in men with hypogonadism</a:t>
            </a:r>
          </a:p>
        </p:txBody>
      </p:sp>
      <p:grpSp>
        <p:nvGrpSpPr>
          <p:cNvPr id="6" name="Group 5"/>
          <p:cNvGrpSpPr/>
          <p:nvPr/>
        </p:nvGrpSpPr>
        <p:grpSpPr>
          <a:xfrm>
            <a:off x="1332864" y="2533325"/>
            <a:ext cx="9000344" cy="3029105"/>
            <a:chOff x="716070" y="2548898"/>
            <a:chExt cx="7674674" cy="3029105"/>
          </a:xfrm>
        </p:grpSpPr>
        <p:grpSp>
          <p:nvGrpSpPr>
            <p:cNvPr id="81" name="Group 80">
              <a:extLst>
                <a:ext uri="{FF2B5EF4-FFF2-40B4-BE49-F238E27FC236}">
                  <a16:creationId xmlns:a16="http://schemas.microsoft.com/office/drawing/2014/main" id="{164DB4B1-2107-439E-B3C8-AD8C16F2A6CB}"/>
                </a:ext>
              </a:extLst>
            </p:cNvPr>
            <p:cNvGrpSpPr/>
            <p:nvPr/>
          </p:nvGrpSpPr>
          <p:grpSpPr>
            <a:xfrm>
              <a:off x="2564736" y="3126542"/>
              <a:ext cx="3072203" cy="2027091"/>
              <a:chOff x="2564736" y="3081386"/>
              <a:chExt cx="3072203" cy="2027091"/>
            </a:xfrm>
          </p:grpSpPr>
          <p:sp>
            <p:nvSpPr>
              <p:cNvPr id="82" name="Freeform: Shape 117">
                <a:extLst>
                  <a:ext uri="{FF2B5EF4-FFF2-40B4-BE49-F238E27FC236}">
                    <a16:creationId xmlns:a16="http://schemas.microsoft.com/office/drawing/2014/main" id="{6661541E-254C-47F2-9978-04C0EC1A3089}"/>
                  </a:ext>
                </a:extLst>
              </p:cNvPr>
              <p:cNvSpPr/>
              <p:nvPr/>
            </p:nvSpPr>
            <p:spPr>
              <a:xfrm>
                <a:off x="2564736" y="5057190"/>
                <a:ext cx="3070800" cy="0"/>
              </a:xfrm>
              <a:custGeom>
                <a:avLst/>
                <a:gdLst>
                  <a:gd name="connsiteX0" fmla="*/ 0 w 2275049"/>
                  <a:gd name="connsiteY0" fmla="*/ 0 h 933564"/>
                  <a:gd name="connsiteX1" fmla="*/ 0 w 2275049"/>
                  <a:gd name="connsiteY1" fmla="*/ 933564 h 933564"/>
                  <a:gd name="connsiteX2" fmla="*/ 2275049 w 2275049"/>
                  <a:gd name="connsiteY2" fmla="*/ 933564 h 933564"/>
                  <a:gd name="connsiteX0" fmla="*/ 0 w 2275049"/>
                  <a:gd name="connsiteY0" fmla="*/ 0 h 0"/>
                  <a:gd name="connsiteX1" fmla="*/ 2275049 w 2275049"/>
                  <a:gd name="connsiteY1" fmla="*/ 0 h 0"/>
                </a:gdLst>
                <a:ahLst/>
                <a:cxnLst>
                  <a:cxn ang="0">
                    <a:pos x="connsiteX0" y="connsiteY0"/>
                  </a:cxn>
                  <a:cxn ang="0">
                    <a:pos x="connsiteX1" y="connsiteY1"/>
                  </a:cxn>
                </a:cxnLst>
                <a:rect l="l" t="t" r="r" b="b"/>
                <a:pathLst>
                  <a:path w="2275049">
                    <a:moveTo>
                      <a:pt x="0" y="0"/>
                    </a:moveTo>
                    <a:lnTo>
                      <a:pt x="2275049" y="0"/>
                    </a:lnTo>
                  </a:path>
                </a:pathLst>
              </a:custGeom>
              <a:noFill/>
              <a:ln w="19050" cap="sq">
                <a:solidFill>
                  <a:schemeClr val="tx1"/>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grpSp>
            <p:nvGrpSpPr>
              <p:cNvPr id="83" name="Group 82">
                <a:extLst>
                  <a:ext uri="{FF2B5EF4-FFF2-40B4-BE49-F238E27FC236}">
                    <a16:creationId xmlns:a16="http://schemas.microsoft.com/office/drawing/2014/main" id="{3B7F26E5-F1BE-4D49-9612-EB5543922549}"/>
                  </a:ext>
                </a:extLst>
              </p:cNvPr>
              <p:cNvGrpSpPr/>
              <p:nvPr/>
            </p:nvGrpSpPr>
            <p:grpSpPr>
              <a:xfrm>
                <a:off x="2564737" y="5062758"/>
                <a:ext cx="3072202" cy="45719"/>
                <a:chOff x="2991678" y="3207636"/>
                <a:chExt cx="3072202" cy="2027091"/>
              </a:xfrm>
            </p:grpSpPr>
            <p:cxnSp>
              <p:nvCxnSpPr>
                <p:cNvPr id="85" name="Straight Connector 84">
                  <a:extLst>
                    <a:ext uri="{FF2B5EF4-FFF2-40B4-BE49-F238E27FC236}">
                      <a16:creationId xmlns:a16="http://schemas.microsoft.com/office/drawing/2014/main" id="{72AE103A-8680-4FAC-AC43-B70C153837C6}"/>
                    </a:ext>
                  </a:extLst>
                </p:cNvPr>
                <p:cNvCxnSpPr>
                  <a:cxnSpLocks/>
                </p:cNvCxnSpPr>
                <p:nvPr/>
              </p:nvCxnSpPr>
              <p:spPr>
                <a:xfrm>
                  <a:off x="6063879" y="3207636"/>
                  <a:ext cx="1" cy="2027091"/>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0" name="Straight Connector 119">
                  <a:extLst>
                    <a:ext uri="{FF2B5EF4-FFF2-40B4-BE49-F238E27FC236}">
                      <a16:creationId xmlns:a16="http://schemas.microsoft.com/office/drawing/2014/main" id="{F1928EE3-D70C-4F84-AA61-9E0FADE5C450}"/>
                    </a:ext>
                  </a:extLst>
                </p:cNvPr>
                <p:cNvCxnSpPr>
                  <a:cxnSpLocks/>
                </p:cNvCxnSpPr>
                <p:nvPr/>
              </p:nvCxnSpPr>
              <p:spPr>
                <a:xfrm>
                  <a:off x="5295828" y="3207636"/>
                  <a:ext cx="1" cy="2027091"/>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1" name="Straight Connector 120">
                  <a:extLst>
                    <a:ext uri="{FF2B5EF4-FFF2-40B4-BE49-F238E27FC236}">
                      <a16:creationId xmlns:a16="http://schemas.microsoft.com/office/drawing/2014/main" id="{9490DFEA-798A-4C9F-8DFD-311372BBC9BE}"/>
                    </a:ext>
                  </a:extLst>
                </p:cNvPr>
                <p:cNvCxnSpPr>
                  <a:cxnSpLocks/>
                </p:cNvCxnSpPr>
                <p:nvPr/>
              </p:nvCxnSpPr>
              <p:spPr>
                <a:xfrm>
                  <a:off x="3759728" y="3207636"/>
                  <a:ext cx="1" cy="2027091"/>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2" name="Straight Connector 121">
                  <a:extLst>
                    <a:ext uri="{FF2B5EF4-FFF2-40B4-BE49-F238E27FC236}">
                      <a16:creationId xmlns:a16="http://schemas.microsoft.com/office/drawing/2014/main" id="{81CCC0A4-EB40-442D-B597-2C9A6A92FD26}"/>
                    </a:ext>
                  </a:extLst>
                </p:cNvPr>
                <p:cNvCxnSpPr>
                  <a:cxnSpLocks/>
                </p:cNvCxnSpPr>
                <p:nvPr/>
              </p:nvCxnSpPr>
              <p:spPr>
                <a:xfrm>
                  <a:off x="2991678" y="3207636"/>
                  <a:ext cx="1" cy="2027091"/>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grpSp>
          <p:cxnSp>
            <p:nvCxnSpPr>
              <p:cNvPr id="84" name="Straight Connector 83">
                <a:extLst>
                  <a:ext uri="{FF2B5EF4-FFF2-40B4-BE49-F238E27FC236}">
                    <a16:creationId xmlns:a16="http://schemas.microsoft.com/office/drawing/2014/main" id="{A2E67A04-FD57-48CD-AF41-83973A0DA168}"/>
                  </a:ext>
                </a:extLst>
              </p:cNvPr>
              <p:cNvCxnSpPr>
                <a:cxnSpLocks/>
              </p:cNvCxnSpPr>
              <p:nvPr/>
            </p:nvCxnSpPr>
            <p:spPr>
              <a:xfrm>
                <a:off x="4100837" y="3081386"/>
                <a:ext cx="1" cy="2027091"/>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123" name="Rounded Rectangle 57">
              <a:extLst>
                <a:ext uri="{FF2B5EF4-FFF2-40B4-BE49-F238E27FC236}">
                  <a16:creationId xmlns:a16="http://schemas.microsoft.com/office/drawing/2014/main" id="{68E998B3-A9D9-460D-A056-495DC1214A91}"/>
                </a:ext>
              </a:extLst>
            </p:cNvPr>
            <p:cNvSpPr/>
            <p:nvPr/>
          </p:nvSpPr>
          <p:spPr>
            <a:xfrm>
              <a:off x="716070" y="2548898"/>
              <a:ext cx="7674674" cy="3029105"/>
            </a:xfrm>
            <a:prstGeom prst="roundRect">
              <a:avLst>
                <a:gd name="adj" fmla="val 5052"/>
              </a:avLst>
            </a:prstGeom>
            <a:noFill/>
            <a:ln w="285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124" name="TextBox 123">
              <a:extLst>
                <a:ext uri="{FF2B5EF4-FFF2-40B4-BE49-F238E27FC236}">
                  <a16:creationId xmlns:a16="http://schemas.microsoft.com/office/drawing/2014/main" id="{BEEB6302-53FB-45D3-BC88-2337B592589E}"/>
                </a:ext>
              </a:extLst>
            </p:cNvPr>
            <p:cNvSpPr txBox="1"/>
            <p:nvPr/>
          </p:nvSpPr>
          <p:spPr>
            <a:xfrm>
              <a:off x="5841365" y="3104972"/>
              <a:ext cx="2177199" cy="1997213"/>
            </a:xfrm>
            <a:prstGeom prst="rect">
              <a:avLst/>
            </a:prstGeom>
            <a:noFill/>
          </p:spPr>
          <p:txBody>
            <a:bodyPr wrap="none" rtlCol="0">
              <a:spAutoFit/>
            </a:bodyPr>
            <a:lstStyle/>
            <a:p>
              <a:pPr algn="ctr">
                <a:lnSpc>
                  <a:spcPct val="105000"/>
                </a:lnSpc>
                <a:spcAft>
                  <a:spcPts val="400"/>
                </a:spcAft>
              </a:pPr>
              <a:r>
                <a:rPr lang="en-GB" sz="1200" dirty="0"/>
                <a:t>1.50 (-0.93 to 3.93); p=0.23</a:t>
              </a:r>
            </a:p>
            <a:p>
              <a:pPr algn="ctr">
                <a:lnSpc>
                  <a:spcPct val="105000"/>
                </a:lnSpc>
                <a:spcAft>
                  <a:spcPts val="400"/>
                </a:spcAft>
              </a:pPr>
              <a:r>
                <a:rPr lang="en-GB" sz="1200" b="1" dirty="0"/>
                <a:t>3.80 (1.37 to 6.23); p=0.00</a:t>
              </a:r>
            </a:p>
            <a:p>
              <a:pPr algn="ctr">
                <a:lnSpc>
                  <a:spcPct val="105000"/>
                </a:lnSpc>
                <a:spcAft>
                  <a:spcPts val="400"/>
                </a:spcAft>
              </a:pPr>
              <a:r>
                <a:rPr lang="en-GB" sz="1200" dirty="0"/>
                <a:t>0.20 (-0.96 to 1.36); p=0.74</a:t>
              </a:r>
            </a:p>
            <a:p>
              <a:pPr algn="ctr">
                <a:lnSpc>
                  <a:spcPct val="105000"/>
                </a:lnSpc>
                <a:spcAft>
                  <a:spcPts val="400"/>
                </a:spcAft>
              </a:pPr>
              <a:r>
                <a:rPr lang="en-GB" sz="1200" b="1" dirty="0"/>
                <a:t>1.69 (0.55 to 2.83); p=0.00</a:t>
              </a:r>
            </a:p>
            <a:p>
              <a:pPr algn="ctr">
                <a:lnSpc>
                  <a:spcPct val="105000"/>
                </a:lnSpc>
                <a:spcAft>
                  <a:spcPts val="400"/>
                </a:spcAft>
              </a:pPr>
              <a:r>
                <a:rPr lang="en-GB" sz="1200" dirty="0"/>
                <a:t>0.19 (-0.12 to 0.50); p=0.22</a:t>
              </a:r>
            </a:p>
            <a:p>
              <a:pPr algn="ctr">
                <a:lnSpc>
                  <a:spcPct val="105000"/>
                </a:lnSpc>
                <a:spcAft>
                  <a:spcPts val="400"/>
                </a:spcAft>
              </a:pPr>
              <a:r>
                <a:rPr lang="en-GB" sz="1200" dirty="0"/>
                <a:t>-0.30 (-0.72 to 0.12); p=0.16</a:t>
              </a:r>
            </a:p>
            <a:p>
              <a:pPr algn="ctr">
                <a:lnSpc>
                  <a:spcPct val="105000"/>
                </a:lnSpc>
                <a:spcAft>
                  <a:spcPts val="400"/>
                </a:spcAft>
              </a:pPr>
              <a:r>
                <a:rPr lang="en-GB" sz="1200" b="1" dirty="0"/>
                <a:t>0.80 (0.33 to 1.27); p=0.00</a:t>
              </a:r>
            </a:p>
            <a:p>
              <a:pPr algn="ctr">
                <a:lnSpc>
                  <a:spcPct val="105000"/>
                </a:lnSpc>
                <a:spcAft>
                  <a:spcPts val="400"/>
                </a:spcAft>
              </a:pPr>
              <a:r>
                <a:rPr lang="en-GB" sz="1200" b="1" dirty="0">
                  <a:solidFill>
                    <a:schemeClr val="tx2"/>
                  </a:solidFill>
                </a:rPr>
                <a:t>0.63 (0.05 to 1.21); p=0.03</a:t>
              </a:r>
              <a:endParaRPr lang="en-GB" sz="1200" b="1" dirty="0"/>
            </a:p>
          </p:txBody>
        </p:sp>
        <p:sp>
          <p:nvSpPr>
            <p:cNvPr id="125" name="TextBox 124">
              <a:extLst>
                <a:ext uri="{FF2B5EF4-FFF2-40B4-BE49-F238E27FC236}">
                  <a16:creationId xmlns:a16="http://schemas.microsoft.com/office/drawing/2014/main" id="{74CFA55E-B176-423A-9D57-C46C0B50E535}"/>
                </a:ext>
              </a:extLst>
            </p:cNvPr>
            <p:cNvSpPr txBox="1"/>
            <p:nvPr/>
          </p:nvSpPr>
          <p:spPr>
            <a:xfrm>
              <a:off x="5876634" y="2883408"/>
              <a:ext cx="2106667" cy="276999"/>
            </a:xfrm>
            <a:prstGeom prst="rect">
              <a:avLst/>
            </a:prstGeom>
            <a:noFill/>
          </p:spPr>
          <p:txBody>
            <a:bodyPr wrap="none" rtlCol="0">
              <a:spAutoFit/>
            </a:bodyPr>
            <a:lstStyle/>
            <a:p>
              <a:pPr algn="ctr"/>
              <a:r>
                <a:rPr lang="en-GB" sz="1200" b="1" dirty="0"/>
                <a:t>Mean difference (95% CI)</a:t>
              </a:r>
              <a:endParaRPr lang="en-GB" sz="1200" b="1" dirty="0">
                <a:solidFill>
                  <a:schemeClr val="accent1"/>
                </a:solidFill>
              </a:endParaRPr>
            </a:p>
          </p:txBody>
        </p:sp>
        <p:sp>
          <p:nvSpPr>
            <p:cNvPr id="126" name="TextBox 125">
              <a:extLst>
                <a:ext uri="{FF2B5EF4-FFF2-40B4-BE49-F238E27FC236}">
                  <a16:creationId xmlns:a16="http://schemas.microsoft.com/office/drawing/2014/main" id="{27B38A83-B8BD-47DE-87B5-1E3E0AC88DFA}"/>
                </a:ext>
              </a:extLst>
            </p:cNvPr>
            <p:cNvSpPr txBox="1"/>
            <p:nvPr/>
          </p:nvSpPr>
          <p:spPr>
            <a:xfrm>
              <a:off x="1161703" y="3104972"/>
              <a:ext cx="1568058" cy="1997213"/>
            </a:xfrm>
            <a:prstGeom prst="rect">
              <a:avLst/>
            </a:prstGeom>
            <a:noFill/>
          </p:spPr>
          <p:txBody>
            <a:bodyPr wrap="none" rtlCol="0">
              <a:spAutoFit/>
            </a:bodyPr>
            <a:lstStyle/>
            <a:p>
              <a:pPr>
                <a:lnSpc>
                  <a:spcPct val="105000"/>
                </a:lnSpc>
                <a:spcAft>
                  <a:spcPts val="400"/>
                </a:spcAft>
              </a:pPr>
              <a:r>
                <a:rPr lang="en-GB" sz="1200" dirty="0"/>
                <a:t>Allan </a:t>
              </a:r>
              <a:r>
                <a:rPr lang="en-GB" sz="1200" i="1" dirty="0"/>
                <a:t>et al. </a:t>
              </a:r>
              <a:r>
                <a:rPr lang="en-GB" sz="1200" dirty="0"/>
                <a:t>2008</a:t>
              </a:r>
            </a:p>
            <a:p>
              <a:pPr>
                <a:lnSpc>
                  <a:spcPct val="105000"/>
                </a:lnSpc>
                <a:spcAft>
                  <a:spcPts val="400"/>
                </a:spcAft>
              </a:pPr>
              <a:r>
                <a:rPr lang="en-GB" sz="1200" dirty="0"/>
                <a:t>Chiang </a:t>
              </a:r>
              <a:r>
                <a:rPr lang="en-GB" sz="1200" i="1" dirty="0"/>
                <a:t>et al. </a:t>
              </a:r>
              <a:r>
                <a:rPr lang="en-GB" sz="1200" dirty="0"/>
                <a:t>2009</a:t>
              </a:r>
            </a:p>
            <a:p>
              <a:pPr>
                <a:lnSpc>
                  <a:spcPct val="105000"/>
                </a:lnSpc>
                <a:spcAft>
                  <a:spcPts val="400"/>
                </a:spcAft>
              </a:pPr>
              <a:r>
                <a:rPr lang="en-GB" sz="1200" dirty="0"/>
                <a:t>Jones </a:t>
              </a:r>
              <a:r>
                <a:rPr lang="en-GB" sz="1200" i="1" dirty="0"/>
                <a:t>et al. </a:t>
              </a:r>
              <a:r>
                <a:rPr lang="en-GB" sz="1200" dirty="0"/>
                <a:t>2011</a:t>
              </a:r>
            </a:p>
            <a:p>
              <a:pPr>
                <a:lnSpc>
                  <a:spcPct val="105000"/>
                </a:lnSpc>
                <a:spcAft>
                  <a:spcPts val="400"/>
                </a:spcAft>
              </a:pPr>
              <a:r>
                <a:rPr lang="en-GB" sz="1200" dirty="0"/>
                <a:t>Hackett </a:t>
              </a:r>
              <a:r>
                <a:rPr lang="en-GB" sz="1200" i="1" dirty="0"/>
                <a:t>et al. </a:t>
              </a:r>
              <a:r>
                <a:rPr lang="en-GB" sz="1200" dirty="0"/>
                <a:t>2013</a:t>
              </a:r>
            </a:p>
            <a:p>
              <a:pPr>
                <a:lnSpc>
                  <a:spcPct val="105000"/>
                </a:lnSpc>
                <a:spcAft>
                  <a:spcPts val="400"/>
                </a:spcAft>
              </a:pPr>
              <a:r>
                <a:rPr lang="en-GB" sz="1200" dirty="0" err="1"/>
                <a:t>Basaria</a:t>
              </a:r>
              <a:r>
                <a:rPr lang="en-GB" sz="1200" dirty="0"/>
                <a:t> </a:t>
              </a:r>
              <a:r>
                <a:rPr lang="en-GB" sz="1200" i="1" dirty="0"/>
                <a:t>et al. </a:t>
              </a:r>
              <a:r>
                <a:rPr lang="en-GB" sz="1200" dirty="0"/>
                <a:t>2015</a:t>
              </a:r>
            </a:p>
            <a:p>
              <a:pPr>
                <a:lnSpc>
                  <a:spcPct val="105000"/>
                </a:lnSpc>
                <a:spcAft>
                  <a:spcPts val="400"/>
                </a:spcAft>
              </a:pPr>
              <a:r>
                <a:rPr lang="en-GB" sz="1200" dirty="0" err="1"/>
                <a:t>Paduch</a:t>
              </a:r>
              <a:r>
                <a:rPr lang="en-GB" sz="1200" dirty="0"/>
                <a:t> </a:t>
              </a:r>
              <a:r>
                <a:rPr lang="en-GB" sz="1200" i="1" dirty="0"/>
                <a:t>et al. </a:t>
              </a:r>
              <a:r>
                <a:rPr lang="en-GB" sz="1200" dirty="0"/>
                <a:t>2015</a:t>
              </a:r>
            </a:p>
            <a:p>
              <a:pPr>
                <a:lnSpc>
                  <a:spcPct val="105000"/>
                </a:lnSpc>
                <a:spcAft>
                  <a:spcPts val="400"/>
                </a:spcAft>
              </a:pPr>
              <a:r>
                <a:rPr lang="en-GB" sz="1200" dirty="0"/>
                <a:t>Brock </a:t>
              </a:r>
              <a:r>
                <a:rPr lang="en-GB" sz="1200" i="1" dirty="0"/>
                <a:t>et al</a:t>
              </a:r>
              <a:r>
                <a:rPr lang="en-GB" sz="1200" dirty="0"/>
                <a:t>. 2016</a:t>
              </a:r>
            </a:p>
            <a:p>
              <a:pPr>
                <a:lnSpc>
                  <a:spcPct val="105000"/>
                </a:lnSpc>
                <a:spcAft>
                  <a:spcPts val="400"/>
                </a:spcAft>
              </a:pPr>
              <a:r>
                <a:rPr lang="en-GB" sz="1200" b="1" dirty="0">
                  <a:solidFill>
                    <a:schemeClr val="tx2"/>
                  </a:solidFill>
                </a:rPr>
                <a:t>Overall</a:t>
              </a:r>
            </a:p>
          </p:txBody>
        </p:sp>
        <p:sp>
          <p:nvSpPr>
            <p:cNvPr id="127" name="TextBox 126">
              <a:extLst>
                <a:ext uri="{FF2B5EF4-FFF2-40B4-BE49-F238E27FC236}">
                  <a16:creationId xmlns:a16="http://schemas.microsoft.com/office/drawing/2014/main" id="{D6381FC7-591B-4B4E-A721-6910C285E7E6}"/>
                </a:ext>
              </a:extLst>
            </p:cNvPr>
            <p:cNvSpPr txBox="1"/>
            <p:nvPr/>
          </p:nvSpPr>
          <p:spPr>
            <a:xfrm>
              <a:off x="1161703" y="2883408"/>
              <a:ext cx="612668" cy="276999"/>
            </a:xfrm>
            <a:prstGeom prst="rect">
              <a:avLst/>
            </a:prstGeom>
            <a:noFill/>
          </p:spPr>
          <p:txBody>
            <a:bodyPr wrap="none" rtlCol="0">
              <a:spAutoFit/>
            </a:bodyPr>
            <a:lstStyle/>
            <a:p>
              <a:r>
                <a:rPr lang="en-GB" sz="1200" b="1" dirty="0"/>
                <a:t>Study</a:t>
              </a:r>
              <a:endParaRPr lang="en-GB" sz="1200" b="1" dirty="0">
                <a:solidFill>
                  <a:schemeClr val="accent1"/>
                </a:solidFill>
              </a:endParaRPr>
            </a:p>
          </p:txBody>
        </p:sp>
        <p:grpSp>
          <p:nvGrpSpPr>
            <p:cNvPr id="128" name="Group 127">
              <a:extLst>
                <a:ext uri="{FF2B5EF4-FFF2-40B4-BE49-F238E27FC236}">
                  <a16:creationId xmlns:a16="http://schemas.microsoft.com/office/drawing/2014/main" id="{1E7F9260-0F49-4B37-831B-30F0DC567E76}"/>
                </a:ext>
              </a:extLst>
            </p:cNvPr>
            <p:cNvGrpSpPr/>
            <p:nvPr/>
          </p:nvGrpSpPr>
          <p:grpSpPr>
            <a:xfrm>
              <a:off x="3863585" y="3185220"/>
              <a:ext cx="1237449" cy="110340"/>
              <a:chOff x="4383983" y="3373830"/>
              <a:chExt cx="1666783" cy="110340"/>
            </a:xfrm>
          </p:grpSpPr>
          <p:cxnSp>
            <p:nvCxnSpPr>
              <p:cNvPr id="129" name="Straight Connector 128">
                <a:extLst>
                  <a:ext uri="{FF2B5EF4-FFF2-40B4-BE49-F238E27FC236}">
                    <a16:creationId xmlns:a16="http://schemas.microsoft.com/office/drawing/2014/main" id="{A3DBAF26-1D2E-467B-B957-7AA9E8727BB9}"/>
                  </a:ext>
                </a:extLst>
              </p:cNvPr>
              <p:cNvCxnSpPr/>
              <p:nvPr/>
            </p:nvCxnSpPr>
            <p:spPr>
              <a:xfrm>
                <a:off x="4383983" y="3373830"/>
                <a:ext cx="0" cy="11034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30" name="Straight Connector 129">
                <a:extLst>
                  <a:ext uri="{FF2B5EF4-FFF2-40B4-BE49-F238E27FC236}">
                    <a16:creationId xmlns:a16="http://schemas.microsoft.com/office/drawing/2014/main" id="{C3920689-01B7-4C74-AE57-17CD9BD535B6}"/>
                  </a:ext>
                </a:extLst>
              </p:cNvPr>
              <p:cNvCxnSpPr/>
              <p:nvPr/>
            </p:nvCxnSpPr>
            <p:spPr>
              <a:xfrm>
                <a:off x="6050766" y="3373830"/>
                <a:ext cx="0" cy="11034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31" name="Straight Connector 130">
                <a:extLst>
                  <a:ext uri="{FF2B5EF4-FFF2-40B4-BE49-F238E27FC236}">
                    <a16:creationId xmlns:a16="http://schemas.microsoft.com/office/drawing/2014/main" id="{53883575-7B9F-4469-8C19-BC169458D00A}"/>
                  </a:ext>
                </a:extLst>
              </p:cNvPr>
              <p:cNvCxnSpPr/>
              <p:nvPr/>
            </p:nvCxnSpPr>
            <p:spPr>
              <a:xfrm flipH="1">
                <a:off x="4383983" y="3429000"/>
                <a:ext cx="1666783"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132" name="Rectangle 131">
              <a:extLst>
                <a:ext uri="{FF2B5EF4-FFF2-40B4-BE49-F238E27FC236}">
                  <a16:creationId xmlns:a16="http://schemas.microsoft.com/office/drawing/2014/main" id="{50AC72CB-D3DC-49A0-BF70-3981824B8308}"/>
                </a:ext>
              </a:extLst>
            </p:cNvPr>
            <p:cNvSpPr/>
            <p:nvPr/>
          </p:nvSpPr>
          <p:spPr>
            <a:xfrm>
              <a:off x="4426643" y="3201296"/>
              <a:ext cx="106482" cy="8398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3" name="Diamond 132">
              <a:extLst>
                <a:ext uri="{FF2B5EF4-FFF2-40B4-BE49-F238E27FC236}">
                  <a16:creationId xmlns:a16="http://schemas.microsoft.com/office/drawing/2014/main" id="{3AB66324-0574-401E-9C4C-A9E007B6C85C}"/>
                </a:ext>
              </a:extLst>
            </p:cNvPr>
            <p:cNvSpPr/>
            <p:nvPr/>
          </p:nvSpPr>
          <p:spPr>
            <a:xfrm>
              <a:off x="4116113" y="4822473"/>
              <a:ext cx="311954" cy="205316"/>
            </a:xfrm>
            <a:prstGeom prst="diamond">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nvGrpSpPr>
            <p:cNvPr id="134" name="Group 133">
              <a:extLst>
                <a:ext uri="{FF2B5EF4-FFF2-40B4-BE49-F238E27FC236}">
                  <a16:creationId xmlns:a16="http://schemas.microsoft.com/office/drawing/2014/main" id="{41216BE4-646A-4390-8BF6-EC808D149C2D}"/>
                </a:ext>
              </a:extLst>
            </p:cNvPr>
            <p:cNvGrpSpPr/>
            <p:nvPr/>
          </p:nvGrpSpPr>
          <p:grpSpPr>
            <a:xfrm>
              <a:off x="4247522" y="3907148"/>
              <a:ext cx="576362" cy="110340"/>
              <a:chOff x="4383983" y="3373830"/>
              <a:chExt cx="1666783" cy="110340"/>
            </a:xfrm>
          </p:grpSpPr>
          <p:cxnSp>
            <p:nvCxnSpPr>
              <p:cNvPr id="135" name="Straight Connector 134">
                <a:extLst>
                  <a:ext uri="{FF2B5EF4-FFF2-40B4-BE49-F238E27FC236}">
                    <a16:creationId xmlns:a16="http://schemas.microsoft.com/office/drawing/2014/main" id="{F29926A7-8DDE-4EB5-AC30-7F5F8B4F2ED6}"/>
                  </a:ext>
                </a:extLst>
              </p:cNvPr>
              <p:cNvCxnSpPr/>
              <p:nvPr/>
            </p:nvCxnSpPr>
            <p:spPr>
              <a:xfrm>
                <a:off x="4383983" y="3373830"/>
                <a:ext cx="0" cy="11034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36" name="Straight Connector 135">
                <a:extLst>
                  <a:ext uri="{FF2B5EF4-FFF2-40B4-BE49-F238E27FC236}">
                    <a16:creationId xmlns:a16="http://schemas.microsoft.com/office/drawing/2014/main" id="{D42E0FB1-3BE2-493B-AA91-8260B854F41B}"/>
                  </a:ext>
                </a:extLst>
              </p:cNvPr>
              <p:cNvCxnSpPr/>
              <p:nvPr/>
            </p:nvCxnSpPr>
            <p:spPr>
              <a:xfrm>
                <a:off x="6050766" y="3373830"/>
                <a:ext cx="0" cy="11034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37" name="Straight Connector 136">
                <a:extLst>
                  <a:ext uri="{FF2B5EF4-FFF2-40B4-BE49-F238E27FC236}">
                    <a16:creationId xmlns:a16="http://schemas.microsoft.com/office/drawing/2014/main" id="{621FB3ED-A21E-40EB-B7BF-F10137CF9ACF}"/>
                  </a:ext>
                </a:extLst>
              </p:cNvPr>
              <p:cNvCxnSpPr/>
              <p:nvPr/>
            </p:nvCxnSpPr>
            <p:spPr>
              <a:xfrm flipH="1">
                <a:off x="4383983" y="3429000"/>
                <a:ext cx="1666783"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138" name="Rectangle 137">
              <a:extLst>
                <a:ext uri="{FF2B5EF4-FFF2-40B4-BE49-F238E27FC236}">
                  <a16:creationId xmlns:a16="http://schemas.microsoft.com/office/drawing/2014/main" id="{75591A7B-F7BF-4CD9-950E-C8C5E03CBB86}"/>
                </a:ext>
              </a:extLst>
            </p:cNvPr>
            <p:cNvSpPr/>
            <p:nvPr/>
          </p:nvSpPr>
          <p:spPr>
            <a:xfrm>
              <a:off x="4441899" y="3899606"/>
              <a:ext cx="183018" cy="127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nvGrpSpPr>
            <p:cNvPr id="140" name="Group 139">
              <a:extLst>
                <a:ext uri="{FF2B5EF4-FFF2-40B4-BE49-F238E27FC236}">
                  <a16:creationId xmlns:a16="http://schemas.microsoft.com/office/drawing/2014/main" id="{1CA478D8-78CB-43CB-8CAC-A88A31A47934}"/>
                </a:ext>
              </a:extLst>
            </p:cNvPr>
            <p:cNvGrpSpPr/>
            <p:nvPr/>
          </p:nvGrpSpPr>
          <p:grpSpPr>
            <a:xfrm>
              <a:off x="3858284" y="3658627"/>
              <a:ext cx="588833" cy="126678"/>
              <a:chOff x="3970467" y="3696021"/>
              <a:chExt cx="1029070" cy="126678"/>
            </a:xfrm>
          </p:grpSpPr>
          <p:grpSp>
            <p:nvGrpSpPr>
              <p:cNvPr id="141" name="Group 140">
                <a:extLst>
                  <a:ext uri="{FF2B5EF4-FFF2-40B4-BE49-F238E27FC236}">
                    <a16:creationId xmlns:a16="http://schemas.microsoft.com/office/drawing/2014/main" id="{C79B57E3-A194-4E8C-818A-E2014572C64E}"/>
                  </a:ext>
                </a:extLst>
              </p:cNvPr>
              <p:cNvGrpSpPr/>
              <p:nvPr/>
            </p:nvGrpSpPr>
            <p:grpSpPr>
              <a:xfrm>
                <a:off x="3970467" y="3702016"/>
                <a:ext cx="1029070" cy="110340"/>
                <a:chOff x="4383983" y="3373830"/>
                <a:chExt cx="1666783" cy="110340"/>
              </a:xfrm>
            </p:grpSpPr>
            <p:cxnSp>
              <p:nvCxnSpPr>
                <p:cNvPr id="143" name="Straight Connector 142">
                  <a:extLst>
                    <a:ext uri="{FF2B5EF4-FFF2-40B4-BE49-F238E27FC236}">
                      <a16:creationId xmlns:a16="http://schemas.microsoft.com/office/drawing/2014/main" id="{617A3646-56AD-4BB2-8C08-2DDB619A2BE6}"/>
                    </a:ext>
                  </a:extLst>
                </p:cNvPr>
                <p:cNvCxnSpPr/>
                <p:nvPr/>
              </p:nvCxnSpPr>
              <p:spPr>
                <a:xfrm>
                  <a:off x="4383983" y="3373830"/>
                  <a:ext cx="0" cy="11034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4" name="Straight Connector 143">
                  <a:extLst>
                    <a:ext uri="{FF2B5EF4-FFF2-40B4-BE49-F238E27FC236}">
                      <a16:creationId xmlns:a16="http://schemas.microsoft.com/office/drawing/2014/main" id="{497D16C7-39FC-49BD-AB7D-E7F9E30C4B05}"/>
                    </a:ext>
                  </a:extLst>
                </p:cNvPr>
                <p:cNvCxnSpPr/>
                <p:nvPr/>
              </p:nvCxnSpPr>
              <p:spPr>
                <a:xfrm>
                  <a:off x="6050766" y="3373830"/>
                  <a:ext cx="0" cy="11034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5" name="Straight Connector 144">
                  <a:extLst>
                    <a:ext uri="{FF2B5EF4-FFF2-40B4-BE49-F238E27FC236}">
                      <a16:creationId xmlns:a16="http://schemas.microsoft.com/office/drawing/2014/main" id="{002F03DE-67D5-44D2-8F3F-44DC825EA547}"/>
                    </a:ext>
                  </a:extLst>
                </p:cNvPr>
                <p:cNvCxnSpPr/>
                <p:nvPr/>
              </p:nvCxnSpPr>
              <p:spPr>
                <a:xfrm flipH="1">
                  <a:off x="4383983" y="3429000"/>
                  <a:ext cx="1666783"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142" name="Rectangle 141">
                <a:extLst>
                  <a:ext uri="{FF2B5EF4-FFF2-40B4-BE49-F238E27FC236}">
                    <a16:creationId xmlns:a16="http://schemas.microsoft.com/office/drawing/2014/main" id="{C3741341-4C2E-4730-A159-34BB47042577}"/>
                  </a:ext>
                </a:extLst>
              </p:cNvPr>
              <p:cNvSpPr/>
              <p:nvPr/>
            </p:nvSpPr>
            <p:spPr>
              <a:xfrm>
                <a:off x="4328636" y="3696021"/>
                <a:ext cx="304682" cy="12667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
          <p:nvSpPr>
            <p:cNvPr id="146" name="Rectangle 145">
              <a:extLst>
                <a:ext uri="{FF2B5EF4-FFF2-40B4-BE49-F238E27FC236}">
                  <a16:creationId xmlns:a16="http://schemas.microsoft.com/office/drawing/2014/main" id="{68F0D0E9-AD46-4758-BC22-35A28157BF30}"/>
                </a:ext>
              </a:extLst>
            </p:cNvPr>
            <p:cNvSpPr/>
            <p:nvPr/>
          </p:nvSpPr>
          <p:spPr>
            <a:xfrm>
              <a:off x="4026241" y="4108962"/>
              <a:ext cx="251542" cy="18011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nvGrpSpPr>
            <p:cNvPr id="148" name="Group 147">
              <a:extLst>
                <a:ext uri="{FF2B5EF4-FFF2-40B4-BE49-F238E27FC236}">
                  <a16:creationId xmlns:a16="http://schemas.microsoft.com/office/drawing/2014/main" id="{45AFDEC5-0254-41CC-83F2-BE7BC8B21B92}"/>
                </a:ext>
              </a:extLst>
            </p:cNvPr>
            <p:cNvGrpSpPr/>
            <p:nvPr/>
          </p:nvGrpSpPr>
          <p:grpSpPr>
            <a:xfrm>
              <a:off x="2335572" y="5102909"/>
              <a:ext cx="3493760" cy="261610"/>
              <a:chOff x="2335572" y="5057753"/>
              <a:chExt cx="3493760" cy="261610"/>
            </a:xfrm>
          </p:grpSpPr>
          <p:sp>
            <p:nvSpPr>
              <p:cNvPr id="150" name="TextBox 149">
                <a:extLst>
                  <a:ext uri="{FF2B5EF4-FFF2-40B4-BE49-F238E27FC236}">
                    <a16:creationId xmlns:a16="http://schemas.microsoft.com/office/drawing/2014/main" id="{75D0E3FB-B6A4-47A3-86F2-6908B6447756}"/>
                  </a:ext>
                </a:extLst>
              </p:cNvPr>
              <p:cNvSpPr txBox="1"/>
              <p:nvPr/>
            </p:nvSpPr>
            <p:spPr>
              <a:xfrm>
                <a:off x="4681020" y="5057753"/>
                <a:ext cx="378630" cy="261610"/>
              </a:xfrm>
              <a:prstGeom prst="rect">
                <a:avLst/>
              </a:prstGeom>
              <a:noFill/>
            </p:spPr>
            <p:txBody>
              <a:bodyPr wrap="none" rtlCol="0" anchor="ctr">
                <a:spAutoFit/>
              </a:bodyPr>
              <a:lstStyle/>
              <a:p>
                <a:pPr algn="ctr"/>
                <a:r>
                  <a:rPr lang="en-GB" sz="1100" dirty="0"/>
                  <a:t>3.0</a:t>
                </a:r>
              </a:p>
            </p:txBody>
          </p:sp>
          <p:sp>
            <p:nvSpPr>
              <p:cNvPr id="151" name="TextBox 150">
                <a:extLst>
                  <a:ext uri="{FF2B5EF4-FFF2-40B4-BE49-F238E27FC236}">
                    <a16:creationId xmlns:a16="http://schemas.microsoft.com/office/drawing/2014/main" id="{FD27774B-8A33-485F-B30B-7CDECBB7258A}"/>
                  </a:ext>
                </a:extLst>
              </p:cNvPr>
              <p:cNvSpPr txBox="1"/>
              <p:nvPr/>
            </p:nvSpPr>
            <p:spPr>
              <a:xfrm>
                <a:off x="3966255" y="5057753"/>
                <a:ext cx="271228" cy="261610"/>
              </a:xfrm>
              <a:prstGeom prst="rect">
                <a:avLst/>
              </a:prstGeom>
              <a:noFill/>
            </p:spPr>
            <p:txBody>
              <a:bodyPr wrap="none" rtlCol="0" anchor="ctr">
                <a:spAutoFit/>
              </a:bodyPr>
              <a:lstStyle/>
              <a:p>
                <a:pPr algn="ctr"/>
                <a:r>
                  <a:rPr lang="en-GB" sz="1100" dirty="0"/>
                  <a:t>0</a:t>
                </a:r>
              </a:p>
            </p:txBody>
          </p:sp>
          <p:sp>
            <p:nvSpPr>
              <p:cNvPr id="152" name="TextBox 151">
                <a:extLst>
                  <a:ext uri="{FF2B5EF4-FFF2-40B4-BE49-F238E27FC236}">
                    <a16:creationId xmlns:a16="http://schemas.microsoft.com/office/drawing/2014/main" id="{BACBDC2F-5225-4C97-B1A9-69225A192326}"/>
                  </a:ext>
                </a:extLst>
              </p:cNvPr>
              <p:cNvSpPr txBox="1"/>
              <p:nvPr/>
            </p:nvSpPr>
            <p:spPr>
              <a:xfrm>
                <a:off x="3107228" y="5057753"/>
                <a:ext cx="452368" cy="261610"/>
              </a:xfrm>
              <a:prstGeom prst="rect">
                <a:avLst/>
              </a:prstGeom>
              <a:noFill/>
            </p:spPr>
            <p:txBody>
              <a:bodyPr wrap="none" rtlCol="0" anchor="ctr">
                <a:spAutoFit/>
              </a:bodyPr>
              <a:lstStyle/>
              <a:p>
                <a:pPr algn="ctr"/>
                <a:r>
                  <a:rPr lang="en-GB" sz="1100" dirty="0">
                    <a:solidFill>
                      <a:srgbClr val="272727"/>
                    </a:solidFill>
                  </a:rPr>
                  <a:t>-3.0</a:t>
                </a:r>
              </a:p>
            </p:txBody>
          </p:sp>
          <p:sp>
            <p:nvSpPr>
              <p:cNvPr id="153" name="TextBox 152">
                <a:extLst>
                  <a:ext uri="{FF2B5EF4-FFF2-40B4-BE49-F238E27FC236}">
                    <a16:creationId xmlns:a16="http://schemas.microsoft.com/office/drawing/2014/main" id="{824E9F48-7EC6-4622-9EFE-5D1C676108CD}"/>
                  </a:ext>
                </a:extLst>
              </p:cNvPr>
              <p:cNvSpPr txBox="1"/>
              <p:nvPr/>
            </p:nvSpPr>
            <p:spPr>
              <a:xfrm>
                <a:off x="2335572" y="5057753"/>
                <a:ext cx="458780" cy="261610"/>
              </a:xfrm>
              <a:prstGeom prst="rect">
                <a:avLst/>
              </a:prstGeom>
              <a:noFill/>
            </p:spPr>
            <p:txBody>
              <a:bodyPr wrap="none" rtlCol="0" anchor="ctr">
                <a:spAutoFit/>
              </a:bodyPr>
              <a:lstStyle/>
              <a:p>
                <a:pPr algn="ctr"/>
                <a:r>
                  <a:rPr lang="en-GB" sz="1100" dirty="0">
                    <a:solidFill>
                      <a:srgbClr val="272727"/>
                    </a:solidFill>
                  </a:rPr>
                  <a:t>-6.0</a:t>
                </a:r>
              </a:p>
            </p:txBody>
          </p:sp>
          <p:sp>
            <p:nvSpPr>
              <p:cNvPr id="154" name="TextBox 153">
                <a:extLst>
                  <a:ext uri="{FF2B5EF4-FFF2-40B4-BE49-F238E27FC236}">
                    <a16:creationId xmlns:a16="http://schemas.microsoft.com/office/drawing/2014/main" id="{19BF4585-FA5D-49E1-A2BD-444E5EA0CB22}"/>
                  </a:ext>
                </a:extLst>
              </p:cNvPr>
              <p:cNvSpPr txBox="1"/>
              <p:nvPr/>
            </p:nvSpPr>
            <p:spPr>
              <a:xfrm>
                <a:off x="5444290" y="5057753"/>
                <a:ext cx="385042" cy="261610"/>
              </a:xfrm>
              <a:prstGeom prst="rect">
                <a:avLst/>
              </a:prstGeom>
              <a:noFill/>
            </p:spPr>
            <p:txBody>
              <a:bodyPr wrap="none" rtlCol="0" anchor="ctr">
                <a:spAutoFit/>
              </a:bodyPr>
              <a:lstStyle/>
              <a:p>
                <a:pPr algn="ctr"/>
                <a:r>
                  <a:rPr lang="en-GB" sz="1100" dirty="0"/>
                  <a:t>6.0</a:t>
                </a:r>
              </a:p>
            </p:txBody>
          </p:sp>
        </p:grpSp>
        <p:grpSp>
          <p:nvGrpSpPr>
            <p:cNvPr id="158" name="Group 157">
              <a:extLst>
                <a:ext uri="{FF2B5EF4-FFF2-40B4-BE49-F238E27FC236}">
                  <a16:creationId xmlns:a16="http://schemas.microsoft.com/office/drawing/2014/main" id="{596EA89C-10AD-4F36-A012-01023F44A754}"/>
                </a:ext>
              </a:extLst>
            </p:cNvPr>
            <p:cNvGrpSpPr/>
            <p:nvPr/>
          </p:nvGrpSpPr>
          <p:grpSpPr>
            <a:xfrm>
              <a:off x="4453467" y="3428221"/>
              <a:ext cx="1182462" cy="110340"/>
              <a:chOff x="3881726" y="3689232"/>
              <a:chExt cx="2181144" cy="110340"/>
            </a:xfrm>
          </p:grpSpPr>
          <p:cxnSp>
            <p:nvCxnSpPr>
              <p:cNvPr id="159" name="Straight Connector 158">
                <a:extLst>
                  <a:ext uri="{FF2B5EF4-FFF2-40B4-BE49-F238E27FC236}">
                    <a16:creationId xmlns:a16="http://schemas.microsoft.com/office/drawing/2014/main" id="{88BE55E5-4CCB-4618-B9FF-FDD31F1ACD83}"/>
                  </a:ext>
                </a:extLst>
              </p:cNvPr>
              <p:cNvCxnSpPr/>
              <p:nvPr/>
            </p:nvCxnSpPr>
            <p:spPr>
              <a:xfrm>
                <a:off x="3881726" y="3689232"/>
                <a:ext cx="0" cy="11034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60" name="Straight Connector 159">
                <a:extLst>
                  <a:ext uri="{FF2B5EF4-FFF2-40B4-BE49-F238E27FC236}">
                    <a16:creationId xmlns:a16="http://schemas.microsoft.com/office/drawing/2014/main" id="{A763BD2B-8D42-43C4-ACE7-8F1720CDE33A}"/>
                  </a:ext>
                </a:extLst>
              </p:cNvPr>
              <p:cNvCxnSpPr>
                <a:cxnSpLocks/>
              </p:cNvCxnSpPr>
              <p:nvPr/>
            </p:nvCxnSpPr>
            <p:spPr>
              <a:xfrm flipH="1">
                <a:off x="3881727" y="3744402"/>
                <a:ext cx="2181143" cy="0"/>
              </a:xfrm>
              <a:prstGeom prst="line">
                <a:avLst/>
              </a:prstGeom>
              <a:ln w="19050" cap="sq">
                <a:solidFill>
                  <a:schemeClr val="tx1"/>
                </a:solidFill>
                <a:miter lim="800000"/>
                <a:headEnd type="arrow" w="sm" len="sm"/>
                <a:tailEnd type="none" w="med" len="med"/>
              </a:ln>
              <a:effectLst/>
            </p:spPr>
            <p:style>
              <a:lnRef idx="2">
                <a:schemeClr val="accent1"/>
              </a:lnRef>
              <a:fillRef idx="0">
                <a:schemeClr val="accent1"/>
              </a:fillRef>
              <a:effectRef idx="1">
                <a:schemeClr val="accent1"/>
              </a:effectRef>
              <a:fontRef idx="minor">
                <a:schemeClr val="tx1"/>
              </a:fontRef>
            </p:style>
          </p:cxnSp>
        </p:grpSp>
        <p:sp>
          <p:nvSpPr>
            <p:cNvPr id="161" name="Rectangle 160">
              <a:extLst>
                <a:ext uri="{FF2B5EF4-FFF2-40B4-BE49-F238E27FC236}">
                  <a16:creationId xmlns:a16="http://schemas.microsoft.com/office/drawing/2014/main" id="{9B8E94CC-ED18-442D-872C-E73C4C487518}"/>
                </a:ext>
              </a:extLst>
            </p:cNvPr>
            <p:cNvSpPr/>
            <p:nvPr/>
          </p:nvSpPr>
          <p:spPr>
            <a:xfrm>
              <a:off x="5023142" y="3448756"/>
              <a:ext cx="108000" cy="6741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62" name="Rectangle 161">
              <a:extLst>
                <a:ext uri="{FF2B5EF4-FFF2-40B4-BE49-F238E27FC236}">
                  <a16:creationId xmlns:a16="http://schemas.microsoft.com/office/drawing/2014/main" id="{075698C4-497C-41A0-A81A-E34D857D7EA8}"/>
                </a:ext>
              </a:extLst>
            </p:cNvPr>
            <p:cNvSpPr/>
            <p:nvPr/>
          </p:nvSpPr>
          <p:spPr>
            <a:xfrm>
              <a:off x="3909825" y="4348145"/>
              <a:ext cx="236725" cy="18011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63" name="Rectangle 162">
              <a:extLst>
                <a:ext uri="{FF2B5EF4-FFF2-40B4-BE49-F238E27FC236}">
                  <a16:creationId xmlns:a16="http://schemas.microsoft.com/office/drawing/2014/main" id="{23583D58-9C8C-4890-9EA7-2D64BEFB1E87}"/>
                </a:ext>
              </a:extLst>
            </p:cNvPr>
            <p:cNvSpPr/>
            <p:nvPr/>
          </p:nvSpPr>
          <p:spPr>
            <a:xfrm>
              <a:off x="4182875" y="4589445"/>
              <a:ext cx="236725" cy="18011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nvGrpSpPr>
            <p:cNvPr id="171" name="Group 170">
              <a:extLst>
                <a:ext uri="{FF2B5EF4-FFF2-40B4-BE49-F238E27FC236}">
                  <a16:creationId xmlns:a16="http://schemas.microsoft.com/office/drawing/2014/main" id="{AEC1976C-626E-4A52-8727-050685584FA7}"/>
                </a:ext>
              </a:extLst>
            </p:cNvPr>
            <p:cNvGrpSpPr/>
            <p:nvPr/>
          </p:nvGrpSpPr>
          <p:grpSpPr>
            <a:xfrm>
              <a:off x="2797591" y="5285791"/>
              <a:ext cx="2372518" cy="261610"/>
              <a:chOff x="2797591" y="5240635"/>
              <a:chExt cx="2372518" cy="261610"/>
            </a:xfrm>
          </p:grpSpPr>
          <p:grpSp>
            <p:nvGrpSpPr>
              <p:cNvPr id="172" name="Group 171">
                <a:extLst>
                  <a:ext uri="{FF2B5EF4-FFF2-40B4-BE49-F238E27FC236}">
                    <a16:creationId xmlns:a16="http://schemas.microsoft.com/office/drawing/2014/main" id="{DED60929-6148-44EB-856F-97166BBD3DFD}"/>
                  </a:ext>
                </a:extLst>
              </p:cNvPr>
              <p:cNvGrpSpPr/>
              <p:nvPr/>
            </p:nvGrpSpPr>
            <p:grpSpPr>
              <a:xfrm>
                <a:off x="4064984" y="5240635"/>
                <a:ext cx="1105125" cy="261610"/>
                <a:chOff x="3546176" y="5088235"/>
                <a:chExt cx="1105125" cy="261610"/>
              </a:xfrm>
            </p:grpSpPr>
            <p:sp>
              <p:nvSpPr>
                <p:cNvPr id="176" name="TextBox 175">
                  <a:extLst>
                    <a:ext uri="{FF2B5EF4-FFF2-40B4-BE49-F238E27FC236}">
                      <a16:creationId xmlns:a16="http://schemas.microsoft.com/office/drawing/2014/main" id="{133B7B75-29F8-48A9-AE34-124E0D04809D}"/>
                    </a:ext>
                  </a:extLst>
                </p:cNvPr>
                <p:cNvSpPr txBox="1"/>
                <p:nvPr/>
              </p:nvSpPr>
              <p:spPr>
                <a:xfrm>
                  <a:off x="3546176" y="5088235"/>
                  <a:ext cx="1008609" cy="261610"/>
                </a:xfrm>
                <a:prstGeom prst="rect">
                  <a:avLst/>
                </a:prstGeom>
                <a:noFill/>
              </p:spPr>
              <p:txBody>
                <a:bodyPr wrap="none" rtlCol="0" anchor="ctr">
                  <a:spAutoFit/>
                </a:bodyPr>
                <a:lstStyle/>
                <a:p>
                  <a:r>
                    <a:rPr lang="en-GB" sz="1100" b="1" dirty="0"/>
                    <a:t>Favours </a:t>
                  </a:r>
                  <a:r>
                    <a:rPr lang="en-GB" sz="1100" b="1" dirty="0" err="1"/>
                    <a:t>TTh</a:t>
                  </a:r>
                  <a:endParaRPr lang="en-GB" sz="1100" b="1" dirty="0"/>
                </a:p>
              </p:txBody>
            </p:sp>
            <p:sp>
              <p:nvSpPr>
                <p:cNvPr id="177" name="Right Arrow 98">
                  <a:extLst>
                    <a:ext uri="{FF2B5EF4-FFF2-40B4-BE49-F238E27FC236}">
                      <a16:creationId xmlns:a16="http://schemas.microsoft.com/office/drawing/2014/main" id="{22783AE3-6EC6-4AF7-B6F9-84153754D346}"/>
                    </a:ext>
                  </a:extLst>
                </p:cNvPr>
                <p:cNvSpPr/>
                <p:nvPr/>
              </p:nvSpPr>
              <p:spPr>
                <a:xfrm>
                  <a:off x="4391801" y="5119321"/>
                  <a:ext cx="259500" cy="199438"/>
                </a:xfrm>
                <a:prstGeom prst="rightArrow">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grpSp>
            <p:nvGrpSpPr>
              <p:cNvPr id="173" name="Group 172">
                <a:extLst>
                  <a:ext uri="{FF2B5EF4-FFF2-40B4-BE49-F238E27FC236}">
                    <a16:creationId xmlns:a16="http://schemas.microsoft.com/office/drawing/2014/main" id="{A316E561-71B4-4A0E-8E91-DA4897537645}"/>
                  </a:ext>
                </a:extLst>
              </p:cNvPr>
              <p:cNvGrpSpPr/>
              <p:nvPr/>
            </p:nvGrpSpPr>
            <p:grpSpPr>
              <a:xfrm>
                <a:off x="2797591" y="5240635"/>
                <a:ext cx="1353256" cy="261610"/>
                <a:chOff x="2278783" y="5088235"/>
                <a:chExt cx="1353256" cy="261610"/>
              </a:xfrm>
            </p:grpSpPr>
            <p:sp>
              <p:nvSpPr>
                <p:cNvPr id="174" name="TextBox 173">
                  <a:extLst>
                    <a:ext uri="{FF2B5EF4-FFF2-40B4-BE49-F238E27FC236}">
                      <a16:creationId xmlns:a16="http://schemas.microsoft.com/office/drawing/2014/main" id="{B77E5417-1DC4-48DD-8713-CB255B22062E}"/>
                    </a:ext>
                  </a:extLst>
                </p:cNvPr>
                <p:cNvSpPr txBox="1"/>
                <p:nvPr/>
              </p:nvSpPr>
              <p:spPr>
                <a:xfrm>
                  <a:off x="2278783" y="5088235"/>
                  <a:ext cx="1353256" cy="261610"/>
                </a:xfrm>
                <a:prstGeom prst="rect">
                  <a:avLst/>
                </a:prstGeom>
                <a:noFill/>
              </p:spPr>
              <p:txBody>
                <a:bodyPr wrap="none" rtlCol="0" anchor="ctr">
                  <a:spAutoFit/>
                </a:bodyPr>
                <a:lstStyle/>
                <a:p>
                  <a:pPr algn="r"/>
                  <a:r>
                    <a:rPr lang="en-GB" sz="1100" b="1" dirty="0"/>
                    <a:t>Favours placebo</a:t>
                  </a:r>
                </a:p>
              </p:txBody>
            </p:sp>
            <p:sp>
              <p:nvSpPr>
                <p:cNvPr id="175" name="Right Arrow 99">
                  <a:extLst>
                    <a:ext uri="{FF2B5EF4-FFF2-40B4-BE49-F238E27FC236}">
                      <a16:creationId xmlns:a16="http://schemas.microsoft.com/office/drawing/2014/main" id="{5DD2737A-11B6-4E14-9B66-D65D27E68C9F}"/>
                    </a:ext>
                  </a:extLst>
                </p:cNvPr>
                <p:cNvSpPr/>
                <p:nvPr/>
              </p:nvSpPr>
              <p:spPr>
                <a:xfrm flipH="1">
                  <a:off x="2292264" y="5119321"/>
                  <a:ext cx="259500" cy="199438"/>
                </a:xfrm>
                <a:prstGeom prst="rightArrow">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grpSp>
        <p:sp>
          <p:nvSpPr>
            <p:cNvPr id="178" name="Round Same Side Corner Rectangle 58">
              <a:extLst>
                <a:ext uri="{FF2B5EF4-FFF2-40B4-BE49-F238E27FC236}">
                  <a16:creationId xmlns:a16="http://schemas.microsoft.com/office/drawing/2014/main" id="{46F46B0C-417D-4B48-B594-083B5E386B0A}"/>
                </a:ext>
              </a:extLst>
            </p:cNvPr>
            <p:cNvSpPr/>
            <p:nvPr/>
          </p:nvSpPr>
          <p:spPr>
            <a:xfrm>
              <a:off x="716070" y="2548898"/>
              <a:ext cx="7674674" cy="309600"/>
            </a:xfrm>
            <a:prstGeom prst="round2SameRect">
              <a:avLst>
                <a:gd name="adj1" fmla="val 50000"/>
                <a:gd name="adj2" fmla="val 0"/>
              </a:avLst>
            </a:prstGeom>
            <a:solidFill>
              <a:schemeClr val="accent2"/>
            </a:solidFill>
            <a:ln w="285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spc="-20" dirty="0">
                  <a:solidFill>
                    <a:prstClr val="white"/>
                  </a:solidFill>
                </a:rPr>
                <a:t>Meta-analysis: effect of </a:t>
              </a:r>
              <a:r>
                <a:rPr lang="en-GB" sz="1400" b="1" spc="-20" dirty="0" err="1">
                  <a:solidFill>
                    <a:prstClr val="white"/>
                  </a:solidFill>
                </a:rPr>
                <a:t>TTh</a:t>
              </a:r>
              <a:r>
                <a:rPr lang="en-GB" sz="1400" b="1" spc="-20" dirty="0">
                  <a:solidFill>
                    <a:prstClr val="white"/>
                  </a:solidFill>
                </a:rPr>
                <a:t> on orgasm (assessed using the IIEF-15) in men with hypogonadism</a:t>
              </a:r>
            </a:p>
          </p:txBody>
        </p:sp>
      </p:grpSp>
    </p:spTree>
    <p:extLst>
      <p:ext uri="{BB962C8B-B14F-4D97-AF65-F5344CB8AC3E}">
        <p14:creationId xmlns:p14="http://schemas.microsoft.com/office/powerpoint/2010/main" val="2289198673"/>
      </p:ext>
    </p:extLst>
  </p:cSld>
  <p:clrMapOvr>
    <a:masterClrMapping/>
  </p:clrMapOvr>
</p:sld>
</file>

<file path=ppt/theme/theme1.xml><?xml version="1.0" encoding="utf-8"?>
<a:theme xmlns:a="http://schemas.openxmlformats.org/drawingml/2006/main" name="Office Theme">
  <a:themeElements>
    <a:clrScheme name="Besins MA Hub">
      <a:dk1>
        <a:srgbClr val="006EAB"/>
      </a:dk1>
      <a:lt1>
        <a:sysClr val="window" lastClr="FFFFFF"/>
      </a:lt1>
      <a:dk2>
        <a:srgbClr val="58595B"/>
      </a:dk2>
      <a:lt2>
        <a:srgbClr val="E7E6E6"/>
      </a:lt2>
      <a:accent1>
        <a:srgbClr val="1272AE"/>
      </a:accent1>
      <a:accent2>
        <a:srgbClr val="00A8E1"/>
      </a:accent2>
      <a:accent3>
        <a:srgbClr val="95D600"/>
      </a:accent3>
      <a:accent4>
        <a:srgbClr val="F0C846"/>
      </a:accent4>
      <a:accent5>
        <a:srgbClr val="000000"/>
      </a:accent5>
      <a:accent6>
        <a:srgbClr val="CCDCE2"/>
      </a:accent6>
      <a:hlink>
        <a:srgbClr val="006EAB"/>
      </a:hlink>
      <a:folHlink>
        <a:srgbClr val="00A8E1"/>
      </a:folHlink>
    </a:clrScheme>
    <a:fontScheme name="Custom 2">
      <a:majorFont>
        <a:latin typeface="Poppins Medium"/>
        <a:ea typeface=""/>
        <a:cs typeface=""/>
      </a:majorFont>
      <a:minorFont>
        <a:latin typeface="Poppi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esins_tmp.potx" id="{58CFAB49-F3C1-4BE9-BA6C-4FFE0344BB85}" vid="{711EA1BB-B068-4CB0-AFBC-DEF8CF77203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15C31388130E845B306F08280035E70" ma:contentTypeVersion="17" ma:contentTypeDescription="Create a new document." ma:contentTypeScope="" ma:versionID="fb09dea06bbafc9642526a5b60374bfa">
  <xsd:schema xmlns:xsd="http://www.w3.org/2001/XMLSchema" xmlns:xs="http://www.w3.org/2001/XMLSchema" xmlns:p="http://schemas.microsoft.com/office/2006/metadata/properties" xmlns:ns2="2bd39ed4-040d-4575-9ecd-51b09e17f4f6" xmlns:ns3="1ee8c843-32ad-4946-8cbf-9ab99b627ff5" targetNamespace="http://schemas.microsoft.com/office/2006/metadata/properties" ma:root="true" ma:fieldsID="a3372b022039fdd0007d14db7486ab79" ns2:_="" ns3:_="">
    <xsd:import namespace="2bd39ed4-040d-4575-9ecd-51b09e17f4f6"/>
    <xsd:import namespace="1ee8c843-32ad-4946-8cbf-9ab99b627ff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Location" minOccurs="0"/>
                <xsd:element ref="ns2:MediaServiceOCR"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d39ed4-040d-4575-9ecd-51b09e17f4f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3b82f0ef-9e5c-4f20-a8e5-79115d6c622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ee8c843-32ad-4946-8cbf-9ab99b627ff5"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a13659d1-ce99-4d7d-99ed-4b469d8233ee}" ma:internalName="TaxCatchAll" ma:showField="CatchAllData" ma:web="1ee8c843-32ad-4946-8cbf-9ab99b627ff5">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1ee8c843-32ad-4946-8cbf-9ab99b627ff5" xsi:nil="true"/>
    <lcf76f155ced4ddcb4097134ff3c332f xmlns="2bd39ed4-040d-4575-9ecd-51b09e17f4f6">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1B29C8D8-0CD3-4392-A61B-81AAB9A07C6B}"/>
</file>

<file path=customXml/itemProps2.xml><?xml version="1.0" encoding="utf-8"?>
<ds:datastoreItem xmlns:ds="http://schemas.openxmlformats.org/officeDocument/2006/customXml" ds:itemID="{23465ED0-732D-4836-956F-4CEBE036705E}"/>
</file>

<file path=customXml/itemProps3.xml><?xml version="1.0" encoding="utf-8"?>
<ds:datastoreItem xmlns:ds="http://schemas.openxmlformats.org/officeDocument/2006/customXml" ds:itemID="{77D4A628-93ED-4895-A199-060895197B48}"/>
</file>

<file path=docProps/app.xml><?xml version="1.0" encoding="utf-8"?>
<Properties xmlns="http://schemas.openxmlformats.org/officeDocument/2006/extended-properties" xmlns:vt="http://schemas.openxmlformats.org/officeDocument/2006/docPropsVTypes">
  <Template/>
  <TotalTime>481</TotalTime>
  <Words>5863</Words>
  <Application>Microsoft Office PowerPoint</Application>
  <PresentationFormat>Widescreen</PresentationFormat>
  <Paragraphs>537</Paragraphs>
  <Slides>15</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Poppins Medium</vt:lpstr>
      <vt:lpstr>Poppins Light</vt:lpstr>
      <vt:lpstr>Calibri</vt:lpstr>
      <vt:lpstr>Wingdings</vt:lpstr>
      <vt:lpstr>Office Theme</vt:lpstr>
      <vt:lpstr>Testosterone &amp;  Sexual Function</vt:lpstr>
      <vt:lpstr>Sexual dysfunction is a common sign of hypogonadism in men</vt:lpstr>
      <vt:lpstr>ICSM 2018 guidelines</vt:lpstr>
      <vt:lpstr>Endocrine Society Clinical Practice Guideline</vt:lpstr>
      <vt:lpstr>AUA 2018 guidelines</vt:lpstr>
      <vt:lpstr>EAU 2018 guidelines</vt:lpstr>
      <vt:lpstr>TTh significantly improves erectile function versus placebo in men with hypogonadism</vt:lpstr>
      <vt:lpstr>TTh significantly improves sexual desire versus placebo in men with hypogonadism</vt:lpstr>
      <vt:lpstr>TTh significantly improves orgasm versus placebo in men with hypogonadism</vt:lpstr>
      <vt:lpstr>TTh improves sexual function and symptoms, including sexual satisfaction, libido and morning erections, in hypogonadal men</vt:lpstr>
      <vt:lpstr>The Testosterone Trials: the impact of TTh on seven clinical outcomes in older men with low testosterone</vt:lpstr>
      <vt:lpstr>Sexual Function Trial: effect of TTh on sexual activity in older men with low testosterone</vt:lpstr>
      <vt:lpstr>Sexual Function Trial: TTh significantly improved sexual function versus placebo in older men with low testosterone</vt:lpstr>
      <vt:lpstr>TTh improves sexual function among men with hypogonadism in observational registry studies</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leslie beaumont</dc:creator>
  <cp:lastModifiedBy>richard jones</cp:lastModifiedBy>
  <cp:revision>47</cp:revision>
  <dcterms:created xsi:type="dcterms:W3CDTF">2020-12-03T13:24:11Z</dcterms:created>
  <dcterms:modified xsi:type="dcterms:W3CDTF">2021-02-19T15:52:33Z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0x010100915C31388130E845B306F08280035E70</vt:lpwstr>
  </property>
  <property fmtid="{D5CDD505-2E9C-101B-9397-08002B2CF9AE}" pid="3" name="MediaServiceImageTags">
    <vt:lpwstr/>
  </property>
</Properties>
</file>