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1031" r:id="rId3"/>
    <p:sldId id="1046" r:id="rId4"/>
    <p:sldId id="1047" r:id="rId5"/>
    <p:sldId id="994" r:id="rId6"/>
    <p:sldId id="995" r:id="rId7"/>
    <p:sldId id="996" r:id="rId8"/>
    <p:sldId id="1032" r:id="rId9"/>
    <p:sldId id="1025" r:id="rId10"/>
    <p:sldId id="1026" r:id="rId11"/>
    <p:sldId id="1027" r:id="rId12"/>
    <p:sldId id="1029" r:id="rId13"/>
    <p:sldId id="1030" r:id="rId14"/>
    <p:sldId id="1003" r:id="rId15"/>
    <p:sldId id="1004" r:id="rId16"/>
    <p:sldId id="1005" r:id="rId17"/>
    <p:sldId id="1024" r:id="rId18"/>
    <p:sldId id="1007" r:id="rId19"/>
    <p:sldId id="1008" r:id="rId20"/>
    <p:sldId id="1009" r:id="rId21"/>
    <p:sldId id="1033" r:id="rId22"/>
    <p:sldId id="1011" r:id="rId23"/>
    <p:sldId id="1012" r:id="rId24"/>
    <p:sldId id="1013" r:id="rId25"/>
    <p:sldId id="1048" r:id="rId26"/>
    <p:sldId id="1015" r:id="rId27"/>
    <p:sldId id="1014" r:id="rId28"/>
    <p:sldId id="1049"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Poppins Light" panose="020B0604020202020204" charset="0"/>
      <p:regular r:id="rId35"/>
      <p:italic r:id="rId36"/>
    </p:embeddedFont>
    <p:embeddedFont>
      <p:font typeface="Poppins Medium" panose="020B0604020202020204" charset="0"/>
      <p:regular r:id="rId37"/>
      <p:italic r:id="rId38"/>
    </p:embeddedFont>
    <p:embeddedFont>
      <p:font typeface="Tahoma" panose="020B0604030504040204" pitchFamily="34" charset="0"/>
      <p:regular r:id="rId39"/>
      <p:bold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C5E"/>
    <a:srgbClr val="DDDE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2597" autoAdjust="0"/>
  </p:normalViewPr>
  <p:slideViewPr>
    <p:cSldViewPr snapToGrid="0" showGuides="1">
      <p:cViewPr varScale="1">
        <p:scale>
          <a:sx n="105" d="100"/>
          <a:sy n="105" d="100"/>
        </p:scale>
        <p:origin x="720"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94826407829663"/>
          <c:y val="0.1608460851373904"/>
          <c:w val="0.86349151480178299"/>
          <c:h val="0.70927625187065635"/>
        </c:manualLayout>
      </c:layout>
      <c:barChart>
        <c:barDir val="col"/>
        <c:grouping val="clustered"/>
        <c:varyColors val="0"/>
        <c:ser>
          <c:idx val="0"/>
          <c:order val="0"/>
          <c:tx>
            <c:strRef>
              <c:f>Sheet1!$B$1</c:f>
              <c:strCache>
                <c:ptCount val="1"/>
                <c:pt idx="0">
                  <c:v>BMI &gt;25 kg/m2 (n=357)</c:v>
                </c:pt>
              </c:strCache>
            </c:strRef>
          </c:tx>
          <c:spPr>
            <a:solidFill>
              <a:schemeClr val="tx2">
                <a:lumMod val="20000"/>
                <a:lumOff val="80000"/>
              </a:schemeClr>
            </a:solidFill>
          </c:spPr>
          <c:invertIfNegative val="0"/>
          <c:dLbls>
            <c:numFmt formatCode="#,##0.0" sourceLinked="0"/>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0</c:v>
                </c:pt>
                <c:pt idx="1">
                  <c:v>5</c:v>
                </c:pt>
                <c:pt idx="2">
                  <c:v>10</c:v>
                </c:pt>
                <c:pt idx="3">
                  <c:v>15</c:v>
                </c:pt>
                <c:pt idx="4">
                  <c:v>20</c:v>
                </c:pt>
                <c:pt idx="5">
                  <c:v>25</c:v>
                </c:pt>
              </c:numCache>
            </c:numRef>
          </c:cat>
          <c:val>
            <c:numRef>
              <c:f>Sheet1!$B$2:$B$7</c:f>
              <c:numCache>
                <c:formatCode>General</c:formatCode>
                <c:ptCount val="6"/>
              </c:numCache>
            </c:numRef>
          </c:val>
          <c:extLst>
            <c:ext xmlns:c16="http://schemas.microsoft.com/office/drawing/2014/chart" uri="{C3380CC4-5D6E-409C-BE32-E72D297353CC}">
              <c16:uniqueId val="{00000000-4BE9-4441-98FA-9F6BAA83C072}"/>
            </c:ext>
          </c:extLst>
        </c:ser>
        <c:ser>
          <c:idx val="1"/>
          <c:order val="1"/>
          <c:tx>
            <c:strRef>
              <c:f>Sheet1!$C$1</c:f>
              <c:strCache>
                <c:ptCount val="1"/>
                <c:pt idx="0">
                  <c:v>Hypercholesterolaemia (n=322)</c:v>
                </c:pt>
              </c:strCache>
            </c:strRef>
          </c:tx>
          <c:spPr>
            <a:solidFill>
              <a:schemeClr val="accent3"/>
            </a:solidFill>
          </c:spPr>
          <c:invertIfNegative val="0"/>
          <c:dLbls>
            <c:dLbl>
              <c:idx val="1"/>
              <c:layout>
                <c:manualLayout>
                  <c:x val="2.94969150175297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E9-4441-98FA-9F6BAA83C072}"/>
                </c:ext>
              </c:extLst>
            </c:dLbl>
            <c:dLbl>
              <c:idx val="2"/>
              <c:layout>
                <c:manualLayout>
                  <c:x val="8.849074505258928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E9-4441-98FA-9F6BAA83C072}"/>
                </c:ext>
              </c:extLst>
            </c:dLbl>
            <c:dLbl>
              <c:idx val="3"/>
              <c:layout>
                <c:manualLayout>
                  <c:x val="5.899383003505951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E9-4441-98FA-9F6BAA83C072}"/>
                </c:ext>
              </c:extLst>
            </c:dLbl>
            <c:numFmt formatCode="#,##0.0" sourceLinked="0"/>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0</c:v>
                </c:pt>
                <c:pt idx="1">
                  <c:v>5</c:v>
                </c:pt>
                <c:pt idx="2">
                  <c:v>10</c:v>
                </c:pt>
                <c:pt idx="3">
                  <c:v>15</c:v>
                </c:pt>
                <c:pt idx="4">
                  <c:v>20</c:v>
                </c:pt>
                <c:pt idx="5">
                  <c:v>25</c:v>
                </c:pt>
              </c:numCache>
            </c:numRef>
          </c:cat>
          <c:val>
            <c:numRef>
              <c:f>Sheet1!$C$2:$C$7</c:f>
              <c:numCache>
                <c:formatCode>General</c:formatCode>
                <c:ptCount val="6"/>
              </c:numCache>
            </c:numRef>
          </c:val>
          <c:extLst>
            <c:ext xmlns:c16="http://schemas.microsoft.com/office/drawing/2014/chart" uri="{C3380CC4-5D6E-409C-BE32-E72D297353CC}">
              <c16:uniqueId val="{00000004-4BE9-4441-98FA-9F6BAA83C072}"/>
            </c:ext>
          </c:extLst>
        </c:ser>
        <c:ser>
          <c:idx val="2"/>
          <c:order val="2"/>
          <c:tx>
            <c:strRef>
              <c:f>Sheet1!$D$1</c:f>
              <c:strCache>
                <c:ptCount val="1"/>
                <c:pt idx="0">
                  <c:v>BMI &gt;27.8 kg/m2 (n=357)</c:v>
                </c:pt>
              </c:strCache>
            </c:strRef>
          </c:tx>
          <c:spPr>
            <a:solidFill>
              <a:schemeClr val="tx2"/>
            </a:solidFill>
          </c:spPr>
          <c:invertIfNegative val="0"/>
          <c:cat>
            <c:numRef>
              <c:f>Sheet1!$A$2:$A$7</c:f>
              <c:numCache>
                <c:formatCode>General</c:formatCode>
                <c:ptCount val="6"/>
                <c:pt idx="0">
                  <c:v>0</c:v>
                </c:pt>
                <c:pt idx="1">
                  <c:v>5</c:v>
                </c:pt>
                <c:pt idx="2">
                  <c:v>10</c:v>
                </c:pt>
                <c:pt idx="3">
                  <c:v>15</c:v>
                </c:pt>
                <c:pt idx="4">
                  <c:v>20</c:v>
                </c:pt>
                <c:pt idx="5">
                  <c:v>25</c:v>
                </c:pt>
              </c:numCache>
            </c:numRef>
          </c:cat>
          <c:val>
            <c:numRef>
              <c:f>Sheet1!$D$2:$D$7</c:f>
              <c:numCache>
                <c:formatCode>General</c:formatCode>
                <c:ptCount val="6"/>
              </c:numCache>
            </c:numRef>
          </c:val>
          <c:extLst>
            <c:ext xmlns:c16="http://schemas.microsoft.com/office/drawing/2014/chart" uri="{C3380CC4-5D6E-409C-BE32-E72D297353CC}">
              <c16:uniqueId val="{00000005-4BE9-4441-98FA-9F6BAA83C072}"/>
            </c:ext>
          </c:extLst>
        </c:ser>
        <c:ser>
          <c:idx val="3"/>
          <c:order val="3"/>
          <c:tx>
            <c:strRef>
              <c:f>Sheet1!$E$1</c:f>
              <c:strCache>
                <c:ptCount val="1"/>
                <c:pt idx="0">
                  <c:v>Hypertension (n=352)</c:v>
                </c:pt>
              </c:strCache>
            </c:strRef>
          </c:tx>
          <c:invertIfNegative val="0"/>
          <c:cat>
            <c:numRef>
              <c:f>Sheet1!$A$2:$A$7</c:f>
              <c:numCache>
                <c:formatCode>General</c:formatCode>
                <c:ptCount val="6"/>
                <c:pt idx="0">
                  <c:v>0</c:v>
                </c:pt>
                <c:pt idx="1">
                  <c:v>5</c:v>
                </c:pt>
                <c:pt idx="2">
                  <c:v>10</c:v>
                </c:pt>
                <c:pt idx="3">
                  <c:v>15</c:v>
                </c:pt>
                <c:pt idx="4">
                  <c:v>20</c:v>
                </c:pt>
                <c:pt idx="5">
                  <c:v>25</c:v>
                </c:pt>
              </c:numCache>
            </c:numRef>
          </c:cat>
          <c:val>
            <c:numRef>
              <c:f>Sheet1!$E$2:$E$7</c:f>
              <c:numCache>
                <c:formatCode>General</c:formatCode>
                <c:ptCount val="6"/>
              </c:numCache>
            </c:numRef>
          </c:val>
          <c:extLst>
            <c:ext xmlns:c16="http://schemas.microsoft.com/office/drawing/2014/chart" uri="{C3380CC4-5D6E-409C-BE32-E72D297353CC}">
              <c16:uniqueId val="{00000006-4BE9-4441-98FA-9F6BAA83C072}"/>
            </c:ext>
          </c:extLst>
        </c:ser>
        <c:dLbls>
          <c:showLegendKey val="0"/>
          <c:showVal val="0"/>
          <c:showCatName val="0"/>
          <c:showSerName val="0"/>
          <c:showPercent val="0"/>
          <c:showBubbleSize val="0"/>
        </c:dLbls>
        <c:gapWidth val="150"/>
        <c:axId val="222595328"/>
        <c:axId val="222601216"/>
      </c:barChart>
      <c:catAx>
        <c:axId val="222595328"/>
        <c:scaling>
          <c:orientation val="minMax"/>
        </c:scaling>
        <c:delete val="0"/>
        <c:axPos val="b"/>
        <c:numFmt formatCode="General" sourceLinked="1"/>
        <c:majorTickMark val="out"/>
        <c:minorTickMark val="none"/>
        <c:tickLblPos val="low"/>
        <c:spPr>
          <a:ln w="19050">
            <a:solidFill>
              <a:schemeClr val="tx1"/>
            </a:solidFill>
            <a:prstDash val="solid"/>
          </a:ln>
        </c:spPr>
        <c:txPr>
          <a:bodyPr/>
          <a:lstStyle/>
          <a:p>
            <a:pPr>
              <a:defRPr sz="1100" b="0"/>
            </a:pPr>
            <a:endParaRPr lang="en-US"/>
          </a:p>
        </c:txPr>
        <c:crossAx val="222601216"/>
        <c:crosses val="autoZero"/>
        <c:auto val="1"/>
        <c:lblAlgn val="ctr"/>
        <c:lblOffset val="100"/>
        <c:noMultiLvlLbl val="0"/>
      </c:catAx>
      <c:valAx>
        <c:axId val="222601216"/>
        <c:scaling>
          <c:orientation val="minMax"/>
          <c:max val="80"/>
          <c:min val="0"/>
        </c:scaling>
        <c:delete val="0"/>
        <c:axPos val="l"/>
        <c:numFmt formatCode="General" sourceLinked="1"/>
        <c:majorTickMark val="out"/>
        <c:minorTickMark val="none"/>
        <c:tickLblPos val="nextTo"/>
        <c:spPr>
          <a:ln w="19050">
            <a:solidFill>
              <a:schemeClr val="tx1"/>
            </a:solidFill>
          </a:ln>
        </c:spPr>
        <c:txPr>
          <a:bodyPr/>
          <a:lstStyle/>
          <a:p>
            <a:pPr>
              <a:defRPr sz="1100"/>
            </a:pPr>
            <a:endParaRPr lang="en-US"/>
          </a:p>
        </c:txPr>
        <c:crossAx val="222595328"/>
        <c:crosses val="autoZero"/>
        <c:crossBetween val="midCat"/>
        <c:majorUnit val="20"/>
      </c:valAx>
    </c:plotArea>
    <c:legend>
      <c:legendPos val="t"/>
      <c:layout>
        <c:manualLayout>
          <c:xMode val="edge"/>
          <c:yMode val="edge"/>
          <c:x val="0.11043784338067163"/>
          <c:y val="0.13993195120231294"/>
          <c:w val="0.8268802831703842"/>
          <c:h val="9.5599535304316849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94826407829663"/>
          <c:y val="0.1608460851373904"/>
          <c:w val="0.86349151480178299"/>
          <c:h val="0.70927625187065635"/>
        </c:manualLayout>
      </c:layout>
      <c:barChart>
        <c:barDir val="col"/>
        <c:grouping val="clustered"/>
        <c:varyColors val="0"/>
        <c:ser>
          <c:idx val="0"/>
          <c:order val="0"/>
          <c:tx>
            <c:strRef>
              <c:f>Sheet1!$B$1</c:f>
              <c:strCache>
                <c:ptCount val="1"/>
                <c:pt idx="0">
                  <c:v>Testicular cancer survivors</c:v>
                </c:pt>
              </c:strCache>
            </c:strRef>
          </c:tx>
          <c:spPr>
            <a:solidFill>
              <a:schemeClr val="tx2">
                <a:lumMod val="20000"/>
                <a:lumOff val="80000"/>
              </a:schemeClr>
            </a:solidFill>
          </c:spPr>
          <c:invertIfNegative val="0"/>
          <c:dLbls>
            <c:numFmt formatCode="#,##0.0" sourceLinked="0"/>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18–30</c:v>
                </c:pt>
                <c:pt idx="1">
                  <c:v>30–40</c:v>
                </c:pt>
                <c:pt idx="2">
                  <c:v>40–50</c:v>
                </c:pt>
                <c:pt idx="3">
                  <c:v>50–60</c:v>
                </c:pt>
              </c:strCache>
            </c:strRef>
          </c:cat>
          <c:val>
            <c:numRef>
              <c:f>Sheet1!$B$2:$B$5</c:f>
              <c:numCache>
                <c:formatCode>General</c:formatCode>
                <c:ptCount val="4"/>
                <c:pt idx="0">
                  <c:v>13.3</c:v>
                </c:pt>
                <c:pt idx="1">
                  <c:v>25</c:v>
                </c:pt>
                <c:pt idx="2">
                  <c:v>35.4</c:v>
                </c:pt>
                <c:pt idx="3">
                  <c:v>33.299999999999997</c:v>
                </c:pt>
              </c:numCache>
            </c:numRef>
          </c:val>
          <c:extLst>
            <c:ext xmlns:c16="http://schemas.microsoft.com/office/drawing/2014/chart" uri="{C3380CC4-5D6E-409C-BE32-E72D297353CC}">
              <c16:uniqueId val="{00000000-E26C-430A-BC02-91CF59BF31D3}"/>
            </c:ext>
          </c:extLst>
        </c:ser>
        <c:ser>
          <c:idx val="1"/>
          <c:order val="1"/>
          <c:tx>
            <c:strRef>
              <c:f>Sheet1!$C$1</c:f>
              <c:strCache>
                <c:ptCount val="1"/>
                <c:pt idx="0">
                  <c:v>Controls</c:v>
                </c:pt>
              </c:strCache>
            </c:strRef>
          </c:tx>
          <c:spPr>
            <a:solidFill>
              <a:schemeClr val="accent2"/>
            </a:solidFill>
          </c:spPr>
          <c:invertIfNegative val="0"/>
          <c:dLbls>
            <c:dLbl>
              <c:idx val="1"/>
              <c:layout>
                <c:manualLayout>
                  <c:x val="2.949691501752975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6C-430A-BC02-91CF59BF31D3}"/>
                </c:ext>
              </c:extLst>
            </c:dLbl>
            <c:dLbl>
              <c:idx val="2"/>
              <c:layout>
                <c:manualLayout>
                  <c:x val="8.8490745052589286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6C-430A-BC02-91CF59BF31D3}"/>
                </c:ext>
              </c:extLst>
            </c:dLbl>
            <c:dLbl>
              <c:idx val="3"/>
              <c:layout>
                <c:manualLayout>
                  <c:x val="5.899383003505951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6C-430A-BC02-91CF59BF31D3}"/>
                </c:ext>
              </c:extLst>
            </c:dLbl>
            <c:numFmt formatCode="#,##0.0" sourceLinked="0"/>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18–30</c:v>
                </c:pt>
                <c:pt idx="1">
                  <c:v>30–40</c:v>
                </c:pt>
                <c:pt idx="2">
                  <c:v>40–50</c:v>
                </c:pt>
                <c:pt idx="3">
                  <c:v>50–60</c:v>
                </c:pt>
              </c:strCache>
            </c:strRef>
          </c:cat>
          <c:val>
            <c:numRef>
              <c:f>Sheet1!$C$2:$C$5</c:f>
              <c:numCache>
                <c:formatCode>General</c:formatCode>
                <c:ptCount val="4"/>
                <c:pt idx="0">
                  <c:v>5.6</c:v>
                </c:pt>
                <c:pt idx="1">
                  <c:v>13</c:v>
                </c:pt>
                <c:pt idx="2">
                  <c:v>18.899999999999999</c:v>
                </c:pt>
                <c:pt idx="3">
                  <c:v>30.3</c:v>
                </c:pt>
              </c:numCache>
            </c:numRef>
          </c:val>
          <c:extLst>
            <c:ext xmlns:c16="http://schemas.microsoft.com/office/drawing/2014/chart" uri="{C3380CC4-5D6E-409C-BE32-E72D297353CC}">
              <c16:uniqueId val="{00000004-E26C-430A-BC02-91CF59BF31D3}"/>
            </c:ext>
          </c:extLst>
        </c:ser>
        <c:dLbls>
          <c:showLegendKey val="0"/>
          <c:showVal val="0"/>
          <c:showCatName val="0"/>
          <c:showSerName val="0"/>
          <c:showPercent val="0"/>
          <c:showBubbleSize val="0"/>
        </c:dLbls>
        <c:gapWidth val="150"/>
        <c:axId val="134289664"/>
        <c:axId val="134307840"/>
      </c:barChart>
      <c:catAx>
        <c:axId val="134289664"/>
        <c:scaling>
          <c:orientation val="minMax"/>
        </c:scaling>
        <c:delete val="0"/>
        <c:axPos val="b"/>
        <c:numFmt formatCode="General" sourceLinked="0"/>
        <c:majorTickMark val="out"/>
        <c:minorTickMark val="none"/>
        <c:tickLblPos val="low"/>
        <c:spPr>
          <a:ln w="19050">
            <a:solidFill>
              <a:schemeClr val="tx1"/>
            </a:solidFill>
            <a:prstDash val="solid"/>
          </a:ln>
        </c:spPr>
        <c:txPr>
          <a:bodyPr/>
          <a:lstStyle/>
          <a:p>
            <a:pPr>
              <a:defRPr sz="1100" b="0"/>
            </a:pPr>
            <a:endParaRPr lang="en-US"/>
          </a:p>
        </c:txPr>
        <c:crossAx val="134307840"/>
        <c:crosses val="autoZero"/>
        <c:auto val="1"/>
        <c:lblAlgn val="ctr"/>
        <c:lblOffset val="100"/>
        <c:noMultiLvlLbl val="0"/>
      </c:catAx>
      <c:valAx>
        <c:axId val="134307840"/>
        <c:scaling>
          <c:orientation val="minMax"/>
          <c:max val="50"/>
          <c:min val="0"/>
        </c:scaling>
        <c:delete val="0"/>
        <c:axPos val="l"/>
        <c:numFmt formatCode="General" sourceLinked="1"/>
        <c:majorTickMark val="out"/>
        <c:minorTickMark val="none"/>
        <c:tickLblPos val="nextTo"/>
        <c:spPr>
          <a:ln w="19050">
            <a:solidFill>
              <a:schemeClr val="tx1"/>
            </a:solidFill>
          </a:ln>
        </c:spPr>
        <c:txPr>
          <a:bodyPr/>
          <a:lstStyle/>
          <a:p>
            <a:pPr>
              <a:defRPr sz="1100"/>
            </a:pPr>
            <a:endParaRPr lang="en-US"/>
          </a:p>
        </c:txPr>
        <c:crossAx val="134289664"/>
        <c:crosses val="autoZero"/>
        <c:crossBetween val="between"/>
        <c:majorUnit val="10"/>
      </c:valAx>
    </c:plotArea>
    <c:legend>
      <c:legendPos val="t"/>
      <c:layout>
        <c:manualLayout>
          <c:xMode val="edge"/>
          <c:yMode val="edge"/>
          <c:x val="0.18123043942274306"/>
          <c:y val="0.13993195120231294"/>
          <c:w val="0.63753912115451394"/>
          <c:h val="6.0001792304256868E-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94826407829663"/>
          <c:y val="0.1608460851373904"/>
          <c:w val="0.86349151480178299"/>
          <c:h val="0.70927625187065635"/>
        </c:manualLayout>
      </c:layout>
      <c:barChart>
        <c:barDir val="col"/>
        <c:grouping val="clustered"/>
        <c:varyColors val="0"/>
        <c:ser>
          <c:idx val="0"/>
          <c:order val="0"/>
          <c:tx>
            <c:strRef>
              <c:f>Sheet1!$B$1</c:f>
              <c:strCache>
                <c:ptCount val="1"/>
                <c:pt idx="0">
                  <c:v>High blood pressure</c:v>
                </c:pt>
              </c:strCache>
            </c:strRef>
          </c:tx>
          <c:spPr>
            <a:solidFill>
              <a:schemeClr val="tx2">
                <a:lumMod val="20000"/>
                <a:lumOff val="80000"/>
              </a:schemeClr>
            </a:solidFill>
          </c:spPr>
          <c:invertIfNegative val="0"/>
          <c:cat>
            <c:strRef>
              <c:f>Sheet1!$A$2:$A$5</c:f>
              <c:strCache>
                <c:ptCount val="4"/>
                <c:pt idx="0">
                  <c:v>18–30</c:v>
                </c:pt>
                <c:pt idx="1">
                  <c:v>30–40</c:v>
                </c:pt>
                <c:pt idx="2">
                  <c:v>40–50</c:v>
                </c:pt>
                <c:pt idx="3">
                  <c:v>50–60</c:v>
                </c:pt>
              </c:strCache>
            </c:strRef>
          </c:cat>
          <c:val>
            <c:numRef>
              <c:f>Sheet1!$B$2:$B$5</c:f>
              <c:numCache>
                <c:formatCode>General</c:formatCode>
                <c:ptCount val="4"/>
                <c:pt idx="0">
                  <c:v>42</c:v>
                </c:pt>
                <c:pt idx="1">
                  <c:v>56.25</c:v>
                </c:pt>
                <c:pt idx="2">
                  <c:v>76</c:v>
                </c:pt>
                <c:pt idx="3">
                  <c:v>76</c:v>
                </c:pt>
              </c:numCache>
            </c:numRef>
          </c:val>
          <c:extLst>
            <c:ext xmlns:c16="http://schemas.microsoft.com/office/drawing/2014/chart" uri="{C3380CC4-5D6E-409C-BE32-E72D297353CC}">
              <c16:uniqueId val="{00000000-F81F-4A11-8EA5-762021669EF6}"/>
            </c:ext>
          </c:extLst>
        </c:ser>
        <c:ser>
          <c:idx val="1"/>
          <c:order val="1"/>
          <c:tx>
            <c:strRef>
              <c:f>Sheet1!$C$1</c:f>
              <c:strCache>
                <c:ptCount val="1"/>
                <c:pt idx="0">
                  <c:v>Reduced HDL-C</c:v>
                </c:pt>
              </c:strCache>
            </c:strRef>
          </c:tx>
          <c:spPr>
            <a:solidFill>
              <a:schemeClr val="accent2"/>
            </a:solidFill>
          </c:spPr>
          <c:invertIfNegative val="0"/>
          <c:cat>
            <c:strRef>
              <c:f>Sheet1!$A$2:$A$5</c:f>
              <c:strCache>
                <c:ptCount val="4"/>
                <c:pt idx="0">
                  <c:v>18–30</c:v>
                </c:pt>
                <c:pt idx="1">
                  <c:v>30–40</c:v>
                </c:pt>
                <c:pt idx="2">
                  <c:v>40–50</c:v>
                </c:pt>
                <c:pt idx="3">
                  <c:v>50–60</c:v>
                </c:pt>
              </c:strCache>
            </c:strRef>
          </c:cat>
          <c:val>
            <c:numRef>
              <c:f>Sheet1!$C$2:$C$5</c:f>
              <c:numCache>
                <c:formatCode>General</c:formatCode>
                <c:ptCount val="4"/>
                <c:pt idx="0">
                  <c:v>34</c:v>
                </c:pt>
                <c:pt idx="1">
                  <c:v>47.75</c:v>
                </c:pt>
                <c:pt idx="2">
                  <c:v>44.5</c:v>
                </c:pt>
                <c:pt idx="3">
                  <c:v>67.25</c:v>
                </c:pt>
              </c:numCache>
            </c:numRef>
          </c:val>
          <c:extLst>
            <c:ext xmlns:c16="http://schemas.microsoft.com/office/drawing/2014/chart" uri="{C3380CC4-5D6E-409C-BE32-E72D297353CC}">
              <c16:uniqueId val="{00000001-F81F-4A11-8EA5-762021669EF6}"/>
            </c:ext>
          </c:extLst>
        </c:ser>
        <c:ser>
          <c:idx val="2"/>
          <c:order val="2"/>
          <c:tx>
            <c:strRef>
              <c:f>Sheet1!$D$1</c:f>
              <c:strCache>
                <c:ptCount val="1"/>
                <c:pt idx="0">
                  <c:v>Elevated TG</c:v>
                </c:pt>
              </c:strCache>
            </c:strRef>
          </c:tx>
          <c:spPr>
            <a:solidFill>
              <a:schemeClr val="accent1"/>
            </a:solidFill>
          </c:spPr>
          <c:invertIfNegative val="0"/>
          <c:cat>
            <c:strRef>
              <c:f>Sheet1!$A$2:$A$5</c:f>
              <c:strCache>
                <c:ptCount val="4"/>
                <c:pt idx="0">
                  <c:v>18–30</c:v>
                </c:pt>
                <c:pt idx="1">
                  <c:v>30–40</c:v>
                </c:pt>
                <c:pt idx="2">
                  <c:v>40–50</c:v>
                </c:pt>
                <c:pt idx="3">
                  <c:v>50–60</c:v>
                </c:pt>
              </c:strCache>
            </c:strRef>
          </c:cat>
          <c:val>
            <c:numRef>
              <c:f>Sheet1!$D$2:$D$5</c:f>
              <c:numCache>
                <c:formatCode>General</c:formatCode>
                <c:ptCount val="4"/>
                <c:pt idx="0">
                  <c:v>22.5</c:v>
                </c:pt>
                <c:pt idx="1">
                  <c:v>25.5</c:v>
                </c:pt>
                <c:pt idx="2">
                  <c:v>40</c:v>
                </c:pt>
                <c:pt idx="3">
                  <c:v>33.5</c:v>
                </c:pt>
              </c:numCache>
            </c:numRef>
          </c:val>
          <c:extLst>
            <c:ext xmlns:c16="http://schemas.microsoft.com/office/drawing/2014/chart" uri="{C3380CC4-5D6E-409C-BE32-E72D297353CC}">
              <c16:uniqueId val="{00000002-F81F-4A11-8EA5-762021669EF6}"/>
            </c:ext>
          </c:extLst>
        </c:ser>
        <c:ser>
          <c:idx val="3"/>
          <c:order val="3"/>
          <c:tx>
            <c:strRef>
              <c:f>Sheet1!$E$1</c:f>
              <c:strCache>
                <c:ptCount val="1"/>
                <c:pt idx="0">
                  <c:v>Central obesity</c:v>
                </c:pt>
              </c:strCache>
            </c:strRef>
          </c:tx>
          <c:spPr>
            <a:solidFill>
              <a:schemeClr val="accent3"/>
            </a:solidFill>
          </c:spPr>
          <c:invertIfNegative val="0"/>
          <c:cat>
            <c:strRef>
              <c:f>Sheet1!$A$2:$A$5</c:f>
              <c:strCache>
                <c:ptCount val="4"/>
                <c:pt idx="0">
                  <c:v>18–30</c:v>
                </c:pt>
                <c:pt idx="1">
                  <c:v>30–40</c:v>
                </c:pt>
                <c:pt idx="2">
                  <c:v>40–50</c:v>
                </c:pt>
                <c:pt idx="3">
                  <c:v>50–60</c:v>
                </c:pt>
              </c:strCache>
            </c:strRef>
          </c:cat>
          <c:val>
            <c:numRef>
              <c:f>Sheet1!$E$2:$E$5</c:f>
              <c:numCache>
                <c:formatCode>General</c:formatCode>
                <c:ptCount val="4"/>
                <c:pt idx="0">
                  <c:v>11.75</c:v>
                </c:pt>
                <c:pt idx="1">
                  <c:v>13.75</c:v>
                </c:pt>
                <c:pt idx="2">
                  <c:v>23.5</c:v>
                </c:pt>
                <c:pt idx="3">
                  <c:v>36.5</c:v>
                </c:pt>
              </c:numCache>
            </c:numRef>
          </c:val>
          <c:extLst>
            <c:ext xmlns:c16="http://schemas.microsoft.com/office/drawing/2014/chart" uri="{C3380CC4-5D6E-409C-BE32-E72D297353CC}">
              <c16:uniqueId val="{00000003-F81F-4A11-8EA5-762021669EF6}"/>
            </c:ext>
          </c:extLst>
        </c:ser>
        <c:ser>
          <c:idx val="4"/>
          <c:order val="4"/>
          <c:tx>
            <c:strRef>
              <c:f>Sheet1!$F$1</c:f>
              <c:strCache>
                <c:ptCount val="1"/>
                <c:pt idx="0">
                  <c:v>Raised FPG</c:v>
                </c:pt>
              </c:strCache>
            </c:strRef>
          </c:tx>
          <c:spPr>
            <a:solidFill>
              <a:schemeClr val="accent5"/>
            </a:solidFill>
          </c:spPr>
          <c:invertIfNegative val="0"/>
          <c:cat>
            <c:strRef>
              <c:f>Sheet1!$A$2:$A$5</c:f>
              <c:strCache>
                <c:ptCount val="4"/>
                <c:pt idx="0">
                  <c:v>18–30</c:v>
                </c:pt>
                <c:pt idx="1">
                  <c:v>30–40</c:v>
                </c:pt>
                <c:pt idx="2">
                  <c:v>40–50</c:v>
                </c:pt>
                <c:pt idx="3">
                  <c:v>50–60</c:v>
                </c:pt>
              </c:strCache>
            </c:strRef>
          </c:cat>
          <c:val>
            <c:numRef>
              <c:f>Sheet1!$F$2:$F$5</c:f>
              <c:numCache>
                <c:formatCode>General</c:formatCode>
                <c:ptCount val="4"/>
                <c:pt idx="0">
                  <c:v>2.25</c:v>
                </c:pt>
                <c:pt idx="1">
                  <c:v>9.25</c:v>
                </c:pt>
                <c:pt idx="2">
                  <c:v>30.5</c:v>
                </c:pt>
                <c:pt idx="3">
                  <c:v>25.25</c:v>
                </c:pt>
              </c:numCache>
            </c:numRef>
          </c:val>
          <c:extLst>
            <c:ext xmlns:c16="http://schemas.microsoft.com/office/drawing/2014/chart" uri="{C3380CC4-5D6E-409C-BE32-E72D297353CC}">
              <c16:uniqueId val="{00000004-F81F-4A11-8EA5-762021669EF6}"/>
            </c:ext>
          </c:extLst>
        </c:ser>
        <c:ser>
          <c:idx val="5"/>
          <c:order val="5"/>
          <c:tx>
            <c:strRef>
              <c:f>Sheet1!$G$1</c:f>
              <c:strCache>
                <c:ptCount val="1"/>
                <c:pt idx="0">
                  <c:v>  </c:v>
                </c:pt>
              </c:strCache>
            </c:strRef>
          </c:tx>
          <c:invertIfNegative val="0"/>
          <c:cat>
            <c:strRef>
              <c:f>Sheet1!$A$2:$A$5</c:f>
              <c:strCache>
                <c:ptCount val="4"/>
                <c:pt idx="0">
                  <c:v>18–30</c:v>
                </c:pt>
                <c:pt idx="1">
                  <c:v>30–40</c:v>
                </c:pt>
                <c:pt idx="2">
                  <c:v>40–50</c:v>
                </c:pt>
                <c:pt idx="3">
                  <c:v>50–60</c:v>
                </c:pt>
              </c:strCache>
            </c:strRef>
          </c:cat>
          <c:val>
            <c:numRef>
              <c:f>Sheet1!$G$2:$G$5</c:f>
              <c:numCache>
                <c:formatCode>General</c:formatCode>
                <c:ptCount val="4"/>
              </c:numCache>
            </c:numRef>
          </c:val>
          <c:extLst>
            <c:ext xmlns:c16="http://schemas.microsoft.com/office/drawing/2014/chart" uri="{C3380CC4-5D6E-409C-BE32-E72D297353CC}">
              <c16:uniqueId val="{00000005-F81F-4A11-8EA5-762021669EF6}"/>
            </c:ext>
          </c:extLst>
        </c:ser>
        <c:ser>
          <c:idx val="6"/>
          <c:order val="6"/>
          <c:tx>
            <c:strRef>
              <c:f>Sheet1!$H$1</c:f>
              <c:strCache>
                <c:ptCount val="1"/>
                <c:pt idx="0">
                  <c:v>High blood pressure2</c:v>
                </c:pt>
              </c:strCache>
            </c:strRef>
          </c:tx>
          <c:spPr>
            <a:solidFill>
              <a:schemeClr val="tx2">
                <a:lumMod val="20000"/>
                <a:lumOff val="80000"/>
              </a:schemeClr>
            </a:solidFill>
          </c:spPr>
          <c:invertIfNegative val="0"/>
          <c:cat>
            <c:strRef>
              <c:f>Sheet1!$A$2:$A$5</c:f>
              <c:strCache>
                <c:ptCount val="4"/>
                <c:pt idx="0">
                  <c:v>18–30</c:v>
                </c:pt>
                <c:pt idx="1">
                  <c:v>30–40</c:v>
                </c:pt>
                <c:pt idx="2">
                  <c:v>40–50</c:v>
                </c:pt>
                <c:pt idx="3">
                  <c:v>50–60</c:v>
                </c:pt>
              </c:strCache>
            </c:strRef>
          </c:cat>
          <c:val>
            <c:numRef>
              <c:f>Sheet1!$H$2:$H$5</c:f>
              <c:numCache>
                <c:formatCode>General</c:formatCode>
                <c:ptCount val="4"/>
                <c:pt idx="0">
                  <c:v>30.5</c:v>
                </c:pt>
                <c:pt idx="1">
                  <c:v>35.5</c:v>
                </c:pt>
                <c:pt idx="2">
                  <c:v>44.5</c:v>
                </c:pt>
                <c:pt idx="3">
                  <c:v>58.5</c:v>
                </c:pt>
              </c:numCache>
            </c:numRef>
          </c:val>
          <c:extLst>
            <c:ext xmlns:c16="http://schemas.microsoft.com/office/drawing/2014/chart" uri="{C3380CC4-5D6E-409C-BE32-E72D297353CC}">
              <c16:uniqueId val="{00000006-F81F-4A11-8EA5-762021669EF6}"/>
            </c:ext>
          </c:extLst>
        </c:ser>
        <c:ser>
          <c:idx val="7"/>
          <c:order val="7"/>
          <c:tx>
            <c:strRef>
              <c:f>Sheet1!$I$1</c:f>
              <c:strCache>
                <c:ptCount val="1"/>
                <c:pt idx="0">
                  <c:v>Reduced HDL-C3</c:v>
                </c:pt>
              </c:strCache>
            </c:strRef>
          </c:tx>
          <c:spPr>
            <a:solidFill>
              <a:schemeClr val="accent2"/>
            </a:solidFill>
          </c:spPr>
          <c:invertIfNegative val="0"/>
          <c:cat>
            <c:strRef>
              <c:f>Sheet1!$A$2:$A$5</c:f>
              <c:strCache>
                <c:ptCount val="4"/>
                <c:pt idx="0">
                  <c:v>18–30</c:v>
                </c:pt>
                <c:pt idx="1">
                  <c:v>30–40</c:v>
                </c:pt>
                <c:pt idx="2">
                  <c:v>40–50</c:v>
                </c:pt>
                <c:pt idx="3">
                  <c:v>50–60</c:v>
                </c:pt>
              </c:strCache>
            </c:strRef>
          </c:cat>
          <c:val>
            <c:numRef>
              <c:f>Sheet1!$I$2:$I$5</c:f>
              <c:numCache>
                <c:formatCode>General</c:formatCode>
                <c:ptCount val="4"/>
                <c:pt idx="0">
                  <c:v>18.75</c:v>
                </c:pt>
                <c:pt idx="1">
                  <c:v>36</c:v>
                </c:pt>
                <c:pt idx="2">
                  <c:v>36</c:v>
                </c:pt>
                <c:pt idx="3">
                  <c:v>42.5</c:v>
                </c:pt>
              </c:numCache>
            </c:numRef>
          </c:val>
          <c:extLst>
            <c:ext xmlns:c16="http://schemas.microsoft.com/office/drawing/2014/chart" uri="{C3380CC4-5D6E-409C-BE32-E72D297353CC}">
              <c16:uniqueId val="{00000007-F81F-4A11-8EA5-762021669EF6}"/>
            </c:ext>
          </c:extLst>
        </c:ser>
        <c:ser>
          <c:idx val="8"/>
          <c:order val="8"/>
          <c:tx>
            <c:strRef>
              <c:f>Sheet1!$J$1</c:f>
              <c:strCache>
                <c:ptCount val="1"/>
                <c:pt idx="0">
                  <c:v>Elevated TG4</c:v>
                </c:pt>
              </c:strCache>
            </c:strRef>
          </c:tx>
          <c:spPr>
            <a:solidFill>
              <a:schemeClr val="accent1"/>
            </a:solidFill>
          </c:spPr>
          <c:invertIfNegative val="0"/>
          <c:cat>
            <c:strRef>
              <c:f>Sheet1!$A$2:$A$5</c:f>
              <c:strCache>
                <c:ptCount val="4"/>
                <c:pt idx="0">
                  <c:v>18–30</c:v>
                </c:pt>
                <c:pt idx="1">
                  <c:v>30–40</c:v>
                </c:pt>
                <c:pt idx="2">
                  <c:v>40–50</c:v>
                </c:pt>
                <c:pt idx="3">
                  <c:v>50–60</c:v>
                </c:pt>
              </c:strCache>
            </c:strRef>
          </c:cat>
          <c:val>
            <c:numRef>
              <c:f>Sheet1!$J$2:$J$5</c:f>
              <c:numCache>
                <c:formatCode>General</c:formatCode>
                <c:ptCount val="4"/>
                <c:pt idx="0">
                  <c:v>15.75</c:v>
                </c:pt>
                <c:pt idx="1">
                  <c:v>27</c:v>
                </c:pt>
                <c:pt idx="2">
                  <c:v>33.5</c:v>
                </c:pt>
                <c:pt idx="3">
                  <c:v>39</c:v>
                </c:pt>
              </c:numCache>
            </c:numRef>
          </c:val>
          <c:extLst>
            <c:ext xmlns:c16="http://schemas.microsoft.com/office/drawing/2014/chart" uri="{C3380CC4-5D6E-409C-BE32-E72D297353CC}">
              <c16:uniqueId val="{00000008-F81F-4A11-8EA5-762021669EF6}"/>
            </c:ext>
          </c:extLst>
        </c:ser>
        <c:ser>
          <c:idx val="9"/>
          <c:order val="9"/>
          <c:tx>
            <c:strRef>
              <c:f>Sheet1!$K$1</c:f>
              <c:strCache>
                <c:ptCount val="1"/>
                <c:pt idx="0">
                  <c:v>Central obesity5</c:v>
                </c:pt>
              </c:strCache>
            </c:strRef>
          </c:tx>
          <c:spPr>
            <a:solidFill>
              <a:schemeClr val="accent3"/>
            </a:solidFill>
          </c:spPr>
          <c:invertIfNegative val="0"/>
          <c:cat>
            <c:strRef>
              <c:f>Sheet1!$A$2:$A$5</c:f>
              <c:strCache>
                <c:ptCount val="4"/>
                <c:pt idx="0">
                  <c:v>18–30</c:v>
                </c:pt>
                <c:pt idx="1">
                  <c:v>30–40</c:v>
                </c:pt>
                <c:pt idx="2">
                  <c:v>40–50</c:v>
                </c:pt>
                <c:pt idx="3">
                  <c:v>50–60</c:v>
                </c:pt>
              </c:strCache>
            </c:strRef>
          </c:cat>
          <c:val>
            <c:numRef>
              <c:f>Sheet1!$K$2:$K$5</c:f>
              <c:numCache>
                <c:formatCode>General</c:formatCode>
                <c:ptCount val="4"/>
                <c:pt idx="0">
                  <c:v>4.5</c:v>
                </c:pt>
                <c:pt idx="1">
                  <c:v>8.5</c:v>
                </c:pt>
                <c:pt idx="2">
                  <c:v>13.25</c:v>
                </c:pt>
                <c:pt idx="3">
                  <c:v>25.75</c:v>
                </c:pt>
              </c:numCache>
            </c:numRef>
          </c:val>
          <c:extLst>
            <c:ext xmlns:c16="http://schemas.microsoft.com/office/drawing/2014/chart" uri="{C3380CC4-5D6E-409C-BE32-E72D297353CC}">
              <c16:uniqueId val="{00000009-F81F-4A11-8EA5-762021669EF6}"/>
            </c:ext>
          </c:extLst>
        </c:ser>
        <c:ser>
          <c:idx val="10"/>
          <c:order val="10"/>
          <c:tx>
            <c:strRef>
              <c:f>Sheet1!$L$1</c:f>
              <c:strCache>
                <c:ptCount val="1"/>
                <c:pt idx="0">
                  <c:v>Raised FPG6</c:v>
                </c:pt>
              </c:strCache>
            </c:strRef>
          </c:tx>
          <c:spPr>
            <a:solidFill>
              <a:schemeClr val="accent5"/>
            </a:solidFill>
          </c:spPr>
          <c:invertIfNegative val="0"/>
          <c:cat>
            <c:strRef>
              <c:f>Sheet1!$A$2:$A$5</c:f>
              <c:strCache>
                <c:ptCount val="4"/>
                <c:pt idx="0">
                  <c:v>18–30</c:v>
                </c:pt>
                <c:pt idx="1">
                  <c:v>30–40</c:v>
                </c:pt>
                <c:pt idx="2">
                  <c:v>40–50</c:v>
                </c:pt>
                <c:pt idx="3">
                  <c:v>50–60</c:v>
                </c:pt>
              </c:strCache>
            </c:strRef>
          </c:cat>
          <c:val>
            <c:numRef>
              <c:f>Sheet1!$L$2:$L$5</c:f>
              <c:numCache>
                <c:formatCode>General</c:formatCode>
                <c:ptCount val="4"/>
                <c:pt idx="0">
                  <c:v>3</c:v>
                </c:pt>
                <c:pt idx="1">
                  <c:v>6</c:v>
                </c:pt>
                <c:pt idx="2">
                  <c:v>10</c:v>
                </c:pt>
                <c:pt idx="3">
                  <c:v>23.25</c:v>
                </c:pt>
              </c:numCache>
            </c:numRef>
          </c:val>
          <c:extLst>
            <c:ext xmlns:c16="http://schemas.microsoft.com/office/drawing/2014/chart" uri="{C3380CC4-5D6E-409C-BE32-E72D297353CC}">
              <c16:uniqueId val="{0000000A-F81F-4A11-8EA5-762021669EF6}"/>
            </c:ext>
          </c:extLst>
        </c:ser>
        <c:dLbls>
          <c:showLegendKey val="0"/>
          <c:showVal val="0"/>
          <c:showCatName val="0"/>
          <c:showSerName val="0"/>
          <c:showPercent val="0"/>
          <c:showBubbleSize val="0"/>
        </c:dLbls>
        <c:gapWidth val="150"/>
        <c:axId val="134451968"/>
        <c:axId val="134453504"/>
      </c:barChart>
      <c:catAx>
        <c:axId val="134451968"/>
        <c:scaling>
          <c:orientation val="minMax"/>
        </c:scaling>
        <c:delete val="0"/>
        <c:axPos val="b"/>
        <c:numFmt formatCode="General" sourceLinked="0"/>
        <c:majorTickMark val="out"/>
        <c:minorTickMark val="none"/>
        <c:tickLblPos val="low"/>
        <c:spPr>
          <a:ln w="19050">
            <a:solidFill>
              <a:schemeClr val="tx1"/>
            </a:solidFill>
            <a:prstDash val="solid"/>
          </a:ln>
        </c:spPr>
        <c:txPr>
          <a:bodyPr/>
          <a:lstStyle/>
          <a:p>
            <a:pPr>
              <a:defRPr sz="1100" b="0"/>
            </a:pPr>
            <a:endParaRPr lang="en-US"/>
          </a:p>
        </c:txPr>
        <c:crossAx val="134453504"/>
        <c:crosses val="autoZero"/>
        <c:auto val="1"/>
        <c:lblAlgn val="ctr"/>
        <c:lblOffset val="100"/>
        <c:noMultiLvlLbl val="0"/>
      </c:catAx>
      <c:valAx>
        <c:axId val="134453504"/>
        <c:scaling>
          <c:orientation val="minMax"/>
          <c:max val="100"/>
          <c:min val="0"/>
        </c:scaling>
        <c:delete val="0"/>
        <c:axPos val="l"/>
        <c:numFmt formatCode="General" sourceLinked="1"/>
        <c:majorTickMark val="out"/>
        <c:minorTickMark val="none"/>
        <c:tickLblPos val="nextTo"/>
        <c:spPr>
          <a:ln w="19050">
            <a:solidFill>
              <a:schemeClr val="tx1"/>
            </a:solidFill>
          </a:ln>
        </c:spPr>
        <c:txPr>
          <a:bodyPr/>
          <a:lstStyle/>
          <a:p>
            <a:pPr>
              <a:defRPr sz="1100"/>
            </a:pPr>
            <a:endParaRPr lang="en-US"/>
          </a:p>
        </c:txPr>
        <c:crossAx val="1344519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Placebo</c:v>
                </c:pt>
              </c:strCache>
            </c:strRef>
          </c:tx>
          <c:spPr>
            <a:solidFill>
              <a:schemeClr val="tx2">
                <a:lumMod val="20000"/>
                <a:lumOff val="80000"/>
              </a:schemeClr>
            </a:solidFill>
          </c:spPr>
          <c:invertIfNegative val="0"/>
          <c:cat>
            <c:strRef>
              <c:f>Sheet1!$A$2:$A$4</c:f>
              <c:strCache>
                <c:ptCount val="3"/>
                <c:pt idx="0">
                  <c:v>Trunk
fat mass</c:v>
                </c:pt>
                <c:pt idx="1">
                  <c:v>Whole body
fat mass</c:v>
                </c:pt>
                <c:pt idx="2">
                  <c:v>Whole body
lean mass</c:v>
                </c:pt>
              </c:strCache>
            </c:strRef>
          </c:cat>
          <c:val>
            <c:numRef>
              <c:f>Sheet1!$B$2:$B$4</c:f>
              <c:numCache>
                <c:formatCode>General</c:formatCode>
                <c:ptCount val="3"/>
              </c:numCache>
            </c:numRef>
          </c:val>
          <c:extLst>
            <c:ext xmlns:c16="http://schemas.microsoft.com/office/drawing/2014/chart" uri="{C3380CC4-5D6E-409C-BE32-E72D297353CC}">
              <c16:uniqueId val="{00000000-450D-4591-B76F-E4D5A28272BF}"/>
            </c:ext>
          </c:extLst>
        </c:ser>
        <c:ser>
          <c:idx val="1"/>
          <c:order val="1"/>
          <c:tx>
            <c:strRef>
              <c:f>Sheet1!$C$1</c:f>
              <c:strCache>
                <c:ptCount val="1"/>
                <c:pt idx="0">
                  <c:v>Testosterone</c:v>
                </c:pt>
              </c:strCache>
            </c:strRef>
          </c:tx>
          <c:spPr>
            <a:solidFill>
              <a:schemeClr val="accent2"/>
            </a:solidFill>
          </c:spPr>
          <c:invertIfNegative val="0"/>
          <c:cat>
            <c:strRef>
              <c:f>Sheet1!$A$2:$A$4</c:f>
              <c:strCache>
                <c:ptCount val="3"/>
                <c:pt idx="0">
                  <c:v>Trunk
fat mass</c:v>
                </c:pt>
                <c:pt idx="1">
                  <c:v>Whole body
fat mass</c:v>
                </c:pt>
                <c:pt idx="2">
                  <c:v>Whole body
lean mass</c:v>
                </c:pt>
              </c:strCache>
            </c:strRef>
          </c:cat>
          <c:val>
            <c:numRef>
              <c:f>Sheet1!$C$2:$C$4</c:f>
              <c:numCache>
                <c:formatCode>General</c:formatCode>
                <c:ptCount val="3"/>
              </c:numCache>
            </c:numRef>
          </c:val>
          <c:extLst>
            <c:ext xmlns:c16="http://schemas.microsoft.com/office/drawing/2014/chart" uri="{C3380CC4-5D6E-409C-BE32-E72D297353CC}">
              <c16:uniqueId val="{00000001-450D-4591-B76F-E4D5A28272BF}"/>
            </c:ext>
          </c:extLst>
        </c:ser>
        <c:dLbls>
          <c:showLegendKey val="0"/>
          <c:showVal val="0"/>
          <c:showCatName val="0"/>
          <c:showSerName val="0"/>
          <c:showPercent val="0"/>
          <c:showBubbleSize val="0"/>
        </c:dLbls>
        <c:gapWidth val="150"/>
        <c:axId val="371754880"/>
        <c:axId val="371756416"/>
      </c:barChart>
      <c:catAx>
        <c:axId val="371754880"/>
        <c:scaling>
          <c:orientation val="minMax"/>
        </c:scaling>
        <c:delete val="0"/>
        <c:axPos val="b"/>
        <c:numFmt formatCode="General" sourceLinked="0"/>
        <c:majorTickMark val="none"/>
        <c:minorTickMark val="none"/>
        <c:tickLblPos val="low"/>
        <c:spPr>
          <a:ln w="19050">
            <a:solidFill>
              <a:schemeClr val="tx1"/>
            </a:solidFill>
            <a:prstDash val="sysDot"/>
          </a:ln>
        </c:spPr>
        <c:txPr>
          <a:bodyPr/>
          <a:lstStyle/>
          <a:p>
            <a:pPr>
              <a:defRPr sz="1200" b="1"/>
            </a:pPr>
            <a:endParaRPr lang="en-US"/>
          </a:p>
        </c:txPr>
        <c:crossAx val="371756416"/>
        <c:crosses val="autoZero"/>
        <c:auto val="1"/>
        <c:lblAlgn val="ctr"/>
        <c:lblOffset val="100"/>
        <c:noMultiLvlLbl val="0"/>
      </c:catAx>
      <c:valAx>
        <c:axId val="371756416"/>
        <c:scaling>
          <c:orientation val="minMax"/>
          <c:max val="10"/>
          <c:min val="-10"/>
        </c:scaling>
        <c:delete val="0"/>
        <c:axPos val="l"/>
        <c:numFmt formatCode="General" sourceLinked="1"/>
        <c:majorTickMark val="out"/>
        <c:minorTickMark val="none"/>
        <c:tickLblPos val="nextTo"/>
        <c:spPr>
          <a:ln w="19050">
            <a:solidFill>
              <a:schemeClr val="tx1"/>
            </a:solidFill>
          </a:ln>
        </c:spPr>
        <c:txPr>
          <a:bodyPr/>
          <a:lstStyle/>
          <a:p>
            <a:pPr>
              <a:defRPr sz="1100"/>
            </a:pPr>
            <a:endParaRPr lang="en-US"/>
          </a:p>
        </c:txPr>
        <c:crossAx val="371754880"/>
        <c:crosses val="autoZero"/>
        <c:crossBetween val="between"/>
        <c:majorUnit val="5"/>
      </c:valAx>
    </c:plotArea>
    <c:legend>
      <c:legendPos val="t"/>
      <c:layout>
        <c:manualLayout>
          <c:xMode val="edge"/>
          <c:yMode val="edge"/>
          <c:x val="0.26933545659502101"/>
          <c:y val="9.5825543500714525E-2"/>
          <c:w val="0.50079915042380807"/>
          <c:h val="7.1246016617275948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489FB-C429-4B5D-8498-6EB76CCEE956}" type="datetimeFigureOut">
              <a:rPr lang="en-GB" smtClean="0"/>
              <a:t>21/02/2021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984888-CB99-4036-82FD-431DCF68B846}" type="slidenum">
              <a:rPr lang="en-GB" smtClean="0"/>
              <a:t>‹#›</a:t>
            </a:fld>
            <a:endParaRPr lang="en-GB"/>
          </a:p>
        </p:txBody>
      </p:sp>
    </p:spTree>
    <p:extLst>
      <p:ext uri="{BB962C8B-B14F-4D97-AF65-F5344CB8AC3E}">
        <p14:creationId xmlns:p14="http://schemas.microsoft.com/office/powerpoint/2010/main" val="1119352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accounts.google.com/ServiceLogin?hl=en&amp;passive=true&amp;continue=https://www.google.com/search?q%3Dlow%2Btestosterone%2BAND%2Bvisceral%2Bfat%26rlz%3D1C1GCEA_enGB857GB857%26oq%3Dlow%2Btestosterone%2BAND%2Bvisceral%2Bfat%26aqs%3Dchrome..69i57.7093j0j8%26sourceid%3Dchrome%26ie%3DUTF-8"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85766" indent="-185766">
              <a:buFont typeface="Arial" panose="020B0604020202020204" pitchFamily="34" charset="0"/>
              <a:buChar char="•"/>
            </a:pPr>
            <a:r>
              <a:rPr lang="en-GB" dirty="0"/>
              <a:t>Testicular cancer is the most common cancer in men aged ~15–44 years in many developed countries.</a:t>
            </a:r>
            <a:r>
              <a:rPr lang="en-GB" baseline="30000" dirty="0"/>
              <a:t>1,2</a:t>
            </a:r>
          </a:p>
          <a:p>
            <a:pPr marL="185766" indent="-185766">
              <a:buFont typeface="Arial" panose="020B0604020202020204" pitchFamily="34" charset="0"/>
              <a:buChar char="•"/>
            </a:pPr>
            <a:r>
              <a:rPr lang="en-GB" dirty="0"/>
              <a:t>According to GLOBOCAN 2008 data from the International Agency for Research on Cancer, </a:t>
            </a:r>
            <a:br>
              <a:rPr lang="en-GB" dirty="0"/>
            </a:br>
            <a:r>
              <a:rPr lang="en-GB" dirty="0"/>
              <a:t>18,326 new cases of testicular cancer were estimated to occur in Europe per year.</a:t>
            </a:r>
            <a:r>
              <a:rPr lang="en-GB" baseline="30000" dirty="0"/>
              <a:t>1</a:t>
            </a:r>
          </a:p>
          <a:p>
            <a:pPr marL="185766" indent="-185766">
              <a:buFont typeface="Arial" panose="020B0604020202020204" pitchFamily="34" charset="0"/>
              <a:buChar char="•"/>
            </a:pPr>
            <a:r>
              <a:rPr lang="en-GB" dirty="0"/>
              <a:t>Although testicular cancer is common, survivability and cure rates are high; the latter approaches almost 100% in stage I disease and &gt;80% in metastatic disease.</a:t>
            </a:r>
            <a:r>
              <a:rPr lang="en-GB" baseline="30000" dirty="0"/>
              <a:t>3</a:t>
            </a:r>
          </a:p>
          <a:p>
            <a:pPr marL="185766" indent="-185766">
              <a:buFont typeface="Arial" panose="020B0604020202020204" pitchFamily="34" charset="0"/>
              <a:buChar char="•"/>
            </a:pPr>
            <a:r>
              <a:rPr lang="en-GB" dirty="0"/>
              <a:t>The high cure rates in testicular cancer in developed countries are attributed to a variety of advances in treatment and care, including:</a:t>
            </a:r>
            <a:r>
              <a:rPr lang="en-GB" baseline="30000" dirty="0"/>
              <a:t>4,5</a:t>
            </a:r>
          </a:p>
          <a:p>
            <a:pPr marL="681142" lvl="1" indent="-185766">
              <a:lnSpc>
                <a:spcPct val="90000"/>
              </a:lnSpc>
              <a:buFont typeface="Calibri" panose="020F0502020204030204" pitchFamily="34" charset="0"/>
              <a:buChar char="–"/>
              <a:defRPr/>
            </a:pPr>
            <a:r>
              <a:rPr lang="en-GB" dirty="0"/>
              <a:t>Careful staging at diagnosis.</a:t>
            </a:r>
          </a:p>
          <a:p>
            <a:pPr marL="681142" lvl="1" indent="-185766">
              <a:lnSpc>
                <a:spcPct val="90000"/>
              </a:lnSpc>
              <a:buFont typeface="Calibri" panose="020F0502020204030204" pitchFamily="34" charset="0"/>
              <a:buChar char="–"/>
              <a:defRPr/>
            </a:pPr>
            <a:r>
              <a:rPr lang="en-GB" dirty="0"/>
              <a:t>Improved early treatment, facilitated by a multidisciplinary approach.</a:t>
            </a:r>
          </a:p>
          <a:p>
            <a:pPr marL="681142" lvl="1" indent="-185766">
              <a:lnSpc>
                <a:spcPct val="90000"/>
              </a:lnSpc>
              <a:buFont typeface="Calibri" panose="020F0502020204030204" pitchFamily="34" charset="0"/>
              <a:buChar char="–"/>
              <a:defRPr/>
            </a:pPr>
            <a:r>
              <a:rPr lang="en-GB" dirty="0"/>
              <a:t>Tumour </a:t>
            </a:r>
            <a:r>
              <a:rPr lang="en-GB" dirty="0" err="1"/>
              <a:t>chemosensitivity</a:t>
            </a:r>
            <a:r>
              <a:rPr lang="en-GB" dirty="0"/>
              <a:t>, particularly to cisplatin-based chemotherapy.</a:t>
            </a:r>
          </a:p>
          <a:p>
            <a:pPr marL="681142" lvl="1" indent="-185766">
              <a:lnSpc>
                <a:spcPct val="90000"/>
              </a:lnSpc>
              <a:buFont typeface="Calibri" panose="020F0502020204030204" pitchFamily="34" charset="0"/>
              <a:buChar char="–"/>
              <a:defRPr/>
            </a:pPr>
            <a:r>
              <a:rPr lang="en-GB" dirty="0"/>
              <a:t>Strict follow-up.</a:t>
            </a:r>
          </a:p>
          <a:p>
            <a:pPr marL="681142" lvl="1" indent="-185766">
              <a:lnSpc>
                <a:spcPct val="90000"/>
              </a:lnSpc>
              <a:buFont typeface="Calibri" panose="020F0502020204030204" pitchFamily="34" charset="0"/>
              <a:buChar char="–"/>
              <a:defRPr/>
            </a:pPr>
            <a:r>
              <a:rPr lang="en-GB" dirty="0"/>
              <a:t>Use of salvage therapies.</a:t>
            </a:r>
          </a:p>
          <a:p>
            <a:pPr marL="185766" indent="-185766">
              <a:buFont typeface="Arial" panose="020B0604020202020204" pitchFamily="34" charset="0"/>
              <a:buChar char="•"/>
            </a:pPr>
            <a:r>
              <a:rPr lang="en-GB" dirty="0"/>
              <a:t>According to Cancer Research UK, 1 in 215 men in the UK will be diagnosed with testicular cancer during their lifetime. For the time period of 2014–35, the incidence rate for testicular cancer is projected to increase by 12%, while the mortality rate is projected to fall by 35%.</a:t>
            </a:r>
            <a:r>
              <a:rPr lang="en-GB" baseline="30000" dirty="0"/>
              <a:t>6</a:t>
            </a:r>
          </a:p>
          <a:p>
            <a:endParaRPr lang="en-GB" dirty="0"/>
          </a:p>
          <a:p>
            <a:r>
              <a:rPr lang="en-GB" b="1" dirty="0"/>
              <a:t>References</a:t>
            </a:r>
            <a:br>
              <a:rPr lang="en-GB" dirty="0"/>
            </a:br>
            <a:r>
              <a:rPr lang="en-GB" b="1" dirty="0"/>
              <a:t>1.</a:t>
            </a:r>
            <a:r>
              <a:rPr lang="en-GB" dirty="0"/>
              <a:t> </a:t>
            </a:r>
            <a:r>
              <a:rPr lang="en-GB" dirty="0" err="1"/>
              <a:t>Znaor</a:t>
            </a:r>
            <a:r>
              <a:rPr lang="en-GB" dirty="0"/>
              <a:t> A </a:t>
            </a:r>
            <a:r>
              <a:rPr lang="en-GB" i="1" dirty="0"/>
              <a:t>et al. </a:t>
            </a:r>
            <a:r>
              <a:rPr lang="en-GB" i="1" dirty="0" err="1"/>
              <a:t>Eur</a:t>
            </a:r>
            <a:r>
              <a:rPr lang="en-GB" i="1" dirty="0"/>
              <a:t> </a:t>
            </a:r>
            <a:r>
              <a:rPr lang="en-GB" i="1" dirty="0" err="1"/>
              <a:t>Urol</a:t>
            </a:r>
            <a:r>
              <a:rPr lang="en-GB" dirty="0"/>
              <a:t> 2014;65:1095–106; </a:t>
            </a:r>
            <a:r>
              <a:rPr lang="en-GB" b="1" dirty="0"/>
              <a:t>2.</a:t>
            </a:r>
            <a:r>
              <a:rPr lang="en-GB" dirty="0"/>
              <a:t> </a:t>
            </a:r>
            <a:r>
              <a:rPr lang="en-GB" dirty="0" err="1"/>
              <a:t>Bogefors</a:t>
            </a:r>
            <a:r>
              <a:rPr lang="en-GB" dirty="0"/>
              <a:t> C </a:t>
            </a:r>
            <a:r>
              <a:rPr lang="en-GB" i="1" dirty="0"/>
              <a:t>et al. Andrology</a:t>
            </a:r>
            <a:r>
              <a:rPr lang="en-GB" dirty="0"/>
              <a:t> 2017;5:711–7; </a:t>
            </a:r>
            <a:br>
              <a:rPr lang="en-GB" dirty="0"/>
            </a:br>
            <a:r>
              <a:rPr lang="en-GB" b="1" dirty="0"/>
              <a:t>3.</a:t>
            </a:r>
            <a:r>
              <a:rPr lang="en-GB" dirty="0"/>
              <a:t> Kirby M. </a:t>
            </a:r>
            <a:r>
              <a:rPr lang="en-GB" i="1" dirty="0"/>
              <a:t>Trends </a:t>
            </a:r>
            <a:r>
              <a:rPr lang="en-GB" i="1" dirty="0" err="1"/>
              <a:t>Urol</a:t>
            </a:r>
            <a:r>
              <a:rPr lang="en-GB" i="1" dirty="0"/>
              <a:t> </a:t>
            </a:r>
            <a:r>
              <a:rPr lang="en-GB" i="1" dirty="0" err="1"/>
              <a:t>Mens</a:t>
            </a:r>
            <a:r>
              <a:rPr lang="en-GB" i="1" dirty="0"/>
              <a:t> Health</a:t>
            </a:r>
            <a:r>
              <a:rPr lang="en-GB" dirty="0"/>
              <a:t> 2020;11:12–17; </a:t>
            </a:r>
            <a:r>
              <a:rPr lang="en-GB" b="1" dirty="0"/>
              <a:t>4.</a:t>
            </a:r>
            <a:r>
              <a:rPr lang="en-GB" dirty="0"/>
              <a:t> EAU testicular cancer guidelines. https://uroweb.org/guideline/testicular-cancer/ (accessed June 2020); </a:t>
            </a:r>
            <a:r>
              <a:rPr lang="en-GB" b="1" dirty="0"/>
              <a:t>5.</a:t>
            </a:r>
            <a:r>
              <a:rPr lang="en-GB" dirty="0"/>
              <a:t> Hoffmann R </a:t>
            </a:r>
            <a:r>
              <a:rPr lang="en-GB" i="1" dirty="0"/>
              <a:t>et al. </a:t>
            </a:r>
            <a:r>
              <a:rPr lang="en-GB" i="1" dirty="0" err="1"/>
              <a:t>Int</a:t>
            </a:r>
            <a:r>
              <a:rPr lang="en-GB" i="1" dirty="0"/>
              <a:t> J Public Health</a:t>
            </a:r>
            <a:r>
              <a:rPr lang="en-GB" dirty="0"/>
              <a:t> 2014;59:341; </a:t>
            </a:r>
            <a:r>
              <a:rPr lang="en-GB" b="1" dirty="0"/>
              <a:t>6.</a:t>
            </a:r>
            <a:r>
              <a:rPr lang="en-GB" dirty="0"/>
              <a:t> Cancer Research UK. https://www.cancerresearchuk.org/health-professional/cancer-statistics/statistics-by-cancer-type/testicular-cancer/ (accessed June 2020).</a:t>
            </a:r>
          </a:p>
        </p:txBody>
      </p:sp>
      <p:sp>
        <p:nvSpPr>
          <p:cNvPr id="4" name="Slide Number Placeholder 3"/>
          <p:cNvSpPr>
            <a:spLocks noGrp="1"/>
          </p:cNvSpPr>
          <p:nvPr>
            <p:ph type="sldNum" sz="quarter" idx="10"/>
          </p:nvPr>
        </p:nvSpPr>
        <p:spPr/>
        <p:txBody>
          <a:bodyPr/>
          <a:lstStyle/>
          <a:p>
            <a:fld id="{A0EFADCE-6200-4FA6-B02B-06991B4E0A55}" type="slidenum">
              <a:rPr lang="en-GB" smtClean="0"/>
              <a:t>2</a:t>
            </a:fld>
            <a:endParaRPr lang="en-GB"/>
          </a:p>
        </p:txBody>
      </p:sp>
    </p:spTree>
    <p:extLst>
      <p:ext uri="{BB962C8B-B14F-4D97-AF65-F5344CB8AC3E}">
        <p14:creationId xmlns:p14="http://schemas.microsoft.com/office/powerpoint/2010/main" val="301003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a:t>Testosterone deficiency in testicular cancer survivors can develop due to a number of factors, including impacts on </a:t>
            </a:r>
            <a:r>
              <a:rPr lang="en-GB" dirty="0" err="1"/>
              <a:t>Leydig</a:t>
            </a:r>
            <a:r>
              <a:rPr lang="en-GB" dirty="0"/>
              <a:t> cell numbers and/or function:</a:t>
            </a:r>
          </a:p>
          <a:p>
            <a:pPr marL="185766" indent="-185766">
              <a:buFont typeface="Arial" panose="020B0604020202020204" pitchFamily="34" charset="0"/>
              <a:buChar char="•"/>
            </a:pPr>
            <a:r>
              <a:rPr lang="en-GB" dirty="0"/>
              <a:t>After unilateral </a:t>
            </a:r>
            <a:r>
              <a:rPr lang="en-GB" dirty="0" err="1"/>
              <a:t>orchidectomy</a:t>
            </a:r>
            <a:r>
              <a:rPr lang="en-GB" dirty="0"/>
              <a:t>, the number of </a:t>
            </a:r>
            <a:r>
              <a:rPr lang="en-GB" dirty="0" err="1"/>
              <a:t>Leydig</a:t>
            </a:r>
            <a:r>
              <a:rPr lang="en-GB" dirty="0"/>
              <a:t> cells is halved and the remaining testis needs to compensate to maintain adequate sex hormone levels.</a:t>
            </a:r>
            <a:r>
              <a:rPr lang="en-GB" baseline="30000" dirty="0"/>
              <a:t>1</a:t>
            </a:r>
          </a:p>
          <a:p>
            <a:pPr marL="185766" indent="-185766">
              <a:buFont typeface="Arial" panose="020B0604020202020204" pitchFamily="34" charset="0"/>
              <a:buChar char="•"/>
            </a:pPr>
            <a:r>
              <a:rPr lang="en-GB" dirty="0"/>
              <a:t>Low testosterone levels may be a result of damage to the </a:t>
            </a:r>
            <a:r>
              <a:rPr lang="en-GB" dirty="0" err="1"/>
              <a:t>Leydig</a:t>
            </a:r>
            <a:r>
              <a:rPr lang="en-GB" dirty="0"/>
              <a:t> cells following chemotherapy or radiotherapy to the testes or surrounding tissues, or as a result of reduced/absent LH production following cranial irradiation. </a:t>
            </a:r>
            <a:r>
              <a:rPr lang="en-GB" dirty="0" err="1"/>
              <a:t>Leydig</a:t>
            </a:r>
            <a:r>
              <a:rPr lang="en-GB" dirty="0"/>
              <a:t> cells are less sensitive to chemotherapy and radiation than germinal cells.</a:t>
            </a:r>
            <a:r>
              <a:rPr lang="en-GB" baseline="30000" dirty="0"/>
              <a:t>2</a:t>
            </a:r>
          </a:p>
          <a:p>
            <a:pPr marL="681142" lvl="1" indent="-185766">
              <a:buFont typeface="Arial" panose="020B0604020202020204" pitchFamily="34" charset="0"/>
              <a:buChar char="•"/>
            </a:pPr>
            <a:r>
              <a:rPr lang="en-GB" dirty="0"/>
              <a:t>The testes are one of the most radiation-sensitive organs in the body, and damage to </a:t>
            </a:r>
            <a:br>
              <a:rPr lang="en-GB" dirty="0"/>
            </a:br>
            <a:r>
              <a:rPr lang="en-GB" dirty="0"/>
              <a:t>the gonads during radiation therapy is dose-dependent. The testes may receive damage </a:t>
            </a:r>
            <a:br>
              <a:rPr lang="en-GB" dirty="0"/>
            </a:br>
            <a:r>
              <a:rPr lang="en-GB" dirty="0"/>
              <a:t>either from direct radiation exposure or from scattered radiation during radiotherapy of nearby tissues.</a:t>
            </a:r>
            <a:r>
              <a:rPr lang="en-GB" baseline="30000" dirty="0"/>
              <a:t>2</a:t>
            </a:r>
            <a:endParaRPr lang="en-GB" dirty="0"/>
          </a:p>
          <a:p>
            <a:pPr marL="681142" lvl="1" indent="-185766">
              <a:buFont typeface="Arial" panose="020B0604020202020204" pitchFamily="34" charset="0"/>
              <a:buChar char="•"/>
            </a:pPr>
            <a:r>
              <a:rPr lang="en-GB" dirty="0"/>
              <a:t>The degree of gonadal injury from chemotherapy depends on type and cumulative dose, with alkylating agents and </a:t>
            </a:r>
            <a:r>
              <a:rPr lang="en-GB" dirty="0" err="1"/>
              <a:t>procarbazine</a:t>
            </a:r>
            <a:r>
              <a:rPr lang="en-GB" dirty="0"/>
              <a:t> as the most </a:t>
            </a:r>
            <a:r>
              <a:rPr lang="en-GB" dirty="0" err="1"/>
              <a:t>gonadotoxic</a:t>
            </a:r>
            <a:r>
              <a:rPr lang="en-GB" dirty="0"/>
              <a:t> cytostatic drugs.</a:t>
            </a:r>
            <a:r>
              <a:rPr lang="en-GB" baseline="30000" dirty="0"/>
              <a:t>2</a:t>
            </a:r>
            <a:endParaRPr lang="en-GB" dirty="0"/>
          </a:p>
          <a:p>
            <a:pPr marL="681142" lvl="1" indent="-185766">
              <a:buFont typeface="Arial" panose="020B0604020202020204" pitchFamily="34" charset="0"/>
              <a:buChar char="•"/>
            </a:pPr>
            <a:r>
              <a:rPr lang="en-GB" dirty="0"/>
              <a:t>The risk of testosterone deficiency appears to be highest in the patients who are most heavily treated with chemotherapy and/or radiotherapy.</a:t>
            </a:r>
            <a:r>
              <a:rPr lang="en-GB" baseline="30000" dirty="0"/>
              <a:t>3</a:t>
            </a:r>
          </a:p>
          <a:p>
            <a:pPr marL="185766" indent="-185766">
              <a:buFont typeface="Arial" panose="020B0604020202020204" pitchFamily="34" charset="0"/>
              <a:buChar char="•"/>
            </a:pPr>
            <a:r>
              <a:rPr lang="en-GB" dirty="0"/>
              <a:t>In a study that investigated INSL3, a novel marker of </a:t>
            </a:r>
            <a:r>
              <a:rPr lang="en-GB" dirty="0" err="1"/>
              <a:t>Leydig</a:t>
            </a:r>
            <a:r>
              <a:rPr lang="en-GB" dirty="0"/>
              <a:t> cell function, in patients with testicular cancer, INSL3 levels were comparable to those in men without testicular cancer at long-term follow-up, suggesting potential and continuing </a:t>
            </a:r>
            <a:r>
              <a:rPr lang="en-GB" dirty="0" err="1"/>
              <a:t>Leydig</a:t>
            </a:r>
            <a:r>
              <a:rPr lang="en-GB" dirty="0"/>
              <a:t> cell recovery at &gt;2 years after treatment.</a:t>
            </a:r>
            <a:r>
              <a:rPr lang="en-GB" baseline="30000" dirty="0"/>
              <a:t>1</a:t>
            </a:r>
          </a:p>
          <a:p>
            <a:endParaRPr lang="en-GB" dirty="0"/>
          </a:p>
          <a:p>
            <a:r>
              <a:rPr lang="en-GB" dirty="0"/>
              <a:t>INSL3, insulin-like factor 3; LH, luteinising hormone; TD, testosterone deficiency</a:t>
            </a:r>
          </a:p>
          <a:p>
            <a:endParaRPr lang="en-GB" dirty="0"/>
          </a:p>
          <a:p>
            <a:r>
              <a:rPr lang="en-GB" b="1" dirty="0"/>
              <a:t>References</a:t>
            </a:r>
          </a:p>
          <a:p>
            <a:r>
              <a:rPr lang="en-GB" b="1" dirty="0"/>
              <a:t>1.</a:t>
            </a:r>
            <a:r>
              <a:rPr lang="en-GB" dirty="0"/>
              <a:t> </a:t>
            </a:r>
            <a:r>
              <a:rPr lang="en-GB" dirty="0" err="1"/>
              <a:t>Steggink</a:t>
            </a:r>
            <a:r>
              <a:rPr lang="en-GB" dirty="0"/>
              <a:t> LC </a:t>
            </a:r>
            <a:r>
              <a:rPr lang="en-GB" i="1" dirty="0"/>
              <a:t>et al. Andrology</a:t>
            </a:r>
            <a:r>
              <a:rPr lang="en-GB" dirty="0"/>
              <a:t> 2019;7:441–8; </a:t>
            </a:r>
            <a:r>
              <a:rPr lang="en-GB" b="1" dirty="0"/>
              <a:t>2.</a:t>
            </a:r>
            <a:r>
              <a:rPr lang="en-GB" dirty="0"/>
              <a:t> </a:t>
            </a:r>
            <a:r>
              <a:rPr lang="en-GB" dirty="0" err="1"/>
              <a:t>Kiserud</a:t>
            </a:r>
            <a:r>
              <a:rPr lang="en-GB" dirty="0"/>
              <a:t> CE </a:t>
            </a:r>
            <a:r>
              <a:rPr lang="en-GB" i="1" dirty="0"/>
              <a:t>et al. </a:t>
            </a:r>
            <a:r>
              <a:rPr lang="en-GB" i="1" dirty="0" err="1"/>
              <a:t>Tidsskr</a:t>
            </a:r>
            <a:r>
              <a:rPr lang="en-GB" i="1" dirty="0"/>
              <a:t> Nor </a:t>
            </a:r>
            <a:r>
              <a:rPr lang="en-GB" i="1" dirty="0" err="1"/>
              <a:t>Laegeforen</a:t>
            </a:r>
            <a:r>
              <a:rPr lang="en-GB" dirty="0"/>
              <a:t> 2008;128:461–5; </a:t>
            </a:r>
            <a:r>
              <a:rPr lang="en-GB" b="1" dirty="0"/>
              <a:t>3. </a:t>
            </a:r>
            <a:r>
              <a:rPr lang="en-GB" dirty="0" err="1"/>
              <a:t>Bandak</a:t>
            </a:r>
            <a:r>
              <a:rPr lang="en-GB" dirty="0"/>
              <a:t> M </a:t>
            </a:r>
            <a:r>
              <a:rPr lang="en-GB" i="1" dirty="0"/>
              <a:t>et al. Andrology</a:t>
            </a:r>
            <a:r>
              <a:rPr lang="en-GB" dirty="0"/>
              <a:t> 2016;4:382–8.</a:t>
            </a:r>
          </a:p>
        </p:txBody>
      </p:sp>
      <p:sp>
        <p:nvSpPr>
          <p:cNvPr id="5" name="Slide Number Placeholder 3"/>
          <p:cNvSpPr>
            <a:spLocks noGrp="1"/>
          </p:cNvSpPr>
          <p:nvPr>
            <p:ph type="sldNum" sz="quarter" idx="5"/>
          </p:nvPr>
        </p:nvSpPr>
        <p:spPr>
          <a:xfrm>
            <a:off x="4023992" y="9721107"/>
            <a:ext cx="3078427" cy="513507"/>
          </a:xfrm>
        </p:spPr>
        <p:txBody>
          <a:bodyPr/>
          <a:lstStyle/>
          <a:p>
            <a:fld id="{A0EFADCE-6200-4FA6-B02B-06991B4E0A55}" type="slidenum">
              <a:rPr lang="en-GB" smtClean="0"/>
              <a:t>11</a:t>
            </a:fld>
            <a:endParaRPr lang="en-GB" dirty="0"/>
          </a:p>
        </p:txBody>
      </p:sp>
    </p:spTree>
    <p:extLst>
      <p:ext uri="{BB962C8B-B14F-4D97-AF65-F5344CB8AC3E}">
        <p14:creationId xmlns:p14="http://schemas.microsoft.com/office/powerpoint/2010/main" val="327263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25332" cy="4029879"/>
          </a:xfrm>
        </p:spPr>
        <p:txBody>
          <a:bodyPr>
            <a:normAutofit fontScale="92500" lnSpcReduction="10000"/>
          </a:bodyPr>
          <a:lstStyle/>
          <a:p>
            <a:r>
              <a:rPr lang="en-GB" dirty="0"/>
              <a:t>TD in testicular cancer survivors can develop due to a number of factors, including tumour-associated increased </a:t>
            </a:r>
            <a:r>
              <a:rPr lang="el-GR" dirty="0"/>
              <a:t>β</a:t>
            </a:r>
            <a:r>
              <a:rPr lang="en-GB" dirty="0"/>
              <a:t>-</a:t>
            </a:r>
            <a:r>
              <a:rPr lang="en-GB" dirty="0" err="1"/>
              <a:t>hCG</a:t>
            </a:r>
            <a:r>
              <a:rPr lang="en-GB" dirty="0"/>
              <a:t> and/or </a:t>
            </a:r>
            <a:r>
              <a:rPr lang="en-GB" dirty="0" err="1"/>
              <a:t>oestradiol</a:t>
            </a:r>
            <a:r>
              <a:rPr lang="en-GB" dirty="0"/>
              <a:t> production:</a:t>
            </a:r>
          </a:p>
          <a:p>
            <a:pPr marL="185766" indent="-185766">
              <a:buFont typeface="Arial" panose="020B0604020202020204" pitchFamily="34" charset="0"/>
              <a:buChar char="•"/>
            </a:pPr>
            <a:r>
              <a:rPr lang="en-GB" dirty="0"/>
              <a:t>In chemotherapy-treated testicular cancer survivors, gonadal endocrine function appears to be disturbed before chemotherapy, 1 year later and at long-term follow-up. Pre-chemotherapy, elevated levels of </a:t>
            </a:r>
            <a:r>
              <a:rPr lang="el-GR" dirty="0"/>
              <a:t>β</a:t>
            </a:r>
            <a:r>
              <a:rPr lang="en-GB" dirty="0"/>
              <a:t>-</a:t>
            </a:r>
            <a:r>
              <a:rPr lang="en-GB" dirty="0" err="1"/>
              <a:t>hCG</a:t>
            </a:r>
            <a:r>
              <a:rPr lang="en-GB" dirty="0"/>
              <a:t> produced by tumours affect the gonadal endocrine axis and </a:t>
            </a:r>
            <a:r>
              <a:rPr lang="en-GB" dirty="0" err="1"/>
              <a:t>Leydig</a:t>
            </a:r>
            <a:r>
              <a:rPr lang="en-GB" dirty="0"/>
              <a:t> cell function, as demonstrated by increased testosterone and decreased LH. Changes in INSL3 (a novel marker of </a:t>
            </a:r>
            <a:r>
              <a:rPr lang="en-GB" dirty="0" err="1"/>
              <a:t>Leydig</a:t>
            </a:r>
            <a:r>
              <a:rPr lang="en-GB" dirty="0"/>
              <a:t> cell function), LH and testosterone at 1 year after chemotherapy likely result, in large part, from successful cancer treatment and elimination of the </a:t>
            </a:r>
            <a:r>
              <a:rPr lang="el-GR" dirty="0"/>
              <a:t>β</a:t>
            </a:r>
            <a:r>
              <a:rPr lang="en-GB" dirty="0"/>
              <a:t>-</a:t>
            </a:r>
            <a:r>
              <a:rPr lang="en-GB" dirty="0" err="1"/>
              <a:t>hCG</a:t>
            </a:r>
            <a:r>
              <a:rPr lang="en-GB" dirty="0"/>
              <a:t> stimulus in these individuals.</a:t>
            </a:r>
            <a:r>
              <a:rPr lang="en-GB" baseline="30000" dirty="0"/>
              <a:t>1</a:t>
            </a:r>
          </a:p>
          <a:p>
            <a:pPr marL="185766" indent="-185766">
              <a:buFont typeface="Arial" panose="020B0604020202020204" pitchFamily="34" charset="0"/>
              <a:buChar char="•"/>
            </a:pPr>
            <a:r>
              <a:rPr lang="en-GB" dirty="0"/>
              <a:t>Among 128 men treated for a unilateral testicular tumour in a prospective, single-centre study, </a:t>
            </a:r>
            <a:br>
              <a:rPr lang="en-GB" dirty="0"/>
            </a:br>
            <a:r>
              <a:rPr lang="en-GB" dirty="0"/>
              <a:t>40% with active disease (versus 7% without) had pathologically high </a:t>
            </a:r>
            <a:r>
              <a:rPr lang="en-GB" dirty="0" err="1"/>
              <a:t>oestradiol</a:t>
            </a:r>
            <a:r>
              <a:rPr lang="en-GB" dirty="0"/>
              <a:t> concentrations </a:t>
            </a:r>
            <a:br>
              <a:rPr lang="en-GB" dirty="0"/>
            </a:br>
            <a:r>
              <a:rPr lang="en-GB" dirty="0"/>
              <a:t>(some exceeding the normal range by 50-fold), which correlated strongly with elevated </a:t>
            </a:r>
            <a:r>
              <a:rPr lang="el-GR" dirty="0"/>
              <a:t>β</a:t>
            </a:r>
            <a:r>
              <a:rPr lang="en-GB" dirty="0"/>
              <a:t>-</a:t>
            </a:r>
            <a:r>
              <a:rPr lang="en-GB" dirty="0" err="1"/>
              <a:t>hCG</a:t>
            </a:r>
            <a:r>
              <a:rPr lang="en-GB" dirty="0"/>
              <a:t> levels.</a:t>
            </a:r>
            <a:r>
              <a:rPr lang="en-GB" baseline="30000" dirty="0"/>
              <a:t>2</a:t>
            </a:r>
            <a:endParaRPr lang="en-GB" dirty="0"/>
          </a:p>
          <a:p>
            <a:pPr marL="681142" lvl="1" indent="-185766">
              <a:buFont typeface="Arial" panose="020B0604020202020204" pitchFamily="34" charset="0"/>
              <a:buChar char="•"/>
            </a:pPr>
            <a:r>
              <a:rPr lang="en-GB" dirty="0"/>
              <a:t>These abnormally high </a:t>
            </a:r>
            <a:r>
              <a:rPr lang="en-GB" dirty="0" err="1"/>
              <a:t>oestradiol</a:t>
            </a:r>
            <a:r>
              <a:rPr lang="en-GB" dirty="0"/>
              <a:t> concentrations in the course of the disease have </a:t>
            </a:r>
            <a:br>
              <a:rPr lang="en-GB" dirty="0"/>
            </a:br>
            <a:r>
              <a:rPr lang="en-GB" dirty="0"/>
              <a:t>long-term consequences, increasing the risk of TD after treatment completion in </a:t>
            </a:r>
            <a:br>
              <a:rPr lang="en-GB" dirty="0"/>
            </a:br>
            <a:r>
              <a:rPr lang="en-GB" dirty="0"/>
              <a:t>these testicular cancer survivors.</a:t>
            </a:r>
            <a:r>
              <a:rPr lang="en-GB" baseline="30000" dirty="0"/>
              <a:t>2</a:t>
            </a:r>
          </a:p>
          <a:p>
            <a:pPr marL="681142" lvl="1" indent="-185766">
              <a:buFont typeface="Arial" panose="020B0604020202020204" pitchFamily="34" charset="0"/>
              <a:buChar char="•"/>
            </a:pPr>
            <a:r>
              <a:rPr lang="en-GB" dirty="0"/>
              <a:t>The source of </a:t>
            </a:r>
            <a:r>
              <a:rPr lang="en-GB" dirty="0" err="1"/>
              <a:t>oestradiol</a:t>
            </a:r>
            <a:r>
              <a:rPr lang="en-GB" dirty="0"/>
              <a:t> is unclear, but it may be secreted directly by the tumour </a:t>
            </a:r>
            <a:br>
              <a:rPr lang="en-GB" dirty="0"/>
            </a:br>
            <a:r>
              <a:rPr lang="en-GB" dirty="0"/>
              <a:t>and/or </a:t>
            </a:r>
            <a:r>
              <a:rPr lang="en-GB" dirty="0" err="1"/>
              <a:t>Leydig</a:t>
            </a:r>
            <a:r>
              <a:rPr lang="en-GB" dirty="0"/>
              <a:t> cells after exposure to high </a:t>
            </a:r>
            <a:r>
              <a:rPr lang="el-GR" dirty="0"/>
              <a:t>β</a:t>
            </a:r>
            <a:r>
              <a:rPr lang="en-GB" dirty="0"/>
              <a:t>-</a:t>
            </a:r>
            <a:r>
              <a:rPr lang="en-GB" dirty="0" err="1"/>
              <a:t>hCG</a:t>
            </a:r>
            <a:r>
              <a:rPr lang="en-GB" dirty="0"/>
              <a:t> concentrations.</a:t>
            </a:r>
            <a:r>
              <a:rPr lang="en-GB" baseline="30000" dirty="0"/>
              <a:t>2,3</a:t>
            </a:r>
          </a:p>
          <a:p>
            <a:endParaRPr lang="en-GB" dirty="0"/>
          </a:p>
          <a:p>
            <a:r>
              <a:rPr lang="el-GR" dirty="0"/>
              <a:t>β</a:t>
            </a:r>
            <a:r>
              <a:rPr lang="en-GB" dirty="0"/>
              <a:t>-</a:t>
            </a:r>
            <a:r>
              <a:rPr lang="en-GB" dirty="0" err="1"/>
              <a:t>hCG</a:t>
            </a:r>
            <a:r>
              <a:rPr lang="en-GB" dirty="0"/>
              <a:t>, </a:t>
            </a:r>
            <a:r>
              <a:rPr lang="el-GR" dirty="0"/>
              <a:t>β</a:t>
            </a:r>
            <a:r>
              <a:rPr lang="en-GB" dirty="0"/>
              <a:t> subunit of human chorionic gonadotropin; INSL3, insulin-like factor 3; LH, luteinising hormone; TD, testosterone deficiency</a:t>
            </a:r>
          </a:p>
          <a:p>
            <a:endParaRPr lang="en-GB" dirty="0"/>
          </a:p>
          <a:p>
            <a:r>
              <a:rPr lang="en-GB" b="1" dirty="0"/>
              <a:t>References</a:t>
            </a:r>
          </a:p>
          <a:p>
            <a:r>
              <a:rPr lang="en-GB" b="1" dirty="0"/>
              <a:t>1.</a:t>
            </a:r>
            <a:r>
              <a:rPr lang="en-GB" dirty="0"/>
              <a:t> </a:t>
            </a:r>
            <a:r>
              <a:rPr lang="en-GB" dirty="0" err="1"/>
              <a:t>Steggink</a:t>
            </a:r>
            <a:r>
              <a:rPr lang="en-GB" dirty="0"/>
              <a:t> LC </a:t>
            </a:r>
            <a:r>
              <a:rPr lang="en-GB" i="1" dirty="0"/>
              <a:t>et al. Andrology</a:t>
            </a:r>
            <a:r>
              <a:rPr lang="en-GB" dirty="0"/>
              <a:t> 2019;7:441–8; </a:t>
            </a:r>
            <a:r>
              <a:rPr lang="en-GB" b="1" dirty="0"/>
              <a:t>2.</a:t>
            </a:r>
            <a:r>
              <a:rPr lang="en-GB" dirty="0"/>
              <a:t> </a:t>
            </a:r>
            <a:r>
              <a:rPr lang="en-GB" dirty="0" err="1"/>
              <a:t>Wiechno</a:t>
            </a:r>
            <a:r>
              <a:rPr lang="en-GB" dirty="0"/>
              <a:t> PJ </a:t>
            </a:r>
            <a:r>
              <a:rPr lang="en-GB" i="1" dirty="0"/>
              <a:t>et al. Med </a:t>
            </a:r>
            <a:r>
              <a:rPr lang="en-GB" i="1" dirty="0" err="1"/>
              <a:t>Oncol</a:t>
            </a:r>
            <a:r>
              <a:rPr lang="en-GB" dirty="0"/>
              <a:t> 2017;34:84; </a:t>
            </a:r>
            <a:br>
              <a:rPr lang="en-GB" dirty="0"/>
            </a:br>
            <a:r>
              <a:rPr lang="en-GB" b="1" dirty="0"/>
              <a:t>3.</a:t>
            </a:r>
            <a:r>
              <a:rPr lang="en-GB" dirty="0"/>
              <a:t> Kirby M</a:t>
            </a:r>
            <a:r>
              <a:rPr lang="en-GB" i="1" dirty="0"/>
              <a:t>. Trends </a:t>
            </a:r>
            <a:r>
              <a:rPr lang="en-GB" i="1" dirty="0" err="1"/>
              <a:t>Urol</a:t>
            </a:r>
            <a:r>
              <a:rPr lang="en-GB" i="1" dirty="0"/>
              <a:t> </a:t>
            </a:r>
            <a:r>
              <a:rPr lang="en-GB" i="1" dirty="0" err="1"/>
              <a:t>Mens</a:t>
            </a:r>
            <a:r>
              <a:rPr lang="en-GB" i="1" dirty="0"/>
              <a:t> Health</a:t>
            </a:r>
            <a:r>
              <a:rPr lang="en-GB" dirty="0"/>
              <a:t> 2020;11:12–7.</a:t>
            </a:r>
          </a:p>
        </p:txBody>
      </p:sp>
      <p:sp>
        <p:nvSpPr>
          <p:cNvPr id="4" name="Slide Number Placeholder 3"/>
          <p:cNvSpPr>
            <a:spLocks noGrp="1"/>
          </p:cNvSpPr>
          <p:nvPr>
            <p:ph type="sldNum" sz="quarter" idx="10"/>
          </p:nvPr>
        </p:nvSpPr>
        <p:spPr/>
        <p:txBody>
          <a:bodyPr/>
          <a:lstStyle/>
          <a:p>
            <a:fld id="{A0EFADCE-6200-4FA6-B02B-06991B4E0A55}" type="slidenum">
              <a:rPr lang="en-GB" smtClean="0"/>
              <a:t>12</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GB" dirty="0"/>
              <a:t>Testosterone deficiency in testicular cancer survivors can develop due to a number of factors, including stress- and/or age-related hormonal effects:</a:t>
            </a:r>
          </a:p>
          <a:p>
            <a:pPr marL="185766" indent="-185766">
              <a:buFont typeface="Arial" panose="020B0604020202020204" pitchFamily="34" charset="0"/>
              <a:buChar char="•"/>
            </a:pPr>
            <a:r>
              <a:rPr lang="en-GB" dirty="0"/>
              <a:t>Having cancer is an understandably stressful experience for many patients.</a:t>
            </a:r>
          </a:p>
          <a:p>
            <a:pPr marL="185766" indent="-185766">
              <a:buFont typeface="Arial" panose="020B0604020202020204" pitchFamily="34" charset="0"/>
              <a:buChar char="•"/>
            </a:pPr>
            <a:r>
              <a:rPr lang="en-GB" dirty="0"/>
              <a:t>Low serum testosterone levels in humans have been reported during psychological and physical stress. Stress increases the activity of the hypothalamic-pituitary-adrenal axis and decreases </a:t>
            </a:r>
            <a:br>
              <a:rPr lang="en-GB" dirty="0"/>
            </a:br>
            <a:r>
              <a:rPr lang="en-GB" dirty="0"/>
              <a:t>(and may even eliminate) the activity of the hypothalamic-pituitary-gonadal axis, resulting in decreased testosterone levels.</a:t>
            </a:r>
            <a:r>
              <a:rPr lang="en-GB" baseline="30000" dirty="0"/>
              <a:t>2</a:t>
            </a:r>
          </a:p>
          <a:p>
            <a:pPr marL="185766" indent="-185766">
              <a:buFont typeface="Arial" panose="020B0604020202020204" pitchFamily="34" charset="0"/>
              <a:buChar char="•"/>
            </a:pPr>
            <a:r>
              <a:rPr lang="en-GB" dirty="0"/>
              <a:t>Conversely, increased cortisol and decreased testosterone levels contribute to heightened stress, and </a:t>
            </a:r>
            <a:r>
              <a:rPr lang="en-GB" dirty="0" err="1"/>
              <a:t>hypogonadal</a:t>
            </a:r>
            <a:r>
              <a:rPr lang="en-GB" dirty="0"/>
              <a:t> men tend to be more anxious and irritable than men with normal serum testosterone levels.</a:t>
            </a:r>
            <a:r>
              <a:rPr lang="en-GB" baseline="30000" dirty="0"/>
              <a:t>2</a:t>
            </a:r>
          </a:p>
          <a:p>
            <a:pPr marL="185766" indent="-185766">
              <a:buFont typeface="Arial" panose="020B0604020202020204" pitchFamily="34" charset="0"/>
              <a:buChar char="•"/>
            </a:pPr>
            <a:r>
              <a:rPr lang="en-GB" dirty="0"/>
              <a:t>An increased likelihood of accelerated hormonal ageing has been reported in testicular cancer survivors over the long term, characterised by low testosterone and high LH and FSH levels at both the first and second decades after radiotherapy or chemotherapy.</a:t>
            </a:r>
          </a:p>
          <a:p>
            <a:pPr marL="681142" lvl="1" indent="-185766">
              <a:buFont typeface="Arial" panose="020B0604020202020204" pitchFamily="34" charset="0"/>
              <a:buChar char="•"/>
            </a:pPr>
            <a:r>
              <a:rPr lang="en-GB" dirty="0"/>
              <a:t>At 20 years post-treatment, the ORs for low testosterone after radio- or chemotherapy were 3.3 (95% CI: 2.3, 4.7) and 5.2 (95% CI: 3.5, 7.9), respectively. The ORs for increased LH and FSH levels were 4.4 (95% CI: 3.1, 6.5) and 18.9 (95% CI: 11.0, 32.6), respectively </a:t>
            </a:r>
            <a:br>
              <a:rPr lang="en-GB" dirty="0"/>
            </a:br>
            <a:r>
              <a:rPr lang="en-GB" dirty="0"/>
              <a:t>for radiotherapy, and 3.6 (95% CI: 2.4, 5.3) and 14.2 (95% CI: 8.3, 24.4), respectively </a:t>
            </a:r>
            <a:br>
              <a:rPr lang="en-GB" dirty="0"/>
            </a:br>
            <a:r>
              <a:rPr lang="en-GB" dirty="0"/>
              <a:t>for chemotherapy.</a:t>
            </a:r>
            <a:r>
              <a:rPr lang="en-GB" baseline="30000" dirty="0"/>
              <a:t>3</a:t>
            </a:r>
            <a:endParaRPr lang="en-GB" dirty="0"/>
          </a:p>
          <a:p>
            <a:endParaRPr lang="en-GB" dirty="0"/>
          </a:p>
          <a:p>
            <a:r>
              <a:rPr lang="en-GB" dirty="0"/>
              <a:t>CI, confidence interval; FSH, follicle-stimulating hormone; LH, luteinising hormone; OR, odds ratio</a:t>
            </a:r>
          </a:p>
          <a:p>
            <a:endParaRPr lang="en-GB" dirty="0"/>
          </a:p>
          <a:p>
            <a:r>
              <a:rPr lang="en-GB" b="1" dirty="0"/>
              <a:t>References</a:t>
            </a:r>
          </a:p>
          <a:p>
            <a:r>
              <a:rPr lang="en-GB" b="1" dirty="0"/>
              <a:t>1.</a:t>
            </a:r>
            <a:r>
              <a:rPr lang="en-GB" dirty="0"/>
              <a:t> Choi JC </a:t>
            </a:r>
            <a:r>
              <a:rPr lang="en-GB" i="1" dirty="0"/>
              <a:t>et al. Anaesthesia</a:t>
            </a:r>
            <a:r>
              <a:rPr lang="en-GB" dirty="0"/>
              <a:t> 2012;67:1146–51; </a:t>
            </a:r>
            <a:r>
              <a:rPr lang="en-GB" b="1" dirty="0"/>
              <a:t>2.</a:t>
            </a:r>
            <a:r>
              <a:rPr lang="en-GB" dirty="0"/>
              <a:t> </a:t>
            </a:r>
            <a:r>
              <a:rPr lang="en-GB" dirty="0" err="1"/>
              <a:t>Bhongade</a:t>
            </a:r>
            <a:r>
              <a:rPr lang="en-GB" dirty="0"/>
              <a:t> MB </a:t>
            </a:r>
            <a:r>
              <a:rPr lang="en-GB" i="1" dirty="0"/>
              <a:t>et al. </a:t>
            </a:r>
            <a:r>
              <a:rPr lang="en-GB" i="1" dirty="0" err="1"/>
              <a:t>Andrologia</a:t>
            </a:r>
            <a:r>
              <a:rPr lang="en-GB" dirty="0"/>
              <a:t> 2015;47:336–42; </a:t>
            </a:r>
            <a:br>
              <a:rPr lang="en-GB" dirty="0"/>
            </a:br>
            <a:r>
              <a:rPr lang="en-GB" b="1" dirty="0"/>
              <a:t>3.</a:t>
            </a:r>
            <a:r>
              <a:rPr lang="en-GB" dirty="0"/>
              <a:t> Oldenburg J. </a:t>
            </a:r>
            <a:r>
              <a:rPr lang="en-GB" i="1" dirty="0" err="1"/>
              <a:t>Urol</a:t>
            </a:r>
            <a:r>
              <a:rPr lang="en-GB" i="1" dirty="0"/>
              <a:t> </a:t>
            </a:r>
            <a:r>
              <a:rPr lang="en-GB" i="1" dirty="0" err="1"/>
              <a:t>Oncol</a:t>
            </a:r>
            <a:r>
              <a:rPr lang="en-GB" dirty="0"/>
              <a:t> 2015;33:407–12.</a:t>
            </a:r>
          </a:p>
        </p:txBody>
      </p:sp>
      <p:sp>
        <p:nvSpPr>
          <p:cNvPr id="4" name="Slide Number Placeholder 3"/>
          <p:cNvSpPr>
            <a:spLocks noGrp="1"/>
          </p:cNvSpPr>
          <p:nvPr>
            <p:ph type="sldNum" sz="quarter" idx="10"/>
          </p:nvPr>
        </p:nvSpPr>
        <p:spPr/>
        <p:txBody>
          <a:bodyPr/>
          <a:lstStyle/>
          <a:p>
            <a:fld id="{A0EFADCE-6200-4FA6-B02B-06991B4E0A55}" type="slidenum">
              <a:rPr lang="en-GB" smtClean="0"/>
              <a:t>13</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It is estimated that ~20–25% of the world’s adult population have metabolic syndrome.</a:t>
            </a:r>
          </a:p>
          <a:p>
            <a:pPr marL="185766" indent="-185766">
              <a:buFont typeface="Arial" panose="020B0604020202020204" pitchFamily="34" charset="0"/>
              <a:buChar char="•"/>
            </a:pPr>
            <a:r>
              <a:rPr lang="en-GB" dirty="0"/>
              <a:t>While the pathogenesis of the metabolic syndrome and each of its components is complex and not well understood, central obesity and insulin resistance are acknowledged as important causative factors.</a:t>
            </a:r>
          </a:p>
          <a:p>
            <a:pPr marL="185766" indent="-185766">
              <a:buFont typeface="Arial" panose="020B0604020202020204" pitchFamily="34" charset="0"/>
              <a:buChar char="•"/>
            </a:pPr>
            <a:r>
              <a:rPr lang="en-GB" dirty="0"/>
              <a:t>Central (i.e. abdominal) obesity is easily assessed using waist circumference and is independently associated with each of the other metabolic syndrome components, including insulin resistance. </a:t>
            </a:r>
          </a:p>
          <a:p>
            <a:pPr marL="185766" indent="-185766">
              <a:buFont typeface="Arial" panose="020B0604020202020204" pitchFamily="34" charset="0"/>
              <a:buChar char="•"/>
            </a:pPr>
            <a:r>
              <a:rPr lang="en-GB" dirty="0"/>
              <a:t>According to the International Diabetes Federation 2006 definition, central obesity is a prerequisite risk factor for diagnosis of the metabolic syndrome. Insulin resistance, which is difficult to measure in day-to-day clinical practice, is not an essential requirement.</a:t>
            </a:r>
          </a:p>
          <a:p>
            <a:endParaRPr lang="en-GB" b="1" dirty="0"/>
          </a:p>
          <a:p>
            <a:r>
              <a:rPr lang="en-GB" b="1" dirty="0"/>
              <a:t>Reference</a:t>
            </a:r>
          </a:p>
          <a:p>
            <a:r>
              <a:rPr lang="en-GB" dirty="0"/>
              <a:t>International Diabetes Federation 2006. https://www.idf.org/e-library/consensus-statements/60-idfconsensus-worldwide-definitionof-the-metabolic-syndrome.html </a:t>
            </a:r>
            <a:br>
              <a:rPr lang="en-GB" dirty="0"/>
            </a:br>
            <a:r>
              <a:rPr lang="en-GB" dirty="0"/>
              <a:t>(accessed June 2020).</a:t>
            </a:r>
          </a:p>
        </p:txBody>
      </p:sp>
      <p:sp>
        <p:nvSpPr>
          <p:cNvPr id="4" name="Slide Number Placeholder 3"/>
          <p:cNvSpPr>
            <a:spLocks noGrp="1"/>
          </p:cNvSpPr>
          <p:nvPr>
            <p:ph type="sldNum" sz="quarter" idx="10"/>
          </p:nvPr>
        </p:nvSpPr>
        <p:spPr/>
        <p:txBody>
          <a:bodyPr/>
          <a:lstStyle/>
          <a:p>
            <a:fld id="{A0EFADCE-6200-4FA6-B02B-06991B4E0A55}" type="slidenum">
              <a:rPr lang="en-GB" smtClean="0"/>
              <a:t>14</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737897" cy="4029879"/>
          </a:xfrm>
        </p:spPr>
        <p:txBody>
          <a:bodyPr>
            <a:normAutofit fontScale="92500" lnSpcReduction="10000"/>
          </a:bodyPr>
          <a:lstStyle/>
          <a:p>
            <a:pPr marL="185766" indent="-185766">
              <a:buFont typeface="Arial" panose="020B0604020202020204" pitchFamily="34" charset="0"/>
              <a:buChar char="•"/>
            </a:pPr>
            <a:r>
              <a:rPr lang="en-GB" dirty="0"/>
              <a:t>Patients aged &lt;60 years were selected from a cohort of long-term survivors of disseminated </a:t>
            </a:r>
            <a:br>
              <a:rPr lang="en-GB" dirty="0"/>
            </a:br>
            <a:r>
              <a:rPr lang="en-GB" dirty="0"/>
              <a:t>non-</a:t>
            </a:r>
            <a:r>
              <a:rPr lang="en-GB" dirty="0" err="1"/>
              <a:t>seminomatous</a:t>
            </a:r>
            <a:r>
              <a:rPr lang="en-GB" dirty="0"/>
              <a:t> testicular cancer treated with platinum-based chemotherapy at the University Medical </a:t>
            </a:r>
            <a:r>
              <a:rPr lang="en-GB" dirty="0" err="1"/>
              <a:t>Center</a:t>
            </a:r>
            <a:r>
              <a:rPr lang="en-GB" dirty="0"/>
              <a:t> Groningen between 1977 and 2004.</a:t>
            </a:r>
          </a:p>
          <a:p>
            <a:pPr marL="185766" indent="-185766">
              <a:buFont typeface="Arial" panose="020B0604020202020204" pitchFamily="34" charset="0"/>
              <a:buChar char="•"/>
            </a:pPr>
            <a:r>
              <a:rPr lang="en-GB" dirty="0"/>
              <a:t>Patients with a follow-up duration of ≥3 years (N=370, study I) were retrospectively evaluated </a:t>
            </a:r>
            <a:br>
              <a:rPr lang="en-GB" dirty="0"/>
            </a:br>
            <a:r>
              <a:rPr lang="en-GB" dirty="0"/>
              <a:t>for the development of cardiovascular risk factors.</a:t>
            </a:r>
          </a:p>
          <a:p>
            <a:pPr marL="185766" indent="-185766">
              <a:buFont typeface="Arial" panose="020B0604020202020204" pitchFamily="34" charset="0"/>
              <a:buChar char="•"/>
            </a:pPr>
            <a:r>
              <a:rPr lang="en-GB" dirty="0"/>
              <a:t>The prevalence of metabolic syndrome and vascular function were cross-</a:t>
            </a:r>
            <a:r>
              <a:rPr lang="en-GB" dirty="0" err="1"/>
              <a:t>sectionally</a:t>
            </a:r>
            <a:r>
              <a:rPr lang="en-GB" dirty="0"/>
              <a:t> assessed </a:t>
            </a:r>
            <a:br>
              <a:rPr lang="en-GB" dirty="0"/>
            </a:br>
            <a:r>
              <a:rPr lang="en-GB" dirty="0"/>
              <a:t>in a subgroup of study I patients followed for 3–20 years (n=173, study II), and compared with controls (n=1,085).</a:t>
            </a:r>
          </a:p>
          <a:p>
            <a:pPr marL="185766" indent="-185766">
              <a:buFont typeface="Arial" panose="020B0604020202020204" pitchFamily="34" charset="0"/>
              <a:buChar char="•"/>
            </a:pPr>
            <a:r>
              <a:rPr lang="en-GB" dirty="0"/>
              <a:t>Control metabolic syndrome data were available from two studies: </a:t>
            </a:r>
            <a:r>
              <a:rPr lang="en-GB" dirty="0" err="1"/>
              <a:t>i</a:t>
            </a:r>
            <a:r>
              <a:rPr lang="en-GB" dirty="0"/>
              <a:t>) in men aged 28–60 years representing the general male population in the Prevention of Renal and Vascular End-stage Disease (PREVEND) study and ii) in men aged 18–42 years participating as sibling controls to a study on late effects in childhood cancer survivors (CCS study).</a:t>
            </a:r>
          </a:p>
          <a:p>
            <a:pPr marL="185766" indent="-185766">
              <a:buFont typeface="Arial" panose="020B0604020202020204" pitchFamily="34" charset="0"/>
              <a:buChar char="•"/>
            </a:pPr>
            <a:r>
              <a:rPr lang="en-GB" dirty="0"/>
              <a:t>The resulting control group comprised 1085 men [median age 44 years; n=1020 (PREVEND study), n=65 (CCS study)] with cross-sectional data available on waist circumference, blood pressure, fasting lipid and glucose levels, and medication use, to allow for evaluation of the metabolic syndrome.</a:t>
            </a:r>
          </a:p>
          <a:p>
            <a:pPr marL="185766" indent="-185766">
              <a:buFont typeface="Arial" panose="020B0604020202020204" pitchFamily="34" charset="0"/>
              <a:buChar char="•"/>
            </a:pPr>
            <a:r>
              <a:rPr lang="en-GB" dirty="0"/>
              <a:t>For evaluation of the development of cardiovascular risk factors in study I, medical records, updated from general practitioners’ files, were reviewed for disease- and treatment-related characteristics and follow-up data.</a:t>
            </a:r>
          </a:p>
          <a:p>
            <a:pPr marL="185766" indent="-185766">
              <a:buFont typeface="Arial" panose="020B0604020202020204" pitchFamily="34" charset="0"/>
              <a:buChar char="•"/>
            </a:pPr>
            <a:r>
              <a:rPr lang="en-GB" dirty="0"/>
              <a:t>Assessments of overweight, </a:t>
            </a:r>
            <a:r>
              <a:rPr lang="en-GB" dirty="0" err="1"/>
              <a:t>hypercholesterolaemia</a:t>
            </a:r>
            <a:r>
              <a:rPr lang="en-GB" dirty="0"/>
              <a:t> and hypertension were available over a median (range) follow-up of 9.1 (0.2–28.9) years.</a:t>
            </a:r>
          </a:p>
          <a:p>
            <a:endParaRPr lang="en-GB" dirty="0"/>
          </a:p>
          <a:p>
            <a:r>
              <a:rPr lang="en-GB" b="1" dirty="0"/>
              <a:t>Reference</a:t>
            </a:r>
          </a:p>
          <a:p>
            <a:r>
              <a:rPr lang="en-GB" dirty="0"/>
              <a:t>de Haas EC </a:t>
            </a:r>
            <a:r>
              <a:rPr lang="en-GB" i="1" dirty="0"/>
              <a:t>et al. Ann </a:t>
            </a:r>
            <a:r>
              <a:rPr lang="en-GB" i="1" dirty="0" err="1"/>
              <a:t>Oncol</a:t>
            </a:r>
            <a:r>
              <a:rPr lang="en-GB" dirty="0"/>
              <a:t> 2013;24:749–55.</a:t>
            </a:r>
            <a:endParaRPr lang="en-US" dirty="0"/>
          </a:p>
        </p:txBody>
      </p:sp>
      <p:sp>
        <p:nvSpPr>
          <p:cNvPr id="4" name="Slide Number Placeholder 3"/>
          <p:cNvSpPr>
            <a:spLocks noGrp="1"/>
          </p:cNvSpPr>
          <p:nvPr>
            <p:ph type="sldNum" sz="quarter" idx="10"/>
          </p:nvPr>
        </p:nvSpPr>
        <p:spPr/>
        <p:txBody>
          <a:bodyPr/>
          <a:lstStyle/>
          <a:p>
            <a:fld id="{A0EFADCE-6200-4FA6-B02B-06991B4E0A55}" type="slidenum">
              <a:rPr lang="en-GB" smtClean="0"/>
              <a:t>15</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818046" cy="4029879"/>
          </a:xfrm>
        </p:spPr>
        <p:txBody>
          <a:bodyPr/>
          <a:lstStyle/>
          <a:p>
            <a:pPr marL="185766" indent="-185766">
              <a:buFont typeface="Arial" panose="020B0604020202020204" pitchFamily="34" charset="0"/>
              <a:buChar char="•"/>
            </a:pPr>
            <a:r>
              <a:rPr lang="en-GB" dirty="0"/>
              <a:t>Assessment of the metabolic syndrome and its associated features (study II) included evaluation of patients’ medical history, focusing on medication use, smoking and family history for cardiovascular disease (positive in cases of parent or brother/sister with coronary heart disease, cardiac death, or cerebrovascular accident at age &lt;60 years) and assessment of weight, height, waist circumference, hip circumference and blood pressure.</a:t>
            </a:r>
          </a:p>
          <a:p>
            <a:pPr marL="185766" indent="-185766">
              <a:buFont typeface="Arial" panose="020B0604020202020204" pitchFamily="34" charset="0"/>
              <a:buChar char="•"/>
            </a:pPr>
            <a:r>
              <a:rPr lang="en-GB" dirty="0"/>
              <a:t>At a median (range) follow-up of 5 (3–20) years and median (range) age of 37 (19–59) years, the prevalence of the metabolic syndrome was 25% (n=44/173).</a:t>
            </a:r>
          </a:p>
          <a:p>
            <a:pPr marL="185766" indent="-185766">
              <a:buFont typeface="Arial" panose="020B0604020202020204" pitchFamily="34" charset="0"/>
              <a:buChar char="•"/>
            </a:pPr>
            <a:r>
              <a:rPr lang="en-GB" dirty="0"/>
              <a:t>Prevalence increased with ascending age, from 13.3% in survivors aged 18–30 years to ~35% in survivors aged 40–60 years.</a:t>
            </a:r>
          </a:p>
          <a:p>
            <a:pPr marL="185766" indent="-185766">
              <a:buFont typeface="Arial" panose="020B0604020202020204" pitchFamily="34" charset="0"/>
              <a:buChar char="•"/>
            </a:pPr>
            <a:r>
              <a:rPr lang="en-GB" dirty="0"/>
              <a:t>The presence of metabolic syndrome was associated with lower </a:t>
            </a:r>
            <a:r>
              <a:rPr lang="en-GB" dirty="0" err="1"/>
              <a:t>baroreflex</a:t>
            </a:r>
            <a:r>
              <a:rPr lang="en-GB" dirty="0"/>
              <a:t> sensitivity and increased carotid artery intima-media thickness. These findings highlight the potential clinical relevance of the metabolic syndrome in testicular cancer survivors.</a:t>
            </a:r>
          </a:p>
          <a:p>
            <a:pPr marL="388733" lvl="1" indent="-190927">
              <a:buFont typeface="Arial" panose="020B0604020202020204" pitchFamily="34" charset="0"/>
              <a:buChar char="•"/>
            </a:pPr>
            <a:r>
              <a:rPr lang="en-GB" dirty="0"/>
              <a:t>Increase in intima-media thickness is an accepted marker of early atherosclerosis, and decrease in </a:t>
            </a:r>
            <a:r>
              <a:rPr lang="en-GB" dirty="0" err="1"/>
              <a:t>baroreflex</a:t>
            </a:r>
            <a:r>
              <a:rPr lang="en-GB" dirty="0"/>
              <a:t> sensitivity has also been associated with atherosclerosis. Both are considered unfavourable predictors for cardiovascular disease.</a:t>
            </a:r>
          </a:p>
          <a:p>
            <a:endParaRPr lang="en-GB" dirty="0"/>
          </a:p>
          <a:p>
            <a:r>
              <a:rPr lang="en-GB" b="1" dirty="0"/>
              <a:t>Reference</a:t>
            </a:r>
          </a:p>
          <a:p>
            <a:r>
              <a:rPr lang="en-GB" dirty="0"/>
              <a:t>de Haas EC </a:t>
            </a:r>
            <a:r>
              <a:rPr lang="en-GB" i="1" dirty="0"/>
              <a:t>et al. Ann </a:t>
            </a:r>
            <a:r>
              <a:rPr lang="en-GB" i="1" dirty="0" err="1"/>
              <a:t>Oncol</a:t>
            </a:r>
            <a:r>
              <a:rPr lang="en-GB" dirty="0"/>
              <a:t> 2013;24:749–55.</a:t>
            </a:r>
            <a:endParaRPr lang="en-US" dirty="0"/>
          </a:p>
        </p:txBody>
      </p:sp>
      <p:sp>
        <p:nvSpPr>
          <p:cNvPr id="4" name="Slide Number Placeholder 3"/>
          <p:cNvSpPr>
            <a:spLocks noGrp="1"/>
          </p:cNvSpPr>
          <p:nvPr>
            <p:ph type="sldNum" sz="quarter" idx="10"/>
          </p:nvPr>
        </p:nvSpPr>
        <p:spPr/>
        <p:txBody>
          <a:bodyPr/>
          <a:lstStyle/>
          <a:p>
            <a:fld id="{A0EFADCE-6200-4FA6-B02B-06991B4E0A55}" type="slidenum">
              <a:rPr lang="en-GB" smtClean="0"/>
              <a:t>16</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730611" cy="4029879"/>
          </a:xfrm>
        </p:spPr>
        <p:txBody>
          <a:bodyPr/>
          <a:lstStyle/>
          <a:p>
            <a:pPr marL="185766" indent="-185766">
              <a:buFont typeface="Arial" panose="020B0604020202020204" pitchFamily="34" charset="0"/>
              <a:buChar char="•"/>
            </a:pPr>
            <a:r>
              <a:rPr lang="en-GB" dirty="0"/>
              <a:t>High blood pressure was the most frequent component of the metabolic syndrome (59%), followed by reduced high-density lipoprotein cholesterol levels (44%), elevated triglycerides (29%), central obesity (17%), and high glucose levels (14%).</a:t>
            </a:r>
          </a:p>
          <a:p>
            <a:pPr marL="185766" indent="-185766">
              <a:buFont typeface="Arial" panose="020B0604020202020204" pitchFamily="34" charset="0"/>
              <a:buChar char="•"/>
            </a:pPr>
            <a:r>
              <a:rPr lang="en-GB" dirty="0"/>
              <a:t>All components tended to increase in prevalence with age.</a:t>
            </a:r>
          </a:p>
          <a:p>
            <a:pPr marL="185766" indent="-185766">
              <a:buFont typeface="Arial" panose="020B0604020202020204" pitchFamily="34" charset="0"/>
              <a:buChar char="•"/>
            </a:pPr>
            <a:r>
              <a:rPr lang="en-GB" dirty="0"/>
              <a:t>Overweight and </a:t>
            </a:r>
            <a:r>
              <a:rPr lang="en-GB" dirty="0" err="1"/>
              <a:t>hypercholesterolaemia</a:t>
            </a:r>
            <a:r>
              <a:rPr lang="en-GB" dirty="0"/>
              <a:t> were detected mainly within the first 5 years after chemotherapy. However, the risk of hypertension, which may also be a sign of developed vascular damage, extended beyond a follow-up period of 10 years.</a:t>
            </a:r>
          </a:p>
          <a:p>
            <a:endParaRPr lang="en-GB" dirty="0"/>
          </a:p>
          <a:p>
            <a:r>
              <a:rPr lang="en-GB" b="1" dirty="0"/>
              <a:t>Reference</a:t>
            </a:r>
          </a:p>
          <a:p>
            <a:r>
              <a:rPr lang="en-GB" dirty="0"/>
              <a:t>de Haas EC </a:t>
            </a:r>
            <a:r>
              <a:rPr lang="en-GB" i="1" dirty="0"/>
              <a:t>et al. Ann </a:t>
            </a:r>
            <a:r>
              <a:rPr lang="en-GB" i="1" dirty="0" err="1"/>
              <a:t>Oncol</a:t>
            </a:r>
            <a:r>
              <a:rPr lang="en-GB" dirty="0"/>
              <a:t> 2013;24:749–55.</a:t>
            </a:r>
            <a:endParaRPr lang="en-US" dirty="0"/>
          </a:p>
        </p:txBody>
      </p:sp>
      <p:sp>
        <p:nvSpPr>
          <p:cNvPr id="4" name="Slide Number Placeholder 3"/>
          <p:cNvSpPr>
            <a:spLocks noGrp="1"/>
          </p:cNvSpPr>
          <p:nvPr>
            <p:ph type="sldNum" sz="quarter" idx="10"/>
          </p:nvPr>
        </p:nvSpPr>
        <p:spPr/>
        <p:txBody>
          <a:bodyPr/>
          <a:lstStyle/>
          <a:p>
            <a:fld id="{A0EFADCE-6200-4FA6-B02B-06991B4E0A55}" type="slidenum">
              <a:rPr lang="en-GB" smtClean="0"/>
              <a:t>17</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In line with previous studies, an association was found between total testosterone levels and the metabolic syndrome in testicular cancer survivors.</a:t>
            </a:r>
          </a:p>
          <a:p>
            <a:pPr marL="185766" indent="-185766">
              <a:buFont typeface="Arial" panose="020B0604020202020204" pitchFamily="34" charset="0"/>
              <a:buChar char="•"/>
            </a:pPr>
            <a:r>
              <a:rPr lang="en-GB" dirty="0"/>
              <a:t>In the general population, low testosterone levels are predictive for the development of the metabolic syndrome.</a:t>
            </a:r>
          </a:p>
          <a:p>
            <a:pPr marL="185766" indent="-185766">
              <a:buFont typeface="Arial" panose="020B0604020202020204" pitchFamily="34" charset="0"/>
              <a:buChar char="•"/>
            </a:pPr>
            <a:r>
              <a:rPr lang="en-GB" dirty="0"/>
              <a:t>Data from this study showed that survivors with </a:t>
            </a:r>
            <a:r>
              <a:rPr lang="en-GB" dirty="0" err="1"/>
              <a:t>unsupplemented</a:t>
            </a:r>
            <a:r>
              <a:rPr lang="en-GB" dirty="0"/>
              <a:t> total serum testosterone &lt;15 </a:t>
            </a:r>
            <a:r>
              <a:rPr lang="en-GB" dirty="0" err="1"/>
              <a:t>nmol</a:t>
            </a:r>
            <a:r>
              <a:rPr lang="en-GB" dirty="0"/>
              <a:t>/L had an approximately four times increased risk for the metabolic syndrome, and this was particularly associated with central obesity.</a:t>
            </a:r>
          </a:p>
          <a:p>
            <a:pPr marL="185766" indent="-185766">
              <a:buFont typeface="Arial" panose="020B0604020202020204" pitchFamily="34" charset="0"/>
              <a:buChar char="•"/>
            </a:pPr>
            <a:r>
              <a:rPr lang="en-GB" dirty="0"/>
              <a:t>It is hypothesised that a decrease in testosterone levels combined with secondary central, visceral fat deposition play an important role in the development of the metabolic syndrome.</a:t>
            </a:r>
          </a:p>
          <a:p>
            <a:pPr marL="185766" indent="-185766">
              <a:buFont typeface="Arial" panose="020B0604020202020204" pitchFamily="34" charset="0"/>
              <a:buChar char="•"/>
            </a:pPr>
            <a:r>
              <a:rPr lang="en-GB" dirty="0" err="1"/>
              <a:t>Unsupplemented</a:t>
            </a:r>
            <a:r>
              <a:rPr lang="en-GB" dirty="0"/>
              <a:t> total serum testosterone &lt;15 </a:t>
            </a:r>
            <a:r>
              <a:rPr lang="en-GB" dirty="0" err="1"/>
              <a:t>nmol</a:t>
            </a:r>
            <a:r>
              <a:rPr lang="en-GB" dirty="0"/>
              <a:t>/L also shows an association with raised glucose levels. This corresponds with the independent association between low-to-normal testosterone levels and insulin resistance, as observed in older men.</a:t>
            </a:r>
          </a:p>
          <a:p>
            <a:endParaRPr lang="en-GB" dirty="0"/>
          </a:p>
          <a:p>
            <a:r>
              <a:rPr lang="en-GB" b="1" dirty="0"/>
              <a:t>Reference</a:t>
            </a:r>
          </a:p>
          <a:p>
            <a:r>
              <a:rPr lang="en-GB" dirty="0"/>
              <a:t>de Haas EC </a:t>
            </a:r>
            <a:r>
              <a:rPr lang="en-GB" i="1" dirty="0"/>
              <a:t>et al. Ann </a:t>
            </a:r>
            <a:r>
              <a:rPr lang="en-GB" i="1" dirty="0" err="1"/>
              <a:t>Oncol</a:t>
            </a:r>
            <a:r>
              <a:rPr lang="en-GB" dirty="0"/>
              <a:t> 2013;24:749–55.</a:t>
            </a:r>
            <a:endParaRPr lang="en-US" dirty="0"/>
          </a:p>
        </p:txBody>
      </p:sp>
      <p:sp>
        <p:nvSpPr>
          <p:cNvPr id="4" name="Slide Number Placeholder 3"/>
          <p:cNvSpPr>
            <a:spLocks noGrp="1"/>
          </p:cNvSpPr>
          <p:nvPr>
            <p:ph type="sldNum" sz="quarter" idx="10"/>
          </p:nvPr>
        </p:nvSpPr>
        <p:spPr/>
        <p:txBody>
          <a:bodyPr/>
          <a:lstStyle/>
          <a:p>
            <a:fld id="{A0EFADCE-6200-4FA6-B02B-06991B4E0A55}" type="slidenum">
              <a:rPr lang="en-GB" smtClean="0"/>
              <a:t>18</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767042" cy="4029879"/>
          </a:xfrm>
        </p:spPr>
        <p:txBody>
          <a:bodyPr>
            <a:normAutofit fontScale="92500"/>
          </a:bodyPr>
          <a:lstStyle/>
          <a:p>
            <a:pPr marL="185766" indent="-185766">
              <a:buFont typeface="Arial" panose="020B0604020202020204" pitchFamily="34" charset="0"/>
              <a:buChar char="•"/>
            </a:pPr>
            <a:r>
              <a:rPr lang="en-GB" dirty="0"/>
              <a:t>The ongoing Platinum study includes testicular cancer survivors aged &lt;55 years at diagnosis and who received first-line chemotherapy.</a:t>
            </a:r>
          </a:p>
          <a:p>
            <a:pPr marL="185766" indent="-185766">
              <a:buFont typeface="Arial" panose="020B0604020202020204" pitchFamily="34" charset="0"/>
              <a:buChar char="•"/>
            </a:pPr>
            <a:r>
              <a:rPr lang="en-GB" dirty="0"/>
              <a:t>Matched controls for selected comparisons were chosen from the NHANES using two consecutive data sets (2011–12 and 2013–14).</a:t>
            </a:r>
          </a:p>
          <a:p>
            <a:pPr marL="185766" indent="-185766">
              <a:buFont typeface="Arial" panose="020B0604020202020204" pitchFamily="34" charset="0"/>
              <a:buChar char="•"/>
            </a:pPr>
            <a:r>
              <a:rPr lang="en-GB" dirty="0"/>
              <a:t>The median time from chemotherapy completion to study enrolment was 4.7 years. </a:t>
            </a:r>
          </a:p>
          <a:p>
            <a:pPr marL="185766" indent="-185766">
              <a:buFont typeface="Arial" panose="020B0604020202020204" pitchFamily="34" charset="0"/>
              <a:buChar char="•"/>
            </a:pPr>
            <a:r>
              <a:rPr lang="en-GB" dirty="0"/>
              <a:t>Testicular cancer survivors with metabolic syndrome (n=102) were significantly older </a:t>
            </a:r>
            <a:br>
              <a:rPr lang="en-GB" dirty="0"/>
            </a:br>
            <a:r>
              <a:rPr lang="en-GB" dirty="0"/>
              <a:t>at clinical evaluation compared to those without metabolic syndrome (n=384): </a:t>
            </a:r>
            <a:br>
              <a:rPr lang="en-GB" dirty="0"/>
            </a:br>
            <a:r>
              <a:rPr lang="en-GB" dirty="0"/>
              <a:t>median 44.4 years </a:t>
            </a:r>
            <a:r>
              <a:rPr lang="en-GB" i="1" dirty="0"/>
              <a:t>vs </a:t>
            </a:r>
            <a:r>
              <a:rPr lang="en-GB" dirty="0"/>
              <a:t>36.6 years, respectively; p&lt;0.001. </a:t>
            </a:r>
          </a:p>
          <a:p>
            <a:pPr marL="185766" indent="-185766">
              <a:buFont typeface="Arial" panose="020B0604020202020204" pitchFamily="34" charset="0"/>
              <a:buChar char="•"/>
            </a:pPr>
            <a:r>
              <a:rPr lang="en-GB" dirty="0"/>
              <a:t>Testicular cancer survivors received either bleomycin, etoposide and cisplatin (54.7%) </a:t>
            </a:r>
            <a:br>
              <a:rPr lang="en-GB" dirty="0"/>
            </a:br>
            <a:r>
              <a:rPr lang="en-GB" dirty="0"/>
              <a:t>or etoposide and cisplatin (33.1%); the prevalence of metabolic syndrome did not differ </a:t>
            </a:r>
            <a:br>
              <a:rPr lang="en-GB" dirty="0"/>
            </a:br>
            <a:r>
              <a:rPr lang="en-GB" dirty="0"/>
              <a:t>by treatment regimen or by cumulative dose of cisplatin or bleomycin.</a:t>
            </a:r>
          </a:p>
          <a:p>
            <a:pPr marL="185766" indent="-185766">
              <a:buFont typeface="Arial" panose="020B0604020202020204" pitchFamily="34" charset="0"/>
              <a:buChar char="•"/>
            </a:pPr>
            <a:r>
              <a:rPr lang="en-GB" dirty="0"/>
              <a:t>Testicular cancer survivors had a higher prevalence of hypertension versus controls </a:t>
            </a:r>
            <a:br>
              <a:rPr lang="en-GB" dirty="0"/>
            </a:br>
            <a:r>
              <a:rPr lang="en-GB" dirty="0"/>
              <a:t>(43.2% </a:t>
            </a:r>
            <a:r>
              <a:rPr lang="en-GB" i="1" dirty="0"/>
              <a:t>vs</a:t>
            </a:r>
            <a:r>
              <a:rPr lang="en-GB" dirty="0"/>
              <a:t> 30.7%; p&lt;0.001), but were less likely to have decreased HDL-C (23.7% </a:t>
            </a:r>
            <a:r>
              <a:rPr lang="en-GB" i="1" dirty="0"/>
              <a:t>vs</a:t>
            </a:r>
            <a:r>
              <a:rPr lang="en-GB" dirty="0"/>
              <a:t> 34.8%; p&lt;0.001) or abdominal obesity (28.2% </a:t>
            </a:r>
            <a:r>
              <a:rPr lang="en-GB" i="1" dirty="0"/>
              <a:t>vs </a:t>
            </a:r>
            <a:r>
              <a:rPr lang="en-GB" dirty="0"/>
              <a:t>40.1%; p&lt;0.001). </a:t>
            </a:r>
          </a:p>
          <a:p>
            <a:pPr marL="185766" indent="-185766">
              <a:buFont typeface="Arial" panose="020B0604020202020204" pitchFamily="34" charset="0"/>
              <a:buChar char="•"/>
            </a:pPr>
            <a:r>
              <a:rPr lang="en-GB" dirty="0"/>
              <a:t>For other cardiovascular disease risk factors, testicular cancer survivors were significantly more likely to have elevated LDL-C (17.7% </a:t>
            </a:r>
            <a:r>
              <a:rPr lang="en-GB" i="1" dirty="0"/>
              <a:t>vs</a:t>
            </a:r>
            <a:r>
              <a:rPr lang="en-GB" dirty="0"/>
              <a:t> 9.3%; p&lt;0.001), total cholesterol (26.3% </a:t>
            </a:r>
            <a:r>
              <a:rPr lang="en-GB" i="1" dirty="0"/>
              <a:t>vs</a:t>
            </a:r>
            <a:r>
              <a:rPr lang="en-GB" dirty="0"/>
              <a:t> 11.1%; p&lt;0.001) and body mass index ≥25 kg/m</a:t>
            </a:r>
            <a:r>
              <a:rPr lang="en-GB" baseline="30000" dirty="0"/>
              <a:t>2</a:t>
            </a:r>
            <a:r>
              <a:rPr lang="en-GB" dirty="0"/>
              <a:t> (75.1% </a:t>
            </a:r>
            <a:r>
              <a:rPr lang="en-GB" i="1" dirty="0"/>
              <a:t>vs</a:t>
            </a:r>
            <a:r>
              <a:rPr lang="en-GB" dirty="0"/>
              <a:t> 69.1%; p=0.04) than controls.</a:t>
            </a:r>
          </a:p>
          <a:p>
            <a:endParaRPr lang="en-GB" dirty="0"/>
          </a:p>
          <a:p>
            <a:r>
              <a:rPr lang="en-GB" dirty="0"/>
              <a:t>HDL-C, high-density lipoprotein cholesterol; LDL-C, low-density lipoprotein cholesterol; NHANES, National Health and Nutrition Examination Survey</a:t>
            </a:r>
          </a:p>
          <a:p>
            <a:endParaRPr lang="en-GB" dirty="0"/>
          </a:p>
          <a:p>
            <a:r>
              <a:rPr lang="en-GB" b="1" dirty="0"/>
              <a:t>Reference</a:t>
            </a:r>
          </a:p>
          <a:p>
            <a:r>
              <a:rPr lang="en-GB" dirty="0"/>
              <a:t>Abu Zaid M </a:t>
            </a:r>
            <a:r>
              <a:rPr lang="en-GB" i="1" dirty="0"/>
              <a:t>et al. J Natl </a:t>
            </a:r>
            <a:r>
              <a:rPr lang="en-GB" i="1" dirty="0" err="1"/>
              <a:t>Compr</a:t>
            </a:r>
            <a:r>
              <a:rPr lang="en-GB" i="1" dirty="0"/>
              <a:t> </a:t>
            </a:r>
            <a:r>
              <a:rPr lang="en-GB" i="1" dirty="0" err="1"/>
              <a:t>Canc</a:t>
            </a:r>
            <a:r>
              <a:rPr lang="en-GB" i="1" dirty="0"/>
              <a:t> </a:t>
            </a:r>
            <a:r>
              <a:rPr lang="en-GB" i="1" dirty="0" err="1"/>
              <a:t>Netw</a:t>
            </a:r>
            <a:r>
              <a:rPr lang="en-GB" dirty="0"/>
              <a:t> 2018;16:257–65.</a:t>
            </a:r>
          </a:p>
        </p:txBody>
      </p:sp>
      <p:sp>
        <p:nvSpPr>
          <p:cNvPr id="4" name="Slide Number Placeholder 3"/>
          <p:cNvSpPr>
            <a:spLocks noGrp="1"/>
          </p:cNvSpPr>
          <p:nvPr>
            <p:ph type="sldNum" sz="quarter" idx="10"/>
          </p:nvPr>
        </p:nvSpPr>
        <p:spPr/>
        <p:txBody>
          <a:bodyPr/>
          <a:lstStyle/>
          <a:p>
            <a:fld id="{A0EFADCE-6200-4FA6-B02B-06991B4E0A55}" type="slidenum">
              <a:rPr lang="en-GB" smtClean="0"/>
              <a:t>19</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Metabolic abnormalities in testicular cancer survivors are characterised by hypertension and increased LDL-C and total cholesterol, but lower rates of decreased HDL-C and abdominal obesity.</a:t>
            </a:r>
          </a:p>
          <a:p>
            <a:pPr marL="185766" indent="-185766">
              <a:buFont typeface="Arial" panose="020B0604020202020204" pitchFamily="34" charset="0"/>
              <a:buChar char="•"/>
            </a:pPr>
            <a:r>
              <a:rPr lang="en-GB" dirty="0"/>
              <a:t>The aetiology of metabolic syndrome in cancer survivors likely differs from that of the general population; thus, applying criteria developed for the general population to cancer survivors may underestimate the risk of cardiovascular disease.</a:t>
            </a:r>
          </a:p>
          <a:p>
            <a:endParaRPr lang="en-GB" dirty="0"/>
          </a:p>
          <a:p>
            <a:r>
              <a:rPr lang="en-GB" dirty="0"/>
              <a:t>HDL-C, high-density lipoprotein cholesterol; LDL-C, low-density lipoprotein cholesterol</a:t>
            </a:r>
          </a:p>
          <a:p>
            <a:endParaRPr lang="en-GB" dirty="0"/>
          </a:p>
          <a:p>
            <a:r>
              <a:rPr lang="en-GB" b="1" dirty="0"/>
              <a:t>Reference</a:t>
            </a:r>
          </a:p>
          <a:p>
            <a:r>
              <a:rPr lang="en-GB" dirty="0"/>
              <a:t>Abu Zaid M </a:t>
            </a:r>
            <a:r>
              <a:rPr lang="en-GB" i="1" dirty="0"/>
              <a:t>et al. J Natl </a:t>
            </a:r>
            <a:r>
              <a:rPr lang="en-GB" i="1" dirty="0" err="1"/>
              <a:t>Compr</a:t>
            </a:r>
            <a:r>
              <a:rPr lang="en-GB" i="1" dirty="0"/>
              <a:t> </a:t>
            </a:r>
            <a:r>
              <a:rPr lang="en-GB" i="1" dirty="0" err="1"/>
              <a:t>Canc</a:t>
            </a:r>
            <a:r>
              <a:rPr lang="en-GB" i="1" dirty="0"/>
              <a:t> </a:t>
            </a:r>
            <a:r>
              <a:rPr lang="en-GB" i="1" dirty="0" err="1"/>
              <a:t>Netw</a:t>
            </a:r>
            <a:r>
              <a:rPr lang="en-GB" dirty="0"/>
              <a:t> 2018;16:257–65.</a:t>
            </a:r>
          </a:p>
        </p:txBody>
      </p:sp>
      <p:sp>
        <p:nvSpPr>
          <p:cNvPr id="4" name="Slide Number Placeholder 3"/>
          <p:cNvSpPr>
            <a:spLocks noGrp="1"/>
          </p:cNvSpPr>
          <p:nvPr>
            <p:ph type="sldNum" sz="quarter" idx="10"/>
          </p:nvPr>
        </p:nvSpPr>
        <p:spPr/>
        <p:txBody>
          <a:bodyPr/>
          <a:lstStyle/>
          <a:p>
            <a:fld id="{A0EFADCE-6200-4FA6-B02B-06991B4E0A55}" type="slidenum">
              <a:rPr lang="en-GB" smtClean="0"/>
              <a:t>20</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Treatment options for men with testicular cancer depend on several factors, including </a:t>
            </a:r>
            <a:br>
              <a:rPr lang="en-GB" dirty="0"/>
            </a:br>
            <a:r>
              <a:rPr lang="en-GB" dirty="0"/>
              <a:t>the type and stage of cancer, possible side effects, and the patient’s preferences and overall health.</a:t>
            </a:r>
            <a:r>
              <a:rPr lang="en-GB" baseline="30000" dirty="0"/>
              <a:t>1</a:t>
            </a:r>
          </a:p>
          <a:p>
            <a:pPr marL="185766" indent="-185766">
              <a:buFont typeface="Arial" panose="020B0604020202020204" pitchFamily="34" charset="0"/>
              <a:buChar char="•"/>
            </a:pPr>
            <a:r>
              <a:rPr lang="en-GB" dirty="0" err="1"/>
              <a:t>Orchidectomy</a:t>
            </a:r>
            <a:r>
              <a:rPr lang="en-GB" dirty="0"/>
              <a:t> to remove the testicle(s) is the first step for all testicular cancers, </a:t>
            </a:r>
            <a:br>
              <a:rPr lang="en-GB" dirty="0"/>
            </a:br>
            <a:r>
              <a:rPr lang="en-GB" dirty="0"/>
              <a:t>regardless of stage.</a:t>
            </a:r>
            <a:r>
              <a:rPr lang="en-GB" baseline="30000" dirty="0"/>
              <a:t>2</a:t>
            </a:r>
            <a:endParaRPr lang="en-GB" dirty="0"/>
          </a:p>
          <a:p>
            <a:pPr marL="185766" indent="-185766">
              <a:buFont typeface="Arial" panose="020B0604020202020204" pitchFamily="34" charset="0"/>
              <a:buChar char="•"/>
            </a:pPr>
            <a:r>
              <a:rPr lang="en-GB" dirty="0"/>
              <a:t>If the cancer is detected early, </a:t>
            </a:r>
            <a:r>
              <a:rPr lang="en-GB" dirty="0" err="1"/>
              <a:t>orchidectomy</a:t>
            </a:r>
            <a:r>
              <a:rPr lang="en-GB" dirty="0"/>
              <a:t> may be the only treatment required.</a:t>
            </a:r>
            <a:r>
              <a:rPr lang="en-GB" baseline="30000" dirty="0"/>
              <a:t>2</a:t>
            </a:r>
          </a:p>
          <a:p>
            <a:pPr marL="185766" indent="-185766">
              <a:buFont typeface="Arial" panose="020B0604020202020204" pitchFamily="34" charset="0"/>
              <a:buChar char="•"/>
            </a:pPr>
            <a:r>
              <a:rPr lang="en-GB" dirty="0"/>
              <a:t>In more advanced stages, </a:t>
            </a:r>
            <a:r>
              <a:rPr lang="en-GB" dirty="0" err="1"/>
              <a:t>orchidectomy</a:t>
            </a:r>
            <a:r>
              <a:rPr lang="en-GB" dirty="0"/>
              <a:t> is usually followed by radiotherapy or platinum/</a:t>
            </a:r>
            <a:r>
              <a:rPr lang="en-GB" dirty="0" err="1"/>
              <a:t>platin</a:t>
            </a:r>
            <a:r>
              <a:rPr lang="en-GB" dirty="0"/>
              <a:t>-based chemotherapy.</a:t>
            </a:r>
            <a:r>
              <a:rPr lang="en-GB" baseline="30000" dirty="0"/>
              <a:t>2</a:t>
            </a:r>
            <a:endParaRPr lang="en-GB" dirty="0"/>
          </a:p>
          <a:p>
            <a:pPr marL="185766" indent="-185766">
              <a:buFont typeface="Arial" panose="020B0604020202020204" pitchFamily="34" charset="0"/>
              <a:buChar char="•"/>
            </a:pPr>
            <a:r>
              <a:rPr lang="en-GB" dirty="0"/>
              <a:t>Testicular cancer survivors are at increased risk of various long-term, treatment-related </a:t>
            </a:r>
            <a:br>
              <a:rPr lang="en-GB" dirty="0"/>
            </a:br>
            <a:r>
              <a:rPr lang="en-GB" dirty="0"/>
              <a:t>side effects that can impact on their heath and well-being.</a:t>
            </a:r>
            <a:r>
              <a:rPr lang="en-GB" baseline="30000" dirty="0"/>
              <a:t>3–5</a:t>
            </a:r>
            <a:endParaRPr lang="en-GB" dirty="0"/>
          </a:p>
          <a:p>
            <a:pPr marL="185766" indent="-185766">
              <a:buFont typeface="Arial" panose="020B0604020202020204" pitchFamily="34" charset="0"/>
              <a:buChar char="•"/>
            </a:pPr>
            <a:r>
              <a:rPr lang="en-GB" dirty="0"/>
              <a:t>Testicular cancer cure rates and survivability are high, therefore detection and management of any late therapy-related toxicity is important.</a:t>
            </a:r>
            <a:r>
              <a:rPr lang="en-GB" baseline="30000" dirty="0"/>
              <a:t>6</a:t>
            </a:r>
          </a:p>
          <a:p>
            <a:endParaRPr lang="en-GB" dirty="0"/>
          </a:p>
          <a:p>
            <a:r>
              <a:rPr lang="en-GB" b="1" dirty="0"/>
              <a:t>References</a:t>
            </a:r>
          </a:p>
          <a:p>
            <a:r>
              <a:rPr lang="en-GB" b="1" dirty="0"/>
              <a:t>1. </a:t>
            </a:r>
            <a:r>
              <a:rPr lang="en-GB" dirty="0"/>
              <a:t>American Society of Clinical Oncology (2019). https://www.cancer.net/cancer-types/testicular-cancer/types-treatment (accessed June 2020); </a:t>
            </a:r>
            <a:r>
              <a:rPr lang="en-GB" b="1" dirty="0"/>
              <a:t>2.</a:t>
            </a:r>
            <a:r>
              <a:rPr lang="en-GB" dirty="0"/>
              <a:t> Kirby M</a:t>
            </a:r>
            <a:r>
              <a:rPr lang="en-GB" i="1" dirty="0"/>
              <a:t>. Trends </a:t>
            </a:r>
            <a:r>
              <a:rPr lang="en-GB" i="1" dirty="0" err="1"/>
              <a:t>Urol</a:t>
            </a:r>
            <a:r>
              <a:rPr lang="en-GB" i="1" dirty="0"/>
              <a:t> </a:t>
            </a:r>
            <a:r>
              <a:rPr lang="en-GB" i="1" dirty="0" err="1"/>
              <a:t>Mens</a:t>
            </a:r>
            <a:r>
              <a:rPr lang="en-GB" i="1" dirty="0"/>
              <a:t> Health</a:t>
            </a:r>
            <a:r>
              <a:rPr lang="en-GB" dirty="0"/>
              <a:t> 2020;11:12–7; </a:t>
            </a:r>
            <a:r>
              <a:rPr lang="en-GB" b="1" dirty="0"/>
              <a:t>3.</a:t>
            </a:r>
            <a:r>
              <a:rPr lang="en-GB" dirty="0"/>
              <a:t> </a:t>
            </a:r>
            <a:r>
              <a:rPr lang="en-GB" dirty="0" err="1"/>
              <a:t>Bandak</a:t>
            </a:r>
            <a:r>
              <a:rPr lang="en-GB" dirty="0"/>
              <a:t> M </a:t>
            </a:r>
            <a:r>
              <a:rPr lang="en-GB" i="1" dirty="0"/>
              <a:t>et al. Andrology</a:t>
            </a:r>
            <a:r>
              <a:rPr lang="en-GB" dirty="0"/>
              <a:t> 2016;4:382–8; </a:t>
            </a:r>
            <a:r>
              <a:rPr lang="en-GB" b="1" dirty="0"/>
              <a:t>4.</a:t>
            </a:r>
            <a:r>
              <a:rPr lang="en-GB" dirty="0"/>
              <a:t> de Haas EC </a:t>
            </a:r>
            <a:r>
              <a:rPr lang="en-GB" i="1" dirty="0"/>
              <a:t>et al. Ann </a:t>
            </a:r>
            <a:r>
              <a:rPr lang="en-GB" i="1" dirty="0" err="1"/>
              <a:t>Oncol</a:t>
            </a:r>
            <a:r>
              <a:rPr lang="en-GB" dirty="0"/>
              <a:t> 2013;24:749–55; </a:t>
            </a:r>
            <a:r>
              <a:rPr lang="en-GB" b="1" dirty="0"/>
              <a:t>5.</a:t>
            </a:r>
            <a:r>
              <a:rPr lang="en-GB" dirty="0"/>
              <a:t> </a:t>
            </a:r>
            <a:r>
              <a:rPr lang="en-GB" dirty="0" err="1"/>
              <a:t>Haugnes</a:t>
            </a:r>
            <a:r>
              <a:rPr lang="en-GB" dirty="0"/>
              <a:t> HS </a:t>
            </a:r>
            <a:r>
              <a:rPr lang="en-GB" i="1" dirty="0"/>
              <a:t>et al. J Clin Oncol</a:t>
            </a:r>
            <a:r>
              <a:rPr lang="en-GB" dirty="0"/>
              <a:t> 2012;30:3752–63; </a:t>
            </a:r>
            <a:r>
              <a:rPr lang="en-GB" b="1" dirty="0"/>
              <a:t>6.</a:t>
            </a:r>
            <a:r>
              <a:rPr lang="en-GB" dirty="0"/>
              <a:t> </a:t>
            </a:r>
            <a:r>
              <a:rPr lang="en-GB" dirty="0" err="1"/>
              <a:t>Steggink</a:t>
            </a:r>
            <a:r>
              <a:rPr lang="en-GB" dirty="0"/>
              <a:t> LC </a:t>
            </a:r>
            <a:r>
              <a:rPr lang="en-GB" i="1" dirty="0"/>
              <a:t>et al. Andrology</a:t>
            </a:r>
            <a:r>
              <a:rPr lang="en-GB" dirty="0"/>
              <a:t> 2019;7:441–8.</a:t>
            </a:r>
          </a:p>
        </p:txBody>
      </p:sp>
      <p:sp>
        <p:nvSpPr>
          <p:cNvPr id="4" name="Slide Number Placeholder 3"/>
          <p:cNvSpPr>
            <a:spLocks noGrp="1"/>
          </p:cNvSpPr>
          <p:nvPr>
            <p:ph type="sldNum" sz="quarter" idx="10"/>
          </p:nvPr>
        </p:nvSpPr>
        <p:spPr/>
        <p:txBody>
          <a:bodyPr/>
          <a:lstStyle/>
          <a:p>
            <a:fld id="{A0EFADCE-6200-4FA6-B02B-06991B4E0A55}" type="slidenum">
              <a:rPr lang="en-GB" smtClean="0"/>
              <a:t>3</a:t>
            </a:fld>
            <a:endParaRPr lang="en-GB"/>
          </a:p>
        </p:txBody>
      </p:sp>
    </p:spTree>
    <p:extLst>
      <p:ext uri="{BB962C8B-B14F-4D97-AF65-F5344CB8AC3E}">
        <p14:creationId xmlns:p14="http://schemas.microsoft.com/office/powerpoint/2010/main" val="3543216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Adipose tissue is a dynamic endocrine organ that secretes a number of factors that are increasingly recognised to contribute to systemic and vascular inflammation.</a:t>
            </a:r>
            <a:r>
              <a:rPr lang="en-GB" baseline="30000" dirty="0"/>
              <a:t>1 </a:t>
            </a:r>
          </a:p>
          <a:p>
            <a:pPr marL="185766" indent="-185766">
              <a:buFont typeface="Arial" panose="020B0604020202020204" pitchFamily="34" charset="0"/>
              <a:buChar char="•"/>
            </a:pPr>
            <a:r>
              <a:rPr lang="en-GB" dirty="0"/>
              <a:t>These factors are collectively known as </a:t>
            </a:r>
            <a:r>
              <a:rPr lang="en-GB" dirty="0" err="1"/>
              <a:t>adipokines</a:t>
            </a:r>
            <a:r>
              <a:rPr lang="en-GB" dirty="0"/>
              <a:t> and include TNF</a:t>
            </a:r>
            <a:r>
              <a:rPr lang="el-GR" dirty="0"/>
              <a:t>α</a:t>
            </a:r>
            <a:r>
              <a:rPr lang="en-GB" dirty="0"/>
              <a:t>, leptin, PAI-1, IL-6, </a:t>
            </a:r>
            <a:r>
              <a:rPr lang="en-GB" dirty="0" err="1"/>
              <a:t>resistin</a:t>
            </a:r>
            <a:r>
              <a:rPr lang="en-GB" dirty="0"/>
              <a:t> and angiotensinogen.</a:t>
            </a:r>
            <a:r>
              <a:rPr lang="en-GB" baseline="30000" dirty="0"/>
              <a:t>1 </a:t>
            </a:r>
            <a:endParaRPr lang="en-GB" dirty="0"/>
          </a:p>
          <a:p>
            <a:pPr marL="185766" indent="-185766">
              <a:buFont typeface="Arial" panose="020B0604020202020204" pitchFamily="34" charset="0"/>
              <a:buChar char="•"/>
            </a:pPr>
            <a:r>
              <a:rPr lang="en-GB" dirty="0" err="1"/>
              <a:t>Adipokines</a:t>
            </a:r>
            <a:r>
              <a:rPr lang="en-GB" dirty="0"/>
              <a:t> have been shown to directly or indirectly regulate a number of processes that contribute to the development of atherosclerosis, including hypertension, endothelial dysfunction, insulin resistance and vascular remodelling.</a:t>
            </a:r>
            <a:r>
              <a:rPr lang="en-GB" baseline="30000" dirty="0"/>
              <a:t>1 </a:t>
            </a:r>
            <a:endParaRPr lang="en-GB" dirty="0"/>
          </a:p>
          <a:p>
            <a:pPr marL="185766" indent="-185766">
              <a:buFont typeface="Arial" panose="020B0604020202020204" pitchFamily="34" charset="0"/>
              <a:buChar char="•"/>
            </a:pPr>
            <a:r>
              <a:rPr lang="en-GB" dirty="0"/>
              <a:t>Several </a:t>
            </a:r>
            <a:r>
              <a:rPr lang="en-GB" dirty="0" err="1"/>
              <a:t>adipokines</a:t>
            </a:r>
            <a:r>
              <a:rPr lang="en-GB" dirty="0"/>
              <a:t> are preferentially expressed in visceral adipose tissue, and the secretion of </a:t>
            </a:r>
            <a:r>
              <a:rPr lang="en-GB" dirty="0" err="1"/>
              <a:t>proinflammatory</a:t>
            </a:r>
            <a:r>
              <a:rPr lang="en-GB" dirty="0"/>
              <a:t> </a:t>
            </a:r>
            <a:r>
              <a:rPr lang="en-GB" dirty="0" err="1"/>
              <a:t>adipokines</a:t>
            </a:r>
            <a:r>
              <a:rPr lang="en-GB" dirty="0"/>
              <a:t> is elevated with increasing adiposity.</a:t>
            </a:r>
            <a:r>
              <a:rPr lang="en-GB" baseline="30000" dirty="0"/>
              <a:t>1 </a:t>
            </a:r>
            <a:endParaRPr lang="en-GB" dirty="0"/>
          </a:p>
          <a:p>
            <a:pPr marL="185766" indent="-185766">
              <a:buFont typeface="Arial" panose="020B0604020202020204" pitchFamily="34" charset="0"/>
              <a:buChar char="•"/>
            </a:pPr>
            <a:r>
              <a:rPr lang="en-GB" dirty="0"/>
              <a:t>The relationship between obesity and low testosterone levels in men is complex and appears to be bidirectional. Low testosterone levels predict the development of central obesity while obesity predicts low total and free testosterone levels.</a:t>
            </a:r>
            <a:r>
              <a:rPr lang="en-GB" baseline="30000" dirty="0"/>
              <a:t>2</a:t>
            </a:r>
          </a:p>
          <a:p>
            <a:pPr marL="185766" indent="-185766">
              <a:buFont typeface="Arial" panose="020B0604020202020204" pitchFamily="34" charset="0"/>
              <a:buChar char="•"/>
            </a:pPr>
            <a:r>
              <a:rPr lang="en-GB" dirty="0"/>
              <a:t>Pro-inflammatory mediators may contribute to lower testosterone levels in obese men either directly or indirectly.</a:t>
            </a:r>
            <a:r>
              <a:rPr lang="en-GB" baseline="30000" dirty="0"/>
              <a:t>2</a:t>
            </a:r>
          </a:p>
          <a:p>
            <a:endParaRPr lang="en-GB" dirty="0"/>
          </a:p>
          <a:p>
            <a:r>
              <a:rPr lang="en-GB" dirty="0"/>
              <a:t>IL, interleukin; PAI-1, plasminogen activator inhibitor-1; TNF</a:t>
            </a:r>
            <a:r>
              <a:rPr lang="el-GR" dirty="0"/>
              <a:t>α</a:t>
            </a:r>
            <a:r>
              <a:rPr lang="en-GB" dirty="0"/>
              <a:t>, tumour necrosis factor alpha</a:t>
            </a:r>
          </a:p>
          <a:p>
            <a:endParaRPr lang="en-GB" dirty="0"/>
          </a:p>
          <a:p>
            <a:r>
              <a:rPr lang="en-GB" b="1" dirty="0"/>
              <a:t>Reference</a:t>
            </a:r>
          </a:p>
          <a:p>
            <a:r>
              <a:rPr lang="en-GB" altLang="en-US" b="1" dirty="0"/>
              <a:t>1.</a:t>
            </a:r>
            <a:r>
              <a:rPr lang="en-GB" altLang="en-US" dirty="0"/>
              <a:t> Lyon CJ </a:t>
            </a:r>
            <a:r>
              <a:rPr lang="en-GB" altLang="en-US" i="1" dirty="0"/>
              <a:t>et al. Endocrinology</a:t>
            </a:r>
            <a:r>
              <a:rPr lang="en-GB" altLang="en-US" dirty="0"/>
              <a:t> 2003;144:2195–200; </a:t>
            </a:r>
            <a:r>
              <a:rPr lang="en-GB" altLang="en-US" b="1" dirty="0"/>
              <a:t>2.</a:t>
            </a:r>
            <a:r>
              <a:rPr lang="en-GB" altLang="en-US" dirty="0"/>
              <a:t> </a:t>
            </a:r>
            <a:r>
              <a:rPr lang="en-GB" dirty="0" err="1"/>
              <a:t>Pelusi</a:t>
            </a:r>
            <a:r>
              <a:rPr lang="en-GB" dirty="0"/>
              <a:t> C, </a:t>
            </a:r>
            <a:r>
              <a:rPr lang="en-GB" dirty="0" err="1"/>
              <a:t>Pasquali</a:t>
            </a:r>
            <a:r>
              <a:rPr lang="en-GB" dirty="0"/>
              <a:t> R. </a:t>
            </a:r>
            <a:r>
              <a:rPr lang="en-GB" i="1" dirty="0" err="1"/>
              <a:t>Curr</a:t>
            </a:r>
            <a:r>
              <a:rPr lang="en-GB" i="1" dirty="0"/>
              <a:t> </a:t>
            </a:r>
            <a:r>
              <a:rPr lang="en-GB" i="1" dirty="0" err="1"/>
              <a:t>Obes</a:t>
            </a:r>
            <a:r>
              <a:rPr lang="en-GB" i="1" dirty="0"/>
              <a:t> Rep </a:t>
            </a:r>
            <a:r>
              <a:rPr lang="en-GB" dirty="0"/>
              <a:t>2012;1:181–90.</a:t>
            </a:r>
          </a:p>
        </p:txBody>
      </p:sp>
      <p:sp>
        <p:nvSpPr>
          <p:cNvPr id="4" name="Slide Number Placeholder 3"/>
          <p:cNvSpPr>
            <a:spLocks noGrp="1"/>
          </p:cNvSpPr>
          <p:nvPr>
            <p:ph type="sldNum" sz="quarter" idx="10"/>
          </p:nvPr>
        </p:nvSpPr>
        <p:spPr/>
        <p:txBody>
          <a:bodyPr/>
          <a:lstStyle/>
          <a:p>
            <a:fld id="{A0EFADCE-6200-4FA6-B02B-06991B4E0A55}" type="slidenum">
              <a:rPr lang="en-GB" smtClean="0"/>
              <a:t>21</a:t>
            </a:fld>
            <a:endParaRPr lang="en-GB"/>
          </a:p>
        </p:txBody>
      </p:sp>
      <p:sp>
        <p:nvSpPr>
          <p:cNvPr id="5" name="Rectangle 4"/>
          <p:cNvSpPr/>
          <p:nvPr/>
        </p:nvSpPr>
        <p:spPr>
          <a:xfrm>
            <a:off x="10008930" y="967802"/>
            <a:ext cx="817242" cy="377042"/>
          </a:xfrm>
          <a:prstGeom prst="rect">
            <a:avLst/>
          </a:prstGeom>
        </p:spPr>
        <p:txBody>
          <a:bodyPr wrap="none" lIns="99075" tIns="49538" rIns="99075" bIns="49538">
            <a:spAutoFit/>
          </a:bodyPr>
          <a:lstStyle/>
          <a:p>
            <a:r>
              <a:rPr lang="en-GB" dirty="0">
                <a:hlinkClick r:id="rId3"/>
              </a:rPr>
              <a:t>Sign in</a:t>
            </a:r>
            <a:endParaRPr lang="en-GB" dirty="0"/>
          </a:p>
        </p:txBody>
      </p:sp>
    </p:spTree>
    <p:extLst>
      <p:ext uri="{BB962C8B-B14F-4D97-AF65-F5344CB8AC3E}">
        <p14:creationId xmlns:p14="http://schemas.microsoft.com/office/powerpoint/2010/main" val="3272630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788901" cy="4029879"/>
          </a:xfrm>
        </p:spPr>
        <p:txBody>
          <a:bodyPr/>
          <a:lstStyle/>
          <a:p>
            <a:pPr marL="185766" indent="-185766">
              <a:buFont typeface="Arial" panose="020B0604020202020204" pitchFamily="34" charset="0"/>
              <a:buChar char="•"/>
            </a:pPr>
            <a:r>
              <a:rPr lang="en-GB" dirty="0"/>
              <a:t>Young male cancer survivors in the UK with borderline low testosterone levels were</a:t>
            </a:r>
            <a:br>
              <a:rPr lang="en-GB" dirty="0"/>
            </a:br>
            <a:r>
              <a:rPr lang="en-GB" dirty="0"/>
              <a:t>enrolled in the placebo-controlled, double-blind TRYMS trial of </a:t>
            </a:r>
            <a:r>
              <a:rPr lang="en-GB" dirty="0" err="1"/>
              <a:t>TTh</a:t>
            </a:r>
            <a:r>
              <a:rPr lang="en-GB" dirty="0"/>
              <a:t>.</a:t>
            </a:r>
          </a:p>
          <a:p>
            <a:pPr marL="185766" indent="-185766">
              <a:buFont typeface="Arial" panose="020B0604020202020204" pitchFamily="34" charset="0"/>
              <a:buChar char="•"/>
            </a:pPr>
            <a:r>
              <a:rPr lang="en-GB" dirty="0"/>
              <a:t>Eligible participants were aged 25–50 years and were ≥12 months from the end of</a:t>
            </a:r>
            <a:br>
              <a:rPr lang="en-GB" dirty="0"/>
            </a:br>
            <a:r>
              <a:rPr lang="en-GB" dirty="0"/>
              <a:t>curative treatment for either testicular cancer, lymphoma or leukaemia, and had a</a:t>
            </a:r>
            <a:br>
              <a:rPr lang="en-GB" dirty="0"/>
            </a:br>
            <a:r>
              <a:rPr lang="en-GB" dirty="0"/>
              <a:t>baseline morning serum total testosterone concentration of 7–12 </a:t>
            </a:r>
            <a:r>
              <a:rPr lang="en-GB" dirty="0" err="1"/>
              <a:t>nmol</a:t>
            </a:r>
            <a:r>
              <a:rPr lang="en-GB" dirty="0"/>
              <a:t>/L.</a:t>
            </a:r>
          </a:p>
          <a:p>
            <a:pPr marL="185766" indent="-185766">
              <a:buFont typeface="Arial" panose="020B0604020202020204" pitchFamily="34" charset="0"/>
              <a:buChar char="•"/>
            </a:pPr>
            <a:r>
              <a:rPr lang="en-GB" dirty="0"/>
              <a:t>Participants were randomised to either active testosterone 2% gel or a placebo (inactive)</a:t>
            </a:r>
            <a:br>
              <a:rPr lang="en-GB" dirty="0"/>
            </a:br>
            <a:r>
              <a:rPr lang="en-GB" dirty="0"/>
              <a:t>gel, applied daily to skin for 6 months.</a:t>
            </a:r>
          </a:p>
          <a:p>
            <a:pPr marL="185766" indent="-185766">
              <a:buFont typeface="Arial" panose="020B0604020202020204" pitchFamily="34" charset="0"/>
              <a:buChar char="•"/>
            </a:pPr>
            <a:r>
              <a:rPr lang="en-GB" dirty="0"/>
              <a:t>At baseline and study end, body composition was measured and participants’ quality of</a:t>
            </a:r>
            <a:br>
              <a:rPr lang="en-GB" dirty="0"/>
            </a:br>
            <a:r>
              <a:rPr lang="en-GB" dirty="0"/>
              <a:t>life was assessed using questionnaires.</a:t>
            </a:r>
          </a:p>
          <a:p>
            <a:endParaRPr lang="en-GB" dirty="0"/>
          </a:p>
          <a:p>
            <a:r>
              <a:rPr lang="en-GB" dirty="0"/>
              <a:t>TRYMS, Testosterone Replacement in Young Male Cancer Survivors; </a:t>
            </a:r>
            <a:r>
              <a:rPr lang="en-GB" dirty="0" err="1"/>
              <a:t>TTh</a:t>
            </a:r>
            <a:r>
              <a:rPr lang="en-GB" dirty="0"/>
              <a:t>, testosterone therapy</a:t>
            </a:r>
          </a:p>
          <a:p>
            <a:endParaRPr lang="en-GB" dirty="0"/>
          </a:p>
          <a:p>
            <a:r>
              <a:rPr lang="en-GB" b="1" dirty="0"/>
              <a:t>Reference</a:t>
            </a:r>
          </a:p>
          <a:p>
            <a:r>
              <a:rPr lang="en-GB" dirty="0"/>
              <a:t>Walsh JS </a:t>
            </a:r>
            <a:r>
              <a:rPr lang="en-GB" i="1" dirty="0"/>
              <a:t>et al. </a:t>
            </a:r>
            <a:r>
              <a:rPr lang="en-GB" i="1" dirty="0" err="1"/>
              <a:t>PLoS</a:t>
            </a:r>
            <a:r>
              <a:rPr lang="en-GB" i="1" dirty="0"/>
              <a:t> Med</a:t>
            </a:r>
            <a:r>
              <a:rPr lang="en-GB" dirty="0"/>
              <a:t> 2019;16:e1002960.</a:t>
            </a:r>
          </a:p>
        </p:txBody>
      </p:sp>
      <p:sp>
        <p:nvSpPr>
          <p:cNvPr id="4" name="Slide Number Placeholder 3"/>
          <p:cNvSpPr>
            <a:spLocks noGrp="1"/>
          </p:cNvSpPr>
          <p:nvPr>
            <p:ph type="sldNum" sz="quarter" idx="10"/>
          </p:nvPr>
        </p:nvSpPr>
        <p:spPr/>
        <p:txBody>
          <a:bodyPr/>
          <a:lstStyle/>
          <a:p>
            <a:fld id="{A0EFADCE-6200-4FA6-B02B-06991B4E0A55}" type="slidenum">
              <a:rPr lang="en-GB" smtClean="0"/>
              <a:t>22</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Young male cancer survivors in the UK with borderline low testosterone levels were enrolled in the placebo-controlled, double-blind TRYMS trial of </a:t>
            </a:r>
            <a:r>
              <a:rPr lang="en-GB" dirty="0" err="1"/>
              <a:t>TTh</a:t>
            </a:r>
            <a:r>
              <a:rPr lang="en-GB" dirty="0"/>
              <a:t>.</a:t>
            </a:r>
          </a:p>
          <a:p>
            <a:pPr marL="185766" indent="-185766">
              <a:buFont typeface="Arial" panose="020B0604020202020204" pitchFamily="34" charset="0"/>
              <a:buChar char="•"/>
            </a:pPr>
            <a:r>
              <a:rPr lang="en-GB" dirty="0"/>
              <a:t>At Week 26, </a:t>
            </a:r>
            <a:r>
              <a:rPr lang="en-GB" dirty="0" err="1"/>
              <a:t>TTh</a:t>
            </a:r>
            <a:r>
              <a:rPr lang="en-GB" dirty="0"/>
              <a:t> was associated with a statistically significant:</a:t>
            </a:r>
          </a:p>
          <a:p>
            <a:pPr marL="388733" lvl="1" indent="-190927">
              <a:buFont typeface="Arial" panose="020B0604020202020204" pitchFamily="34" charset="0"/>
              <a:buChar char="•"/>
            </a:pPr>
            <a:r>
              <a:rPr lang="en-GB" dirty="0"/>
              <a:t>Decrease in trunk fat mass [treatment effect: -0.9 kg (95% CI: -1.6, -0.3; p=0.0073)]; </a:t>
            </a:r>
            <a:br>
              <a:rPr lang="en-GB" dirty="0"/>
            </a:br>
            <a:r>
              <a:rPr lang="en-GB" dirty="0"/>
              <a:t>in the treatment group, 25% of men had a decrease in trunk fat mass of &gt;1.5 kg.</a:t>
            </a:r>
          </a:p>
          <a:p>
            <a:pPr marL="388733" lvl="1" indent="-190927">
              <a:buFont typeface="Arial" panose="020B0604020202020204" pitchFamily="34" charset="0"/>
              <a:buChar char="•"/>
            </a:pPr>
            <a:r>
              <a:rPr lang="en-GB" dirty="0"/>
              <a:t>Decrease in whole-body fat mass [treatment effect: -1.8 kg (95% CI: -2.9, -0.7; p=0.0016)].</a:t>
            </a:r>
          </a:p>
          <a:p>
            <a:pPr marL="388733" lvl="1" indent="-190927">
              <a:buFont typeface="Arial" panose="020B0604020202020204" pitchFamily="34" charset="0"/>
              <a:buChar char="•"/>
            </a:pPr>
            <a:r>
              <a:rPr lang="en-GB" dirty="0"/>
              <a:t>Increase in lean body mass [treatment effect: 1.5 kg (95% CI: 0.9, 2.1; p&lt;0.001)].</a:t>
            </a:r>
          </a:p>
          <a:p>
            <a:pPr marL="185766" indent="-185766">
              <a:buFont typeface="Arial" panose="020B0604020202020204" pitchFamily="34" charset="0"/>
              <a:buChar char="•"/>
            </a:pPr>
            <a:r>
              <a:rPr lang="en-GB" dirty="0" err="1"/>
              <a:t>TTh</a:t>
            </a:r>
            <a:r>
              <a:rPr lang="en-GB" dirty="0"/>
              <a:t> is associated with improvements in body composition in men with low/low-normal fasting morning total testosterone concentrations (7–12 </a:t>
            </a:r>
            <a:r>
              <a:rPr lang="en-GB" dirty="0" err="1"/>
              <a:t>nmol</a:t>
            </a:r>
            <a:r>
              <a:rPr lang="en-GB" dirty="0"/>
              <a:t>/L).</a:t>
            </a:r>
          </a:p>
          <a:p>
            <a:endParaRPr lang="en-GB" dirty="0"/>
          </a:p>
          <a:p>
            <a:r>
              <a:rPr lang="en-GB" dirty="0"/>
              <a:t>CI, confidence interval; TRYMS, Testosterone Replacement in Young Male Cancer Survivors; </a:t>
            </a:r>
            <a:r>
              <a:rPr lang="en-GB" dirty="0" err="1"/>
              <a:t>TTh</a:t>
            </a:r>
            <a:r>
              <a:rPr lang="en-GB" dirty="0"/>
              <a:t>, testosterone therapy</a:t>
            </a:r>
          </a:p>
          <a:p>
            <a:pPr lvl="0"/>
            <a:endParaRPr lang="en-GB" dirty="0"/>
          </a:p>
          <a:p>
            <a:pPr lvl="0"/>
            <a:r>
              <a:rPr lang="en-GB" b="1" dirty="0"/>
              <a:t>Reference</a:t>
            </a:r>
          </a:p>
          <a:p>
            <a:pPr lvl="0"/>
            <a:r>
              <a:rPr lang="en-GB" dirty="0"/>
              <a:t>Walsh JS </a:t>
            </a:r>
            <a:r>
              <a:rPr lang="en-GB" i="1" dirty="0"/>
              <a:t>et al. </a:t>
            </a:r>
            <a:r>
              <a:rPr lang="en-GB" i="1" dirty="0" err="1"/>
              <a:t>PLoS</a:t>
            </a:r>
            <a:r>
              <a:rPr lang="en-GB" i="1" dirty="0"/>
              <a:t> Med</a:t>
            </a:r>
            <a:r>
              <a:rPr lang="en-GB" dirty="0"/>
              <a:t> 2019;16:e1002960.</a:t>
            </a:r>
          </a:p>
        </p:txBody>
      </p:sp>
      <p:sp>
        <p:nvSpPr>
          <p:cNvPr id="4" name="Slide Number Placeholder 3"/>
          <p:cNvSpPr>
            <a:spLocks noGrp="1"/>
          </p:cNvSpPr>
          <p:nvPr>
            <p:ph type="sldNum" sz="quarter" idx="10"/>
          </p:nvPr>
        </p:nvSpPr>
        <p:spPr/>
        <p:txBody>
          <a:bodyPr/>
          <a:lstStyle/>
          <a:p>
            <a:fld id="{A0EFADCE-6200-4FA6-B02B-06991B4E0A55}" type="slidenum">
              <a:rPr lang="en-GB" smtClean="0"/>
              <a:t>23</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5" y="4925407"/>
            <a:ext cx="5956484" cy="4029879"/>
          </a:xfrm>
        </p:spPr>
        <p:txBody>
          <a:bodyPr>
            <a:normAutofit fontScale="92500" lnSpcReduction="10000"/>
          </a:bodyPr>
          <a:lstStyle/>
          <a:p>
            <a:pPr marL="185766" indent="-185766">
              <a:buFont typeface="Arial" panose="020B0604020202020204" pitchFamily="34" charset="0"/>
              <a:buChar char="•"/>
            </a:pPr>
            <a:r>
              <a:rPr lang="en-GB" dirty="0"/>
              <a:t>Testicular cancer survivors have a high prevalence of overweight and metabolic syndrome. Findings from a cohort study showed that changes in body composition appear not to be associated with changes in dietary intake or sedentary behaviour, but rather the effects of chemotherapy and a low testosterone level explain the higher BMI, fat mass and abdominal fat distribution in these patients.</a:t>
            </a:r>
            <a:r>
              <a:rPr lang="en-GB" baseline="30000" dirty="0"/>
              <a:t>1–3</a:t>
            </a:r>
          </a:p>
          <a:p>
            <a:pPr marL="185766" indent="-185766">
              <a:buFont typeface="Arial" panose="020B0604020202020204" pitchFamily="34" charset="0"/>
              <a:buChar char="•"/>
            </a:pPr>
            <a:r>
              <a:rPr lang="en-GB" dirty="0"/>
              <a:t>The Platinum study found smaller waist circumferences, but higher BMI, in testicular cancer survivors versus </a:t>
            </a:r>
            <a:r>
              <a:rPr lang="en-GB" dirty="0" err="1"/>
              <a:t>eugonadal</a:t>
            </a:r>
            <a:r>
              <a:rPr lang="en-GB" dirty="0"/>
              <a:t> individuals (which may be explained by increased femoral adipose tissue deposition).</a:t>
            </a:r>
            <a:r>
              <a:rPr lang="en-GB" baseline="30000" dirty="0"/>
              <a:t>2</a:t>
            </a:r>
          </a:p>
          <a:p>
            <a:pPr marL="185766" indent="-185766">
              <a:buFont typeface="Arial" panose="020B0604020202020204" pitchFamily="34" charset="0"/>
              <a:buChar char="•"/>
            </a:pPr>
            <a:r>
              <a:rPr lang="en-GB" dirty="0"/>
              <a:t>Therefore, the aetiology of cancer-related metabolic syndrome appears to differ from that in the general population.</a:t>
            </a:r>
            <a:r>
              <a:rPr lang="en-GB" baseline="30000" dirty="0"/>
              <a:t>3</a:t>
            </a:r>
          </a:p>
          <a:p>
            <a:pPr marL="388733" lvl="1" indent="-190927">
              <a:buFont typeface="Arial" panose="020B0604020202020204" pitchFamily="34" charset="0"/>
              <a:buChar char="•"/>
            </a:pPr>
            <a:r>
              <a:rPr lang="en-GB" dirty="0"/>
              <a:t>Cancer-related metabolic syndrome is multifactorial and differs by cancer diagnosis, treatment and patient characteristics; surgery, radiotherapy, chemotherapy and hormonal therapy have all been shown to induce it.</a:t>
            </a:r>
            <a:r>
              <a:rPr lang="en-GB" baseline="30000" dirty="0"/>
              <a:t>2</a:t>
            </a:r>
          </a:p>
          <a:p>
            <a:pPr marL="185766" indent="-185766">
              <a:buFont typeface="Arial" panose="020B0604020202020204" pitchFamily="34" charset="0"/>
              <a:buChar char="•"/>
            </a:pPr>
            <a:r>
              <a:rPr lang="en-GB" dirty="0" err="1"/>
              <a:t>Unsupplemented</a:t>
            </a:r>
            <a:r>
              <a:rPr lang="en-GB" dirty="0"/>
              <a:t> total testosterone &lt;15 </a:t>
            </a:r>
            <a:r>
              <a:rPr lang="en-GB" dirty="0" err="1"/>
              <a:t>nmol</a:t>
            </a:r>
            <a:r>
              <a:rPr lang="en-GB" dirty="0"/>
              <a:t>/L was associated with an age-adjusted OR of 4.1 (95% CI: 1.8, 9.3; p=0.001) for the metabolic syndrome.</a:t>
            </a:r>
            <a:r>
              <a:rPr lang="en-GB" baseline="30000" dirty="0"/>
              <a:t>4</a:t>
            </a:r>
          </a:p>
          <a:p>
            <a:pPr marL="185766" indent="-185766">
              <a:buFont typeface="Arial" panose="020B0604020202020204" pitchFamily="34" charset="0"/>
              <a:buChar char="•"/>
            </a:pPr>
            <a:r>
              <a:rPr lang="en-GB" dirty="0"/>
              <a:t>In multivariate analysis, total testosterone levels ≥8 and &lt;15 </a:t>
            </a:r>
            <a:r>
              <a:rPr lang="en-GB" dirty="0" err="1"/>
              <a:t>nmol</a:t>
            </a:r>
            <a:r>
              <a:rPr lang="en-GB" dirty="0"/>
              <a:t>/L were associated with reduced insulin sensitivity [HOMA2-IR in the highest quintile: OR 1.29 (95% CI: 1.03, 1.63, p=0.008)].</a:t>
            </a:r>
            <a:r>
              <a:rPr lang="en-GB" baseline="30000" dirty="0"/>
              <a:t>5</a:t>
            </a:r>
          </a:p>
          <a:p>
            <a:endParaRPr lang="en-GB" dirty="0"/>
          </a:p>
          <a:p>
            <a:r>
              <a:rPr lang="en-GB" dirty="0"/>
              <a:t>BMI, body mass</a:t>
            </a:r>
            <a:r>
              <a:rPr lang="en-GB" baseline="0" dirty="0"/>
              <a:t> index; CI, confidence interv</a:t>
            </a:r>
            <a:r>
              <a:rPr lang="en-GB" dirty="0"/>
              <a:t>al; HOMA2-IR, Homeostatic Model Assessment Index 2 for Insulin Resistance</a:t>
            </a:r>
          </a:p>
          <a:p>
            <a:endParaRPr lang="en-GB" dirty="0"/>
          </a:p>
          <a:p>
            <a:r>
              <a:rPr lang="en-GB" b="1" dirty="0"/>
              <a:t>References</a:t>
            </a:r>
          </a:p>
          <a:p>
            <a:pPr defTabSz="990752">
              <a:defRPr/>
            </a:pPr>
            <a:r>
              <a:rPr lang="en-GB" sz="1200" b="1" dirty="0"/>
              <a:t>1.</a:t>
            </a:r>
            <a:r>
              <a:rPr lang="en-GB" sz="1200" dirty="0"/>
              <a:t> </a:t>
            </a:r>
            <a:r>
              <a:rPr lang="en-GB" sz="1200" dirty="0" err="1"/>
              <a:t>Ijpma</a:t>
            </a:r>
            <a:r>
              <a:rPr lang="en-GB" sz="1200" dirty="0"/>
              <a:t> I </a:t>
            </a:r>
            <a:r>
              <a:rPr lang="en-GB" sz="1200" i="1" dirty="0"/>
              <a:t>et al. Appetite</a:t>
            </a:r>
            <a:r>
              <a:rPr lang="en-GB" sz="1200" dirty="0"/>
              <a:t> 2016;105:392–99; </a:t>
            </a:r>
            <a:r>
              <a:rPr lang="en-US" sz="1200" b="1" dirty="0"/>
              <a:t>2.</a:t>
            </a:r>
            <a:r>
              <a:rPr lang="en-US" sz="1200" dirty="0"/>
              <a:t> Abu Zaid M </a:t>
            </a:r>
            <a:r>
              <a:rPr lang="en-US" sz="1200" i="1" dirty="0"/>
              <a:t>et al. J Natl </a:t>
            </a:r>
            <a:r>
              <a:rPr lang="en-US" sz="1200" i="1" dirty="0" err="1"/>
              <a:t>Compr</a:t>
            </a:r>
            <a:r>
              <a:rPr lang="en-US" sz="1200" i="1" dirty="0"/>
              <a:t> </a:t>
            </a:r>
            <a:r>
              <a:rPr lang="en-US" sz="1200" i="1" dirty="0" err="1"/>
              <a:t>Canc</a:t>
            </a:r>
            <a:r>
              <a:rPr lang="en-US" sz="1200" i="1" dirty="0"/>
              <a:t> </a:t>
            </a:r>
            <a:r>
              <a:rPr lang="en-US" sz="1200" i="1" dirty="0" err="1"/>
              <a:t>Netw</a:t>
            </a:r>
            <a:r>
              <a:rPr lang="en-US" sz="1200" dirty="0"/>
              <a:t> 2018;16:257–65; </a:t>
            </a:r>
            <a:br>
              <a:rPr lang="en-US" sz="1200" dirty="0"/>
            </a:br>
            <a:r>
              <a:rPr lang="en-US" sz="1200" b="1" dirty="0"/>
              <a:t>3.</a:t>
            </a:r>
            <a:r>
              <a:rPr lang="en-US" sz="1200" dirty="0"/>
              <a:t> </a:t>
            </a:r>
            <a:r>
              <a:rPr lang="en-US" sz="1200" dirty="0" err="1"/>
              <a:t>Westerink</a:t>
            </a:r>
            <a:r>
              <a:rPr lang="en-US" sz="1200" dirty="0"/>
              <a:t> NL </a:t>
            </a:r>
            <a:r>
              <a:rPr lang="en-US" sz="1200" i="1" dirty="0"/>
              <a:t>et al. </a:t>
            </a:r>
            <a:r>
              <a:rPr lang="en-US" sz="1200" i="1" dirty="0" err="1"/>
              <a:t>Crit</a:t>
            </a:r>
            <a:r>
              <a:rPr lang="en-US" sz="1200" i="1" dirty="0"/>
              <a:t> Rev </a:t>
            </a:r>
            <a:r>
              <a:rPr lang="en-US" sz="1200" i="1" dirty="0" err="1"/>
              <a:t>Oncol</a:t>
            </a:r>
            <a:r>
              <a:rPr lang="en-US" sz="1200" i="1" dirty="0"/>
              <a:t> </a:t>
            </a:r>
            <a:r>
              <a:rPr lang="en-US" sz="1200" i="1" dirty="0" err="1"/>
              <a:t>Hematol</a:t>
            </a:r>
            <a:r>
              <a:rPr lang="en-US" sz="1200" dirty="0"/>
              <a:t> 2016;108:128–36; </a:t>
            </a:r>
            <a:r>
              <a:rPr lang="en-US" sz="1200" b="1" dirty="0"/>
              <a:t>4.</a:t>
            </a:r>
            <a:r>
              <a:rPr lang="en-US" sz="1200" dirty="0"/>
              <a:t> de Haas EC </a:t>
            </a:r>
            <a:r>
              <a:rPr lang="en-US" sz="1200" i="1" dirty="0"/>
              <a:t>et al. Ann </a:t>
            </a:r>
            <a:r>
              <a:rPr lang="en-US" sz="1200" i="1" dirty="0" err="1"/>
              <a:t>Oncol</a:t>
            </a:r>
            <a:r>
              <a:rPr lang="en-US" sz="1200" dirty="0"/>
              <a:t> 2013;24:749–55; </a:t>
            </a:r>
            <a:r>
              <a:rPr lang="en-US" sz="1200" b="1" dirty="0"/>
              <a:t>5.</a:t>
            </a:r>
            <a:r>
              <a:rPr lang="en-US" sz="1200" dirty="0"/>
              <a:t> </a:t>
            </a:r>
            <a:r>
              <a:rPr lang="en-GB" sz="1200" dirty="0" err="1"/>
              <a:t>Yeap</a:t>
            </a:r>
            <a:r>
              <a:rPr lang="en-GB" sz="1200" dirty="0"/>
              <a:t> BB </a:t>
            </a:r>
            <a:r>
              <a:rPr lang="en-GB" sz="1200" i="1" dirty="0"/>
              <a:t>et al. </a:t>
            </a:r>
            <a:r>
              <a:rPr lang="en-GB" sz="1200" i="1" dirty="0" err="1"/>
              <a:t>Eur</a:t>
            </a:r>
            <a:r>
              <a:rPr lang="en-GB" sz="1200" i="1" dirty="0"/>
              <a:t> J </a:t>
            </a:r>
            <a:r>
              <a:rPr lang="en-GB" sz="1200" i="1" dirty="0" err="1"/>
              <a:t>Endocrinol</a:t>
            </a:r>
            <a:r>
              <a:rPr lang="en-GB" sz="1200" dirty="0"/>
              <a:t> 2009;161:591–8.</a:t>
            </a:r>
            <a:endParaRPr lang="en-US" sz="1200" dirty="0"/>
          </a:p>
        </p:txBody>
      </p:sp>
      <p:sp>
        <p:nvSpPr>
          <p:cNvPr id="4" name="Slide Number Placeholder 3"/>
          <p:cNvSpPr>
            <a:spLocks noGrp="1"/>
          </p:cNvSpPr>
          <p:nvPr>
            <p:ph type="sldNum" sz="quarter" idx="10"/>
          </p:nvPr>
        </p:nvSpPr>
        <p:spPr/>
        <p:txBody>
          <a:bodyPr/>
          <a:lstStyle/>
          <a:p>
            <a:fld id="{A0EFADCE-6200-4FA6-B02B-06991B4E0A55}" type="slidenum">
              <a:rPr lang="en-GB" smtClean="0"/>
              <a:t>24</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2018 American Urological Association guidelines recognise testosterone deficiency as a possible outcome of testicular cancer treatment.</a:t>
            </a:r>
          </a:p>
          <a:p>
            <a:endParaRPr lang="en-GB" dirty="0"/>
          </a:p>
          <a:p>
            <a:r>
              <a:rPr lang="en-GB" b="1" dirty="0"/>
              <a:t>Reference</a:t>
            </a:r>
          </a:p>
          <a:p>
            <a:r>
              <a:rPr lang="en-GB" dirty="0" err="1"/>
              <a:t>Mulhall</a:t>
            </a:r>
            <a:r>
              <a:rPr lang="en-GB" dirty="0"/>
              <a:t> JP </a:t>
            </a:r>
            <a:r>
              <a:rPr lang="en-GB" i="1" dirty="0"/>
              <a:t>et al. J </a:t>
            </a:r>
            <a:r>
              <a:rPr lang="en-GB" i="1" dirty="0" err="1"/>
              <a:t>Urol</a:t>
            </a:r>
            <a:r>
              <a:rPr lang="en-GB" dirty="0"/>
              <a:t> 2018;200:423–32.</a:t>
            </a:r>
          </a:p>
        </p:txBody>
      </p:sp>
      <p:sp>
        <p:nvSpPr>
          <p:cNvPr id="4" name="Slide Number Placeholder 3"/>
          <p:cNvSpPr>
            <a:spLocks noGrp="1"/>
          </p:cNvSpPr>
          <p:nvPr>
            <p:ph type="sldNum" sz="quarter" idx="10"/>
          </p:nvPr>
        </p:nvSpPr>
        <p:spPr/>
        <p:txBody>
          <a:bodyPr/>
          <a:lstStyle/>
          <a:p>
            <a:fld id="{A0EFADCE-6200-4FA6-B02B-06991B4E0A55}" type="slidenum">
              <a:rPr lang="en-GB" smtClean="0"/>
              <a:t>25</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British Society for Sexual Medicine</a:t>
            </a:r>
            <a:r>
              <a:rPr lang="en-GB" baseline="0" dirty="0"/>
              <a:t> 2020 </a:t>
            </a:r>
            <a:r>
              <a:rPr lang="en-GB" dirty="0"/>
              <a:t>position statement provides</a:t>
            </a:r>
            <a:r>
              <a:rPr lang="en-GB" baseline="0" dirty="0"/>
              <a:t> guidelines on </a:t>
            </a:r>
            <a:br>
              <a:rPr lang="en-GB" baseline="0" dirty="0"/>
            </a:br>
            <a:r>
              <a:rPr lang="en-GB" baseline="0" dirty="0"/>
              <a:t>the monitoring, diagnosis</a:t>
            </a:r>
            <a:r>
              <a:rPr lang="en-GB" dirty="0"/>
              <a:t> and</a:t>
            </a:r>
            <a:r>
              <a:rPr lang="en-GB" baseline="0" dirty="0"/>
              <a:t> management of testosterone deficiency and/or metabolic syndrome in testicular cancer survivors.</a:t>
            </a:r>
            <a:endParaRPr lang="en-GB" dirty="0"/>
          </a:p>
          <a:p>
            <a:endParaRPr lang="en-GB" dirty="0"/>
          </a:p>
          <a:p>
            <a:r>
              <a:rPr lang="en-GB" b="1" dirty="0"/>
              <a:t>Reference</a:t>
            </a:r>
          </a:p>
          <a:p>
            <a:pPr defTabSz="990752">
              <a:defRPr/>
            </a:pPr>
            <a:r>
              <a:rPr lang="en-GB" sz="1200" dirty="0"/>
              <a:t>BSSM. http://www.bssm.org.uk/wp-content/uploads/2020/01/BSSM-consensus-on-Testicular-cancer-final-2020.pdf (accessed June 2020).</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26</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British Society for Sexual Medicine</a:t>
            </a:r>
            <a:r>
              <a:rPr lang="en-GB" baseline="0" dirty="0"/>
              <a:t> 2020 </a:t>
            </a:r>
            <a:r>
              <a:rPr lang="en-GB" dirty="0"/>
              <a:t>position statement highlights the importance of long-term follow-up of testicular cancer survivors</a:t>
            </a:r>
            <a:r>
              <a:rPr lang="en-GB" baseline="0" dirty="0"/>
              <a:t>.</a:t>
            </a:r>
            <a:endParaRPr lang="en-GB" dirty="0"/>
          </a:p>
          <a:p>
            <a:endParaRPr lang="en-GB" dirty="0"/>
          </a:p>
          <a:p>
            <a:r>
              <a:rPr lang="en-GB" b="1" dirty="0"/>
              <a:t>Reference</a:t>
            </a:r>
          </a:p>
          <a:p>
            <a:pPr defTabSz="990752">
              <a:defRPr/>
            </a:pPr>
            <a:r>
              <a:rPr lang="en-GB" sz="1200" dirty="0"/>
              <a:t>BSSM. http://www.bssm.org.uk/wp-content/uploads/2020/01/BSSM-consensus-on-Testicular-cancer-final-2020.pdf (accessed June 2020).</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27</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EFADCE-6200-4FA6-B02B-06991B4E0A55}" type="slidenum">
              <a:rPr lang="en-GB" smtClean="0"/>
              <a:t>28</a:t>
            </a:fld>
            <a:endParaRPr lang="en-GB"/>
          </a:p>
        </p:txBody>
      </p:sp>
    </p:spTree>
    <p:extLst>
      <p:ext uri="{BB962C8B-B14F-4D97-AF65-F5344CB8AC3E}">
        <p14:creationId xmlns:p14="http://schemas.microsoft.com/office/powerpoint/2010/main" val="95220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7"/>
            <a:ext cx="5912767" cy="4029879"/>
          </a:xfrm>
        </p:spPr>
        <p:txBody>
          <a:bodyPr>
            <a:normAutofit fontScale="92500" lnSpcReduction="10000"/>
          </a:bodyPr>
          <a:lstStyle/>
          <a:p>
            <a:r>
              <a:rPr lang="en-GB" dirty="0"/>
              <a:t>After </a:t>
            </a:r>
            <a:r>
              <a:rPr lang="en-GB" dirty="0" err="1"/>
              <a:t>orchidectomy</a:t>
            </a:r>
            <a:r>
              <a:rPr lang="en-GB" dirty="0"/>
              <a:t>, testicular cancer survivors can experience a variety of physical and mental effects.</a:t>
            </a:r>
          </a:p>
          <a:p>
            <a:endParaRPr lang="en-GB" dirty="0"/>
          </a:p>
          <a:p>
            <a:r>
              <a:rPr lang="en-GB" b="1" dirty="0"/>
              <a:t>Removal of one testicle</a:t>
            </a:r>
            <a:r>
              <a:rPr lang="en-GB" dirty="0"/>
              <a:t> usually does not affect the ability to get an erection and have sex. Although one testicle is spared and remains functional, </a:t>
            </a:r>
            <a:r>
              <a:rPr lang="en-GB" dirty="0" err="1"/>
              <a:t>orchidectomy</a:t>
            </a:r>
            <a:r>
              <a:rPr lang="en-GB" dirty="0"/>
              <a:t> can lead to testosterone deficiency (especially if followed by radio- and chemotherapy).</a:t>
            </a:r>
            <a:r>
              <a:rPr lang="en-GB" baseline="30000" dirty="0"/>
              <a:t>1</a:t>
            </a:r>
            <a:r>
              <a:rPr lang="en-GB" dirty="0"/>
              <a:t> Fertility is usually retained because the remaining testicle can still produce sperm.</a:t>
            </a:r>
            <a:r>
              <a:rPr lang="en-GB" baseline="30000" dirty="0"/>
              <a:t>2</a:t>
            </a:r>
          </a:p>
          <a:p>
            <a:endParaRPr lang="en-GB" dirty="0"/>
          </a:p>
          <a:p>
            <a:pPr marL="0" lvl="1"/>
            <a:r>
              <a:rPr lang="en-GB" b="1" dirty="0"/>
              <a:t>Removal of both testicles</a:t>
            </a:r>
            <a:r>
              <a:rPr lang="en-GB" dirty="0"/>
              <a:t> results in infertility and testosterone deficiency, which can decrease sex drive and affect the ability to have erections.</a:t>
            </a:r>
            <a:r>
              <a:rPr lang="en-GB" baseline="30000" dirty="0"/>
              <a:t>3</a:t>
            </a:r>
            <a:r>
              <a:rPr lang="en-GB" dirty="0"/>
              <a:t> Other symptoms of testosterone deficiency in testicular cancer survivors after bilateral </a:t>
            </a:r>
            <a:r>
              <a:rPr lang="en-GB" dirty="0" err="1"/>
              <a:t>orchidectomy</a:t>
            </a:r>
            <a:r>
              <a:rPr lang="en-GB" dirty="0"/>
              <a:t> include fatigue, hot flashes and loss of muscle mass.</a:t>
            </a:r>
            <a:r>
              <a:rPr lang="en-GB" baseline="30000" dirty="0"/>
              <a:t>3 </a:t>
            </a:r>
            <a:r>
              <a:rPr lang="en-GB" dirty="0" err="1"/>
              <a:t>TTh</a:t>
            </a:r>
            <a:r>
              <a:rPr lang="en-GB" dirty="0"/>
              <a:t> is needed to maintain sex drive and achieve an erection, as well as manage other symptoms of testosterone deficiency in these men.</a:t>
            </a:r>
          </a:p>
          <a:p>
            <a:pPr marL="0" lvl="1"/>
            <a:endParaRPr lang="en-GB" dirty="0"/>
          </a:p>
          <a:p>
            <a:r>
              <a:rPr lang="en-GB" dirty="0"/>
              <a:t>After </a:t>
            </a:r>
            <a:r>
              <a:rPr lang="en-GB" dirty="0" err="1"/>
              <a:t>orchidectomy</a:t>
            </a:r>
            <a:r>
              <a:rPr lang="en-GB" dirty="0"/>
              <a:t> (either </a:t>
            </a:r>
            <a:r>
              <a:rPr lang="en-GB" dirty="0" err="1"/>
              <a:t>uni</a:t>
            </a:r>
            <a:r>
              <a:rPr lang="en-GB" dirty="0"/>
              <a:t>- or bilateral), testicular cancer survivors may experience psychosocial problems related to body image, including anxiety, fertility distress and fear of recurrence. They may have concerns about sexual and reproductive functioning, which can generate long-lasting feelings of inadequacy, hopelessness, shame, loss and emotional distress. All of these effects can reduce overall life satisfaction and negatively affect social contacts and family relationships.</a:t>
            </a:r>
            <a:r>
              <a:rPr lang="en-GB" baseline="30000" dirty="0"/>
              <a:t>4</a:t>
            </a:r>
          </a:p>
          <a:p>
            <a:pPr marL="0" lvl="1"/>
            <a:endParaRPr lang="en-GB" dirty="0"/>
          </a:p>
          <a:p>
            <a:pPr defTabSz="495376">
              <a:defRPr/>
            </a:pPr>
            <a:r>
              <a:rPr lang="en-GB" dirty="0" err="1"/>
              <a:t>TTh</a:t>
            </a:r>
            <a:r>
              <a:rPr lang="en-GB" dirty="0"/>
              <a:t>, testosterone therapy</a:t>
            </a:r>
          </a:p>
          <a:p>
            <a:pPr defTabSz="495376">
              <a:defRPr/>
            </a:pPr>
            <a:endParaRPr lang="en-GB" dirty="0"/>
          </a:p>
          <a:p>
            <a:pPr defTabSz="495376">
              <a:defRPr/>
            </a:pPr>
            <a:r>
              <a:rPr lang="en-GB" b="1" dirty="0"/>
              <a:t>References</a:t>
            </a:r>
          </a:p>
          <a:p>
            <a:pPr defTabSz="495376">
              <a:defRPr/>
            </a:pPr>
            <a:r>
              <a:rPr lang="en-GB" b="1" dirty="0"/>
              <a:t>1.</a:t>
            </a:r>
            <a:r>
              <a:rPr lang="en-GB" dirty="0"/>
              <a:t> Kirby M</a:t>
            </a:r>
            <a:r>
              <a:rPr lang="en-GB" i="1" dirty="0"/>
              <a:t>. Trends </a:t>
            </a:r>
            <a:r>
              <a:rPr lang="en-GB" i="1" dirty="0" err="1"/>
              <a:t>Urol</a:t>
            </a:r>
            <a:r>
              <a:rPr lang="en-GB" i="1" dirty="0"/>
              <a:t> </a:t>
            </a:r>
            <a:r>
              <a:rPr lang="en-GB" i="1" dirty="0" err="1"/>
              <a:t>Mens</a:t>
            </a:r>
            <a:r>
              <a:rPr lang="en-GB" i="1" dirty="0"/>
              <a:t> Health</a:t>
            </a:r>
            <a:r>
              <a:rPr lang="en-GB" dirty="0"/>
              <a:t> 2020;11:12–17; </a:t>
            </a:r>
            <a:r>
              <a:rPr lang="en-GB" b="1" dirty="0"/>
              <a:t>2.</a:t>
            </a:r>
            <a:r>
              <a:rPr lang="en-GB" dirty="0"/>
              <a:t> </a:t>
            </a:r>
            <a:r>
              <a:rPr lang="en-GB" dirty="0" err="1"/>
              <a:t>Brydoy</a:t>
            </a:r>
            <a:r>
              <a:rPr lang="en-GB" dirty="0"/>
              <a:t> M </a:t>
            </a:r>
            <a:r>
              <a:rPr lang="en-GB" i="1" dirty="0"/>
              <a:t>et al. J Natl Cancer Inst</a:t>
            </a:r>
            <a:r>
              <a:rPr lang="en-GB" dirty="0"/>
              <a:t> 2005;97:1580–8; </a:t>
            </a:r>
            <a:r>
              <a:rPr lang="en-GB" b="1" dirty="0"/>
              <a:t>3.</a:t>
            </a:r>
            <a:r>
              <a:rPr lang="en-GB" dirty="0"/>
              <a:t> </a:t>
            </a:r>
            <a:r>
              <a:rPr lang="en-GB" dirty="0" err="1"/>
              <a:t>Bhasin</a:t>
            </a:r>
            <a:r>
              <a:rPr lang="en-GB" dirty="0"/>
              <a:t> S </a:t>
            </a:r>
            <a:r>
              <a:rPr lang="en-GB" i="1" dirty="0"/>
              <a:t>et al. J </a:t>
            </a:r>
            <a:r>
              <a:rPr lang="en-GB" i="1" dirty="0" err="1"/>
              <a:t>Clin</a:t>
            </a:r>
            <a:r>
              <a:rPr lang="en-GB" i="1" dirty="0"/>
              <a:t> </a:t>
            </a:r>
            <a:r>
              <a:rPr lang="en-GB" i="1" dirty="0" err="1"/>
              <a:t>Endocrinol</a:t>
            </a:r>
            <a:r>
              <a:rPr lang="en-GB" i="1" dirty="0"/>
              <a:t> </a:t>
            </a:r>
            <a:r>
              <a:rPr lang="en-GB" i="1" dirty="0" err="1"/>
              <a:t>Metab</a:t>
            </a:r>
            <a:r>
              <a:rPr lang="en-GB" dirty="0"/>
              <a:t> 2018;103:1715–44; </a:t>
            </a:r>
            <a:r>
              <a:rPr lang="en-GB" b="1" dirty="0"/>
              <a:t>4.</a:t>
            </a:r>
            <a:r>
              <a:rPr lang="en-GB" dirty="0"/>
              <a:t> </a:t>
            </a:r>
            <a:r>
              <a:rPr lang="en-GB" dirty="0" err="1"/>
              <a:t>Schepisi</a:t>
            </a:r>
            <a:r>
              <a:rPr lang="en-GB" dirty="0"/>
              <a:t> G </a:t>
            </a:r>
            <a:r>
              <a:rPr lang="en-GB" i="1" dirty="0"/>
              <a:t>et al. Front </a:t>
            </a:r>
            <a:r>
              <a:rPr lang="en-GB" i="1" dirty="0" err="1"/>
              <a:t>Endocrinol</a:t>
            </a:r>
            <a:r>
              <a:rPr lang="en-GB" i="1" dirty="0"/>
              <a:t> (Lausanne)</a:t>
            </a:r>
            <a:r>
              <a:rPr lang="en-GB" dirty="0"/>
              <a:t> 2019;10:113.</a:t>
            </a:r>
          </a:p>
        </p:txBody>
      </p:sp>
      <p:sp>
        <p:nvSpPr>
          <p:cNvPr id="4" name="Slide Number Placeholder 3"/>
          <p:cNvSpPr>
            <a:spLocks noGrp="1"/>
          </p:cNvSpPr>
          <p:nvPr>
            <p:ph type="sldNum" sz="quarter" idx="5"/>
          </p:nvPr>
        </p:nvSpPr>
        <p:spPr/>
        <p:txBody>
          <a:bodyPr/>
          <a:lstStyle/>
          <a:p>
            <a:fld id="{A0EFADCE-6200-4FA6-B02B-06991B4E0A55}" type="slidenum">
              <a:rPr lang="en-GB" smtClean="0"/>
              <a:t>4</a:t>
            </a:fld>
            <a:endParaRPr lang="en-GB"/>
          </a:p>
        </p:txBody>
      </p:sp>
    </p:spTree>
    <p:extLst>
      <p:ext uri="{BB962C8B-B14F-4D97-AF65-F5344CB8AC3E}">
        <p14:creationId xmlns:p14="http://schemas.microsoft.com/office/powerpoint/2010/main" val="174874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85766" indent="-185766">
              <a:buFont typeface="Arial" panose="020B0604020202020204" pitchFamily="34" charset="0"/>
              <a:buChar char="•"/>
            </a:pPr>
            <a:r>
              <a:rPr lang="en-GB" dirty="0"/>
              <a:t>Following a PubMed search conducted in January 2015, 12 studies met the inclusion criteria and were included in the systematic review and meta-analysis. </a:t>
            </a:r>
          </a:p>
          <a:p>
            <a:pPr marL="185766" indent="-185766">
              <a:buFont typeface="Arial" panose="020B0604020202020204" pitchFamily="34" charset="0"/>
              <a:buChar char="•"/>
            </a:pPr>
            <a:r>
              <a:rPr lang="en-GB" dirty="0"/>
              <a:t>Eleven studies evaluated the risk of TD in patients with testicular germ cell cancer treated with standard chemotherapy (n=1187) versus </a:t>
            </a:r>
            <a:r>
              <a:rPr lang="en-GB" dirty="0" err="1"/>
              <a:t>orchidectomy</a:t>
            </a:r>
            <a:r>
              <a:rPr lang="en-GB" dirty="0"/>
              <a:t> alone (n=671). Median follow-up duration ranged from 2 months to 12 years, and median age was 25–45 years. The odds ratio for TD was 1.8 (95% CI: 1.3, 2.5; p=0.0007).</a:t>
            </a:r>
          </a:p>
          <a:p>
            <a:pPr marL="185766" indent="-185766">
              <a:buFont typeface="Arial" panose="020B0604020202020204" pitchFamily="34" charset="0"/>
              <a:buChar char="•"/>
            </a:pPr>
            <a:r>
              <a:rPr lang="en-GB" dirty="0"/>
              <a:t>Seven studies evaluated the risk of TD in patients with testicular germ cell cancer treated with non-conventional therapy (n=301) versus </a:t>
            </a:r>
            <a:r>
              <a:rPr lang="en-GB" dirty="0" err="1"/>
              <a:t>orchidectomy</a:t>
            </a:r>
            <a:r>
              <a:rPr lang="en-GB" dirty="0"/>
              <a:t> alone (n=538). Median follow-up duration ranged from 2 months to 12 years, and median age was 19–45 years. The odds ratio for TD was 3.1 (95% CI: 2.0, 4.8; p&lt;0.0001).</a:t>
            </a:r>
          </a:p>
          <a:p>
            <a:pPr marL="185766" indent="-185766">
              <a:buFont typeface="Arial" panose="020B0604020202020204" pitchFamily="34" charset="0"/>
              <a:buChar char="•"/>
            </a:pPr>
            <a:r>
              <a:rPr lang="en-GB" dirty="0"/>
              <a:t>Six studies evaluated the risk of TD in patients with testicular germ cell cancer treated with </a:t>
            </a:r>
            <a:r>
              <a:rPr lang="en-GB" dirty="0" err="1"/>
              <a:t>infradiaphragmatic</a:t>
            </a:r>
            <a:r>
              <a:rPr lang="en-GB" dirty="0"/>
              <a:t> radiotherapy (n=761) versus </a:t>
            </a:r>
            <a:r>
              <a:rPr lang="en-GB" dirty="0" err="1"/>
              <a:t>orchidectomy</a:t>
            </a:r>
            <a:r>
              <a:rPr lang="en-GB" dirty="0"/>
              <a:t> alone (n=494). Median follow-up duration ranged from 1 to 12 years, and median age was 27–47 years. The odds ratio for TD was 1.6 (95% CI: 1.0, 2.4; p=0.03).</a:t>
            </a:r>
          </a:p>
          <a:p>
            <a:pPr marL="185766" indent="-185766">
              <a:buFont typeface="Arial" panose="020B0604020202020204" pitchFamily="34" charset="0"/>
              <a:buChar char="•"/>
            </a:pPr>
            <a:r>
              <a:rPr lang="en-GB" dirty="0"/>
              <a:t>For all studies, the lower reference level of testosterone ranged from 8.0 to 12.1 </a:t>
            </a:r>
            <a:r>
              <a:rPr lang="en-GB" dirty="0" err="1"/>
              <a:t>nmol</a:t>
            </a:r>
            <a:r>
              <a:rPr lang="en-GB" dirty="0"/>
              <a:t>/L.</a:t>
            </a:r>
          </a:p>
          <a:p>
            <a:pPr marL="185766" indent="-185766">
              <a:buFont typeface="Arial" panose="020B0604020202020204" pitchFamily="34" charset="0"/>
              <a:buChar char="•"/>
            </a:pPr>
            <a:r>
              <a:rPr lang="en-GB" dirty="0"/>
              <a:t>There was no evidence of heterogeneity between studies in the three treatment groups. Strong evidence exists that standard chemotherapy, non-conventional therapy and </a:t>
            </a:r>
            <a:r>
              <a:rPr lang="en-GB" dirty="0" err="1"/>
              <a:t>infradiaphragmatic</a:t>
            </a:r>
            <a:r>
              <a:rPr lang="en-GB" dirty="0"/>
              <a:t> radiotherapy are all associated with increased risk of TD versus </a:t>
            </a:r>
            <a:r>
              <a:rPr lang="en-GB" dirty="0" err="1"/>
              <a:t>orchidectomy</a:t>
            </a:r>
            <a:r>
              <a:rPr lang="en-GB" dirty="0"/>
              <a:t> alone in patients with testicular germ cell cancer.</a:t>
            </a:r>
          </a:p>
          <a:p>
            <a:pPr marL="185766" indent="-185766">
              <a:buFont typeface="Arial" panose="020B0604020202020204" pitchFamily="34" charset="0"/>
              <a:buChar char="•"/>
            </a:pPr>
            <a:r>
              <a:rPr lang="en-GB" dirty="0"/>
              <a:t>The risk of TD appeared to be highest in patients treated with non-conventional therapy.</a:t>
            </a:r>
          </a:p>
          <a:p>
            <a:endParaRPr lang="en-GB" dirty="0"/>
          </a:p>
          <a:p>
            <a:r>
              <a:rPr lang="en-GB" dirty="0"/>
              <a:t>CI, confidence interval; TD, testosterone deficiency</a:t>
            </a:r>
          </a:p>
          <a:p>
            <a:endParaRPr lang="en-GB" dirty="0"/>
          </a:p>
          <a:p>
            <a:r>
              <a:rPr lang="en-GB" b="1" dirty="0"/>
              <a:t>Reference</a:t>
            </a:r>
          </a:p>
          <a:p>
            <a:r>
              <a:rPr lang="en-GB" dirty="0" err="1"/>
              <a:t>Bandak</a:t>
            </a:r>
            <a:r>
              <a:rPr lang="en-GB" dirty="0"/>
              <a:t> M </a:t>
            </a:r>
            <a:r>
              <a:rPr lang="en-GB" i="1" dirty="0"/>
              <a:t>et al. Andrology</a:t>
            </a:r>
            <a:r>
              <a:rPr lang="en-GB" dirty="0"/>
              <a:t> 2016;4:382–8.</a:t>
            </a:r>
          </a:p>
        </p:txBody>
      </p:sp>
      <p:sp>
        <p:nvSpPr>
          <p:cNvPr id="4" name="Slide Number Placeholder 3"/>
          <p:cNvSpPr>
            <a:spLocks noGrp="1"/>
          </p:cNvSpPr>
          <p:nvPr>
            <p:ph type="sldNum" sz="quarter" idx="10"/>
          </p:nvPr>
        </p:nvSpPr>
        <p:spPr/>
        <p:txBody>
          <a:bodyPr/>
          <a:lstStyle/>
          <a:p>
            <a:fld id="{A0EFADCE-6200-4FA6-B02B-06991B4E0A55}" type="slidenum">
              <a:rPr lang="en-GB" smtClean="0"/>
              <a:t>5</a:t>
            </a:fld>
            <a:endParaRPr lang="en-GB"/>
          </a:p>
        </p:txBody>
      </p:sp>
    </p:spTree>
    <p:extLst>
      <p:ext uri="{BB962C8B-B14F-4D97-AF65-F5344CB8AC3E}">
        <p14:creationId xmlns:p14="http://schemas.microsoft.com/office/powerpoint/2010/main" val="10736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185766" indent="-185766">
              <a:buFont typeface="Arial" panose="020B0604020202020204" pitchFamily="34" charset="0"/>
              <a:buChar char="•"/>
            </a:pPr>
            <a:r>
              <a:rPr lang="en-GB" dirty="0"/>
              <a:t>This study investigated insulin-like factor 3 (INSL3), a novel marker of </a:t>
            </a:r>
            <a:r>
              <a:rPr lang="en-GB" dirty="0" err="1"/>
              <a:t>Leydig</a:t>
            </a:r>
            <a:r>
              <a:rPr lang="en-GB" dirty="0"/>
              <a:t> cell function, in patients with testicular cancer.</a:t>
            </a:r>
          </a:p>
          <a:p>
            <a:pPr marL="185766" indent="-185766">
              <a:buFont typeface="Arial" panose="020B0604020202020204" pitchFamily="34" charset="0"/>
              <a:buChar char="•"/>
            </a:pPr>
            <a:r>
              <a:rPr lang="en-GB" dirty="0"/>
              <a:t>The following patient cohorts were analysed: </a:t>
            </a:r>
          </a:p>
          <a:p>
            <a:pPr marL="388733" lvl="2" indent="-190927">
              <a:buFont typeface="Arial" panose="020B0604020202020204" pitchFamily="34" charset="0"/>
              <a:buChar char="•"/>
            </a:pPr>
            <a:r>
              <a:rPr lang="en-GB" dirty="0"/>
              <a:t>A cross-sectional cohort of patients with testicular cancer after </a:t>
            </a:r>
            <a:r>
              <a:rPr lang="en-GB" dirty="0" err="1"/>
              <a:t>orchidectomy</a:t>
            </a:r>
            <a:r>
              <a:rPr lang="en-GB" dirty="0"/>
              <a:t> with or without chemotherapy (1988–99) at long-term follow-up (median age: 36 and 35 years at follow-up, respectively) and healthy men of similar age.</a:t>
            </a:r>
          </a:p>
          <a:p>
            <a:pPr marL="388733" lvl="2" indent="-190927">
              <a:buFont typeface="Arial" panose="020B0604020202020204" pitchFamily="34" charset="0"/>
              <a:buChar char="•"/>
            </a:pPr>
            <a:r>
              <a:rPr lang="en-GB" dirty="0"/>
              <a:t>A longitudinal cohort of chemotherapy-treated patients with testicular cancer (2000–08), analysed before and 1 year after chemotherapy (median age: 29 years at chemotherapy).</a:t>
            </a:r>
          </a:p>
          <a:p>
            <a:pPr marL="185766" lvl="1" indent="-185766">
              <a:buFont typeface="Arial" panose="020B0604020202020204" pitchFamily="34" charset="0"/>
              <a:buChar char="•"/>
            </a:pPr>
            <a:r>
              <a:rPr lang="en-GB" dirty="0"/>
              <a:t>INSL3, testosterone and LH levels were compared between groups and over time and related to </a:t>
            </a:r>
            <a:br>
              <a:rPr lang="en-GB" dirty="0"/>
            </a:br>
            <a:r>
              <a:rPr lang="en-GB" dirty="0"/>
              <a:t>pre-chemotherapy </a:t>
            </a:r>
            <a:r>
              <a:rPr lang="el-GR" dirty="0"/>
              <a:t>β</a:t>
            </a:r>
            <a:r>
              <a:rPr lang="en-GB" dirty="0"/>
              <a:t>-</a:t>
            </a:r>
            <a:r>
              <a:rPr lang="en-GB" dirty="0" err="1"/>
              <a:t>hCG</a:t>
            </a:r>
            <a:r>
              <a:rPr lang="en-GB" dirty="0"/>
              <a:t> levels.</a:t>
            </a:r>
          </a:p>
          <a:p>
            <a:pPr marL="185766" indent="-185766">
              <a:buFont typeface="Arial" panose="020B0604020202020204" pitchFamily="34" charset="0"/>
              <a:buChar char="•"/>
            </a:pPr>
            <a:r>
              <a:rPr lang="en-GB" dirty="0"/>
              <a:t>In the cross-sectional cohort, patients with testicular cancer at median 7 years after orchidectomy and chemotherapy (n=79) had higher LH (p&lt;0.001), lower testosterone (p=0.001), but similar INSL3 to controls (n=40). Patients who underwent </a:t>
            </a:r>
            <a:r>
              <a:rPr lang="en-GB" dirty="0" err="1"/>
              <a:t>orchidectomy</a:t>
            </a:r>
            <a:r>
              <a:rPr lang="en-GB" dirty="0"/>
              <a:t> only (n=25) had higher LH (p=0.02), but there were no significant differences in testosterone or INSL3 compared to controls. </a:t>
            </a:r>
          </a:p>
          <a:p>
            <a:pPr marL="185766" indent="-185766">
              <a:buFont typeface="Arial" panose="020B0604020202020204" pitchFamily="34" charset="0"/>
              <a:buChar char="•"/>
            </a:pPr>
            <a:r>
              <a:rPr lang="en-GB" dirty="0"/>
              <a:t>In the longitudinal cohort, patients with normal pre-chemotherapy </a:t>
            </a:r>
            <a:r>
              <a:rPr lang="el-GR" dirty="0"/>
              <a:t>β</a:t>
            </a:r>
            <a:r>
              <a:rPr lang="en-GB" dirty="0"/>
              <a:t>-</a:t>
            </a:r>
            <a:r>
              <a:rPr lang="en-GB" dirty="0" err="1"/>
              <a:t>hCG</a:t>
            </a:r>
            <a:r>
              <a:rPr lang="en-GB" dirty="0"/>
              <a:t> (≤5 </a:t>
            </a:r>
            <a:r>
              <a:rPr lang="en-GB" dirty="0" err="1"/>
              <a:t>mU</a:t>
            </a:r>
            <a:r>
              <a:rPr lang="en-GB" dirty="0"/>
              <a:t>/L, n=35) had increased LH levels at 1 year after chemotherapy compared with pre-chemotherapy levels (p=0.001), but no change in testosterone or INSL3.  In contrast, patients with high </a:t>
            </a:r>
            <a:r>
              <a:rPr lang="el-GR" dirty="0"/>
              <a:t>β</a:t>
            </a:r>
            <a:r>
              <a:rPr lang="en-GB" dirty="0"/>
              <a:t>-</a:t>
            </a:r>
            <a:r>
              <a:rPr lang="en-GB" dirty="0" err="1"/>
              <a:t>hCG</a:t>
            </a:r>
            <a:r>
              <a:rPr lang="en-GB" dirty="0"/>
              <a:t> pre-chemotherapy (n=42) had suppressed LH, markedly elevated testosterone, and low INSL3 levels at start of chemotherapy, with increased LH, decreased testosterone, and increased INSL3 levels observed 1 year later (all p&lt;0.001).</a:t>
            </a:r>
          </a:p>
          <a:p>
            <a:pPr marL="185766" indent="-185766">
              <a:buFont typeface="Arial" panose="020B0604020202020204" pitchFamily="34" charset="0"/>
              <a:buChar char="•"/>
            </a:pPr>
            <a:r>
              <a:rPr lang="en-GB" dirty="0"/>
              <a:t>Changes in LH show that gonadal endocrine function is altered before chemotherapy, after 1 year, and at long-term follow-up in patients with testicular cancer treated with chemotherapy.</a:t>
            </a:r>
          </a:p>
          <a:p>
            <a:pPr marL="185766" indent="-185766">
              <a:buFont typeface="Arial" panose="020B0604020202020204" pitchFamily="34" charset="0"/>
              <a:buChar char="•"/>
            </a:pPr>
            <a:r>
              <a:rPr lang="en-GB" dirty="0"/>
              <a:t>Pre-chemotherapy, </a:t>
            </a:r>
            <a:r>
              <a:rPr lang="el-GR" dirty="0"/>
              <a:t>β</a:t>
            </a:r>
            <a:r>
              <a:rPr lang="en-GB" dirty="0"/>
              <a:t>-</a:t>
            </a:r>
            <a:r>
              <a:rPr lang="en-GB" dirty="0" err="1"/>
              <a:t>hCG</a:t>
            </a:r>
            <a:r>
              <a:rPr lang="en-GB" dirty="0"/>
              <a:t>-producing tumours can affect the gonadal endocrine axis, as demonstrated by increased testosterone and decreased LH levels.</a:t>
            </a:r>
          </a:p>
          <a:p>
            <a:endParaRPr lang="en-GB" dirty="0"/>
          </a:p>
          <a:p>
            <a:r>
              <a:rPr lang="el-GR" dirty="0"/>
              <a:t>β</a:t>
            </a:r>
            <a:r>
              <a:rPr lang="en-GB" dirty="0"/>
              <a:t>-</a:t>
            </a:r>
            <a:r>
              <a:rPr lang="en-GB" dirty="0" err="1"/>
              <a:t>hCG</a:t>
            </a:r>
            <a:r>
              <a:rPr lang="en-GB" dirty="0"/>
              <a:t>, </a:t>
            </a:r>
            <a:r>
              <a:rPr lang="el-GR" dirty="0"/>
              <a:t>β</a:t>
            </a:r>
            <a:r>
              <a:rPr lang="en-GB" dirty="0"/>
              <a:t> subunit of human chorionic gonadotropin; INSL3, insulin-like factor 3; LH, luteinising hormone</a:t>
            </a:r>
          </a:p>
          <a:p>
            <a:endParaRPr lang="en-GB" b="1" dirty="0"/>
          </a:p>
          <a:p>
            <a:r>
              <a:rPr lang="en-GB" b="1" dirty="0"/>
              <a:t>Reference</a:t>
            </a:r>
          </a:p>
          <a:p>
            <a:r>
              <a:rPr lang="en-GB" dirty="0" err="1"/>
              <a:t>Steggink</a:t>
            </a:r>
            <a:r>
              <a:rPr lang="en-GB" dirty="0"/>
              <a:t> LC </a:t>
            </a:r>
            <a:r>
              <a:rPr lang="en-GB" i="1" dirty="0"/>
              <a:t>et al. Andrology </a:t>
            </a:r>
            <a:r>
              <a:rPr lang="en-GB" dirty="0"/>
              <a:t>2019;7:441–8.</a:t>
            </a:r>
          </a:p>
        </p:txBody>
      </p:sp>
      <p:sp>
        <p:nvSpPr>
          <p:cNvPr id="4" name="Slide Number Placeholder 3"/>
          <p:cNvSpPr>
            <a:spLocks noGrp="1"/>
          </p:cNvSpPr>
          <p:nvPr>
            <p:ph type="sldNum" sz="quarter" idx="10"/>
          </p:nvPr>
        </p:nvSpPr>
        <p:spPr/>
        <p:txBody>
          <a:bodyPr/>
          <a:lstStyle/>
          <a:p>
            <a:fld id="{A0EFADCE-6200-4FA6-B02B-06991B4E0A55}" type="slidenum">
              <a:rPr lang="en-GB" smtClean="0"/>
              <a:t>6</a:t>
            </a:fld>
            <a:endParaRPr lang="en-GB"/>
          </a:p>
        </p:txBody>
      </p:sp>
    </p:spTree>
    <p:extLst>
      <p:ext uri="{BB962C8B-B14F-4D97-AF65-F5344CB8AC3E}">
        <p14:creationId xmlns:p14="http://schemas.microsoft.com/office/powerpoint/2010/main" val="198152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The ongoing Platinum study is examining the prevalence of TD, its clinical and genetic risk factors, and its relationship with adverse health outcomes in North American testicular cancer survivors after modern platinum-based chemotherapy.</a:t>
            </a:r>
          </a:p>
          <a:p>
            <a:pPr marL="185766" indent="-185766">
              <a:buFont typeface="Arial" panose="020B0604020202020204" pitchFamily="34" charset="0"/>
              <a:buChar char="•"/>
            </a:pPr>
            <a:r>
              <a:rPr lang="en-GB" dirty="0"/>
              <a:t>Testicular cancer survivors aged &lt;55 years at diagnosis who were treated with </a:t>
            </a:r>
            <a:br>
              <a:rPr lang="en-GB" dirty="0"/>
            </a:br>
            <a:r>
              <a:rPr lang="en-GB" dirty="0"/>
              <a:t>first-line platinum-based chemotherapy were eligible to participate. </a:t>
            </a:r>
          </a:p>
          <a:p>
            <a:pPr marL="185766" indent="-185766">
              <a:buFont typeface="Arial" panose="020B0604020202020204" pitchFamily="34" charset="0"/>
              <a:buChar char="•"/>
            </a:pPr>
            <a:r>
              <a:rPr lang="en-GB" dirty="0"/>
              <a:t>Participants underwent physical examination and completed questionnaires regarding </a:t>
            </a:r>
            <a:br>
              <a:rPr lang="en-GB" dirty="0"/>
            </a:br>
            <a:r>
              <a:rPr lang="en-GB" dirty="0"/>
              <a:t>15 adverse health outcomes and health behaviours. </a:t>
            </a:r>
          </a:p>
          <a:p>
            <a:pPr marL="185766" indent="-185766">
              <a:buFont typeface="Arial" panose="020B0604020202020204" pitchFamily="34" charset="0"/>
              <a:buChar char="•"/>
            </a:pPr>
            <a:r>
              <a:rPr lang="en-GB" dirty="0"/>
              <a:t>TD was defined as serum testosterone levels ≤10.7 </a:t>
            </a:r>
            <a:r>
              <a:rPr lang="en-GB" dirty="0" err="1"/>
              <a:t>nmol</a:t>
            </a:r>
            <a:r>
              <a:rPr lang="en-GB" dirty="0"/>
              <a:t>/L (≤3.0 ng/mL) or use of </a:t>
            </a:r>
            <a:r>
              <a:rPr lang="en-GB" dirty="0" err="1"/>
              <a:t>TTh</a:t>
            </a:r>
            <a:r>
              <a:rPr lang="en-GB" dirty="0"/>
              <a:t>.</a:t>
            </a:r>
          </a:p>
          <a:p>
            <a:pPr marL="185766" indent="-185766">
              <a:buFont typeface="Arial" panose="020B0604020202020204" pitchFamily="34" charset="0"/>
              <a:buChar char="•"/>
            </a:pPr>
            <a:r>
              <a:rPr lang="en-GB" dirty="0"/>
              <a:t>Of 491 testicular cancer survivors included in the study (median age at assessment: </a:t>
            </a:r>
            <a:br>
              <a:rPr lang="en-GB" dirty="0"/>
            </a:br>
            <a:r>
              <a:rPr lang="en-GB" dirty="0"/>
              <a:t>38.2 years), 38.5% had TD.</a:t>
            </a:r>
          </a:p>
          <a:p>
            <a:pPr marL="185766" indent="-185766">
              <a:buFont typeface="Arial" panose="020B0604020202020204" pitchFamily="34" charset="0"/>
              <a:buChar char="•"/>
            </a:pPr>
            <a:r>
              <a:rPr lang="en-GB" dirty="0"/>
              <a:t>Among these testicular cancer survivors with TD, 28% reported ≥4 adverse health outcomes compared with 16% of survivors without TD.</a:t>
            </a:r>
          </a:p>
          <a:p>
            <a:endParaRPr lang="en-GB" dirty="0"/>
          </a:p>
          <a:p>
            <a:r>
              <a:rPr lang="en-GB" dirty="0"/>
              <a:t>TD, testosterone deficiency; </a:t>
            </a:r>
            <a:r>
              <a:rPr lang="en-GB" dirty="0" err="1"/>
              <a:t>TTh</a:t>
            </a:r>
            <a:r>
              <a:rPr lang="en-GB" dirty="0"/>
              <a:t>, testosterone therapy</a:t>
            </a:r>
          </a:p>
          <a:p>
            <a:endParaRPr lang="en-GB" dirty="0"/>
          </a:p>
          <a:p>
            <a:r>
              <a:rPr lang="en-GB" b="1" dirty="0"/>
              <a:t>Reference</a:t>
            </a:r>
          </a:p>
          <a:p>
            <a:r>
              <a:rPr lang="en-GB" dirty="0"/>
              <a:t>Abu Zaid M </a:t>
            </a:r>
            <a:r>
              <a:rPr lang="en-GB" i="1" dirty="0"/>
              <a:t>et al. J Natl </a:t>
            </a:r>
            <a:r>
              <a:rPr lang="en-GB" i="1" dirty="0" err="1"/>
              <a:t>Compr</a:t>
            </a:r>
            <a:r>
              <a:rPr lang="en-GB" i="1" dirty="0"/>
              <a:t> </a:t>
            </a:r>
            <a:r>
              <a:rPr lang="en-GB" i="1" dirty="0" err="1"/>
              <a:t>Canc</a:t>
            </a:r>
            <a:r>
              <a:rPr lang="en-GB" i="1" dirty="0"/>
              <a:t> </a:t>
            </a:r>
            <a:r>
              <a:rPr lang="en-GB" i="1" dirty="0" err="1"/>
              <a:t>Netw</a:t>
            </a:r>
            <a:r>
              <a:rPr lang="en-GB" dirty="0"/>
              <a:t> 2019;17:459–68.</a:t>
            </a:r>
            <a:endParaRPr lang="en-US" dirty="0"/>
          </a:p>
        </p:txBody>
      </p:sp>
      <p:sp>
        <p:nvSpPr>
          <p:cNvPr id="4" name="Slide Number Placeholder 3"/>
          <p:cNvSpPr>
            <a:spLocks noGrp="1"/>
          </p:cNvSpPr>
          <p:nvPr>
            <p:ph type="sldNum" sz="quarter" idx="10"/>
          </p:nvPr>
        </p:nvSpPr>
        <p:spPr/>
        <p:txBody>
          <a:bodyPr/>
          <a:lstStyle/>
          <a:p>
            <a:fld id="{A0EFADCE-6200-4FA6-B02B-06991B4E0A55}" type="slidenum">
              <a:rPr lang="en-GB" smtClean="0"/>
              <a:t>7</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The ongoing Platinum study is examining the prevalence of TD, its clinical and genetic risk factors, and its relationship with adverse health outcomes in North American testicular cancer survivors after modern platinum-based chemotherapy.</a:t>
            </a:r>
          </a:p>
          <a:p>
            <a:pPr marL="185766" indent="-185766">
              <a:buFont typeface="Arial" panose="020B0604020202020204" pitchFamily="34" charset="0"/>
              <a:buChar char="•"/>
            </a:pPr>
            <a:r>
              <a:rPr lang="en-GB" dirty="0"/>
              <a:t>Testicular cancer survivors aged &lt;55 years at diagnosis who were treated with </a:t>
            </a:r>
            <a:br>
              <a:rPr lang="en-GB" dirty="0"/>
            </a:br>
            <a:r>
              <a:rPr lang="en-GB" dirty="0"/>
              <a:t>first-line platinum-based chemotherapy were eligible to participate. </a:t>
            </a:r>
          </a:p>
          <a:p>
            <a:pPr marL="185766" indent="-185766">
              <a:buFont typeface="Arial" panose="020B0604020202020204" pitchFamily="34" charset="0"/>
              <a:buChar char="•"/>
            </a:pPr>
            <a:r>
              <a:rPr lang="en-GB" dirty="0"/>
              <a:t>Participants underwent physical examination and completed questionnaires regarding </a:t>
            </a:r>
            <a:br>
              <a:rPr lang="en-GB" dirty="0"/>
            </a:br>
            <a:r>
              <a:rPr lang="en-GB" dirty="0"/>
              <a:t>15 adverse health outcomes and health behaviours. </a:t>
            </a:r>
          </a:p>
          <a:p>
            <a:pPr marL="185766" indent="-185766">
              <a:buFont typeface="Arial" panose="020B0604020202020204" pitchFamily="34" charset="0"/>
              <a:buChar char="•"/>
            </a:pPr>
            <a:r>
              <a:rPr lang="en-GB" dirty="0"/>
              <a:t>TD was defined as serum testosterone levels ≤10.7 </a:t>
            </a:r>
            <a:r>
              <a:rPr lang="en-GB" dirty="0" err="1"/>
              <a:t>nmol</a:t>
            </a:r>
            <a:r>
              <a:rPr lang="en-GB" dirty="0"/>
              <a:t>/L (≤3.0 ng/mL) or use of </a:t>
            </a:r>
            <a:r>
              <a:rPr lang="en-GB" dirty="0" err="1"/>
              <a:t>TTh</a:t>
            </a:r>
            <a:r>
              <a:rPr lang="en-GB" dirty="0"/>
              <a:t>.</a:t>
            </a:r>
          </a:p>
          <a:p>
            <a:pPr marL="185766" indent="-185766">
              <a:buFont typeface="Arial" panose="020B0604020202020204" pitchFamily="34" charset="0"/>
              <a:buChar char="•"/>
            </a:pPr>
            <a:r>
              <a:rPr lang="en-GB" dirty="0"/>
              <a:t>Of 491 testicular cancer survivors included in the study (median age at assessment: </a:t>
            </a:r>
            <a:br>
              <a:rPr lang="en-GB" dirty="0"/>
            </a:br>
            <a:r>
              <a:rPr lang="en-GB" dirty="0"/>
              <a:t>38.2 years), 38.5% had TD.</a:t>
            </a:r>
          </a:p>
          <a:p>
            <a:pPr marL="185766" indent="-185766">
              <a:buFont typeface="Arial" panose="020B0604020202020204" pitchFamily="34" charset="0"/>
              <a:buChar char="•"/>
            </a:pPr>
            <a:r>
              <a:rPr lang="en-GB" dirty="0"/>
              <a:t>Among these testicular cancer survivors with TD, 28% reported ≥4 adverse health outcomes compared with 16% of survivors without TD.</a:t>
            </a:r>
          </a:p>
          <a:p>
            <a:pPr marL="185766" indent="-185766">
              <a:buFont typeface="Arial" panose="020B0604020202020204" pitchFamily="34" charset="0"/>
              <a:buChar char="•"/>
            </a:pPr>
            <a:r>
              <a:rPr lang="en-GB" dirty="0"/>
              <a:t>Multivariate binary logistic regression analysis identified dyslipidaemia, hypertension and erectile dysfunction to be significantly associated with TD in testicular cancer survivors.</a:t>
            </a:r>
          </a:p>
          <a:p>
            <a:endParaRPr lang="en-GB" dirty="0"/>
          </a:p>
          <a:p>
            <a:r>
              <a:rPr lang="en-GB" dirty="0"/>
              <a:t>TD, testosterone deficiency; </a:t>
            </a:r>
            <a:r>
              <a:rPr lang="en-GB" dirty="0" err="1"/>
              <a:t>TTh</a:t>
            </a:r>
            <a:r>
              <a:rPr lang="en-GB" dirty="0"/>
              <a:t>, testosterone therapy</a:t>
            </a:r>
          </a:p>
          <a:p>
            <a:endParaRPr lang="en-GB" dirty="0"/>
          </a:p>
          <a:p>
            <a:r>
              <a:rPr lang="en-GB" b="1" dirty="0"/>
              <a:t>Reference</a:t>
            </a:r>
          </a:p>
          <a:p>
            <a:r>
              <a:rPr lang="en-GB" dirty="0"/>
              <a:t>Abu Zaid M </a:t>
            </a:r>
            <a:r>
              <a:rPr lang="en-GB" i="1" dirty="0"/>
              <a:t>et al. J Natl </a:t>
            </a:r>
            <a:r>
              <a:rPr lang="en-GB" i="1" dirty="0" err="1"/>
              <a:t>Compr</a:t>
            </a:r>
            <a:r>
              <a:rPr lang="en-GB" i="1" dirty="0"/>
              <a:t> </a:t>
            </a:r>
            <a:r>
              <a:rPr lang="en-GB" i="1" dirty="0" err="1"/>
              <a:t>Canc</a:t>
            </a:r>
            <a:r>
              <a:rPr lang="en-GB" i="1" dirty="0"/>
              <a:t> </a:t>
            </a:r>
            <a:r>
              <a:rPr lang="en-GB" i="1" dirty="0" err="1"/>
              <a:t>Netw</a:t>
            </a:r>
            <a:r>
              <a:rPr lang="en-GB" dirty="0"/>
              <a:t> 2019;17:459–68.</a:t>
            </a:r>
            <a:endParaRPr lang="en-US" dirty="0"/>
          </a:p>
        </p:txBody>
      </p:sp>
      <p:sp>
        <p:nvSpPr>
          <p:cNvPr id="4" name="Slide Number Placeholder 3"/>
          <p:cNvSpPr>
            <a:spLocks noGrp="1"/>
          </p:cNvSpPr>
          <p:nvPr>
            <p:ph type="sldNum" sz="quarter" idx="10"/>
          </p:nvPr>
        </p:nvSpPr>
        <p:spPr/>
        <p:txBody>
          <a:bodyPr/>
          <a:lstStyle/>
          <a:p>
            <a:fld id="{A0EFADCE-6200-4FA6-B02B-06991B4E0A55}" type="slidenum">
              <a:rPr lang="en-GB" smtClean="0"/>
              <a:t>8</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66" indent="-185766">
              <a:buFont typeface="Arial" panose="020B0604020202020204" pitchFamily="34" charset="0"/>
              <a:buChar char="•"/>
            </a:pPr>
            <a:r>
              <a:rPr lang="en-GB" dirty="0"/>
              <a:t>The ongoing Platinum study is examining the prevalence of TD, its clinical and genetic risk factors, and its relationship with adverse health outcomes in North American testicular cancer survivors after modern platinum-based chemotherapy.</a:t>
            </a:r>
          </a:p>
          <a:p>
            <a:pPr marL="185766" indent="-185766">
              <a:buFont typeface="Arial" panose="020B0604020202020204" pitchFamily="34" charset="0"/>
              <a:buChar char="•"/>
            </a:pPr>
            <a:r>
              <a:rPr lang="en-GB" dirty="0"/>
              <a:t>Testicular cancer survivors aged &lt;55 years at diagnosis who were treated with </a:t>
            </a:r>
            <a:br>
              <a:rPr lang="en-GB" dirty="0"/>
            </a:br>
            <a:r>
              <a:rPr lang="en-GB" dirty="0"/>
              <a:t>first-line platinum-based chemotherapy were eligible to participate. </a:t>
            </a:r>
          </a:p>
          <a:p>
            <a:pPr marL="185766" indent="-185766">
              <a:buFont typeface="Arial" panose="020B0604020202020204" pitchFamily="34" charset="0"/>
              <a:buChar char="•"/>
            </a:pPr>
            <a:r>
              <a:rPr lang="en-GB" dirty="0"/>
              <a:t>Participants underwent physical examination and completed questionnaires regarding </a:t>
            </a:r>
            <a:br>
              <a:rPr lang="en-GB" dirty="0"/>
            </a:br>
            <a:r>
              <a:rPr lang="en-GB" dirty="0"/>
              <a:t>15 adverse health outcomes and health behaviours. </a:t>
            </a:r>
          </a:p>
          <a:p>
            <a:pPr marL="185766" indent="-185766">
              <a:buFont typeface="Arial" panose="020B0604020202020204" pitchFamily="34" charset="0"/>
              <a:buChar char="•"/>
            </a:pPr>
            <a:r>
              <a:rPr lang="en-GB" dirty="0"/>
              <a:t>TD was defined as serum testosterone levels ≤10.7 </a:t>
            </a:r>
            <a:r>
              <a:rPr lang="en-GB" dirty="0" err="1"/>
              <a:t>nmol</a:t>
            </a:r>
            <a:r>
              <a:rPr lang="en-GB" dirty="0"/>
              <a:t>/L (≤3.0 ng/mL) or use of </a:t>
            </a:r>
            <a:r>
              <a:rPr lang="en-GB" dirty="0" err="1"/>
              <a:t>TTh</a:t>
            </a:r>
            <a:r>
              <a:rPr lang="en-GB" dirty="0"/>
              <a:t>.</a:t>
            </a:r>
          </a:p>
          <a:p>
            <a:pPr marL="185766" indent="-185766">
              <a:buFont typeface="Arial" panose="020B0604020202020204" pitchFamily="34" charset="0"/>
              <a:buChar char="•"/>
            </a:pPr>
            <a:r>
              <a:rPr lang="en-GB" dirty="0"/>
              <a:t>Of 491 testicular cancer survivors included in the study (median age at assessment: </a:t>
            </a:r>
            <a:br>
              <a:rPr lang="en-GB" dirty="0"/>
            </a:br>
            <a:r>
              <a:rPr lang="en-GB" dirty="0"/>
              <a:t>38.2 years), 38.5% had TD.</a:t>
            </a:r>
          </a:p>
          <a:p>
            <a:pPr marL="185766" indent="-185766">
              <a:buFont typeface="Arial" panose="020B0604020202020204" pitchFamily="34" charset="0"/>
              <a:buChar char="•"/>
            </a:pPr>
            <a:r>
              <a:rPr lang="en-GB" dirty="0"/>
              <a:t>Among these testicular cancer survivors with TD, 28% reported ≥4 adverse health outcomes compared with 16% of survivors without TD.</a:t>
            </a:r>
          </a:p>
          <a:p>
            <a:pPr marL="185766" indent="-185766">
              <a:buFont typeface="Arial" panose="020B0604020202020204" pitchFamily="34" charset="0"/>
              <a:buChar char="•"/>
            </a:pPr>
            <a:r>
              <a:rPr lang="en-GB" dirty="0"/>
              <a:t>There was a significantly greater likelihood of TD in those men who were older or had a higher body mass index.</a:t>
            </a:r>
          </a:p>
          <a:p>
            <a:endParaRPr lang="en-GB" dirty="0"/>
          </a:p>
          <a:p>
            <a:r>
              <a:rPr lang="en-GB" b="1" dirty="0"/>
              <a:t>Reference</a:t>
            </a:r>
          </a:p>
          <a:p>
            <a:r>
              <a:rPr lang="en-GB" dirty="0"/>
              <a:t>Abu Zaid M </a:t>
            </a:r>
            <a:r>
              <a:rPr lang="en-GB" i="1" dirty="0"/>
              <a:t>et al. J Natl </a:t>
            </a:r>
            <a:r>
              <a:rPr lang="en-GB" i="1" dirty="0" err="1"/>
              <a:t>Compr</a:t>
            </a:r>
            <a:r>
              <a:rPr lang="en-GB" i="1" dirty="0"/>
              <a:t> </a:t>
            </a:r>
            <a:r>
              <a:rPr lang="en-GB" i="1" dirty="0" err="1"/>
              <a:t>Canc</a:t>
            </a:r>
            <a:r>
              <a:rPr lang="en-GB" i="1" dirty="0"/>
              <a:t> </a:t>
            </a:r>
            <a:r>
              <a:rPr lang="en-GB" i="1" dirty="0" err="1"/>
              <a:t>Netw</a:t>
            </a:r>
            <a:r>
              <a:rPr lang="en-GB" dirty="0"/>
              <a:t> 2019;17:459–68.</a:t>
            </a:r>
            <a:endParaRPr lang="en-US" dirty="0"/>
          </a:p>
        </p:txBody>
      </p:sp>
      <p:sp>
        <p:nvSpPr>
          <p:cNvPr id="4" name="Slide Number Placeholder 3"/>
          <p:cNvSpPr>
            <a:spLocks noGrp="1"/>
          </p:cNvSpPr>
          <p:nvPr>
            <p:ph type="sldNum" sz="quarter" idx="10"/>
          </p:nvPr>
        </p:nvSpPr>
        <p:spPr/>
        <p:txBody>
          <a:bodyPr/>
          <a:lstStyle/>
          <a:p>
            <a:fld id="{A0EFADCE-6200-4FA6-B02B-06991B4E0A55}" type="slidenum">
              <a:rPr lang="en-GB" smtClean="0"/>
              <a:t>9</a:t>
            </a:fld>
            <a:endParaRPr lang="en-GB"/>
          </a:p>
        </p:txBody>
      </p:sp>
    </p:spTree>
    <p:extLst>
      <p:ext uri="{BB962C8B-B14F-4D97-AF65-F5344CB8AC3E}">
        <p14:creationId xmlns:p14="http://schemas.microsoft.com/office/powerpoint/2010/main" val="327263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low testosterone level may be present when testicular cancer is diagnosed, or it may follow treatment for the disease.</a:t>
            </a:r>
          </a:p>
          <a:p>
            <a:endParaRPr lang="en-GB" dirty="0"/>
          </a:p>
          <a:p>
            <a:r>
              <a:rPr lang="en-GB" dirty="0"/>
              <a:t>Possible mechanisms for testosterone deficiency following testicular cancer include:</a:t>
            </a:r>
          </a:p>
          <a:p>
            <a:pPr marL="185766" indent="-185766">
              <a:buFont typeface="Arial" panose="020B0604020202020204" pitchFamily="34" charset="0"/>
              <a:buChar char="•"/>
            </a:pPr>
            <a:r>
              <a:rPr lang="en-GB" dirty="0" err="1"/>
              <a:t>Orchidectomy</a:t>
            </a:r>
            <a:endParaRPr lang="en-GB" dirty="0"/>
          </a:p>
          <a:p>
            <a:pPr marL="185766" indent="-185766">
              <a:buFont typeface="Arial" panose="020B0604020202020204" pitchFamily="34" charset="0"/>
              <a:buChar char="•"/>
            </a:pPr>
            <a:r>
              <a:rPr lang="en-GB" dirty="0"/>
              <a:t>Cancer-related damage to the testicular cells that are responsible for testosterone production</a:t>
            </a:r>
          </a:p>
          <a:p>
            <a:pPr marL="185766" indent="-185766">
              <a:buFont typeface="Arial" panose="020B0604020202020204" pitchFamily="34" charset="0"/>
              <a:buChar char="•"/>
            </a:pPr>
            <a:r>
              <a:rPr lang="en-GB" dirty="0"/>
              <a:t>Chemotherapy- or radiotherapy-related damage to the remaining testicular tissue</a:t>
            </a:r>
          </a:p>
          <a:p>
            <a:pPr marL="185766" indent="-185766">
              <a:buFont typeface="Arial" panose="020B0604020202020204" pitchFamily="34" charset="0"/>
              <a:buChar char="•"/>
            </a:pPr>
            <a:r>
              <a:rPr lang="en-GB" dirty="0"/>
              <a:t>Hormonal abnormalities resulting from cancer-related stress.</a:t>
            </a:r>
          </a:p>
          <a:p>
            <a:endParaRPr lang="en-GB" dirty="0"/>
          </a:p>
          <a:p>
            <a:r>
              <a:rPr lang="en-GB" b="1" dirty="0"/>
              <a:t>Reference</a:t>
            </a:r>
          </a:p>
          <a:p>
            <a:r>
              <a:rPr lang="en-GB" dirty="0"/>
              <a:t>Kirby M</a:t>
            </a:r>
            <a:r>
              <a:rPr lang="en-GB" i="1" dirty="0"/>
              <a:t>. Trends </a:t>
            </a:r>
            <a:r>
              <a:rPr lang="en-GB" i="1" dirty="0" err="1"/>
              <a:t>Urol</a:t>
            </a:r>
            <a:r>
              <a:rPr lang="en-GB" i="1" dirty="0"/>
              <a:t> </a:t>
            </a:r>
            <a:r>
              <a:rPr lang="en-GB" i="1" dirty="0" err="1"/>
              <a:t>Mens</a:t>
            </a:r>
            <a:r>
              <a:rPr lang="en-GB" i="1" dirty="0"/>
              <a:t> Health</a:t>
            </a:r>
            <a:r>
              <a:rPr lang="en-GB" dirty="0"/>
              <a:t> 2020;11:12–7.</a:t>
            </a:r>
          </a:p>
        </p:txBody>
      </p:sp>
      <p:sp>
        <p:nvSpPr>
          <p:cNvPr id="4" name="Slide Number Placeholder 3"/>
          <p:cNvSpPr>
            <a:spLocks noGrp="1"/>
          </p:cNvSpPr>
          <p:nvPr>
            <p:ph type="sldNum" sz="quarter" idx="10"/>
          </p:nvPr>
        </p:nvSpPr>
        <p:spPr/>
        <p:txBody>
          <a:bodyPr/>
          <a:lstStyle/>
          <a:p>
            <a:fld id="{A0EFADCE-6200-4FA6-B02B-06991B4E0A55}" type="slidenum">
              <a:rPr lang="en-GB" smtClean="0"/>
              <a:t>10</a:t>
            </a:fld>
            <a:endParaRPr lang="en-GB"/>
          </a:p>
        </p:txBody>
      </p:sp>
    </p:spTree>
    <p:extLst>
      <p:ext uri="{BB962C8B-B14F-4D97-AF65-F5344CB8AC3E}">
        <p14:creationId xmlns:p14="http://schemas.microsoft.com/office/powerpoint/2010/main" val="327263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89896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guide id="3" pos="7106" userDrawn="1">
          <p15:clr>
            <a:srgbClr val="FBAE40"/>
          </p15:clr>
        </p15:guide>
        <p15:guide id="4" orient="horz" pos="187" userDrawn="1">
          <p15:clr>
            <a:srgbClr val="FBAE40"/>
          </p15:clr>
        </p15:guide>
        <p15:guide id="5" orient="horz" pos="4247" userDrawn="1">
          <p15:clr>
            <a:srgbClr val="FBAE40"/>
          </p15:clr>
        </p15:guide>
        <p15:guide id="6" pos="100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969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2038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68603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21/02/2021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7597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510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809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840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993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70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1903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7523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21/02/2021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8233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3817" userDrawn="1">
          <p15:clr>
            <a:srgbClr val="F26B43"/>
          </p15:clr>
        </p15:guide>
        <p15:guide id="3" orient="horz" pos="187" userDrawn="1">
          <p15:clr>
            <a:srgbClr val="F26B43"/>
          </p15:clr>
        </p15:guide>
        <p15:guide id="4" pos="234" userDrawn="1">
          <p15:clr>
            <a:srgbClr val="F26B43"/>
          </p15:clr>
        </p15:guide>
        <p15:guide id="5" pos="7174" userDrawn="1">
          <p15:clr>
            <a:srgbClr val="F26B43"/>
          </p15:clr>
        </p15:guide>
        <p15:guide id="6" pos="506" userDrawn="1">
          <p15:clr>
            <a:srgbClr val="F26B43"/>
          </p15:clr>
        </p15:guide>
        <p15:guide id="7"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5.png"/><Relationship Id="rId10" Type="http://schemas.microsoft.com/office/2007/relationships/hdphoto" Target="../media/hdphoto4.wdp"/><Relationship Id="rId4" Type="http://schemas.openxmlformats.org/officeDocument/2006/relationships/image" Target="../media/image1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9.pn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jpe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6.wdp"/></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a:xfrm>
            <a:off x="670956" y="832104"/>
            <a:ext cx="10474037" cy="1960050"/>
          </a:xfrm>
        </p:spPr>
        <p:txBody>
          <a:bodyPr>
            <a:normAutofit fontScale="90000"/>
          </a:bodyPr>
          <a:lstStyle/>
          <a:p>
            <a:r>
              <a:rPr lang="en-GB" dirty="0"/>
              <a:t>Testosterone Deficiency,              Testicular Cancer &amp;                      Metabolic Syndrome</a:t>
            </a:r>
          </a:p>
        </p:txBody>
      </p:sp>
      <p:sp>
        <p:nvSpPr>
          <p:cNvPr id="4" name="Subtitle 2">
            <a:extLst>
              <a:ext uri="{FF2B5EF4-FFF2-40B4-BE49-F238E27FC236}">
                <a16:creationId xmlns:a16="http://schemas.microsoft.com/office/drawing/2014/main" id="{AA75F787-039B-4C14-8933-B227907D4A98}"/>
              </a:ext>
            </a:extLst>
          </p:cNvPr>
          <p:cNvSpPr>
            <a:spLocks noGrp="1"/>
          </p:cNvSpPr>
          <p:nvPr>
            <p:ph type="subTitle" idx="1"/>
          </p:nvPr>
        </p:nvSpPr>
        <p:spPr>
          <a:xfrm>
            <a:off x="670956" y="2912809"/>
            <a:ext cx="8472487" cy="2481262"/>
          </a:xfrm>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40703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 y="239082"/>
            <a:ext cx="11201400" cy="834047"/>
          </a:xfrm>
        </p:spPr>
        <p:txBody>
          <a:bodyPr>
            <a:noAutofit/>
          </a:bodyPr>
          <a:lstStyle/>
          <a:p>
            <a:r>
              <a:rPr lang="en-GB" sz="3600" dirty="0"/>
              <a:t>Possible mechanisms of TD following testicular cancer</a:t>
            </a:r>
          </a:p>
        </p:txBody>
      </p:sp>
      <p:sp>
        <p:nvSpPr>
          <p:cNvPr id="3" name="Content Placeholder 2"/>
          <p:cNvSpPr>
            <a:spLocks noGrp="1"/>
          </p:cNvSpPr>
          <p:nvPr>
            <p:ph idx="1"/>
          </p:nvPr>
        </p:nvSpPr>
        <p:spPr>
          <a:xfrm>
            <a:off x="146304" y="1267792"/>
            <a:ext cx="11301983" cy="1260793"/>
          </a:xfrm>
        </p:spPr>
        <p:txBody>
          <a:bodyPr>
            <a:noAutofit/>
          </a:bodyPr>
          <a:lstStyle/>
          <a:p>
            <a:r>
              <a:rPr lang="en-GB" sz="1800" dirty="0"/>
              <a:t>A low testosterone level may be present when testicular cancer is diagnosed, or it may follow treatment for the disease</a:t>
            </a:r>
          </a:p>
          <a:p>
            <a:r>
              <a:rPr lang="en-GB" sz="1800" dirty="0"/>
              <a:t>Causes of TD in the presence of testicular cancer include:</a:t>
            </a:r>
            <a:endParaRPr lang="en-GB" sz="1600" dirty="0"/>
          </a:p>
        </p:txBody>
      </p:sp>
      <p:sp>
        <p:nvSpPr>
          <p:cNvPr id="5" name="TextBox 4"/>
          <p:cNvSpPr txBox="1"/>
          <p:nvPr/>
        </p:nvSpPr>
        <p:spPr>
          <a:xfrm>
            <a:off x="1523999" y="5874599"/>
            <a:ext cx="9144001" cy="400110"/>
          </a:xfrm>
          <a:prstGeom prst="rect">
            <a:avLst/>
          </a:prstGeom>
          <a:noFill/>
        </p:spPr>
        <p:txBody>
          <a:bodyPr wrap="square" rtlCol="0" anchor="b">
            <a:spAutoFit/>
          </a:bodyPr>
          <a:lstStyle/>
          <a:p>
            <a:r>
              <a:rPr lang="en-GB" sz="1000" dirty="0">
                <a:solidFill>
                  <a:schemeClr val="tx2"/>
                </a:solidFill>
              </a:rPr>
              <a:t>TD, testosterone deficiency.</a:t>
            </a:r>
          </a:p>
          <a:p>
            <a:r>
              <a:rPr lang="en-GB" sz="1000" dirty="0">
                <a:solidFill>
                  <a:schemeClr val="tx2"/>
                </a:solidFill>
              </a:rPr>
              <a:t>Kirby M</a:t>
            </a:r>
            <a:r>
              <a:rPr lang="en-GB" sz="1000" i="1" dirty="0">
                <a:solidFill>
                  <a:schemeClr val="tx2"/>
                </a:solidFill>
              </a:rPr>
              <a:t>. Trends </a:t>
            </a:r>
            <a:r>
              <a:rPr lang="en-GB" sz="1000" i="1" dirty="0" err="1">
                <a:solidFill>
                  <a:schemeClr val="tx2"/>
                </a:solidFill>
              </a:rPr>
              <a:t>Urol</a:t>
            </a:r>
            <a:r>
              <a:rPr lang="en-GB" sz="1000" i="1" dirty="0">
                <a:solidFill>
                  <a:schemeClr val="tx2"/>
                </a:solidFill>
              </a:rPr>
              <a:t> </a:t>
            </a:r>
            <a:r>
              <a:rPr lang="en-GB" sz="1000" i="1" dirty="0" err="1">
                <a:solidFill>
                  <a:schemeClr val="tx2"/>
                </a:solidFill>
              </a:rPr>
              <a:t>Mens</a:t>
            </a:r>
            <a:r>
              <a:rPr lang="en-GB" sz="1000" i="1" dirty="0">
                <a:solidFill>
                  <a:schemeClr val="tx2"/>
                </a:solidFill>
              </a:rPr>
              <a:t> Health</a:t>
            </a:r>
            <a:r>
              <a:rPr lang="en-GB" sz="1000" dirty="0">
                <a:solidFill>
                  <a:schemeClr val="tx2"/>
                </a:solidFill>
              </a:rPr>
              <a:t> 2020;11:12–7.</a:t>
            </a:r>
          </a:p>
        </p:txBody>
      </p:sp>
      <p:grpSp>
        <p:nvGrpSpPr>
          <p:cNvPr id="9" name="Group 8"/>
          <p:cNvGrpSpPr/>
          <p:nvPr/>
        </p:nvGrpSpPr>
        <p:grpSpPr>
          <a:xfrm>
            <a:off x="1922681" y="2327614"/>
            <a:ext cx="8346635" cy="3360703"/>
            <a:chOff x="480782" y="2393900"/>
            <a:chExt cx="8346635" cy="3360703"/>
          </a:xfrm>
        </p:grpSpPr>
        <p:sp>
          <p:nvSpPr>
            <p:cNvPr id="33" name="Round Single Corner Rectangle 32"/>
            <p:cNvSpPr/>
            <p:nvPr/>
          </p:nvSpPr>
          <p:spPr>
            <a:xfrm rot="5400000" flipH="1">
              <a:off x="5777433" y="1188467"/>
              <a:ext cx="1680350" cy="4091215"/>
            </a:xfrm>
            <a:prstGeom prst="round1Rect">
              <a:avLst/>
            </a:prstGeom>
            <a:solidFill>
              <a:schemeClr val="accent2"/>
            </a:solidFill>
            <a:ln w="76200" cap="flat" cmpd="sng" algn="ctr">
              <a:solidFill>
                <a:srgbClr val="FFFFFF"/>
              </a:solidFill>
              <a:prstDash val="solid"/>
            </a:ln>
            <a:effectLst/>
          </p:spPr>
          <p:txBody>
            <a:bodyPr vert="vert" rtlCol="0" anchor="ctr">
              <a:noAutofit/>
            </a:bodyPr>
            <a:lstStyle/>
            <a:p>
              <a:pPr algn="ctr" defTabSz="914241">
                <a:defRPr/>
              </a:pPr>
              <a:endParaRPr lang="en-GB" b="1" kern="0" dirty="0">
                <a:solidFill>
                  <a:srgbClr val="FFFFFF"/>
                </a:solidFill>
                <a:latin typeface="Arial"/>
              </a:endParaRPr>
            </a:p>
          </p:txBody>
        </p:sp>
        <p:sp>
          <p:nvSpPr>
            <p:cNvPr id="34" name="Round Single Corner Rectangle 33"/>
            <p:cNvSpPr/>
            <p:nvPr/>
          </p:nvSpPr>
          <p:spPr>
            <a:xfrm rot="16200000" flipH="1" flipV="1">
              <a:off x="5777433" y="2868818"/>
              <a:ext cx="1680353" cy="4091218"/>
            </a:xfrm>
            <a:prstGeom prst="round1Rect">
              <a:avLst/>
            </a:prstGeom>
            <a:solidFill>
              <a:schemeClr val="tx2">
                <a:lumMod val="60000"/>
                <a:lumOff val="40000"/>
              </a:schemeClr>
            </a:solidFill>
            <a:ln w="76200" cap="flat" cmpd="sng" algn="ctr">
              <a:solidFill>
                <a:srgbClr val="FFFFFF"/>
              </a:solidFill>
              <a:prstDash val="solid"/>
            </a:ln>
            <a:effectLst/>
          </p:spPr>
          <p:txBody>
            <a:bodyPr vert="vert" rtlCol="0" anchor="ctr">
              <a:noAutofit/>
            </a:bodyPr>
            <a:lstStyle/>
            <a:p>
              <a:pPr algn="ctr" defTabSz="914241">
                <a:defRPr/>
              </a:pPr>
              <a:endParaRPr lang="en-GB" b="1" kern="0" dirty="0">
                <a:solidFill>
                  <a:srgbClr val="FFFFFF"/>
                </a:solidFill>
                <a:latin typeface="Arial"/>
              </a:endParaRPr>
            </a:p>
          </p:txBody>
        </p:sp>
        <p:sp>
          <p:nvSpPr>
            <p:cNvPr id="38" name="Round Single Corner Rectangle 37"/>
            <p:cNvSpPr/>
            <p:nvPr/>
          </p:nvSpPr>
          <p:spPr>
            <a:xfrm rot="16200000">
              <a:off x="1686217" y="1188467"/>
              <a:ext cx="1680350" cy="4091215"/>
            </a:xfrm>
            <a:prstGeom prst="round1Rect">
              <a:avLst/>
            </a:prstGeom>
            <a:solidFill>
              <a:schemeClr val="accent1"/>
            </a:solidFill>
            <a:ln w="76200" cap="flat" cmpd="sng" algn="ctr">
              <a:solidFill>
                <a:srgbClr val="FFFFFF"/>
              </a:solidFill>
              <a:prstDash val="solid"/>
            </a:ln>
            <a:effectLst/>
          </p:spPr>
          <p:txBody>
            <a:bodyPr vert="vert" rtlCol="0" anchor="ctr">
              <a:noAutofit/>
            </a:bodyPr>
            <a:lstStyle/>
            <a:p>
              <a:pPr algn="ctr" defTabSz="914241">
                <a:defRPr/>
              </a:pPr>
              <a:endParaRPr lang="en-GB" b="1" kern="0" dirty="0">
                <a:solidFill>
                  <a:srgbClr val="FFFFFF"/>
                </a:solidFill>
                <a:latin typeface="Arial"/>
              </a:endParaRPr>
            </a:p>
          </p:txBody>
        </p:sp>
        <p:sp>
          <p:nvSpPr>
            <p:cNvPr id="39" name="Round Single Corner Rectangle 38"/>
            <p:cNvSpPr/>
            <p:nvPr/>
          </p:nvSpPr>
          <p:spPr>
            <a:xfrm rot="5400000" flipV="1">
              <a:off x="1686214" y="2868818"/>
              <a:ext cx="1680353" cy="4091218"/>
            </a:xfrm>
            <a:prstGeom prst="round1Rect">
              <a:avLst/>
            </a:prstGeom>
            <a:solidFill>
              <a:schemeClr val="accent2">
                <a:lumMod val="20000"/>
                <a:lumOff val="80000"/>
              </a:schemeClr>
            </a:solidFill>
            <a:ln w="76200" cap="flat" cmpd="sng" algn="ctr">
              <a:solidFill>
                <a:srgbClr val="FFFFFF"/>
              </a:solidFill>
              <a:prstDash val="solid"/>
            </a:ln>
            <a:effectLst/>
          </p:spPr>
          <p:txBody>
            <a:bodyPr vert="vert" rtlCol="0" anchor="ctr">
              <a:noAutofit/>
            </a:bodyPr>
            <a:lstStyle/>
            <a:p>
              <a:pPr algn="ctr" defTabSz="914241">
                <a:defRPr/>
              </a:pPr>
              <a:endParaRPr lang="en-GB" b="1" kern="0" dirty="0">
                <a:solidFill>
                  <a:srgbClr val="FFFFFF"/>
                </a:solidFill>
                <a:latin typeface="Arial"/>
              </a:endParaRPr>
            </a:p>
          </p:txBody>
        </p:sp>
        <p:sp>
          <p:nvSpPr>
            <p:cNvPr id="35" name="Content Placeholder 1"/>
            <p:cNvSpPr txBox="1">
              <a:spLocks/>
            </p:cNvSpPr>
            <p:nvPr/>
          </p:nvSpPr>
          <p:spPr>
            <a:xfrm>
              <a:off x="1456143" y="2622615"/>
              <a:ext cx="3353784" cy="1222917"/>
            </a:xfrm>
            <a:prstGeom prst="rect">
              <a:avLst/>
            </a:prstGeom>
            <a:noFill/>
            <a:ln>
              <a:noFill/>
            </a:ln>
          </p:spPr>
          <p:txBody>
            <a:bodyPr vert="horz" lIns="91440" tIns="45720" rIns="91440" bIns="45720" rtlCol="0" anchor="ctr">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1800" b="1" dirty="0" err="1">
                  <a:solidFill>
                    <a:schemeClr val="bg1"/>
                  </a:solidFill>
                  <a:latin typeface="Arial"/>
                </a:rPr>
                <a:t>Orchidectomy</a:t>
              </a:r>
              <a:endParaRPr lang="en-GB" sz="1800" b="1" dirty="0">
                <a:solidFill>
                  <a:schemeClr val="bg1"/>
                </a:solidFill>
                <a:latin typeface="Arial"/>
              </a:endParaRPr>
            </a:p>
          </p:txBody>
        </p:sp>
        <p:sp>
          <p:nvSpPr>
            <p:cNvPr id="40" name="Content Placeholder 1"/>
            <p:cNvSpPr txBox="1">
              <a:spLocks/>
            </p:cNvSpPr>
            <p:nvPr/>
          </p:nvSpPr>
          <p:spPr>
            <a:xfrm>
              <a:off x="1456143" y="4302968"/>
              <a:ext cx="3353784" cy="1222917"/>
            </a:xfrm>
            <a:prstGeom prst="rect">
              <a:avLst/>
            </a:prstGeom>
            <a:noFill/>
            <a:ln>
              <a:noFill/>
            </a:ln>
          </p:spPr>
          <p:txBody>
            <a:bodyPr vert="horz" lIns="91440" tIns="45720" rIns="91440" bIns="45720" rtlCol="0" anchor="ctr">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1800" b="1" dirty="0">
                  <a:latin typeface="Arial"/>
                </a:rPr>
                <a:t>Chemotherapy- or radiotherapy-related </a:t>
              </a:r>
              <a:br>
                <a:rPr lang="en-GB" sz="1800" b="1" dirty="0">
                  <a:latin typeface="Arial"/>
                </a:rPr>
              </a:br>
              <a:r>
                <a:rPr lang="en-GB" sz="1800" b="1" dirty="0">
                  <a:latin typeface="Arial"/>
                </a:rPr>
                <a:t>damage to remaining testicular tissue</a:t>
              </a:r>
            </a:p>
          </p:txBody>
        </p:sp>
        <p:sp>
          <p:nvSpPr>
            <p:cNvPr id="41" name="Content Placeholder 1"/>
            <p:cNvSpPr txBox="1">
              <a:spLocks/>
            </p:cNvSpPr>
            <p:nvPr/>
          </p:nvSpPr>
          <p:spPr>
            <a:xfrm>
              <a:off x="5473633" y="2622615"/>
              <a:ext cx="3353784" cy="1222917"/>
            </a:xfrm>
            <a:prstGeom prst="rect">
              <a:avLst/>
            </a:prstGeom>
            <a:noFill/>
            <a:ln>
              <a:noFill/>
            </a:ln>
          </p:spPr>
          <p:txBody>
            <a:bodyPr vert="horz" lIns="91440" tIns="45720" rIns="91440" bIns="45720" rtlCol="0" anchor="ctr">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914400">
                <a:spcBef>
                  <a:spcPts val="1000"/>
                </a:spcBef>
                <a:buClrTx/>
                <a:tabLst/>
              </a:pPr>
              <a:r>
                <a:rPr lang="en-GB" sz="1800" b="1" dirty="0">
                  <a:solidFill>
                    <a:prstClr val="white"/>
                  </a:solidFill>
                  <a:latin typeface="Arial"/>
                </a:rPr>
                <a:t>Cancer-related damage </a:t>
              </a:r>
              <a:br>
                <a:rPr lang="en-GB" sz="1800" b="1" dirty="0">
                  <a:solidFill>
                    <a:prstClr val="white"/>
                  </a:solidFill>
                  <a:latin typeface="Arial"/>
                </a:rPr>
              </a:br>
              <a:r>
                <a:rPr lang="en-GB" sz="1800" b="1" dirty="0">
                  <a:solidFill>
                    <a:prstClr val="white"/>
                  </a:solidFill>
                  <a:latin typeface="Arial"/>
                </a:rPr>
                <a:t>to testicular cells that </a:t>
              </a:r>
              <a:br>
                <a:rPr lang="en-GB" sz="1800" b="1" dirty="0">
                  <a:solidFill>
                    <a:prstClr val="white"/>
                  </a:solidFill>
                  <a:latin typeface="Arial"/>
                </a:rPr>
              </a:br>
              <a:r>
                <a:rPr lang="en-GB" sz="1800" b="1" dirty="0">
                  <a:solidFill>
                    <a:prstClr val="white"/>
                  </a:solidFill>
                  <a:latin typeface="Arial"/>
                </a:rPr>
                <a:t>are responsible for testosterone production</a:t>
              </a:r>
            </a:p>
          </p:txBody>
        </p:sp>
        <p:sp>
          <p:nvSpPr>
            <p:cNvPr id="42" name="Content Placeholder 1"/>
            <p:cNvSpPr txBox="1">
              <a:spLocks/>
            </p:cNvSpPr>
            <p:nvPr/>
          </p:nvSpPr>
          <p:spPr>
            <a:xfrm>
              <a:off x="5473633" y="4302968"/>
              <a:ext cx="3353784" cy="1222917"/>
            </a:xfrm>
            <a:prstGeom prst="rect">
              <a:avLst/>
            </a:prstGeom>
            <a:noFill/>
            <a:ln>
              <a:noFill/>
            </a:ln>
          </p:spPr>
          <p:txBody>
            <a:bodyPr vert="horz" lIns="91440" tIns="45720" rIns="91440" bIns="45720" rtlCol="0" anchor="ctr">
              <a:noAutofit/>
            </a:bodyPr>
            <a:lstStyle>
              <a:lvl1pPr marL="0" indent="0" algn="l" defTabSz="914354" rtl="0" eaLnBrk="1" latinLnBrk="0" hangingPunct="1">
                <a:spcBef>
                  <a:spcPts val="1200"/>
                </a:spcBef>
                <a:buClr>
                  <a:schemeClr val="tx2"/>
                </a:buClr>
                <a:buFontTx/>
                <a:buNone/>
                <a:tabLst>
                  <a:tab pos="10515337" algn="dec"/>
                </a:tabLst>
                <a:defRPr sz="1600" kern="1200" baseline="0">
                  <a:solidFill>
                    <a:schemeClr val="tx1"/>
                  </a:solidFill>
                  <a:latin typeface="+mn-lt"/>
                  <a:ea typeface="+mn-ea"/>
                  <a:cs typeface="+mn-cs"/>
                </a:defRPr>
              </a:lvl1pPr>
              <a:lvl2pPr marL="111120" indent="0" algn="l" defTabSz="914354" rtl="0" eaLnBrk="1" latinLnBrk="0" hangingPunct="1">
                <a:spcBef>
                  <a:spcPts val="500"/>
                </a:spcBef>
                <a:buClr>
                  <a:schemeClr val="tx2"/>
                </a:buClr>
                <a:buFontTx/>
                <a:buNone/>
                <a:defRPr sz="1600" kern="1200">
                  <a:solidFill>
                    <a:schemeClr val="tx1"/>
                  </a:solidFill>
                  <a:latin typeface="+mn-lt"/>
                  <a:ea typeface="+mn-ea"/>
                  <a:cs typeface="+mn-cs"/>
                </a:defRPr>
              </a:lvl2pPr>
              <a:lvl3pPr marL="285736"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3pPr>
              <a:lvl4pPr marL="396854"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4pPr>
              <a:lvl5pPr marL="517499" indent="0" algn="l" defTabSz="914354" rtl="0" eaLnBrk="1" latinLnBrk="0" hangingPunct="1">
                <a:spcBef>
                  <a:spcPts val="300"/>
                </a:spcBef>
                <a:buClr>
                  <a:schemeClr val="tx2"/>
                </a:buClr>
                <a:buFontTx/>
                <a:buNone/>
                <a:defRPr sz="1600" kern="1200">
                  <a:solidFill>
                    <a:schemeClr val="tx1"/>
                  </a:solidFill>
                  <a:latin typeface="+mn-lt"/>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spcBef>
                  <a:spcPts val="1000"/>
                </a:spcBef>
              </a:pPr>
              <a:r>
                <a:rPr lang="en-GB" sz="1800" b="1" dirty="0">
                  <a:solidFill>
                    <a:schemeClr val="bg1"/>
                  </a:solidFill>
                  <a:latin typeface="Arial"/>
                </a:rPr>
                <a:t>Hormonal abnormalities resulting from</a:t>
              </a:r>
              <a:br>
                <a:rPr lang="en-GB" sz="1800" b="1" dirty="0">
                  <a:solidFill>
                    <a:schemeClr val="bg1"/>
                  </a:solidFill>
                  <a:latin typeface="Arial"/>
                </a:rPr>
              </a:br>
              <a:r>
                <a:rPr lang="en-GB" sz="1800" b="1" dirty="0">
                  <a:solidFill>
                    <a:schemeClr val="bg1"/>
                  </a:solidFill>
                  <a:latin typeface="Arial"/>
                </a:rPr>
                <a:t>cancer-related stress</a:t>
              </a:r>
            </a:p>
          </p:txBody>
        </p:sp>
        <p:grpSp>
          <p:nvGrpSpPr>
            <p:cNvPr id="4" name="Group 3"/>
            <p:cNvGrpSpPr/>
            <p:nvPr/>
          </p:nvGrpSpPr>
          <p:grpSpPr>
            <a:xfrm>
              <a:off x="629981" y="4521137"/>
              <a:ext cx="1253262" cy="786581"/>
              <a:chOff x="629981" y="4621902"/>
              <a:chExt cx="1253262" cy="786581"/>
            </a:xfrm>
          </p:grpSpPr>
          <p:grpSp>
            <p:nvGrpSpPr>
              <p:cNvPr id="26" name="Group 25"/>
              <p:cNvGrpSpPr/>
              <p:nvPr/>
            </p:nvGrpSpPr>
            <p:grpSpPr>
              <a:xfrm>
                <a:off x="1121501" y="4686349"/>
                <a:ext cx="761742" cy="687463"/>
                <a:chOff x="4410708" y="3779377"/>
                <a:chExt cx="507430" cy="457949"/>
              </a:xfrm>
            </p:grpSpPr>
            <p:sp>
              <p:nvSpPr>
                <p:cNvPr id="30" name="Oval 29"/>
                <p:cNvSpPr/>
                <p:nvPr/>
              </p:nvSpPr>
              <p:spPr>
                <a:xfrm>
                  <a:off x="4474633" y="3814235"/>
                  <a:ext cx="385233" cy="385233"/>
                </a:xfrm>
                <a:prstGeom prst="ellipse">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1" name="Picture 3"/>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0708" y="3779377"/>
                  <a:ext cx="507430" cy="45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Group 26"/>
              <p:cNvGrpSpPr/>
              <p:nvPr/>
            </p:nvGrpSpPr>
            <p:grpSpPr>
              <a:xfrm flipH="1">
                <a:off x="629981" y="4621902"/>
                <a:ext cx="526554" cy="786581"/>
                <a:chOff x="4211119" y="3199770"/>
                <a:chExt cx="350761" cy="523976"/>
              </a:xfrm>
            </p:grpSpPr>
            <p:sp>
              <p:nvSpPr>
                <p:cNvPr id="28" name="Rectangle 27"/>
                <p:cNvSpPr/>
                <p:nvPr/>
              </p:nvSpPr>
              <p:spPr>
                <a:xfrm>
                  <a:off x="4254377" y="3346749"/>
                  <a:ext cx="95263" cy="14521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9" name="Picture 5"/>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1119" y="3199770"/>
                  <a:ext cx="350761" cy="52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49" name="Picture 5" descr="The chemical structure of testosterone."/>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9860000">
              <a:off x="4595177" y="4539938"/>
              <a:ext cx="1152476" cy="745508"/>
            </a:xfrm>
            <a:prstGeom prst="rect">
              <a:avLst/>
            </a:prstGeom>
            <a:noFill/>
            <a:effectLst>
              <a:glow rad="228600">
                <a:srgbClr val="7030A0">
                  <a:alpha val="40000"/>
                </a:srgbClr>
              </a:glow>
            </a:effectLst>
            <a:extLst>
              <a:ext uri="{909E8E84-426E-40DD-AFC4-6F175D3DCCD1}">
                <a14:hiddenFill xmlns:a14="http://schemas.microsoft.com/office/drawing/2010/main">
                  <a:solidFill>
                    <a:srgbClr val="FFFFFF"/>
                  </a:solidFill>
                </a14:hiddenFill>
              </a:ext>
            </a:extLst>
          </p:spPr>
        </p:pic>
      </p:grpSp>
      <p:grpSp>
        <p:nvGrpSpPr>
          <p:cNvPr id="46" name="Group 45"/>
          <p:cNvGrpSpPr/>
          <p:nvPr/>
        </p:nvGrpSpPr>
        <p:grpSpPr>
          <a:xfrm flipH="1">
            <a:off x="2375222" y="2611816"/>
            <a:ext cx="1045640" cy="1072556"/>
            <a:chOff x="248116" y="1137510"/>
            <a:chExt cx="1524928" cy="1564181"/>
          </a:xfrm>
        </p:grpSpPr>
        <p:pic>
          <p:nvPicPr>
            <p:cNvPr id="47" name="Picture 2"/>
            <p:cNvPicPr>
              <a:picLocks noChangeAspect="1" noChangeArrowheads="1"/>
            </p:cNvPicPr>
            <p:nvPr/>
          </p:nvPicPr>
          <p:blipFill rotWithShape="1">
            <a:blip r:embed="rId7"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50000" t="2576"/>
            <a:stretch/>
          </p:blipFill>
          <p:spPr bwMode="auto">
            <a:xfrm>
              <a:off x="1010580" y="1137510"/>
              <a:ext cx="762464" cy="156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2"/>
            <p:cNvPicPr>
              <a:picLocks noChangeAspect="1" noChangeArrowheads="1"/>
            </p:cNvPicPr>
            <p:nvPr/>
          </p:nvPicPr>
          <p:blipFill rotWithShape="1">
            <a:blip r:embed="rId9" cstate="print">
              <a:clrChange>
                <a:clrFrom>
                  <a:srgbClr val="FAFAFA"/>
                </a:clrFrom>
                <a:clrTo>
                  <a:srgbClr val="FAFAFA">
                    <a:alpha val="0"/>
                  </a:srgbClr>
                </a:clrTo>
              </a:clrChange>
              <a:duotone>
                <a:schemeClr val="bg2">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t="2575" r="50000" b="1"/>
            <a:stretch/>
          </p:blipFill>
          <p:spPr bwMode="auto">
            <a:xfrm>
              <a:off x="248116" y="1137510"/>
              <a:ext cx="762465" cy="1564181"/>
            </a:xfrm>
            <a:prstGeom prst="rect">
              <a:avLst/>
            </a:prstGeom>
            <a:noFill/>
            <a:ln>
              <a:noFill/>
            </a:ln>
            <a:effectLst>
              <a:glow rad="635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p:cNvGrpSpPr/>
          <p:nvPr/>
        </p:nvGrpSpPr>
        <p:grpSpPr>
          <a:xfrm>
            <a:off x="6178268" y="2595743"/>
            <a:ext cx="1020224" cy="1072556"/>
            <a:chOff x="4738601" y="2719923"/>
            <a:chExt cx="1020224" cy="1072556"/>
          </a:xfrm>
        </p:grpSpPr>
        <p:pic>
          <p:nvPicPr>
            <p:cNvPr id="53" name="Picture 2"/>
            <p:cNvPicPr>
              <a:picLocks noChangeAspect="1" noChangeArrowheads="1"/>
            </p:cNvPicPr>
            <p:nvPr/>
          </p:nvPicPr>
          <p:blipFill rotWithShape="1">
            <a:blip r:embed="rId7"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l="2431" t="2576"/>
            <a:stretch/>
          </p:blipFill>
          <p:spPr bwMode="auto">
            <a:xfrm flipH="1">
              <a:off x="4738601" y="2719923"/>
              <a:ext cx="1020224" cy="107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Explosion 2 53"/>
            <p:cNvSpPr/>
            <p:nvPr/>
          </p:nvSpPr>
          <p:spPr>
            <a:xfrm>
              <a:off x="5023371" y="3280137"/>
              <a:ext cx="468088" cy="468088"/>
            </a:xfrm>
            <a:prstGeom prst="irregularSeal2">
              <a:avLst/>
            </a:prstGeom>
            <a:solidFill>
              <a:schemeClr val="accent3"/>
            </a:solidFill>
            <a:ln w="127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84578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 Same Side Corner Rectangle 38"/>
          <p:cNvSpPr/>
          <p:nvPr/>
        </p:nvSpPr>
        <p:spPr>
          <a:xfrm rot="5400000">
            <a:off x="4795863" y="-705411"/>
            <a:ext cx="3706773" cy="9028718"/>
          </a:xfrm>
          <a:prstGeom prst="round2SameRect">
            <a:avLst>
              <a:gd name="adj1" fmla="val 5617"/>
              <a:gd name="adj2" fmla="val 0"/>
            </a:avLst>
          </a:prstGeom>
          <a:solidFill>
            <a:schemeClr val="accent2">
              <a:lumMod val="20000"/>
              <a:lumOff val="80000"/>
            </a:schemeClr>
          </a:solidFill>
          <a:ln w="76200" cap="flat" cmpd="sng" algn="ctr">
            <a:solidFill>
              <a:srgbClr val="FFFFFF"/>
            </a:solidFill>
            <a:prstDash val="solid"/>
          </a:ln>
          <a:effectLst/>
        </p:spPr>
        <p:txBody>
          <a:bodyPr vert="vert" rtlCol="0" anchor="ctr">
            <a:noAutofit/>
          </a:bodyPr>
          <a:lstStyle/>
          <a:p>
            <a:pPr algn="ctr" defTabSz="914241"/>
            <a:endParaRPr lang="en-GB" b="1" kern="0">
              <a:solidFill>
                <a:srgbClr val="FFFFFF"/>
              </a:solidFill>
              <a:latin typeface="Arial"/>
            </a:endParaRPr>
          </a:p>
        </p:txBody>
      </p:sp>
      <p:sp>
        <p:nvSpPr>
          <p:cNvPr id="4" name="Round Same Side Corner Rectangle 3"/>
          <p:cNvSpPr/>
          <p:nvPr/>
        </p:nvSpPr>
        <p:spPr>
          <a:xfrm rot="5400000">
            <a:off x="6249790" y="-2980371"/>
            <a:ext cx="798919" cy="9028717"/>
          </a:xfrm>
          <a:prstGeom prst="round2SameRect">
            <a:avLst>
              <a:gd name="adj1" fmla="val 22117"/>
              <a:gd name="adj2" fmla="val 0"/>
            </a:avLst>
          </a:prstGeom>
          <a:solidFill>
            <a:schemeClr val="accent1"/>
          </a:solidFill>
          <a:ln w="76200" cap="flat" cmpd="sng" algn="ctr">
            <a:solidFill>
              <a:srgbClr val="FFFFFF"/>
            </a:solidFill>
            <a:prstDash val="solid"/>
          </a:ln>
          <a:effectLst/>
        </p:spPr>
        <p:txBody>
          <a:bodyPr vert="vert" rtlCol="0" anchor="ctr">
            <a:noAutofit/>
          </a:bodyPr>
          <a:lstStyle/>
          <a:p>
            <a:pPr algn="ctr" defTabSz="914241"/>
            <a:endParaRPr lang="en-GB" b="1" kern="0">
              <a:solidFill>
                <a:srgbClr val="FFFFFF"/>
              </a:solidFill>
              <a:latin typeface="Arial"/>
            </a:endParaRPr>
          </a:p>
        </p:txBody>
      </p:sp>
      <p:sp>
        <p:nvSpPr>
          <p:cNvPr id="2" name="Title 1"/>
          <p:cNvSpPr>
            <a:spLocks noGrp="1"/>
          </p:cNvSpPr>
          <p:nvPr>
            <p:ph type="title"/>
          </p:nvPr>
        </p:nvSpPr>
        <p:spPr>
          <a:xfrm>
            <a:off x="246888" y="152401"/>
            <a:ext cx="11228830" cy="834047"/>
          </a:xfrm>
        </p:spPr>
        <p:txBody>
          <a:bodyPr>
            <a:noAutofit/>
          </a:bodyPr>
          <a:lstStyle/>
          <a:p>
            <a:r>
              <a:rPr lang="en-GB" sz="3600" dirty="0"/>
              <a:t>Possible mechanisms of TD following testicular cancer (cont.)</a:t>
            </a:r>
          </a:p>
        </p:txBody>
      </p:sp>
      <p:sp>
        <p:nvSpPr>
          <p:cNvPr id="3" name="Content Placeholder 2"/>
          <p:cNvSpPr>
            <a:spLocks noGrp="1"/>
          </p:cNvSpPr>
          <p:nvPr>
            <p:ph idx="1"/>
          </p:nvPr>
        </p:nvSpPr>
        <p:spPr>
          <a:xfrm>
            <a:off x="2155040" y="1195666"/>
            <a:ext cx="9008567" cy="4710684"/>
          </a:xfrm>
        </p:spPr>
        <p:txBody>
          <a:bodyPr>
            <a:noAutofit/>
          </a:bodyPr>
          <a:lstStyle/>
          <a:p>
            <a:pPr>
              <a:spcBef>
                <a:spcPts val="1800"/>
              </a:spcBef>
              <a:buClr>
                <a:schemeClr val="bg1"/>
              </a:buClr>
            </a:pPr>
            <a:r>
              <a:rPr lang="en-GB" sz="1800" dirty="0">
                <a:solidFill>
                  <a:schemeClr val="bg1"/>
                </a:solidFill>
              </a:rPr>
              <a:t>Orchidectomy immediately halves the number of Leydig cells, which produce testosterone in the presence of LH</a:t>
            </a:r>
            <a:r>
              <a:rPr lang="en-GB" sz="1800" baseline="30000" dirty="0">
                <a:solidFill>
                  <a:schemeClr val="bg1"/>
                </a:solidFill>
              </a:rPr>
              <a:t>1</a:t>
            </a:r>
          </a:p>
          <a:p>
            <a:pPr>
              <a:spcBef>
                <a:spcPts val="1800"/>
              </a:spcBef>
            </a:pPr>
            <a:endParaRPr lang="en-GB" sz="1800" dirty="0"/>
          </a:p>
          <a:p>
            <a:pPr>
              <a:spcBef>
                <a:spcPts val="1800"/>
              </a:spcBef>
            </a:pPr>
            <a:r>
              <a:rPr lang="en-GB" sz="1800" dirty="0"/>
              <a:t>Residual Leydig function may be reduced by radiotherapy </a:t>
            </a:r>
            <a:br>
              <a:rPr lang="en-GB" sz="1800" dirty="0"/>
            </a:br>
            <a:r>
              <a:rPr lang="en-GB" sz="1800" dirty="0"/>
              <a:t>and/or chemotherapy</a:t>
            </a:r>
            <a:r>
              <a:rPr lang="en-GB" sz="1800" baseline="30000" dirty="0"/>
              <a:t>2</a:t>
            </a:r>
          </a:p>
          <a:p>
            <a:pPr lvl="1"/>
            <a:r>
              <a:rPr lang="en-GB" sz="1600" dirty="0"/>
              <a:t>The testicles are highly radiosensitive and may be damaged by direct </a:t>
            </a:r>
            <a:br>
              <a:rPr lang="en-GB" sz="1600" dirty="0"/>
            </a:br>
            <a:r>
              <a:rPr lang="en-GB" sz="1600" dirty="0"/>
              <a:t>or scattered radiation from adjacent tissues, with the degree of damage dependent on dose</a:t>
            </a:r>
            <a:r>
              <a:rPr lang="en-GB" sz="1600" baseline="30000" dirty="0"/>
              <a:t>2</a:t>
            </a:r>
          </a:p>
          <a:p>
            <a:pPr lvl="1"/>
            <a:r>
              <a:rPr lang="en-GB" sz="1600" dirty="0"/>
              <a:t>The degree of gonadal damage resulting from chemotherapy will depend on the type(s) and cumulative dose(s) used</a:t>
            </a:r>
            <a:r>
              <a:rPr lang="en-GB" sz="1600" baseline="30000" dirty="0"/>
              <a:t>2</a:t>
            </a:r>
          </a:p>
          <a:p>
            <a:pPr lvl="1"/>
            <a:r>
              <a:rPr lang="en-GB" sz="1600" dirty="0"/>
              <a:t>The risk of TD appears to be greatest in the most heavily treated patients</a:t>
            </a:r>
            <a:r>
              <a:rPr lang="en-GB" sz="1600" baseline="30000" dirty="0"/>
              <a:t>3</a:t>
            </a:r>
          </a:p>
          <a:p>
            <a:pPr>
              <a:spcBef>
                <a:spcPts val="1800"/>
              </a:spcBef>
            </a:pPr>
            <a:r>
              <a:rPr lang="en-GB" sz="1800" dirty="0" err="1"/>
              <a:t>Leydig</a:t>
            </a:r>
            <a:r>
              <a:rPr lang="en-GB" sz="1800" dirty="0"/>
              <a:t> cell function may recover &gt;2 years after testicular cancer treatment</a:t>
            </a:r>
            <a:r>
              <a:rPr lang="en-GB" sz="1800" baseline="30000" dirty="0"/>
              <a:t>1</a:t>
            </a:r>
          </a:p>
          <a:p>
            <a:pPr lvl="1"/>
            <a:r>
              <a:rPr lang="en-GB" sz="1600" dirty="0"/>
              <a:t>This emphasises the</a:t>
            </a:r>
            <a:r>
              <a:rPr lang="en-GB" sz="1600" b="1" dirty="0"/>
              <a:t> importance of regular follow-up and monitoring</a:t>
            </a:r>
            <a:r>
              <a:rPr lang="en-GB" sz="1600" dirty="0"/>
              <a:t> </a:t>
            </a:r>
            <a:br>
              <a:rPr lang="en-GB" sz="1600" dirty="0"/>
            </a:br>
            <a:r>
              <a:rPr lang="en-GB" sz="1600" dirty="0"/>
              <a:t>in these men</a:t>
            </a:r>
          </a:p>
        </p:txBody>
      </p:sp>
      <p:sp>
        <p:nvSpPr>
          <p:cNvPr id="5" name="TextBox 4"/>
          <p:cNvSpPr txBox="1"/>
          <p:nvPr/>
        </p:nvSpPr>
        <p:spPr>
          <a:xfrm>
            <a:off x="1512053" y="5895418"/>
            <a:ext cx="9144001" cy="400110"/>
          </a:xfrm>
          <a:prstGeom prst="rect">
            <a:avLst/>
          </a:prstGeom>
          <a:noFill/>
        </p:spPr>
        <p:txBody>
          <a:bodyPr wrap="square" rtlCol="0" anchor="b">
            <a:spAutoFit/>
          </a:bodyPr>
          <a:lstStyle/>
          <a:p>
            <a:r>
              <a:rPr lang="en-GB" sz="1000" dirty="0">
                <a:solidFill>
                  <a:schemeClr val="tx2"/>
                </a:solidFill>
              </a:rPr>
              <a:t>LH, luteinising hormone; TD, testosterone deficiency</a:t>
            </a:r>
          </a:p>
          <a:p>
            <a:r>
              <a:rPr lang="en-GB" sz="1000" b="1" dirty="0">
                <a:solidFill>
                  <a:schemeClr val="tx2"/>
                </a:solidFill>
              </a:rPr>
              <a:t>1.</a:t>
            </a:r>
            <a:r>
              <a:rPr lang="en-GB" sz="1000" dirty="0">
                <a:solidFill>
                  <a:schemeClr val="tx2"/>
                </a:solidFill>
              </a:rPr>
              <a:t> </a:t>
            </a:r>
            <a:r>
              <a:rPr lang="en-GB" sz="1000" dirty="0" err="1">
                <a:solidFill>
                  <a:schemeClr val="tx2"/>
                </a:solidFill>
              </a:rPr>
              <a:t>Steggink</a:t>
            </a:r>
            <a:r>
              <a:rPr lang="en-GB" sz="1000" dirty="0">
                <a:solidFill>
                  <a:schemeClr val="tx2"/>
                </a:solidFill>
              </a:rPr>
              <a:t> LC </a:t>
            </a:r>
            <a:r>
              <a:rPr lang="en-GB" sz="1000" i="1" dirty="0">
                <a:solidFill>
                  <a:schemeClr val="tx2"/>
                </a:solidFill>
              </a:rPr>
              <a:t>et al. Andrology</a:t>
            </a:r>
            <a:r>
              <a:rPr lang="en-GB" sz="1000" dirty="0">
                <a:solidFill>
                  <a:schemeClr val="tx2"/>
                </a:solidFill>
              </a:rPr>
              <a:t> 2019;7:441–8; </a:t>
            </a:r>
            <a:r>
              <a:rPr lang="en-GB" sz="1000" b="1" dirty="0">
                <a:solidFill>
                  <a:schemeClr val="tx2"/>
                </a:solidFill>
              </a:rPr>
              <a:t>2.</a:t>
            </a:r>
            <a:r>
              <a:rPr lang="en-GB" sz="1000" dirty="0">
                <a:solidFill>
                  <a:schemeClr val="tx2"/>
                </a:solidFill>
              </a:rPr>
              <a:t> </a:t>
            </a:r>
            <a:r>
              <a:rPr lang="en-GB" sz="1000" dirty="0" err="1">
                <a:solidFill>
                  <a:schemeClr val="tx2"/>
                </a:solidFill>
              </a:rPr>
              <a:t>Kiserud</a:t>
            </a:r>
            <a:r>
              <a:rPr lang="en-GB" sz="1000" dirty="0">
                <a:solidFill>
                  <a:schemeClr val="tx2"/>
                </a:solidFill>
              </a:rPr>
              <a:t> CE </a:t>
            </a:r>
            <a:r>
              <a:rPr lang="en-GB" sz="1000" i="1" dirty="0">
                <a:solidFill>
                  <a:schemeClr val="tx2"/>
                </a:solidFill>
              </a:rPr>
              <a:t>et al. </a:t>
            </a:r>
            <a:r>
              <a:rPr lang="en-GB" sz="1000" i="1" dirty="0" err="1">
                <a:solidFill>
                  <a:schemeClr val="tx2"/>
                </a:solidFill>
              </a:rPr>
              <a:t>Tidsskr</a:t>
            </a:r>
            <a:r>
              <a:rPr lang="en-GB" sz="1000" i="1" dirty="0">
                <a:solidFill>
                  <a:schemeClr val="tx2"/>
                </a:solidFill>
              </a:rPr>
              <a:t> Nor </a:t>
            </a:r>
            <a:r>
              <a:rPr lang="en-GB" sz="1000" i="1" dirty="0" err="1">
                <a:solidFill>
                  <a:schemeClr val="tx2"/>
                </a:solidFill>
              </a:rPr>
              <a:t>Laegeforen</a:t>
            </a:r>
            <a:r>
              <a:rPr lang="en-GB" sz="1000" dirty="0">
                <a:solidFill>
                  <a:schemeClr val="tx2"/>
                </a:solidFill>
              </a:rPr>
              <a:t> 2008;128:461–5; </a:t>
            </a:r>
            <a:r>
              <a:rPr lang="en-GB" sz="1000" b="1" dirty="0">
                <a:solidFill>
                  <a:schemeClr val="tx2"/>
                </a:solidFill>
              </a:rPr>
              <a:t>3. </a:t>
            </a:r>
            <a:r>
              <a:rPr lang="en-GB" sz="1000" dirty="0" err="1">
                <a:solidFill>
                  <a:schemeClr val="tx2"/>
                </a:solidFill>
              </a:rPr>
              <a:t>Bandak</a:t>
            </a:r>
            <a:r>
              <a:rPr lang="en-GB" sz="1000" dirty="0">
                <a:solidFill>
                  <a:schemeClr val="tx2"/>
                </a:solidFill>
              </a:rPr>
              <a:t> M </a:t>
            </a:r>
            <a:r>
              <a:rPr lang="en-GB" sz="1000" i="1" dirty="0">
                <a:solidFill>
                  <a:schemeClr val="tx2"/>
                </a:solidFill>
              </a:rPr>
              <a:t>et al. Andrology</a:t>
            </a:r>
            <a:r>
              <a:rPr lang="en-GB" sz="1000" dirty="0">
                <a:solidFill>
                  <a:schemeClr val="tx2"/>
                </a:solidFill>
              </a:rPr>
              <a:t> 2016;4:382–8.</a:t>
            </a:r>
          </a:p>
        </p:txBody>
      </p:sp>
      <p:grpSp>
        <p:nvGrpSpPr>
          <p:cNvPr id="25" name="Group 24"/>
          <p:cNvGrpSpPr/>
          <p:nvPr/>
        </p:nvGrpSpPr>
        <p:grpSpPr>
          <a:xfrm>
            <a:off x="761983" y="3551008"/>
            <a:ext cx="1077538" cy="676291"/>
            <a:chOff x="629981" y="4621902"/>
            <a:chExt cx="1253262" cy="786581"/>
          </a:xfrm>
        </p:grpSpPr>
        <p:grpSp>
          <p:nvGrpSpPr>
            <p:cNvPr id="33" name="Group 32"/>
            <p:cNvGrpSpPr/>
            <p:nvPr/>
          </p:nvGrpSpPr>
          <p:grpSpPr>
            <a:xfrm>
              <a:off x="1121501" y="4686349"/>
              <a:ext cx="761742" cy="687463"/>
              <a:chOff x="4410708" y="3779377"/>
              <a:chExt cx="507430" cy="457949"/>
            </a:xfrm>
          </p:grpSpPr>
          <p:sp>
            <p:nvSpPr>
              <p:cNvPr id="37" name="Oval 36"/>
              <p:cNvSpPr/>
              <p:nvPr/>
            </p:nvSpPr>
            <p:spPr>
              <a:xfrm>
                <a:off x="4474633" y="3814235"/>
                <a:ext cx="385233" cy="385233"/>
              </a:xfrm>
              <a:prstGeom prst="ellipse">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8" name="Picture 3"/>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0708" y="3779377"/>
                <a:ext cx="507430" cy="45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up 33"/>
            <p:cNvGrpSpPr/>
            <p:nvPr/>
          </p:nvGrpSpPr>
          <p:grpSpPr>
            <a:xfrm flipH="1">
              <a:off x="629981" y="4621902"/>
              <a:ext cx="526554" cy="786581"/>
              <a:chOff x="4211119" y="3199770"/>
              <a:chExt cx="350761" cy="523976"/>
            </a:xfrm>
          </p:grpSpPr>
          <p:sp>
            <p:nvSpPr>
              <p:cNvPr id="35" name="Rectangle 34"/>
              <p:cNvSpPr/>
              <p:nvPr/>
            </p:nvSpPr>
            <p:spPr>
              <a:xfrm>
                <a:off x="4254377" y="3346749"/>
                <a:ext cx="95263" cy="14521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6" name="Picture 5"/>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1119" y="3199770"/>
                <a:ext cx="350761" cy="52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cxnSp>
        <p:nvCxnSpPr>
          <p:cNvPr id="8" name="Straight Connector 7"/>
          <p:cNvCxnSpPr/>
          <p:nvPr/>
        </p:nvCxnSpPr>
        <p:spPr>
          <a:xfrm>
            <a:off x="1957662" y="1183888"/>
            <a:ext cx="0" cy="728347"/>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cxnSpLocks/>
          </p:cNvCxnSpPr>
          <p:nvPr/>
        </p:nvCxnSpPr>
        <p:spPr>
          <a:xfrm>
            <a:off x="1957662" y="2027448"/>
            <a:ext cx="0" cy="3634886"/>
          </a:xfrm>
          <a:prstGeom prst="line">
            <a:avLst/>
          </a:prstGeom>
          <a:ln w="57150">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a:cxnSpLocks/>
          </p:cNvCxnSpPr>
          <p:nvPr/>
        </p:nvCxnSpPr>
        <p:spPr>
          <a:xfrm flipH="1">
            <a:off x="1957663" y="1533988"/>
            <a:ext cx="337481"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cxnSpLocks/>
          </p:cNvCxnSpPr>
          <p:nvPr/>
        </p:nvCxnSpPr>
        <p:spPr>
          <a:xfrm flipH="1">
            <a:off x="1957662" y="3876525"/>
            <a:ext cx="337482" cy="0"/>
          </a:xfrm>
          <a:prstGeom prst="line">
            <a:avLst/>
          </a:prstGeom>
          <a:ln w="57150">
            <a:solidFill>
              <a:schemeClr val="accent2">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1005541" y="1221851"/>
            <a:ext cx="682782" cy="700358"/>
            <a:chOff x="248116" y="1137510"/>
            <a:chExt cx="1524928" cy="1564181"/>
          </a:xfrm>
        </p:grpSpPr>
        <p:pic>
          <p:nvPicPr>
            <p:cNvPr id="52" name="Picture 2"/>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50000" t="2576"/>
            <a:stretch/>
          </p:blipFill>
          <p:spPr bwMode="auto">
            <a:xfrm>
              <a:off x="1010580" y="1137510"/>
              <a:ext cx="762464" cy="1564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ChangeAspect="1" noChangeArrowheads="1"/>
            </p:cNvPicPr>
            <p:nvPr/>
          </p:nvPicPr>
          <p:blipFill rotWithShape="1">
            <a:blip r:embed="rId7" cstate="print">
              <a:clrChange>
                <a:clrFrom>
                  <a:srgbClr val="FAFAFA"/>
                </a:clrFrom>
                <a:clrTo>
                  <a:srgbClr val="FAFAFA">
                    <a:alpha val="0"/>
                  </a:srgbClr>
                </a:clrTo>
              </a:clrChange>
              <a:duotone>
                <a:schemeClr val="bg2">
                  <a:shade val="45000"/>
                  <a:satMod val="135000"/>
                </a:schemeClr>
                <a:prstClr val="white"/>
              </a:duotone>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t="2575" r="50000" b="1"/>
            <a:stretch/>
          </p:blipFill>
          <p:spPr bwMode="auto">
            <a:xfrm>
              <a:off x="248116" y="1137510"/>
              <a:ext cx="762465" cy="1564181"/>
            </a:xfrm>
            <a:prstGeom prst="rect">
              <a:avLst/>
            </a:prstGeom>
            <a:noFill/>
            <a:ln>
              <a:noFill/>
            </a:ln>
            <a:effectLst>
              <a:glow rad="635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71552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rot="5400000">
            <a:off x="4197622" y="-949723"/>
            <a:ext cx="4634964" cy="8769094"/>
          </a:xfrm>
          <a:prstGeom prst="round2SameRect">
            <a:avLst>
              <a:gd name="adj1" fmla="val 3734"/>
              <a:gd name="adj2" fmla="val 0"/>
            </a:avLst>
          </a:prstGeom>
          <a:solidFill>
            <a:schemeClr val="tx2">
              <a:lumMod val="60000"/>
              <a:lumOff val="40000"/>
            </a:schemeClr>
          </a:solidFill>
          <a:ln w="76200" cap="flat" cmpd="sng" algn="ctr">
            <a:solidFill>
              <a:srgbClr val="FFFFFF"/>
            </a:solidFill>
            <a:prstDash val="solid"/>
          </a:ln>
          <a:effectLst/>
        </p:spPr>
        <p:txBody>
          <a:bodyPr vert="vert" rtlCol="0" anchor="ctr">
            <a:noAutofit/>
          </a:bodyPr>
          <a:lstStyle/>
          <a:p>
            <a:pPr algn="ctr" defTabSz="914241"/>
            <a:endParaRPr lang="en-GB" b="1" kern="0">
              <a:solidFill>
                <a:srgbClr val="FFFFFF"/>
              </a:solidFill>
              <a:latin typeface="Arial"/>
            </a:endParaRPr>
          </a:p>
        </p:txBody>
      </p:sp>
      <p:sp>
        <p:nvSpPr>
          <p:cNvPr id="2" name="Title 1"/>
          <p:cNvSpPr>
            <a:spLocks noGrp="1"/>
          </p:cNvSpPr>
          <p:nvPr>
            <p:ph type="title"/>
          </p:nvPr>
        </p:nvSpPr>
        <p:spPr>
          <a:xfrm>
            <a:off x="228600" y="152401"/>
            <a:ext cx="11292838" cy="834047"/>
          </a:xfrm>
        </p:spPr>
        <p:txBody>
          <a:bodyPr>
            <a:noAutofit/>
          </a:bodyPr>
          <a:lstStyle/>
          <a:p>
            <a:r>
              <a:rPr lang="en-GB" sz="3600" dirty="0"/>
              <a:t>Possible mechanisms of TD following testicular cancer (cont.)</a:t>
            </a:r>
          </a:p>
        </p:txBody>
      </p:sp>
      <p:sp>
        <p:nvSpPr>
          <p:cNvPr id="3" name="Content Placeholder 2"/>
          <p:cNvSpPr>
            <a:spLocks noGrp="1"/>
          </p:cNvSpPr>
          <p:nvPr>
            <p:ph idx="1"/>
          </p:nvPr>
        </p:nvSpPr>
        <p:spPr>
          <a:xfrm>
            <a:off x="2291567" y="1195666"/>
            <a:ext cx="8608084" cy="4710684"/>
          </a:xfrm>
        </p:spPr>
        <p:txBody>
          <a:bodyPr>
            <a:noAutofit/>
          </a:bodyPr>
          <a:lstStyle/>
          <a:p>
            <a:pPr>
              <a:buClr>
                <a:schemeClr val="bg1"/>
              </a:buClr>
            </a:pPr>
            <a:r>
              <a:rPr lang="en-GB" sz="1800" dirty="0" err="1">
                <a:solidFill>
                  <a:schemeClr val="bg1"/>
                </a:solidFill>
              </a:rPr>
              <a:t>hCG</a:t>
            </a:r>
            <a:r>
              <a:rPr lang="en-GB" sz="1800" dirty="0">
                <a:solidFill>
                  <a:schemeClr val="bg1"/>
                </a:solidFill>
              </a:rPr>
              <a:t>-producing tumours were found to affect the gonadal endocrine axis, resulting in </a:t>
            </a:r>
            <a:r>
              <a:rPr lang="en-GB" sz="1800" b="1" dirty="0">
                <a:solidFill>
                  <a:schemeClr val="bg1"/>
                </a:solidFill>
              </a:rPr>
              <a:t>increased testosterone and decreased LH levels </a:t>
            </a:r>
            <a:br>
              <a:rPr lang="en-GB" sz="1800" b="1" dirty="0">
                <a:solidFill>
                  <a:schemeClr val="bg1"/>
                </a:solidFill>
              </a:rPr>
            </a:br>
            <a:r>
              <a:rPr lang="en-GB" sz="1800" b="1" dirty="0">
                <a:solidFill>
                  <a:schemeClr val="bg1"/>
                </a:solidFill>
              </a:rPr>
              <a:t>pre-chemotherapy</a:t>
            </a:r>
            <a:r>
              <a:rPr lang="en-GB" sz="1800" baseline="30000" dirty="0">
                <a:solidFill>
                  <a:schemeClr val="bg1"/>
                </a:solidFill>
              </a:rPr>
              <a:t>1</a:t>
            </a:r>
          </a:p>
          <a:p>
            <a:pPr lvl="1">
              <a:buClr>
                <a:schemeClr val="bg1"/>
              </a:buClr>
            </a:pPr>
            <a:r>
              <a:rPr lang="en-GB" sz="1600" dirty="0">
                <a:solidFill>
                  <a:schemeClr val="bg1"/>
                </a:solidFill>
              </a:rPr>
              <a:t>Changes in testosterone and LH at 1-year post-chemotherapy were </a:t>
            </a:r>
            <a:br>
              <a:rPr lang="en-GB" sz="1600" dirty="0">
                <a:solidFill>
                  <a:schemeClr val="bg1"/>
                </a:solidFill>
              </a:rPr>
            </a:br>
            <a:r>
              <a:rPr lang="en-GB" sz="1600" dirty="0">
                <a:solidFill>
                  <a:schemeClr val="bg1"/>
                </a:solidFill>
              </a:rPr>
              <a:t>largely attributable to successful cancer treatment and elimination </a:t>
            </a:r>
            <a:br>
              <a:rPr lang="en-GB" sz="1600" dirty="0">
                <a:solidFill>
                  <a:schemeClr val="bg1"/>
                </a:solidFill>
              </a:rPr>
            </a:br>
            <a:r>
              <a:rPr lang="en-GB" sz="1600" dirty="0">
                <a:solidFill>
                  <a:schemeClr val="bg1"/>
                </a:solidFill>
              </a:rPr>
              <a:t>of the </a:t>
            </a:r>
            <a:r>
              <a:rPr lang="en-GB" sz="1600" dirty="0" err="1">
                <a:solidFill>
                  <a:schemeClr val="bg1"/>
                </a:solidFill>
              </a:rPr>
              <a:t>hCG</a:t>
            </a:r>
            <a:r>
              <a:rPr lang="en-GB" sz="1600" dirty="0">
                <a:solidFill>
                  <a:schemeClr val="bg1"/>
                </a:solidFill>
              </a:rPr>
              <a:t> stimulus</a:t>
            </a:r>
          </a:p>
          <a:p>
            <a:pPr marL="269875" lvl="1" indent="-269875">
              <a:spcBef>
                <a:spcPts val="1200"/>
              </a:spcBef>
              <a:buClr>
                <a:schemeClr val="bg1"/>
              </a:buClr>
              <a:buFont typeface="Arial"/>
              <a:buChar char="•"/>
            </a:pPr>
            <a:r>
              <a:rPr lang="en-GB" sz="1800" dirty="0">
                <a:solidFill>
                  <a:schemeClr val="bg1"/>
                </a:solidFill>
              </a:rPr>
              <a:t>In a prospective study of testicular cancer patients (N=128):</a:t>
            </a:r>
            <a:r>
              <a:rPr lang="en-GB" sz="1800" baseline="30000" dirty="0">
                <a:solidFill>
                  <a:schemeClr val="bg1"/>
                </a:solidFill>
              </a:rPr>
              <a:t>2</a:t>
            </a:r>
          </a:p>
          <a:p>
            <a:pPr lvl="1">
              <a:buClr>
                <a:schemeClr val="bg1"/>
              </a:buClr>
            </a:pPr>
            <a:r>
              <a:rPr lang="en-GB" sz="1600" b="1" dirty="0">
                <a:solidFill>
                  <a:schemeClr val="bg1"/>
                </a:solidFill>
              </a:rPr>
              <a:t>40%</a:t>
            </a:r>
            <a:r>
              <a:rPr lang="en-GB" sz="1600" dirty="0">
                <a:solidFill>
                  <a:schemeClr val="bg1"/>
                </a:solidFill>
              </a:rPr>
              <a:t> of those with active disease presented with elevated </a:t>
            </a:r>
            <a:r>
              <a:rPr lang="en-GB" sz="1600" dirty="0" err="1">
                <a:solidFill>
                  <a:schemeClr val="bg1"/>
                </a:solidFill>
              </a:rPr>
              <a:t>oestradiol</a:t>
            </a:r>
            <a:r>
              <a:rPr lang="en-GB" sz="1600" dirty="0">
                <a:solidFill>
                  <a:schemeClr val="bg1"/>
                </a:solidFill>
              </a:rPr>
              <a:t> concentrations, versus </a:t>
            </a:r>
            <a:r>
              <a:rPr lang="en-GB" sz="1600" b="1" dirty="0">
                <a:solidFill>
                  <a:schemeClr val="bg1"/>
                </a:solidFill>
              </a:rPr>
              <a:t>7%</a:t>
            </a:r>
            <a:r>
              <a:rPr lang="en-GB" sz="1600" dirty="0">
                <a:solidFill>
                  <a:schemeClr val="bg1"/>
                </a:solidFill>
              </a:rPr>
              <a:t> of those without</a:t>
            </a:r>
            <a:endParaRPr lang="en-GB" sz="1600" baseline="30000" dirty="0">
              <a:solidFill>
                <a:schemeClr val="bg1"/>
              </a:solidFill>
            </a:endParaRPr>
          </a:p>
          <a:p>
            <a:pPr lvl="1">
              <a:buClr>
                <a:schemeClr val="bg1"/>
              </a:buClr>
            </a:pPr>
            <a:r>
              <a:rPr lang="en-GB" sz="1600" dirty="0">
                <a:solidFill>
                  <a:schemeClr val="bg1"/>
                </a:solidFill>
              </a:rPr>
              <a:t>In the active-disease group, there was a strong correlation between </a:t>
            </a:r>
            <a:br>
              <a:rPr lang="en-GB" sz="1600" dirty="0">
                <a:solidFill>
                  <a:schemeClr val="bg1"/>
                </a:solidFill>
              </a:rPr>
            </a:br>
            <a:r>
              <a:rPr lang="en-GB" sz="1600" dirty="0">
                <a:solidFill>
                  <a:schemeClr val="bg1"/>
                </a:solidFill>
              </a:rPr>
              <a:t>high </a:t>
            </a:r>
            <a:r>
              <a:rPr lang="en-GB" sz="1600" dirty="0" err="1">
                <a:solidFill>
                  <a:schemeClr val="bg1"/>
                </a:solidFill>
              </a:rPr>
              <a:t>oestradiol</a:t>
            </a:r>
            <a:r>
              <a:rPr lang="en-GB" sz="1600" dirty="0">
                <a:solidFill>
                  <a:schemeClr val="bg1"/>
                </a:solidFill>
              </a:rPr>
              <a:t> concentrations and elevated </a:t>
            </a:r>
            <a:r>
              <a:rPr lang="en-GB" sz="1600" dirty="0" err="1">
                <a:solidFill>
                  <a:schemeClr val="bg1"/>
                </a:solidFill>
              </a:rPr>
              <a:t>hCG</a:t>
            </a:r>
            <a:r>
              <a:rPr lang="en-GB" sz="1600" dirty="0">
                <a:solidFill>
                  <a:schemeClr val="bg1"/>
                </a:solidFill>
              </a:rPr>
              <a:t> concentrations</a:t>
            </a:r>
          </a:p>
          <a:p>
            <a:pPr lvl="1">
              <a:buClr>
                <a:schemeClr val="bg1"/>
              </a:buClr>
            </a:pPr>
            <a:r>
              <a:rPr lang="en-GB" sz="1600" dirty="0">
                <a:solidFill>
                  <a:schemeClr val="bg1"/>
                </a:solidFill>
              </a:rPr>
              <a:t>Pathologically high </a:t>
            </a:r>
            <a:r>
              <a:rPr lang="en-GB" sz="1600" dirty="0" err="1">
                <a:solidFill>
                  <a:schemeClr val="bg1"/>
                </a:solidFill>
              </a:rPr>
              <a:t>oestradiol</a:t>
            </a:r>
            <a:r>
              <a:rPr lang="en-GB" sz="1600" dirty="0">
                <a:solidFill>
                  <a:schemeClr val="bg1"/>
                </a:solidFill>
              </a:rPr>
              <a:t> levels interfere with the pituitary gonadal axis and may increase the risk of TD after treatment completion</a:t>
            </a:r>
          </a:p>
          <a:p>
            <a:pPr lvl="1">
              <a:buClr>
                <a:schemeClr val="bg1"/>
              </a:buClr>
            </a:pPr>
            <a:r>
              <a:rPr lang="en-GB" sz="1600" dirty="0" err="1">
                <a:solidFill>
                  <a:schemeClr val="bg1"/>
                </a:solidFill>
              </a:rPr>
              <a:t>Oestradiol</a:t>
            </a:r>
            <a:r>
              <a:rPr lang="en-GB" sz="1600" dirty="0">
                <a:solidFill>
                  <a:schemeClr val="bg1"/>
                </a:solidFill>
              </a:rPr>
              <a:t> may be secreted by the tumour itself, or the </a:t>
            </a:r>
            <a:r>
              <a:rPr lang="en-GB" sz="1600" dirty="0" err="1">
                <a:solidFill>
                  <a:schemeClr val="bg1"/>
                </a:solidFill>
              </a:rPr>
              <a:t>Leydig</a:t>
            </a:r>
            <a:r>
              <a:rPr lang="en-GB" sz="1600" dirty="0">
                <a:solidFill>
                  <a:schemeClr val="bg1"/>
                </a:solidFill>
              </a:rPr>
              <a:t> cells, </a:t>
            </a:r>
            <a:br>
              <a:rPr lang="en-GB" sz="1600" dirty="0">
                <a:solidFill>
                  <a:schemeClr val="bg1"/>
                </a:solidFill>
              </a:rPr>
            </a:br>
            <a:r>
              <a:rPr lang="en-GB" sz="1600" dirty="0">
                <a:solidFill>
                  <a:schemeClr val="bg1"/>
                </a:solidFill>
              </a:rPr>
              <a:t>in the presence of chorionic gonadotropin</a:t>
            </a:r>
            <a:r>
              <a:rPr lang="en-GB" sz="1600" baseline="30000" dirty="0">
                <a:solidFill>
                  <a:schemeClr val="bg1"/>
                </a:solidFill>
              </a:rPr>
              <a:t>2,3</a:t>
            </a:r>
          </a:p>
        </p:txBody>
      </p:sp>
      <p:sp>
        <p:nvSpPr>
          <p:cNvPr id="5" name="TextBox 4"/>
          <p:cNvSpPr txBox="1"/>
          <p:nvPr/>
        </p:nvSpPr>
        <p:spPr>
          <a:xfrm>
            <a:off x="1523999" y="5893388"/>
            <a:ext cx="9144001" cy="400110"/>
          </a:xfrm>
          <a:prstGeom prst="rect">
            <a:avLst/>
          </a:prstGeom>
          <a:noFill/>
        </p:spPr>
        <p:txBody>
          <a:bodyPr wrap="square" rtlCol="0" anchor="b">
            <a:spAutoFit/>
          </a:bodyPr>
          <a:lstStyle/>
          <a:p>
            <a:r>
              <a:rPr lang="en-GB" sz="1000" dirty="0" err="1">
                <a:solidFill>
                  <a:schemeClr val="tx2"/>
                </a:solidFill>
              </a:rPr>
              <a:t>hCG</a:t>
            </a:r>
            <a:r>
              <a:rPr lang="en-GB" sz="1000" dirty="0">
                <a:solidFill>
                  <a:schemeClr val="tx2"/>
                </a:solidFill>
              </a:rPr>
              <a:t>, human chorionic gonadotropin; LH, luteinising hormone; TD, testosterone deficiency</a:t>
            </a:r>
          </a:p>
          <a:p>
            <a:r>
              <a:rPr lang="en-GB" sz="1000" b="1" dirty="0">
                <a:solidFill>
                  <a:schemeClr val="tx2"/>
                </a:solidFill>
              </a:rPr>
              <a:t>1.</a:t>
            </a:r>
            <a:r>
              <a:rPr lang="en-GB" sz="1000" dirty="0">
                <a:solidFill>
                  <a:schemeClr val="tx2"/>
                </a:solidFill>
              </a:rPr>
              <a:t> </a:t>
            </a:r>
            <a:r>
              <a:rPr lang="en-GB" sz="1000" dirty="0" err="1">
                <a:solidFill>
                  <a:schemeClr val="tx2"/>
                </a:solidFill>
              </a:rPr>
              <a:t>Steggink</a:t>
            </a:r>
            <a:r>
              <a:rPr lang="en-GB" sz="1000" dirty="0">
                <a:solidFill>
                  <a:schemeClr val="tx2"/>
                </a:solidFill>
              </a:rPr>
              <a:t> LC </a:t>
            </a:r>
            <a:r>
              <a:rPr lang="en-GB" sz="1000" i="1" dirty="0">
                <a:solidFill>
                  <a:schemeClr val="tx2"/>
                </a:solidFill>
              </a:rPr>
              <a:t>et al. Andrology</a:t>
            </a:r>
            <a:r>
              <a:rPr lang="en-GB" sz="1000" dirty="0">
                <a:solidFill>
                  <a:schemeClr val="tx2"/>
                </a:solidFill>
              </a:rPr>
              <a:t> 2019;7:441–8; </a:t>
            </a:r>
            <a:r>
              <a:rPr lang="en-GB" sz="1000" b="1" dirty="0">
                <a:solidFill>
                  <a:schemeClr val="tx2"/>
                </a:solidFill>
              </a:rPr>
              <a:t>2.</a:t>
            </a:r>
            <a:r>
              <a:rPr lang="en-GB" sz="1000" dirty="0">
                <a:solidFill>
                  <a:schemeClr val="tx2"/>
                </a:solidFill>
              </a:rPr>
              <a:t> </a:t>
            </a:r>
            <a:r>
              <a:rPr lang="en-GB" sz="1000" dirty="0" err="1">
                <a:solidFill>
                  <a:schemeClr val="tx2"/>
                </a:solidFill>
              </a:rPr>
              <a:t>Wiechno</a:t>
            </a:r>
            <a:r>
              <a:rPr lang="en-GB" sz="1000" dirty="0">
                <a:solidFill>
                  <a:schemeClr val="tx2"/>
                </a:solidFill>
              </a:rPr>
              <a:t> PJ </a:t>
            </a:r>
            <a:r>
              <a:rPr lang="en-GB" sz="1000" i="1" dirty="0">
                <a:solidFill>
                  <a:schemeClr val="tx2"/>
                </a:solidFill>
              </a:rPr>
              <a:t>et al. Med </a:t>
            </a:r>
            <a:r>
              <a:rPr lang="en-GB" sz="1000" i="1" dirty="0" err="1">
                <a:solidFill>
                  <a:schemeClr val="tx2"/>
                </a:solidFill>
              </a:rPr>
              <a:t>Oncol</a:t>
            </a:r>
            <a:r>
              <a:rPr lang="en-GB" sz="1000" dirty="0">
                <a:solidFill>
                  <a:schemeClr val="tx2"/>
                </a:solidFill>
              </a:rPr>
              <a:t> 2017;34:84; </a:t>
            </a:r>
            <a:r>
              <a:rPr lang="en-GB" sz="1000" b="1" dirty="0">
                <a:solidFill>
                  <a:schemeClr val="tx2"/>
                </a:solidFill>
              </a:rPr>
              <a:t>3.</a:t>
            </a:r>
            <a:r>
              <a:rPr lang="en-GB" sz="1000" dirty="0">
                <a:solidFill>
                  <a:schemeClr val="tx2"/>
                </a:solidFill>
              </a:rPr>
              <a:t> Kirby M</a:t>
            </a:r>
            <a:r>
              <a:rPr lang="en-GB" sz="1000" i="1" dirty="0">
                <a:solidFill>
                  <a:schemeClr val="tx2"/>
                </a:solidFill>
              </a:rPr>
              <a:t>. Trends </a:t>
            </a:r>
            <a:r>
              <a:rPr lang="en-GB" sz="1000" i="1" dirty="0" err="1">
                <a:solidFill>
                  <a:schemeClr val="tx2"/>
                </a:solidFill>
              </a:rPr>
              <a:t>Urol</a:t>
            </a:r>
            <a:r>
              <a:rPr lang="en-GB" sz="1000" i="1" dirty="0">
                <a:solidFill>
                  <a:schemeClr val="tx2"/>
                </a:solidFill>
              </a:rPr>
              <a:t> </a:t>
            </a:r>
            <a:r>
              <a:rPr lang="en-GB" sz="1000" i="1" dirty="0" err="1">
                <a:solidFill>
                  <a:schemeClr val="tx2"/>
                </a:solidFill>
              </a:rPr>
              <a:t>Mens</a:t>
            </a:r>
            <a:r>
              <a:rPr lang="en-GB" sz="1000" i="1" dirty="0">
                <a:solidFill>
                  <a:schemeClr val="tx2"/>
                </a:solidFill>
              </a:rPr>
              <a:t> Health</a:t>
            </a:r>
            <a:r>
              <a:rPr lang="en-GB" sz="1000" dirty="0">
                <a:solidFill>
                  <a:schemeClr val="tx2"/>
                </a:solidFill>
              </a:rPr>
              <a:t> 2020;11:12–7.</a:t>
            </a:r>
          </a:p>
        </p:txBody>
      </p:sp>
      <p:cxnSp>
        <p:nvCxnSpPr>
          <p:cNvPr id="43" name="Straight Connector 42"/>
          <p:cNvCxnSpPr/>
          <p:nvPr/>
        </p:nvCxnSpPr>
        <p:spPr>
          <a:xfrm>
            <a:off x="2021670" y="1150100"/>
            <a:ext cx="0" cy="4517780"/>
          </a:xfrm>
          <a:prstGeom prst="line">
            <a:avLst/>
          </a:prstGeom>
          <a:ln w="571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2021670" y="3399846"/>
            <a:ext cx="177230" cy="0"/>
          </a:xfrm>
          <a:prstGeom prst="line">
            <a:avLst/>
          </a:prstGeom>
          <a:ln w="571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5" descr="The chemical structure of testosterone."/>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9860000">
            <a:off x="557016" y="2918906"/>
            <a:ext cx="1234575" cy="798616"/>
          </a:xfrm>
          <a:prstGeom prst="rect">
            <a:avLst/>
          </a:prstGeom>
          <a:noFill/>
          <a:effectLst>
            <a:glow rad="228600">
              <a:srgbClr val="7030A0">
                <a:alpha val="40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6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3"/>
          <p:cNvSpPr/>
          <p:nvPr/>
        </p:nvSpPr>
        <p:spPr>
          <a:xfrm rot="5400000">
            <a:off x="4932639" y="-1690526"/>
            <a:ext cx="3267622" cy="9215035"/>
          </a:xfrm>
          <a:prstGeom prst="round2SameRect">
            <a:avLst>
              <a:gd name="adj1" fmla="val 6596"/>
              <a:gd name="adj2" fmla="val 0"/>
            </a:avLst>
          </a:prstGeom>
          <a:solidFill>
            <a:schemeClr val="tx2">
              <a:lumMod val="60000"/>
              <a:lumOff val="40000"/>
            </a:schemeClr>
          </a:solidFill>
          <a:ln w="76200" cap="flat" cmpd="sng" algn="ctr">
            <a:solidFill>
              <a:srgbClr val="FFFFFF"/>
            </a:solidFill>
            <a:prstDash val="solid"/>
          </a:ln>
          <a:effectLst/>
        </p:spPr>
        <p:txBody>
          <a:bodyPr vert="vert" rtlCol="0" anchor="ctr">
            <a:noAutofit/>
          </a:bodyPr>
          <a:lstStyle/>
          <a:p>
            <a:pPr algn="ctr" defTabSz="914241"/>
            <a:endParaRPr lang="en-GB" b="1" kern="0">
              <a:solidFill>
                <a:srgbClr val="FFFFFF"/>
              </a:solidFill>
              <a:latin typeface="Arial"/>
            </a:endParaRPr>
          </a:p>
        </p:txBody>
      </p:sp>
      <p:sp>
        <p:nvSpPr>
          <p:cNvPr id="2" name="Title 1"/>
          <p:cNvSpPr>
            <a:spLocks noGrp="1"/>
          </p:cNvSpPr>
          <p:nvPr>
            <p:ph type="title"/>
          </p:nvPr>
        </p:nvSpPr>
        <p:spPr>
          <a:xfrm>
            <a:off x="219459" y="152401"/>
            <a:ext cx="11237963" cy="834047"/>
          </a:xfrm>
        </p:spPr>
        <p:txBody>
          <a:bodyPr>
            <a:noAutofit/>
          </a:bodyPr>
          <a:lstStyle/>
          <a:p>
            <a:r>
              <a:rPr lang="en-GB" sz="3600" dirty="0"/>
              <a:t>Possible mechanisms of TD following testicular cancer (cont.)</a:t>
            </a:r>
          </a:p>
        </p:txBody>
      </p:sp>
      <p:sp>
        <p:nvSpPr>
          <p:cNvPr id="3" name="Content Placeholder 2"/>
          <p:cNvSpPr>
            <a:spLocks noGrp="1"/>
          </p:cNvSpPr>
          <p:nvPr>
            <p:ph idx="1"/>
          </p:nvPr>
        </p:nvSpPr>
        <p:spPr>
          <a:xfrm>
            <a:off x="2047548" y="1463039"/>
            <a:ext cx="8952684" cy="4534505"/>
          </a:xfrm>
        </p:spPr>
        <p:txBody>
          <a:bodyPr>
            <a:noAutofit/>
          </a:bodyPr>
          <a:lstStyle/>
          <a:p>
            <a:pPr>
              <a:buClr>
                <a:schemeClr val="bg1"/>
              </a:buClr>
            </a:pPr>
            <a:r>
              <a:rPr lang="en-GB" sz="1800" dirty="0">
                <a:solidFill>
                  <a:schemeClr val="bg1"/>
                </a:solidFill>
              </a:rPr>
              <a:t>Many patients with cancer find the experience to be psychologically stressful</a:t>
            </a:r>
          </a:p>
          <a:p>
            <a:pPr lvl="1">
              <a:buClr>
                <a:schemeClr val="bg1"/>
              </a:buClr>
            </a:pPr>
            <a:r>
              <a:rPr lang="en-GB" sz="1600" dirty="0">
                <a:solidFill>
                  <a:schemeClr val="bg1"/>
                </a:solidFill>
              </a:rPr>
              <a:t>Stress increases cortisol production and may decrease testosterone levels, with secondary increases in serum LH and FSH levels</a:t>
            </a:r>
            <a:r>
              <a:rPr lang="en-GB" sz="1600" baseline="30000" dirty="0">
                <a:solidFill>
                  <a:schemeClr val="bg1"/>
                </a:solidFill>
              </a:rPr>
              <a:t>1,2</a:t>
            </a:r>
          </a:p>
          <a:p>
            <a:pPr lvl="1">
              <a:buClr>
                <a:schemeClr val="bg1"/>
              </a:buClr>
            </a:pPr>
            <a:r>
              <a:rPr lang="en-GB" sz="1600" dirty="0">
                <a:solidFill>
                  <a:schemeClr val="bg1"/>
                </a:solidFill>
              </a:rPr>
              <a:t>Increased cortisol and decreased testosterone may, in turn, contribute to increased stress</a:t>
            </a:r>
            <a:r>
              <a:rPr lang="en-GB" sz="1600" baseline="30000" dirty="0">
                <a:solidFill>
                  <a:schemeClr val="bg1"/>
                </a:solidFill>
              </a:rPr>
              <a:t>1</a:t>
            </a:r>
          </a:p>
          <a:p>
            <a:pPr>
              <a:buClr>
                <a:schemeClr val="bg1"/>
              </a:buClr>
            </a:pPr>
            <a:r>
              <a:rPr lang="en-GB" sz="1800" dirty="0">
                <a:solidFill>
                  <a:schemeClr val="bg1"/>
                </a:solidFill>
              </a:rPr>
              <a:t>An increased risk of accelerated hormonal ageing has                                    been reported in testicular cancer survivors over the                                           long term (i.e. 20 years after treatment)</a:t>
            </a:r>
            <a:r>
              <a:rPr lang="en-GB" sz="1800" baseline="30000" dirty="0">
                <a:solidFill>
                  <a:schemeClr val="bg1"/>
                </a:solidFill>
              </a:rPr>
              <a:t>3</a:t>
            </a:r>
          </a:p>
        </p:txBody>
      </p:sp>
      <p:sp>
        <p:nvSpPr>
          <p:cNvPr id="5" name="TextBox 4"/>
          <p:cNvSpPr txBox="1"/>
          <p:nvPr/>
        </p:nvSpPr>
        <p:spPr>
          <a:xfrm>
            <a:off x="1523999" y="5861272"/>
            <a:ext cx="9144001" cy="400110"/>
          </a:xfrm>
          <a:prstGeom prst="rect">
            <a:avLst/>
          </a:prstGeom>
          <a:noFill/>
        </p:spPr>
        <p:txBody>
          <a:bodyPr wrap="square" rtlCol="0" anchor="b">
            <a:spAutoFit/>
          </a:bodyPr>
          <a:lstStyle/>
          <a:p>
            <a:r>
              <a:rPr lang="en-GB" sz="1000" dirty="0">
                <a:solidFill>
                  <a:schemeClr val="tx2"/>
                </a:solidFill>
              </a:rPr>
              <a:t>FSH, follicle-stimulating hormone; LH, luteinising hormone; TD, testosterone deficiency</a:t>
            </a:r>
          </a:p>
          <a:p>
            <a:r>
              <a:rPr lang="en-GB" sz="1000" b="1" dirty="0">
                <a:solidFill>
                  <a:schemeClr val="tx2"/>
                </a:solidFill>
              </a:rPr>
              <a:t>1.</a:t>
            </a:r>
            <a:r>
              <a:rPr lang="en-GB" sz="1000" dirty="0">
                <a:solidFill>
                  <a:schemeClr val="tx2"/>
                </a:solidFill>
              </a:rPr>
              <a:t> Choi JC </a:t>
            </a:r>
            <a:r>
              <a:rPr lang="en-GB" sz="1000" i="1" dirty="0">
                <a:solidFill>
                  <a:schemeClr val="tx2"/>
                </a:solidFill>
              </a:rPr>
              <a:t>et al. Anaesthesia</a:t>
            </a:r>
            <a:r>
              <a:rPr lang="en-GB" sz="1000" dirty="0">
                <a:solidFill>
                  <a:schemeClr val="tx2"/>
                </a:solidFill>
              </a:rPr>
              <a:t> 2012;67:1146–51; </a:t>
            </a:r>
            <a:r>
              <a:rPr lang="en-GB" sz="1000" b="1" dirty="0">
                <a:solidFill>
                  <a:schemeClr val="tx2"/>
                </a:solidFill>
              </a:rPr>
              <a:t>2.</a:t>
            </a:r>
            <a:r>
              <a:rPr lang="en-GB" sz="1000" dirty="0">
                <a:solidFill>
                  <a:schemeClr val="tx2"/>
                </a:solidFill>
              </a:rPr>
              <a:t> </a:t>
            </a:r>
            <a:r>
              <a:rPr lang="en-GB" sz="1000" dirty="0" err="1">
                <a:solidFill>
                  <a:schemeClr val="tx2"/>
                </a:solidFill>
              </a:rPr>
              <a:t>Bhongade</a:t>
            </a:r>
            <a:r>
              <a:rPr lang="en-GB" sz="1000" dirty="0">
                <a:solidFill>
                  <a:schemeClr val="tx2"/>
                </a:solidFill>
              </a:rPr>
              <a:t> MB </a:t>
            </a:r>
            <a:r>
              <a:rPr lang="en-GB" sz="1000" i="1" dirty="0">
                <a:solidFill>
                  <a:schemeClr val="tx2"/>
                </a:solidFill>
              </a:rPr>
              <a:t>et al. </a:t>
            </a:r>
            <a:r>
              <a:rPr lang="en-GB" sz="1000" i="1" dirty="0" err="1">
                <a:solidFill>
                  <a:schemeClr val="tx2"/>
                </a:solidFill>
              </a:rPr>
              <a:t>Andrologia</a:t>
            </a:r>
            <a:r>
              <a:rPr lang="en-GB" sz="1000" dirty="0">
                <a:solidFill>
                  <a:schemeClr val="tx2"/>
                </a:solidFill>
              </a:rPr>
              <a:t> 2015;47:336–42; </a:t>
            </a:r>
            <a:r>
              <a:rPr lang="en-GB" sz="1000" b="1" dirty="0">
                <a:solidFill>
                  <a:schemeClr val="tx2"/>
                </a:solidFill>
              </a:rPr>
              <a:t>3.</a:t>
            </a:r>
            <a:r>
              <a:rPr lang="en-GB" sz="1000" dirty="0">
                <a:solidFill>
                  <a:schemeClr val="tx2"/>
                </a:solidFill>
              </a:rPr>
              <a:t> Oldenburg J. </a:t>
            </a:r>
            <a:r>
              <a:rPr lang="en-GB" sz="1000" i="1" dirty="0" err="1">
                <a:solidFill>
                  <a:schemeClr val="tx2"/>
                </a:solidFill>
              </a:rPr>
              <a:t>Urol</a:t>
            </a:r>
            <a:r>
              <a:rPr lang="en-GB" sz="1000" i="1" dirty="0">
                <a:solidFill>
                  <a:schemeClr val="tx2"/>
                </a:solidFill>
              </a:rPr>
              <a:t> </a:t>
            </a:r>
            <a:r>
              <a:rPr lang="en-GB" sz="1000" i="1" dirty="0" err="1">
                <a:solidFill>
                  <a:schemeClr val="tx2"/>
                </a:solidFill>
              </a:rPr>
              <a:t>Oncol</a:t>
            </a:r>
            <a:r>
              <a:rPr lang="en-GB" sz="1000" dirty="0">
                <a:solidFill>
                  <a:schemeClr val="tx2"/>
                </a:solidFill>
              </a:rPr>
              <a:t> 2015;33:407–12.</a:t>
            </a:r>
          </a:p>
        </p:txBody>
      </p:sp>
      <p:cxnSp>
        <p:nvCxnSpPr>
          <p:cNvPr id="43" name="Straight Connector 42"/>
          <p:cNvCxnSpPr/>
          <p:nvPr/>
        </p:nvCxnSpPr>
        <p:spPr>
          <a:xfrm>
            <a:off x="1870318" y="1329875"/>
            <a:ext cx="0" cy="3174234"/>
          </a:xfrm>
          <a:prstGeom prst="line">
            <a:avLst/>
          </a:prstGeom>
          <a:ln w="571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a:off x="1870318" y="2759106"/>
            <a:ext cx="177230" cy="0"/>
          </a:xfrm>
          <a:prstGeom prst="line">
            <a:avLst/>
          </a:prstGeom>
          <a:ln w="57150">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5" descr="The chemical structure of testosterone."/>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9860000">
            <a:off x="462687" y="2443999"/>
            <a:ext cx="1234575" cy="798616"/>
          </a:xfrm>
          <a:prstGeom prst="rect">
            <a:avLst/>
          </a:prstGeom>
          <a:noFill/>
          <a:effectLst>
            <a:glow rad="228600">
              <a:srgbClr val="7030A0">
                <a:alpha val="40000"/>
              </a:srgbClr>
            </a:glow>
          </a:effectLst>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5">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57077" y="2851516"/>
            <a:ext cx="2598293" cy="2982277"/>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0911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688" y="117774"/>
            <a:ext cx="8547905" cy="834047"/>
          </a:xfrm>
        </p:spPr>
        <p:txBody>
          <a:bodyPr>
            <a:noAutofit/>
          </a:bodyPr>
          <a:lstStyle/>
          <a:p>
            <a:r>
              <a:rPr lang="en-GB" sz="3600" dirty="0"/>
              <a:t>Metabolic syndrome</a:t>
            </a:r>
          </a:p>
        </p:txBody>
      </p:sp>
      <p:sp>
        <p:nvSpPr>
          <p:cNvPr id="3" name="Content Placeholder 2"/>
          <p:cNvSpPr>
            <a:spLocks noGrp="1"/>
          </p:cNvSpPr>
          <p:nvPr>
            <p:ph idx="1"/>
          </p:nvPr>
        </p:nvSpPr>
        <p:spPr>
          <a:xfrm>
            <a:off x="256032" y="1086806"/>
            <a:ext cx="11201399" cy="2481584"/>
          </a:xfrm>
        </p:spPr>
        <p:txBody>
          <a:bodyPr>
            <a:noAutofit/>
          </a:bodyPr>
          <a:lstStyle/>
          <a:p>
            <a:pPr>
              <a:spcBef>
                <a:spcPts val="600"/>
              </a:spcBef>
            </a:pPr>
            <a:r>
              <a:rPr lang="en-GB" sz="1600" dirty="0"/>
              <a:t>Metabolic syndrome is a cluster of risk factors for CV disease and T2DM</a:t>
            </a:r>
          </a:p>
          <a:p>
            <a:pPr lvl="1"/>
            <a:r>
              <a:rPr lang="en-GB" sz="1400" dirty="0"/>
              <a:t>These include abdominal obesity, raised blood pressure, dyslipidaemia </a:t>
            </a:r>
            <a:br>
              <a:rPr lang="en-GB" sz="1400" dirty="0"/>
            </a:br>
            <a:r>
              <a:rPr lang="en-GB" sz="1400" dirty="0"/>
              <a:t>(raised TG and lowered HDL-C) and raised blood glucose</a:t>
            </a:r>
            <a:r>
              <a:rPr lang="en-GB" sz="1400" baseline="30000" dirty="0"/>
              <a:t>1</a:t>
            </a:r>
          </a:p>
          <a:p>
            <a:pPr>
              <a:spcBef>
                <a:spcPts val="600"/>
              </a:spcBef>
            </a:pPr>
            <a:r>
              <a:rPr lang="en-GB" sz="1600" dirty="0"/>
              <a:t>Patients with metabolic syndrome are twice as likely to develop CV disease over                                                     the next 5–10 years as those without it, and their lifetime risk will be greater still</a:t>
            </a:r>
            <a:r>
              <a:rPr lang="en-GB" sz="1600" baseline="30000" dirty="0"/>
              <a:t>1</a:t>
            </a:r>
          </a:p>
          <a:p>
            <a:pPr>
              <a:spcBef>
                <a:spcPts val="600"/>
              </a:spcBef>
            </a:pPr>
            <a:r>
              <a:rPr lang="en-GB" sz="1600" dirty="0"/>
              <a:t>Metabolic syndrome also confers a 5-fold increased risk of T2DM</a:t>
            </a:r>
            <a:r>
              <a:rPr lang="en-GB" sz="1600" baseline="30000" dirty="0"/>
              <a:t>1</a:t>
            </a:r>
          </a:p>
        </p:txBody>
      </p:sp>
      <p:sp>
        <p:nvSpPr>
          <p:cNvPr id="5" name="TextBox 4"/>
          <p:cNvSpPr txBox="1"/>
          <p:nvPr/>
        </p:nvSpPr>
        <p:spPr>
          <a:xfrm>
            <a:off x="1524001" y="5777298"/>
            <a:ext cx="10024871" cy="553998"/>
          </a:xfrm>
          <a:prstGeom prst="rect">
            <a:avLst/>
          </a:prstGeom>
          <a:noFill/>
        </p:spPr>
        <p:txBody>
          <a:bodyPr wrap="square" rtlCol="0" anchor="b">
            <a:spAutoFit/>
          </a:bodyPr>
          <a:lstStyle/>
          <a:p>
            <a:r>
              <a:rPr lang="en-GB" sz="1000" dirty="0">
                <a:solidFill>
                  <a:schemeClr val="tx2"/>
                </a:solidFill>
              </a:rPr>
              <a:t>CV, cardiovascular; HDL-C, high-density lipoprotein cholesterol; T2DM, type 2 diabetes mellitus; TG, triglycerides; WC, waist circumference </a:t>
            </a:r>
          </a:p>
          <a:p>
            <a:r>
              <a:rPr lang="en-GB" sz="1000" b="1" dirty="0">
                <a:solidFill>
                  <a:schemeClr val="tx2"/>
                </a:solidFill>
              </a:rPr>
              <a:t>1.</a:t>
            </a:r>
            <a:r>
              <a:rPr lang="en-GB" sz="1000" dirty="0">
                <a:solidFill>
                  <a:schemeClr val="tx2"/>
                </a:solidFill>
              </a:rPr>
              <a:t> </a:t>
            </a:r>
            <a:r>
              <a:rPr lang="en-GB" sz="1000" dirty="0" err="1">
                <a:solidFill>
                  <a:schemeClr val="tx2"/>
                </a:solidFill>
              </a:rPr>
              <a:t>Alberti</a:t>
            </a:r>
            <a:r>
              <a:rPr lang="en-GB" sz="1000" dirty="0">
                <a:solidFill>
                  <a:schemeClr val="tx2"/>
                </a:solidFill>
              </a:rPr>
              <a:t> KG </a:t>
            </a:r>
            <a:r>
              <a:rPr lang="en-GB" sz="1000" i="1" dirty="0">
                <a:solidFill>
                  <a:schemeClr val="tx2"/>
                </a:solidFill>
              </a:rPr>
              <a:t>et al. Circulation</a:t>
            </a:r>
            <a:r>
              <a:rPr lang="en-GB" sz="1000" dirty="0">
                <a:solidFill>
                  <a:schemeClr val="tx2"/>
                </a:solidFill>
              </a:rPr>
              <a:t> 2009;20;120:1640–5; </a:t>
            </a:r>
            <a:r>
              <a:rPr lang="en-GB" sz="1000" b="1" dirty="0">
                <a:solidFill>
                  <a:schemeClr val="tx2"/>
                </a:solidFill>
              </a:rPr>
              <a:t>2.</a:t>
            </a:r>
            <a:r>
              <a:rPr lang="en-GB" sz="1000" dirty="0">
                <a:solidFill>
                  <a:schemeClr val="tx2"/>
                </a:solidFill>
              </a:rPr>
              <a:t> International Diabetes Federation 2006. https://www.idf.org/e-library/consensus-statements/60-idfconsensus-worldwide-definitionof-the-metabolic-syndrome.html (accessed June 2020).</a:t>
            </a:r>
          </a:p>
        </p:txBody>
      </p:sp>
      <p:pic>
        <p:nvPicPr>
          <p:cNvPr id="9" name="Picture 7" descr="Image: Report Cites Obesity As Major Health Hazard"/>
          <p:cNvPicPr>
            <a:picLocks noChangeAspect="1" noChangeArrowheads="1"/>
          </p:cNvPicPr>
          <p:nvPr/>
        </p:nvPicPr>
        <p:blipFill rotWithShape="1">
          <a:blip r:embed="rId3">
            <a:extLst>
              <a:ext uri="{28A0092B-C50C-407E-A947-70E740481C1C}">
                <a14:useLocalDpi xmlns:a14="http://schemas.microsoft.com/office/drawing/2010/main" val="0"/>
              </a:ext>
            </a:extLst>
          </a:blip>
          <a:srcRect l="1279" t="912" r="37792" b="5553"/>
          <a:stretch/>
        </p:blipFill>
        <p:spPr bwMode="auto">
          <a:xfrm>
            <a:off x="9038564" y="1062486"/>
            <a:ext cx="2418867" cy="3710688"/>
          </a:xfrm>
          <a:prstGeom prst="rect">
            <a:avLst/>
          </a:prstGeom>
          <a:noFill/>
          <a:ln w="9525">
            <a:noFill/>
            <a:miter lim="800000"/>
            <a:headEnd/>
            <a:tailEnd/>
          </a:ln>
          <a:effectLst>
            <a:innerShdw blurRad="114300">
              <a:prstClr val="black"/>
            </a:innerShdw>
          </a:effectLst>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650970826"/>
              </p:ext>
            </p:extLst>
          </p:nvPr>
        </p:nvGraphicFramePr>
        <p:xfrm>
          <a:off x="545589" y="2877438"/>
          <a:ext cx="8173003" cy="2466136"/>
        </p:xfrm>
        <a:graphic>
          <a:graphicData uri="http://schemas.openxmlformats.org/drawingml/2006/table">
            <a:tbl>
              <a:tblPr firstRow="1" bandRow="1">
                <a:tableStyleId>{5C22544A-7EE6-4342-B048-85BDC9FD1C3A}</a:tableStyleId>
              </a:tblPr>
              <a:tblGrid>
                <a:gridCol w="1550466">
                  <a:extLst>
                    <a:ext uri="{9D8B030D-6E8A-4147-A177-3AD203B41FA5}">
                      <a16:colId xmlns:a16="http://schemas.microsoft.com/office/drawing/2014/main" val="20000"/>
                    </a:ext>
                  </a:extLst>
                </a:gridCol>
                <a:gridCol w="4175325">
                  <a:extLst>
                    <a:ext uri="{9D8B030D-6E8A-4147-A177-3AD203B41FA5}">
                      <a16:colId xmlns:a16="http://schemas.microsoft.com/office/drawing/2014/main" val="20001"/>
                    </a:ext>
                  </a:extLst>
                </a:gridCol>
                <a:gridCol w="2447212">
                  <a:extLst>
                    <a:ext uri="{9D8B030D-6E8A-4147-A177-3AD203B41FA5}">
                      <a16:colId xmlns:a16="http://schemas.microsoft.com/office/drawing/2014/main" val="20002"/>
                    </a:ext>
                  </a:extLst>
                </a:gridCol>
              </a:tblGrid>
              <a:tr h="378940">
                <a:tc gridSpan="3">
                  <a:txBody>
                    <a:bodyPr/>
                    <a:lstStyle/>
                    <a:p>
                      <a:r>
                        <a:rPr lang="en-GB" sz="1500" dirty="0"/>
                        <a:t>IDF Consensus</a:t>
                      </a:r>
                      <a:r>
                        <a:rPr lang="en-GB" sz="1500" baseline="0" dirty="0"/>
                        <a:t> Worldwide Definition of the Metabolic Syndrome</a:t>
                      </a:r>
                      <a:r>
                        <a:rPr lang="en-GB" sz="1500" baseline="30000" dirty="0"/>
                        <a:t>2</a:t>
                      </a:r>
                    </a:p>
                  </a:txBody>
                  <a:tcPr anchor="ctr"/>
                </a:tc>
                <a:tc hMerge="1">
                  <a:txBody>
                    <a:bodyPr/>
                    <a:lstStyle/>
                    <a:p>
                      <a:endParaRPr lang="en-GB"/>
                    </a:p>
                  </a:txBody>
                  <a:tcPr/>
                </a:tc>
                <a:tc hMerge="1">
                  <a:txBody>
                    <a:bodyPr/>
                    <a:lstStyle/>
                    <a:p>
                      <a:endParaRPr lang="en-GB" sz="1800" dirty="0"/>
                    </a:p>
                  </a:txBody>
                  <a:tcPr anchor="ctr"/>
                </a:tc>
                <a:extLst>
                  <a:ext uri="{0D108BD9-81ED-4DB2-BD59-A6C34878D82A}">
                    <a16:rowId xmlns:a16="http://schemas.microsoft.com/office/drawing/2014/main" val="10000"/>
                  </a:ext>
                </a:extLst>
              </a:tr>
              <a:tr h="347866">
                <a:tc>
                  <a:txBody>
                    <a:bodyPr/>
                    <a:lstStyle/>
                    <a:p>
                      <a:endParaRPr lang="en-GB" sz="1500" dirty="0"/>
                    </a:p>
                  </a:txBody>
                  <a:tcPr anchor="ctr">
                    <a:lnR w="12700" cap="flat" cmpd="sng" algn="ctr">
                      <a:noFill/>
                      <a:prstDash val="solid"/>
                      <a:round/>
                      <a:headEnd type="none" w="med" len="med"/>
                      <a:tailEnd type="none" w="med" len="med"/>
                    </a:lnR>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b="1" dirty="0"/>
                        <a:t>Abdominal obesity</a:t>
                      </a:r>
                      <a:r>
                        <a:rPr lang="en-GB" sz="1500" b="0" dirty="0"/>
                        <a:t> (Europ</a:t>
                      </a:r>
                      <a:r>
                        <a:rPr lang="en-GB" sz="1500" b="0" kern="1200" dirty="0">
                          <a:solidFill>
                            <a:schemeClr val="dk1"/>
                          </a:solidFill>
                          <a:latin typeface="+mn-lt"/>
                          <a:ea typeface="+mn-ea"/>
                          <a:cs typeface="+mn-cs"/>
                        </a:rPr>
                        <a:t>ids:</a:t>
                      </a:r>
                      <a:r>
                        <a:rPr lang="en-GB" altLang="en-US" sz="1500" b="0" kern="1200" dirty="0">
                          <a:solidFill>
                            <a:schemeClr val="dk1"/>
                          </a:solidFill>
                          <a:latin typeface="+mn-lt"/>
                          <a:ea typeface="+mn-ea"/>
                          <a:cs typeface="+mn-cs"/>
                        </a:rPr>
                        <a:t> ♂ WC ≥94 cm)</a:t>
                      </a:r>
                      <a:endParaRPr lang="en-GB" sz="1500" b="0"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tcPr>
                </a:tc>
                <a:tc hMerge="1">
                  <a:txBody>
                    <a:bodyPr/>
                    <a:lstStyle/>
                    <a:p>
                      <a:pPr algn="ctr"/>
                      <a:endParaRPr lang="en-GB" sz="1550" baseline="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1"/>
                  </a:ext>
                </a:extLst>
              </a:tr>
              <a:tr h="347866">
                <a:tc>
                  <a:txBody>
                    <a:bodyPr/>
                    <a:lstStyle/>
                    <a:p>
                      <a:endParaRPr lang="en-GB" sz="1500" dirty="0"/>
                    </a:p>
                  </a:txBody>
                  <a:tcPr anchor="ctr">
                    <a:lnR w="12700" cap="flat" cmpd="sng" algn="ctr">
                      <a:noFill/>
                      <a:prstDash val="solid"/>
                      <a:round/>
                      <a:headEnd type="none" w="med" len="med"/>
                      <a:tailEnd type="none" w="med" len="med"/>
                    </a:lnR>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b="0" i="1" dirty="0"/>
                        <a:t>plus</a:t>
                      </a:r>
                      <a:r>
                        <a:rPr lang="en-GB" sz="1500" b="0" i="1" baseline="0" dirty="0"/>
                        <a:t> any 2 of (or treatment for) the following:</a:t>
                      </a:r>
                      <a:endParaRPr lang="en-GB" sz="1500" b="0" i="1" dirty="0"/>
                    </a:p>
                  </a:txBody>
                  <a:tcPr anchor="ctr">
                    <a:lnL w="12700" cap="flat" cmpd="sng" algn="ctr">
                      <a:noFill/>
                      <a:prstDash val="solid"/>
                      <a:round/>
                      <a:headEnd type="none" w="med" len="med"/>
                      <a:tailEnd type="none" w="med" len="med"/>
                    </a:lnL>
                  </a:tcPr>
                </a:tc>
                <a:tc hMerge="1">
                  <a:txBody>
                    <a:bodyPr/>
                    <a:lstStyle/>
                    <a:p>
                      <a:pPr algn="ctr"/>
                      <a:endParaRPr lang="en-GB" sz="1550" dirty="0"/>
                    </a:p>
                  </a:txBody>
                  <a:tcPr anchor="ctr">
                    <a:lnR w="12700" cap="flat" cmpd="sng" algn="ctr">
                      <a:noFill/>
                      <a:prstDash val="solid"/>
                      <a:round/>
                      <a:headEnd type="none" w="med" len="med"/>
                      <a:tailEnd type="none" w="med" len="med"/>
                    </a:lnR>
                  </a:tcPr>
                </a:tc>
                <a:extLst>
                  <a:ext uri="{0D108BD9-81ED-4DB2-BD59-A6C34878D82A}">
                    <a16:rowId xmlns:a16="http://schemas.microsoft.com/office/drawing/2014/main" val="10002"/>
                  </a:ext>
                </a:extLst>
              </a:tr>
              <a:tr h="347866">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177800" indent="-177800">
                        <a:buFont typeface="Arial" panose="020B0604020202020204" pitchFamily="34" charset="0"/>
                        <a:buChar char="•"/>
                      </a:pPr>
                      <a:r>
                        <a:rPr lang="en-GB" sz="1500" b="1" dirty="0"/>
                        <a:t>Elevated TG</a:t>
                      </a:r>
                    </a:p>
                  </a:txBody>
                  <a:tcPr anchor="ctr">
                    <a:lnL w="12700" cap="flat" cmpd="sng" algn="ctr">
                      <a:noFill/>
                      <a:prstDash val="solid"/>
                      <a:round/>
                      <a:headEnd type="none" w="med" len="med"/>
                      <a:tailEnd type="none" w="med" len="med"/>
                    </a:lnL>
                  </a:tcPr>
                </a:tc>
                <a:tc>
                  <a:txBody>
                    <a:bodyPr/>
                    <a:lstStyle/>
                    <a:p>
                      <a:pPr algn="ctr"/>
                      <a:r>
                        <a:rPr lang="en-GB" altLang="en-US" sz="1500" b="0" kern="1200" baseline="0" dirty="0">
                          <a:solidFill>
                            <a:schemeClr val="tx2"/>
                          </a:solidFill>
                          <a:latin typeface="+mn-lt"/>
                          <a:ea typeface="+mn-ea"/>
                          <a:cs typeface="+mn-cs"/>
                        </a:rPr>
                        <a:t>≥1.7 </a:t>
                      </a:r>
                      <a:r>
                        <a:rPr lang="en-GB" altLang="en-US" sz="1500" b="0" kern="1200" baseline="0" dirty="0" err="1">
                          <a:solidFill>
                            <a:schemeClr val="tx2"/>
                          </a:solidFill>
                          <a:latin typeface="+mn-lt"/>
                          <a:ea typeface="+mn-ea"/>
                          <a:cs typeface="+mn-cs"/>
                        </a:rPr>
                        <a:t>mmol</a:t>
                      </a:r>
                      <a:r>
                        <a:rPr lang="en-GB" altLang="en-US" sz="1500" b="0" kern="1200" baseline="0" dirty="0">
                          <a:solidFill>
                            <a:schemeClr val="tx2"/>
                          </a:solidFill>
                          <a:latin typeface="+mn-lt"/>
                          <a:ea typeface="+mn-ea"/>
                          <a:cs typeface="+mn-cs"/>
                        </a:rPr>
                        <a:t>/L</a:t>
                      </a:r>
                      <a:endParaRPr lang="en-GB" sz="1500" b="0" kern="1200" baseline="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347866">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177800" indent="-177800" algn="l" defTabSz="457200" rtl="0" eaLnBrk="1" latinLnBrk="0" hangingPunct="1">
                        <a:buFont typeface="Arial" panose="020B0604020202020204" pitchFamily="34" charset="0"/>
                        <a:buChar char="•"/>
                      </a:pPr>
                      <a:r>
                        <a:rPr lang="en-GB" sz="1500" b="1" kern="1200" dirty="0">
                          <a:solidFill>
                            <a:schemeClr val="dk1"/>
                          </a:solidFill>
                          <a:latin typeface="+mn-lt"/>
                          <a:ea typeface="+mn-ea"/>
                          <a:cs typeface="+mn-cs"/>
                        </a:rPr>
                        <a:t>Reduced</a:t>
                      </a:r>
                      <a:r>
                        <a:rPr lang="en-GB" sz="1500" b="1" kern="1200" baseline="0" dirty="0">
                          <a:solidFill>
                            <a:schemeClr val="dk1"/>
                          </a:solidFill>
                          <a:latin typeface="+mn-lt"/>
                          <a:ea typeface="+mn-ea"/>
                          <a:cs typeface="+mn-cs"/>
                        </a:rPr>
                        <a:t> HDL-C</a:t>
                      </a:r>
                      <a:endParaRPr lang="en-GB" sz="1500" b="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tcPr>
                </a:tc>
                <a:tc>
                  <a:txBody>
                    <a:bodyPr/>
                    <a:lstStyle/>
                    <a:p>
                      <a:pPr algn="ctr"/>
                      <a:r>
                        <a:rPr lang="en-GB" altLang="en-US" sz="1500" b="0" kern="1200" baseline="0" dirty="0">
                          <a:solidFill>
                            <a:schemeClr val="tx2"/>
                          </a:solidFill>
                          <a:latin typeface="+mn-lt"/>
                          <a:ea typeface="+mn-ea"/>
                          <a:cs typeface="+mn-cs"/>
                        </a:rPr>
                        <a:t>&lt;1.03 </a:t>
                      </a:r>
                      <a:r>
                        <a:rPr lang="en-GB" altLang="en-US" sz="1500" b="0" kern="1200" baseline="0" dirty="0" err="1">
                          <a:solidFill>
                            <a:schemeClr val="tx2"/>
                          </a:solidFill>
                          <a:latin typeface="+mn-lt"/>
                          <a:ea typeface="+mn-ea"/>
                          <a:cs typeface="+mn-cs"/>
                        </a:rPr>
                        <a:t>mmol</a:t>
                      </a:r>
                      <a:r>
                        <a:rPr lang="en-GB" altLang="en-US" sz="1500" b="0" kern="1200" baseline="0" dirty="0">
                          <a:solidFill>
                            <a:schemeClr val="tx2"/>
                          </a:solidFill>
                          <a:latin typeface="+mn-lt"/>
                          <a:ea typeface="+mn-ea"/>
                          <a:cs typeface="+mn-cs"/>
                        </a:rPr>
                        <a:t>/L (♂)</a:t>
                      </a:r>
                      <a:endParaRPr lang="en-GB" sz="1500" b="0" kern="1200" baseline="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347866">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177800" indent="-177800" algn="l" defTabSz="457200" rtl="0" eaLnBrk="1" latinLnBrk="0" hangingPunct="1">
                        <a:buFont typeface="Arial" panose="020B0604020202020204" pitchFamily="34" charset="0"/>
                        <a:buChar char="•"/>
                      </a:pPr>
                      <a:r>
                        <a:rPr lang="en-GB" sz="1500" b="1" kern="1200" dirty="0">
                          <a:solidFill>
                            <a:schemeClr val="dk1"/>
                          </a:solidFill>
                          <a:latin typeface="+mn-lt"/>
                          <a:ea typeface="+mn-ea"/>
                          <a:cs typeface="+mn-cs"/>
                        </a:rPr>
                        <a:t>Raised blood</a:t>
                      </a:r>
                      <a:r>
                        <a:rPr lang="en-GB" sz="1500" b="1" kern="1200" baseline="0" dirty="0">
                          <a:solidFill>
                            <a:schemeClr val="dk1"/>
                          </a:solidFill>
                          <a:latin typeface="+mn-lt"/>
                          <a:ea typeface="+mn-ea"/>
                          <a:cs typeface="+mn-cs"/>
                        </a:rPr>
                        <a:t> pressure</a:t>
                      </a:r>
                      <a:endParaRPr lang="en-GB" sz="1500" b="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tcPr>
                </a:tc>
                <a:tc>
                  <a:txBody>
                    <a:bodyPr/>
                    <a:lstStyle/>
                    <a:p>
                      <a:pPr algn="ctr"/>
                      <a:r>
                        <a:rPr lang="en-GB" altLang="en-US" sz="1500" b="0" kern="1200" dirty="0">
                          <a:solidFill>
                            <a:schemeClr val="tx2"/>
                          </a:solidFill>
                          <a:latin typeface="+mn-lt"/>
                          <a:ea typeface="+mn-ea"/>
                          <a:cs typeface="+mn-cs"/>
                        </a:rPr>
                        <a:t>≥130/85 mmHg</a:t>
                      </a:r>
                      <a:endParaRPr lang="en-GB" sz="1500" b="0"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347866">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177800" indent="-177800" algn="l" defTabSz="457200" rtl="0" eaLnBrk="1" latinLnBrk="0" hangingPunct="1">
                        <a:buFont typeface="Arial" panose="020B0604020202020204" pitchFamily="34" charset="0"/>
                        <a:buChar char="•"/>
                      </a:pPr>
                      <a:r>
                        <a:rPr lang="en-GB" sz="1500" b="1" kern="1200" dirty="0">
                          <a:solidFill>
                            <a:schemeClr val="dk1"/>
                          </a:solidFill>
                          <a:latin typeface="+mn-lt"/>
                          <a:ea typeface="+mn-ea"/>
                          <a:cs typeface="+mn-cs"/>
                        </a:rPr>
                        <a:t>Raised fasting plasma glucose</a:t>
                      </a:r>
                    </a:p>
                  </a:txBody>
                  <a:tcPr anchor="ctr">
                    <a:lnL w="12700" cap="flat" cmpd="sng" algn="ctr">
                      <a:noFill/>
                      <a:prstDash val="solid"/>
                      <a:round/>
                      <a:headEnd type="none" w="med" len="med"/>
                      <a:tailEnd type="none" w="med" len="med"/>
                    </a:lnL>
                  </a:tcPr>
                </a:tc>
                <a:tc>
                  <a:txBody>
                    <a:bodyPr/>
                    <a:lstStyle/>
                    <a:p>
                      <a:pPr marL="0" algn="ctr" defTabSz="457200" rtl="0" eaLnBrk="1" latinLnBrk="0" hangingPunct="1"/>
                      <a:r>
                        <a:rPr lang="en-GB" altLang="en-US" sz="1500" b="0" kern="1200" dirty="0">
                          <a:solidFill>
                            <a:schemeClr val="tx2"/>
                          </a:solidFill>
                          <a:latin typeface="+mn-lt"/>
                          <a:ea typeface="+mn-ea"/>
                          <a:cs typeface="+mn-cs"/>
                        </a:rPr>
                        <a:t>≥5.6 </a:t>
                      </a:r>
                      <a:r>
                        <a:rPr lang="en-GB" altLang="en-US" sz="1500" b="0" kern="1200" dirty="0" err="1">
                          <a:solidFill>
                            <a:schemeClr val="tx2"/>
                          </a:solidFill>
                          <a:latin typeface="+mn-lt"/>
                          <a:ea typeface="+mn-ea"/>
                          <a:cs typeface="+mn-cs"/>
                        </a:rPr>
                        <a:t>mmol</a:t>
                      </a:r>
                      <a:r>
                        <a:rPr lang="en-GB" altLang="en-US" sz="1500" b="0" kern="1200" dirty="0">
                          <a:solidFill>
                            <a:schemeClr val="tx2"/>
                          </a:solidFill>
                          <a:latin typeface="+mn-lt"/>
                          <a:ea typeface="+mn-ea"/>
                          <a:cs typeface="+mn-cs"/>
                        </a:rPr>
                        <a:t>/L</a:t>
                      </a:r>
                      <a:endParaRPr lang="en-GB" sz="1500" b="0"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grpSp>
        <p:nvGrpSpPr>
          <p:cNvPr id="48" name="Group 47"/>
          <p:cNvGrpSpPr/>
          <p:nvPr/>
        </p:nvGrpSpPr>
        <p:grpSpPr>
          <a:xfrm>
            <a:off x="778627" y="3248076"/>
            <a:ext cx="745374" cy="2110946"/>
            <a:chOff x="946509" y="3447334"/>
            <a:chExt cx="745374" cy="1960312"/>
          </a:xfrm>
        </p:grpSpPr>
        <p:grpSp>
          <p:nvGrpSpPr>
            <p:cNvPr id="15" name="Group 14"/>
            <p:cNvGrpSpPr/>
            <p:nvPr/>
          </p:nvGrpSpPr>
          <p:grpSpPr>
            <a:xfrm>
              <a:off x="1098627" y="5016656"/>
              <a:ext cx="441139" cy="390990"/>
              <a:chOff x="1005242" y="4873860"/>
              <a:chExt cx="614832" cy="544938"/>
            </a:xfrm>
          </p:grpSpPr>
          <p:grpSp>
            <p:nvGrpSpPr>
              <p:cNvPr id="24" name="Group 23"/>
              <p:cNvGrpSpPr/>
              <p:nvPr/>
            </p:nvGrpSpPr>
            <p:grpSpPr>
              <a:xfrm>
                <a:off x="1058779" y="4948517"/>
                <a:ext cx="498249" cy="376518"/>
                <a:chOff x="1058779" y="4948517"/>
                <a:chExt cx="498249" cy="376518"/>
              </a:xfrm>
            </p:grpSpPr>
            <p:grpSp>
              <p:nvGrpSpPr>
                <p:cNvPr id="28" name="Group 27"/>
                <p:cNvGrpSpPr/>
                <p:nvPr/>
              </p:nvGrpSpPr>
              <p:grpSpPr>
                <a:xfrm>
                  <a:off x="1058779" y="4948517"/>
                  <a:ext cx="498249" cy="376518"/>
                  <a:chOff x="1058779" y="4948517"/>
                  <a:chExt cx="498249" cy="376518"/>
                </a:xfrm>
              </p:grpSpPr>
              <p:sp>
                <p:nvSpPr>
                  <p:cNvPr id="30" name="Freeform 29"/>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Freeform 30"/>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9" name="Freeform 28"/>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25" name="Group 24"/>
              <p:cNvGrpSpPr/>
              <p:nvPr/>
            </p:nvGrpSpPr>
            <p:grpSpPr>
              <a:xfrm>
                <a:off x="1005242" y="4873860"/>
                <a:ext cx="614832" cy="544938"/>
                <a:chOff x="1005242" y="4873860"/>
                <a:chExt cx="614832" cy="544938"/>
              </a:xfrm>
            </p:grpSpPr>
            <p:sp>
              <p:nvSpPr>
                <p:cNvPr id="26" name="Freeform 25"/>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7" name="Picture 14"/>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6" name="Group 15"/>
            <p:cNvGrpSpPr/>
            <p:nvPr/>
          </p:nvGrpSpPr>
          <p:grpSpPr>
            <a:xfrm>
              <a:off x="1141778" y="4713807"/>
              <a:ext cx="354837" cy="344556"/>
              <a:chOff x="1211149" y="3652944"/>
              <a:chExt cx="697076" cy="676879"/>
            </a:xfrm>
          </p:grpSpPr>
          <p:sp>
            <p:nvSpPr>
              <p:cNvPr id="22" name="Rectangle 21"/>
              <p:cNvSpPr/>
              <p:nvPr/>
            </p:nvSpPr>
            <p:spPr>
              <a:xfrm>
                <a:off x="1402144" y="3807813"/>
                <a:ext cx="279900" cy="312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330"/>
              <a:stretch/>
            </p:blipFill>
            <p:spPr bwMode="auto">
              <a:xfrm>
                <a:off x="1211149" y="3652944"/>
                <a:ext cx="697076" cy="67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7" name="Picture 3"/>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50044" y="3447334"/>
              <a:ext cx="338304" cy="58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946509" y="4072274"/>
              <a:ext cx="745374" cy="641279"/>
              <a:chOff x="946509" y="4069829"/>
              <a:chExt cx="745374" cy="641279"/>
            </a:xfrm>
          </p:grpSpPr>
          <p:grpSp>
            <p:nvGrpSpPr>
              <p:cNvPr id="19" name="Group 18"/>
              <p:cNvGrpSpPr/>
              <p:nvPr/>
            </p:nvGrpSpPr>
            <p:grpSpPr>
              <a:xfrm>
                <a:off x="946509" y="4069829"/>
                <a:ext cx="231991" cy="316094"/>
                <a:chOff x="3111496" y="2749550"/>
                <a:chExt cx="997339" cy="1358900"/>
              </a:xfrm>
            </p:grpSpPr>
            <p:sp>
              <p:nvSpPr>
                <p:cNvPr id="20" name="Freeform 19"/>
                <p:cNvSpPr/>
                <p:nvPr/>
              </p:nvSpPr>
              <p:spPr>
                <a:xfrm>
                  <a:off x="3356517" y="3033132"/>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1" name="Picture 3"/>
                <p:cNvPicPr>
                  <a:picLocks noChangeAspect="1" noChangeArrowheads="1"/>
                </p:cNvPicPr>
                <p:nvPr/>
              </p:nvPicPr>
              <p:blipFill rotWithShape="1">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5856"/>
                <a:stretch/>
              </p:blipFill>
              <p:spPr bwMode="auto">
                <a:xfrm flipH="1">
                  <a:off x="3111496" y="2749550"/>
                  <a:ext cx="997339"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Group 31"/>
              <p:cNvGrpSpPr/>
              <p:nvPr/>
            </p:nvGrpSpPr>
            <p:grpSpPr>
              <a:xfrm>
                <a:off x="1210134" y="4232422"/>
                <a:ext cx="206456" cy="316094"/>
                <a:chOff x="4106153" y="2749550"/>
                <a:chExt cx="887563" cy="1358900"/>
              </a:xfrm>
            </p:grpSpPr>
            <p:sp>
              <p:nvSpPr>
                <p:cNvPr id="33" name="Freeform 32"/>
                <p:cNvSpPr/>
                <p:nvPr/>
              </p:nvSpPr>
              <p:spPr>
                <a:xfrm>
                  <a:off x="4267185" y="3029418"/>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6" name="Picture 3"/>
                <p:cNvPicPr>
                  <a:picLocks noChangeAspect="1" noChangeArrowheads="1"/>
                </p:cNvPicPr>
                <p:nvPr/>
              </p:nvPicPr>
              <p:blipFill rotWithShape="1">
                <a:blip r:embed="rId8"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35562" r="34052"/>
                <a:stretch/>
              </p:blipFill>
              <p:spPr bwMode="auto">
                <a:xfrm flipH="1">
                  <a:off x="4106153" y="2749550"/>
                  <a:ext cx="88756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2" name="Picture 3"/>
              <p:cNvPicPr>
                <a:picLocks noChangeAspect="1" noChangeArrowheads="1"/>
              </p:cNvPicPr>
              <p:nvPr/>
            </p:nvPicPr>
            <p:blipFill rotWithShape="1">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r="64636"/>
              <a:stretch/>
            </p:blipFill>
            <p:spPr bwMode="auto">
              <a:xfrm flipH="1">
                <a:off x="1451604" y="4395014"/>
                <a:ext cx="240279" cy="31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354533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5723345" y="2565400"/>
            <a:ext cx="5587384" cy="3603826"/>
            <a:chOff x="4367661" y="2416604"/>
            <a:chExt cx="4485552" cy="3603826"/>
          </a:xfrm>
        </p:grpSpPr>
        <p:grpSp>
          <p:nvGrpSpPr>
            <p:cNvPr id="37" name="Group 36"/>
            <p:cNvGrpSpPr/>
            <p:nvPr/>
          </p:nvGrpSpPr>
          <p:grpSpPr>
            <a:xfrm>
              <a:off x="4367661" y="2416604"/>
              <a:ext cx="4465823" cy="3603826"/>
              <a:chOff x="4981632" y="1058651"/>
              <a:chExt cx="4074799" cy="4431733"/>
            </a:xfrm>
          </p:grpSpPr>
          <p:sp>
            <p:nvSpPr>
              <p:cNvPr id="42" name="Rounded Rectangle 41"/>
              <p:cNvSpPr/>
              <p:nvPr/>
            </p:nvSpPr>
            <p:spPr>
              <a:xfrm>
                <a:off x="4981632" y="1091685"/>
                <a:ext cx="4074799" cy="4398699"/>
              </a:xfrm>
              <a:prstGeom prst="roundRect">
                <a:avLst>
                  <a:gd name="adj" fmla="val 5597"/>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Round Same Side Corner Rectangle 45"/>
              <p:cNvSpPr/>
              <p:nvPr/>
            </p:nvSpPr>
            <p:spPr>
              <a:xfrm>
                <a:off x="4981632" y="1091685"/>
                <a:ext cx="4074799" cy="836278"/>
              </a:xfrm>
              <a:prstGeom prst="round2SameRect">
                <a:avLst>
                  <a:gd name="adj1" fmla="val 40291"/>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TextBox 46"/>
              <p:cNvSpPr txBox="1"/>
              <p:nvPr/>
            </p:nvSpPr>
            <p:spPr>
              <a:xfrm>
                <a:off x="5178098" y="1058651"/>
                <a:ext cx="3681867" cy="1173294"/>
              </a:xfrm>
              <a:prstGeom prst="rect">
                <a:avLst/>
              </a:prstGeom>
              <a:noFill/>
            </p:spPr>
            <p:txBody>
              <a:bodyPr wrap="square" rtlCol="0">
                <a:spAutoFit/>
              </a:bodyPr>
              <a:lstStyle/>
              <a:p>
                <a:pPr algn="ctr"/>
                <a:r>
                  <a:rPr lang="en-GB" sz="1400" b="1" dirty="0">
                    <a:solidFill>
                      <a:schemeClr val="bg1"/>
                    </a:solidFill>
                  </a:rPr>
                  <a:t>Cumulative incidence of CV risk factors </a:t>
                </a:r>
                <a:br>
                  <a:rPr lang="en-GB" sz="1400" b="1" dirty="0">
                    <a:solidFill>
                      <a:schemeClr val="bg1"/>
                    </a:solidFill>
                  </a:rPr>
                </a:br>
                <a:r>
                  <a:rPr lang="en-GB" sz="1400" b="1" dirty="0">
                    <a:solidFill>
                      <a:schemeClr val="bg1"/>
                    </a:solidFill>
                  </a:rPr>
                  <a:t>(overweight, </a:t>
                </a:r>
                <a:r>
                  <a:rPr lang="en-GB" sz="1400" b="1" dirty="0" err="1">
                    <a:solidFill>
                      <a:schemeClr val="bg1"/>
                    </a:solidFill>
                  </a:rPr>
                  <a:t>hypercholesterolaemia</a:t>
                </a:r>
                <a:r>
                  <a:rPr lang="en-GB" sz="1400" b="1" dirty="0">
                    <a:solidFill>
                      <a:schemeClr val="bg1"/>
                    </a:solidFill>
                  </a:rPr>
                  <a:t>, hypertension)</a:t>
                </a:r>
                <a:br>
                  <a:rPr lang="en-GB" sz="1400" b="1" dirty="0">
                    <a:solidFill>
                      <a:schemeClr val="bg1"/>
                    </a:solidFill>
                  </a:rPr>
                </a:br>
                <a:r>
                  <a:rPr lang="en-GB" sz="1400" b="1" dirty="0">
                    <a:solidFill>
                      <a:schemeClr val="bg1"/>
                    </a:solidFill>
                  </a:rPr>
                  <a:t>from start of chemotherapy</a:t>
                </a:r>
              </a:p>
            </p:txBody>
          </p:sp>
        </p:grpSp>
        <p:grpSp>
          <p:nvGrpSpPr>
            <p:cNvPr id="81" name="Group 80"/>
            <p:cNvGrpSpPr/>
            <p:nvPr/>
          </p:nvGrpSpPr>
          <p:grpSpPr>
            <a:xfrm>
              <a:off x="4388911" y="2754186"/>
              <a:ext cx="4464302" cy="3248698"/>
              <a:chOff x="4417846" y="2754186"/>
              <a:chExt cx="4464302" cy="3248698"/>
            </a:xfrm>
          </p:grpSpPr>
          <p:sp>
            <p:nvSpPr>
              <p:cNvPr id="49" name="TextBox 48"/>
              <p:cNvSpPr txBox="1"/>
              <p:nvPr/>
            </p:nvSpPr>
            <p:spPr>
              <a:xfrm rot="16200000">
                <a:off x="3482974" y="4237773"/>
                <a:ext cx="2146743" cy="276999"/>
              </a:xfrm>
              <a:prstGeom prst="rect">
                <a:avLst/>
              </a:prstGeom>
              <a:noFill/>
            </p:spPr>
            <p:txBody>
              <a:bodyPr wrap="none" rtlCol="0" anchor="ctr">
                <a:spAutoFit/>
              </a:bodyPr>
              <a:lstStyle/>
              <a:p>
                <a:pPr algn="ctr"/>
                <a:r>
                  <a:rPr lang="en-GB" sz="1200" b="1" dirty="0"/>
                  <a:t>Cumulative incidence (%)</a:t>
                </a:r>
              </a:p>
            </p:txBody>
          </p:sp>
          <p:sp>
            <p:nvSpPr>
              <p:cNvPr id="54" name="TextBox 53"/>
              <p:cNvSpPr txBox="1"/>
              <p:nvPr/>
            </p:nvSpPr>
            <p:spPr>
              <a:xfrm>
                <a:off x="5750952" y="5725885"/>
                <a:ext cx="2234907" cy="276999"/>
              </a:xfrm>
              <a:prstGeom prst="rect">
                <a:avLst/>
              </a:prstGeom>
              <a:noFill/>
            </p:spPr>
            <p:txBody>
              <a:bodyPr wrap="none" rtlCol="0" anchor="ctr">
                <a:spAutoFit/>
              </a:bodyPr>
              <a:lstStyle/>
              <a:p>
                <a:pPr algn="ctr"/>
                <a:r>
                  <a:rPr lang="en-GB" sz="1200" b="1" dirty="0"/>
                  <a:t>Follow-up duration (years)</a:t>
                </a:r>
              </a:p>
            </p:txBody>
          </p:sp>
          <p:sp>
            <p:nvSpPr>
              <p:cNvPr id="79" name="Freeform 78"/>
              <p:cNvSpPr/>
              <p:nvPr/>
            </p:nvSpPr>
            <p:spPr>
              <a:xfrm>
                <a:off x="5016500" y="3883025"/>
                <a:ext cx="3695700" cy="958850"/>
              </a:xfrm>
              <a:custGeom>
                <a:avLst/>
                <a:gdLst>
                  <a:gd name="connsiteX0" fmla="*/ 0 w 3695700"/>
                  <a:gd name="connsiteY0" fmla="*/ 958850 h 958850"/>
                  <a:gd name="connsiteX1" fmla="*/ 53975 w 3695700"/>
                  <a:gd name="connsiteY1" fmla="*/ 942975 h 958850"/>
                  <a:gd name="connsiteX2" fmla="*/ 53975 w 3695700"/>
                  <a:gd name="connsiteY2" fmla="*/ 911225 h 958850"/>
                  <a:gd name="connsiteX3" fmla="*/ 73025 w 3695700"/>
                  <a:gd name="connsiteY3" fmla="*/ 882650 h 958850"/>
                  <a:gd name="connsiteX4" fmla="*/ 88900 w 3695700"/>
                  <a:gd name="connsiteY4" fmla="*/ 847725 h 958850"/>
                  <a:gd name="connsiteX5" fmla="*/ 88900 w 3695700"/>
                  <a:gd name="connsiteY5" fmla="*/ 762000 h 958850"/>
                  <a:gd name="connsiteX6" fmla="*/ 98425 w 3695700"/>
                  <a:gd name="connsiteY6" fmla="*/ 730250 h 958850"/>
                  <a:gd name="connsiteX7" fmla="*/ 123825 w 3695700"/>
                  <a:gd name="connsiteY7" fmla="*/ 698500 h 958850"/>
                  <a:gd name="connsiteX8" fmla="*/ 142875 w 3695700"/>
                  <a:gd name="connsiteY8" fmla="*/ 669925 h 958850"/>
                  <a:gd name="connsiteX9" fmla="*/ 171450 w 3695700"/>
                  <a:gd name="connsiteY9" fmla="*/ 641350 h 958850"/>
                  <a:gd name="connsiteX10" fmla="*/ 174625 w 3695700"/>
                  <a:gd name="connsiteY10" fmla="*/ 603250 h 958850"/>
                  <a:gd name="connsiteX11" fmla="*/ 209550 w 3695700"/>
                  <a:gd name="connsiteY11" fmla="*/ 603250 h 958850"/>
                  <a:gd name="connsiteX12" fmla="*/ 209550 w 3695700"/>
                  <a:gd name="connsiteY12" fmla="*/ 558800 h 958850"/>
                  <a:gd name="connsiteX13" fmla="*/ 250825 w 3695700"/>
                  <a:gd name="connsiteY13" fmla="*/ 558800 h 958850"/>
                  <a:gd name="connsiteX14" fmla="*/ 279400 w 3695700"/>
                  <a:gd name="connsiteY14" fmla="*/ 517525 h 958850"/>
                  <a:gd name="connsiteX15" fmla="*/ 298450 w 3695700"/>
                  <a:gd name="connsiteY15" fmla="*/ 488950 h 958850"/>
                  <a:gd name="connsiteX16" fmla="*/ 333375 w 3695700"/>
                  <a:gd name="connsiteY16" fmla="*/ 460375 h 958850"/>
                  <a:gd name="connsiteX17" fmla="*/ 368300 w 3695700"/>
                  <a:gd name="connsiteY17" fmla="*/ 431800 h 958850"/>
                  <a:gd name="connsiteX18" fmla="*/ 441325 w 3695700"/>
                  <a:gd name="connsiteY18" fmla="*/ 409575 h 958850"/>
                  <a:gd name="connsiteX19" fmla="*/ 485775 w 3695700"/>
                  <a:gd name="connsiteY19" fmla="*/ 387350 h 958850"/>
                  <a:gd name="connsiteX20" fmla="*/ 520700 w 3695700"/>
                  <a:gd name="connsiteY20" fmla="*/ 365125 h 958850"/>
                  <a:gd name="connsiteX21" fmla="*/ 561975 w 3695700"/>
                  <a:gd name="connsiteY21" fmla="*/ 336550 h 958850"/>
                  <a:gd name="connsiteX22" fmla="*/ 561975 w 3695700"/>
                  <a:gd name="connsiteY22" fmla="*/ 323850 h 958850"/>
                  <a:gd name="connsiteX23" fmla="*/ 698500 w 3695700"/>
                  <a:gd name="connsiteY23" fmla="*/ 323850 h 958850"/>
                  <a:gd name="connsiteX24" fmla="*/ 698500 w 3695700"/>
                  <a:gd name="connsiteY24" fmla="*/ 292100 h 958850"/>
                  <a:gd name="connsiteX25" fmla="*/ 739775 w 3695700"/>
                  <a:gd name="connsiteY25" fmla="*/ 266700 h 958850"/>
                  <a:gd name="connsiteX26" fmla="*/ 809625 w 3695700"/>
                  <a:gd name="connsiteY26" fmla="*/ 266700 h 958850"/>
                  <a:gd name="connsiteX27" fmla="*/ 809625 w 3695700"/>
                  <a:gd name="connsiteY27" fmla="*/ 241300 h 958850"/>
                  <a:gd name="connsiteX28" fmla="*/ 889000 w 3695700"/>
                  <a:gd name="connsiteY28" fmla="*/ 241300 h 958850"/>
                  <a:gd name="connsiteX29" fmla="*/ 911225 w 3695700"/>
                  <a:gd name="connsiteY29" fmla="*/ 225425 h 958850"/>
                  <a:gd name="connsiteX30" fmla="*/ 958850 w 3695700"/>
                  <a:gd name="connsiteY30" fmla="*/ 225425 h 958850"/>
                  <a:gd name="connsiteX31" fmla="*/ 981075 w 3695700"/>
                  <a:gd name="connsiteY31" fmla="*/ 212725 h 958850"/>
                  <a:gd name="connsiteX32" fmla="*/ 1044575 w 3695700"/>
                  <a:gd name="connsiteY32" fmla="*/ 212725 h 958850"/>
                  <a:gd name="connsiteX33" fmla="*/ 1063625 w 3695700"/>
                  <a:gd name="connsiteY33" fmla="*/ 206375 h 958850"/>
                  <a:gd name="connsiteX34" fmla="*/ 1127125 w 3695700"/>
                  <a:gd name="connsiteY34" fmla="*/ 206375 h 958850"/>
                  <a:gd name="connsiteX35" fmla="*/ 1127125 w 3695700"/>
                  <a:gd name="connsiteY35" fmla="*/ 168275 h 958850"/>
                  <a:gd name="connsiteX36" fmla="*/ 1431925 w 3695700"/>
                  <a:gd name="connsiteY36" fmla="*/ 168275 h 958850"/>
                  <a:gd name="connsiteX37" fmla="*/ 1431925 w 3695700"/>
                  <a:gd name="connsiteY37" fmla="*/ 139700 h 958850"/>
                  <a:gd name="connsiteX38" fmla="*/ 1498600 w 3695700"/>
                  <a:gd name="connsiteY38" fmla="*/ 139700 h 958850"/>
                  <a:gd name="connsiteX39" fmla="*/ 1524000 w 3695700"/>
                  <a:gd name="connsiteY39" fmla="*/ 127000 h 958850"/>
                  <a:gd name="connsiteX40" fmla="*/ 1571625 w 3695700"/>
                  <a:gd name="connsiteY40" fmla="*/ 127000 h 958850"/>
                  <a:gd name="connsiteX41" fmla="*/ 1571625 w 3695700"/>
                  <a:gd name="connsiteY41" fmla="*/ 107950 h 958850"/>
                  <a:gd name="connsiteX42" fmla="*/ 1774825 w 3695700"/>
                  <a:gd name="connsiteY42" fmla="*/ 107950 h 958850"/>
                  <a:gd name="connsiteX43" fmla="*/ 1774825 w 3695700"/>
                  <a:gd name="connsiteY43" fmla="*/ 88900 h 958850"/>
                  <a:gd name="connsiteX44" fmla="*/ 1927225 w 3695700"/>
                  <a:gd name="connsiteY44" fmla="*/ 88900 h 958850"/>
                  <a:gd name="connsiteX45" fmla="*/ 1927225 w 3695700"/>
                  <a:gd name="connsiteY45" fmla="*/ 69850 h 958850"/>
                  <a:gd name="connsiteX46" fmla="*/ 2079625 w 3695700"/>
                  <a:gd name="connsiteY46" fmla="*/ 69850 h 958850"/>
                  <a:gd name="connsiteX47" fmla="*/ 2079625 w 3695700"/>
                  <a:gd name="connsiteY47" fmla="*/ 47625 h 958850"/>
                  <a:gd name="connsiteX48" fmla="*/ 2794000 w 3695700"/>
                  <a:gd name="connsiteY48" fmla="*/ 47625 h 958850"/>
                  <a:gd name="connsiteX49" fmla="*/ 2794000 w 3695700"/>
                  <a:gd name="connsiteY49" fmla="*/ 0 h 958850"/>
                  <a:gd name="connsiteX50" fmla="*/ 3695700 w 3695700"/>
                  <a:gd name="connsiteY50" fmla="*/ 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695700" h="958850">
                    <a:moveTo>
                      <a:pt x="0" y="958850"/>
                    </a:moveTo>
                    <a:lnTo>
                      <a:pt x="53975" y="942975"/>
                    </a:lnTo>
                    <a:lnTo>
                      <a:pt x="53975" y="911225"/>
                    </a:lnTo>
                    <a:lnTo>
                      <a:pt x="73025" y="882650"/>
                    </a:lnTo>
                    <a:lnTo>
                      <a:pt x="88900" y="847725"/>
                    </a:lnTo>
                    <a:lnTo>
                      <a:pt x="88900" y="762000"/>
                    </a:lnTo>
                    <a:lnTo>
                      <a:pt x="98425" y="730250"/>
                    </a:lnTo>
                    <a:lnTo>
                      <a:pt x="123825" y="698500"/>
                    </a:lnTo>
                    <a:lnTo>
                      <a:pt x="142875" y="669925"/>
                    </a:lnTo>
                    <a:lnTo>
                      <a:pt x="171450" y="641350"/>
                    </a:lnTo>
                    <a:lnTo>
                      <a:pt x="174625" y="603250"/>
                    </a:lnTo>
                    <a:lnTo>
                      <a:pt x="209550" y="603250"/>
                    </a:lnTo>
                    <a:lnTo>
                      <a:pt x="209550" y="558800"/>
                    </a:lnTo>
                    <a:lnTo>
                      <a:pt x="250825" y="558800"/>
                    </a:lnTo>
                    <a:lnTo>
                      <a:pt x="279400" y="517525"/>
                    </a:lnTo>
                    <a:lnTo>
                      <a:pt x="298450" y="488950"/>
                    </a:lnTo>
                    <a:lnTo>
                      <a:pt x="333375" y="460375"/>
                    </a:lnTo>
                    <a:lnTo>
                      <a:pt x="368300" y="431800"/>
                    </a:lnTo>
                    <a:lnTo>
                      <a:pt x="441325" y="409575"/>
                    </a:lnTo>
                    <a:lnTo>
                      <a:pt x="485775" y="387350"/>
                    </a:lnTo>
                    <a:lnTo>
                      <a:pt x="520700" y="365125"/>
                    </a:lnTo>
                    <a:lnTo>
                      <a:pt x="561975" y="336550"/>
                    </a:lnTo>
                    <a:lnTo>
                      <a:pt x="561975" y="323850"/>
                    </a:lnTo>
                    <a:lnTo>
                      <a:pt x="698500" y="323850"/>
                    </a:lnTo>
                    <a:lnTo>
                      <a:pt x="698500" y="292100"/>
                    </a:lnTo>
                    <a:lnTo>
                      <a:pt x="739775" y="266700"/>
                    </a:lnTo>
                    <a:lnTo>
                      <a:pt x="809625" y="266700"/>
                    </a:lnTo>
                    <a:lnTo>
                      <a:pt x="809625" y="241300"/>
                    </a:lnTo>
                    <a:lnTo>
                      <a:pt x="889000" y="241300"/>
                    </a:lnTo>
                    <a:lnTo>
                      <a:pt x="911225" y="225425"/>
                    </a:lnTo>
                    <a:lnTo>
                      <a:pt x="958850" y="225425"/>
                    </a:lnTo>
                    <a:lnTo>
                      <a:pt x="981075" y="212725"/>
                    </a:lnTo>
                    <a:lnTo>
                      <a:pt x="1044575" y="212725"/>
                    </a:lnTo>
                    <a:lnTo>
                      <a:pt x="1063625" y="206375"/>
                    </a:lnTo>
                    <a:lnTo>
                      <a:pt x="1127125" y="206375"/>
                    </a:lnTo>
                    <a:lnTo>
                      <a:pt x="1127125" y="168275"/>
                    </a:lnTo>
                    <a:lnTo>
                      <a:pt x="1431925" y="168275"/>
                    </a:lnTo>
                    <a:lnTo>
                      <a:pt x="1431925" y="139700"/>
                    </a:lnTo>
                    <a:lnTo>
                      <a:pt x="1498600" y="139700"/>
                    </a:lnTo>
                    <a:lnTo>
                      <a:pt x="1524000" y="127000"/>
                    </a:lnTo>
                    <a:lnTo>
                      <a:pt x="1571625" y="127000"/>
                    </a:lnTo>
                    <a:lnTo>
                      <a:pt x="1571625" y="107950"/>
                    </a:lnTo>
                    <a:lnTo>
                      <a:pt x="1774825" y="107950"/>
                    </a:lnTo>
                    <a:lnTo>
                      <a:pt x="1774825" y="88900"/>
                    </a:lnTo>
                    <a:lnTo>
                      <a:pt x="1927225" y="88900"/>
                    </a:lnTo>
                    <a:lnTo>
                      <a:pt x="1927225" y="69850"/>
                    </a:lnTo>
                    <a:lnTo>
                      <a:pt x="2079625" y="69850"/>
                    </a:lnTo>
                    <a:lnTo>
                      <a:pt x="2079625" y="47625"/>
                    </a:lnTo>
                    <a:lnTo>
                      <a:pt x="2794000" y="47625"/>
                    </a:lnTo>
                    <a:lnTo>
                      <a:pt x="2794000" y="0"/>
                    </a:lnTo>
                    <a:lnTo>
                      <a:pt x="3695700" y="0"/>
                    </a:lnTo>
                  </a:path>
                </a:pathLst>
              </a:custGeom>
              <a:noFill/>
              <a:ln w="28575">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78" name="Group 77"/>
              <p:cNvGrpSpPr/>
              <p:nvPr/>
            </p:nvGrpSpPr>
            <p:grpSpPr>
              <a:xfrm>
                <a:off x="5013325" y="4146550"/>
                <a:ext cx="3708400" cy="1117600"/>
                <a:chOff x="5013325" y="4146550"/>
                <a:chExt cx="3708400" cy="1117600"/>
              </a:xfrm>
              <a:effectLst/>
            </p:grpSpPr>
            <p:sp>
              <p:nvSpPr>
                <p:cNvPr id="76" name="Freeform 75"/>
                <p:cNvSpPr/>
                <p:nvPr/>
              </p:nvSpPr>
              <p:spPr>
                <a:xfrm>
                  <a:off x="5013325" y="4657725"/>
                  <a:ext cx="2041525" cy="606425"/>
                </a:xfrm>
                <a:custGeom>
                  <a:avLst/>
                  <a:gdLst>
                    <a:gd name="connsiteX0" fmla="*/ 0 w 2041525"/>
                    <a:gd name="connsiteY0" fmla="*/ 606425 h 606425"/>
                    <a:gd name="connsiteX1" fmla="*/ 47625 w 2041525"/>
                    <a:gd name="connsiteY1" fmla="*/ 596900 h 606425"/>
                    <a:gd name="connsiteX2" fmla="*/ 47625 w 2041525"/>
                    <a:gd name="connsiteY2" fmla="*/ 441325 h 606425"/>
                    <a:gd name="connsiteX3" fmla="*/ 120650 w 2041525"/>
                    <a:gd name="connsiteY3" fmla="*/ 403225 h 606425"/>
                    <a:gd name="connsiteX4" fmla="*/ 120650 w 2041525"/>
                    <a:gd name="connsiteY4" fmla="*/ 333375 h 606425"/>
                    <a:gd name="connsiteX5" fmla="*/ 171450 w 2041525"/>
                    <a:gd name="connsiteY5" fmla="*/ 314325 h 606425"/>
                    <a:gd name="connsiteX6" fmla="*/ 209550 w 2041525"/>
                    <a:gd name="connsiteY6" fmla="*/ 314325 h 606425"/>
                    <a:gd name="connsiteX7" fmla="*/ 209550 w 2041525"/>
                    <a:gd name="connsiteY7" fmla="*/ 279400 h 606425"/>
                    <a:gd name="connsiteX8" fmla="*/ 260350 w 2041525"/>
                    <a:gd name="connsiteY8" fmla="*/ 279400 h 606425"/>
                    <a:gd name="connsiteX9" fmla="*/ 292100 w 2041525"/>
                    <a:gd name="connsiteY9" fmla="*/ 244475 h 606425"/>
                    <a:gd name="connsiteX10" fmla="*/ 339725 w 2041525"/>
                    <a:gd name="connsiteY10" fmla="*/ 228600 h 606425"/>
                    <a:gd name="connsiteX11" fmla="*/ 361950 w 2041525"/>
                    <a:gd name="connsiteY11" fmla="*/ 222250 h 606425"/>
                    <a:gd name="connsiteX12" fmla="*/ 406400 w 2041525"/>
                    <a:gd name="connsiteY12" fmla="*/ 222250 h 606425"/>
                    <a:gd name="connsiteX13" fmla="*/ 409575 w 2041525"/>
                    <a:gd name="connsiteY13" fmla="*/ 184150 h 606425"/>
                    <a:gd name="connsiteX14" fmla="*/ 466725 w 2041525"/>
                    <a:gd name="connsiteY14" fmla="*/ 184150 h 606425"/>
                    <a:gd name="connsiteX15" fmla="*/ 466725 w 2041525"/>
                    <a:gd name="connsiteY15" fmla="*/ 158750 h 606425"/>
                    <a:gd name="connsiteX16" fmla="*/ 603250 w 2041525"/>
                    <a:gd name="connsiteY16" fmla="*/ 158750 h 606425"/>
                    <a:gd name="connsiteX17" fmla="*/ 641350 w 2041525"/>
                    <a:gd name="connsiteY17" fmla="*/ 158750 h 606425"/>
                    <a:gd name="connsiteX18" fmla="*/ 666750 w 2041525"/>
                    <a:gd name="connsiteY18" fmla="*/ 158750 h 606425"/>
                    <a:gd name="connsiteX19" fmla="*/ 666750 w 2041525"/>
                    <a:gd name="connsiteY19" fmla="*/ 136525 h 606425"/>
                    <a:gd name="connsiteX20" fmla="*/ 914400 w 2041525"/>
                    <a:gd name="connsiteY20" fmla="*/ 136525 h 606425"/>
                    <a:gd name="connsiteX21" fmla="*/ 914400 w 2041525"/>
                    <a:gd name="connsiteY21" fmla="*/ 111125 h 606425"/>
                    <a:gd name="connsiteX22" fmla="*/ 1108075 w 2041525"/>
                    <a:gd name="connsiteY22" fmla="*/ 111125 h 606425"/>
                    <a:gd name="connsiteX23" fmla="*/ 1108075 w 2041525"/>
                    <a:gd name="connsiteY23" fmla="*/ 95250 h 606425"/>
                    <a:gd name="connsiteX24" fmla="*/ 1219200 w 2041525"/>
                    <a:gd name="connsiteY24" fmla="*/ 95250 h 606425"/>
                    <a:gd name="connsiteX25" fmla="*/ 1263650 w 2041525"/>
                    <a:gd name="connsiteY25" fmla="*/ 76200 h 606425"/>
                    <a:gd name="connsiteX26" fmla="*/ 1393825 w 2041525"/>
                    <a:gd name="connsiteY26" fmla="*/ 76200 h 606425"/>
                    <a:gd name="connsiteX27" fmla="*/ 1419225 w 2041525"/>
                    <a:gd name="connsiteY27" fmla="*/ 57150 h 606425"/>
                    <a:gd name="connsiteX28" fmla="*/ 1809750 w 2041525"/>
                    <a:gd name="connsiteY28" fmla="*/ 57150 h 606425"/>
                    <a:gd name="connsiteX29" fmla="*/ 1809750 w 2041525"/>
                    <a:gd name="connsiteY29" fmla="*/ 22225 h 606425"/>
                    <a:gd name="connsiteX30" fmla="*/ 2035175 w 2041525"/>
                    <a:gd name="connsiteY30" fmla="*/ 22225 h 606425"/>
                    <a:gd name="connsiteX31" fmla="*/ 2041525 w 2041525"/>
                    <a:gd name="connsiteY31" fmla="*/ 0 h 60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41525" h="606425">
                      <a:moveTo>
                        <a:pt x="0" y="606425"/>
                      </a:moveTo>
                      <a:lnTo>
                        <a:pt x="47625" y="596900"/>
                      </a:lnTo>
                      <a:lnTo>
                        <a:pt x="47625" y="441325"/>
                      </a:lnTo>
                      <a:lnTo>
                        <a:pt x="120650" y="403225"/>
                      </a:lnTo>
                      <a:lnTo>
                        <a:pt x="120650" y="333375"/>
                      </a:lnTo>
                      <a:lnTo>
                        <a:pt x="171450" y="314325"/>
                      </a:lnTo>
                      <a:lnTo>
                        <a:pt x="209550" y="314325"/>
                      </a:lnTo>
                      <a:lnTo>
                        <a:pt x="209550" y="279400"/>
                      </a:lnTo>
                      <a:lnTo>
                        <a:pt x="260350" y="279400"/>
                      </a:lnTo>
                      <a:lnTo>
                        <a:pt x="292100" y="244475"/>
                      </a:lnTo>
                      <a:lnTo>
                        <a:pt x="339725" y="228600"/>
                      </a:lnTo>
                      <a:lnTo>
                        <a:pt x="361950" y="222250"/>
                      </a:lnTo>
                      <a:lnTo>
                        <a:pt x="406400" y="222250"/>
                      </a:lnTo>
                      <a:lnTo>
                        <a:pt x="409575" y="184150"/>
                      </a:lnTo>
                      <a:lnTo>
                        <a:pt x="466725" y="184150"/>
                      </a:lnTo>
                      <a:lnTo>
                        <a:pt x="466725" y="158750"/>
                      </a:lnTo>
                      <a:lnTo>
                        <a:pt x="603250" y="158750"/>
                      </a:lnTo>
                      <a:lnTo>
                        <a:pt x="641350" y="158750"/>
                      </a:lnTo>
                      <a:lnTo>
                        <a:pt x="666750" y="158750"/>
                      </a:lnTo>
                      <a:lnTo>
                        <a:pt x="666750" y="136525"/>
                      </a:lnTo>
                      <a:lnTo>
                        <a:pt x="914400" y="136525"/>
                      </a:lnTo>
                      <a:lnTo>
                        <a:pt x="914400" y="111125"/>
                      </a:lnTo>
                      <a:lnTo>
                        <a:pt x="1108075" y="111125"/>
                      </a:lnTo>
                      <a:lnTo>
                        <a:pt x="1108075" y="95250"/>
                      </a:lnTo>
                      <a:lnTo>
                        <a:pt x="1219200" y="95250"/>
                      </a:lnTo>
                      <a:lnTo>
                        <a:pt x="1263650" y="76200"/>
                      </a:lnTo>
                      <a:lnTo>
                        <a:pt x="1393825" y="76200"/>
                      </a:lnTo>
                      <a:lnTo>
                        <a:pt x="1419225" y="57150"/>
                      </a:lnTo>
                      <a:lnTo>
                        <a:pt x="1809750" y="57150"/>
                      </a:lnTo>
                      <a:lnTo>
                        <a:pt x="1809750" y="22225"/>
                      </a:lnTo>
                      <a:lnTo>
                        <a:pt x="2035175" y="22225"/>
                      </a:lnTo>
                      <a:lnTo>
                        <a:pt x="2041525" y="0"/>
                      </a:lnTo>
                    </a:path>
                  </a:pathLst>
                </a:cu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7" name="Freeform 76"/>
                <p:cNvSpPr/>
                <p:nvPr/>
              </p:nvSpPr>
              <p:spPr>
                <a:xfrm>
                  <a:off x="7048500" y="4146550"/>
                  <a:ext cx="1673225" cy="511175"/>
                </a:xfrm>
                <a:custGeom>
                  <a:avLst/>
                  <a:gdLst>
                    <a:gd name="connsiteX0" fmla="*/ 0 w 1673225"/>
                    <a:gd name="connsiteY0" fmla="*/ 511175 h 511175"/>
                    <a:gd name="connsiteX1" fmla="*/ 298450 w 1673225"/>
                    <a:gd name="connsiteY1" fmla="*/ 511175 h 511175"/>
                    <a:gd name="connsiteX2" fmla="*/ 298450 w 1673225"/>
                    <a:gd name="connsiteY2" fmla="*/ 473075 h 511175"/>
                    <a:gd name="connsiteX3" fmla="*/ 374650 w 1673225"/>
                    <a:gd name="connsiteY3" fmla="*/ 473075 h 511175"/>
                    <a:gd name="connsiteX4" fmla="*/ 374650 w 1673225"/>
                    <a:gd name="connsiteY4" fmla="*/ 428625 h 511175"/>
                    <a:gd name="connsiteX5" fmla="*/ 736600 w 1673225"/>
                    <a:gd name="connsiteY5" fmla="*/ 428625 h 511175"/>
                    <a:gd name="connsiteX6" fmla="*/ 736600 w 1673225"/>
                    <a:gd name="connsiteY6" fmla="*/ 361950 h 511175"/>
                    <a:gd name="connsiteX7" fmla="*/ 1000125 w 1673225"/>
                    <a:gd name="connsiteY7" fmla="*/ 361950 h 511175"/>
                    <a:gd name="connsiteX8" fmla="*/ 1000125 w 1673225"/>
                    <a:gd name="connsiteY8" fmla="*/ 282575 h 511175"/>
                    <a:gd name="connsiteX9" fmla="*/ 1292225 w 1673225"/>
                    <a:gd name="connsiteY9" fmla="*/ 282575 h 511175"/>
                    <a:gd name="connsiteX10" fmla="*/ 1292225 w 1673225"/>
                    <a:gd name="connsiteY10" fmla="*/ 0 h 511175"/>
                    <a:gd name="connsiteX11" fmla="*/ 1673225 w 1673225"/>
                    <a:gd name="connsiteY11" fmla="*/ 0 h 51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3225" h="511175">
                      <a:moveTo>
                        <a:pt x="0" y="511175"/>
                      </a:moveTo>
                      <a:lnTo>
                        <a:pt x="298450" y="511175"/>
                      </a:lnTo>
                      <a:lnTo>
                        <a:pt x="298450" y="473075"/>
                      </a:lnTo>
                      <a:lnTo>
                        <a:pt x="374650" y="473075"/>
                      </a:lnTo>
                      <a:lnTo>
                        <a:pt x="374650" y="428625"/>
                      </a:lnTo>
                      <a:lnTo>
                        <a:pt x="736600" y="428625"/>
                      </a:lnTo>
                      <a:lnTo>
                        <a:pt x="736600" y="361950"/>
                      </a:lnTo>
                      <a:lnTo>
                        <a:pt x="1000125" y="361950"/>
                      </a:lnTo>
                      <a:lnTo>
                        <a:pt x="1000125" y="282575"/>
                      </a:lnTo>
                      <a:lnTo>
                        <a:pt x="1292225" y="282575"/>
                      </a:lnTo>
                      <a:lnTo>
                        <a:pt x="1292225" y="0"/>
                      </a:lnTo>
                      <a:lnTo>
                        <a:pt x="1673225" y="0"/>
                      </a:lnTo>
                    </a:path>
                  </a:pathLst>
                </a:custGeom>
                <a:no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75" name="Group 74"/>
              <p:cNvGrpSpPr/>
              <p:nvPr/>
            </p:nvGrpSpPr>
            <p:grpSpPr>
              <a:xfrm>
                <a:off x="5019675" y="4625975"/>
                <a:ext cx="3692525" cy="631825"/>
                <a:chOff x="5019675" y="4625975"/>
                <a:chExt cx="3692525" cy="631825"/>
              </a:xfrm>
              <a:effectLst/>
            </p:grpSpPr>
            <p:sp>
              <p:nvSpPr>
                <p:cNvPr id="13" name="Freeform 12"/>
                <p:cNvSpPr/>
                <p:nvPr/>
              </p:nvSpPr>
              <p:spPr>
                <a:xfrm>
                  <a:off x="5019675" y="4848225"/>
                  <a:ext cx="1390650" cy="409575"/>
                </a:xfrm>
                <a:custGeom>
                  <a:avLst/>
                  <a:gdLst>
                    <a:gd name="connsiteX0" fmla="*/ 0 w 1390650"/>
                    <a:gd name="connsiteY0" fmla="*/ 409575 h 409575"/>
                    <a:gd name="connsiteX1" fmla="*/ 63500 w 1390650"/>
                    <a:gd name="connsiteY1" fmla="*/ 409575 h 409575"/>
                    <a:gd name="connsiteX2" fmla="*/ 63500 w 1390650"/>
                    <a:gd name="connsiteY2" fmla="*/ 377825 h 409575"/>
                    <a:gd name="connsiteX3" fmla="*/ 98425 w 1390650"/>
                    <a:gd name="connsiteY3" fmla="*/ 377825 h 409575"/>
                    <a:gd name="connsiteX4" fmla="*/ 98425 w 1390650"/>
                    <a:gd name="connsiteY4" fmla="*/ 346075 h 409575"/>
                    <a:gd name="connsiteX5" fmla="*/ 130175 w 1390650"/>
                    <a:gd name="connsiteY5" fmla="*/ 323850 h 409575"/>
                    <a:gd name="connsiteX6" fmla="*/ 130175 w 1390650"/>
                    <a:gd name="connsiteY6" fmla="*/ 311150 h 409575"/>
                    <a:gd name="connsiteX7" fmla="*/ 146050 w 1390650"/>
                    <a:gd name="connsiteY7" fmla="*/ 269875 h 409575"/>
                    <a:gd name="connsiteX8" fmla="*/ 174625 w 1390650"/>
                    <a:gd name="connsiteY8" fmla="*/ 269875 h 409575"/>
                    <a:gd name="connsiteX9" fmla="*/ 174625 w 1390650"/>
                    <a:gd name="connsiteY9" fmla="*/ 244475 h 409575"/>
                    <a:gd name="connsiteX10" fmla="*/ 209550 w 1390650"/>
                    <a:gd name="connsiteY10" fmla="*/ 244475 h 409575"/>
                    <a:gd name="connsiteX11" fmla="*/ 219075 w 1390650"/>
                    <a:gd name="connsiteY11" fmla="*/ 209550 h 409575"/>
                    <a:gd name="connsiteX12" fmla="*/ 254000 w 1390650"/>
                    <a:gd name="connsiteY12" fmla="*/ 200025 h 409575"/>
                    <a:gd name="connsiteX13" fmla="*/ 273050 w 1390650"/>
                    <a:gd name="connsiteY13" fmla="*/ 171450 h 409575"/>
                    <a:gd name="connsiteX14" fmla="*/ 317500 w 1390650"/>
                    <a:gd name="connsiteY14" fmla="*/ 168275 h 409575"/>
                    <a:gd name="connsiteX15" fmla="*/ 349250 w 1390650"/>
                    <a:gd name="connsiteY15" fmla="*/ 155575 h 409575"/>
                    <a:gd name="connsiteX16" fmla="*/ 387350 w 1390650"/>
                    <a:gd name="connsiteY16" fmla="*/ 136525 h 409575"/>
                    <a:gd name="connsiteX17" fmla="*/ 406400 w 1390650"/>
                    <a:gd name="connsiteY17" fmla="*/ 107950 h 409575"/>
                    <a:gd name="connsiteX18" fmla="*/ 485775 w 1390650"/>
                    <a:gd name="connsiteY18" fmla="*/ 107950 h 409575"/>
                    <a:gd name="connsiteX19" fmla="*/ 488950 w 1390650"/>
                    <a:gd name="connsiteY19" fmla="*/ 98425 h 409575"/>
                    <a:gd name="connsiteX20" fmla="*/ 542925 w 1390650"/>
                    <a:gd name="connsiteY20" fmla="*/ 98425 h 409575"/>
                    <a:gd name="connsiteX21" fmla="*/ 542925 w 1390650"/>
                    <a:gd name="connsiteY21" fmla="*/ 82550 h 409575"/>
                    <a:gd name="connsiteX22" fmla="*/ 727075 w 1390650"/>
                    <a:gd name="connsiteY22" fmla="*/ 82550 h 409575"/>
                    <a:gd name="connsiteX23" fmla="*/ 768350 w 1390650"/>
                    <a:gd name="connsiteY23" fmla="*/ 73025 h 409575"/>
                    <a:gd name="connsiteX24" fmla="*/ 1006475 w 1390650"/>
                    <a:gd name="connsiteY24" fmla="*/ 73025 h 409575"/>
                    <a:gd name="connsiteX25" fmla="*/ 1038225 w 1390650"/>
                    <a:gd name="connsiteY25" fmla="*/ 66675 h 409575"/>
                    <a:gd name="connsiteX26" fmla="*/ 1041400 w 1390650"/>
                    <a:gd name="connsiteY26" fmla="*/ 41275 h 409575"/>
                    <a:gd name="connsiteX27" fmla="*/ 1146175 w 1390650"/>
                    <a:gd name="connsiteY27" fmla="*/ 41275 h 409575"/>
                    <a:gd name="connsiteX28" fmla="*/ 1149350 w 1390650"/>
                    <a:gd name="connsiteY28" fmla="*/ 25400 h 409575"/>
                    <a:gd name="connsiteX29" fmla="*/ 1323975 w 1390650"/>
                    <a:gd name="connsiteY29" fmla="*/ 25400 h 409575"/>
                    <a:gd name="connsiteX30" fmla="*/ 1333500 w 1390650"/>
                    <a:gd name="connsiteY30" fmla="*/ 15875 h 409575"/>
                    <a:gd name="connsiteX31" fmla="*/ 1343025 w 1390650"/>
                    <a:gd name="connsiteY31" fmla="*/ 0 h 409575"/>
                    <a:gd name="connsiteX32" fmla="*/ 1390650 w 1390650"/>
                    <a:gd name="connsiteY32" fmla="*/ 0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390650" h="409575">
                      <a:moveTo>
                        <a:pt x="0" y="409575"/>
                      </a:moveTo>
                      <a:lnTo>
                        <a:pt x="63500" y="409575"/>
                      </a:lnTo>
                      <a:lnTo>
                        <a:pt x="63500" y="377825"/>
                      </a:lnTo>
                      <a:lnTo>
                        <a:pt x="98425" y="377825"/>
                      </a:lnTo>
                      <a:lnTo>
                        <a:pt x="98425" y="346075"/>
                      </a:lnTo>
                      <a:lnTo>
                        <a:pt x="130175" y="323850"/>
                      </a:lnTo>
                      <a:lnTo>
                        <a:pt x="130175" y="311150"/>
                      </a:lnTo>
                      <a:lnTo>
                        <a:pt x="146050" y="269875"/>
                      </a:lnTo>
                      <a:lnTo>
                        <a:pt x="174625" y="269875"/>
                      </a:lnTo>
                      <a:lnTo>
                        <a:pt x="174625" y="244475"/>
                      </a:lnTo>
                      <a:lnTo>
                        <a:pt x="209550" y="244475"/>
                      </a:lnTo>
                      <a:lnTo>
                        <a:pt x="219075" y="209550"/>
                      </a:lnTo>
                      <a:lnTo>
                        <a:pt x="254000" y="200025"/>
                      </a:lnTo>
                      <a:lnTo>
                        <a:pt x="273050" y="171450"/>
                      </a:lnTo>
                      <a:lnTo>
                        <a:pt x="317500" y="168275"/>
                      </a:lnTo>
                      <a:lnTo>
                        <a:pt x="349250" y="155575"/>
                      </a:lnTo>
                      <a:lnTo>
                        <a:pt x="387350" y="136525"/>
                      </a:lnTo>
                      <a:lnTo>
                        <a:pt x="406400" y="107950"/>
                      </a:lnTo>
                      <a:lnTo>
                        <a:pt x="485775" y="107950"/>
                      </a:lnTo>
                      <a:lnTo>
                        <a:pt x="488950" y="98425"/>
                      </a:lnTo>
                      <a:lnTo>
                        <a:pt x="542925" y="98425"/>
                      </a:lnTo>
                      <a:lnTo>
                        <a:pt x="542925" y="82550"/>
                      </a:lnTo>
                      <a:lnTo>
                        <a:pt x="727075" y="82550"/>
                      </a:lnTo>
                      <a:lnTo>
                        <a:pt x="768350" y="73025"/>
                      </a:lnTo>
                      <a:lnTo>
                        <a:pt x="1006475" y="73025"/>
                      </a:lnTo>
                      <a:lnTo>
                        <a:pt x="1038225" y="66675"/>
                      </a:lnTo>
                      <a:lnTo>
                        <a:pt x="1041400" y="41275"/>
                      </a:lnTo>
                      <a:lnTo>
                        <a:pt x="1146175" y="41275"/>
                      </a:lnTo>
                      <a:lnTo>
                        <a:pt x="1149350" y="25400"/>
                      </a:lnTo>
                      <a:lnTo>
                        <a:pt x="1323975" y="25400"/>
                      </a:lnTo>
                      <a:lnTo>
                        <a:pt x="1333500" y="15875"/>
                      </a:lnTo>
                      <a:lnTo>
                        <a:pt x="1343025" y="0"/>
                      </a:lnTo>
                      <a:lnTo>
                        <a:pt x="1390650" y="0"/>
                      </a:lnTo>
                    </a:path>
                  </a:pathLst>
                </a:cu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Freeform 13"/>
                <p:cNvSpPr/>
                <p:nvPr/>
              </p:nvSpPr>
              <p:spPr>
                <a:xfrm>
                  <a:off x="6410325" y="4625975"/>
                  <a:ext cx="2301875" cy="225425"/>
                </a:xfrm>
                <a:custGeom>
                  <a:avLst/>
                  <a:gdLst>
                    <a:gd name="connsiteX0" fmla="*/ 0 w 2301875"/>
                    <a:gd name="connsiteY0" fmla="*/ 225425 h 225425"/>
                    <a:gd name="connsiteX1" fmla="*/ 44450 w 2301875"/>
                    <a:gd name="connsiteY1" fmla="*/ 200025 h 225425"/>
                    <a:gd name="connsiteX2" fmla="*/ 66675 w 2301875"/>
                    <a:gd name="connsiteY2" fmla="*/ 180975 h 225425"/>
                    <a:gd name="connsiteX3" fmla="*/ 92075 w 2301875"/>
                    <a:gd name="connsiteY3" fmla="*/ 180975 h 225425"/>
                    <a:gd name="connsiteX4" fmla="*/ 92075 w 2301875"/>
                    <a:gd name="connsiteY4" fmla="*/ 165100 h 225425"/>
                    <a:gd name="connsiteX5" fmla="*/ 981075 w 2301875"/>
                    <a:gd name="connsiteY5" fmla="*/ 165100 h 225425"/>
                    <a:gd name="connsiteX6" fmla="*/ 981075 w 2301875"/>
                    <a:gd name="connsiteY6" fmla="*/ 139700 h 225425"/>
                    <a:gd name="connsiteX7" fmla="*/ 1174750 w 2301875"/>
                    <a:gd name="connsiteY7" fmla="*/ 139700 h 225425"/>
                    <a:gd name="connsiteX8" fmla="*/ 1174750 w 2301875"/>
                    <a:gd name="connsiteY8" fmla="*/ 107950 h 225425"/>
                    <a:gd name="connsiteX9" fmla="*/ 2174875 w 2301875"/>
                    <a:gd name="connsiteY9" fmla="*/ 107950 h 225425"/>
                    <a:gd name="connsiteX10" fmla="*/ 2174875 w 2301875"/>
                    <a:gd name="connsiteY10" fmla="*/ 0 h 225425"/>
                    <a:gd name="connsiteX11" fmla="*/ 2301875 w 2301875"/>
                    <a:gd name="connsiteY11" fmla="*/ 0 h 225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1875" h="225425">
                      <a:moveTo>
                        <a:pt x="0" y="225425"/>
                      </a:moveTo>
                      <a:lnTo>
                        <a:pt x="44450" y="200025"/>
                      </a:lnTo>
                      <a:lnTo>
                        <a:pt x="66675" y="180975"/>
                      </a:lnTo>
                      <a:lnTo>
                        <a:pt x="92075" y="180975"/>
                      </a:lnTo>
                      <a:lnTo>
                        <a:pt x="92075" y="165100"/>
                      </a:lnTo>
                      <a:lnTo>
                        <a:pt x="981075" y="165100"/>
                      </a:lnTo>
                      <a:lnTo>
                        <a:pt x="981075" y="139700"/>
                      </a:lnTo>
                      <a:lnTo>
                        <a:pt x="1174750" y="139700"/>
                      </a:lnTo>
                      <a:lnTo>
                        <a:pt x="1174750" y="107950"/>
                      </a:lnTo>
                      <a:lnTo>
                        <a:pt x="2174875" y="107950"/>
                      </a:lnTo>
                      <a:lnTo>
                        <a:pt x="2174875" y="0"/>
                      </a:lnTo>
                      <a:lnTo>
                        <a:pt x="2301875" y="0"/>
                      </a:lnTo>
                    </a:path>
                  </a:pathLst>
                </a:cu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2" name="Freeform 11"/>
              <p:cNvSpPr/>
              <p:nvPr/>
            </p:nvSpPr>
            <p:spPr>
              <a:xfrm>
                <a:off x="5013325" y="4051300"/>
                <a:ext cx="3702050" cy="1289050"/>
              </a:xfrm>
              <a:custGeom>
                <a:avLst/>
                <a:gdLst>
                  <a:gd name="connsiteX0" fmla="*/ 0 w 3702050"/>
                  <a:gd name="connsiteY0" fmla="*/ 1289050 h 1289050"/>
                  <a:gd name="connsiteX1" fmla="*/ 63500 w 3702050"/>
                  <a:gd name="connsiteY1" fmla="*/ 1270000 h 1289050"/>
                  <a:gd name="connsiteX2" fmla="*/ 63500 w 3702050"/>
                  <a:gd name="connsiteY2" fmla="*/ 1254125 h 1289050"/>
                  <a:gd name="connsiteX3" fmla="*/ 95250 w 3702050"/>
                  <a:gd name="connsiteY3" fmla="*/ 1241425 h 1289050"/>
                  <a:gd name="connsiteX4" fmla="*/ 107950 w 3702050"/>
                  <a:gd name="connsiteY4" fmla="*/ 1219200 h 1289050"/>
                  <a:gd name="connsiteX5" fmla="*/ 127000 w 3702050"/>
                  <a:gd name="connsiteY5" fmla="*/ 1190625 h 1289050"/>
                  <a:gd name="connsiteX6" fmla="*/ 142875 w 3702050"/>
                  <a:gd name="connsiteY6" fmla="*/ 1190625 h 1289050"/>
                  <a:gd name="connsiteX7" fmla="*/ 158750 w 3702050"/>
                  <a:gd name="connsiteY7" fmla="*/ 1149350 h 1289050"/>
                  <a:gd name="connsiteX8" fmla="*/ 215900 w 3702050"/>
                  <a:gd name="connsiteY8" fmla="*/ 1149350 h 1289050"/>
                  <a:gd name="connsiteX9" fmla="*/ 228600 w 3702050"/>
                  <a:gd name="connsiteY9" fmla="*/ 1123950 h 1289050"/>
                  <a:gd name="connsiteX10" fmla="*/ 250825 w 3702050"/>
                  <a:gd name="connsiteY10" fmla="*/ 1123950 h 1289050"/>
                  <a:gd name="connsiteX11" fmla="*/ 254000 w 3702050"/>
                  <a:gd name="connsiteY11" fmla="*/ 1098550 h 1289050"/>
                  <a:gd name="connsiteX12" fmla="*/ 279400 w 3702050"/>
                  <a:gd name="connsiteY12" fmla="*/ 1092200 h 1289050"/>
                  <a:gd name="connsiteX13" fmla="*/ 288925 w 3702050"/>
                  <a:gd name="connsiteY13" fmla="*/ 1060450 h 1289050"/>
                  <a:gd name="connsiteX14" fmla="*/ 346075 w 3702050"/>
                  <a:gd name="connsiteY14" fmla="*/ 1060450 h 1289050"/>
                  <a:gd name="connsiteX15" fmla="*/ 365125 w 3702050"/>
                  <a:gd name="connsiteY15" fmla="*/ 1022350 h 1289050"/>
                  <a:gd name="connsiteX16" fmla="*/ 403225 w 3702050"/>
                  <a:gd name="connsiteY16" fmla="*/ 1006475 h 1289050"/>
                  <a:gd name="connsiteX17" fmla="*/ 441325 w 3702050"/>
                  <a:gd name="connsiteY17" fmla="*/ 1006475 h 1289050"/>
                  <a:gd name="connsiteX18" fmla="*/ 441325 w 3702050"/>
                  <a:gd name="connsiteY18" fmla="*/ 1006475 h 1289050"/>
                  <a:gd name="connsiteX19" fmla="*/ 492125 w 3702050"/>
                  <a:gd name="connsiteY19" fmla="*/ 1006475 h 1289050"/>
                  <a:gd name="connsiteX20" fmla="*/ 508000 w 3702050"/>
                  <a:gd name="connsiteY20" fmla="*/ 968375 h 1289050"/>
                  <a:gd name="connsiteX21" fmla="*/ 542925 w 3702050"/>
                  <a:gd name="connsiteY21" fmla="*/ 968375 h 1289050"/>
                  <a:gd name="connsiteX22" fmla="*/ 571500 w 3702050"/>
                  <a:gd name="connsiteY22" fmla="*/ 942975 h 1289050"/>
                  <a:gd name="connsiteX23" fmla="*/ 590550 w 3702050"/>
                  <a:gd name="connsiteY23" fmla="*/ 933450 h 1289050"/>
                  <a:gd name="connsiteX24" fmla="*/ 622300 w 3702050"/>
                  <a:gd name="connsiteY24" fmla="*/ 930275 h 1289050"/>
                  <a:gd name="connsiteX25" fmla="*/ 641350 w 3702050"/>
                  <a:gd name="connsiteY25" fmla="*/ 920750 h 1289050"/>
                  <a:gd name="connsiteX26" fmla="*/ 701675 w 3702050"/>
                  <a:gd name="connsiteY26" fmla="*/ 920750 h 1289050"/>
                  <a:gd name="connsiteX27" fmla="*/ 733425 w 3702050"/>
                  <a:gd name="connsiteY27" fmla="*/ 904875 h 1289050"/>
                  <a:gd name="connsiteX28" fmla="*/ 768350 w 3702050"/>
                  <a:gd name="connsiteY28" fmla="*/ 904875 h 1289050"/>
                  <a:gd name="connsiteX29" fmla="*/ 790575 w 3702050"/>
                  <a:gd name="connsiteY29" fmla="*/ 895350 h 1289050"/>
                  <a:gd name="connsiteX30" fmla="*/ 809625 w 3702050"/>
                  <a:gd name="connsiteY30" fmla="*/ 866775 h 1289050"/>
                  <a:gd name="connsiteX31" fmla="*/ 866775 w 3702050"/>
                  <a:gd name="connsiteY31" fmla="*/ 866775 h 1289050"/>
                  <a:gd name="connsiteX32" fmla="*/ 879475 w 3702050"/>
                  <a:gd name="connsiteY32" fmla="*/ 844550 h 1289050"/>
                  <a:gd name="connsiteX33" fmla="*/ 930275 w 3702050"/>
                  <a:gd name="connsiteY33" fmla="*/ 844550 h 1289050"/>
                  <a:gd name="connsiteX34" fmla="*/ 936625 w 3702050"/>
                  <a:gd name="connsiteY34" fmla="*/ 819150 h 1289050"/>
                  <a:gd name="connsiteX35" fmla="*/ 955675 w 3702050"/>
                  <a:gd name="connsiteY35" fmla="*/ 815975 h 1289050"/>
                  <a:gd name="connsiteX36" fmla="*/ 965200 w 3702050"/>
                  <a:gd name="connsiteY36" fmla="*/ 768350 h 1289050"/>
                  <a:gd name="connsiteX37" fmla="*/ 1092200 w 3702050"/>
                  <a:gd name="connsiteY37" fmla="*/ 768350 h 1289050"/>
                  <a:gd name="connsiteX38" fmla="*/ 1092200 w 3702050"/>
                  <a:gd name="connsiteY38" fmla="*/ 749300 h 1289050"/>
                  <a:gd name="connsiteX39" fmla="*/ 1184275 w 3702050"/>
                  <a:gd name="connsiteY39" fmla="*/ 742950 h 1289050"/>
                  <a:gd name="connsiteX40" fmla="*/ 1184275 w 3702050"/>
                  <a:gd name="connsiteY40" fmla="*/ 742950 h 1289050"/>
                  <a:gd name="connsiteX41" fmla="*/ 1231900 w 3702050"/>
                  <a:gd name="connsiteY41" fmla="*/ 723900 h 1289050"/>
                  <a:gd name="connsiteX42" fmla="*/ 1241425 w 3702050"/>
                  <a:gd name="connsiteY42" fmla="*/ 708025 h 1289050"/>
                  <a:gd name="connsiteX43" fmla="*/ 1241425 w 3702050"/>
                  <a:gd name="connsiteY43" fmla="*/ 708025 h 1289050"/>
                  <a:gd name="connsiteX44" fmla="*/ 1270000 w 3702050"/>
                  <a:gd name="connsiteY44" fmla="*/ 673100 h 1289050"/>
                  <a:gd name="connsiteX45" fmla="*/ 1412875 w 3702050"/>
                  <a:gd name="connsiteY45" fmla="*/ 673100 h 1289050"/>
                  <a:gd name="connsiteX46" fmla="*/ 1412875 w 3702050"/>
                  <a:gd name="connsiteY46" fmla="*/ 641350 h 1289050"/>
                  <a:gd name="connsiteX47" fmla="*/ 1441450 w 3702050"/>
                  <a:gd name="connsiteY47" fmla="*/ 622300 h 1289050"/>
                  <a:gd name="connsiteX48" fmla="*/ 1460500 w 3702050"/>
                  <a:gd name="connsiteY48" fmla="*/ 603250 h 1289050"/>
                  <a:gd name="connsiteX49" fmla="*/ 1571625 w 3702050"/>
                  <a:gd name="connsiteY49" fmla="*/ 603250 h 1289050"/>
                  <a:gd name="connsiteX50" fmla="*/ 1590675 w 3702050"/>
                  <a:gd name="connsiteY50" fmla="*/ 565150 h 1289050"/>
                  <a:gd name="connsiteX51" fmla="*/ 1622425 w 3702050"/>
                  <a:gd name="connsiteY51" fmla="*/ 565150 h 1289050"/>
                  <a:gd name="connsiteX52" fmla="*/ 1628775 w 3702050"/>
                  <a:gd name="connsiteY52" fmla="*/ 546100 h 1289050"/>
                  <a:gd name="connsiteX53" fmla="*/ 1673225 w 3702050"/>
                  <a:gd name="connsiteY53" fmla="*/ 546100 h 1289050"/>
                  <a:gd name="connsiteX54" fmla="*/ 1679575 w 3702050"/>
                  <a:gd name="connsiteY54" fmla="*/ 523875 h 1289050"/>
                  <a:gd name="connsiteX55" fmla="*/ 1762125 w 3702050"/>
                  <a:gd name="connsiteY55" fmla="*/ 523875 h 1289050"/>
                  <a:gd name="connsiteX56" fmla="*/ 1762125 w 3702050"/>
                  <a:gd name="connsiteY56" fmla="*/ 504825 h 1289050"/>
                  <a:gd name="connsiteX57" fmla="*/ 2152650 w 3702050"/>
                  <a:gd name="connsiteY57" fmla="*/ 504825 h 1289050"/>
                  <a:gd name="connsiteX58" fmla="*/ 2155825 w 3702050"/>
                  <a:gd name="connsiteY58" fmla="*/ 463550 h 1289050"/>
                  <a:gd name="connsiteX59" fmla="*/ 2219325 w 3702050"/>
                  <a:gd name="connsiteY59" fmla="*/ 463550 h 1289050"/>
                  <a:gd name="connsiteX60" fmla="*/ 2225675 w 3702050"/>
                  <a:gd name="connsiteY60" fmla="*/ 431800 h 1289050"/>
                  <a:gd name="connsiteX61" fmla="*/ 2289175 w 3702050"/>
                  <a:gd name="connsiteY61" fmla="*/ 431800 h 1289050"/>
                  <a:gd name="connsiteX62" fmla="*/ 2292350 w 3702050"/>
                  <a:gd name="connsiteY62" fmla="*/ 406400 h 1289050"/>
                  <a:gd name="connsiteX63" fmla="*/ 2406650 w 3702050"/>
                  <a:gd name="connsiteY63" fmla="*/ 406400 h 1289050"/>
                  <a:gd name="connsiteX64" fmla="*/ 2416175 w 3702050"/>
                  <a:gd name="connsiteY64" fmla="*/ 342900 h 1289050"/>
                  <a:gd name="connsiteX65" fmla="*/ 2416175 w 3702050"/>
                  <a:gd name="connsiteY65" fmla="*/ 342900 h 1289050"/>
                  <a:gd name="connsiteX66" fmla="*/ 2644775 w 3702050"/>
                  <a:gd name="connsiteY66" fmla="*/ 342900 h 1289050"/>
                  <a:gd name="connsiteX67" fmla="*/ 2644775 w 3702050"/>
                  <a:gd name="connsiteY67" fmla="*/ 298450 h 1289050"/>
                  <a:gd name="connsiteX68" fmla="*/ 2663825 w 3702050"/>
                  <a:gd name="connsiteY68" fmla="*/ 301625 h 1289050"/>
                  <a:gd name="connsiteX69" fmla="*/ 2663825 w 3702050"/>
                  <a:gd name="connsiteY69" fmla="*/ 269875 h 1289050"/>
                  <a:gd name="connsiteX70" fmla="*/ 2692400 w 3702050"/>
                  <a:gd name="connsiteY70" fmla="*/ 266700 h 1289050"/>
                  <a:gd name="connsiteX71" fmla="*/ 2692400 w 3702050"/>
                  <a:gd name="connsiteY71" fmla="*/ 225425 h 1289050"/>
                  <a:gd name="connsiteX72" fmla="*/ 2711450 w 3702050"/>
                  <a:gd name="connsiteY72" fmla="*/ 222250 h 1289050"/>
                  <a:gd name="connsiteX73" fmla="*/ 2711450 w 3702050"/>
                  <a:gd name="connsiteY73" fmla="*/ 180975 h 1289050"/>
                  <a:gd name="connsiteX74" fmla="*/ 2832100 w 3702050"/>
                  <a:gd name="connsiteY74" fmla="*/ 180975 h 1289050"/>
                  <a:gd name="connsiteX75" fmla="*/ 2835275 w 3702050"/>
                  <a:gd name="connsiteY75" fmla="*/ 142875 h 1289050"/>
                  <a:gd name="connsiteX76" fmla="*/ 3117850 w 3702050"/>
                  <a:gd name="connsiteY76" fmla="*/ 142875 h 1289050"/>
                  <a:gd name="connsiteX77" fmla="*/ 3111500 w 3702050"/>
                  <a:gd name="connsiteY77" fmla="*/ 69850 h 1289050"/>
                  <a:gd name="connsiteX78" fmla="*/ 3146425 w 3702050"/>
                  <a:gd name="connsiteY78" fmla="*/ 69850 h 1289050"/>
                  <a:gd name="connsiteX79" fmla="*/ 3149600 w 3702050"/>
                  <a:gd name="connsiteY79" fmla="*/ 0 h 1289050"/>
                  <a:gd name="connsiteX80" fmla="*/ 3702050 w 3702050"/>
                  <a:gd name="connsiteY80" fmla="*/ 0 h 128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702050" h="1289050">
                    <a:moveTo>
                      <a:pt x="0" y="1289050"/>
                    </a:moveTo>
                    <a:lnTo>
                      <a:pt x="63500" y="1270000"/>
                    </a:lnTo>
                    <a:lnTo>
                      <a:pt x="63500" y="1254125"/>
                    </a:lnTo>
                    <a:lnTo>
                      <a:pt x="95250" y="1241425"/>
                    </a:lnTo>
                    <a:lnTo>
                      <a:pt x="107950" y="1219200"/>
                    </a:lnTo>
                    <a:lnTo>
                      <a:pt x="127000" y="1190625"/>
                    </a:lnTo>
                    <a:lnTo>
                      <a:pt x="142875" y="1190625"/>
                    </a:lnTo>
                    <a:lnTo>
                      <a:pt x="158750" y="1149350"/>
                    </a:lnTo>
                    <a:lnTo>
                      <a:pt x="215900" y="1149350"/>
                    </a:lnTo>
                    <a:lnTo>
                      <a:pt x="228600" y="1123950"/>
                    </a:lnTo>
                    <a:lnTo>
                      <a:pt x="250825" y="1123950"/>
                    </a:lnTo>
                    <a:lnTo>
                      <a:pt x="254000" y="1098550"/>
                    </a:lnTo>
                    <a:lnTo>
                      <a:pt x="279400" y="1092200"/>
                    </a:lnTo>
                    <a:lnTo>
                      <a:pt x="288925" y="1060450"/>
                    </a:lnTo>
                    <a:lnTo>
                      <a:pt x="346075" y="1060450"/>
                    </a:lnTo>
                    <a:lnTo>
                      <a:pt x="365125" y="1022350"/>
                    </a:lnTo>
                    <a:lnTo>
                      <a:pt x="403225" y="1006475"/>
                    </a:lnTo>
                    <a:lnTo>
                      <a:pt x="441325" y="1006475"/>
                    </a:lnTo>
                    <a:lnTo>
                      <a:pt x="441325" y="1006475"/>
                    </a:lnTo>
                    <a:lnTo>
                      <a:pt x="492125" y="1006475"/>
                    </a:lnTo>
                    <a:lnTo>
                      <a:pt x="508000" y="968375"/>
                    </a:lnTo>
                    <a:lnTo>
                      <a:pt x="542925" y="968375"/>
                    </a:lnTo>
                    <a:lnTo>
                      <a:pt x="571500" y="942975"/>
                    </a:lnTo>
                    <a:lnTo>
                      <a:pt x="590550" y="933450"/>
                    </a:lnTo>
                    <a:lnTo>
                      <a:pt x="622300" y="930275"/>
                    </a:lnTo>
                    <a:lnTo>
                      <a:pt x="641350" y="920750"/>
                    </a:lnTo>
                    <a:lnTo>
                      <a:pt x="701675" y="920750"/>
                    </a:lnTo>
                    <a:lnTo>
                      <a:pt x="733425" y="904875"/>
                    </a:lnTo>
                    <a:lnTo>
                      <a:pt x="768350" y="904875"/>
                    </a:lnTo>
                    <a:lnTo>
                      <a:pt x="790575" y="895350"/>
                    </a:lnTo>
                    <a:lnTo>
                      <a:pt x="809625" y="866775"/>
                    </a:lnTo>
                    <a:lnTo>
                      <a:pt x="866775" y="866775"/>
                    </a:lnTo>
                    <a:lnTo>
                      <a:pt x="879475" y="844550"/>
                    </a:lnTo>
                    <a:lnTo>
                      <a:pt x="930275" y="844550"/>
                    </a:lnTo>
                    <a:lnTo>
                      <a:pt x="936625" y="819150"/>
                    </a:lnTo>
                    <a:lnTo>
                      <a:pt x="955675" y="815975"/>
                    </a:lnTo>
                    <a:lnTo>
                      <a:pt x="965200" y="768350"/>
                    </a:lnTo>
                    <a:lnTo>
                      <a:pt x="1092200" y="768350"/>
                    </a:lnTo>
                    <a:lnTo>
                      <a:pt x="1092200" y="749300"/>
                    </a:lnTo>
                    <a:lnTo>
                      <a:pt x="1184275" y="742950"/>
                    </a:lnTo>
                    <a:lnTo>
                      <a:pt x="1184275" y="742950"/>
                    </a:lnTo>
                    <a:lnTo>
                      <a:pt x="1231900" y="723900"/>
                    </a:lnTo>
                    <a:lnTo>
                      <a:pt x="1241425" y="708025"/>
                    </a:lnTo>
                    <a:lnTo>
                      <a:pt x="1241425" y="708025"/>
                    </a:lnTo>
                    <a:lnTo>
                      <a:pt x="1270000" y="673100"/>
                    </a:lnTo>
                    <a:lnTo>
                      <a:pt x="1412875" y="673100"/>
                    </a:lnTo>
                    <a:lnTo>
                      <a:pt x="1412875" y="641350"/>
                    </a:lnTo>
                    <a:lnTo>
                      <a:pt x="1441450" y="622300"/>
                    </a:lnTo>
                    <a:lnTo>
                      <a:pt x="1460500" y="603250"/>
                    </a:lnTo>
                    <a:lnTo>
                      <a:pt x="1571625" y="603250"/>
                    </a:lnTo>
                    <a:lnTo>
                      <a:pt x="1590675" y="565150"/>
                    </a:lnTo>
                    <a:lnTo>
                      <a:pt x="1622425" y="565150"/>
                    </a:lnTo>
                    <a:lnTo>
                      <a:pt x="1628775" y="546100"/>
                    </a:lnTo>
                    <a:lnTo>
                      <a:pt x="1673225" y="546100"/>
                    </a:lnTo>
                    <a:lnTo>
                      <a:pt x="1679575" y="523875"/>
                    </a:lnTo>
                    <a:lnTo>
                      <a:pt x="1762125" y="523875"/>
                    </a:lnTo>
                    <a:lnTo>
                      <a:pt x="1762125" y="504825"/>
                    </a:lnTo>
                    <a:lnTo>
                      <a:pt x="2152650" y="504825"/>
                    </a:lnTo>
                    <a:lnTo>
                      <a:pt x="2155825" y="463550"/>
                    </a:lnTo>
                    <a:lnTo>
                      <a:pt x="2219325" y="463550"/>
                    </a:lnTo>
                    <a:lnTo>
                      <a:pt x="2225675" y="431800"/>
                    </a:lnTo>
                    <a:lnTo>
                      <a:pt x="2289175" y="431800"/>
                    </a:lnTo>
                    <a:lnTo>
                      <a:pt x="2292350" y="406400"/>
                    </a:lnTo>
                    <a:lnTo>
                      <a:pt x="2406650" y="406400"/>
                    </a:lnTo>
                    <a:lnTo>
                      <a:pt x="2416175" y="342900"/>
                    </a:lnTo>
                    <a:lnTo>
                      <a:pt x="2416175" y="342900"/>
                    </a:lnTo>
                    <a:lnTo>
                      <a:pt x="2644775" y="342900"/>
                    </a:lnTo>
                    <a:lnTo>
                      <a:pt x="2644775" y="298450"/>
                    </a:lnTo>
                    <a:lnTo>
                      <a:pt x="2663825" y="301625"/>
                    </a:lnTo>
                    <a:lnTo>
                      <a:pt x="2663825" y="269875"/>
                    </a:lnTo>
                    <a:lnTo>
                      <a:pt x="2692400" y="266700"/>
                    </a:lnTo>
                    <a:lnTo>
                      <a:pt x="2692400" y="225425"/>
                    </a:lnTo>
                    <a:lnTo>
                      <a:pt x="2711450" y="222250"/>
                    </a:lnTo>
                    <a:lnTo>
                      <a:pt x="2711450" y="180975"/>
                    </a:lnTo>
                    <a:lnTo>
                      <a:pt x="2832100" y="180975"/>
                    </a:lnTo>
                    <a:lnTo>
                      <a:pt x="2835275" y="142875"/>
                    </a:lnTo>
                    <a:lnTo>
                      <a:pt x="3117850" y="142875"/>
                    </a:lnTo>
                    <a:lnTo>
                      <a:pt x="3111500" y="69850"/>
                    </a:lnTo>
                    <a:lnTo>
                      <a:pt x="3146425" y="69850"/>
                    </a:lnTo>
                    <a:lnTo>
                      <a:pt x="3149600" y="0"/>
                    </a:lnTo>
                    <a:lnTo>
                      <a:pt x="3702050" y="0"/>
                    </a:lnTo>
                  </a:path>
                </a:pathLst>
              </a:cu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50" name="Chart 49"/>
              <p:cNvGraphicFramePr/>
              <p:nvPr/>
            </p:nvGraphicFramePr>
            <p:xfrm>
              <a:off x="4576613" y="2754186"/>
              <a:ext cx="4305535" cy="3146145"/>
            </p:xfrm>
            <a:graphic>
              <a:graphicData uri="http://schemas.openxmlformats.org/drawingml/2006/chart">
                <c:chart xmlns:c="http://schemas.openxmlformats.org/drawingml/2006/chart" xmlns:r="http://schemas.openxmlformats.org/officeDocument/2006/relationships" r:id="rId3"/>
              </a:graphicData>
            </a:graphic>
          </p:graphicFrame>
          <p:sp>
            <p:nvSpPr>
              <p:cNvPr id="80" name="Rectangle 79"/>
              <p:cNvSpPr/>
              <p:nvPr/>
            </p:nvSpPr>
            <p:spPr>
              <a:xfrm>
                <a:off x="5202822" y="3173259"/>
                <a:ext cx="1368815" cy="3652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p:cNvSpPr txBox="1"/>
              <p:nvPr/>
            </p:nvSpPr>
            <p:spPr>
              <a:xfrm>
                <a:off x="5125865" y="3146478"/>
                <a:ext cx="1617751" cy="246221"/>
              </a:xfrm>
              <a:prstGeom prst="rect">
                <a:avLst/>
              </a:prstGeom>
              <a:noFill/>
            </p:spPr>
            <p:txBody>
              <a:bodyPr wrap="none" rtlCol="0">
                <a:spAutoFit/>
              </a:bodyPr>
              <a:lstStyle/>
              <a:p>
                <a:r>
                  <a:rPr lang="en-GB" sz="1000" dirty="0"/>
                  <a:t>BMI &gt;25 kg/m</a:t>
                </a:r>
                <a:r>
                  <a:rPr lang="en-GB" sz="1000" baseline="30000" dirty="0"/>
                  <a:t>2</a:t>
                </a:r>
                <a:r>
                  <a:rPr lang="en-GB" sz="1000" dirty="0"/>
                  <a:t> (n=357)</a:t>
                </a:r>
              </a:p>
            </p:txBody>
          </p:sp>
          <p:sp>
            <p:nvSpPr>
              <p:cNvPr id="68" name="TextBox 67"/>
              <p:cNvSpPr txBox="1"/>
              <p:nvPr/>
            </p:nvSpPr>
            <p:spPr>
              <a:xfrm>
                <a:off x="5123446" y="3304346"/>
                <a:ext cx="1712328" cy="246221"/>
              </a:xfrm>
              <a:prstGeom prst="rect">
                <a:avLst/>
              </a:prstGeom>
              <a:noFill/>
            </p:spPr>
            <p:txBody>
              <a:bodyPr wrap="none" rtlCol="0">
                <a:spAutoFit/>
              </a:bodyPr>
              <a:lstStyle/>
              <a:p>
                <a:r>
                  <a:rPr lang="en-GB" sz="1000" dirty="0"/>
                  <a:t>BMI &gt;27.8 kg/m</a:t>
                </a:r>
                <a:r>
                  <a:rPr lang="en-GB" sz="1000" baseline="30000" dirty="0"/>
                  <a:t>2</a:t>
                </a:r>
                <a:r>
                  <a:rPr lang="en-GB" sz="1000" dirty="0"/>
                  <a:t> (n=357)</a:t>
                </a:r>
              </a:p>
            </p:txBody>
          </p:sp>
        </p:grpSp>
      </p:grpSp>
      <p:sp>
        <p:nvSpPr>
          <p:cNvPr id="2" name="Title 1"/>
          <p:cNvSpPr>
            <a:spLocks noGrp="1"/>
          </p:cNvSpPr>
          <p:nvPr>
            <p:ph type="title"/>
          </p:nvPr>
        </p:nvSpPr>
        <p:spPr>
          <a:xfrm>
            <a:off x="237744" y="152401"/>
            <a:ext cx="11247120" cy="834047"/>
          </a:xfrm>
        </p:spPr>
        <p:txBody>
          <a:bodyPr>
            <a:noAutofit/>
          </a:bodyPr>
          <a:lstStyle/>
          <a:p>
            <a:r>
              <a:rPr lang="en-GB" sz="2700" dirty="0"/>
              <a:t>Metabolic syndrome is more common and may develop earlier in chemotherapy-treated testicular cancer survivors</a:t>
            </a:r>
          </a:p>
        </p:txBody>
      </p:sp>
      <p:sp>
        <p:nvSpPr>
          <p:cNvPr id="3" name="Content Placeholder 2"/>
          <p:cNvSpPr>
            <a:spLocks noGrp="1"/>
          </p:cNvSpPr>
          <p:nvPr>
            <p:ph idx="1"/>
          </p:nvPr>
        </p:nvSpPr>
        <p:spPr>
          <a:xfrm>
            <a:off x="329184" y="1086806"/>
            <a:ext cx="11045951" cy="1478594"/>
          </a:xfrm>
        </p:spPr>
        <p:txBody>
          <a:bodyPr>
            <a:noAutofit/>
          </a:bodyPr>
          <a:lstStyle/>
          <a:p>
            <a:pPr>
              <a:spcBef>
                <a:spcPts val="600"/>
              </a:spcBef>
            </a:pPr>
            <a:r>
              <a:rPr lang="en-GB" sz="1600" spc="-40" dirty="0"/>
              <a:t>Two cohort studies of long-term testicular cancer survivors treated with platinum-based chemotherapy</a:t>
            </a:r>
          </a:p>
          <a:p>
            <a:pPr lvl="1"/>
            <a:r>
              <a:rPr lang="en-GB" sz="1400" b="1" dirty="0"/>
              <a:t>Study 1:</a:t>
            </a:r>
            <a:r>
              <a:rPr lang="en-GB" sz="1400" dirty="0"/>
              <a:t> retrospective study to evaluate </a:t>
            </a:r>
            <a:br>
              <a:rPr lang="en-GB" sz="1400" dirty="0"/>
            </a:br>
            <a:r>
              <a:rPr lang="en-GB" sz="1400" dirty="0"/>
              <a:t>the development of CV risk factors in </a:t>
            </a:r>
            <a:br>
              <a:rPr lang="en-GB" sz="1400" dirty="0"/>
            </a:br>
            <a:r>
              <a:rPr lang="en-GB" sz="1400" dirty="0"/>
              <a:t>testicular cancer survivors treated with </a:t>
            </a:r>
            <a:br>
              <a:rPr lang="en-GB" sz="1400" dirty="0"/>
            </a:br>
            <a:r>
              <a:rPr lang="en-GB" sz="1400" dirty="0"/>
              <a:t>chemotherapy (N=370), followed up </a:t>
            </a:r>
            <a:br>
              <a:rPr lang="en-GB" sz="1400" dirty="0"/>
            </a:br>
            <a:r>
              <a:rPr lang="en-GB" sz="1400" dirty="0"/>
              <a:t>for ≥3 years</a:t>
            </a:r>
            <a:endParaRPr lang="en-US" sz="1400" dirty="0"/>
          </a:p>
        </p:txBody>
      </p:sp>
      <p:sp>
        <p:nvSpPr>
          <p:cNvPr id="5" name="TextBox 4"/>
          <p:cNvSpPr txBox="1"/>
          <p:nvPr/>
        </p:nvSpPr>
        <p:spPr>
          <a:xfrm>
            <a:off x="1504494" y="5916186"/>
            <a:ext cx="9144001" cy="400110"/>
          </a:xfrm>
          <a:prstGeom prst="rect">
            <a:avLst/>
          </a:prstGeom>
          <a:noFill/>
        </p:spPr>
        <p:txBody>
          <a:bodyPr wrap="square" rtlCol="0" anchor="b">
            <a:spAutoFit/>
          </a:bodyPr>
          <a:lstStyle/>
          <a:p>
            <a:pPr>
              <a:defRPr/>
            </a:pPr>
            <a:r>
              <a:rPr lang="en-GB" sz="1000" dirty="0">
                <a:solidFill>
                  <a:schemeClr val="tx2"/>
                </a:solidFill>
              </a:rPr>
              <a:t>BMI, body mass index; CV, cardiovascular</a:t>
            </a:r>
          </a:p>
          <a:p>
            <a:pPr>
              <a:defRPr/>
            </a:pPr>
            <a:r>
              <a:rPr lang="en-GB" sz="1000" dirty="0">
                <a:solidFill>
                  <a:schemeClr val="tx2"/>
                </a:solidFill>
              </a:rPr>
              <a:t>Adapted from de Haas EC </a:t>
            </a:r>
            <a:r>
              <a:rPr lang="en-GB" sz="1000" i="1" dirty="0">
                <a:solidFill>
                  <a:schemeClr val="tx2"/>
                </a:solidFill>
              </a:rPr>
              <a:t>et al. Ann </a:t>
            </a:r>
            <a:r>
              <a:rPr lang="en-GB" sz="1000" i="1" dirty="0" err="1">
                <a:solidFill>
                  <a:schemeClr val="tx2"/>
                </a:solidFill>
              </a:rPr>
              <a:t>Oncol</a:t>
            </a:r>
            <a:r>
              <a:rPr lang="en-GB" sz="1000" dirty="0">
                <a:solidFill>
                  <a:schemeClr val="tx2"/>
                </a:solidFill>
              </a:rPr>
              <a:t> 2013;24:749–55.</a:t>
            </a:r>
            <a:endParaRPr lang="en-US" sz="1000" dirty="0">
              <a:solidFill>
                <a:schemeClr val="tx2"/>
              </a:solidFill>
            </a:endParaRPr>
          </a:p>
        </p:txBody>
      </p:sp>
      <p:sp>
        <p:nvSpPr>
          <p:cNvPr id="39" name="Content Placeholder 2"/>
          <p:cNvSpPr txBox="1">
            <a:spLocks/>
          </p:cNvSpPr>
          <p:nvPr/>
        </p:nvSpPr>
        <p:spPr>
          <a:xfrm>
            <a:off x="5723345" y="1370216"/>
            <a:ext cx="5379539" cy="1195185"/>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sz="1400" b="1" dirty="0">
                <a:latin typeface="+mn-lt"/>
              </a:rPr>
              <a:t>Study 2:</a:t>
            </a:r>
            <a:r>
              <a:rPr lang="en-GB" sz="1400" dirty="0">
                <a:latin typeface="+mn-lt"/>
              </a:rPr>
              <a:t> cross-sectional study to evaluate </a:t>
            </a:r>
            <a:br>
              <a:rPr lang="en-GB" sz="1400" dirty="0">
                <a:latin typeface="+mn-lt"/>
              </a:rPr>
            </a:br>
            <a:r>
              <a:rPr lang="en-GB" sz="1400" dirty="0">
                <a:latin typeface="+mn-lt"/>
              </a:rPr>
              <a:t>metabolic syndrome prevalence and vascular function in a subgroup of patients (N=173) from Study 1 versus controls (N=1085) over 3–20 years</a:t>
            </a:r>
            <a:endParaRPr lang="en-US" sz="1400" dirty="0">
              <a:latin typeface="+mn-lt"/>
            </a:endParaRPr>
          </a:p>
        </p:txBody>
      </p:sp>
      <p:grpSp>
        <p:nvGrpSpPr>
          <p:cNvPr id="40" name="Group 39"/>
          <p:cNvGrpSpPr/>
          <p:nvPr/>
        </p:nvGrpSpPr>
        <p:grpSpPr>
          <a:xfrm>
            <a:off x="475635" y="2565400"/>
            <a:ext cx="5011711" cy="2527808"/>
            <a:chOff x="571500" y="855534"/>
            <a:chExt cx="5422142" cy="4281241"/>
          </a:xfrm>
        </p:grpSpPr>
        <p:grpSp>
          <p:nvGrpSpPr>
            <p:cNvPr id="41" name="Group 40"/>
            <p:cNvGrpSpPr/>
            <p:nvPr/>
          </p:nvGrpSpPr>
          <p:grpSpPr>
            <a:xfrm>
              <a:off x="571500" y="855534"/>
              <a:ext cx="5422142" cy="4281241"/>
              <a:chOff x="6193767" y="855534"/>
              <a:chExt cx="5422142" cy="4281241"/>
            </a:xfrm>
          </p:grpSpPr>
          <p:sp>
            <p:nvSpPr>
              <p:cNvPr id="44" name="Snip Single Corner Rectangle 162"/>
              <p:cNvSpPr/>
              <p:nvPr/>
            </p:nvSpPr>
            <p:spPr>
              <a:xfrm rot="10800000" flipV="1">
                <a:off x="6193767" y="855534"/>
                <a:ext cx="5422140" cy="1391684"/>
              </a:xfrm>
              <a:prstGeom prst="round2SameRect">
                <a:avLst>
                  <a:gd name="adj1" fmla="val 34900"/>
                  <a:gd name="adj2" fmla="val 0"/>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600" b="1" dirty="0"/>
                  <a:t>Results – Study 1</a:t>
                </a:r>
              </a:p>
            </p:txBody>
          </p:sp>
          <p:sp>
            <p:nvSpPr>
              <p:cNvPr id="45" name="Round Same Side Corner Rectangle 44"/>
              <p:cNvSpPr/>
              <p:nvPr/>
            </p:nvSpPr>
            <p:spPr>
              <a:xfrm flipV="1">
                <a:off x="6193769" y="2247218"/>
                <a:ext cx="5422140" cy="2889557"/>
              </a:xfrm>
              <a:prstGeom prst="round2SameRect">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Rectangle 42"/>
            <p:cNvSpPr/>
            <p:nvPr/>
          </p:nvSpPr>
          <p:spPr>
            <a:xfrm>
              <a:off x="729045" y="2338447"/>
              <a:ext cx="5118099" cy="1801492"/>
            </a:xfrm>
            <a:prstGeom prst="rect">
              <a:avLst/>
            </a:prstGeom>
          </p:spPr>
          <p:txBody>
            <a:bodyPr wrap="square">
              <a:spAutoFit/>
            </a:bodyPr>
            <a:lstStyle/>
            <a:p>
              <a:pPr marL="177800" indent="-177800">
                <a:buClr>
                  <a:schemeClr val="tx2"/>
                </a:buClr>
                <a:buFont typeface="Arial" panose="020B0604020202020204" pitchFamily="34" charset="0"/>
                <a:buChar char="•"/>
              </a:pPr>
              <a:r>
                <a:rPr lang="en-GB" sz="1600" dirty="0">
                  <a:solidFill>
                    <a:schemeClr val="tx2"/>
                  </a:solidFill>
                </a:rPr>
                <a:t>The </a:t>
              </a:r>
              <a:r>
                <a:rPr lang="en-GB" sz="1600" dirty="0" err="1">
                  <a:solidFill>
                    <a:schemeClr val="tx2"/>
                  </a:solidFill>
                </a:rPr>
                <a:t>prevalences</a:t>
              </a:r>
              <a:r>
                <a:rPr lang="en-GB" sz="1600" dirty="0">
                  <a:solidFill>
                    <a:schemeClr val="tx2"/>
                  </a:solidFill>
                </a:rPr>
                <a:t> of hypercholesterolaemia, overweight and hypertension were 24%, 24% and 30% after a median follow-up of 0.9, 1.7 and 5.1 years, respectively</a:t>
              </a:r>
            </a:p>
          </p:txBody>
        </p:sp>
      </p:grpSp>
      <p:sp>
        <p:nvSpPr>
          <p:cNvPr id="7" name="Rectangle 6">
            <a:extLst>
              <a:ext uri="{FF2B5EF4-FFF2-40B4-BE49-F238E27FC236}">
                <a16:creationId xmlns:a16="http://schemas.microsoft.com/office/drawing/2014/main" id="{F7E7447C-D6E3-42B6-8F3A-B2703AE81035}"/>
              </a:ext>
            </a:extLst>
          </p:cNvPr>
          <p:cNvSpPr/>
          <p:nvPr/>
        </p:nvSpPr>
        <p:spPr>
          <a:xfrm flipV="1">
            <a:off x="6568006" y="3345723"/>
            <a:ext cx="107418" cy="97098"/>
          </a:xfrm>
          <a:prstGeom prst="rect">
            <a:avLst/>
          </a:prstGeom>
          <a:solidFill>
            <a:srgbClr val="DDDEDE"/>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BF95976-5A62-4F30-96A1-1D3B1D89D069}"/>
              </a:ext>
            </a:extLst>
          </p:cNvPr>
          <p:cNvSpPr/>
          <p:nvPr/>
        </p:nvSpPr>
        <p:spPr>
          <a:xfrm flipV="1">
            <a:off x="6568006" y="3516231"/>
            <a:ext cx="107418" cy="97098"/>
          </a:xfrm>
          <a:prstGeom prst="rect">
            <a:avLst/>
          </a:prstGeom>
          <a:solidFill>
            <a:srgbClr val="5B5C5E"/>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3835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098" y="152401"/>
            <a:ext cx="11199042" cy="834047"/>
          </a:xfrm>
        </p:spPr>
        <p:txBody>
          <a:bodyPr>
            <a:noAutofit/>
          </a:bodyPr>
          <a:lstStyle/>
          <a:p>
            <a:r>
              <a:rPr lang="en-GB" sz="2800" dirty="0"/>
              <a:t>Prevalence of metabolic syndrome increases with age in testicular cancer survivors</a:t>
            </a:r>
            <a:endParaRPr lang="en-GB" sz="2400" dirty="0"/>
          </a:p>
        </p:txBody>
      </p:sp>
      <p:sp>
        <p:nvSpPr>
          <p:cNvPr id="5" name="TextBox 4"/>
          <p:cNvSpPr txBox="1"/>
          <p:nvPr/>
        </p:nvSpPr>
        <p:spPr>
          <a:xfrm>
            <a:off x="1523999" y="5855952"/>
            <a:ext cx="9144001" cy="400110"/>
          </a:xfrm>
          <a:prstGeom prst="rect">
            <a:avLst/>
          </a:prstGeom>
          <a:noFill/>
        </p:spPr>
        <p:txBody>
          <a:bodyPr wrap="square" rtlCol="0" anchor="b">
            <a:spAutoFit/>
          </a:bodyPr>
          <a:lstStyle/>
          <a:p>
            <a:pPr>
              <a:defRPr/>
            </a:pPr>
            <a:r>
              <a:rPr lang="en-GB" sz="1000" dirty="0">
                <a:solidFill>
                  <a:schemeClr val="tx2"/>
                </a:solidFill>
              </a:rPr>
              <a:t>*p&lt;0.05 versus controls. CV, cardiovascular</a:t>
            </a:r>
          </a:p>
          <a:p>
            <a:pPr>
              <a:defRPr/>
            </a:pPr>
            <a:r>
              <a:rPr lang="en-GB" sz="1000" dirty="0">
                <a:solidFill>
                  <a:schemeClr val="tx2"/>
                </a:solidFill>
              </a:rPr>
              <a:t>Adapted from de Haas EC </a:t>
            </a:r>
            <a:r>
              <a:rPr lang="en-GB" sz="1000" i="1" dirty="0">
                <a:solidFill>
                  <a:schemeClr val="tx2"/>
                </a:solidFill>
              </a:rPr>
              <a:t>et al. Ann </a:t>
            </a:r>
            <a:r>
              <a:rPr lang="en-GB" sz="1000" i="1" dirty="0" err="1">
                <a:solidFill>
                  <a:schemeClr val="tx2"/>
                </a:solidFill>
              </a:rPr>
              <a:t>Oncol</a:t>
            </a:r>
            <a:r>
              <a:rPr lang="en-GB" sz="1000" dirty="0">
                <a:solidFill>
                  <a:schemeClr val="tx2"/>
                </a:solidFill>
              </a:rPr>
              <a:t> 2013;24:749–55.</a:t>
            </a:r>
            <a:endParaRPr lang="en-US" sz="1000" dirty="0">
              <a:solidFill>
                <a:schemeClr val="tx2"/>
              </a:solidFill>
            </a:endParaRPr>
          </a:p>
        </p:txBody>
      </p:sp>
      <p:grpSp>
        <p:nvGrpSpPr>
          <p:cNvPr id="10" name="Group 9"/>
          <p:cNvGrpSpPr/>
          <p:nvPr/>
        </p:nvGrpSpPr>
        <p:grpSpPr>
          <a:xfrm>
            <a:off x="245098" y="1156270"/>
            <a:ext cx="5517885" cy="4506775"/>
            <a:chOff x="571500" y="804780"/>
            <a:chExt cx="5422142" cy="7536925"/>
          </a:xfrm>
        </p:grpSpPr>
        <p:grpSp>
          <p:nvGrpSpPr>
            <p:cNvPr id="11" name="Group 10"/>
            <p:cNvGrpSpPr/>
            <p:nvPr/>
          </p:nvGrpSpPr>
          <p:grpSpPr>
            <a:xfrm>
              <a:off x="571500" y="804780"/>
              <a:ext cx="5422142" cy="7536925"/>
              <a:chOff x="6193767" y="804780"/>
              <a:chExt cx="5422142" cy="7536925"/>
            </a:xfrm>
          </p:grpSpPr>
          <p:sp>
            <p:nvSpPr>
              <p:cNvPr id="14" name="Round Same Side Corner Rectangle 13"/>
              <p:cNvSpPr/>
              <p:nvPr/>
            </p:nvSpPr>
            <p:spPr>
              <a:xfrm flipV="1">
                <a:off x="6193768" y="2247213"/>
                <a:ext cx="5422141" cy="6094492"/>
              </a:xfrm>
              <a:prstGeom prst="round2SameRect">
                <a:avLst>
                  <a:gd name="adj1" fmla="val 8513"/>
                  <a:gd name="adj2" fmla="val 0"/>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nip Single Corner Rectangle 162"/>
              <p:cNvSpPr/>
              <p:nvPr/>
            </p:nvSpPr>
            <p:spPr>
              <a:xfrm rot="10800000" flipV="1">
                <a:off x="6193767" y="804780"/>
                <a:ext cx="5422142" cy="1477191"/>
              </a:xfrm>
              <a:prstGeom prst="round2SameRect">
                <a:avLst>
                  <a:gd name="adj1" fmla="val 34876"/>
                  <a:gd name="adj2" fmla="val 0"/>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600" b="1" dirty="0"/>
                  <a:t>Results – Study 2</a:t>
                </a:r>
              </a:p>
            </p:txBody>
          </p:sp>
        </p:grpSp>
        <p:sp>
          <p:nvSpPr>
            <p:cNvPr id="12" name="Rectangle 11"/>
            <p:cNvSpPr/>
            <p:nvPr/>
          </p:nvSpPr>
          <p:spPr>
            <a:xfrm>
              <a:off x="729045" y="2494845"/>
              <a:ext cx="5118098" cy="4786817"/>
            </a:xfrm>
            <a:prstGeom prst="rect">
              <a:avLst/>
            </a:prstGeom>
          </p:spPr>
          <p:txBody>
            <a:bodyPr wrap="square">
              <a:spAutoFit/>
            </a:bodyPr>
            <a:lstStyle/>
            <a:p>
              <a:pPr marL="177800" indent="-177800">
                <a:spcBef>
                  <a:spcPts val="1200"/>
                </a:spcBef>
                <a:buClr>
                  <a:schemeClr val="tx2"/>
                </a:buClr>
                <a:buFont typeface="Arial" panose="020B0604020202020204" pitchFamily="34" charset="0"/>
                <a:buChar char="•"/>
              </a:pPr>
              <a:r>
                <a:rPr lang="en-GB" sz="1600" dirty="0">
                  <a:solidFill>
                    <a:schemeClr val="tx2"/>
                  </a:solidFill>
                </a:rPr>
                <a:t>Prevalence of metabolic syndrome was 25% after a median follow-up of 5 years </a:t>
              </a:r>
              <a:r>
                <a:rPr lang="en-GB" sz="1600" b="1" dirty="0">
                  <a:solidFill>
                    <a:schemeClr val="tx2"/>
                  </a:solidFill>
                </a:rPr>
                <a:t>– 2.2 times higher risk than in the general population</a:t>
              </a:r>
            </a:p>
            <a:p>
              <a:pPr marL="177800" indent="-177800">
                <a:spcBef>
                  <a:spcPts val="1200"/>
                </a:spcBef>
                <a:buClr>
                  <a:schemeClr val="tx2"/>
                </a:buClr>
                <a:buFont typeface="Arial" panose="020B0604020202020204" pitchFamily="34" charset="0"/>
                <a:buChar char="•"/>
              </a:pPr>
              <a:r>
                <a:rPr lang="en-GB" sz="1600" dirty="0">
                  <a:solidFill>
                    <a:schemeClr val="tx2"/>
                  </a:solidFill>
                </a:rPr>
                <a:t>Prevalence increased with age from 13.3% in survivors aged 18–30 years, to ~35% in those aged 40–60 years</a:t>
              </a:r>
            </a:p>
            <a:p>
              <a:pPr marL="177800" indent="-177800">
                <a:spcBef>
                  <a:spcPts val="1200"/>
                </a:spcBef>
                <a:buClr>
                  <a:schemeClr val="tx2"/>
                </a:buClr>
                <a:buFont typeface="Arial" panose="020B0604020202020204" pitchFamily="34" charset="0"/>
                <a:buChar char="•"/>
              </a:pPr>
              <a:r>
                <a:rPr lang="en-GB" sz="1600" dirty="0">
                  <a:solidFill>
                    <a:schemeClr val="tx2"/>
                  </a:solidFill>
                </a:rPr>
                <a:t>The presence of metabolic syndrome was associated with lower baroreflex sensitivity and increased carotid artery intima-media thickness, which may precede overt CV disease</a:t>
              </a:r>
            </a:p>
          </p:txBody>
        </p:sp>
      </p:grpSp>
      <p:grpSp>
        <p:nvGrpSpPr>
          <p:cNvPr id="15" name="Group 14"/>
          <p:cNvGrpSpPr/>
          <p:nvPr/>
        </p:nvGrpSpPr>
        <p:grpSpPr>
          <a:xfrm>
            <a:off x="5910045" y="1207187"/>
            <a:ext cx="5517884" cy="4455858"/>
            <a:chOff x="4386044" y="1207186"/>
            <a:chExt cx="4514487" cy="4398699"/>
          </a:xfrm>
        </p:grpSpPr>
        <p:grpSp>
          <p:nvGrpSpPr>
            <p:cNvPr id="48" name="Group 47"/>
            <p:cNvGrpSpPr/>
            <p:nvPr/>
          </p:nvGrpSpPr>
          <p:grpSpPr>
            <a:xfrm>
              <a:off x="4386044" y="1207186"/>
              <a:ext cx="4465823" cy="4398699"/>
              <a:chOff x="4981632" y="1091685"/>
              <a:chExt cx="4074799" cy="4398699"/>
            </a:xfrm>
          </p:grpSpPr>
          <p:sp>
            <p:nvSpPr>
              <p:cNvPr id="72" name="Rounded Rectangle 71"/>
              <p:cNvSpPr/>
              <p:nvPr/>
            </p:nvSpPr>
            <p:spPr>
              <a:xfrm>
                <a:off x="4981632" y="1091685"/>
                <a:ext cx="4074799" cy="4398699"/>
              </a:xfrm>
              <a:prstGeom prst="roundRect">
                <a:avLst>
                  <a:gd name="adj" fmla="val 5597"/>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Round Same Side Corner Rectangle 72"/>
              <p:cNvSpPr/>
              <p:nvPr/>
            </p:nvSpPr>
            <p:spPr>
              <a:xfrm>
                <a:off x="4981632" y="1091686"/>
                <a:ext cx="4074799" cy="523220"/>
              </a:xfrm>
              <a:prstGeom prst="round2SameRect">
                <a:avLst>
                  <a:gd name="adj1" fmla="val 40291"/>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TextBox 73"/>
              <p:cNvSpPr txBox="1"/>
              <p:nvPr/>
            </p:nvSpPr>
            <p:spPr>
              <a:xfrm>
                <a:off x="5178098" y="1091686"/>
                <a:ext cx="3681867" cy="523220"/>
              </a:xfrm>
              <a:prstGeom prst="rect">
                <a:avLst/>
              </a:prstGeom>
              <a:noFill/>
            </p:spPr>
            <p:txBody>
              <a:bodyPr wrap="square" rtlCol="0">
                <a:spAutoFit/>
              </a:bodyPr>
              <a:lstStyle/>
              <a:p>
                <a:pPr algn="ctr"/>
                <a:r>
                  <a:rPr lang="en-GB" sz="1400" b="1" dirty="0">
                    <a:solidFill>
                      <a:schemeClr val="bg1"/>
                    </a:solidFill>
                  </a:rPr>
                  <a:t>Prevalence of the metabolic syndrome</a:t>
                </a:r>
                <a:br>
                  <a:rPr lang="en-GB" sz="1400" b="1" dirty="0">
                    <a:solidFill>
                      <a:schemeClr val="bg1"/>
                    </a:solidFill>
                  </a:rPr>
                </a:br>
                <a:r>
                  <a:rPr lang="en-GB" sz="1400" b="1" dirty="0">
                    <a:solidFill>
                      <a:schemeClr val="bg1"/>
                    </a:solidFill>
                  </a:rPr>
                  <a:t>according to age category</a:t>
                </a:r>
              </a:p>
            </p:txBody>
          </p:sp>
        </p:grpSp>
        <p:grpSp>
          <p:nvGrpSpPr>
            <p:cNvPr id="8" name="Group 7"/>
            <p:cNvGrpSpPr/>
            <p:nvPr/>
          </p:nvGrpSpPr>
          <p:grpSpPr>
            <a:xfrm>
              <a:off x="4401504" y="1359774"/>
              <a:ext cx="4499027" cy="4178423"/>
              <a:chOff x="4476037" y="1502041"/>
              <a:chExt cx="4499027" cy="4178423"/>
            </a:xfrm>
          </p:grpSpPr>
          <p:sp>
            <p:nvSpPr>
              <p:cNvPr id="49" name="TextBox 48"/>
              <p:cNvSpPr txBox="1"/>
              <p:nvPr/>
            </p:nvSpPr>
            <p:spPr>
              <a:xfrm rot="16200000">
                <a:off x="3956343" y="3459625"/>
                <a:ext cx="1316387" cy="276999"/>
              </a:xfrm>
              <a:prstGeom prst="rect">
                <a:avLst/>
              </a:prstGeom>
              <a:noFill/>
            </p:spPr>
            <p:txBody>
              <a:bodyPr wrap="none" rtlCol="0" anchor="ctr">
                <a:spAutoFit/>
              </a:bodyPr>
              <a:lstStyle/>
              <a:p>
                <a:pPr algn="ctr"/>
                <a:r>
                  <a:rPr lang="en-GB" sz="1200" b="1" dirty="0"/>
                  <a:t>Prevalence (%)</a:t>
                </a:r>
              </a:p>
            </p:txBody>
          </p:sp>
          <p:graphicFrame>
            <p:nvGraphicFramePr>
              <p:cNvPr id="52" name="Chart 51"/>
              <p:cNvGraphicFramePr/>
              <p:nvPr/>
            </p:nvGraphicFramePr>
            <p:xfrm>
              <a:off x="4669529" y="1502041"/>
              <a:ext cx="4305535" cy="4084128"/>
            </p:xfrm>
            <a:graphic>
              <a:graphicData uri="http://schemas.openxmlformats.org/drawingml/2006/chart">
                <c:chart xmlns:c="http://schemas.openxmlformats.org/drawingml/2006/chart" xmlns:r="http://schemas.openxmlformats.org/officeDocument/2006/relationships" r:id="rId3"/>
              </a:graphicData>
            </a:graphic>
          </p:graphicFrame>
          <p:sp>
            <p:nvSpPr>
              <p:cNvPr id="54" name="TextBox 53"/>
              <p:cNvSpPr txBox="1"/>
              <p:nvPr/>
            </p:nvSpPr>
            <p:spPr>
              <a:xfrm>
                <a:off x="6213601" y="3143386"/>
                <a:ext cx="293671" cy="369332"/>
              </a:xfrm>
              <a:prstGeom prst="rect">
                <a:avLst/>
              </a:prstGeom>
              <a:noFill/>
            </p:spPr>
            <p:txBody>
              <a:bodyPr wrap="none" rtlCol="0">
                <a:spAutoFit/>
              </a:bodyPr>
              <a:lstStyle/>
              <a:p>
                <a:pPr algn="ctr"/>
                <a:r>
                  <a:rPr lang="en-GB" dirty="0"/>
                  <a:t>*</a:t>
                </a:r>
              </a:p>
            </p:txBody>
          </p:sp>
          <p:sp>
            <p:nvSpPr>
              <p:cNvPr id="55" name="TextBox 54"/>
              <p:cNvSpPr txBox="1"/>
              <p:nvPr/>
            </p:nvSpPr>
            <p:spPr>
              <a:xfrm>
                <a:off x="7141635" y="2540136"/>
                <a:ext cx="293671" cy="369332"/>
              </a:xfrm>
              <a:prstGeom prst="rect">
                <a:avLst/>
              </a:prstGeom>
              <a:noFill/>
            </p:spPr>
            <p:txBody>
              <a:bodyPr wrap="none" rtlCol="0">
                <a:spAutoFit/>
              </a:bodyPr>
              <a:lstStyle/>
              <a:p>
                <a:pPr algn="ctr"/>
                <a:r>
                  <a:rPr lang="en-GB" dirty="0"/>
                  <a:t>*</a:t>
                </a:r>
              </a:p>
            </p:txBody>
          </p:sp>
          <p:sp>
            <p:nvSpPr>
              <p:cNvPr id="4" name="Rectangle 3"/>
              <p:cNvSpPr/>
              <p:nvPr/>
            </p:nvSpPr>
            <p:spPr>
              <a:xfrm>
                <a:off x="5270500" y="5166073"/>
                <a:ext cx="3259346" cy="1886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TextBox 49"/>
              <p:cNvSpPr txBox="1"/>
              <p:nvPr/>
            </p:nvSpPr>
            <p:spPr>
              <a:xfrm>
                <a:off x="6416136" y="5403465"/>
                <a:ext cx="1090363" cy="276999"/>
              </a:xfrm>
              <a:prstGeom prst="rect">
                <a:avLst/>
              </a:prstGeom>
              <a:noFill/>
            </p:spPr>
            <p:txBody>
              <a:bodyPr wrap="none" rtlCol="0" anchor="ctr">
                <a:spAutoFit/>
              </a:bodyPr>
              <a:lstStyle/>
              <a:p>
                <a:pPr algn="ctr"/>
                <a:r>
                  <a:rPr lang="en-GB" sz="1200" b="1" dirty="0"/>
                  <a:t>Age (years)</a:t>
                </a:r>
              </a:p>
            </p:txBody>
          </p:sp>
          <p:sp>
            <p:nvSpPr>
              <p:cNvPr id="75" name="TextBox 74"/>
              <p:cNvSpPr txBox="1"/>
              <p:nvPr/>
            </p:nvSpPr>
            <p:spPr>
              <a:xfrm>
                <a:off x="5290191" y="5217150"/>
                <a:ext cx="553358" cy="261610"/>
              </a:xfrm>
              <a:prstGeom prst="rect">
                <a:avLst/>
              </a:prstGeom>
              <a:noFill/>
            </p:spPr>
            <p:txBody>
              <a:bodyPr wrap="none" rtlCol="0" anchor="ctr">
                <a:spAutoFit/>
              </a:bodyPr>
              <a:lstStyle/>
              <a:p>
                <a:pPr algn="ctr"/>
                <a:r>
                  <a:rPr lang="en-GB" sz="1100" dirty="0"/>
                  <a:t>18–30</a:t>
                </a:r>
              </a:p>
            </p:txBody>
          </p:sp>
          <p:sp>
            <p:nvSpPr>
              <p:cNvPr id="76" name="TextBox 75"/>
              <p:cNvSpPr txBox="1"/>
              <p:nvPr/>
            </p:nvSpPr>
            <p:spPr>
              <a:xfrm>
                <a:off x="6193423" y="5217150"/>
                <a:ext cx="596638" cy="261610"/>
              </a:xfrm>
              <a:prstGeom prst="rect">
                <a:avLst/>
              </a:prstGeom>
              <a:noFill/>
            </p:spPr>
            <p:txBody>
              <a:bodyPr wrap="none" rtlCol="0" anchor="ctr">
                <a:spAutoFit/>
              </a:bodyPr>
              <a:lstStyle/>
              <a:p>
                <a:pPr algn="ctr"/>
                <a:r>
                  <a:rPr lang="en-GB" sz="1100" dirty="0"/>
                  <a:t>30–40</a:t>
                </a:r>
              </a:p>
            </p:txBody>
          </p:sp>
          <p:sp>
            <p:nvSpPr>
              <p:cNvPr id="77" name="TextBox 76"/>
              <p:cNvSpPr txBox="1"/>
              <p:nvPr/>
            </p:nvSpPr>
            <p:spPr>
              <a:xfrm>
                <a:off x="7125403" y="5217150"/>
                <a:ext cx="601447" cy="261610"/>
              </a:xfrm>
              <a:prstGeom prst="rect">
                <a:avLst/>
              </a:prstGeom>
              <a:noFill/>
            </p:spPr>
            <p:txBody>
              <a:bodyPr wrap="none" rtlCol="0" anchor="ctr">
                <a:spAutoFit/>
              </a:bodyPr>
              <a:lstStyle/>
              <a:p>
                <a:pPr algn="ctr"/>
                <a:r>
                  <a:rPr lang="en-GB" sz="1100" dirty="0"/>
                  <a:t>40–50</a:t>
                </a:r>
              </a:p>
            </p:txBody>
          </p:sp>
          <p:sp>
            <p:nvSpPr>
              <p:cNvPr id="78" name="TextBox 77"/>
              <p:cNvSpPr txBox="1"/>
              <p:nvPr/>
            </p:nvSpPr>
            <p:spPr>
              <a:xfrm>
                <a:off x="8051701" y="5217150"/>
                <a:ext cx="603050" cy="261610"/>
              </a:xfrm>
              <a:prstGeom prst="rect">
                <a:avLst/>
              </a:prstGeom>
              <a:noFill/>
            </p:spPr>
            <p:txBody>
              <a:bodyPr wrap="none" rtlCol="0" anchor="ctr">
                <a:spAutoFit/>
              </a:bodyPr>
              <a:lstStyle/>
              <a:p>
                <a:pPr algn="ctr"/>
                <a:r>
                  <a:rPr lang="en-GB" sz="1100" dirty="0"/>
                  <a:t>50–60</a:t>
                </a:r>
              </a:p>
            </p:txBody>
          </p:sp>
          <p:sp>
            <p:nvSpPr>
              <p:cNvPr id="3" name="TextBox 2"/>
              <p:cNvSpPr txBox="1"/>
              <p:nvPr/>
            </p:nvSpPr>
            <p:spPr>
              <a:xfrm>
                <a:off x="4972538" y="5042963"/>
                <a:ext cx="336952" cy="230832"/>
              </a:xfrm>
              <a:prstGeom prst="rect">
                <a:avLst/>
              </a:prstGeom>
              <a:noFill/>
            </p:spPr>
            <p:txBody>
              <a:bodyPr wrap="none" rtlCol="0" anchor="ctr">
                <a:spAutoFit/>
              </a:bodyPr>
              <a:lstStyle/>
              <a:p>
                <a:r>
                  <a:rPr lang="en-GB" sz="900" dirty="0"/>
                  <a:t>n=</a:t>
                </a:r>
              </a:p>
            </p:txBody>
          </p:sp>
          <p:sp>
            <p:nvSpPr>
              <p:cNvPr id="79" name="TextBox 78"/>
              <p:cNvSpPr txBox="1"/>
              <p:nvPr/>
            </p:nvSpPr>
            <p:spPr>
              <a:xfrm>
                <a:off x="5271348" y="5042963"/>
                <a:ext cx="325731" cy="230832"/>
              </a:xfrm>
              <a:prstGeom prst="rect">
                <a:avLst/>
              </a:prstGeom>
              <a:noFill/>
            </p:spPr>
            <p:txBody>
              <a:bodyPr wrap="none" rtlCol="0" anchor="ctr">
                <a:spAutoFit/>
              </a:bodyPr>
              <a:lstStyle/>
              <a:p>
                <a:pPr algn="ctr"/>
                <a:r>
                  <a:rPr lang="en-GB" sz="900" dirty="0"/>
                  <a:t>45</a:t>
                </a:r>
              </a:p>
            </p:txBody>
          </p:sp>
          <p:sp>
            <p:nvSpPr>
              <p:cNvPr id="80" name="TextBox 79"/>
              <p:cNvSpPr txBox="1"/>
              <p:nvPr/>
            </p:nvSpPr>
            <p:spPr>
              <a:xfrm>
                <a:off x="5561291" y="5042963"/>
                <a:ext cx="279243" cy="230832"/>
              </a:xfrm>
              <a:prstGeom prst="rect">
                <a:avLst/>
              </a:prstGeom>
              <a:noFill/>
            </p:spPr>
            <p:txBody>
              <a:bodyPr wrap="none" rtlCol="0" anchor="ctr">
                <a:spAutoFit/>
              </a:bodyPr>
              <a:lstStyle/>
              <a:p>
                <a:pPr algn="ctr"/>
                <a:r>
                  <a:rPr lang="en-GB" sz="900" dirty="0"/>
                  <a:t>71</a:t>
                </a:r>
              </a:p>
            </p:txBody>
          </p:sp>
          <p:sp>
            <p:nvSpPr>
              <p:cNvPr id="81" name="TextBox 80"/>
              <p:cNvSpPr txBox="1"/>
              <p:nvPr/>
            </p:nvSpPr>
            <p:spPr>
              <a:xfrm>
                <a:off x="6199788" y="5042963"/>
                <a:ext cx="328936" cy="230832"/>
              </a:xfrm>
              <a:prstGeom prst="rect">
                <a:avLst/>
              </a:prstGeom>
              <a:noFill/>
            </p:spPr>
            <p:txBody>
              <a:bodyPr wrap="none" rtlCol="0" anchor="ctr">
                <a:spAutoFit/>
              </a:bodyPr>
              <a:lstStyle/>
              <a:p>
                <a:pPr algn="ctr"/>
                <a:r>
                  <a:rPr lang="en-GB" sz="900" dirty="0"/>
                  <a:t>68</a:t>
                </a:r>
              </a:p>
            </p:txBody>
          </p:sp>
          <p:sp>
            <p:nvSpPr>
              <p:cNvPr id="82" name="TextBox 81"/>
              <p:cNvSpPr txBox="1"/>
              <p:nvPr/>
            </p:nvSpPr>
            <p:spPr>
              <a:xfrm>
                <a:off x="6443493" y="5042963"/>
                <a:ext cx="389851" cy="230832"/>
              </a:xfrm>
              <a:prstGeom prst="rect">
                <a:avLst/>
              </a:prstGeom>
              <a:noFill/>
            </p:spPr>
            <p:txBody>
              <a:bodyPr wrap="none" rtlCol="0" anchor="ctr">
                <a:spAutoFit/>
              </a:bodyPr>
              <a:lstStyle/>
              <a:p>
                <a:pPr algn="ctr"/>
                <a:r>
                  <a:rPr lang="en-GB" sz="900" dirty="0"/>
                  <a:t>330</a:t>
                </a:r>
              </a:p>
            </p:txBody>
          </p:sp>
          <p:sp>
            <p:nvSpPr>
              <p:cNvPr id="83" name="TextBox 82"/>
              <p:cNvSpPr txBox="1"/>
              <p:nvPr/>
            </p:nvSpPr>
            <p:spPr>
              <a:xfrm>
                <a:off x="7129595" y="5042963"/>
                <a:ext cx="327334" cy="230832"/>
              </a:xfrm>
              <a:prstGeom prst="rect">
                <a:avLst/>
              </a:prstGeom>
              <a:noFill/>
            </p:spPr>
            <p:txBody>
              <a:bodyPr wrap="none" rtlCol="0" anchor="ctr">
                <a:spAutoFit/>
              </a:bodyPr>
              <a:lstStyle/>
              <a:p>
                <a:pPr algn="ctr"/>
                <a:r>
                  <a:rPr lang="en-GB" sz="900" dirty="0"/>
                  <a:t>48</a:t>
                </a:r>
              </a:p>
            </p:txBody>
          </p:sp>
          <p:sp>
            <p:nvSpPr>
              <p:cNvPr id="84" name="TextBox 83"/>
              <p:cNvSpPr txBox="1"/>
              <p:nvPr/>
            </p:nvSpPr>
            <p:spPr>
              <a:xfrm>
                <a:off x="7381067" y="5042963"/>
                <a:ext cx="357790" cy="230832"/>
              </a:xfrm>
              <a:prstGeom prst="rect">
                <a:avLst/>
              </a:prstGeom>
              <a:noFill/>
            </p:spPr>
            <p:txBody>
              <a:bodyPr wrap="none" rtlCol="0" anchor="ctr">
                <a:spAutoFit/>
              </a:bodyPr>
              <a:lstStyle/>
              <a:p>
                <a:pPr algn="ctr"/>
                <a:r>
                  <a:rPr lang="en-GB" sz="900" dirty="0"/>
                  <a:t>413</a:t>
                </a:r>
              </a:p>
            </p:txBody>
          </p:sp>
          <p:sp>
            <p:nvSpPr>
              <p:cNvPr id="85" name="TextBox 84"/>
              <p:cNvSpPr txBox="1"/>
              <p:nvPr/>
            </p:nvSpPr>
            <p:spPr>
              <a:xfrm>
                <a:off x="8081279" y="5042963"/>
                <a:ext cx="284052" cy="230832"/>
              </a:xfrm>
              <a:prstGeom prst="rect">
                <a:avLst/>
              </a:prstGeom>
              <a:noFill/>
            </p:spPr>
            <p:txBody>
              <a:bodyPr wrap="none" rtlCol="0" anchor="ctr">
                <a:spAutoFit/>
              </a:bodyPr>
              <a:lstStyle/>
              <a:p>
                <a:pPr algn="ctr"/>
                <a:r>
                  <a:rPr lang="en-GB" sz="900" dirty="0"/>
                  <a:t>12</a:t>
                </a:r>
              </a:p>
            </p:txBody>
          </p:sp>
          <p:sp>
            <p:nvSpPr>
              <p:cNvPr id="86" name="TextBox 85"/>
              <p:cNvSpPr txBox="1"/>
              <p:nvPr/>
            </p:nvSpPr>
            <p:spPr>
              <a:xfrm>
                <a:off x="8317460" y="5042963"/>
                <a:ext cx="357790" cy="230832"/>
              </a:xfrm>
              <a:prstGeom prst="rect">
                <a:avLst/>
              </a:prstGeom>
              <a:noFill/>
            </p:spPr>
            <p:txBody>
              <a:bodyPr wrap="none" rtlCol="0" anchor="ctr">
                <a:spAutoFit/>
              </a:bodyPr>
              <a:lstStyle/>
              <a:p>
                <a:pPr algn="ctr"/>
                <a:r>
                  <a:rPr lang="en-GB" sz="900" dirty="0"/>
                  <a:t>271</a:t>
                </a:r>
              </a:p>
            </p:txBody>
          </p:sp>
        </p:grpSp>
      </p:grpSp>
    </p:spTree>
    <p:extLst>
      <p:ext uri="{BB962C8B-B14F-4D97-AF65-F5344CB8AC3E}">
        <p14:creationId xmlns:p14="http://schemas.microsoft.com/office/powerpoint/2010/main" val="2092705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2" y="152401"/>
            <a:ext cx="11378153" cy="834047"/>
          </a:xfrm>
        </p:spPr>
        <p:txBody>
          <a:bodyPr>
            <a:noAutofit/>
          </a:bodyPr>
          <a:lstStyle/>
          <a:p>
            <a:r>
              <a:rPr lang="en-GB" sz="2500" dirty="0"/>
              <a:t>Individual components of the metabolic syndrome also become more prevalent with age in testicular cancer survivors</a:t>
            </a:r>
          </a:p>
        </p:txBody>
      </p:sp>
      <p:sp>
        <p:nvSpPr>
          <p:cNvPr id="5" name="TextBox 4"/>
          <p:cNvSpPr txBox="1"/>
          <p:nvPr/>
        </p:nvSpPr>
        <p:spPr>
          <a:xfrm>
            <a:off x="1524001" y="5910143"/>
            <a:ext cx="9144001" cy="400110"/>
          </a:xfrm>
          <a:prstGeom prst="rect">
            <a:avLst/>
          </a:prstGeom>
          <a:noFill/>
        </p:spPr>
        <p:txBody>
          <a:bodyPr wrap="square" rtlCol="0" anchor="b">
            <a:spAutoFit/>
          </a:bodyPr>
          <a:lstStyle/>
          <a:p>
            <a:pPr>
              <a:defRPr/>
            </a:pPr>
            <a:r>
              <a:rPr lang="en-GB" sz="1000" dirty="0">
                <a:solidFill>
                  <a:schemeClr val="tx2"/>
                </a:solidFill>
              </a:rPr>
              <a:t>*p&lt;0.05 versus controls. CV, cardiovascular; FPG, fasting plasma glucose; HDL-C, high-density lipoprotein cholesterol; TG, triglycerides</a:t>
            </a:r>
          </a:p>
          <a:p>
            <a:pPr>
              <a:defRPr/>
            </a:pPr>
            <a:r>
              <a:rPr lang="en-GB" sz="1000" dirty="0">
                <a:solidFill>
                  <a:schemeClr val="tx2"/>
                </a:solidFill>
              </a:rPr>
              <a:t>Adapted from de Haas EC </a:t>
            </a:r>
            <a:r>
              <a:rPr lang="en-GB" sz="1000" i="1" dirty="0">
                <a:solidFill>
                  <a:schemeClr val="tx2"/>
                </a:solidFill>
              </a:rPr>
              <a:t>et al. Ann </a:t>
            </a:r>
            <a:r>
              <a:rPr lang="en-GB" sz="1000" i="1" dirty="0" err="1">
                <a:solidFill>
                  <a:schemeClr val="tx2"/>
                </a:solidFill>
              </a:rPr>
              <a:t>Oncol</a:t>
            </a:r>
            <a:r>
              <a:rPr lang="en-GB" sz="1000" dirty="0">
                <a:solidFill>
                  <a:schemeClr val="tx2"/>
                </a:solidFill>
              </a:rPr>
              <a:t> 2013;24:749–55.</a:t>
            </a:r>
            <a:endParaRPr lang="en-US" sz="1000" dirty="0">
              <a:solidFill>
                <a:schemeClr val="tx2"/>
              </a:solidFill>
            </a:endParaRPr>
          </a:p>
        </p:txBody>
      </p:sp>
      <p:grpSp>
        <p:nvGrpSpPr>
          <p:cNvPr id="10" name="Group 9"/>
          <p:cNvGrpSpPr/>
          <p:nvPr/>
        </p:nvGrpSpPr>
        <p:grpSpPr>
          <a:xfrm>
            <a:off x="416760" y="992731"/>
            <a:ext cx="5065156" cy="3227847"/>
            <a:chOff x="571499" y="997833"/>
            <a:chExt cx="4766130" cy="5398106"/>
          </a:xfrm>
        </p:grpSpPr>
        <p:grpSp>
          <p:nvGrpSpPr>
            <p:cNvPr id="11" name="Group 10"/>
            <p:cNvGrpSpPr/>
            <p:nvPr/>
          </p:nvGrpSpPr>
          <p:grpSpPr>
            <a:xfrm>
              <a:off x="571499" y="997833"/>
              <a:ext cx="4766130" cy="5398106"/>
              <a:chOff x="6193766" y="997833"/>
              <a:chExt cx="4766130" cy="5398106"/>
            </a:xfrm>
          </p:grpSpPr>
          <p:sp>
            <p:nvSpPr>
              <p:cNvPr id="14" name="Round Same Side Corner Rectangle 13"/>
              <p:cNvSpPr/>
              <p:nvPr/>
            </p:nvSpPr>
            <p:spPr>
              <a:xfrm flipV="1">
                <a:off x="6193767" y="1794106"/>
                <a:ext cx="4766129" cy="4601833"/>
              </a:xfrm>
              <a:prstGeom prst="round2SameRect">
                <a:avLst>
                  <a:gd name="adj1" fmla="val 9114"/>
                  <a:gd name="adj2" fmla="val 0"/>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nip Single Corner Rectangle 162"/>
              <p:cNvSpPr/>
              <p:nvPr/>
            </p:nvSpPr>
            <p:spPr>
              <a:xfrm rot="10800000" flipV="1">
                <a:off x="6193766" y="997833"/>
                <a:ext cx="4766129" cy="960275"/>
              </a:xfrm>
              <a:prstGeom prst="round2SameRect">
                <a:avLst>
                  <a:gd name="adj1" fmla="val 40952"/>
                  <a:gd name="adj2" fmla="val 0"/>
                </a:avLst>
              </a:prstGeom>
              <a:solidFill>
                <a:schemeClr val="tx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GB" sz="1600" b="1" dirty="0"/>
                  <a:t>Results – Study 2</a:t>
                </a:r>
              </a:p>
            </p:txBody>
          </p:sp>
        </p:grpSp>
        <p:sp>
          <p:nvSpPr>
            <p:cNvPr id="12" name="Rectangle 11"/>
            <p:cNvSpPr/>
            <p:nvPr/>
          </p:nvSpPr>
          <p:spPr>
            <a:xfrm>
              <a:off x="729045" y="2338446"/>
              <a:ext cx="4462780" cy="3860337"/>
            </a:xfrm>
            <a:prstGeom prst="rect">
              <a:avLst/>
            </a:prstGeom>
          </p:spPr>
          <p:txBody>
            <a:bodyPr wrap="square">
              <a:spAutoFit/>
            </a:bodyPr>
            <a:lstStyle/>
            <a:p>
              <a:pPr marL="177800" indent="-177800">
                <a:spcBef>
                  <a:spcPts val="1200"/>
                </a:spcBef>
                <a:buClr>
                  <a:schemeClr val="tx2"/>
                </a:buClr>
                <a:buFont typeface="Arial" panose="020B0604020202020204" pitchFamily="34" charset="0"/>
                <a:buChar char="•"/>
              </a:pPr>
              <a:r>
                <a:rPr lang="en-GB" sz="1600" dirty="0">
                  <a:solidFill>
                    <a:schemeClr val="tx2"/>
                  </a:solidFill>
                </a:rPr>
                <a:t>Proportion of survivors affected </a:t>
              </a:r>
              <a:br>
                <a:rPr lang="en-GB" sz="1600" dirty="0">
                  <a:solidFill>
                    <a:schemeClr val="tx2"/>
                  </a:solidFill>
                </a:rPr>
              </a:br>
              <a:r>
                <a:rPr lang="en-GB" sz="1600" dirty="0">
                  <a:solidFill>
                    <a:schemeClr val="tx2"/>
                  </a:solidFill>
                </a:rPr>
                <a:t>by the various metabolic syndrome components:</a:t>
              </a:r>
            </a:p>
            <a:p>
              <a:pPr marL="742950" lvl="1" indent="-285750" defTabSz="457200">
                <a:spcBef>
                  <a:spcPct val="20000"/>
                </a:spcBef>
                <a:buClr>
                  <a:schemeClr val="tx2"/>
                </a:buClr>
                <a:buFont typeface="Arial"/>
                <a:buChar char="–"/>
              </a:pPr>
              <a:r>
                <a:rPr lang="en-GB" sz="1400" dirty="0">
                  <a:solidFill>
                    <a:schemeClr val="tx2"/>
                  </a:solidFill>
                </a:rPr>
                <a:t>High blood pressure: </a:t>
              </a:r>
              <a:r>
                <a:rPr lang="en-GB" sz="1600" b="1" dirty="0">
                  <a:solidFill>
                    <a:schemeClr val="tx2"/>
                  </a:solidFill>
                </a:rPr>
                <a:t>59%</a:t>
              </a:r>
              <a:endParaRPr lang="en-GB" sz="1400" b="1" dirty="0">
                <a:solidFill>
                  <a:schemeClr val="tx2"/>
                </a:solidFill>
              </a:endParaRPr>
            </a:p>
            <a:p>
              <a:pPr marL="742950" lvl="1" indent="-285750" defTabSz="457200">
                <a:spcBef>
                  <a:spcPct val="20000"/>
                </a:spcBef>
                <a:buClr>
                  <a:schemeClr val="tx2"/>
                </a:buClr>
                <a:buFont typeface="Arial"/>
                <a:buChar char="–"/>
              </a:pPr>
              <a:r>
                <a:rPr lang="en-GB" sz="1400" dirty="0">
                  <a:solidFill>
                    <a:schemeClr val="tx2"/>
                  </a:solidFill>
                </a:rPr>
                <a:t>Reduced HDL-C: </a:t>
              </a:r>
              <a:r>
                <a:rPr lang="en-GB" sz="1600" b="1" dirty="0">
                  <a:solidFill>
                    <a:schemeClr val="tx2"/>
                  </a:solidFill>
                </a:rPr>
                <a:t>44%</a:t>
              </a:r>
              <a:endParaRPr lang="en-GB" sz="1400" b="1" dirty="0">
                <a:solidFill>
                  <a:schemeClr val="tx2"/>
                </a:solidFill>
              </a:endParaRPr>
            </a:p>
            <a:p>
              <a:pPr marL="742950" lvl="1" indent="-285750" defTabSz="457200">
                <a:spcBef>
                  <a:spcPct val="20000"/>
                </a:spcBef>
                <a:buClr>
                  <a:schemeClr val="tx2"/>
                </a:buClr>
                <a:buFont typeface="Arial"/>
                <a:buChar char="–"/>
              </a:pPr>
              <a:r>
                <a:rPr lang="en-GB" sz="1400" dirty="0">
                  <a:solidFill>
                    <a:schemeClr val="tx2"/>
                  </a:solidFill>
                </a:rPr>
                <a:t>Elevated TG: </a:t>
              </a:r>
              <a:r>
                <a:rPr lang="en-GB" sz="1600" b="1" dirty="0">
                  <a:solidFill>
                    <a:schemeClr val="tx2"/>
                  </a:solidFill>
                </a:rPr>
                <a:t>29%</a:t>
              </a:r>
              <a:endParaRPr lang="en-GB" sz="1400" b="1" dirty="0">
                <a:solidFill>
                  <a:schemeClr val="tx2"/>
                </a:solidFill>
              </a:endParaRPr>
            </a:p>
            <a:p>
              <a:pPr marL="742950" lvl="1" indent="-285750" defTabSz="457200">
                <a:spcBef>
                  <a:spcPct val="20000"/>
                </a:spcBef>
                <a:buClr>
                  <a:schemeClr val="tx2"/>
                </a:buClr>
                <a:buFont typeface="Arial"/>
                <a:buChar char="–"/>
              </a:pPr>
              <a:r>
                <a:rPr lang="en-GB" sz="1400" dirty="0">
                  <a:solidFill>
                    <a:schemeClr val="tx2"/>
                  </a:solidFill>
                </a:rPr>
                <a:t>Central obesity: </a:t>
              </a:r>
              <a:r>
                <a:rPr lang="en-GB" sz="1600" b="1" dirty="0">
                  <a:solidFill>
                    <a:schemeClr val="tx2"/>
                  </a:solidFill>
                </a:rPr>
                <a:t>17%</a:t>
              </a:r>
              <a:endParaRPr lang="en-GB" sz="1400" b="1" dirty="0">
                <a:solidFill>
                  <a:schemeClr val="tx2"/>
                </a:solidFill>
              </a:endParaRPr>
            </a:p>
            <a:p>
              <a:pPr marL="742950" lvl="1" indent="-285750" defTabSz="457200">
                <a:spcBef>
                  <a:spcPct val="20000"/>
                </a:spcBef>
                <a:buClr>
                  <a:schemeClr val="tx2"/>
                </a:buClr>
                <a:buFont typeface="Arial"/>
                <a:buChar char="–"/>
              </a:pPr>
              <a:r>
                <a:rPr lang="en-GB" sz="1400" dirty="0">
                  <a:solidFill>
                    <a:schemeClr val="tx2"/>
                  </a:solidFill>
                </a:rPr>
                <a:t>Raised FPG: </a:t>
              </a:r>
              <a:r>
                <a:rPr lang="en-GB" sz="1600" b="1" dirty="0">
                  <a:solidFill>
                    <a:schemeClr val="tx2"/>
                  </a:solidFill>
                </a:rPr>
                <a:t>14%</a:t>
              </a:r>
              <a:endParaRPr lang="en-GB" sz="1600" dirty="0">
                <a:solidFill>
                  <a:schemeClr val="tx2"/>
                </a:solidFill>
              </a:endParaRPr>
            </a:p>
          </p:txBody>
        </p:sp>
      </p:grpSp>
      <p:sp>
        <p:nvSpPr>
          <p:cNvPr id="19" name="Content Placeholder 2"/>
          <p:cNvSpPr>
            <a:spLocks noGrp="1"/>
          </p:cNvSpPr>
          <p:nvPr>
            <p:ph idx="1"/>
          </p:nvPr>
        </p:nvSpPr>
        <p:spPr>
          <a:xfrm>
            <a:off x="416760" y="4235451"/>
            <a:ext cx="5080999" cy="1164975"/>
          </a:xfrm>
        </p:spPr>
        <p:txBody>
          <a:bodyPr>
            <a:noAutofit/>
          </a:bodyPr>
          <a:lstStyle/>
          <a:p>
            <a:pPr>
              <a:spcBef>
                <a:spcPts val="600"/>
              </a:spcBef>
            </a:pPr>
            <a:r>
              <a:rPr lang="en-GB" sz="1300" dirty="0"/>
              <a:t>Overweight and </a:t>
            </a:r>
            <a:r>
              <a:rPr lang="en-GB" sz="1300" dirty="0" err="1"/>
              <a:t>hypercholesterolaemia</a:t>
            </a:r>
            <a:r>
              <a:rPr lang="en-GB" sz="1300" dirty="0"/>
              <a:t> were detected mainly within the first 5 years after chemotherapy, but the risk of hypertension (which may indicate vascular damage) extended beyond 10 years of follow-up</a:t>
            </a:r>
            <a:endParaRPr lang="en-GB" sz="1300" b="1" dirty="0"/>
          </a:p>
        </p:txBody>
      </p:sp>
      <p:sp>
        <p:nvSpPr>
          <p:cNvPr id="23" name="Content Placeholder 2"/>
          <p:cNvSpPr txBox="1">
            <a:spLocks/>
          </p:cNvSpPr>
          <p:nvPr/>
        </p:nvSpPr>
        <p:spPr>
          <a:xfrm>
            <a:off x="1530100" y="5400426"/>
            <a:ext cx="9143999" cy="426358"/>
          </a:xfrm>
          <a:prstGeom prst="rect">
            <a:avLst/>
          </a:prstGeom>
          <a:solidFill>
            <a:schemeClr val="tx2"/>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90000"/>
              </a:lnSpc>
              <a:spcBef>
                <a:spcPts val="600"/>
              </a:spcBef>
            </a:pPr>
            <a:r>
              <a:rPr lang="en-GB" sz="1800" b="1" spc="-40" dirty="0">
                <a:solidFill>
                  <a:schemeClr val="bg1"/>
                </a:solidFill>
                <a:latin typeface="+mn-lt"/>
              </a:rPr>
              <a:t>This highlights the importance of long-term follow-up in these patients</a:t>
            </a:r>
          </a:p>
        </p:txBody>
      </p:sp>
      <p:grpSp>
        <p:nvGrpSpPr>
          <p:cNvPr id="127" name="Group 126"/>
          <p:cNvGrpSpPr/>
          <p:nvPr/>
        </p:nvGrpSpPr>
        <p:grpSpPr>
          <a:xfrm>
            <a:off x="5536111" y="1012663"/>
            <a:ext cx="6092524" cy="4304404"/>
            <a:chOff x="4278489" y="1012663"/>
            <a:chExt cx="5110303" cy="4304404"/>
          </a:xfrm>
        </p:grpSpPr>
        <p:grpSp>
          <p:nvGrpSpPr>
            <p:cNvPr id="21" name="Group 20"/>
            <p:cNvGrpSpPr/>
            <p:nvPr/>
          </p:nvGrpSpPr>
          <p:grpSpPr>
            <a:xfrm>
              <a:off x="4278489" y="1012663"/>
              <a:ext cx="4766901" cy="4304404"/>
              <a:chOff x="4981632" y="1091686"/>
              <a:chExt cx="4074799" cy="4304404"/>
            </a:xfrm>
          </p:grpSpPr>
          <p:sp>
            <p:nvSpPr>
              <p:cNvPr id="97" name="Rounded Rectangle 96"/>
              <p:cNvSpPr/>
              <p:nvPr/>
            </p:nvSpPr>
            <p:spPr>
              <a:xfrm>
                <a:off x="4981632" y="1091686"/>
                <a:ext cx="4074799" cy="4304404"/>
              </a:xfrm>
              <a:prstGeom prst="roundRect">
                <a:avLst>
                  <a:gd name="adj" fmla="val 5597"/>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Round Same Side Corner Rectangle 97"/>
              <p:cNvSpPr/>
              <p:nvPr/>
            </p:nvSpPr>
            <p:spPr>
              <a:xfrm>
                <a:off x="4981632" y="1091686"/>
                <a:ext cx="4074799" cy="523220"/>
              </a:xfrm>
              <a:prstGeom prst="round2SameRect">
                <a:avLst>
                  <a:gd name="adj1" fmla="val 40291"/>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TextBox 98"/>
              <p:cNvSpPr txBox="1"/>
              <p:nvPr/>
            </p:nvSpPr>
            <p:spPr>
              <a:xfrm>
                <a:off x="5178098" y="1091686"/>
                <a:ext cx="3681867" cy="523220"/>
              </a:xfrm>
              <a:prstGeom prst="rect">
                <a:avLst/>
              </a:prstGeom>
              <a:noFill/>
            </p:spPr>
            <p:txBody>
              <a:bodyPr wrap="square" rtlCol="0">
                <a:spAutoFit/>
              </a:bodyPr>
              <a:lstStyle/>
              <a:p>
                <a:pPr algn="ctr"/>
                <a:r>
                  <a:rPr lang="en-GB" sz="1400" b="1" dirty="0">
                    <a:solidFill>
                      <a:schemeClr val="bg1"/>
                    </a:solidFill>
                  </a:rPr>
                  <a:t>Prevalence of the separate components </a:t>
                </a:r>
                <a:br>
                  <a:rPr lang="en-GB" sz="1400" b="1" dirty="0">
                    <a:solidFill>
                      <a:schemeClr val="bg1"/>
                    </a:solidFill>
                  </a:rPr>
                </a:br>
                <a:r>
                  <a:rPr lang="en-GB" sz="1400" b="1" dirty="0">
                    <a:solidFill>
                      <a:schemeClr val="bg1"/>
                    </a:solidFill>
                  </a:rPr>
                  <a:t>of the metabolic syndrome</a:t>
                </a:r>
                <a:endParaRPr lang="en-GB" sz="1400" dirty="0">
                  <a:solidFill>
                    <a:schemeClr val="bg1"/>
                  </a:solidFill>
                </a:endParaRPr>
              </a:p>
            </p:txBody>
          </p:sp>
        </p:grpSp>
        <p:sp>
          <p:nvSpPr>
            <p:cNvPr id="96" name="TextBox 95"/>
            <p:cNvSpPr txBox="1"/>
            <p:nvPr/>
          </p:nvSpPr>
          <p:spPr>
            <a:xfrm rot="16200000">
              <a:off x="3808735" y="3196872"/>
              <a:ext cx="1316387" cy="276999"/>
            </a:xfrm>
            <a:prstGeom prst="rect">
              <a:avLst/>
            </a:prstGeom>
            <a:noFill/>
          </p:spPr>
          <p:txBody>
            <a:bodyPr wrap="none" rtlCol="0" anchor="ctr">
              <a:spAutoFit/>
            </a:bodyPr>
            <a:lstStyle/>
            <a:p>
              <a:pPr algn="ctr"/>
              <a:r>
                <a:rPr lang="en-GB" sz="1200" b="1" dirty="0"/>
                <a:t>Prevalence (%)</a:t>
              </a:r>
            </a:p>
          </p:txBody>
        </p:sp>
        <p:sp>
          <p:nvSpPr>
            <p:cNvPr id="101" name="TextBox 100"/>
            <p:cNvSpPr txBox="1"/>
            <p:nvPr/>
          </p:nvSpPr>
          <p:spPr>
            <a:xfrm>
              <a:off x="6426743" y="5013713"/>
              <a:ext cx="1090363" cy="276999"/>
            </a:xfrm>
            <a:prstGeom prst="rect">
              <a:avLst/>
            </a:prstGeom>
            <a:noFill/>
          </p:spPr>
          <p:txBody>
            <a:bodyPr wrap="none" rtlCol="0" anchor="ctr">
              <a:spAutoFit/>
            </a:bodyPr>
            <a:lstStyle/>
            <a:p>
              <a:pPr algn="ctr"/>
              <a:r>
                <a:rPr lang="en-GB" sz="1200" b="1" dirty="0"/>
                <a:t>Age (years)</a:t>
              </a:r>
            </a:p>
          </p:txBody>
        </p:sp>
        <p:grpSp>
          <p:nvGrpSpPr>
            <p:cNvPr id="15" name="Group 14"/>
            <p:cNvGrpSpPr/>
            <p:nvPr/>
          </p:nvGrpSpPr>
          <p:grpSpPr>
            <a:xfrm>
              <a:off x="5000754" y="2457450"/>
              <a:ext cx="3450637" cy="2311399"/>
              <a:chOff x="5000754" y="1889820"/>
              <a:chExt cx="3450637" cy="2879029"/>
            </a:xfrm>
            <a:solidFill>
              <a:schemeClr val="tx1">
                <a:lumMod val="10000"/>
                <a:lumOff val="90000"/>
              </a:schemeClr>
            </a:solidFill>
          </p:grpSpPr>
          <p:sp>
            <p:nvSpPr>
              <p:cNvPr id="24" name="Rectangle 23"/>
              <p:cNvSpPr/>
              <p:nvPr/>
            </p:nvSpPr>
            <p:spPr>
              <a:xfrm>
                <a:off x="5000754" y="1889820"/>
                <a:ext cx="477377" cy="28790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Rectangle 103"/>
              <p:cNvSpPr/>
              <p:nvPr/>
            </p:nvSpPr>
            <p:spPr>
              <a:xfrm>
                <a:off x="5992814" y="1889820"/>
                <a:ext cx="477377" cy="28790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Rectangle 104"/>
              <p:cNvSpPr/>
              <p:nvPr/>
            </p:nvSpPr>
            <p:spPr>
              <a:xfrm>
                <a:off x="6983414" y="1889820"/>
                <a:ext cx="477377" cy="28790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6" name="Rectangle 105"/>
              <p:cNvSpPr/>
              <p:nvPr/>
            </p:nvSpPr>
            <p:spPr>
              <a:xfrm>
                <a:off x="7974014" y="1889820"/>
                <a:ext cx="477377" cy="287902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aphicFrame>
          <p:nvGraphicFramePr>
            <p:cNvPr id="95" name="Chart 94"/>
            <p:cNvGraphicFramePr/>
            <p:nvPr/>
          </p:nvGraphicFramePr>
          <p:xfrm>
            <a:off x="4525628" y="1232939"/>
            <a:ext cx="4595808" cy="4084128"/>
          </p:xfrm>
          <a:graphic>
            <a:graphicData uri="http://schemas.openxmlformats.org/drawingml/2006/chart">
              <c:chart xmlns:c="http://schemas.openxmlformats.org/drawingml/2006/chart" xmlns:r="http://schemas.openxmlformats.org/officeDocument/2006/relationships" r:id="rId3"/>
            </a:graphicData>
          </a:graphic>
        </p:graphicFrame>
        <p:grpSp>
          <p:nvGrpSpPr>
            <p:cNvPr id="124" name="Group 123"/>
            <p:cNvGrpSpPr/>
            <p:nvPr/>
          </p:nvGrpSpPr>
          <p:grpSpPr>
            <a:xfrm>
              <a:off x="4981606" y="1835485"/>
              <a:ext cx="4407186" cy="600164"/>
              <a:chOff x="4981606" y="1856650"/>
              <a:chExt cx="4407186" cy="600164"/>
            </a:xfrm>
          </p:grpSpPr>
          <p:sp>
            <p:nvSpPr>
              <p:cNvPr id="113" name="TextBox 112"/>
              <p:cNvSpPr txBox="1"/>
              <p:nvPr/>
            </p:nvSpPr>
            <p:spPr>
              <a:xfrm>
                <a:off x="4981606" y="1856650"/>
                <a:ext cx="1768433" cy="600164"/>
              </a:xfrm>
              <a:prstGeom prst="rect">
                <a:avLst/>
              </a:prstGeom>
              <a:noFill/>
            </p:spPr>
            <p:txBody>
              <a:bodyPr wrap="none" rtlCol="0">
                <a:spAutoFit/>
              </a:bodyPr>
              <a:lstStyle/>
              <a:p>
                <a:r>
                  <a:rPr lang="en-GB" sz="1100" b="1" dirty="0"/>
                  <a:t>Risk factors</a:t>
                </a:r>
              </a:p>
              <a:p>
                <a:pPr marL="177800"/>
                <a:r>
                  <a:rPr lang="en-GB" sz="1100" dirty="0"/>
                  <a:t>High blood pressure</a:t>
                </a:r>
              </a:p>
              <a:p>
                <a:pPr marL="177800"/>
                <a:r>
                  <a:rPr lang="en-GB" sz="1100" dirty="0"/>
                  <a:t>Reduced HDL-C</a:t>
                </a:r>
              </a:p>
            </p:txBody>
          </p:sp>
          <p:sp>
            <p:nvSpPr>
              <p:cNvPr id="114" name="TextBox 113"/>
              <p:cNvSpPr txBox="1"/>
              <p:nvPr/>
            </p:nvSpPr>
            <p:spPr>
              <a:xfrm>
                <a:off x="6524404" y="1856650"/>
                <a:ext cx="1244251" cy="600164"/>
              </a:xfrm>
              <a:prstGeom prst="rect">
                <a:avLst/>
              </a:prstGeom>
              <a:noFill/>
            </p:spPr>
            <p:txBody>
              <a:bodyPr wrap="none" rtlCol="0">
                <a:spAutoFit/>
              </a:bodyPr>
              <a:lstStyle/>
              <a:p>
                <a:r>
                  <a:rPr lang="en-GB" sz="1100" dirty="0"/>
                  <a:t>Elevated TG</a:t>
                </a:r>
              </a:p>
              <a:p>
                <a:r>
                  <a:rPr lang="en-GB" sz="1100" dirty="0"/>
                  <a:t>Central obesity</a:t>
                </a:r>
              </a:p>
              <a:p>
                <a:r>
                  <a:rPr lang="en-GB" sz="1100" dirty="0"/>
                  <a:t>Raised FPG</a:t>
                </a:r>
              </a:p>
            </p:txBody>
          </p:sp>
          <p:sp>
            <p:nvSpPr>
              <p:cNvPr id="110" name="Rectangle 109"/>
              <p:cNvSpPr/>
              <p:nvPr/>
            </p:nvSpPr>
            <p:spPr>
              <a:xfrm>
                <a:off x="6491896" y="1942089"/>
                <a:ext cx="90532" cy="905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Rectangle 110"/>
              <p:cNvSpPr/>
              <p:nvPr/>
            </p:nvSpPr>
            <p:spPr>
              <a:xfrm>
                <a:off x="6491896" y="2107377"/>
                <a:ext cx="90532" cy="905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Rectangle 111"/>
              <p:cNvSpPr/>
              <p:nvPr/>
            </p:nvSpPr>
            <p:spPr>
              <a:xfrm>
                <a:off x="6491896" y="2277905"/>
                <a:ext cx="90532" cy="90532"/>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Rectangle 106"/>
              <p:cNvSpPr/>
              <p:nvPr/>
            </p:nvSpPr>
            <p:spPr>
              <a:xfrm>
                <a:off x="5103352" y="2107377"/>
                <a:ext cx="90532" cy="9053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Rectangle 107"/>
              <p:cNvSpPr/>
              <p:nvPr/>
            </p:nvSpPr>
            <p:spPr>
              <a:xfrm>
                <a:off x="5103352" y="2277905"/>
                <a:ext cx="90532" cy="905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TextBox 116"/>
              <p:cNvSpPr txBox="1"/>
              <p:nvPr/>
            </p:nvSpPr>
            <p:spPr>
              <a:xfrm>
                <a:off x="7620360" y="1856650"/>
                <a:ext cx="1768432" cy="600164"/>
              </a:xfrm>
              <a:prstGeom prst="rect">
                <a:avLst/>
              </a:prstGeom>
              <a:noFill/>
            </p:spPr>
            <p:txBody>
              <a:bodyPr wrap="square" rtlCol="0">
                <a:spAutoFit/>
              </a:bodyPr>
              <a:lstStyle/>
              <a:p>
                <a:pPr>
                  <a:tabLst>
                    <a:tab pos="774700" algn="l"/>
                  </a:tabLst>
                </a:pPr>
                <a:r>
                  <a:rPr lang="en-GB" sz="1100" dirty="0"/>
                  <a:t>Testicular	  Controls</a:t>
                </a:r>
                <a:br>
                  <a:rPr lang="en-GB" sz="1100" dirty="0"/>
                </a:br>
                <a:r>
                  <a:rPr lang="en-GB" sz="1100" dirty="0"/>
                  <a:t>cancer</a:t>
                </a:r>
                <a:br>
                  <a:rPr lang="en-GB" sz="1100" dirty="0"/>
                </a:br>
                <a:r>
                  <a:rPr lang="en-GB" sz="1100" dirty="0"/>
                  <a:t>survivors</a:t>
                </a:r>
              </a:p>
            </p:txBody>
          </p:sp>
          <p:sp>
            <p:nvSpPr>
              <p:cNvPr id="115" name="Rectangle 114"/>
              <p:cNvSpPr/>
              <p:nvPr/>
            </p:nvSpPr>
            <p:spPr>
              <a:xfrm>
                <a:off x="7582154" y="1942089"/>
                <a:ext cx="90532" cy="90532"/>
              </a:xfrm>
              <a:prstGeom prst="rect">
                <a:avLst/>
              </a:prstGeom>
              <a:solidFill>
                <a:schemeClr val="tx1">
                  <a:lumMod val="10000"/>
                  <a:lumOff val="90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Rectangle 115"/>
              <p:cNvSpPr/>
              <p:nvPr/>
            </p:nvSpPr>
            <p:spPr>
              <a:xfrm>
                <a:off x="8292837" y="1942089"/>
                <a:ext cx="90532" cy="90532"/>
              </a:xfrm>
              <a:prstGeom prst="rect">
                <a:avLst/>
              </a:prstGeom>
              <a:solidFill>
                <a:schemeClr val="bg1"/>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119" name="Straight Connector 118"/>
              <p:cNvCxnSpPr/>
              <p:nvPr/>
            </p:nvCxnSpPr>
            <p:spPr>
              <a:xfrm>
                <a:off x="7516998" y="1947736"/>
                <a:ext cx="0" cy="41799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0" name="TextBox 99"/>
            <p:cNvSpPr txBox="1"/>
            <p:nvPr/>
          </p:nvSpPr>
          <p:spPr>
            <a:xfrm>
              <a:off x="5936481" y="2937784"/>
              <a:ext cx="300082" cy="369332"/>
            </a:xfrm>
            <a:prstGeom prst="rect">
              <a:avLst/>
            </a:prstGeom>
            <a:noFill/>
          </p:spPr>
          <p:txBody>
            <a:bodyPr wrap="none" rtlCol="0">
              <a:spAutoFit/>
            </a:bodyPr>
            <a:lstStyle/>
            <a:p>
              <a:pPr algn="ctr"/>
              <a:r>
                <a:rPr lang="en-GB" dirty="0"/>
                <a:t>*</a:t>
              </a:r>
            </a:p>
          </p:txBody>
        </p:sp>
        <p:sp>
          <p:nvSpPr>
            <p:cNvPr id="125" name="TextBox 124"/>
            <p:cNvSpPr txBox="1"/>
            <p:nvPr/>
          </p:nvSpPr>
          <p:spPr>
            <a:xfrm>
              <a:off x="6927081" y="2366284"/>
              <a:ext cx="300082" cy="369332"/>
            </a:xfrm>
            <a:prstGeom prst="rect">
              <a:avLst/>
            </a:prstGeom>
            <a:noFill/>
          </p:spPr>
          <p:txBody>
            <a:bodyPr wrap="none" rtlCol="0">
              <a:spAutoFit/>
            </a:bodyPr>
            <a:lstStyle/>
            <a:p>
              <a:pPr algn="ctr"/>
              <a:r>
                <a:rPr lang="en-GB" dirty="0"/>
                <a:t>*</a:t>
              </a:r>
            </a:p>
          </p:txBody>
        </p:sp>
        <p:sp>
          <p:nvSpPr>
            <p:cNvPr id="126" name="TextBox 125"/>
            <p:cNvSpPr txBox="1"/>
            <p:nvPr/>
          </p:nvSpPr>
          <p:spPr>
            <a:xfrm>
              <a:off x="7244581" y="3680734"/>
              <a:ext cx="300082" cy="369332"/>
            </a:xfrm>
            <a:prstGeom prst="rect">
              <a:avLst/>
            </a:prstGeom>
            <a:noFill/>
          </p:spPr>
          <p:txBody>
            <a:bodyPr wrap="none" rtlCol="0">
              <a:spAutoFit/>
            </a:bodyPr>
            <a:lstStyle/>
            <a:p>
              <a:pPr algn="ctr"/>
              <a:r>
                <a:rPr lang="en-GB" dirty="0"/>
                <a:t>*</a:t>
              </a:r>
            </a:p>
          </p:txBody>
        </p:sp>
      </p:grpSp>
    </p:spTree>
    <p:extLst>
      <p:ext uri="{BB962C8B-B14F-4D97-AF65-F5344CB8AC3E}">
        <p14:creationId xmlns:p14="http://schemas.microsoft.com/office/powerpoint/2010/main" val="2201411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235670" y="1385740"/>
            <a:ext cx="11199043" cy="4411750"/>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00"/>
              </a:spcBef>
            </a:pPr>
            <a:r>
              <a:rPr lang="en-GB" sz="1800" dirty="0">
                <a:latin typeface="+mn-lt"/>
              </a:rPr>
              <a:t>Testicular cancer survivors with </a:t>
            </a:r>
            <a:r>
              <a:rPr lang="en-GB" sz="1800" dirty="0" err="1">
                <a:latin typeface="+mn-lt"/>
              </a:rPr>
              <a:t>unsupplemented</a:t>
            </a:r>
            <a:r>
              <a:rPr lang="en-GB" sz="1800" dirty="0">
                <a:latin typeface="+mn-lt"/>
              </a:rPr>
              <a:t> total testosterone levels &lt;15 </a:t>
            </a:r>
            <a:r>
              <a:rPr lang="en-GB" sz="1800" dirty="0" err="1">
                <a:latin typeface="+mn-lt"/>
              </a:rPr>
              <a:t>nmol</a:t>
            </a:r>
            <a:r>
              <a:rPr lang="en-GB" sz="1800" dirty="0">
                <a:latin typeface="+mn-lt"/>
              </a:rPr>
              <a:t>/L (22% of the evaluated population) had a </a:t>
            </a:r>
            <a:r>
              <a:rPr lang="en-GB" sz="1800" b="1" dirty="0">
                <a:latin typeface="+mn-lt"/>
              </a:rPr>
              <a:t>~4–fold increased risk of metabolic syndrome</a:t>
            </a:r>
          </a:p>
          <a:p>
            <a:pPr lvl="1"/>
            <a:r>
              <a:rPr lang="en-GB" sz="1600" dirty="0">
                <a:latin typeface="+mn-lt"/>
              </a:rPr>
              <a:t>This was particularly associated with </a:t>
            </a:r>
            <a:r>
              <a:rPr lang="en-GB" sz="1600" b="1" dirty="0">
                <a:latin typeface="+mn-lt"/>
              </a:rPr>
              <a:t>abdominal obesity</a:t>
            </a:r>
          </a:p>
          <a:p>
            <a:pPr marL="269875" lvl="1" indent="-269875">
              <a:spcBef>
                <a:spcPts val="1800"/>
              </a:spcBef>
              <a:buFont typeface="Arial"/>
              <a:buChar char="•"/>
            </a:pPr>
            <a:r>
              <a:rPr lang="en-GB" sz="1800" dirty="0" err="1">
                <a:latin typeface="+mn-lt"/>
              </a:rPr>
              <a:t>Unsupplemented</a:t>
            </a:r>
            <a:r>
              <a:rPr lang="en-GB" sz="1800" dirty="0">
                <a:latin typeface="+mn-lt"/>
              </a:rPr>
              <a:t> testosterone levels &lt;15 </a:t>
            </a:r>
            <a:r>
              <a:rPr lang="en-GB" sz="1800" dirty="0" err="1">
                <a:latin typeface="+mn-lt"/>
              </a:rPr>
              <a:t>nmol</a:t>
            </a:r>
            <a:r>
              <a:rPr lang="en-GB" sz="1800" dirty="0">
                <a:latin typeface="+mn-lt"/>
              </a:rPr>
              <a:t>/L also show an association with raised fasting plasma glucose levels</a:t>
            </a:r>
          </a:p>
        </p:txBody>
      </p:sp>
      <p:sp>
        <p:nvSpPr>
          <p:cNvPr id="2" name="Title 1"/>
          <p:cNvSpPr>
            <a:spLocks noGrp="1"/>
          </p:cNvSpPr>
          <p:nvPr>
            <p:ph type="title"/>
          </p:nvPr>
        </p:nvSpPr>
        <p:spPr>
          <a:xfrm>
            <a:off x="103696" y="152401"/>
            <a:ext cx="11462994" cy="834047"/>
          </a:xfrm>
        </p:spPr>
        <p:txBody>
          <a:bodyPr>
            <a:noAutofit/>
          </a:bodyPr>
          <a:lstStyle/>
          <a:p>
            <a:r>
              <a:rPr lang="en-GB" sz="2600" dirty="0"/>
              <a:t>Decreased testosterone levels are associated with the development of metabolic syndrome and hyperglycaemia</a:t>
            </a:r>
          </a:p>
        </p:txBody>
      </p:sp>
      <p:sp>
        <p:nvSpPr>
          <p:cNvPr id="5" name="TextBox 4"/>
          <p:cNvSpPr txBox="1"/>
          <p:nvPr/>
        </p:nvSpPr>
        <p:spPr>
          <a:xfrm>
            <a:off x="1524001" y="5951380"/>
            <a:ext cx="9144001" cy="246221"/>
          </a:xfrm>
          <a:prstGeom prst="rect">
            <a:avLst/>
          </a:prstGeom>
          <a:noFill/>
        </p:spPr>
        <p:txBody>
          <a:bodyPr wrap="square" rtlCol="0" anchor="b">
            <a:spAutoFit/>
          </a:bodyPr>
          <a:lstStyle/>
          <a:p>
            <a:pPr>
              <a:defRPr/>
            </a:pPr>
            <a:r>
              <a:rPr lang="en-GB" sz="1000" dirty="0">
                <a:solidFill>
                  <a:schemeClr val="tx2"/>
                </a:solidFill>
              </a:rPr>
              <a:t>de Haas EC </a:t>
            </a:r>
            <a:r>
              <a:rPr lang="en-GB" sz="1000" i="1" dirty="0">
                <a:solidFill>
                  <a:schemeClr val="tx2"/>
                </a:solidFill>
              </a:rPr>
              <a:t>et al. Ann </a:t>
            </a:r>
            <a:r>
              <a:rPr lang="en-GB" sz="1000" i="1" dirty="0" err="1">
                <a:solidFill>
                  <a:schemeClr val="tx2"/>
                </a:solidFill>
              </a:rPr>
              <a:t>Oncol</a:t>
            </a:r>
            <a:r>
              <a:rPr lang="en-GB" sz="1000" dirty="0">
                <a:solidFill>
                  <a:schemeClr val="tx2"/>
                </a:solidFill>
              </a:rPr>
              <a:t> 2013;24:749–55.</a:t>
            </a:r>
            <a:endParaRPr lang="en-US" sz="1000" dirty="0">
              <a:solidFill>
                <a:schemeClr val="tx2"/>
              </a:solidFill>
            </a:endParaRPr>
          </a:p>
        </p:txBody>
      </p:sp>
      <p:sp>
        <p:nvSpPr>
          <p:cNvPr id="7" name="Rounded Rectangle 6"/>
          <p:cNvSpPr/>
          <p:nvPr/>
        </p:nvSpPr>
        <p:spPr>
          <a:xfrm>
            <a:off x="788019" y="3579017"/>
            <a:ext cx="8620200" cy="1074599"/>
          </a:xfrm>
          <a:prstGeom prst="roundRect">
            <a:avLst>
              <a:gd name="adj" fmla="val 10713"/>
            </a:avLst>
          </a:prstGeom>
          <a:solidFill>
            <a:schemeClr val="accent1"/>
          </a:solidFill>
        </p:spPr>
        <p:txBody>
          <a:bodyPr wrap="square">
            <a:spAutoFit/>
          </a:bodyPr>
          <a:lstStyle/>
          <a:p>
            <a:pPr algn="ctr">
              <a:spcBef>
                <a:spcPts val="1800"/>
              </a:spcBef>
            </a:pPr>
            <a:r>
              <a:rPr lang="en-GB" sz="2000" b="1" dirty="0">
                <a:solidFill>
                  <a:schemeClr val="bg1"/>
                </a:solidFill>
              </a:rPr>
              <a:t>A decrease in testosterone levels and the presence of secondary central, visceral fat deposition are thought to play an important role in the development of metabolic syndrome</a:t>
            </a:r>
          </a:p>
        </p:txBody>
      </p:sp>
      <p:pic>
        <p:nvPicPr>
          <p:cNvPr id="12" name="Picture 3"/>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577901" y="2884415"/>
            <a:ext cx="1687130" cy="2913075"/>
          </a:xfrm>
          <a:prstGeom prst="rect">
            <a:avLst/>
          </a:prstGeom>
          <a:noFill/>
          <a:ln>
            <a:noFill/>
          </a:ln>
          <a:effectLst>
            <a:outerShdw blurRad="76200" dist="889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642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82" y="152401"/>
            <a:ext cx="11349873" cy="834047"/>
          </a:xfrm>
        </p:spPr>
        <p:txBody>
          <a:bodyPr>
            <a:noAutofit/>
          </a:bodyPr>
          <a:lstStyle/>
          <a:p>
            <a:r>
              <a:rPr lang="en-GB" sz="2150" dirty="0"/>
              <a:t>Lower rates of reduced HDL-C and abdominal obesity in testicular cancer survivors signify possible shifts in fat distribution and metabolism</a:t>
            </a:r>
          </a:p>
        </p:txBody>
      </p:sp>
      <p:sp>
        <p:nvSpPr>
          <p:cNvPr id="3" name="Content Placeholder 2"/>
          <p:cNvSpPr>
            <a:spLocks noGrp="1"/>
          </p:cNvSpPr>
          <p:nvPr>
            <p:ph idx="1"/>
          </p:nvPr>
        </p:nvSpPr>
        <p:spPr>
          <a:xfrm>
            <a:off x="358219" y="1086806"/>
            <a:ext cx="11001080" cy="4710684"/>
          </a:xfrm>
        </p:spPr>
        <p:txBody>
          <a:bodyPr>
            <a:noAutofit/>
          </a:bodyPr>
          <a:lstStyle/>
          <a:p>
            <a:pPr>
              <a:spcBef>
                <a:spcPts val="600"/>
              </a:spcBef>
            </a:pPr>
            <a:r>
              <a:rPr lang="en-GB" sz="1500" dirty="0"/>
              <a:t>The ongoing </a:t>
            </a:r>
            <a:r>
              <a:rPr lang="en-GB" sz="1500" b="1" dirty="0"/>
              <a:t>Platinum study</a:t>
            </a:r>
            <a:r>
              <a:rPr lang="en-GB" sz="1500" dirty="0"/>
              <a:t> is investigating clinical and genetic metabolic syndrome risk factors </a:t>
            </a:r>
            <a:br>
              <a:rPr lang="en-GB" sz="1500" dirty="0"/>
            </a:br>
            <a:r>
              <a:rPr lang="en-GB" sz="1500" dirty="0"/>
              <a:t>in North American testicular cancer survivors (N=486; mean age 38.1 years) receiving first-line platinum-based chemotherapy</a:t>
            </a:r>
            <a:r>
              <a:rPr lang="en-GB" sz="1500" baseline="30000" dirty="0"/>
              <a:t>1</a:t>
            </a:r>
          </a:p>
          <a:p>
            <a:pPr>
              <a:spcBef>
                <a:spcPts val="600"/>
              </a:spcBef>
            </a:pPr>
            <a:r>
              <a:rPr lang="en-GB" sz="1500" dirty="0"/>
              <a:t>Matched controls were selected from the National Health and Nutrition Examination Survey</a:t>
            </a:r>
            <a:r>
              <a:rPr lang="en-GB" sz="1500" baseline="30000" dirty="0"/>
              <a:t>1</a:t>
            </a:r>
          </a:p>
          <a:p>
            <a:pPr>
              <a:spcBef>
                <a:spcPts val="600"/>
              </a:spcBef>
            </a:pPr>
            <a:endParaRPr lang="en-GB" sz="1000" dirty="0"/>
          </a:p>
          <a:p>
            <a:pPr>
              <a:spcBef>
                <a:spcPts val="600"/>
              </a:spcBef>
            </a:pPr>
            <a:endParaRPr lang="en-GB" sz="1500" dirty="0"/>
          </a:p>
          <a:p>
            <a:pPr>
              <a:spcBef>
                <a:spcPts val="600"/>
              </a:spcBef>
            </a:pPr>
            <a:endParaRPr lang="en-GB" sz="1500" dirty="0"/>
          </a:p>
          <a:p>
            <a:pPr>
              <a:spcBef>
                <a:spcPts val="600"/>
              </a:spcBef>
            </a:pPr>
            <a:endParaRPr lang="en-GB" sz="1500" dirty="0"/>
          </a:p>
          <a:p>
            <a:pPr>
              <a:spcBef>
                <a:spcPts val="600"/>
              </a:spcBef>
            </a:pPr>
            <a:endParaRPr lang="en-GB" sz="1500" dirty="0"/>
          </a:p>
          <a:p>
            <a:pPr>
              <a:spcBef>
                <a:spcPts val="600"/>
              </a:spcBef>
            </a:pPr>
            <a:endParaRPr lang="en-GB" sz="1500" dirty="0"/>
          </a:p>
          <a:p>
            <a:pPr>
              <a:spcBef>
                <a:spcPts val="600"/>
              </a:spcBef>
            </a:pPr>
            <a:endParaRPr lang="en-GB" sz="1500" dirty="0"/>
          </a:p>
          <a:p>
            <a:pPr>
              <a:spcBef>
                <a:spcPts val="600"/>
              </a:spcBef>
            </a:pPr>
            <a:endParaRPr lang="en-GB" sz="1500" dirty="0"/>
          </a:p>
          <a:p>
            <a:pPr>
              <a:spcBef>
                <a:spcPts val="600"/>
              </a:spcBef>
            </a:pPr>
            <a:endParaRPr lang="en-GB" sz="1500" dirty="0"/>
          </a:p>
          <a:p>
            <a:pPr marL="269875" lvl="1" indent="-269875">
              <a:spcBef>
                <a:spcPts val="600"/>
              </a:spcBef>
              <a:buFont typeface="Arial"/>
              <a:buChar char="•"/>
            </a:pPr>
            <a:r>
              <a:rPr lang="en-GB" sz="1500" dirty="0"/>
              <a:t>These findings suggest a possible </a:t>
            </a:r>
            <a:r>
              <a:rPr lang="en-GB" sz="1500" b="1" dirty="0"/>
              <a:t>shift in fat distribution and fat metabolism</a:t>
            </a:r>
            <a:r>
              <a:rPr lang="en-GB" sz="1500" dirty="0"/>
              <a:t> because increased femoral adipose tissue deposition is observed in men with TD compared to those without</a:t>
            </a:r>
            <a:r>
              <a:rPr lang="en-GB" sz="1500" baseline="30000" dirty="0"/>
              <a:t>2</a:t>
            </a:r>
          </a:p>
          <a:p>
            <a:pPr marL="269875" lvl="1" indent="-269875">
              <a:spcBef>
                <a:spcPts val="600"/>
              </a:spcBef>
              <a:buFont typeface="Arial"/>
              <a:buChar char="•"/>
            </a:pPr>
            <a:r>
              <a:rPr lang="en-GB" sz="1500" dirty="0"/>
              <a:t>Physiologic testosterone levels can have a suppressive effect on HDL-C </a:t>
            </a:r>
          </a:p>
          <a:p>
            <a:pPr lvl="1"/>
            <a:r>
              <a:rPr lang="en-GB" sz="1300" dirty="0"/>
              <a:t>The lower prevalence of reduced HDL-C in testicular cancer survivors </a:t>
            </a:r>
            <a:r>
              <a:rPr lang="en-GB" sz="1300" i="1" dirty="0"/>
              <a:t>vs</a:t>
            </a:r>
            <a:r>
              <a:rPr lang="en-GB" sz="1300" dirty="0"/>
              <a:t> controls may be due to decreased androgen levels not suppressing HDL-C</a:t>
            </a:r>
            <a:r>
              <a:rPr lang="en-GB" sz="1300" baseline="30000" dirty="0"/>
              <a:t>3</a:t>
            </a:r>
          </a:p>
        </p:txBody>
      </p:sp>
      <p:sp>
        <p:nvSpPr>
          <p:cNvPr id="5" name="TextBox 4"/>
          <p:cNvSpPr txBox="1"/>
          <p:nvPr/>
        </p:nvSpPr>
        <p:spPr>
          <a:xfrm>
            <a:off x="1523999" y="5797490"/>
            <a:ext cx="9144001" cy="553998"/>
          </a:xfrm>
          <a:prstGeom prst="rect">
            <a:avLst/>
          </a:prstGeom>
          <a:noFill/>
        </p:spPr>
        <p:txBody>
          <a:bodyPr wrap="square" rtlCol="0" anchor="b">
            <a:spAutoFit/>
          </a:bodyPr>
          <a:lstStyle/>
          <a:p>
            <a:r>
              <a:rPr lang="en-GB" sz="1000" dirty="0">
                <a:solidFill>
                  <a:schemeClr val="tx2"/>
                </a:solidFill>
              </a:rPr>
              <a:t>BMI, body mass index; HDL-C, high-density lipoprotein cholesterol; LDL-C, low-density lipoprotein cholesterol; TD, testosterone deficiency</a:t>
            </a:r>
          </a:p>
          <a:p>
            <a:r>
              <a:rPr lang="en-GB" sz="1000" b="1" dirty="0">
                <a:solidFill>
                  <a:schemeClr val="tx2"/>
                </a:solidFill>
              </a:rPr>
              <a:t>1.</a:t>
            </a:r>
            <a:r>
              <a:rPr lang="en-GB" sz="1000" dirty="0">
                <a:solidFill>
                  <a:schemeClr val="tx2"/>
                </a:solidFill>
              </a:rPr>
              <a:t> Abu Zaid M </a:t>
            </a:r>
            <a:r>
              <a:rPr lang="en-GB" sz="1000" i="1" dirty="0">
                <a:solidFill>
                  <a:schemeClr val="tx2"/>
                </a:solidFill>
              </a:rPr>
              <a:t>et al. J Natl </a:t>
            </a:r>
            <a:r>
              <a:rPr lang="en-GB" sz="1000" i="1" dirty="0" err="1">
                <a:solidFill>
                  <a:schemeClr val="tx2"/>
                </a:solidFill>
              </a:rPr>
              <a:t>Compr</a:t>
            </a:r>
            <a:r>
              <a:rPr lang="en-GB" sz="1000" i="1" dirty="0">
                <a:solidFill>
                  <a:schemeClr val="tx2"/>
                </a:solidFill>
              </a:rPr>
              <a:t> </a:t>
            </a:r>
            <a:r>
              <a:rPr lang="en-GB" sz="1000" i="1" dirty="0" err="1">
                <a:solidFill>
                  <a:schemeClr val="tx2"/>
                </a:solidFill>
              </a:rPr>
              <a:t>Canc</a:t>
            </a:r>
            <a:r>
              <a:rPr lang="en-GB" sz="1000" i="1" dirty="0">
                <a:solidFill>
                  <a:schemeClr val="tx2"/>
                </a:solidFill>
              </a:rPr>
              <a:t> </a:t>
            </a:r>
            <a:r>
              <a:rPr lang="en-GB" sz="1000" i="1" dirty="0" err="1">
                <a:solidFill>
                  <a:schemeClr val="tx2"/>
                </a:solidFill>
              </a:rPr>
              <a:t>Netw</a:t>
            </a:r>
            <a:r>
              <a:rPr lang="en-GB" sz="1000" dirty="0">
                <a:solidFill>
                  <a:schemeClr val="tx2"/>
                </a:solidFill>
              </a:rPr>
              <a:t> 2018;16:257–65; </a:t>
            </a:r>
            <a:r>
              <a:rPr lang="en-GB" sz="1000" b="1" dirty="0">
                <a:solidFill>
                  <a:schemeClr val="tx2"/>
                </a:solidFill>
              </a:rPr>
              <a:t>2.</a:t>
            </a:r>
            <a:r>
              <a:rPr lang="en-GB" sz="1000" dirty="0">
                <a:solidFill>
                  <a:schemeClr val="tx2"/>
                </a:solidFill>
              </a:rPr>
              <a:t> </a:t>
            </a:r>
            <a:r>
              <a:rPr lang="en-GB" sz="1000" dirty="0" err="1">
                <a:solidFill>
                  <a:schemeClr val="tx2"/>
                </a:solidFill>
              </a:rPr>
              <a:t>Santosa</a:t>
            </a:r>
            <a:r>
              <a:rPr lang="en-GB" sz="1000" dirty="0">
                <a:solidFill>
                  <a:schemeClr val="tx2"/>
                </a:solidFill>
              </a:rPr>
              <a:t> S, Jensen MD. </a:t>
            </a:r>
            <a:r>
              <a:rPr lang="en-GB" sz="1000" i="1" dirty="0" err="1">
                <a:solidFill>
                  <a:schemeClr val="tx2"/>
                </a:solidFill>
              </a:rPr>
              <a:t>PLoS</a:t>
            </a:r>
            <a:r>
              <a:rPr lang="en-GB" sz="1000" i="1" dirty="0">
                <a:solidFill>
                  <a:schemeClr val="tx2"/>
                </a:solidFill>
              </a:rPr>
              <a:t> ONE</a:t>
            </a:r>
            <a:r>
              <a:rPr lang="en-GB" sz="1000" dirty="0">
                <a:solidFill>
                  <a:schemeClr val="tx2"/>
                </a:solidFill>
              </a:rPr>
              <a:t> 2012;7:e31473; </a:t>
            </a:r>
            <a:r>
              <a:rPr lang="en-GB" sz="1000" b="1" dirty="0">
                <a:solidFill>
                  <a:schemeClr val="tx2"/>
                </a:solidFill>
              </a:rPr>
              <a:t>3.</a:t>
            </a:r>
            <a:r>
              <a:rPr lang="en-GB" sz="1000" dirty="0">
                <a:solidFill>
                  <a:schemeClr val="tx2"/>
                </a:solidFill>
              </a:rPr>
              <a:t> </a:t>
            </a:r>
            <a:r>
              <a:rPr lang="en-GB" sz="1000" dirty="0" err="1">
                <a:solidFill>
                  <a:schemeClr val="tx2"/>
                </a:solidFill>
              </a:rPr>
              <a:t>Bagatell</a:t>
            </a:r>
            <a:r>
              <a:rPr lang="en-GB" sz="1000" dirty="0">
                <a:solidFill>
                  <a:schemeClr val="tx2"/>
                </a:solidFill>
              </a:rPr>
              <a:t> CJ </a:t>
            </a:r>
            <a:r>
              <a:rPr lang="en-GB" sz="1000" i="1" dirty="0">
                <a:solidFill>
                  <a:schemeClr val="tx2"/>
                </a:solidFill>
              </a:rPr>
              <a:t>et al. Ann Intern Med</a:t>
            </a:r>
            <a:r>
              <a:rPr lang="en-GB" sz="1000" dirty="0">
                <a:solidFill>
                  <a:schemeClr val="tx2"/>
                </a:solidFill>
              </a:rPr>
              <a:t> 1992;116:967–73.</a:t>
            </a:r>
          </a:p>
        </p:txBody>
      </p:sp>
      <p:graphicFrame>
        <p:nvGraphicFramePr>
          <p:cNvPr id="13" name="Table 12"/>
          <p:cNvGraphicFramePr>
            <a:graphicFrameLocks noGrp="1"/>
          </p:cNvGraphicFramePr>
          <p:nvPr>
            <p:extLst>
              <p:ext uri="{D42A27DB-BD31-4B8C-83A1-F6EECF244321}">
                <p14:modId xmlns:p14="http://schemas.microsoft.com/office/powerpoint/2010/main" val="1062301788"/>
              </p:ext>
            </p:extLst>
          </p:nvPr>
        </p:nvGraphicFramePr>
        <p:xfrm>
          <a:off x="1319753" y="2210032"/>
          <a:ext cx="9096865" cy="2240280"/>
        </p:xfrm>
        <a:graphic>
          <a:graphicData uri="http://schemas.openxmlformats.org/drawingml/2006/table">
            <a:tbl>
              <a:tblPr firstRow="1" bandRow="1">
                <a:tableStyleId>{5C22544A-7EE6-4342-B048-85BDC9FD1C3A}</a:tableStyleId>
              </a:tblPr>
              <a:tblGrid>
                <a:gridCol w="771507">
                  <a:extLst>
                    <a:ext uri="{9D8B030D-6E8A-4147-A177-3AD203B41FA5}">
                      <a16:colId xmlns:a16="http://schemas.microsoft.com/office/drawing/2014/main" val="20000"/>
                    </a:ext>
                  </a:extLst>
                </a:gridCol>
                <a:gridCol w="2777151">
                  <a:extLst>
                    <a:ext uri="{9D8B030D-6E8A-4147-A177-3AD203B41FA5}">
                      <a16:colId xmlns:a16="http://schemas.microsoft.com/office/drawing/2014/main" val="20001"/>
                    </a:ext>
                  </a:extLst>
                </a:gridCol>
                <a:gridCol w="3096523">
                  <a:extLst>
                    <a:ext uri="{9D8B030D-6E8A-4147-A177-3AD203B41FA5}">
                      <a16:colId xmlns:a16="http://schemas.microsoft.com/office/drawing/2014/main" val="20002"/>
                    </a:ext>
                  </a:extLst>
                </a:gridCol>
                <a:gridCol w="1458005">
                  <a:extLst>
                    <a:ext uri="{9D8B030D-6E8A-4147-A177-3AD203B41FA5}">
                      <a16:colId xmlns:a16="http://schemas.microsoft.com/office/drawing/2014/main" val="20003"/>
                    </a:ext>
                  </a:extLst>
                </a:gridCol>
                <a:gridCol w="993679">
                  <a:extLst>
                    <a:ext uri="{9D8B030D-6E8A-4147-A177-3AD203B41FA5}">
                      <a16:colId xmlns:a16="http://schemas.microsoft.com/office/drawing/2014/main" val="20004"/>
                    </a:ext>
                  </a:extLst>
                </a:gridCol>
              </a:tblGrid>
              <a:tr h="0">
                <a:tc>
                  <a:txBody>
                    <a:bodyPr/>
                    <a:lstStyle/>
                    <a:p>
                      <a:endParaRPr lang="en-GB" sz="1500" dirty="0"/>
                    </a:p>
                  </a:txBody>
                  <a:tcPr anchor="ctr">
                    <a:lnR w="12700" cap="flat" cmpd="sng" algn="ctr">
                      <a:noFill/>
                      <a:prstDash val="solid"/>
                      <a:round/>
                      <a:headEnd type="none" w="med" len="med"/>
                      <a:tailEnd type="none" w="med" len="med"/>
                    </a:lnR>
                  </a:tcPr>
                </a:tc>
                <a:tc>
                  <a:txBody>
                    <a:bodyPr/>
                    <a:lstStyle/>
                    <a:p>
                      <a:r>
                        <a:rPr lang="en-GB" sz="1500" dirty="0"/>
                        <a:t>Condition</a:t>
                      </a:r>
                    </a:p>
                  </a:txBody>
                  <a:tcPr anchor="ctr">
                    <a:lnL w="12700" cap="flat" cmpd="sng" algn="ctr">
                      <a:noFill/>
                      <a:prstDash val="solid"/>
                      <a:round/>
                      <a:headEnd type="none" w="med" len="med"/>
                      <a:tailEnd type="none" w="med" len="med"/>
                    </a:ln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500" dirty="0"/>
                        <a:t>Testicular</a:t>
                      </a:r>
                      <a:r>
                        <a:rPr lang="en-GB" sz="1500" baseline="0" dirty="0"/>
                        <a:t> cancer survivors</a:t>
                      </a:r>
                      <a:r>
                        <a:rPr lang="en-GB" sz="1500" dirty="0"/>
                        <a:t> (%)</a:t>
                      </a:r>
                    </a:p>
                  </a:txBody>
                  <a:tcPr anchor="ctr"/>
                </a:tc>
                <a:tc>
                  <a:txBody>
                    <a:bodyPr/>
                    <a:lstStyle/>
                    <a:p>
                      <a:pPr algn="ctr"/>
                      <a:r>
                        <a:rPr lang="en-GB" sz="1500" dirty="0"/>
                        <a:t>Controls</a:t>
                      </a:r>
                      <a:r>
                        <a:rPr lang="en-GB" sz="1500" baseline="0" dirty="0"/>
                        <a:t> </a:t>
                      </a:r>
                      <a:r>
                        <a:rPr lang="en-GB" sz="1500" dirty="0"/>
                        <a:t>(%)</a:t>
                      </a:r>
                    </a:p>
                  </a:txBody>
                  <a:tcPr anchor="ctr">
                    <a:lnR w="12700" cap="flat" cmpd="sng" algn="ctr">
                      <a:solidFill>
                        <a:schemeClr val="bg1"/>
                      </a:solidFill>
                      <a:prstDash val="solid"/>
                      <a:round/>
                      <a:headEnd type="none" w="med" len="med"/>
                      <a:tailEnd type="none" w="med" len="med"/>
                    </a:lnR>
                  </a:tcPr>
                </a:tc>
                <a:tc>
                  <a:txBody>
                    <a:bodyPr/>
                    <a:lstStyle/>
                    <a:p>
                      <a:r>
                        <a:rPr lang="en-GB" sz="1500" dirty="0"/>
                        <a:t>p value</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0">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00" b="1" dirty="0"/>
                        <a:t>Hypertension</a:t>
                      </a:r>
                      <a:endParaRPr lang="en-GB" sz="1500"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500" b="1" kern="1200" dirty="0">
                          <a:solidFill>
                            <a:schemeClr val="tx2"/>
                          </a:solidFill>
                          <a:latin typeface="+mn-lt"/>
                          <a:ea typeface="+mn-ea"/>
                          <a:cs typeface="+mn-cs"/>
                        </a:rPr>
                        <a:t>43.2</a:t>
                      </a:r>
                    </a:p>
                  </a:txBody>
                  <a:tcPr anchor="ctr">
                    <a:lnL w="12700" cap="flat" cmpd="sng" algn="ctr">
                      <a:solidFill>
                        <a:schemeClr val="bg1"/>
                      </a:solidFill>
                      <a:prstDash val="solid"/>
                      <a:round/>
                      <a:headEnd type="none" w="med" len="med"/>
                      <a:tailEnd type="none" w="med" len="med"/>
                    </a:lnL>
                  </a:tcPr>
                </a:tc>
                <a:tc>
                  <a:txBody>
                    <a:bodyPr/>
                    <a:lstStyle/>
                    <a:p>
                      <a:pPr algn="ctr"/>
                      <a:r>
                        <a:rPr lang="en-GB" sz="1500" b="0" kern="1200" dirty="0">
                          <a:solidFill>
                            <a:schemeClr val="tx2"/>
                          </a:solidFill>
                          <a:latin typeface="+mn-lt"/>
                          <a:ea typeface="+mn-ea"/>
                          <a:cs typeface="+mn-cs"/>
                        </a:rPr>
                        <a:t>30.7</a:t>
                      </a:r>
                    </a:p>
                  </a:txBody>
                  <a:tcPr anchor="ctr">
                    <a:lnR w="12700" cap="flat" cmpd="sng" algn="ctr">
                      <a:solidFill>
                        <a:schemeClr val="bg1"/>
                      </a:solidFill>
                      <a:prstDash val="solid"/>
                      <a:round/>
                      <a:headEnd type="none" w="med" len="med"/>
                      <a:tailEnd type="none" w="med" len="med"/>
                    </a:lnR>
                  </a:tcPr>
                </a:tc>
                <a:tc>
                  <a:txBody>
                    <a:bodyPr/>
                    <a:lstStyle/>
                    <a:p>
                      <a:pPr algn="ctr"/>
                      <a:r>
                        <a:rPr lang="en-GB" sz="1500" dirty="0"/>
                        <a:t>&lt;0.001</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endParaRPr lang="en-GB" sz="1500" dirty="0"/>
                    </a:p>
                  </a:txBody>
                  <a:tcPr anchor="ctr">
                    <a:lnR w="12700" cap="flat" cmpd="sng" algn="ctr">
                      <a:noFill/>
                      <a:prstDash val="solid"/>
                      <a:round/>
                      <a:headEnd type="none" w="med" len="med"/>
                      <a:tailEnd type="none" w="med" len="med"/>
                    </a:lnR>
                  </a:tcPr>
                </a:tc>
                <a:tc>
                  <a:txBody>
                    <a:bodyPr/>
                    <a:lstStyle/>
                    <a:p>
                      <a:r>
                        <a:rPr lang="en-GB" sz="1500" b="1" dirty="0"/>
                        <a:t>Elevated LDL-C</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500" b="1" kern="1200" dirty="0">
                          <a:solidFill>
                            <a:schemeClr val="tx2"/>
                          </a:solidFill>
                          <a:latin typeface="+mn-lt"/>
                          <a:ea typeface="+mn-ea"/>
                          <a:cs typeface="+mn-cs"/>
                        </a:rPr>
                        <a:t>17.7</a:t>
                      </a:r>
                    </a:p>
                  </a:txBody>
                  <a:tcPr anchor="ctr">
                    <a:lnL w="12700" cap="flat" cmpd="sng" algn="ctr">
                      <a:solidFill>
                        <a:schemeClr val="bg1"/>
                      </a:solidFill>
                      <a:prstDash val="solid"/>
                      <a:round/>
                      <a:headEnd type="none" w="med" len="med"/>
                      <a:tailEnd type="none" w="med" len="med"/>
                    </a:lnL>
                  </a:tcPr>
                </a:tc>
                <a:tc>
                  <a:txBody>
                    <a:bodyPr/>
                    <a:lstStyle/>
                    <a:p>
                      <a:pPr algn="ctr"/>
                      <a:r>
                        <a:rPr lang="en-GB" sz="1500" b="0" kern="1200" dirty="0">
                          <a:solidFill>
                            <a:schemeClr val="tx2"/>
                          </a:solidFill>
                          <a:latin typeface="+mn-lt"/>
                          <a:ea typeface="+mn-ea"/>
                          <a:cs typeface="+mn-cs"/>
                        </a:rPr>
                        <a:t>9.3</a:t>
                      </a:r>
                    </a:p>
                  </a:txBody>
                  <a:tcPr anchor="ctr">
                    <a:lnR w="12700" cap="flat" cmpd="sng" algn="ctr">
                      <a:solidFill>
                        <a:schemeClr val="bg1"/>
                      </a:solidFill>
                      <a:prstDash val="solid"/>
                      <a:round/>
                      <a:headEnd type="none" w="med" len="med"/>
                      <a:tailEnd type="none" w="med" len="med"/>
                    </a:lnR>
                  </a:tcPr>
                </a:tc>
                <a:tc>
                  <a:txBody>
                    <a:bodyPr/>
                    <a:lstStyle/>
                    <a:p>
                      <a:pPr algn="ctr"/>
                      <a:r>
                        <a:rPr lang="en-GB" sz="1500" dirty="0"/>
                        <a:t>&lt;0.001</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2"/>
                  </a:ext>
                </a:extLst>
              </a:tr>
              <a:tr h="0">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0" algn="l" defTabSz="457200" rtl="0" eaLnBrk="1" latinLnBrk="0" hangingPunct="1"/>
                      <a:r>
                        <a:rPr lang="en-GB" sz="1500" b="1" kern="1200" dirty="0">
                          <a:solidFill>
                            <a:schemeClr val="dk1"/>
                          </a:solidFill>
                          <a:latin typeface="+mn-lt"/>
                          <a:ea typeface="+mn-ea"/>
                          <a:cs typeface="+mn-cs"/>
                        </a:rPr>
                        <a:t>Elevated</a:t>
                      </a:r>
                      <a:r>
                        <a:rPr lang="en-GB" sz="1500" b="1" kern="1200" baseline="0" dirty="0">
                          <a:solidFill>
                            <a:schemeClr val="dk1"/>
                          </a:solidFill>
                          <a:latin typeface="+mn-lt"/>
                          <a:ea typeface="+mn-ea"/>
                          <a:cs typeface="+mn-cs"/>
                        </a:rPr>
                        <a:t> total cholesterol</a:t>
                      </a:r>
                      <a:endParaRPr lang="en-GB" sz="1500" b="1" kern="120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500" b="1" kern="1200" dirty="0">
                          <a:solidFill>
                            <a:schemeClr val="tx2"/>
                          </a:solidFill>
                          <a:latin typeface="+mn-lt"/>
                          <a:ea typeface="+mn-ea"/>
                          <a:cs typeface="+mn-cs"/>
                        </a:rPr>
                        <a:t>26.3</a:t>
                      </a:r>
                    </a:p>
                  </a:txBody>
                  <a:tcPr anchor="ctr">
                    <a:lnL w="12700" cap="flat" cmpd="sng" algn="ctr">
                      <a:solidFill>
                        <a:schemeClr val="bg1"/>
                      </a:solidFill>
                      <a:prstDash val="solid"/>
                      <a:round/>
                      <a:headEnd type="none" w="med" len="med"/>
                      <a:tailEnd type="none" w="med" len="med"/>
                    </a:lnL>
                  </a:tcPr>
                </a:tc>
                <a:tc>
                  <a:txBody>
                    <a:bodyPr/>
                    <a:lstStyle/>
                    <a:p>
                      <a:pPr algn="ctr"/>
                      <a:r>
                        <a:rPr lang="en-GB" sz="1500" b="0" kern="1200" dirty="0">
                          <a:solidFill>
                            <a:schemeClr val="tx2"/>
                          </a:solidFill>
                          <a:latin typeface="+mn-lt"/>
                          <a:ea typeface="+mn-ea"/>
                          <a:cs typeface="+mn-cs"/>
                        </a:rPr>
                        <a:t>11.1</a:t>
                      </a:r>
                    </a:p>
                  </a:txBody>
                  <a:tcPr anchor="ctr">
                    <a:lnR w="12700" cap="flat" cmpd="sng" algn="ctr">
                      <a:solidFill>
                        <a:schemeClr val="bg1"/>
                      </a:solidFill>
                      <a:prstDash val="solid"/>
                      <a:round/>
                      <a:headEnd type="none" w="med" len="med"/>
                      <a:tailEnd type="none" w="med" len="med"/>
                    </a:lnR>
                  </a:tcPr>
                </a:tc>
                <a:tc>
                  <a:txBody>
                    <a:bodyPr/>
                    <a:lstStyle/>
                    <a:p>
                      <a:pPr algn="ctr"/>
                      <a:r>
                        <a:rPr lang="en-GB" sz="1500" dirty="0"/>
                        <a:t>&lt;0.001</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3"/>
                  </a:ext>
                </a:extLst>
              </a:tr>
              <a:tr h="0">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0" algn="l" defTabSz="457200" rtl="0" eaLnBrk="1" latinLnBrk="0" hangingPunct="1"/>
                      <a:r>
                        <a:rPr lang="en-GB" sz="1500" b="1" kern="1200" dirty="0">
                          <a:solidFill>
                            <a:schemeClr val="dk1"/>
                          </a:solidFill>
                          <a:latin typeface="+mn-lt"/>
                          <a:ea typeface="+mn-ea"/>
                          <a:cs typeface="+mn-cs"/>
                        </a:rPr>
                        <a:t>BMI ≥25 kg/m</a:t>
                      </a:r>
                      <a:r>
                        <a:rPr lang="en-GB" sz="1500" b="1" kern="1200" baseline="30000" dirty="0">
                          <a:solidFill>
                            <a:schemeClr val="dk1"/>
                          </a:solidFill>
                          <a:latin typeface="+mn-lt"/>
                          <a:ea typeface="+mn-ea"/>
                          <a:cs typeface="+mn-cs"/>
                        </a:rPr>
                        <a:t>2</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500" b="1" kern="1200" dirty="0">
                          <a:solidFill>
                            <a:schemeClr val="tx2"/>
                          </a:solidFill>
                          <a:latin typeface="+mn-lt"/>
                          <a:ea typeface="+mn-ea"/>
                          <a:cs typeface="+mn-cs"/>
                        </a:rPr>
                        <a:t>75.1</a:t>
                      </a:r>
                    </a:p>
                  </a:txBody>
                  <a:tcPr anchor="ctr">
                    <a:lnL w="12700" cap="flat" cmpd="sng" algn="ctr">
                      <a:solidFill>
                        <a:schemeClr val="bg1"/>
                      </a:solidFill>
                      <a:prstDash val="solid"/>
                      <a:round/>
                      <a:headEnd type="none" w="med" len="med"/>
                      <a:tailEnd type="none" w="med" len="med"/>
                    </a:lnL>
                  </a:tcPr>
                </a:tc>
                <a:tc>
                  <a:txBody>
                    <a:bodyPr/>
                    <a:lstStyle/>
                    <a:p>
                      <a:pPr algn="ctr"/>
                      <a:r>
                        <a:rPr lang="en-GB" sz="1500" b="0" kern="1200" dirty="0">
                          <a:solidFill>
                            <a:schemeClr val="tx2"/>
                          </a:solidFill>
                          <a:latin typeface="+mn-lt"/>
                          <a:ea typeface="+mn-ea"/>
                          <a:cs typeface="+mn-cs"/>
                        </a:rPr>
                        <a:t>69.1</a:t>
                      </a:r>
                    </a:p>
                  </a:txBody>
                  <a:tcPr anchor="ctr">
                    <a:lnR w="12700" cap="flat" cmpd="sng" algn="ctr">
                      <a:solidFill>
                        <a:schemeClr val="bg1"/>
                      </a:solidFill>
                      <a:prstDash val="solid"/>
                      <a:round/>
                      <a:headEnd type="none" w="med" len="med"/>
                      <a:tailEnd type="none" w="med" len="med"/>
                    </a:lnR>
                  </a:tcPr>
                </a:tc>
                <a:tc>
                  <a:txBody>
                    <a:bodyPr/>
                    <a:lstStyle/>
                    <a:p>
                      <a:pPr algn="ctr"/>
                      <a:r>
                        <a:rPr lang="en-GB" sz="1500" dirty="0"/>
                        <a:t>0.04</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4"/>
                  </a:ext>
                </a:extLst>
              </a:tr>
              <a:tr h="0">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0" algn="l" defTabSz="457200" rtl="0" eaLnBrk="1" latinLnBrk="0" hangingPunct="1"/>
                      <a:r>
                        <a:rPr lang="en-GB" sz="1500" b="1" kern="1200" dirty="0">
                          <a:solidFill>
                            <a:schemeClr val="dk1"/>
                          </a:solidFill>
                          <a:latin typeface="+mn-lt"/>
                          <a:ea typeface="+mn-ea"/>
                          <a:cs typeface="+mn-cs"/>
                        </a:rPr>
                        <a:t>Abdominal obesity</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500" b="0" kern="1200" dirty="0">
                          <a:solidFill>
                            <a:schemeClr val="tx2"/>
                          </a:solidFill>
                          <a:latin typeface="+mn-lt"/>
                          <a:ea typeface="+mn-ea"/>
                          <a:cs typeface="+mn-cs"/>
                        </a:rPr>
                        <a:t>28.2</a:t>
                      </a:r>
                    </a:p>
                  </a:txBody>
                  <a:tcPr anchor="ctr">
                    <a:lnL w="12700" cap="flat" cmpd="sng" algn="ctr">
                      <a:solidFill>
                        <a:schemeClr val="bg1"/>
                      </a:solidFill>
                      <a:prstDash val="solid"/>
                      <a:round/>
                      <a:headEnd type="none" w="med" len="med"/>
                      <a:tailEnd type="none" w="med" len="med"/>
                    </a:lnL>
                  </a:tcPr>
                </a:tc>
                <a:tc>
                  <a:txBody>
                    <a:bodyPr/>
                    <a:lstStyle/>
                    <a:p>
                      <a:pPr algn="ctr"/>
                      <a:r>
                        <a:rPr lang="en-GB" sz="1500" b="1" kern="1200" dirty="0">
                          <a:solidFill>
                            <a:schemeClr val="tx2"/>
                          </a:solidFill>
                          <a:latin typeface="+mn-lt"/>
                          <a:ea typeface="+mn-ea"/>
                          <a:cs typeface="+mn-cs"/>
                        </a:rPr>
                        <a:t>40.1</a:t>
                      </a:r>
                    </a:p>
                  </a:txBody>
                  <a:tcPr anchor="ctr">
                    <a:lnR w="12700" cap="flat" cmpd="sng" algn="ctr">
                      <a:solidFill>
                        <a:schemeClr val="bg1"/>
                      </a:solidFill>
                      <a:prstDash val="solid"/>
                      <a:round/>
                      <a:headEnd type="none" w="med" len="med"/>
                      <a:tailEnd type="none" w="med" len="med"/>
                    </a:lnR>
                  </a:tcPr>
                </a:tc>
                <a:tc>
                  <a:txBody>
                    <a:bodyPr/>
                    <a:lstStyle/>
                    <a:p>
                      <a:pPr algn="ctr"/>
                      <a:r>
                        <a:rPr lang="en-GB" sz="1500" dirty="0"/>
                        <a:t>&lt;0.001</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5"/>
                  </a:ext>
                </a:extLst>
              </a:tr>
              <a:tr h="0">
                <a:tc>
                  <a:txBody>
                    <a:bodyPr/>
                    <a:lstStyle/>
                    <a:p>
                      <a:endParaRPr lang="en-GB" sz="1500" dirty="0"/>
                    </a:p>
                  </a:txBody>
                  <a:tcPr anchor="ctr">
                    <a:lnR w="12700" cap="flat" cmpd="sng" algn="ctr">
                      <a:noFill/>
                      <a:prstDash val="solid"/>
                      <a:round/>
                      <a:headEnd type="none" w="med" len="med"/>
                      <a:tailEnd type="none" w="med" len="med"/>
                    </a:lnR>
                  </a:tcPr>
                </a:tc>
                <a:tc>
                  <a:txBody>
                    <a:bodyPr/>
                    <a:lstStyle/>
                    <a:p>
                      <a:pPr marL="0" algn="l" defTabSz="457200" rtl="0" eaLnBrk="1" latinLnBrk="0" hangingPunct="1"/>
                      <a:r>
                        <a:rPr lang="en-GB" sz="1500" b="1" kern="1200" dirty="0">
                          <a:solidFill>
                            <a:schemeClr val="dk1"/>
                          </a:solidFill>
                          <a:latin typeface="+mn-lt"/>
                          <a:ea typeface="+mn-ea"/>
                          <a:cs typeface="+mn-cs"/>
                        </a:rPr>
                        <a:t>Reduced HDL-C</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1500" b="0" kern="1200" dirty="0">
                          <a:solidFill>
                            <a:schemeClr val="tx2"/>
                          </a:solidFill>
                          <a:latin typeface="+mn-lt"/>
                          <a:ea typeface="+mn-ea"/>
                          <a:cs typeface="+mn-cs"/>
                        </a:rPr>
                        <a:t>23.7</a:t>
                      </a:r>
                    </a:p>
                  </a:txBody>
                  <a:tcPr anchor="ctr">
                    <a:lnL w="12700" cap="flat" cmpd="sng" algn="ctr">
                      <a:solidFill>
                        <a:schemeClr val="bg1"/>
                      </a:solidFill>
                      <a:prstDash val="solid"/>
                      <a:round/>
                      <a:headEnd type="none" w="med" len="med"/>
                      <a:tailEnd type="none" w="med" len="med"/>
                    </a:lnL>
                  </a:tcPr>
                </a:tc>
                <a:tc>
                  <a:txBody>
                    <a:bodyPr/>
                    <a:lstStyle/>
                    <a:p>
                      <a:pPr algn="ctr"/>
                      <a:r>
                        <a:rPr lang="en-GB" sz="1500" b="1" kern="1200" dirty="0">
                          <a:solidFill>
                            <a:schemeClr val="tx2"/>
                          </a:solidFill>
                          <a:latin typeface="+mn-lt"/>
                          <a:ea typeface="+mn-ea"/>
                          <a:cs typeface="+mn-cs"/>
                        </a:rPr>
                        <a:t>34.8</a:t>
                      </a:r>
                    </a:p>
                  </a:txBody>
                  <a:tcPr anchor="ctr">
                    <a:lnR w="12700" cap="flat" cmpd="sng" algn="ctr">
                      <a:solidFill>
                        <a:schemeClr val="bg1"/>
                      </a:solidFill>
                      <a:prstDash val="solid"/>
                      <a:round/>
                      <a:headEnd type="none" w="med" len="med"/>
                      <a:tailEnd type="none" w="med" len="med"/>
                    </a:lnR>
                  </a:tcPr>
                </a:tc>
                <a:tc>
                  <a:txBody>
                    <a:bodyPr/>
                    <a:lstStyle/>
                    <a:p>
                      <a:pPr algn="ctr"/>
                      <a:r>
                        <a:rPr lang="en-GB" sz="1500" dirty="0"/>
                        <a:t>&lt;0.001</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grpSp>
        <p:nvGrpSpPr>
          <p:cNvPr id="10" name="Group 9"/>
          <p:cNvGrpSpPr/>
          <p:nvPr/>
        </p:nvGrpSpPr>
        <p:grpSpPr>
          <a:xfrm>
            <a:off x="1595746" y="2484294"/>
            <a:ext cx="359271" cy="1966018"/>
            <a:chOff x="962054" y="2521678"/>
            <a:chExt cx="359271" cy="1915708"/>
          </a:xfrm>
        </p:grpSpPr>
        <p:grpSp>
          <p:nvGrpSpPr>
            <p:cNvPr id="61" name="Group 60"/>
            <p:cNvGrpSpPr/>
            <p:nvPr/>
          </p:nvGrpSpPr>
          <p:grpSpPr>
            <a:xfrm>
              <a:off x="966488" y="2521678"/>
              <a:ext cx="354837" cy="344556"/>
              <a:chOff x="1211149" y="3652944"/>
              <a:chExt cx="697076" cy="676879"/>
            </a:xfrm>
          </p:grpSpPr>
          <p:sp>
            <p:nvSpPr>
              <p:cNvPr id="71" name="Rectangle 70"/>
              <p:cNvSpPr/>
              <p:nvPr/>
            </p:nvSpPr>
            <p:spPr>
              <a:xfrm>
                <a:off x="1402144" y="3807813"/>
                <a:ext cx="279900" cy="312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330"/>
              <a:stretch/>
            </p:blipFill>
            <p:spPr bwMode="auto">
              <a:xfrm>
                <a:off x="1211149" y="3652944"/>
                <a:ext cx="697076" cy="67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2" name="Picture 3"/>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2054" y="3497053"/>
              <a:ext cx="338304" cy="58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 name="Group 63"/>
            <p:cNvGrpSpPr/>
            <p:nvPr/>
          </p:nvGrpSpPr>
          <p:grpSpPr>
            <a:xfrm>
              <a:off x="1002511" y="2852598"/>
              <a:ext cx="231991" cy="316094"/>
              <a:chOff x="3111496" y="2749550"/>
              <a:chExt cx="997339" cy="1358900"/>
            </a:xfrm>
          </p:grpSpPr>
          <p:sp>
            <p:nvSpPr>
              <p:cNvPr id="69" name="Freeform 68"/>
              <p:cNvSpPr/>
              <p:nvPr/>
            </p:nvSpPr>
            <p:spPr>
              <a:xfrm>
                <a:off x="3356517" y="3033132"/>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0" name="Picture 3"/>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5856"/>
              <a:stretch/>
            </p:blipFill>
            <p:spPr bwMode="auto">
              <a:xfrm flipH="1">
                <a:off x="3111496" y="2749550"/>
                <a:ext cx="997339"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5" name="Group 64"/>
            <p:cNvGrpSpPr/>
            <p:nvPr/>
          </p:nvGrpSpPr>
          <p:grpSpPr>
            <a:xfrm>
              <a:off x="1027978" y="4121292"/>
              <a:ext cx="206456" cy="316094"/>
              <a:chOff x="4106153" y="2749550"/>
              <a:chExt cx="887563" cy="1358900"/>
            </a:xfrm>
          </p:grpSpPr>
          <p:sp>
            <p:nvSpPr>
              <p:cNvPr id="67" name="Freeform 66"/>
              <p:cNvSpPr/>
              <p:nvPr/>
            </p:nvSpPr>
            <p:spPr>
              <a:xfrm>
                <a:off x="4267185" y="3029418"/>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8" name="Picture 3"/>
              <p:cNvPicPr>
                <a:picLocks noChangeAspect="1" noChangeArrowheads="1"/>
              </p:cNvPicPr>
              <p:nvPr/>
            </p:nvPicPr>
            <p:blipFill rotWithShape="1">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35562" r="34052"/>
              <a:stretch/>
            </p:blipFill>
            <p:spPr bwMode="auto">
              <a:xfrm flipH="1">
                <a:off x="4106153" y="2749550"/>
                <a:ext cx="88756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6" name="Picture 3"/>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r="64636"/>
            <a:stretch/>
          </p:blipFill>
          <p:spPr bwMode="auto">
            <a:xfrm flipH="1">
              <a:off x="1017417" y="3159203"/>
              <a:ext cx="240279" cy="31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5155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 name="Group 1033"/>
          <p:cNvGrpSpPr/>
          <p:nvPr/>
        </p:nvGrpSpPr>
        <p:grpSpPr>
          <a:xfrm>
            <a:off x="3091575" y="800963"/>
            <a:ext cx="8394318" cy="4855656"/>
            <a:chOff x="397143" y="1049833"/>
            <a:chExt cx="8394318" cy="4602066"/>
          </a:xfrm>
        </p:grpSpPr>
        <p:sp>
          <p:nvSpPr>
            <p:cNvPr id="134" name="Content Placeholder 2"/>
            <p:cNvSpPr txBox="1">
              <a:spLocks/>
            </p:cNvSpPr>
            <p:nvPr/>
          </p:nvSpPr>
          <p:spPr>
            <a:xfrm>
              <a:off x="5745524" y="1049833"/>
              <a:ext cx="3045937" cy="4347427"/>
            </a:xfrm>
            <a:prstGeom prst="roundRect">
              <a:avLst>
                <a:gd name="adj" fmla="val 6602"/>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111" name="Content Placeholder 2"/>
            <p:cNvSpPr txBox="1">
              <a:spLocks/>
            </p:cNvSpPr>
            <p:nvPr/>
          </p:nvSpPr>
          <p:spPr>
            <a:xfrm>
              <a:off x="1842602" y="4660917"/>
              <a:ext cx="6948859" cy="928843"/>
            </a:xfrm>
            <a:prstGeom prst="roundRect">
              <a:avLst>
                <a:gd name="adj" fmla="val 25150"/>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grpSp>
          <p:nvGrpSpPr>
            <p:cNvPr id="1025" name="Group 1024"/>
            <p:cNvGrpSpPr/>
            <p:nvPr/>
          </p:nvGrpSpPr>
          <p:grpSpPr>
            <a:xfrm>
              <a:off x="397143" y="4666430"/>
              <a:ext cx="1679648" cy="985469"/>
              <a:chOff x="907441" y="4605504"/>
              <a:chExt cx="1679648" cy="985469"/>
            </a:xfrm>
          </p:grpSpPr>
          <p:sp>
            <p:nvSpPr>
              <p:cNvPr id="122" name="Round Same Side Corner Rectangle 121"/>
              <p:cNvSpPr/>
              <p:nvPr/>
            </p:nvSpPr>
            <p:spPr>
              <a:xfrm rot="16200000">
                <a:off x="1285600" y="4227345"/>
                <a:ext cx="923329" cy="1679648"/>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Rectangle 117"/>
              <p:cNvSpPr/>
              <p:nvPr/>
            </p:nvSpPr>
            <p:spPr>
              <a:xfrm>
                <a:off x="977003" y="4667643"/>
                <a:ext cx="1583479" cy="923330"/>
              </a:xfrm>
              <a:prstGeom prst="rect">
                <a:avLst/>
              </a:prstGeom>
              <a:noFill/>
              <a:ln>
                <a:noFill/>
              </a:ln>
            </p:spPr>
            <p:txBody>
              <a:bodyPr wrap="square">
                <a:spAutoFit/>
              </a:bodyPr>
              <a:lstStyle/>
              <a:p>
                <a:pPr algn="ctr"/>
                <a:r>
                  <a:rPr lang="en-GB" b="1" dirty="0">
                    <a:solidFill>
                      <a:schemeClr val="bg1"/>
                    </a:solidFill>
                  </a:rPr>
                  <a:t>UK projections </a:t>
                </a:r>
                <a:br>
                  <a:rPr lang="en-GB" b="1" dirty="0">
                    <a:solidFill>
                      <a:schemeClr val="bg1"/>
                    </a:solidFill>
                  </a:rPr>
                </a:br>
                <a:r>
                  <a:rPr lang="en-GB" b="1" dirty="0">
                    <a:solidFill>
                      <a:schemeClr val="bg1"/>
                    </a:solidFill>
                  </a:rPr>
                  <a:t>for 2014–35</a:t>
                </a:r>
                <a:r>
                  <a:rPr lang="en-GB" b="1" baseline="30000" dirty="0">
                    <a:solidFill>
                      <a:schemeClr val="bg1"/>
                    </a:solidFill>
                  </a:rPr>
                  <a:t>6</a:t>
                </a:r>
              </a:p>
            </p:txBody>
          </p:sp>
        </p:grpSp>
        <p:grpSp>
          <p:nvGrpSpPr>
            <p:cNvPr id="1029" name="Group 1028"/>
            <p:cNvGrpSpPr/>
            <p:nvPr/>
          </p:nvGrpSpPr>
          <p:grpSpPr>
            <a:xfrm>
              <a:off x="2050184" y="4803257"/>
              <a:ext cx="2204782" cy="630537"/>
              <a:chOff x="2170197" y="4769804"/>
              <a:chExt cx="2204782" cy="630537"/>
            </a:xfrm>
          </p:grpSpPr>
          <p:grpSp>
            <p:nvGrpSpPr>
              <p:cNvPr id="124" name="Group 123"/>
              <p:cNvGrpSpPr/>
              <p:nvPr/>
            </p:nvGrpSpPr>
            <p:grpSpPr>
              <a:xfrm>
                <a:off x="3441388" y="4777249"/>
                <a:ext cx="933591" cy="623092"/>
                <a:chOff x="3552898" y="4794200"/>
                <a:chExt cx="933591" cy="623092"/>
              </a:xfrm>
            </p:grpSpPr>
            <p:sp>
              <p:nvSpPr>
                <p:cNvPr id="119" name="Down Arrow 118"/>
                <p:cNvSpPr/>
                <p:nvPr/>
              </p:nvSpPr>
              <p:spPr>
                <a:xfrm flipV="1">
                  <a:off x="3552898" y="4794200"/>
                  <a:ext cx="401444" cy="534533"/>
                </a:xfrm>
                <a:prstGeom prst="downArrow">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TextBox 119"/>
                <p:cNvSpPr txBox="1"/>
                <p:nvPr/>
              </p:nvSpPr>
              <p:spPr>
                <a:xfrm>
                  <a:off x="3840158" y="4955627"/>
                  <a:ext cx="646331" cy="461665"/>
                </a:xfrm>
                <a:prstGeom prst="rect">
                  <a:avLst/>
                </a:prstGeom>
                <a:noFill/>
              </p:spPr>
              <p:txBody>
                <a:bodyPr wrap="none" rtlCol="0">
                  <a:spAutoFit/>
                </a:bodyPr>
                <a:lstStyle/>
                <a:p>
                  <a:r>
                    <a:rPr lang="en-GB" sz="2400" b="1" dirty="0">
                      <a:solidFill>
                        <a:srgbClr val="C00000"/>
                      </a:solidFill>
                    </a:rPr>
                    <a:t>12%</a:t>
                  </a:r>
                  <a:endParaRPr lang="en-GB" sz="2400" b="1" baseline="30000" dirty="0">
                    <a:solidFill>
                      <a:srgbClr val="C00000"/>
                    </a:solidFill>
                  </a:endParaRPr>
                </a:p>
              </p:txBody>
            </p:sp>
          </p:grpSp>
          <p:sp>
            <p:nvSpPr>
              <p:cNvPr id="125" name="TextBox 124"/>
              <p:cNvSpPr txBox="1"/>
              <p:nvPr/>
            </p:nvSpPr>
            <p:spPr>
              <a:xfrm>
                <a:off x="2170197" y="4769804"/>
                <a:ext cx="1326895" cy="612576"/>
              </a:xfrm>
              <a:prstGeom prst="rect">
                <a:avLst/>
              </a:prstGeom>
              <a:noFill/>
            </p:spPr>
            <p:txBody>
              <a:bodyPr wrap="square" rtlCol="0">
                <a:spAutoFit/>
              </a:bodyPr>
              <a:lstStyle/>
              <a:p>
                <a:pPr algn="ctr">
                  <a:buNone/>
                </a:pPr>
                <a:r>
                  <a:rPr lang="en-GB" b="1" dirty="0">
                    <a:solidFill>
                      <a:schemeClr val="tx2"/>
                    </a:solidFill>
                  </a:rPr>
                  <a:t>Incidence</a:t>
                </a:r>
                <a:br>
                  <a:rPr lang="en-GB" b="1" dirty="0">
                    <a:solidFill>
                      <a:schemeClr val="tx2"/>
                    </a:solidFill>
                  </a:rPr>
                </a:br>
                <a:r>
                  <a:rPr lang="en-GB" b="1" dirty="0">
                    <a:solidFill>
                      <a:schemeClr val="tx2"/>
                    </a:solidFill>
                  </a:rPr>
                  <a:t>rate</a:t>
                </a:r>
                <a:endParaRPr lang="en-GB" dirty="0">
                  <a:solidFill>
                    <a:schemeClr val="tx2"/>
                  </a:solidFill>
                </a:endParaRPr>
              </a:p>
            </p:txBody>
          </p:sp>
        </p:grpSp>
        <p:grpSp>
          <p:nvGrpSpPr>
            <p:cNvPr id="1028" name="Group 1027"/>
            <p:cNvGrpSpPr/>
            <p:nvPr/>
          </p:nvGrpSpPr>
          <p:grpSpPr>
            <a:xfrm>
              <a:off x="4190320" y="4781240"/>
              <a:ext cx="2167834" cy="687646"/>
              <a:chOff x="4209974" y="4747787"/>
              <a:chExt cx="2167834" cy="687646"/>
            </a:xfrm>
          </p:grpSpPr>
          <p:grpSp>
            <p:nvGrpSpPr>
              <p:cNvPr id="1024" name="Group 1023"/>
              <p:cNvGrpSpPr/>
              <p:nvPr/>
            </p:nvGrpSpPr>
            <p:grpSpPr>
              <a:xfrm>
                <a:off x="5336449" y="4747787"/>
                <a:ext cx="1041359" cy="617450"/>
                <a:chOff x="5526016" y="4757057"/>
                <a:chExt cx="1041359" cy="617450"/>
              </a:xfrm>
            </p:grpSpPr>
            <p:sp>
              <p:nvSpPr>
                <p:cNvPr id="117" name="Down Arrow 116"/>
                <p:cNvSpPr/>
                <p:nvPr/>
              </p:nvSpPr>
              <p:spPr>
                <a:xfrm>
                  <a:off x="5526016" y="4839974"/>
                  <a:ext cx="401444" cy="534533"/>
                </a:xfrm>
                <a:prstGeom prst="downArrow">
                  <a:avLst/>
                </a:prstGeom>
                <a:solidFill>
                  <a:srgbClr val="00B05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1" name="TextBox 120"/>
                <p:cNvSpPr txBox="1"/>
                <p:nvPr/>
              </p:nvSpPr>
              <p:spPr>
                <a:xfrm>
                  <a:off x="5815246" y="4757057"/>
                  <a:ext cx="752129" cy="461665"/>
                </a:xfrm>
                <a:prstGeom prst="rect">
                  <a:avLst/>
                </a:prstGeom>
                <a:noFill/>
              </p:spPr>
              <p:txBody>
                <a:bodyPr wrap="none" rtlCol="0">
                  <a:spAutoFit/>
                </a:bodyPr>
                <a:lstStyle/>
                <a:p>
                  <a:r>
                    <a:rPr lang="en-GB" sz="2400" b="1" dirty="0">
                      <a:solidFill>
                        <a:srgbClr val="00B050"/>
                      </a:solidFill>
                    </a:rPr>
                    <a:t>35%</a:t>
                  </a:r>
                  <a:endParaRPr lang="en-GB" sz="2400" b="1" baseline="30000" dirty="0">
                    <a:solidFill>
                      <a:srgbClr val="00B050"/>
                    </a:solidFill>
                  </a:endParaRPr>
                </a:p>
              </p:txBody>
            </p:sp>
          </p:grpSp>
          <p:sp>
            <p:nvSpPr>
              <p:cNvPr id="127" name="TextBox 126"/>
              <p:cNvSpPr txBox="1"/>
              <p:nvPr/>
            </p:nvSpPr>
            <p:spPr>
              <a:xfrm>
                <a:off x="4209974" y="4789102"/>
                <a:ext cx="1162499" cy="646331"/>
              </a:xfrm>
              <a:prstGeom prst="rect">
                <a:avLst/>
              </a:prstGeom>
              <a:noFill/>
            </p:spPr>
            <p:txBody>
              <a:bodyPr wrap="none" rtlCol="0">
                <a:spAutoFit/>
              </a:bodyPr>
              <a:lstStyle/>
              <a:p>
                <a:pPr algn="ctr">
                  <a:buNone/>
                </a:pPr>
                <a:r>
                  <a:rPr lang="en-GB" b="1" dirty="0">
                    <a:solidFill>
                      <a:schemeClr val="tx2"/>
                    </a:solidFill>
                  </a:rPr>
                  <a:t>Mortality</a:t>
                </a:r>
                <a:br>
                  <a:rPr lang="en-GB" b="1" dirty="0">
                    <a:solidFill>
                      <a:schemeClr val="tx2"/>
                    </a:solidFill>
                  </a:rPr>
                </a:br>
                <a:r>
                  <a:rPr lang="en-GB" b="1" dirty="0">
                    <a:solidFill>
                      <a:schemeClr val="tx2"/>
                    </a:solidFill>
                  </a:rPr>
                  <a:t>rate</a:t>
                </a:r>
                <a:endParaRPr lang="en-GB" dirty="0">
                  <a:solidFill>
                    <a:schemeClr val="tx2"/>
                  </a:solidFill>
                </a:endParaRPr>
              </a:p>
            </p:txBody>
          </p:sp>
        </p:grpSp>
        <p:grpSp>
          <p:nvGrpSpPr>
            <p:cNvPr id="1032" name="Group 1031"/>
            <p:cNvGrpSpPr/>
            <p:nvPr/>
          </p:nvGrpSpPr>
          <p:grpSpPr>
            <a:xfrm>
              <a:off x="5899648" y="1141606"/>
              <a:ext cx="2753152" cy="4350058"/>
              <a:chOff x="11470139" y="1108362"/>
              <a:chExt cx="3322638" cy="5249862"/>
            </a:xfrm>
            <a:solidFill>
              <a:schemeClr val="tx2"/>
            </a:solidFill>
          </p:grpSpPr>
          <p:sp>
            <p:nvSpPr>
              <p:cNvPr id="176" name="椭圆 8"/>
              <p:cNvSpPr>
                <a:spLocks/>
              </p:cNvSpPr>
              <p:nvPr/>
            </p:nvSpPr>
            <p:spPr bwMode="auto">
              <a:xfrm>
                <a:off x="12117839" y="1484599"/>
                <a:ext cx="2674938" cy="4873625"/>
              </a:xfrm>
              <a:custGeom>
                <a:avLst/>
                <a:gdLst>
                  <a:gd name="T0" fmla="*/ 2239 w 8426"/>
                  <a:gd name="T1" fmla="*/ 1224 h 15352"/>
                  <a:gd name="T2" fmla="*/ 2094 w 8426"/>
                  <a:gd name="T3" fmla="*/ 1676 h 15352"/>
                  <a:gd name="T4" fmla="*/ 2044 w 8426"/>
                  <a:gd name="T5" fmla="*/ 2067 h 15352"/>
                  <a:gd name="T6" fmla="*/ 3208 w 8426"/>
                  <a:gd name="T7" fmla="*/ 1687 h 15352"/>
                  <a:gd name="T8" fmla="*/ 3696 w 8426"/>
                  <a:gd name="T9" fmla="*/ 3379 h 15352"/>
                  <a:gd name="T10" fmla="*/ 3334 w 8426"/>
                  <a:gd name="T11" fmla="*/ 3944 h 15352"/>
                  <a:gd name="T12" fmla="*/ 2828 w 8426"/>
                  <a:gd name="T13" fmla="*/ 4656 h 15352"/>
                  <a:gd name="T14" fmla="*/ 3334 w 8426"/>
                  <a:gd name="T15" fmla="*/ 4630 h 15352"/>
                  <a:gd name="T16" fmla="*/ 4349 w 8426"/>
                  <a:gd name="T17" fmla="*/ 5257 h 15352"/>
                  <a:gd name="T18" fmla="*/ 5083 w 8426"/>
                  <a:gd name="T19" fmla="*/ 7077 h 15352"/>
                  <a:gd name="T20" fmla="*/ 6159 w 8426"/>
                  <a:gd name="T21" fmla="*/ 8150 h 15352"/>
                  <a:gd name="T22" fmla="*/ 6398 w 8426"/>
                  <a:gd name="T23" fmla="*/ 8878 h 15352"/>
                  <a:gd name="T24" fmla="*/ 6983 w 8426"/>
                  <a:gd name="T25" fmla="*/ 10021 h 15352"/>
                  <a:gd name="T26" fmla="*/ 8286 w 8426"/>
                  <a:gd name="T27" fmla="*/ 11324 h 15352"/>
                  <a:gd name="T28" fmla="*/ 7600 w 8426"/>
                  <a:gd name="T29" fmla="*/ 11857 h 15352"/>
                  <a:gd name="T30" fmla="*/ 7383 w 8426"/>
                  <a:gd name="T31" fmla="*/ 12460 h 15352"/>
                  <a:gd name="T32" fmla="*/ 8194 w 8426"/>
                  <a:gd name="T33" fmla="*/ 12725 h 15352"/>
                  <a:gd name="T34" fmla="*/ 6954 w 8426"/>
                  <a:gd name="T35" fmla="*/ 13792 h 15352"/>
                  <a:gd name="T36" fmla="*/ 5503 w 8426"/>
                  <a:gd name="T37" fmla="*/ 13809 h 15352"/>
                  <a:gd name="T38" fmla="*/ 4954 w 8426"/>
                  <a:gd name="T39" fmla="*/ 13969 h 15352"/>
                  <a:gd name="T40" fmla="*/ 4034 w 8426"/>
                  <a:gd name="T41" fmla="*/ 14149 h 15352"/>
                  <a:gd name="T42" fmla="*/ 2960 w 8426"/>
                  <a:gd name="T43" fmla="*/ 14189 h 15352"/>
                  <a:gd name="T44" fmla="*/ 2455 w 8426"/>
                  <a:gd name="T45" fmla="*/ 14904 h 15352"/>
                  <a:gd name="T46" fmla="*/ 1677 w 8426"/>
                  <a:gd name="T47" fmla="*/ 14731 h 15352"/>
                  <a:gd name="T48" fmla="*/ 1041 w 8426"/>
                  <a:gd name="T49" fmla="*/ 15262 h 15352"/>
                  <a:gd name="T50" fmla="*/ 493 w 8426"/>
                  <a:gd name="T51" fmla="*/ 15164 h 15352"/>
                  <a:gd name="T52" fmla="*/ 1057 w 8426"/>
                  <a:gd name="T53" fmla="*/ 14507 h 15352"/>
                  <a:gd name="T54" fmla="*/ 1674 w 8426"/>
                  <a:gd name="T55" fmla="*/ 13494 h 15352"/>
                  <a:gd name="T56" fmla="*/ 2778 w 8426"/>
                  <a:gd name="T57" fmla="*/ 13147 h 15352"/>
                  <a:gd name="T58" fmla="*/ 3887 w 8426"/>
                  <a:gd name="T59" fmla="*/ 12218 h 15352"/>
                  <a:gd name="T60" fmla="*/ 2437 w 8426"/>
                  <a:gd name="T61" fmla="*/ 12492 h 15352"/>
                  <a:gd name="T62" fmla="*/ 1847 w 8426"/>
                  <a:gd name="T63" fmla="*/ 12323 h 15352"/>
                  <a:gd name="T64" fmla="*/ 1294 w 8426"/>
                  <a:gd name="T65" fmla="*/ 12205 h 15352"/>
                  <a:gd name="T66" fmla="*/ 978 w 8426"/>
                  <a:gd name="T67" fmla="*/ 11830 h 15352"/>
                  <a:gd name="T68" fmla="*/ 2121 w 8426"/>
                  <a:gd name="T69" fmla="*/ 10783 h 15352"/>
                  <a:gd name="T70" fmla="*/ 1566 w 8426"/>
                  <a:gd name="T71" fmla="*/ 10340 h 15352"/>
                  <a:gd name="T72" fmla="*/ 2085 w 8426"/>
                  <a:gd name="T73" fmla="*/ 9601 h 15352"/>
                  <a:gd name="T74" fmla="*/ 3201 w 8426"/>
                  <a:gd name="T75" fmla="*/ 9507 h 15352"/>
                  <a:gd name="T76" fmla="*/ 3554 w 8426"/>
                  <a:gd name="T77" fmla="*/ 9380 h 15352"/>
                  <a:gd name="T78" fmla="*/ 3195 w 8426"/>
                  <a:gd name="T79" fmla="*/ 8374 h 15352"/>
                  <a:gd name="T80" fmla="*/ 2995 w 8426"/>
                  <a:gd name="T81" fmla="*/ 8035 h 15352"/>
                  <a:gd name="T82" fmla="*/ 2756 w 8426"/>
                  <a:gd name="T83" fmla="*/ 6840 h 15352"/>
                  <a:gd name="T84" fmla="*/ 2377 w 8426"/>
                  <a:gd name="T85" fmla="*/ 6701 h 15352"/>
                  <a:gd name="T86" fmla="*/ 1841 w 8426"/>
                  <a:gd name="T87" fmla="*/ 6839 h 15352"/>
                  <a:gd name="T88" fmla="*/ 1250 w 8426"/>
                  <a:gd name="T89" fmla="*/ 7101 h 15352"/>
                  <a:gd name="T90" fmla="*/ 1279 w 8426"/>
                  <a:gd name="T91" fmla="*/ 6119 h 15352"/>
                  <a:gd name="T92" fmla="*/ 1411 w 8426"/>
                  <a:gd name="T93" fmla="*/ 4801 h 15352"/>
                  <a:gd name="T94" fmla="*/ 1308 w 8426"/>
                  <a:gd name="T95" fmla="*/ 4686 h 15352"/>
                  <a:gd name="T96" fmla="*/ 871 w 8426"/>
                  <a:gd name="T97" fmla="*/ 4709 h 15352"/>
                  <a:gd name="T98" fmla="*/ 657 w 8426"/>
                  <a:gd name="T99" fmla="*/ 5809 h 15352"/>
                  <a:gd name="T100" fmla="*/ 502 w 8426"/>
                  <a:gd name="T101" fmla="*/ 4788 h 15352"/>
                  <a:gd name="T102" fmla="*/ 872 w 8426"/>
                  <a:gd name="T103" fmla="*/ 3944 h 15352"/>
                  <a:gd name="T104" fmla="*/ 998 w 8426"/>
                  <a:gd name="T105" fmla="*/ 3437 h 15352"/>
                  <a:gd name="T106" fmla="*/ 365 w 8426"/>
                  <a:gd name="T107" fmla="*/ 3487 h 15352"/>
                  <a:gd name="T108" fmla="*/ 378 w 8426"/>
                  <a:gd name="T109" fmla="*/ 3022 h 15352"/>
                  <a:gd name="T110" fmla="*/ 642 w 8426"/>
                  <a:gd name="T111" fmla="*/ 2495 h 15352"/>
                  <a:gd name="T112" fmla="*/ 502 w 8426"/>
                  <a:gd name="T113" fmla="*/ 2310 h 15352"/>
                  <a:gd name="T114" fmla="*/ 536 w 8426"/>
                  <a:gd name="T115" fmla="*/ 1687 h 15352"/>
                  <a:gd name="T116" fmla="*/ 892 w 8426"/>
                  <a:gd name="T117" fmla="*/ 1387 h 15352"/>
                  <a:gd name="T118" fmla="*/ 898 w 8426"/>
                  <a:gd name="T119" fmla="*/ 715 h 15352"/>
                  <a:gd name="T120" fmla="*/ 1120 w 8426"/>
                  <a:gd name="T121" fmla="*/ 278 h 15352"/>
                  <a:gd name="T122" fmla="*/ 1728 w 8426"/>
                  <a:gd name="T123" fmla="*/ 212 h 15352"/>
                  <a:gd name="T124" fmla="*/ 2730 w 8426"/>
                  <a:gd name="T125" fmla="*/ 93 h 15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26"/>
                  <a:gd name="T190" fmla="*/ 0 h 15352"/>
                  <a:gd name="T191" fmla="*/ 8426 w 8426"/>
                  <a:gd name="T192" fmla="*/ 15352 h 153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26" h="15352">
                    <a:moveTo>
                      <a:pt x="2741" y="0"/>
                    </a:moveTo>
                    <a:lnTo>
                      <a:pt x="3031" y="40"/>
                    </a:lnTo>
                    <a:lnTo>
                      <a:pt x="2955" y="246"/>
                    </a:lnTo>
                    <a:lnTo>
                      <a:pt x="3031" y="430"/>
                    </a:lnTo>
                    <a:lnTo>
                      <a:pt x="2863" y="653"/>
                    </a:lnTo>
                    <a:lnTo>
                      <a:pt x="2678" y="752"/>
                    </a:lnTo>
                    <a:lnTo>
                      <a:pt x="2533" y="992"/>
                    </a:lnTo>
                    <a:lnTo>
                      <a:pt x="2369" y="1107"/>
                    </a:lnTo>
                    <a:lnTo>
                      <a:pt x="2239" y="1224"/>
                    </a:lnTo>
                    <a:lnTo>
                      <a:pt x="2099" y="1268"/>
                    </a:lnTo>
                    <a:lnTo>
                      <a:pt x="2150" y="1346"/>
                    </a:lnTo>
                    <a:lnTo>
                      <a:pt x="2071" y="1396"/>
                    </a:lnTo>
                    <a:lnTo>
                      <a:pt x="1848" y="1413"/>
                    </a:lnTo>
                    <a:lnTo>
                      <a:pt x="1919" y="1466"/>
                    </a:lnTo>
                    <a:lnTo>
                      <a:pt x="2228" y="1504"/>
                    </a:lnTo>
                    <a:lnTo>
                      <a:pt x="2356" y="1476"/>
                    </a:lnTo>
                    <a:lnTo>
                      <a:pt x="2179" y="1703"/>
                    </a:lnTo>
                    <a:lnTo>
                      <a:pt x="2094" y="1676"/>
                    </a:lnTo>
                    <a:lnTo>
                      <a:pt x="1843" y="1809"/>
                    </a:lnTo>
                    <a:lnTo>
                      <a:pt x="1753" y="1887"/>
                    </a:lnTo>
                    <a:lnTo>
                      <a:pt x="1820" y="1922"/>
                    </a:lnTo>
                    <a:lnTo>
                      <a:pt x="1980" y="1784"/>
                    </a:lnTo>
                    <a:lnTo>
                      <a:pt x="2117" y="1784"/>
                    </a:lnTo>
                    <a:lnTo>
                      <a:pt x="2107" y="1877"/>
                    </a:lnTo>
                    <a:lnTo>
                      <a:pt x="1888" y="2059"/>
                    </a:lnTo>
                    <a:lnTo>
                      <a:pt x="1947" y="2099"/>
                    </a:lnTo>
                    <a:lnTo>
                      <a:pt x="2044" y="2067"/>
                    </a:lnTo>
                    <a:lnTo>
                      <a:pt x="2160" y="1899"/>
                    </a:lnTo>
                    <a:lnTo>
                      <a:pt x="2306" y="1903"/>
                    </a:lnTo>
                    <a:lnTo>
                      <a:pt x="2435" y="1832"/>
                    </a:lnTo>
                    <a:lnTo>
                      <a:pt x="2600" y="1743"/>
                    </a:lnTo>
                    <a:lnTo>
                      <a:pt x="2691" y="1677"/>
                    </a:lnTo>
                    <a:lnTo>
                      <a:pt x="2833" y="1663"/>
                    </a:lnTo>
                    <a:lnTo>
                      <a:pt x="2941" y="1753"/>
                    </a:lnTo>
                    <a:lnTo>
                      <a:pt x="3098" y="1718"/>
                    </a:lnTo>
                    <a:lnTo>
                      <a:pt x="3208" y="1687"/>
                    </a:lnTo>
                    <a:lnTo>
                      <a:pt x="3549" y="1705"/>
                    </a:lnTo>
                    <a:lnTo>
                      <a:pt x="3866" y="1739"/>
                    </a:lnTo>
                    <a:lnTo>
                      <a:pt x="3973" y="1679"/>
                    </a:lnTo>
                    <a:lnTo>
                      <a:pt x="4114" y="1717"/>
                    </a:lnTo>
                    <a:lnTo>
                      <a:pt x="4222" y="1896"/>
                    </a:lnTo>
                    <a:lnTo>
                      <a:pt x="4251" y="2094"/>
                    </a:lnTo>
                    <a:lnTo>
                      <a:pt x="4053" y="2411"/>
                    </a:lnTo>
                    <a:lnTo>
                      <a:pt x="3894" y="3078"/>
                    </a:lnTo>
                    <a:lnTo>
                      <a:pt x="3696" y="3379"/>
                    </a:lnTo>
                    <a:lnTo>
                      <a:pt x="3656" y="3554"/>
                    </a:lnTo>
                    <a:lnTo>
                      <a:pt x="3590" y="3680"/>
                    </a:lnTo>
                    <a:lnTo>
                      <a:pt x="3550" y="3719"/>
                    </a:lnTo>
                    <a:lnTo>
                      <a:pt x="3391" y="3869"/>
                    </a:lnTo>
                    <a:lnTo>
                      <a:pt x="3232" y="3878"/>
                    </a:lnTo>
                    <a:lnTo>
                      <a:pt x="3004" y="3970"/>
                    </a:lnTo>
                    <a:lnTo>
                      <a:pt x="3164" y="3935"/>
                    </a:lnTo>
                    <a:lnTo>
                      <a:pt x="3280" y="3917"/>
                    </a:lnTo>
                    <a:lnTo>
                      <a:pt x="3334" y="3944"/>
                    </a:lnTo>
                    <a:lnTo>
                      <a:pt x="3308" y="4037"/>
                    </a:lnTo>
                    <a:lnTo>
                      <a:pt x="3375" y="4103"/>
                    </a:lnTo>
                    <a:lnTo>
                      <a:pt x="3494" y="4128"/>
                    </a:lnTo>
                    <a:lnTo>
                      <a:pt x="3554" y="4200"/>
                    </a:lnTo>
                    <a:lnTo>
                      <a:pt x="3432" y="4355"/>
                    </a:lnTo>
                    <a:lnTo>
                      <a:pt x="3235" y="4313"/>
                    </a:lnTo>
                    <a:lnTo>
                      <a:pt x="3058" y="4463"/>
                    </a:lnTo>
                    <a:lnTo>
                      <a:pt x="3023" y="4587"/>
                    </a:lnTo>
                    <a:lnTo>
                      <a:pt x="2828" y="4656"/>
                    </a:lnTo>
                    <a:lnTo>
                      <a:pt x="2590" y="4630"/>
                    </a:lnTo>
                    <a:lnTo>
                      <a:pt x="2472" y="4579"/>
                    </a:lnTo>
                    <a:lnTo>
                      <a:pt x="2517" y="4659"/>
                    </a:lnTo>
                    <a:lnTo>
                      <a:pt x="2596" y="4701"/>
                    </a:lnTo>
                    <a:lnTo>
                      <a:pt x="2813" y="4696"/>
                    </a:lnTo>
                    <a:lnTo>
                      <a:pt x="3007" y="4765"/>
                    </a:lnTo>
                    <a:lnTo>
                      <a:pt x="3135" y="4767"/>
                    </a:lnTo>
                    <a:lnTo>
                      <a:pt x="3258" y="4707"/>
                    </a:lnTo>
                    <a:lnTo>
                      <a:pt x="3334" y="4630"/>
                    </a:lnTo>
                    <a:lnTo>
                      <a:pt x="3446" y="4588"/>
                    </a:lnTo>
                    <a:lnTo>
                      <a:pt x="3554" y="4599"/>
                    </a:lnTo>
                    <a:lnTo>
                      <a:pt x="3591" y="4682"/>
                    </a:lnTo>
                    <a:lnTo>
                      <a:pt x="3799" y="4752"/>
                    </a:lnTo>
                    <a:lnTo>
                      <a:pt x="3920" y="4819"/>
                    </a:lnTo>
                    <a:lnTo>
                      <a:pt x="4011" y="4802"/>
                    </a:lnTo>
                    <a:lnTo>
                      <a:pt x="4155" y="4992"/>
                    </a:lnTo>
                    <a:lnTo>
                      <a:pt x="4157" y="4991"/>
                    </a:lnTo>
                    <a:lnTo>
                      <a:pt x="4349" y="5257"/>
                    </a:lnTo>
                    <a:lnTo>
                      <a:pt x="4487" y="5325"/>
                    </a:lnTo>
                    <a:lnTo>
                      <a:pt x="4641" y="5647"/>
                    </a:lnTo>
                    <a:lnTo>
                      <a:pt x="4620" y="5778"/>
                    </a:lnTo>
                    <a:lnTo>
                      <a:pt x="4726" y="6252"/>
                    </a:lnTo>
                    <a:lnTo>
                      <a:pt x="4854" y="6416"/>
                    </a:lnTo>
                    <a:lnTo>
                      <a:pt x="4898" y="6650"/>
                    </a:lnTo>
                    <a:lnTo>
                      <a:pt x="4991" y="6864"/>
                    </a:lnTo>
                    <a:lnTo>
                      <a:pt x="5065" y="6935"/>
                    </a:lnTo>
                    <a:lnTo>
                      <a:pt x="5083" y="7077"/>
                    </a:lnTo>
                    <a:lnTo>
                      <a:pt x="5257" y="7067"/>
                    </a:lnTo>
                    <a:lnTo>
                      <a:pt x="5550" y="7184"/>
                    </a:lnTo>
                    <a:lnTo>
                      <a:pt x="5791" y="7360"/>
                    </a:lnTo>
                    <a:lnTo>
                      <a:pt x="5935" y="7675"/>
                    </a:lnTo>
                    <a:lnTo>
                      <a:pt x="6069" y="7740"/>
                    </a:lnTo>
                    <a:cubicBezTo>
                      <a:pt x="6070" y="7767"/>
                      <a:pt x="6071" y="7794"/>
                      <a:pt x="6073" y="7821"/>
                    </a:cubicBezTo>
                    <a:lnTo>
                      <a:pt x="6227" y="7888"/>
                    </a:lnTo>
                    <a:lnTo>
                      <a:pt x="6131" y="8041"/>
                    </a:lnTo>
                    <a:lnTo>
                      <a:pt x="6159" y="8150"/>
                    </a:lnTo>
                    <a:lnTo>
                      <a:pt x="6224" y="8312"/>
                    </a:lnTo>
                    <a:lnTo>
                      <a:pt x="6547" y="8779"/>
                    </a:lnTo>
                    <a:lnTo>
                      <a:pt x="6275" y="8720"/>
                    </a:lnTo>
                    <a:lnTo>
                      <a:pt x="6071" y="8574"/>
                    </a:lnTo>
                    <a:lnTo>
                      <a:pt x="5712" y="8604"/>
                    </a:lnTo>
                    <a:lnTo>
                      <a:pt x="5702" y="8641"/>
                    </a:lnTo>
                    <a:lnTo>
                      <a:pt x="5844" y="8665"/>
                    </a:lnTo>
                    <a:lnTo>
                      <a:pt x="6053" y="8628"/>
                    </a:lnTo>
                    <a:lnTo>
                      <a:pt x="6398" y="8878"/>
                    </a:lnTo>
                    <a:lnTo>
                      <a:pt x="6655" y="9098"/>
                    </a:lnTo>
                    <a:lnTo>
                      <a:pt x="6813" y="9476"/>
                    </a:lnTo>
                    <a:lnTo>
                      <a:pt x="6797" y="9675"/>
                    </a:lnTo>
                    <a:lnTo>
                      <a:pt x="6630" y="9819"/>
                    </a:lnTo>
                    <a:lnTo>
                      <a:pt x="6487" y="10012"/>
                    </a:lnTo>
                    <a:lnTo>
                      <a:pt x="6628" y="10021"/>
                    </a:lnTo>
                    <a:lnTo>
                      <a:pt x="6771" y="10163"/>
                    </a:lnTo>
                    <a:lnTo>
                      <a:pt x="6913" y="10185"/>
                    </a:lnTo>
                    <a:lnTo>
                      <a:pt x="6983" y="10021"/>
                    </a:lnTo>
                    <a:lnTo>
                      <a:pt x="7045" y="9852"/>
                    </a:lnTo>
                    <a:lnTo>
                      <a:pt x="7474" y="9842"/>
                    </a:lnTo>
                    <a:lnTo>
                      <a:pt x="7560" y="9810"/>
                    </a:lnTo>
                    <a:lnTo>
                      <a:pt x="7906" y="9908"/>
                    </a:lnTo>
                    <a:lnTo>
                      <a:pt x="8285" y="10157"/>
                    </a:lnTo>
                    <a:lnTo>
                      <a:pt x="8372" y="10382"/>
                    </a:lnTo>
                    <a:lnTo>
                      <a:pt x="8426" y="10685"/>
                    </a:lnTo>
                    <a:lnTo>
                      <a:pt x="8293" y="11068"/>
                    </a:lnTo>
                    <a:cubicBezTo>
                      <a:pt x="8291" y="11153"/>
                      <a:pt x="8289" y="11239"/>
                      <a:pt x="8286" y="11324"/>
                    </a:cubicBezTo>
                    <a:lnTo>
                      <a:pt x="8112" y="11471"/>
                    </a:lnTo>
                    <a:lnTo>
                      <a:pt x="8030" y="11595"/>
                    </a:lnTo>
                    <a:lnTo>
                      <a:pt x="7906" y="11492"/>
                    </a:lnTo>
                    <a:lnTo>
                      <a:pt x="7925" y="11574"/>
                    </a:lnTo>
                    <a:cubicBezTo>
                      <a:pt x="7925" y="11610"/>
                      <a:pt x="7926" y="11646"/>
                      <a:pt x="7927" y="11683"/>
                    </a:cubicBezTo>
                    <a:lnTo>
                      <a:pt x="7996" y="11777"/>
                    </a:lnTo>
                    <a:lnTo>
                      <a:pt x="7779" y="11920"/>
                    </a:lnTo>
                    <a:lnTo>
                      <a:pt x="7660" y="11830"/>
                    </a:lnTo>
                    <a:lnTo>
                      <a:pt x="7600" y="11857"/>
                    </a:lnTo>
                    <a:lnTo>
                      <a:pt x="7548" y="11962"/>
                    </a:lnTo>
                    <a:lnTo>
                      <a:pt x="7415" y="12036"/>
                    </a:lnTo>
                    <a:lnTo>
                      <a:pt x="7595" y="12005"/>
                    </a:lnTo>
                    <a:lnTo>
                      <a:pt x="7648" y="12117"/>
                    </a:lnTo>
                    <a:lnTo>
                      <a:pt x="7587" y="12291"/>
                    </a:lnTo>
                    <a:lnTo>
                      <a:pt x="7462" y="12355"/>
                    </a:lnTo>
                    <a:lnTo>
                      <a:pt x="7189" y="12387"/>
                    </a:lnTo>
                    <a:lnTo>
                      <a:pt x="7149" y="12498"/>
                    </a:lnTo>
                    <a:lnTo>
                      <a:pt x="7383" y="12460"/>
                    </a:lnTo>
                    <a:lnTo>
                      <a:pt x="7400" y="12514"/>
                    </a:lnTo>
                    <a:lnTo>
                      <a:pt x="7273" y="12621"/>
                    </a:lnTo>
                    <a:lnTo>
                      <a:pt x="7429" y="12611"/>
                    </a:lnTo>
                    <a:lnTo>
                      <a:pt x="7566" y="12698"/>
                    </a:lnTo>
                    <a:lnTo>
                      <a:pt x="7688" y="12685"/>
                    </a:lnTo>
                    <a:lnTo>
                      <a:pt x="7904" y="12584"/>
                    </a:lnTo>
                    <a:lnTo>
                      <a:pt x="8178" y="12540"/>
                    </a:lnTo>
                    <a:lnTo>
                      <a:pt x="8267" y="12598"/>
                    </a:lnTo>
                    <a:lnTo>
                      <a:pt x="8194" y="12725"/>
                    </a:lnTo>
                    <a:lnTo>
                      <a:pt x="8219" y="12898"/>
                    </a:lnTo>
                    <a:lnTo>
                      <a:pt x="8189" y="13015"/>
                    </a:lnTo>
                    <a:lnTo>
                      <a:pt x="7893" y="13144"/>
                    </a:lnTo>
                    <a:lnTo>
                      <a:pt x="7793" y="13265"/>
                    </a:lnTo>
                    <a:lnTo>
                      <a:pt x="7772" y="13429"/>
                    </a:lnTo>
                    <a:lnTo>
                      <a:pt x="7542" y="13436"/>
                    </a:lnTo>
                    <a:lnTo>
                      <a:pt x="7421" y="13542"/>
                    </a:lnTo>
                    <a:lnTo>
                      <a:pt x="7122" y="13664"/>
                    </a:lnTo>
                    <a:lnTo>
                      <a:pt x="6954" y="13792"/>
                    </a:lnTo>
                    <a:lnTo>
                      <a:pt x="6621" y="13724"/>
                    </a:lnTo>
                    <a:lnTo>
                      <a:pt x="6479" y="13702"/>
                    </a:lnTo>
                    <a:lnTo>
                      <a:pt x="6315" y="13690"/>
                    </a:lnTo>
                    <a:lnTo>
                      <a:pt x="5886" y="13809"/>
                    </a:lnTo>
                    <a:lnTo>
                      <a:pt x="5841" y="13877"/>
                    </a:lnTo>
                    <a:lnTo>
                      <a:pt x="5725" y="13834"/>
                    </a:lnTo>
                    <a:lnTo>
                      <a:pt x="5696" y="13716"/>
                    </a:lnTo>
                    <a:lnTo>
                      <a:pt x="5593" y="13714"/>
                    </a:lnTo>
                    <a:lnTo>
                      <a:pt x="5503" y="13809"/>
                    </a:lnTo>
                    <a:lnTo>
                      <a:pt x="5488" y="13721"/>
                    </a:lnTo>
                    <a:lnTo>
                      <a:pt x="5447" y="13745"/>
                    </a:lnTo>
                    <a:lnTo>
                      <a:pt x="5406" y="13819"/>
                    </a:lnTo>
                    <a:lnTo>
                      <a:pt x="5339" y="13766"/>
                    </a:lnTo>
                    <a:lnTo>
                      <a:pt x="5155" y="13614"/>
                    </a:lnTo>
                    <a:lnTo>
                      <a:pt x="5116" y="13637"/>
                    </a:lnTo>
                    <a:lnTo>
                      <a:pt x="5237" y="13780"/>
                    </a:lnTo>
                    <a:lnTo>
                      <a:pt x="5063" y="13875"/>
                    </a:lnTo>
                    <a:lnTo>
                      <a:pt x="4954" y="13969"/>
                    </a:lnTo>
                    <a:lnTo>
                      <a:pt x="4609" y="13982"/>
                    </a:lnTo>
                    <a:lnTo>
                      <a:pt x="4575" y="14009"/>
                    </a:lnTo>
                    <a:lnTo>
                      <a:pt x="4422" y="13978"/>
                    </a:lnTo>
                    <a:lnTo>
                      <a:pt x="4436" y="14024"/>
                    </a:lnTo>
                    <a:lnTo>
                      <a:pt x="4554" y="14074"/>
                    </a:lnTo>
                    <a:lnTo>
                      <a:pt x="4565" y="14141"/>
                    </a:lnTo>
                    <a:lnTo>
                      <a:pt x="4477" y="14207"/>
                    </a:lnTo>
                    <a:lnTo>
                      <a:pt x="4132" y="14136"/>
                    </a:lnTo>
                    <a:lnTo>
                      <a:pt x="4034" y="14149"/>
                    </a:lnTo>
                    <a:lnTo>
                      <a:pt x="3998" y="14218"/>
                    </a:lnTo>
                    <a:lnTo>
                      <a:pt x="4032" y="14294"/>
                    </a:lnTo>
                    <a:lnTo>
                      <a:pt x="4012" y="14321"/>
                    </a:lnTo>
                    <a:lnTo>
                      <a:pt x="3763" y="14075"/>
                    </a:lnTo>
                    <a:lnTo>
                      <a:pt x="3456" y="13990"/>
                    </a:lnTo>
                    <a:lnTo>
                      <a:pt x="3335" y="14059"/>
                    </a:lnTo>
                    <a:lnTo>
                      <a:pt x="3221" y="14035"/>
                    </a:lnTo>
                    <a:lnTo>
                      <a:pt x="3093" y="14119"/>
                    </a:lnTo>
                    <a:lnTo>
                      <a:pt x="2960" y="14189"/>
                    </a:lnTo>
                    <a:lnTo>
                      <a:pt x="2852" y="14156"/>
                    </a:lnTo>
                    <a:lnTo>
                      <a:pt x="2839" y="14272"/>
                    </a:lnTo>
                    <a:lnTo>
                      <a:pt x="2785" y="14365"/>
                    </a:lnTo>
                    <a:lnTo>
                      <a:pt x="2826" y="14446"/>
                    </a:lnTo>
                    <a:lnTo>
                      <a:pt x="2769" y="14532"/>
                    </a:lnTo>
                    <a:lnTo>
                      <a:pt x="2799" y="14616"/>
                    </a:lnTo>
                    <a:lnTo>
                      <a:pt x="2668" y="14737"/>
                    </a:lnTo>
                    <a:lnTo>
                      <a:pt x="2629" y="14914"/>
                    </a:lnTo>
                    <a:lnTo>
                      <a:pt x="2455" y="14904"/>
                    </a:lnTo>
                    <a:lnTo>
                      <a:pt x="2392" y="14795"/>
                    </a:lnTo>
                    <a:lnTo>
                      <a:pt x="2293" y="14732"/>
                    </a:lnTo>
                    <a:lnTo>
                      <a:pt x="2138" y="14748"/>
                    </a:lnTo>
                    <a:lnTo>
                      <a:pt x="2019" y="14520"/>
                    </a:lnTo>
                    <a:lnTo>
                      <a:pt x="1927" y="14602"/>
                    </a:lnTo>
                    <a:lnTo>
                      <a:pt x="2028" y="14629"/>
                    </a:lnTo>
                    <a:lnTo>
                      <a:pt x="2043" y="14707"/>
                    </a:lnTo>
                    <a:lnTo>
                      <a:pt x="1848" y="14656"/>
                    </a:lnTo>
                    <a:lnTo>
                      <a:pt x="1677" y="14731"/>
                    </a:lnTo>
                    <a:lnTo>
                      <a:pt x="1505" y="14758"/>
                    </a:lnTo>
                    <a:lnTo>
                      <a:pt x="1421" y="14732"/>
                    </a:lnTo>
                    <a:lnTo>
                      <a:pt x="1371" y="14808"/>
                    </a:lnTo>
                    <a:cubicBezTo>
                      <a:pt x="1370" y="14831"/>
                      <a:pt x="1369" y="14853"/>
                      <a:pt x="1368" y="14876"/>
                    </a:cubicBezTo>
                    <a:lnTo>
                      <a:pt x="1119" y="15013"/>
                    </a:lnTo>
                    <a:lnTo>
                      <a:pt x="1059" y="14972"/>
                    </a:lnTo>
                    <a:lnTo>
                      <a:pt x="1015" y="15115"/>
                    </a:lnTo>
                    <a:lnTo>
                      <a:pt x="1025" y="15204"/>
                    </a:lnTo>
                    <a:lnTo>
                      <a:pt x="1041" y="15262"/>
                    </a:lnTo>
                    <a:lnTo>
                      <a:pt x="956" y="15310"/>
                    </a:lnTo>
                    <a:lnTo>
                      <a:pt x="924" y="15336"/>
                    </a:lnTo>
                    <a:lnTo>
                      <a:pt x="857" y="15352"/>
                    </a:lnTo>
                    <a:lnTo>
                      <a:pt x="819" y="15214"/>
                    </a:lnTo>
                    <a:lnTo>
                      <a:pt x="777" y="15140"/>
                    </a:lnTo>
                    <a:lnTo>
                      <a:pt x="626" y="15074"/>
                    </a:lnTo>
                    <a:lnTo>
                      <a:pt x="558" y="15064"/>
                    </a:lnTo>
                    <a:lnTo>
                      <a:pt x="516" y="15106"/>
                    </a:lnTo>
                    <a:lnTo>
                      <a:pt x="493" y="15164"/>
                    </a:lnTo>
                    <a:lnTo>
                      <a:pt x="414" y="15223"/>
                    </a:lnTo>
                    <a:lnTo>
                      <a:pt x="333" y="15186"/>
                    </a:lnTo>
                    <a:lnTo>
                      <a:pt x="332" y="15127"/>
                    </a:lnTo>
                    <a:lnTo>
                      <a:pt x="315" y="15059"/>
                    </a:lnTo>
                    <a:lnTo>
                      <a:pt x="532" y="14914"/>
                    </a:lnTo>
                    <a:lnTo>
                      <a:pt x="647" y="14945"/>
                    </a:lnTo>
                    <a:lnTo>
                      <a:pt x="833" y="14827"/>
                    </a:lnTo>
                    <a:lnTo>
                      <a:pt x="952" y="14611"/>
                    </a:lnTo>
                    <a:lnTo>
                      <a:pt x="1057" y="14507"/>
                    </a:lnTo>
                    <a:lnTo>
                      <a:pt x="1136" y="14326"/>
                    </a:lnTo>
                    <a:lnTo>
                      <a:pt x="1226" y="14365"/>
                    </a:lnTo>
                    <a:lnTo>
                      <a:pt x="1230" y="14281"/>
                    </a:lnTo>
                    <a:lnTo>
                      <a:pt x="1360" y="14214"/>
                    </a:lnTo>
                    <a:lnTo>
                      <a:pt x="1410" y="14101"/>
                    </a:lnTo>
                    <a:lnTo>
                      <a:pt x="1566" y="13970"/>
                    </a:lnTo>
                    <a:lnTo>
                      <a:pt x="1621" y="13846"/>
                    </a:lnTo>
                    <a:lnTo>
                      <a:pt x="1621" y="13608"/>
                    </a:lnTo>
                    <a:lnTo>
                      <a:pt x="1674" y="13494"/>
                    </a:lnTo>
                    <a:lnTo>
                      <a:pt x="1843" y="13528"/>
                    </a:lnTo>
                    <a:lnTo>
                      <a:pt x="1969" y="13455"/>
                    </a:lnTo>
                    <a:lnTo>
                      <a:pt x="2003" y="13379"/>
                    </a:lnTo>
                    <a:lnTo>
                      <a:pt x="1969" y="13270"/>
                    </a:lnTo>
                    <a:lnTo>
                      <a:pt x="2021" y="13186"/>
                    </a:lnTo>
                    <a:lnTo>
                      <a:pt x="2343" y="13127"/>
                    </a:lnTo>
                    <a:lnTo>
                      <a:pt x="2534" y="13094"/>
                    </a:lnTo>
                    <a:lnTo>
                      <a:pt x="2587" y="13134"/>
                    </a:lnTo>
                    <a:lnTo>
                      <a:pt x="2778" y="13147"/>
                    </a:lnTo>
                    <a:lnTo>
                      <a:pt x="3009" y="13212"/>
                    </a:lnTo>
                    <a:lnTo>
                      <a:pt x="3124" y="13146"/>
                    </a:lnTo>
                    <a:lnTo>
                      <a:pt x="3294" y="13151"/>
                    </a:lnTo>
                    <a:lnTo>
                      <a:pt x="3323" y="13036"/>
                    </a:lnTo>
                    <a:lnTo>
                      <a:pt x="3336" y="12924"/>
                    </a:lnTo>
                    <a:lnTo>
                      <a:pt x="3446" y="12774"/>
                    </a:lnTo>
                    <a:lnTo>
                      <a:pt x="3694" y="12526"/>
                    </a:lnTo>
                    <a:lnTo>
                      <a:pt x="3862" y="12302"/>
                    </a:lnTo>
                    <a:lnTo>
                      <a:pt x="3887" y="12218"/>
                    </a:lnTo>
                    <a:lnTo>
                      <a:pt x="3717" y="12382"/>
                    </a:lnTo>
                    <a:lnTo>
                      <a:pt x="3415" y="12571"/>
                    </a:lnTo>
                    <a:lnTo>
                      <a:pt x="3283" y="12569"/>
                    </a:lnTo>
                    <a:lnTo>
                      <a:pt x="3141" y="12759"/>
                    </a:lnTo>
                    <a:lnTo>
                      <a:pt x="2917" y="12847"/>
                    </a:lnTo>
                    <a:lnTo>
                      <a:pt x="2745" y="12812"/>
                    </a:lnTo>
                    <a:lnTo>
                      <a:pt x="2616" y="12761"/>
                    </a:lnTo>
                    <a:lnTo>
                      <a:pt x="2480" y="12611"/>
                    </a:lnTo>
                    <a:lnTo>
                      <a:pt x="2437" y="12492"/>
                    </a:lnTo>
                    <a:lnTo>
                      <a:pt x="2363" y="12430"/>
                    </a:lnTo>
                    <a:lnTo>
                      <a:pt x="2215" y="12543"/>
                    </a:lnTo>
                    <a:lnTo>
                      <a:pt x="2096" y="12530"/>
                    </a:lnTo>
                    <a:lnTo>
                      <a:pt x="1961" y="12574"/>
                    </a:lnTo>
                    <a:lnTo>
                      <a:pt x="1901" y="12529"/>
                    </a:lnTo>
                    <a:lnTo>
                      <a:pt x="1923" y="12430"/>
                    </a:lnTo>
                    <a:lnTo>
                      <a:pt x="2158" y="12374"/>
                    </a:lnTo>
                    <a:lnTo>
                      <a:pt x="2094" y="12358"/>
                    </a:lnTo>
                    <a:lnTo>
                      <a:pt x="1847" y="12323"/>
                    </a:lnTo>
                    <a:lnTo>
                      <a:pt x="1808" y="12178"/>
                    </a:lnTo>
                    <a:lnTo>
                      <a:pt x="1500" y="12266"/>
                    </a:lnTo>
                    <a:lnTo>
                      <a:pt x="1435" y="12400"/>
                    </a:lnTo>
                    <a:lnTo>
                      <a:pt x="1282" y="12410"/>
                    </a:lnTo>
                    <a:lnTo>
                      <a:pt x="1183" y="12456"/>
                    </a:lnTo>
                    <a:lnTo>
                      <a:pt x="1027" y="12324"/>
                    </a:lnTo>
                    <a:lnTo>
                      <a:pt x="1210" y="12297"/>
                    </a:lnTo>
                    <a:lnTo>
                      <a:pt x="1294" y="12257"/>
                    </a:lnTo>
                    <a:lnTo>
                      <a:pt x="1294" y="12205"/>
                    </a:lnTo>
                    <a:lnTo>
                      <a:pt x="1262" y="12166"/>
                    </a:lnTo>
                    <a:lnTo>
                      <a:pt x="1200" y="12257"/>
                    </a:lnTo>
                    <a:lnTo>
                      <a:pt x="906" y="12266"/>
                    </a:lnTo>
                    <a:lnTo>
                      <a:pt x="899" y="12213"/>
                    </a:lnTo>
                    <a:lnTo>
                      <a:pt x="1025" y="12059"/>
                    </a:lnTo>
                    <a:lnTo>
                      <a:pt x="973" y="12001"/>
                    </a:lnTo>
                    <a:lnTo>
                      <a:pt x="840" y="11981"/>
                    </a:lnTo>
                    <a:lnTo>
                      <a:pt x="867" y="11883"/>
                    </a:lnTo>
                    <a:lnTo>
                      <a:pt x="978" y="11830"/>
                    </a:lnTo>
                    <a:lnTo>
                      <a:pt x="1063" y="11737"/>
                    </a:lnTo>
                    <a:lnTo>
                      <a:pt x="1196" y="11744"/>
                    </a:lnTo>
                    <a:lnTo>
                      <a:pt x="1319" y="11727"/>
                    </a:lnTo>
                    <a:lnTo>
                      <a:pt x="1421" y="11569"/>
                    </a:lnTo>
                    <a:lnTo>
                      <a:pt x="1856" y="11400"/>
                    </a:lnTo>
                    <a:lnTo>
                      <a:pt x="2006" y="11265"/>
                    </a:lnTo>
                    <a:lnTo>
                      <a:pt x="2068" y="11147"/>
                    </a:lnTo>
                    <a:lnTo>
                      <a:pt x="2173" y="10872"/>
                    </a:lnTo>
                    <a:lnTo>
                      <a:pt x="2121" y="10783"/>
                    </a:lnTo>
                    <a:lnTo>
                      <a:pt x="2072" y="10662"/>
                    </a:lnTo>
                    <a:lnTo>
                      <a:pt x="2165" y="10464"/>
                    </a:lnTo>
                    <a:lnTo>
                      <a:pt x="2065" y="10371"/>
                    </a:lnTo>
                    <a:lnTo>
                      <a:pt x="2080" y="10133"/>
                    </a:lnTo>
                    <a:lnTo>
                      <a:pt x="1867" y="10147"/>
                    </a:lnTo>
                    <a:lnTo>
                      <a:pt x="1717" y="10221"/>
                    </a:lnTo>
                    <a:lnTo>
                      <a:pt x="1711" y="10328"/>
                    </a:lnTo>
                    <a:lnTo>
                      <a:pt x="1677" y="10379"/>
                    </a:lnTo>
                    <a:lnTo>
                      <a:pt x="1566" y="10340"/>
                    </a:lnTo>
                    <a:lnTo>
                      <a:pt x="1450" y="10384"/>
                    </a:lnTo>
                    <a:lnTo>
                      <a:pt x="1395" y="10365"/>
                    </a:lnTo>
                    <a:lnTo>
                      <a:pt x="1485" y="10189"/>
                    </a:lnTo>
                    <a:lnTo>
                      <a:pt x="1622" y="10075"/>
                    </a:lnTo>
                    <a:lnTo>
                      <a:pt x="1743" y="10039"/>
                    </a:lnTo>
                    <a:lnTo>
                      <a:pt x="1828" y="9896"/>
                    </a:lnTo>
                    <a:lnTo>
                      <a:pt x="1888" y="9783"/>
                    </a:lnTo>
                    <a:lnTo>
                      <a:pt x="1954" y="9679"/>
                    </a:lnTo>
                    <a:lnTo>
                      <a:pt x="2085" y="9601"/>
                    </a:lnTo>
                    <a:lnTo>
                      <a:pt x="2265" y="9553"/>
                    </a:lnTo>
                    <a:lnTo>
                      <a:pt x="2361" y="9487"/>
                    </a:lnTo>
                    <a:lnTo>
                      <a:pt x="2389" y="9416"/>
                    </a:lnTo>
                    <a:lnTo>
                      <a:pt x="2517" y="9467"/>
                    </a:lnTo>
                    <a:lnTo>
                      <a:pt x="2654" y="9441"/>
                    </a:lnTo>
                    <a:lnTo>
                      <a:pt x="2746" y="9445"/>
                    </a:lnTo>
                    <a:lnTo>
                      <a:pt x="2959" y="9379"/>
                    </a:lnTo>
                    <a:lnTo>
                      <a:pt x="3074" y="9493"/>
                    </a:lnTo>
                    <a:lnTo>
                      <a:pt x="3201" y="9507"/>
                    </a:lnTo>
                    <a:lnTo>
                      <a:pt x="3098" y="9419"/>
                    </a:lnTo>
                    <a:lnTo>
                      <a:pt x="3058" y="9327"/>
                    </a:lnTo>
                    <a:lnTo>
                      <a:pt x="3100" y="9256"/>
                    </a:lnTo>
                    <a:lnTo>
                      <a:pt x="3166" y="9234"/>
                    </a:lnTo>
                    <a:lnTo>
                      <a:pt x="3256" y="9296"/>
                    </a:lnTo>
                    <a:lnTo>
                      <a:pt x="3312" y="9427"/>
                    </a:lnTo>
                    <a:lnTo>
                      <a:pt x="3399" y="9456"/>
                    </a:lnTo>
                    <a:lnTo>
                      <a:pt x="3476" y="9448"/>
                    </a:lnTo>
                    <a:lnTo>
                      <a:pt x="3554" y="9380"/>
                    </a:lnTo>
                    <a:lnTo>
                      <a:pt x="3432" y="9405"/>
                    </a:lnTo>
                    <a:lnTo>
                      <a:pt x="3356" y="9379"/>
                    </a:lnTo>
                    <a:lnTo>
                      <a:pt x="3296" y="9303"/>
                    </a:lnTo>
                    <a:lnTo>
                      <a:pt x="3150" y="9036"/>
                    </a:lnTo>
                    <a:lnTo>
                      <a:pt x="3153" y="8928"/>
                    </a:lnTo>
                    <a:lnTo>
                      <a:pt x="3245" y="8838"/>
                    </a:lnTo>
                    <a:lnTo>
                      <a:pt x="3340" y="8702"/>
                    </a:lnTo>
                    <a:lnTo>
                      <a:pt x="3214" y="8667"/>
                    </a:lnTo>
                    <a:lnTo>
                      <a:pt x="3195" y="8374"/>
                    </a:lnTo>
                    <a:lnTo>
                      <a:pt x="3425" y="8245"/>
                    </a:lnTo>
                    <a:lnTo>
                      <a:pt x="3328" y="8147"/>
                    </a:lnTo>
                    <a:lnTo>
                      <a:pt x="3431" y="8034"/>
                    </a:lnTo>
                    <a:lnTo>
                      <a:pt x="3348" y="7862"/>
                    </a:lnTo>
                    <a:lnTo>
                      <a:pt x="3243" y="7952"/>
                    </a:lnTo>
                    <a:lnTo>
                      <a:pt x="3193" y="7878"/>
                    </a:lnTo>
                    <a:lnTo>
                      <a:pt x="3116" y="8055"/>
                    </a:lnTo>
                    <a:lnTo>
                      <a:pt x="3071" y="8084"/>
                    </a:lnTo>
                    <a:lnTo>
                      <a:pt x="2995" y="8035"/>
                    </a:lnTo>
                    <a:cubicBezTo>
                      <a:pt x="2993" y="7960"/>
                      <a:pt x="2992" y="7885"/>
                      <a:pt x="2990" y="7810"/>
                    </a:cubicBezTo>
                    <a:lnTo>
                      <a:pt x="2953" y="7883"/>
                    </a:lnTo>
                    <a:lnTo>
                      <a:pt x="2879" y="7858"/>
                    </a:lnTo>
                    <a:lnTo>
                      <a:pt x="2832" y="7759"/>
                    </a:lnTo>
                    <a:lnTo>
                      <a:pt x="2823" y="7650"/>
                    </a:lnTo>
                    <a:lnTo>
                      <a:pt x="2610" y="7415"/>
                    </a:lnTo>
                    <a:lnTo>
                      <a:pt x="2570" y="7288"/>
                    </a:lnTo>
                    <a:lnTo>
                      <a:pt x="2667" y="7021"/>
                    </a:lnTo>
                    <a:lnTo>
                      <a:pt x="2756" y="6840"/>
                    </a:lnTo>
                    <a:lnTo>
                      <a:pt x="2823" y="6643"/>
                    </a:lnTo>
                    <a:lnTo>
                      <a:pt x="2888" y="6630"/>
                    </a:lnTo>
                    <a:lnTo>
                      <a:pt x="2902" y="6557"/>
                    </a:lnTo>
                    <a:lnTo>
                      <a:pt x="3105" y="6555"/>
                    </a:lnTo>
                    <a:lnTo>
                      <a:pt x="2733" y="6494"/>
                    </a:lnTo>
                    <a:lnTo>
                      <a:pt x="2640" y="6517"/>
                    </a:lnTo>
                    <a:lnTo>
                      <a:pt x="2593" y="6583"/>
                    </a:lnTo>
                    <a:lnTo>
                      <a:pt x="2622" y="6673"/>
                    </a:lnTo>
                    <a:lnTo>
                      <a:pt x="2377" y="6701"/>
                    </a:lnTo>
                    <a:lnTo>
                      <a:pt x="2294" y="6836"/>
                    </a:lnTo>
                    <a:lnTo>
                      <a:pt x="2187" y="6890"/>
                    </a:lnTo>
                    <a:lnTo>
                      <a:pt x="2145" y="6811"/>
                    </a:lnTo>
                    <a:lnTo>
                      <a:pt x="2033" y="6877"/>
                    </a:lnTo>
                    <a:lnTo>
                      <a:pt x="1981" y="6760"/>
                    </a:lnTo>
                    <a:lnTo>
                      <a:pt x="1919" y="6745"/>
                    </a:lnTo>
                    <a:lnTo>
                      <a:pt x="1788" y="6691"/>
                    </a:lnTo>
                    <a:lnTo>
                      <a:pt x="1782" y="6782"/>
                    </a:lnTo>
                    <a:lnTo>
                      <a:pt x="1841" y="6839"/>
                    </a:lnTo>
                    <a:lnTo>
                      <a:pt x="1830" y="6955"/>
                    </a:lnTo>
                    <a:lnTo>
                      <a:pt x="1764" y="7030"/>
                    </a:lnTo>
                    <a:lnTo>
                      <a:pt x="1545" y="6840"/>
                    </a:lnTo>
                    <a:lnTo>
                      <a:pt x="1411" y="6781"/>
                    </a:lnTo>
                    <a:lnTo>
                      <a:pt x="1331" y="6733"/>
                    </a:lnTo>
                    <a:lnTo>
                      <a:pt x="1267" y="6767"/>
                    </a:lnTo>
                    <a:lnTo>
                      <a:pt x="1229" y="6847"/>
                    </a:lnTo>
                    <a:lnTo>
                      <a:pt x="1307" y="7082"/>
                    </a:lnTo>
                    <a:lnTo>
                      <a:pt x="1250" y="7101"/>
                    </a:lnTo>
                    <a:lnTo>
                      <a:pt x="1157" y="6897"/>
                    </a:lnTo>
                    <a:lnTo>
                      <a:pt x="1003" y="6680"/>
                    </a:lnTo>
                    <a:lnTo>
                      <a:pt x="983" y="6562"/>
                    </a:lnTo>
                    <a:lnTo>
                      <a:pt x="1024" y="6456"/>
                    </a:lnTo>
                    <a:lnTo>
                      <a:pt x="1104" y="6515"/>
                    </a:lnTo>
                    <a:lnTo>
                      <a:pt x="1163" y="6654"/>
                    </a:lnTo>
                    <a:lnTo>
                      <a:pt x="1170" y="6456"/>
                    </a:lnTo>
                    <a:lnTo>
                      <a:pt x="1133" y="6322"/>
                    </a:lnTo>
                    <a:lnTo>
                      <a:pt x="1279" y="6119"/>
                    </a:lnTo>
                    <a:lnTo>
                      <a:pt x="1397" y="5808"/>
                    </a:lnTo>
                    <a:lnTo>
                      <a:pt x="1553" y="5625"/>
                    </a:lnTo>
                    <a:lnTo>
                      <a:pt x="1529" y="5545"/>
                    </a:lnTo>
                    <a:lnTo>
                      <a:pt x="1452" y="5398"/>
                    </a:lnTo>
                    <a:lnTo>
                      <a:pt x="1334" y="5317"/>
                    </a:lnTo>
                    <a:lnTo>
                      <a:pt x="1279" y="5231"/>
                    </a:lnTo>
                    <a:lnTo>
                      <a:pt x="1333" y="5110"/>
                    </a:lnTo>
                    <a:cubicBezTo>
                      <a:pt x="1332" y="5020"/>
                      <a:pt x="1330" y="4930"/>
                      <a:pt x="1329" y="4841"/>
                    </a:cubicBezTo>
                    <a:lnTo>
                      <a:pt x="1411" y="4801"/>
                    </a:lnTo>
                    <a:lnTo>
                      <a:pt x="1558" y="4844"/>
                    </a:lnTo>
                    <a:lnTo>
                      <a:pt x="1582" y="4807"/>
                    </a:lnTo>
                    <a:lnTo>
                      <a:pt x="1568" y="4762"/>
                    </a:lnTo>
                    <a:lnTo>
                      <a:pt x="1413" y="4661"/>
                    </a:lnTo>
                    <a:lnTo>
                      <a:pt x="1333" y="4682"/>
                    </a:lnTo>
                    <a:lnTo>
                      <a:pt x="1320" y="4579"/>
                    </a:lnTo>
                    <a:lnTo>
                      <a:pt x="1357" y="4448"/>
                    </a:lnTo>
                    <a:lnTo>
                      <a:pt x="1288" y="4514"/>
                    </a:lnTo>
                    <a:lnTo>
                      <a:pt x="1308" y="4686"/>
                    </a:lnTo>
                    <a:lnTo>
                      <a:pt x="1262" y="4765"/>
                    </a:lnTo>
                    <a:lnTo>
                      <a:pt x="1267" y="4847"/>
                    </a:lnTo>
                    <a:lnTo>
                      <a:pt x="1188" y="4960"/>
                    </a:lnTo>
                    <a:lnTo>
                      <a:pt x="1096" y="4743"/>
                    </a:lnTo>
                    <a:lnTo>
                      <a:pt x="1064" y="4833"/>
                    </a:lnTo>
                    <a:lnTo>
                      <a:pt x="975" y="4801"/>
                    </a:lnTo>
                    <a:lnTo>
                      <a:pt x="919" y="4952"/>
                    </a:lnTo>
                    <a:lnTo>
                      <a:pt x="843" y="4841"/>
                    </a:lnTo>
                    <a:lnTo>
                      <a:pt x="871" y="4709"/>
                    </a:lnTo>
                    <a:lnTo>
                      <a:pt x="1028" y="4464"/>
                    </a:lnTo>
                    <a:lnTo>
                      <a:pt x="958" y="4484"/>
                    </a:lnTo>
                    <a:lnTo>
                      <a:pt x="845" y="4688"/>
                    </a:lnTo>
                    <a:lnTo>
                      <a:pt x="748" y="4699"/>
                    </a:lnTo>
                    <a:lnTo>
                      <a:pt x="866" y="5091"/>
                    </a:lnTo>
                    <a:lnTo>
                      <a:pt x="719" y="5332"/>
                    </a:lnTo>
                    <a:lnTo>
                      <a:pt x="708" y="5498"/>
                    </a:lnTo>
                    <a:lnTo>
                      <a:pt x="632" y="5676"/>
                    </a:lnTo>
                    <a:lnTo>
                      <a:pt x="657" y="5809"/>
                    </a:lnTo>
                    <a:lnTo>
                      <a:pt x="618" y="5895"/>
                    </a:lnTo>
                    <a:lnTo>
                      <a:pt x="473" y="5955"/>
                    </a:lnTo>
                    <a:lnTo>
                      <a:pt x="370" y="5913"/>
                    </a:lnTo>
                    <a:lnTo>
                      <a:pt x="422" y="5709"/>
                    </a:lnTo>
                    <a:lnTo>
                      <a:pt x="463" y="5433"/>
                    </a:lnTo>
                    <a:lnTo>
                      <a:pt x="628" y="5123"/>
                    </a:lnTo>
                    <a:lnTo>
                      <a:pt x="510" y="5050"/>
                    </a:lnTo>
                    <a:lnTo>
                      <a:pt x="553" y="4923"/>
                    </a:lnTo>
                    <a:lnTo>
                      <a:pt x="502" y="4788"/>
                    </a:lnTo>
                    <a:lnTo>
                      <a:pt x="553" y="4628"/>
                    </a:lnTo>
                    <a:lnTo>
                      <a:pt x="661" y="4511"/>
                    </a:lnTo>
                    <a:lnTo>
                      <a:pt x="669" y="4424"/>
                    </a:lnTo>
                    <a:lnTo>
                      <a:pt x="592" y="4392"/>
                    </a:lnTo>
                    <a:lnTo>
                      <a:pt x="607" y="4147"/>
                    </a:lnTo>
                    <a:lnTo>
                      <a:pt x="685" y="4076"/>
                    </a:lnTo>
                    <a:lnTo>
                      <a:pt x="674" y="3994"/>
                    </a:lnTo>
                    <a:lnTo>
                      <a:pt x="774" y="3920"/>
                    </a:lnTo>
                    <a:lnTo>
                      <a:pt x="872" y="3944"/>
                    </a:lnTo>
                    <a:lnTo>
                      <a:pt x="970" y="3905"/>
                    </a:lnTo>
                    <a:lnTo>
                      <a:pt x="829" y="3878"/>
                    </a:lnTo>
                    <a:lnTo>
                      <a:pt x="752" y="3817"/>
                    </a:lnTo>
                    <a:lnTo>
                      <a:pt x="914" y="3773"/>
                    </a:lnTo>
                    <a:lnTo>
                      <a:pt x="803" y="3751"/>
                    </a:lnTo>
                    <a:lnTo>
                      <a:pt x="792" y="3682"/>
                    </a:lnTo>
                    <a:lnTo>
                      <a:pt x="932" y="3548"/>
                    </a:lnTo>
                    <a:lnTo>
                      <a:pt x="1004" y="3498"/>
                    </a:lnTo>
                    <a:lnTo>
                      <a:pt x="998" y="3437"/>
                    </a:lnTo>
                    <a:lnTo>
                      <a:pt x="1041" y="3303"/>
                    </a:lnTo>
                    <a:lnTo>
                      <a:pt x="681" y="3725"/>
                    </a:lnTo>
                    <a:lnTo>
                      <a:pt x="521" y="3785"/>
                    </a:lnTo>
                    <a:lnTo>
                      <a:pt x="449" y="3732"/>
                    </a:lnTo>
                    <a:lnTo>
                      <a:pt x="318" y="3693"/>
                    </a:lnTo>
                    <a:lnTo>
                      <a:pt x="252" y="3580"/>
                    </a:lnTo>
                    <a:lnTo>
                      <a:pt x="378" y="3579"/>
                    </a:lnTo>
                    <a:lnTo>
                      <a:pt x="410" y="3525"/>
                    </a:lnTo>
                    <a:lnTo>
                      <a:pt x="365" y="3487"/>
                    </a:lnTo>
                    <a:lnTo>
                      <a:pt x="75" y="3495"/>
                    </a:lnTo>
                    <a:lnTo>
                      <a:pt x="0" y="3419"/>
                    </a:lnTo>
                    <a:lnTo>
                      <a:pt x="259" y="3308"/>
                    </a:lnTo>
                    <a:lnTo>
                      <a:pt x="335" y="3363"/>
                    </a:lnTo>
                    <a:lnTo>
                      <a:pt x="436" y="3245"/>
                    </a:lnTo>
                    <a:lnTo>
                      <a:pt x="468" y="3157"/>
                    </a:lnTo>
                    <a:lnTo>
                      <a:pt x="433" y="3138"/>
                    </a:lnTo>
                    <a:lnTo>
                      <a:pt x="352" y="3128"/>
                    </a:lnTo>
                    <a:lnTo>
                      <a:pt x="378" y="3022"/>
                    </a:lnTo>
                    <a:lnTo>
                      <a:pt x="430" y="2915"/>
                    </a:lnTo>
                    <a:lnTo>
                      <a:pt x="523" y="2946"/>
                    </a:lnTo>
                    <a:lnTo>
                      <a:pt x="554" y="2914"/>
                    </a:lnTo>
                    <a:lnTo>
                      <a:pt x="473" y="2825"/>
                    </a:lnTo>
                    <a:lnTo>
                      <a:pt x="553" y="2733"/>
                    </a:lnTo>
                    <a:lnTo>
                      <a:pt x="747" y="2782"/>
                    </a:lnTo>
                    <a:lnTo>
                      <a:pt x="747" y="2742"/>
                    </a:lnTo>
                    <a:lnTo>
                      <a:pt x="561" y="2653"/>
                    </a:lnTo>
                    <a:lnTo>
                      <a:pt x="642" y="2495"/>
                    </a:lnTo>
                    <a:lnTo>
                      <a:pt x="726" y="2479"/>
                    </a:lnTo>
                    <a:cubicBezTo>
                      <a:pt x="725" y="2454"/>
                      <a:pt x="723" y="2429"/>
                      <a:pt x="722" y="2405"/>
                    </a:cubicBezTo>
                    <a:lnTo>
                      <a:pt x="647" y="2452"/>
                    </a:lnTo>
                    <a:lnTo>
                      <a:pt x="528" y="2424"/>
                    </a:lnTo>
                    <a:lnTo>
                      <a:pt x="562" y="2347"/>
                    </a:lnTo>
                    <a:lnTo>
                      <a:pt x="679" y="2325"/>
                    </a:lnTo>
                    <a:lnTo>
                      <a:pt x="761" y="2244"/>
                    </a:lnTo>
                    <a:lnTo>
                      <a:pt x="619" y="2254"/>
                    </a:lnTo>
                    <a:lnTo>
                      <a:pt x="502" y="2310"/>
                    </a:lnTo>
                    <a:lnTo>
                      <a:pt x="422" y="2297"/>
                    </a:lnTo>
                    <a:lnTo>
                      <a:pt x="434" y="2178"/>
                    </a:lnTo>
                    <a:lnTo>
                      <a:pt x="396" y="2049"/>
                    </a:lnTo>
                    <a:lnTo>
                      <a:pt x="447" y="1925"/>
                    </a:lnTo>
                    <a:lnTo>
                      <a:pt x="576" y="2035"/>
                    </a:lnTo>
                    <a:lnTo>
                      <a:pt x="708" y="1994"/>
                    </a:lnTo>
                    <a:lnTo>
                      <a:pt x="576" y="1949"/>
                    </a:lnTo>
                    <a:lnTo>
                      <a:pt x="444" y="1811"/>
                    </a:lnTo>
                    <a:lnTo>
                      <a:pt x="536" y="1687"/>
                    </a:lnTo>
                    <a:lnTo>
                      <a:pt x="468" y="1504"/>
                    </a:lnTo>
                    <a:lnTo>
                      <a:pt x="526" y="1410"/>
                    </a:lnTo>
                    <a:lnTo>
                      <a:pt x="640" y="1578"/>
                    </a:lnTo>
                    <a:lnTo>
                      <a:pt x="660" y="1553"/>
                    </a:lnTo>
                    <a:lnTo>
                      <a:pt x="628" y="1367"/>
                    </a:lnTo>
                    <a:lnTo>
                      <a:pt x="682" y="1359"/>
                    </a:lnTo>
                    <a:lnTo>
                      <a:pt x="739" y="1434"/>
                    </a:lnTo>
                    <a:lnTo>
                      <a:pt x="803" y="1368"/>
                    </a:lnTo>
                    <a:lnTo>
                      <a:pt x="892" y="1387"/>
                    </a:lnTo>
                    <a:lnTo>
                      <a:pt x="885" y="1309"/>
                    </a:lnTo>
                    <a:lnTo>
                      <a:pt x="1069" y="1347"/>
                    </a:lnTo>
                    <a:lnTo>
                      <a:pt x="972" y="1251"/>
                    </a:lnTo>
                    <a:lnTo>
                      <a:pt x="830" y="1151"/>
                    </a:lnTo>
                    <a:lnTo>
                      <a:pt x="805" y="1046"/>
                    </a:lnTo>
                    <a:lnTo>
                      <a:pt x="937" y="1057"/>
                    </a:lnTo>
                    <a:lnTo>
                      <a:pt x="972" y="938"/>
                    </a:lnTo>
                    <a:lnTo>
                      <a:pt x="867" y="761"/>
                    </a:lnTo>
                    <a:lnTo>
                      <a:pt x="898" y="715"/>
                    </a:lnTo>
                    <a:lnTo>
                      <a:pt x="965" y="753"/>
                    </a:lnTo>
                    <a:lnTo>
                      <a:pt x="1115" y="708"/>
                    </a:lnTo>
                    <a:lnTo>
                      <a:pt x="1262" y="781"/>
                    </a:lnTo>
                    <a:cubicBezTo>
                      <a:pt x="1263" y="762"/>
                      <a:pt x="1264" y="743"/>
                      <a:pt x="1265" y="723"/>
                    </a:cubicBezTo>
                    <a:lnTo>
                      <a:pt x="1118" y="641"/>
                    </a:lnTo>
                    <a:lnTo>
                      <a:pt x="1078" y="499"/>
                    </a:lnTo>
                    <a:lnTo>
                      <a:pt x="1155" y="471"/>
                    </a:lnTo>
                    <a:lnTo>
                      <a:pt x="1186" y="383"/>
                    </a:lnTo>
                    <a:lnTo>
                      <a:pt x="1120" y="278"/>
                    </a:lnTo>
                    <a:lnTo>
                      <a:pt x="1199" y="236"/>
                    </a:lnTo>
                    <a:lnTo>
                      <a:pt x="1263" y="80"/>
                    </a:lnTo>
                    <a:lnTo>
                      <a:pt x="1384" y="101"/>
                    </a:lnTo>
                    <a:lnTo>
                      <a:pt x="1412" y="186"/>
                    </a:lnTo>
                    <a:lnTo>
                      <a:pt x="1516" y="182"/>
                    </a:lnTo>
                    <a:lnTo>
                      <a:pt x="1486" y="343"/>
                    </a:lnTo>
                    <a:lnTo>
                      <a:pt x="1515" y="352"/>
                    </a:lnTo>
                    <a:lnTo>
                      <a:pt x="1630" y="169"/>
                    </a:lnTo>
                    <a:lnTo>
                      <a:pt x="1728" y="212"/>
                    </a:lnTo>
                    <a:lnTo>
                      <a:pt x="1712" y="354"/>
                    </a:lnTo>
                    <a:lnTo>
                      <a:pt x="1844" y="233"/>
                    </a:lnTo>
                    <a:lnTo>
                      <a:pt x="1915" y="261"/>
                    </a:lnTo>
                    <a:lnTo>
                      <a:pt x="2107" y="129"/>
                    </a:lnTo>
                    <a:lnTo>
                      <a:pt x="2204" y="186"/>
                    </a:lnTo>
                    <a:lnTo>
                      <a:pt x="2344" y="180"/>
                    </a:lnTo>
                    <a:lnTo>
                      <a:pt x="2542" y="55"/>
                    </a:lnTo>
                    <a:lnTo>
                      <a:pt x="2600" y="120"/>
                    </a:lnTo>
                    <a:lnTo>
                      <a:pt x="2730" y="93"/>
                    </a:lnTo>
                    <a:lnTo>
                      <a:pt x="2688" y="22"/>
                    </a:lnTo>
                    <a:lnTo>
                      <a:pt x="274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77" name="Freeform 31"/>
              <p:cNvSpPr>
                <a:spLocks/>
              </p:cNvSpPr>
              <p:nvPr/>
            </p:nvSpPr>
            <p:spPr bwMode="auto">
              <a:xfrm>
                <a:off x="11470139" y="3403887"/>
                <a:ext cx="895350" cy="695325"/>
              </a:xfrm>
              <a:custGeom>
                <a:avLst/>
                <a:gdLst>
                  <a:gd name="T0" fmla="*/ 2147483647 w 3208"/>
                  <a:gd name="T1" fmla="*/ 2147483647 h 2491"/>
                  <a:gd name="T2" fmla="*/ 2147483647 w 3208"/>
                  <a:gd name="T3" fmla="*/ 2147483647 h 2491"/>
                  <a:gd name="T4" fmla="*/ 2147483647 w 3208"/>
                  <a:gd name="T5" fmla="*/ 2147483647 h 2491"/>
                  <a:gd name="T6" fmla="*/ 2147483647 w 3208"/>
                  <a:gd name="T7" fmla="*/ 2147483647 h 2491"/>
                  <a:gd name="T8" fmla="*/ 2147483647 w 3208"/>
                  <a:gd name="T9" fmla="*/ 2147483647 h 2491"/>
                  <a:gd name="T10" fmla="*/ 2147483647 w 3208"/>
                  <a:gd name="T11" fmla="*/ 2147483647 h 2491"/>
                  <a:gd name="T12" fmla="*/ 2147483647 w 3208"/>
                  <a:gd name="T13" fmla="*/ 2147483647 h 2491"/>
                  <a:gd name="T14" fmla="*/ 2147483647 w 3208"/>
                  <a:gd name="T15" fmla="*/ 2147483647 h 2491"/>
                  <a:gd name="T16" fmla="*/ 2147483647 w 3208"/>
                  <a:gd name="T17" fmla="*/ 2147483647 h 2491"/>
                  <a:gd name="T18" fmla="*/ 2147483647 w 3208"/>
                  <a:gd name="T19" fmla="*/ 2147483647 h 2491"/>
                  <a:gd name="T20" fmla="*/ 2147483647 w 3208"/>
                  <a:gd name="T21" fmla="*/ 2147483647 h 2491"/>
                  <a:gd name="T22" fmla="*/ 2147483647 w 3208"/>
                  <a:gd name="T23" fmla="*/ 2147483647 h 2491"/>
                  <a:gd name="T24" fmla="*/ 2147483647 w 3208"/>
                  <a:gd name="T25" fmla="*/ 2147483647 h 2491"/>
                  <a:gd name="T26" fmla="*/ 2147483647 w 3208"/>
                  <a:gd name="T27" fmla="*/ 2147483647 h 2491"/>
                  <a:gd name="T28" fmla="*/ 2147483647 w 3208"/>
                  <a:gd name="T29" fmla="*/ 2147483647 h 2491"/>
                  <a:gd name="T30" fmla="*/ 2147483647 w 3208"/>
                  <a:gd name="T31" fmla="*/ 2147483647 h 2491"/>
                  <a:gd name="T32" fmla="*/ 2147483647 w 3208"/>
                  <a:gd name="T33" fmla="*/ 2147483647 h 2491"/>
                  <a:gd name="T34" fmla="*/ 2147483647 w 3208"/>
                  <a:gd name="T35" fmla="*/ 2147483647 h 2491"/>
                  <a:gd name="T36" fmla="*/ 2147483647 w 3208"/>
                  <a:gd name="T37" fmla="*/ 2147483647 h 2491"/>
                  <a:gd name="T38" fmla="*/ 2147483647 w 3208"/>
                  <a:gd name="T39" fmla="*/ 2147483647 h 2491"/>
                  <a:gd name="T40" fmla="*/ 2147483647 w 3208"/>
                  <a:gd name="T41" fmla="*/ 2147483647 h 2491"/>
                  <a:gd name="T42" fmla="*/ 2147483647 w 3208"/>
                  <a:gd name="T43" fmla="*/ 2147483647 h 2491"/>
                  <a:gd name="T44" fmla="*/ 2147483647 w 3208"/>
                  <a:gd name="T45" fmla="*/ 2147483647 h 2491"/>
                  <a:gd name="T46" fmla="*/ 2147483647 w 3208"/>
                  <a:gd name="T47" fmla="*/ 2147483647 h 2491"/>
                  <a:gd name="T48" fmla="*/ 2147483647 w 3208"/>
                  <a:gd name="T49" fmla="*/ 2147483647 h 2491"/>
                  <a:gd name="T50" fmla="*/ 2147483647 w 3208"/>
                  <a:gd name="T51" fmla="*/ 2147483647 h 2491"/>
                  <a:gd name="T52" fmla="*/ 2147483647 w 3208"/>
                  <a:gd name="T53" fmla="*/ 2147483647 h 2491"/>
                  <a:gd name="T54" fmla="*/ 2147483647 w 3208"/>
                  <a:gd name="T55" fmla="*/ 2147483647 h 2491"/>
                  <a:gd name="T56" fmla="*/ 2147483647 w 3208"/>
                  <a:gd name="T57" fmla="*/ 2147483647 h 2491"/>
                  <a:gd name="T58" fmla="*/ 2147483647 w 3208"/>
                  <a:gd name="T59" fmla="*/ 2147483647 h 2491"/>
                  <a:gd name="T60" fmla="*/ 2147483647 w 3208"/>
                  <a:gd name="T61" fmla="*/ 2147483647 h 2491"/>
                  <a:gd name="T62" fmla="*/ 2147483647 w 3208"/>
                  <a:gd name="T63" fmla="*/ 2147483647 h 2491"/>
                  <a:gd name="T64" fmla="*/ 2147483647 w 3208"/>
                  <a:gd name="T65" fmla="*/ 2147483647 h 2491"/>
                  <a:gd name="T66" fmla="*/ 2147483647 w 3208"/>
                  <a:gd name="T67" fmla="*/ 2147483647 h 2491"/>
                  <a:gd name="T68" fmla="*/ 2147483647 w 3208"/>
                  <a:gd name="T69" fmla="*/ 2147483647 h 2491"/>
                  <a:gd name="T70" fmla="*/ 2147483647 w 3208"/>
                  <a:gd name="T71" fmla="*/ 2147483647 h 2491"/>
                  <a:gd name="T72" fmla="*/ 2147483647 w 3208"/>
                  <a:gd name="T73" fmla="*/ 2147483647 h 2491"/>
                  <a:gd name="T74" fmla="*/ 2147483647 w 3208"/>
                  <a:gd name="T75" fmla="*/ 2147483647 h 2491"/>
                  <a:gd name="T76" fmla="*/ 2147483647 w 3208"/>
                  <a:gd name="T77" fmla="*/ 2147483647 h 2491"/>
                  <a:gd name="T78" fmla="*/ 2147483647 w 3208"/>
                  <a:gd name="T79" fmla="*/ 2147483647 h 2491"/>
                  <a:gd name="T80" fmla="*/ 2147483647 w 3208"/>
                  <a:gd name="T81" fmla="*/ 2147483647 h 2491"/>
                  <a:gd name="T82" fmla="*/ 2147483647 w 3208"/>
                  <a:gd name="T83" fmla="*/ 2147483647 h 2491"/>
                  <a:gd name="T84" fmla="*/ 2147483647 w 3208"/>
                  <a:gd name="T85" fmla="*/ 2147483647 h 2491"/>
                  <a:gd name="T86" fmla="*/ 2147483647 w 3208"/>
                  <a:gd name="T87" fmla="*/ 2147483647 h 2491"/>
                  <a:gd name="T88" fmla="*/ 2147483647 w 3208"/>
                  <a:gd name="T89" fmla="*/ 2147483647 h 2491"/>
                  <a:gd name="T90" fmla="*/ 2147483647 w 3208"/>
                  <a:gd name="T91" fmla="*/ 2147483647 h 2491"/>
                  <a:gd name="T92" fmla="*/ 2147483647 w 3208"/>
                  <a:gd name="T93" fmla="*/ 2147483647 h 2491"/>
                  <a:gd name="T94" fmla="*/ 2147483647 w 3208"/>
                  <a:gd name="T95" fmla="*/ 2147483647 h 2491"/>
                  <a:gd name="T96" fmla="*/ 2147483647 w 3208"/>
                  <a:gd name="T97" fmla="*/ 2147483647 h 2491"/>
                  <a:gd name="T98" fmla="*/ 2147483647 w 3208"/>
                  <a:gd name="T99" fmla="*/ 2147483647 h 2491"/>
                  <a:gd name="T100" fmla="*/ 0 w 3208"/>
                  <a:gd name="T101" fmla="*/ 2147483647 h 2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08"/>
                  <a:gd name="T154" fmla="*/ 0 h 2491"/>
                  <a:gd name="T155" fmla="*/ 3208 w 3208"/>
                  <a:gd name="T156" fmla="*/ 2491 h 2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08" h="2491">
                    <a:moveTo>
                      <a:pt x="0" y="1627"/>
                    </a:moveTo>
                    <a:lnTo>
                      <a:pt x="135" y="1756"/>
                    </a:lnTo>
                    <a:lnTo>
                      <a:pt x="297" y="1887"/>
                    </a:lnTo>
                    <a:lnTo>
                      <a:pt x="294" y="2040"/>
                    </a:lnTo>
                    <a:lnTo>
                      <a:pt x="379" y="2067"/>
                    </a:lnTo>
                    <a:lnTo>
                      <a:pt x="492" y="2067"/>
                    </a:lnTo>
                    <a:lnTo>
                      <a:pt x="676" y="2247"/>
                    </a:lnTo>
                    <a:lnTo>
                      <a:pt x="736" y="2155"/>
                    </a:lnTo>
                    <a:lnTo>
                      <a:pt x="615" y="1951"/>
                    </a:lnTo>
                    <a:lnTo>
                      <a:pt x="688" y="1929"/>
                    </a:lnTo>
                    <a:lnTo>
                      <a:pt x="829" y="2172"/>
                    </a:lnTo>
                    <a:lnTo>
                      <a:pt x="843" y="2245"/>
                    </a:lnTo>
                    <a:lnTo>
                      <a:pt x="913" y="2241"/>
                    </a:lnTo>
                    <a:lnTo>
                      <a:pt x="925" y="2163"/>
                    </a:lnTo>
                    <a:lnTo>
                      <a:pt x="957" y="2155"/>
                    </a:lnTo>
                    <a:lnTo>
                      <a:pt x="993" y="2217"/>
                    </a:lnTo>
                    <a:lnTo>
                      <a:pt x="1033" y="2214"/>
                    </a:lnTo>
                    <a:lnTo>
                      <a:pt x="1030" y="2094"/>
                    </a:lnTo>
                    <a:lnTo>
                      <a:pt x="1167" y="2022"/>
                    </a:lnTo>
                    <a:lnTo>
                      <a:pt x="1077" y="1900"/>
                    </a:lnTo>
                    <a:lnTo>
                      <a:pt x="1099" y="1840"/>
                    </a:lnTo>
                    <a:lnTo>
                      <a:pt x="1213" y="1795"/>
                    </a:lnTo>
                    <a:lnTo>
                      <a:pt x="1291" y="1665"/>
                    </a:lnTo>
                    <a:lnTo>
                      <a:pt x="1392" y="1720"/>
                    </a:lnTo>
                    <a:lnTo>
                      <a:pt x="1468" y="1845"/>
                    </a:lnTo>
                    <a:lnTo>
                      <a:pt x="1501" y="2008"/>
                    </a:lnTo>
                    <a:lnTo>
                      <a:pt x="1605" y="2155"/>
                    </a:lnTo>
                    <a:lnTo>
                      <a:pt x="1665" y="2139"/>
                    </a:lnTo>
                    <a:lnTo>
                      <a:pt x="1749" y="2146"/>
                    </a:lnTo>
                    <a:lnTo>
                      <a:pt x="1738" y="2245"/>
                    </a:lnTo>
                    <a:lnTo>
                      <a:pt x="1699" y="2379"/>
                    </a:lnTo>
                    <a:lnTo>
                      <a:pt x="1771" y="2458"/>
                    </a:lnTo>
                    <a:lnTo>
                      <a:pt x="1932" y="2380"/>
                    </a:lnTo>
                    <a:lnTo>
                      <a:pt x="1980" y="2425"/>
                    </a:lnTo>
                    <a:lnTo>
                      <a:pt x="2056" y="2409"/>
                    </a:lnTo>
                    <a:lnTo>
                      <a:pt x="2053" y="2313"/>
                    </a:lnTo>
                    <a:lnTo>
                      <a:pt x="2146" y="2338"/>
                    </a:lnTo>
                    <a:lnTo>
                      <a:pt x="2275" y="2365"/>
                    </a:lnTo>
                    <a:lnTo>
                      <a:pt x="2374" y="2424"/>
                    </a:lnTo>
                    <a:lnTo>
                      <a:pt x="2380" y="2491"/>
                    </a:lnTo>
                    <a:lnTo>
                      <a:pt x="2497" y="2465"/>
                    </a:lnTo>
                    <a:lnTo>
                      <a:pt x="2626" y="2353"/>
                    </a:lnTo>
                    <a:lnTo>
                      <a:pt x="2655" y="2178"/>
                    </a:lnTo>
                    <a:lnTo>
                      <a:pt x="2682" y="2095"/>
                    </a:lnTo>
                    <a:lnTo>
                      <a:pt x="2788" y="2055"/>
                    </a:lnTo>
                    <a:lnTo>
                      <a:pt x="2923" y="2101"/>
                    </a:lnTo>
                    <a:lnTo>
                      <a:pt x="3087" y="1900"/>
                    </a:lnTo>
                    <a:lnTo>
                      <a:pt x="3130" y="1773"/>
                    </a:lnTo>
                    <a:lnTo>
                      <a:pt x="3208" y="1602"/>
                    </a:lnTo>
                    <a:lnTo>
                      <a:pt x="3118" y="1353"/>
                    </a:lnTo>
                    <a:lnTo>
                      <a:pt x="3031" y="1206"/>
                    </a:lnTo>
                    <a:lnTo>
                      <a:pt x="2877" y="1180"/>
                    </a:lnTo>
                    <a:lnTo>
                      <a:pt x="2695" y="1284"/>
                    </a:lnTo>
                    <a:lnTo>
                      <a:pt x="2616" y="1317"/>
                    </a:lnTo>
                    <a:lnTo>
                      <a:pt x="2653" y="1254"/>
                    </a:lnTo>
                    <a:lnTo>
                      <a:pt x="2667" y="1099"/>
                    </a:lnTo>
                    <a:lnTo>
                      <a:pt x="2683" y="1147"/>
                    </a:lnTo>
                    <a:lnTo>
                      <a:pt x="2803" y="1104"/>
                    </a:lnTo>
                    <a:lnTo>
                      <a:pt x="2877" y="1102"/>
                    </a:lnTo>
                    <a:lnTo>
                      <a:pt x="2913" y="958"/>
                    </a:lnTo>
                    <a:lnTo>
                      <a:pt x="2832" y="808"/>
                    </a:lnTo>
                    <a:lnTo>
                      <a:pt x="2805" y="841"/>
                    </a:lnTo>
                    <a:lnTo>
                      <a:pt x="2808" y="913"/>
                    </a:lnTo>
                    <a:lnTo>
                      <a:pt x="2758" y="853"/>
                    </a:lnTo>
                    <a:lnTo>
                      <a:pt x="2764" y="790"/>
                    </a:lnTo>
                    <a:lnTo>
                      <a:pt x="2653" y="582"/>
                    </a:lnTo>
                    <a:lnTo>
                      <a:pt x="2578" y="553"/>
                    </a:lnTo>
                    <a:lnTo>
                      <a:pt x="2583" y="475"/>
                    </a:lnTo>
                    <a:lnTo>
                      <a:pt x="2544" y="405"/>
                    </a:lnTo>
                    <a:lnTo>
                      <a:pt x="2488" y="397"/>
                    </a:lnTo>
                    <a:lnTo>
                      <a:pt x="2473" y="328"/>
                    </a:lnTo>
                    <a:lnTo>
                      <a:pt x="2497" y="196"/>
                    </a:lnTo>
                    <a:lnTo>
                      <a:pt x="2367" y="54"/>
                    </a:lnTo>
                    <a:lnTo>
                      <a:pt x="2278" y="99"/>
                    </a:lnTo>
                    <a:lnTo>
                      <a:pt x="2055" y="0"/>
                    </a:lnTo>
                    <a:lnTo>
                      <a:pt x="1918" y="55"/>
                    </a:lnTo>
                    <a:lnTo>
                      <a:pt x="1588" y="172"/>
                    </a:lnTo>
                    <a:lnTo>
                      <a:pt x="1561" y="130"/>
                    </a:lnTo>
                    <a:lnTo>
                      <a:pt x="1410" y="103"/>
                    </a:lnTo>
                    <a:lnTo>
                      <a:pt x="1357" y="180"/>
                    </a:lnTo>
                    <a:lnTo>
                      <a:pt x="1216" y="369"/>
                    </a:lnTo>
                    <a:lnTo>
                      <a:pt x="1114" y="360"/>
                    </a:lnTo>
                    <a:lnTo>
                      <a:pt x="1075" y="310"/>
                    </a:lnTo>
                    <a:lnTo>
                      <a:pt x="912" y="423"/>
                    </a:lnTo>
                    <a:lnTo>
                      <a:pt x="886" y="538"/>
                    </a:lnTo>
                    <a:lnTo>
                      <a:pt x="826" y="585"/>
                    </a:lnTo>
                    <a:lnTo>
                      <a:pt x="840" y="729"/>
                    </a:lnTo>
                    <a:lnTo>
                      <a:pt x="717" y="852"/>
                    </a:lnTo>
                    <a:lnTo>
                      <a:pt x="747" y="952"/>
                    </a:lnTo>
                    <a:lnTo>
                      <a:pt x="744" y="997"/>
                    </a:lnTo>
                    <a:lnTo>
                      <a:pt x="616" y="960"/>
                    </a:lnTo>
                    <a:lnTo>
                      <a:pt x="480" y="1050"/>
                    </a:lnTo>
                    <a:lnTo>
                      <a:pt x="357" y="973"/>
                    </a:lnTo>
                    <a:lnTo>
                      <a:pt x="232" y="1105"/>
                    </a:lnTo>
                    <a:lnTo>
                      <a:pt x="436" y="1224"/>
                    </a:lnTo>
                    <a:lnTo>
                      <a:pt x="513" y="1198"/>
                    </a:lnTo>
                    <a:lnTo>
                      <a:pt x="538" y="1245"/>
                    </a:lnTo>
                    <a:lnTo>
                      <a:pt x="313" y="1359"/>
                    </a:lnTo>
                    <a:lnTo>
                      <a:pt x="162" y="1350"/>
                    </a:lnTo>
                    <a:lnTo>
                      <a:pt x="103" y="1440"/>
                    </a:lnTo>
                    <a:lnTo>
                      <a:pt x="11" y="1485"/>
                    </a:lnTo>
                    <a:lnTo>
                      <a:pt x="0" y="162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78" name="Freeform 95"/>
              <p:cNvSpPr>
                <a:spLocks/>
              </p:cNvSpPr>
              <p:nvPr/>
            </p:nvSpPr>
            <p:spPr bwMode="auto">
              <a:xfrm>
                <a:off x="12627427" y="4421474"/>
                <a:ext cx="171450" cy="163513"/>
              </a:xfrm>
              <a:custGeom>
                <a:avLst/>
                <a:gdLst>
                  <a:gd name="T0" fmla="*/ 2147483647 w 123"/>
                  <a:gd name="T1" fmla="*/ 2147483647 h 117"/>
                  <a:gd name="T2" fmla="*/ 2147483647 w 123"/>
                  <a:gd name="T3" fmla="*/ 2147483647 h 117"/>
                  <a:gd name="T4" fmla="*/ 2147483647 w 123"/>
                  <a:gd name="T5" fmla="*/ 0 h 117"/>
                  <a:gd name="T6" fmla="*/ 0 w 123"/>
                  <a:gd name="T7" fmla="*/ 2147483647 h 117"/>
                  <a:gd name="T8" fmla="*/ 2147483647 w 123"/>
                  <a:gd name="T9" fmla="*/ 2147483647 h 117"/>
                  <a:gd name="T10" fmla="*/ 2147483647 w 123"/>
                  <a:gd name="T11" fmla="*/ 2147483647 h 117"/>
                  <a:gd name="T12" fmla="*/ 2147483647 w 123"/>
                  <a:gd name="T13" fmla="*/ 2147483647 h 117"/>
                  <a:gd name="T14" fmla="*/ 2147483647 w 123"/>
                  <a:gd name="T15" fmla="*/ 2147483647 h 117"/>
                  <a:gd name="T16" fmla="*/ 2147483647 w 123"/>
                  <a:gd name="T17" fmla="*/ 2147483647 h 117"/>
                  <a:gd name="T18" fmla="*/ 2147483647 w 123"/>
                  <a:gd name="T19" fmla="*/ 2147483647 h 117"/>
                  <a:gd name="T20" fmla="*/ 2147483647 w 123"/>
                  <a:gd name="T21" fmla="*/ 2147483647 h 117"/>
                  <a:gd name="T22" fmla="*/ 2147483647 w 123"/>
                  <a:gd name="T23" fmla="*/ 2147483647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7"/>
                  <a:gd name="T38" fmla="*/ 123 w 123"/>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7">
                    <a:moveTo>
                      <a:pt x="81" y="30"/>
                    </a:moveTo>
                    <a:lnTo>
                      <a:pt x="61" y="3"/>
                    </a:lnTo>
                    <a:lnTo>
                      <a:pt x="34" y="0"/>
                    </a:lnTo>
                    <a:lnTo>
                      <a:pt x="0" y="12"/>
                    </a:lnTo>
                    <a:lnTo>
                      <a:pt x="6" y="63"/>
                    </a:lnTo>
                    <a:lnTo>
                      <a:pt x="31" y="117"/>
                    </a:lnTo>
                    <a:lnTo>
                      <a:pt x="58" y="111"/>
                    </a:lnTo>
                    <a:lnTo>
                      <a:pt x="73" y="90"/>
                    </a:lnTo>
                    <a:lnTo>
                      <a:pt x="123" y="59"/>
                    </a:lnTo>
                    <a:lnTo>
                      <a:pt x="123" y="39"/>
                    </a:lnTo>
                    <a:lnTo>
                      <a:pt x="93" y="47"/>
                    </a:lnTo>
                    <a:lnTo>
                      <a:pt x="81" y="3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79" name="Freeform 96"/>
              <p:cNvSpPr>
                <a:spLocks/>
              </p:cNvSpPr>
              <p:nvPr/>
            </p:nvSpPr>
            <p:spPr bwMode="auto">
              <a:xfrm>
                <a:off x="12587739" y="4483387"/>
                <a:ext cx="41275" cy="33337"/>
              </a:xfrm>
              <a:custGeom>
                <a:avLst/>
                <a:gdLst>
                  <a:gd name="T0" fmla="*/ 2147483647 w 30"/>
                  <a:gd name="T1" fmla="*/ 2147483647 h 23"/>
                  <a:gd name="T2" fmla="*/ 2147483647 w 30"/>
                  <a:gd name="T3" fmla="*/ 0 h 23"/>
                  <a:gd name="T4" fmla="*/ 0 w 30"/>
                  <a:gd name="T5" fmla="*/ 2147483647 h 23"/>
                  <a:gd name="T6" fmla="*/ 2147483647 w 30"/>
                  <a:gd name="T7" fmla="*/ 2147483647 h 23"/>
                  <a:gd name="T8" fmla="*/ 2147483647 w 30"/>
                  <a:gd name="T9" fmla="*/ 2147483647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30" y="18"/>
                    </a:moveTo>
                    <a:lnTo>
                      <a:pt x="15" y="0"/>
                    </a:lnTo>
                    <a:lnTo>
                      <a:pt x="0" y="5"/>
                    </a:lnTo>
                    <a:lnTo>
                      <a:pt x="18" y="23"/>
                    </a:lnTo>
                    <a:lnTo>
                      <a:pt x="30" y="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0" name="Freeform 100"/>
              <p:cNvSpPr>
                <a:spLocks/>
              </p:cNvSpPr>
              <p:nvPr/>
            </p:nvSpPr>
            <p:spPr bwMode="auto">
              <a:xfrm>
                <a:off x="12968739" y="1344899"/>
                <a:ext cx="73025" cy="76200"/>
              </a:xfrm>
              <a:custGeom>
                <a:avLst/>
                <a:gdLst>
                  <a:gd name="T0" fmla="*/ 2147483647 w 53"/>
                  <a:gd name="T1" fmla="*/ 2147483647 h 54"/>
                  <a:gd name="T2" fmla="*/ 2147483647 w 53"/>
                  <a:gd name="T3" fmla="*/ 2147483647 h 54"/>
                  <a:gd name="T4" fmla="*/ 0 w 53"/>
                  <a:gd name="T5" fmla="*/ 2147483647 h 54"/>
                  <a:gd name="T6" fmla="*/ 2147483647 w 53"/>
                  <a:gd name="T7" fmla="*/ 0 h 54"/>
                  <a:gd name="T8" fmla="*/ 2147483647 w 53"/>
                  <a:gd name="T9" fmla="*/ 2147483647 h 54"/>
                  <a:gd name="T10" fmla="*/ 2147483647 w 53"/>
                  <a:gd name="T11" fmla="*/ 2147483647 h 54"/>
                  <a:gd name="T12" fmla="*/ 2147483647 w 53"/>
                  <a:gd name="T13" fmla="*/ 2147483647 h 54"/>
                  <a:gd name="T14" fmla="*/ 2147483647 w 53"/>
                  <a:gd name="T15" fmla="*/ 2147483647 h 54"/>
                  <a:gd name="T16" fmla="*/ 2147483647 w 53"/>
                  <a:gd name="T17" fmla="*/ 2147483647 h 54"/>
                  <a:gd name="T18" fmla="*/ 2147483647 w 53"/>
                  <a:gd name="T19" fmla="*/ 214748364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54"/>
                  <a:gd name="T32" fmla="*/ 53 w 5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54">
                    <a:moveTo>
                      <a:pt x="16" y="44"/>
                    </a:moveTo>
                    <a:lnTo>
                      <a:pt x="11" y="33"/>
                    </a:lnTo>
                    <a:lnTo>
                      <a:pt x="0" y="16"/>
                    </a:lnTo>
                    <a:lnTo>
                      <a:pt x="6" y="0"/>
                    </a:lnTo>
                    <a:lnTo>
                      <a:pt x="28" y="3"/>
                    </a:lnTo>
                    <a:lnTo>
                      <a:pt x="47" y="24"/>
                    </a:lnTo>
                    <a:lnTo>
                      <a:pt x="44" y="37"/>
                    </a:lnTo>
                    <a:lnTo>
                      <a:pt x="53" y="49"/>
                    </a:lnTo>
                    <a:lnTo>
                      <a:pt x="31" y="54"/>
                    </a:lnTo>
                    <a:lnTo>
                      <a:pt x="16" y="4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1" name="Freeform 101"/>
              <p:cNvSpPr>
                <a:spLocks/>
              </p:cNvSpPr>
              <p:nvPr/>
            </p:nvSpPr>
            <p:spPr bwMode="auto">
              <a:xfrm>
                <a:off x="13063989" y="1108362"/>
                <a:ext cx="63500" cy="50800"/>
              </a:xfrm>
              <a:custGeom>
                <a:avLst/>
                <a:gdLst>
                  <a:gd name="T0" fmla="*/ 2147483647 w 46"/>
                  <a:gd name="T1" fmla="*/ 2147483647 h 36"/>
                  <a:gd name="T2" fmla="*/ 0 w 46"/>
                  <a:gd name="T3" fmla="*/ 2147483647 h 36"/>
                  <a:gd name="T4" fmla="*/ 2147483647 w 46"/>
                  <a:gd name="T5" fmla="*/ 2147483647 h 36"/>
                  <a:gd name="T6" fmla="*/ 2147483647 w 46"/>
                  <a:gd name="T7" fmla="*/ 0 h 36"/>
                  <a:gd name="T8" fmla="*/ 2147483647 w 46"/>
                  <a:gd name="T9" fmla="*/ 2147483647 h 36"/>
                  <a:gd name="T10" fmla="*/ 2147483647 w 46"/>
                  <a:gd name="T11" fmla="*/ 2147483647 h 36"/>
                  <a:gd name="T12" fmla="*/ 2147483647 w 46"/>
                  <a:gd name="T13" fmla="*/ 2147483647 h 36"/>
                  <a:gd name="T14" fmla="*/ 0 60000 65536"/>
                  <a:gd name="T15" fmla="*/ 0 60000 65536"/>
                  <a:gd name="T16" fmla="*/ 0 60000 65536"/>
                  <a:gd name="T17" fmla="*/ 0 60000 65536"/>
                  <a:gd name="T18" fmla="*/ 0 60000 65536"/>
                  <a:gd name="T19" fmla="*/ 0 60000 65536"/>
                  <a:gd name="T20" fmla="*/ 0 60000 65536"/>
                  <a:gd name="T21" fmla="*/ 0 w 46"/>
                  <a:gd name="T22" fmla="*/ 0 h 36"/>
                  <a:gd name="T23" fmla="*/ 46 w 4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6">
                    <a:moveTo>
                      <a:pt x="15" y="36"/>
                    </a:moveTo>
                    <a:lnTo>
                      <a:pt x="0" y="12"/>
                    </a:lnTo>
                    <a:lnTo>
                      <a:pt x="4" y="2"/>
                    </a:lnTo>
                    <a:lnTo>
                      <a:pt x="27" y="0"/>
                    </a:lnTo>
                    <a:lnTo>
                      <a:pt x="46" y="33"/>
                    </a:lnTo>
                    <a:lnTo>
                      <a:pt x="22" y="26"/>
                    </a:lnTo>
                    <a:lnTo>
                      <a:pt x="15" y="3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2" name="Freeform 102"/>
              <p:cNvSpPr>
                <a:spLocks/>
              </p:cNvSpPr>
              <p:nvPr/>
            </p:nvSpPr>
            <p:spPr bwMode="auto">
              <a:xfrm>
                <a:off x="12981439" y="1216312"/>
                <a:ext cx="196850" cy="142875"/>
              </a:xfrm>
              <a:custGeom>
                <a:avLst/>
                <a:gdLst>
                  <a:gd name="T0" fmla="*/ 2147483647 w 141"/>
                  <a:gd name="T1" fmla="*/ 2147483647 h 102"/>
                  <a:gd name="T2" fmla="*/ 2147483647 w 141"/>
                  <a:gd name="T3" fmla="*/ 2147483647 h 102"/>
                  <a:gd name="T4" fmla="*/ 2147483647 w 141"/>
                  <a:gd name="T5" fmla="*/ 2147483647 h 102"/>
                  <a:gd name="T6" fmla="*/ 2147483647 w 141"/>
                  <a:gd name="T7" fmla="*/ 2147483647 h 102"/>
                  <a:gd name="T8" fmla="*/ 2147483647 w 141"/>
                  <a:gd name="T9" fmla="*/ 2147483647 h 102"/>
                  <a:gd name="T10" fmla="*/ 2147483647 w 141"/>
                  <a:gd name="T11" fmla="*/ 2147483647 h 102"/>
                  <a:gd name="T12" fmla="*/ 2147483647 w 141"/>
                  <a:gd name="T13" fmla="*/ 2147483647 h 102"/>
                  <a:gd name="T14" fmla="*/ 2147483647 w 141"/>
                  <a:gd name="T15" fmla="*/ 2147483647 h 102"/>
                  <a:gd name="T16" fmla="*/ 2147483647 w 141"/>
                  <a:gd name="T17" fmla="*/ 2147483647 h 102"/>
                  <a:gd name="T18" fmla="*/ 0 w 141"/>
                  <a:gd name="T19" fmla="*/ 2147483647 h 102"/>
                  <a:gd name="T20" fmla="*/ 0 w 141"/>
                  <a:gd name="T21" fmla="*/ 2147483647 h 102"/>
                  <a:gd name="T22" fmla="*/ 2147483647 w 141"/>
                  <a:gd name="T23" fmla="*/ 0 h 102"/>
                  <a:gd name="T24" fmla="*/ 2147483647 w 141"/>
                  <a:gd name="T25" fmla="*/ 2147483647 h 102"/>
                  <a:gd name="T26" fmla="*/ 2147483647 w 141"/>
                  <a:gd name="T27" fmla="*/ 2147483647 h 102"/>
                  <a:gd name="T28" fmla="*/ 2147483647 w 141"/>
                  <a:gd name="T29" fmla="*/ 2147483647 h 102"/>
                  <a:gd name="T30" fmla="*/ 2147483647 w 141"/>
                  <a:gd name="T31" fmla="*/ 2147483647 h 102"/>
                  <a:gd name="T32" fmla="*/ 2147483647 w 141"/>
                  <a:gd name="T33" fmla="*/ 2147483647 h 102"/>
                  <a:gd name="T34" fmla="*/ 2147483647 w 141"/>
                  <a:gd name="T35" fmla="*/ 2147483647 h 102"/>
                  <a:gd name="T36" fmla="*/ 2147483647 w 141"/>
                  <a:gd name="T37" fmla="*/ 2147483647 h 102"/>
                  <a:gd name="T38" fmla="*/ 2147483647 w 141"/>
                  <a:gd name="T39" fmla="*/ 2147483647 h 102"/>
                  <a:gd name="T40" fmla="*/ 2147483647 w 141"/>
                  <a:gd name="T41" fmla="*/ 2147483647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102"/>
                  <a:gd name="T65" fmla="*/ 141 w 141"/>
                  <a:gd name="T66" fmla="*/ 102 h 1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102">
                    <a:moveTo>
                      <a:pt x="129" y="92"/>
                    </a:moveTo>
                    <a:lnTo>
                      <a:pt x="108" y="102"/>
                    </a:lnTo>
                    <a:lnTo>
                      <a:pt x="95" y="99"/>
                    </a:lnTo>
                    <a:lnTo>
                      <a:pt x="74" y="78"/>
                    </a:lnTo>
                    <a:lnTo>
                      <a:pt x="54" y="87"/>
                    </a:lnTo>
                    <a:lnTo>
                      <a:pt x="32" y="90"/>
                    </a:lnTo>
                    <a:lnTo>
                      <a:pt x="35" y="53"/>
                    </a:lnTo>
                    <a:lnTo>
                      <a:pt x="23" y="51"/>
                    </a:lnTo>
                    <a:lnTo>
                      <a:pt x="12" y="72"/>
                    </a:lnTo>
                    <a:lnTo>
                      <a:pt x="0" y="59"/>
                    </a:lnTo>
                    <a:lnTo>
                      <a:pt x="0" y="23"/>
                    </a:lnTo>
                    <a:lnTo>
                      <a:pt x="18" y="0"/>
                    </a:lnTo>
                    <a:lnTo>
                      <a:pt x="54" y="12"/>
                    </a:lnTo>
                    <a:lnTo>
                      <a:pt x="68" y="27"/>
                    </a:lnTo>
                    <a:lnTo>
                      <a:pt x="57" y="51"/>
                    </a:lnTo>
                    <a:lnTo>
                      <a:pt x="74" y="65"/>
                    </a:lnTo>
                    <a:lnTo>
                      <a:pt x="100" y="57"/>
                    </a:lnTo>
                    <a:lnTo>
                      <a:pt x="114" y="78"/>
                    </a:lnTo>
                    <a:lnTo>
                      <a:pt x="132" y="71"/>
                    </a:lnTo>
                    <a:lnTo>
                      <a:pt x="141" y="77"/>
                    </a:lnTo>
                    <a:lnTo>
                      <a:pt x="129" y="9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3" name="Freeform 103"/>
              <p:cNvSpPr>
                <a:spLocks/>
              </p:cNvSpPr>
              <p:nvPr/>
            </p:nvSpPr>
            <p:spPr bwMode="auto">
              <a:xfrm>
                <a:off x="13129077" y="1162337"/>
                <a:ext cx="34925" cy="41275"/>
              </a:xfrm>
              <a:custGeom>
                <a:avLst/>
                <a:gdLst>
                  <a:gd name="T0" fmla="*/ 2147483647 w 25"/>
                  <a:gd name="T1" fmla="*/ 2147483647 h 29"/>
                  <a:gd name="T2" fmla="*/ 0 w 25"/>
                  <a:gd name="T3" fmla="*/ 2147483647 h 29"/>
                  <a:gd name="T4" fmla="*/ 2147483647 w 25"/>
                  <a:gd name="T5" fmla="*/ 0 h 29"/>
                  <a:gd name="T6" fmla="*/ 2147483647 w 25"/>
                  <a:gd name="T7" fmla="*/ 2147483647 h 29"/>
                  <a:gd name="T8" fmla="*/ 2147483647 w 25"/>
                  <a:gd name="T9" fmla="*/ 2147483647 h 29"/>
                  <a:gd name="T10" fmla="*/ 2147483647 w 25"/>
                  <a:gd name="T11" fmla="*/ 2147483647 h 29"/>
                  <a:gd name="T12" fmla="*/ 0 60000 65536"/>
                  <a:gd name="T13" fmla="*/ 0 60000 65536"/>
                  <a:gd name="T14" fmla="*/ 0 60000 65536"/>
                  <a:gd name="T15" fmla="*/ 0 60000 65536"/>
                  <a:gd name="T16" fmla="*/ 0 60000 65536"/>
                  <a:gd name="T17" fmla="*/ 0 60000 65536"/>
                  <a:gd name="T18" fmla="*/ 0 w 25"/>
                  <a:gd name="T19" fmla="*/ 0 h 29"/>
                  <a:gd name="T20" fmla="*/ 25 w 2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5" h="29">
                    <a:moveTo>
                      <a:pt x="11" y="29"/>
                    </a:moveTo>
                    <a:lnTo>
                      <a:pt x="0" y="18"/>
                    </a:lnTo>
                    <a:lnTo>
                      <a:pt x="10" y="0"/>
                    </a:lnTo>
                    <a:lnTo>
                      <a:pt x="22" y="11"/>
                    </a:lnTo>
                    <a:lnTo>
                      <a:pt x="25" y="26"/>
                    </a:lnTo>
                    <a:lnTo>
                      <a:pt x="11" y="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4" name="Freeform 104"/>
              <p:cNvSpPr>
                <a:spLocks/>
              </p:cNvSpPr>
              <p:nvPr/>
            </p:nvSpPr>
            <p:spPr bwMode="auto">
              <a:xfrm>
                <a:off x="13048114" y="1187737"/>
                <a:ext cx="44450" cy="41275"/>
              </a:xfrm>
              <a:custGeom>
                <a:avLst/>
                <a:gdLst>
                  <a:gd name="T0" fmla="*/ 2147483647 w 32"/>
                  <a:gd name="T1" fmla="*/ 2147483647 h 29"/>
                  <a:gd name="T2" fmla="*/ 0 w 32"/>
                  <a:gd name="T3" fmla="*/ 2147483647 h 29"/>
                  <a:gd name="T4" fmla="*/ 2147483647 w 32"/>
                  <a:gd name="T5" fmla="*/ 0 h 29"/>
                  <a:gd name="T6" fmla="*/ 2147483647 w 32"/>
                  <a:gd name="T7" fmla="*/ 2147483647 h 29"/>
                  <a:gd name="T8" fmla="*/ 2147483647 w 32"/>
                  <a:gd name="T9" fmla="*/ 2147483647 h 29"/>
                  <a:gd name="T10" fmla="*/ 2147483647 w 32"/>
                  <a:gd name="T11" fmla="*/ 2147483647 h 29"/>
                  <a:gd name="T12" fmla="*/ 0 60000 65536"/>
                  <a:gd name="T13" fmla="*/ 0 60000 65536"/>
                  <a:gd name="T14" fmla="*/ 0 60000 65536"/>
                  <a:gd name="T15" fmla="*/ 0 60000 65536"/>
                  <a:gd name="T16" fmla="*/ 0 60000 65536"/>
                  <a:gd name="T17" fmla="*/ 0 60000 65536"/>
                  <a:gd name="T18" fmla="*/ 0 w 32"/>
                  <a:gd name="T19" fmla="*/ 0 h 29"/>
                  <a:gd name="T20" fmla="*/ 32 w 3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2" h="29">
                    <a:moveTo>
                      <a:pt x="17" y="29"/>
                    </a:moveTo>
                    <a:lnTo>
                      <a:pt x="0" y="9"/>
                    </a:lnTo>
                    <a:lnTo>
                      <a:pt x="16" y="0"/>
                    </a:lnTo>
                    <a:lnTo>
                      <a:pt x="26" y="3"/>
                    </a:lnTo>
                    <a:lnTo>
                      <a:pt x="32" y="21"/>
                    </a:lnTo>
                    <a:lnTo>
                      <a:pt x="17" y="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5" name="Freeform 105"/>
              <p:cNvSpPr>
                <a:spLocks/>
              </p:cNvSpPr>
              <p:nvPr/>
            </p:nvSpPr>
            <p:spPr bwMode="auto">
              <a:xfrm>
                <a:off x="13178289" y="1209962"/>
                <a:ext cx="38100" cy="36512"/>
              </a:xfrm>
              <a:custGeom>
                <a:avLst/>
                <a:gdLst>
                  <a:gd name="T0" fmla="*/ 2147483647 w 28"/>
                  <a:gd name="T1" fmla="*/ 2147483647 h 26"/>
                  <a:gd name="T2" fmla="*/ 0 w 28"/>
                  <a:gd name="T3" fmla="*/ 2147483647 h 26"/>
                  <a:gd name="T4" fmla="*/ 2147483647 w 28"/>
                  <a:gd name="T5" fmla="*/ 0 h 26"/>
                  <a:gd name="T6" fmla="*/ 2147483647 w 28"/>
                  <a:gd name="T7" fmla="*/ 2147483647 h 26"/>
                  <a:gd name="T8" fmla="*/ 2147483647 w 28"/>
                  <a:gd name="T9" fmla="*/ 2147483647 h 26"/>
                  <a:gd name="T10" fmla="*/ 2147483647 w 28"/>
                  <a:gd name="T11" fmla="*/ 2147483647 h 26"/>
                  <a:gd name="T12" fmla="*/ 0 60000 65536"/>
                  <a:gd name="T13" fmla="*/ 0 60000 65536"/>
                  <a:gd name="T14" fmla="*/ 0 60000 65536"/>
                  <a:gd name="T15" fmla="*/ 0 60000 65536"/>
                  <a:gd name="T16" fmla="*/ 0 60000 65536"/>
                  <a:gd name="T17" fmla="*/ 0 60000 65536"/>
                  <a:gd name="T18" fmla="*/ 0 w 28"/>
                  <a:gd name="T19" fmla="*/ 0 h 26"/>
                  <a:gd name="T20" fmla="*/ 28 w 2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8" h="26">
                    <a:moveTo>
                      <a:pt x="6" y="26"/>
                    </a:moveTo>
                    <a:lnTo>
                      <a:pt x="0" y="10"/>
                    </a:lnTo>
                    <a:lnTo>
                      <a:pt x="12" y="0"/>
                    </a:lnTo>
                    <a:lnTo>
                      <a:pt x="22" y="3"/>
                    </a:lnTo>
                    <a:lnTo>
                      <a:pt x="28" y="21"/>
                    </a:lnTo>
                    <a:lnTo>
                      <a:pt x="6" y="2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6" name="Freeform 106"/>
              <p:cNvSpPr>
                <a:spLocks/>
              </p:cNvSpPr>
              <p:nvPr/>
            </p:nvSpPr>
            <p:spPr bwMode="auto">
              <a:xfrm>
                <a:off x="13081452" y="1386174"/>
                <a:ext cx="44450" cy="55563"/>
              </a:xfrm>
              <a:custGeom>
                <a:avLst/>
                <a:gdLst>
                  <a:gd name="T0" fmla="*/ 2147483647 w 32"/>
                  <a:gd name="T1" fmla="*/ 2147483647 h 40"/>
                  <a:gd name="T2" fmla="*/ 0 w 32"/>
                  <a:gd name="T3" fmla="*/ 2147483647 h 40"/>
                  <a:gd name="T4" fmla="*/ 2147483647 w 32"/>
                  <a:gd name="T5" fmla="*/ 0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0 60000 65536"/>
                  <a:gd name="T15" fmla="*/ 0 60000 65536"/>
                  <a:gd name="T16" fmla="*/ 0 60000 65536"/>
                  <a:gd name="T17" fmla="*/ 0 60000 65536"/>
                  <a:gd name="T18" fmla="*/ 0 60000 65536"/>
                  <a:gd name="T19" fmla="*/ 0 60000 65536"/>
                  <a:gd name="T20" fmla="*/ 0 60000 65536"/>
                  <a:gd name="T21" fmla="*/ 0 w 32"/>
                  <a:gd name="T22" fmla="*/ 0 h 40"/>
                  <a:gd name="T23" fmla="*/ 32 w 3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0">
                    <a:moveTo>
                      <a:pt x="14" y="32"/>
                    </a:moveTo>
                    <a:lnTo>
                      <a:pt x="0" y="9"/>
                    </a:lnTo>
                    <a:lnTo>
                      <a:pt x="16" y="0"/>
                    </a:lnTo>
                    <a:lnTo>
                      <a:pt x="26" y="3"/>
                    </a:lnTo>
                    <a:lnTo>
                      <a:pt x="32" y="21"/>
                    </a:lnTo>
                    <a:lnTo>
                      <a:pt x="21" y="40"/>
                    </a:lnTo>
                    <a:lnTo>
                      <a:pt x="14" y="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7" name="Freeform 107"/>
              <p:cNvSpPr>
                <a:spLocks/>
              </p:cNvSpPr>
              <p:nvPr/>
            </p:nvSpPr>
            <p:spPr bwMode="auto">
              <a:xfrm>
                <a:off x="13106852" y="1252824"/>
                <a:ext cx="38100" cy="33338"/>
              </a:xfrm>
              <a:custGeom>
                <a:avLst/>
                <a:gdLst>
                  <a:gd name="T0" fmla="*/ 2147483647 w 27"/>
                  <a:gd name="T1" fmla="*/ 2147483647 h 23"/>
                  <a:gd name="T2" fmla="*/ 0 w 27"/>
                  <a:gd name="T3" fmla="*/ 2147483647 h 23"/>
                  <a:gd name="T4" fmla="*/ 2147483647 w 27"/>
                  <a:gd name="T5" fmla="*/ 0 h 23"/>
                  <a:gd name="T6" fmla="*/ 2147483647 w 27"/>
                  <a:gd name="T7" fmla="*/ 2147483647 h 23"/>
                  <a:gd name="T8" fmla="*/ 2147483647 w 27"/>
                  <a:gd name="T9" fmla="*/ 2147483647 h 23"/>
                  <a:gd name="T10" fmla="*/ 2147483647 w 27"/>
                  <a:gd name="T11" fmla="*/ 2147483647 h 23"/>
                  <a:gd name="T12" fmla="*/ 0 60000 65536"/>
                  <a:gd name="T13" fmla="*/ 0 60000 65536"/>
                  <a:gd name="T14" fmla="*/ 0 60000 65536"/>
                  <a:gd name="T15" fmla="*/ 0 60000 65536"/>
                  <a:gd name="T16" fmla="*/ 0 60000 65536"/>
                  <a:gd name="T17" fmla="*/ 0 60000 65536"/>
                  <a:gd name="T18" fmla="*/ 0 w 27"/>
                  <a:gd name="T19" fmla="*/ 0 h 23"/>
                  <a:gd name="T20" fmla="*/ 27 w 2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7" h="23">
                    <a:moveTo>
                      <a:pt x="11" y="23"/>
                    </a:moveTo>
                    <a:lnTo>
                      <a:pt x="0" y="12"/>
                    </a:lnTo>
                    <a:lnTo>
                      <a:pt x="14" y="0"/>
                    </a:lnTo>
                    <a:lnTo>
                      <a:pt x="27" y="9"/>
                    </a:lnTo>
                    <a:lnTo>
                      <a:pt x="25" y="20"/>
                    </a:lnTo>
                    <a:lnTo>
                      <a:pt x="11" y="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8" name="Freeform 108"/>
              <p:cNvSpPr>
                <a:spLocks/>
              </p:cNvSpPr>
              <p:nvPr/>
            </p:nvSpPr>
            <p:spPr bwMode="auto">
              <a:xfrm>
                <a:off x="13183052" y="1125824"/>
                <a:ext cx="65087" cy="41275"/>
              </a:xfrm>
              <a:custGeom>
                <a:avLst/>
                <a:gdLst>
                  <a:gd name="T0" fmla="*/ 2147483647 w 47"/>
                  <a:gd name="T1" fmla="*/ 2147483647 h 29"/>
                  <a:gd name="T2" fmla="*/ 0 w 47"/>
                  <a:gd name="T3" fmla="*/ 2147483647 h 29"/>
                  <a:gd name="T4" fmla="*/ 2147483647 w 47"/>
                  <a:gd name="T5" fmla="*/ 0 h 29"/>
                  <a:gd name="T6" fmla="*/ 2147483647 w 47"/>
                  <a:gd name="T7" fmla="*/ 2147483647 h 29"/>
                  <a:gd name="T8" fmla="*/ 2147483647 w 47"/>
                  <a:gd name="T9" fmla="*/ 2147483647 h 29"/>
                  <a:gd name="T10" fmla="*/ 2147483647 w 47"/>
                  <a:gd name="T11" fmla="*/ 2147483647 h 29"/>
                  <a:gd name="T12" fmla="*/ 2147483647 w 47"/>
                  <a:gd name="T13" fmla="*/ 2147483647 h 29"/>
                  <a:gd name="T14" fmla="*/ 2147483647 w 4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29"/>
                  <a:gd name="T26" fmla="*/ 47 w 4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29">
                    <a:moveTo>
                      <a:pt x="11" y="29"/>
                    </a:moveTo>
                    <a:lnTo>
                      <a:pt x="0" y="18"/>
                    </a:lnTo>
                    <a:lnTo>
                      <a:pt x="10" y="0"/>
                    </a:lnTo>
                    <a:lnTo>
                      <a:pt x="29" y="4"/>
                    </a:lnTo>
                    <a:lnTo>
                      <a:pt x="47" y="1"/>
                    </a:lnTo>
                    <a:lnTo>
                      <a:pt x="37" y="17"/>
                    </a:lnTo>
                    <a:lnTo>
                      <a:pt x="25" y="26"/>
                    </a:lnTo>
                    <a:lnTo>
                      <a:pt x="11" y="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9" name="Freeform 109"/>
              <p:cNvSpPr>
                <a:spLocks/>
              </p:cNvSpPr>
              <p:nvPr/>
            </p:nvSpPr>
            <p:spPr bwMode="auto">
              <a:xfrm>
                <a:off x="11873364" y="1568737"/>
                <a:ext cx="296863" cy="423862"/>
              </a:xfrm>
              <a:custGeom>
                <a:avLst/>
                <a:gdLst>
                  <a:gd name="T0" fmla="*/ 2147483647 w 212"/>
                  <a:gd name="T1" fmla="*/ 0 h 304"/>
                  <a:gd name="T2" fmla="*/ 2147483647 w 212"/>
                  <a:gd name="T3" fmla="*/ 2147483647 h 304"/>
                  <a:gd name="T4" fmla="*/ 2147483647 w 212"/>
                  <a:gd name="T5" fmla="*/ 2147483647 h 304"/>
                  <a:gd name="T6" fmla="*/ 2147483647 w 212"/>
                  <a:gd name="T7" fmla="*/ 2147483647 h 304"/>
                  <a:gd name="T8" fmla="*/ 2147483647 w 212"/>
                  <a:gd name="T9" fmla="*/ 2147483647 h 304"/>
                  <a:gd name="T10" fmla="*/ 2147483647 w 212"/>
                  <a:gd name="T11" fmla="*/ 2147483647 h 304"/>
                  <a:gd name="T12" fmla="*/ 2147483647 w 212"/>
                  <a:gd name="T13" fmla="*/ 2147483647 h 304"/>
                  <a:gd name="T14" fmla="*/ 2147483647 w 212"/>
                  <a:gd name="T15" fmla="*/ 2147483647 h 304"/>
                  <a:gd name="T16" fmla="*/ 2147483647 w 212"/>
                  <a:gd name="T17" fmla="*/ 2147483647 h 304"/>
                  <a:gd name="T18" fmla="*/ 2147483647 w 212"/>
                  <a:gd name="T19" fmla="*/ 2147483647 h 304"/>
                  <a:gd name="T20" fmla="*/ 2147483647 w 212"/>
                  <a:gd name="T21" fmla="*/ 2147483647 h 304"/>
                  <a:gd name="T22" fmla="*/ 2147483647 w 212"/>
                  <a:gd name="T23" fmla="*/ 2147483647 h 304"/>
                  <a:gd name="T24" fmla="*/ 2147483647 w 212"/>
                  <a:gd name="T25" fmla="*/ 2147483647 h 304"/>
                  <a:gd name="T26" fmla="*/ 2147483647 w 212"/>
                  <a:gd name="T27" fmla="*/ 2147483647 h 304"/>
                  <a:gd name="T28" fmla="*/ 2147483647 w 212"/>
                  <a:gd name="T29" fmla="*/ 2147483647 h 304"/>
                  <a:gd name="T30" fmla="*/ 2147483647 w 212"/>
                  <a:gd name="T31" fmla="*/ 2147483647 h 304"/>
                  <a:gd name="T32" fmla="*/ 2147483647 w 212"/>
                  <a:gd name="T33" fmla="*/ 2147483647 h 304"/>
                  <a:gd name="T34" fmla="*/ 2147483647 w 212"/>
                  <a:gd name="T35" fmla="*/ 2147483647 h 304"/>
                  <a:gd name="T36" fmla="*/ 2147483647 w 212"/>
                  <a:gd name="T37" fmla="*/ 2147483647 h 304"/>
                  <a:gd name="T38" fmla="*/ 2147483647 w 212"/>
                  <a:gd name="T39" fmla="*/ 2147483647 h 304"/>
                  <a:gd name="T40" fmla="*/ 2147483647 w 212"/>
                  <a:gd name="T41" fmla="*/ 2147483647 h 304"/>
                  <a:gd name="T42" fmla="*/ 2147483647 w 212"/>
                  <a:gd name="T43" fmla="*/ 2147483647 h 304"/>
                  <a:gd name="T44" fmla="*/ 0 w 212"/>
                  <a:gd name="T45" fmla="*/ 2147483647 h 304"/>
                  <a:gd name="T46" fmla="*/ 2147483647 w 212"/>
                  <a:gd name="T47" fmla="*/ 2147483647 h 304"/>
                  <a:gd name="T48" fmla="*/ 2147483647 w 212"/>
                  <a:gd name="T49" fmla="*/ 2147483647 h 304"/>
                  <a:gd name="T50" fmla="*/ 2147483647 w 212"/>
                  <a:gd name="T51" fmla="*/ 2147483647 h 304"/>
                  <a:gd name="T52" fmla="*/ 2147483647 w 212"/>
                  <a:gd name="T53" fmla="*/ 2147483647 h 304"/>
                  <a:gd name="T54" fmla="*/ 2147483647 w 212"/>
                  <a:gd name="T55" fmla="*/ 2147483647 h 304"/>
                  <a:gd name="T56" fmla="*/ 2147483647 w 212"/>
                  <a:gd name="T57" fmla="*/ 2147483647 h 304"/>
                  <a:gd name="T58" fmla="*/ 2147483647 w 212"/>
                  <a:gd name="T59" fmla="*/ 2147483647 h 304"/>
                  <a:gd name="T60" fmla="*/ 2147483647 w 212"/>
                  <a:gd name="T61" fmla="*/ 2147483647 h 304"/>
                  <a:gd name="T62" fmla="*/ 2147483647 w 212"/>
                  <a:gd name="T63" fmla="*/ 2147483647 h 304"/>
                  <a:gd name="T64" fmla="*/ 2147483647 w 212"/>
                  <a:gd name="T65" fmla="*/ 2147483647 h 304"/>
                  <a:gd name="T66" fmla="*/ 2147483647 w 212"/>
                  <a:gd name="T67" fmla="*/ 2147483647 h 304"/>
                  <a:gd name="T68" fmla="*/ 2147483647 w 212"/>
                  <a:gd name="T69" fmla="*/ 2147483647 h 304"/>
                  <a:gd name="T70" fmla="*/ 2147483647 w 212"/>
                  <a:gd name="T71" fmla="*/ 2147483647 h 304"/>
                  <a:gd name="T72" fmla="*/ 2147483647 w 212"/>
                  <a:gd name="T73" fmla="*/ 2147483647 h 304"/>
                  <a:gd name="T74" fmla="*/ 2147483647 w 212"/>
                  <a:gd name="T75" fmla="*/ 2147483647 h 304"/>
                  <a:gd name="T76" fmla="*/ 2147483647 w 212"/>
                  <a:gd name="T77" fmla="*/ 2147483647 h 304"/>
                  <a:gd name="T78" fmla="*/ 2147483647 w 212"/>
                  <a:gd name="T79" fmla="*/ 2147483647 h 304"/>
                  <a:gd name="T80" fmla="*/ 2147483647 w 212"/>
                  <a:gd name="T81" fmla="*/ 2147483647 h 304"/>
                  <a:gd name="T82" fmla="*/ 2147483647 w 212"/>
                  <a:gd name="T83" fmla="*/ 2147483647 h 304"/>
                  <a:gd name="T84" fmla="*/ 2147483647 w 212"/>
                  <a:gd name="T85" fmla="*/ 2147483647 h 304"/>
                  <a:gd name="T86" fmla="*/ 2147483647 w 212"/>
                  <a:gd name="T87" fmla="*/ 2147483647 h 304"/>
                  <a:gd name="T88" fmla="*/ 2147483647 w 212"/>
                  <a:gd name="T89" fmla="*/ 0 h 3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2"/>
                  <a:gd name="T136" fmla="*/ 0 h 304"/>
                  <a:gd name="T137" fmla="*/ 212 w 212"/>
                  <a:gd name="T138" fmla="*/ 304 h 3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2" h="304">
                    <a:moveTo>
                      <a:pt x="187" y="0"/>
                    </a:moveTo>
                    <a:lnTo>
                      <a:pt x="138" y="47"/>
                    </a:lnTo>
                    <a:lnTo>
                      <a:pt x="103" y="62"/>
                    </a:lnTo>
                    <a:lnTo>
                      <a:pt x="73" y="84"/>
                    </a:lnTo>
                    <a:lnTo>
                      <a:pt x="90" y="126"/>
                    </a:lnTo>
                    <a:lnTo>
                      <a:pt x="73" y="128"/>
                    </a:lnTo>
                    <a:lnTo>
                      <a:pt x="66" y="107"/>
                    </a:lnTo>
                    <a:lnTo>
                      <a:pt x="55" y="102"/>
                    </a:lnTo>
                    <a:lnTo>
                      <a:pt x="64" y="143"/>
                    </a:lnTo>
                    <a:lnTo>
                      <a:pt x="58" y="149"/>
                    </a:lnTo>
                    <a:lnTo>
                      <a:pt x="54" y="140"/>
                    </a:lnTo>
                    <a:lnTo>
                      <a:pt x="45" y="123"/>
                    </a:lnTo>
                    <a:lnTo>
                      <a:pt x="37" y="105"/>
                    </a:lnTo>
                    <a:lnTo>
                      <a:pt x="24" y="113"/>
                    </a:lnTo>
                    <a:lnTo>
                      <a:pt x="1" y="144"/>
                    </a:lnTo>
                    <a:lnTo>
                      <a:pt x="12" y="168"/>
                    </a:lnTo>
                    <a:lnTo>
                      <a:pt x="31" y="183"/>
                    </a:lnTo>
                    <a:lnTo>
                      <a:pt x="13" y="207"/>
                    </a:lnTo>
                    <a:lnTo>
                      <a:pt x="46" y="225"/>
                    </a:lnTo>
                    <a:lnTo>
                      <a:pt x="54" y="239"/>
                    </a:lnTo>
                    <a:lnTo>
                      <a:pt x="36" y="245"/>
                    </a:lnTo>
                    <a:lnTo>
                      <a:pt x="22" y="266"/>
                    </a:lnTo>
                    <a:lnTo>
                      <a:pt x="0" y="275"/>
                    </a:lnTo>
                    <a:lnTo>
                      <a:pt x="13" y="299"/>
                    </a:lnTo>
                    <a:lnTo>
                      <a:pt x="31" y="304"/>
                    </a:lnTo>
                    <a:lnTo>
                      <a:pt x="58" y="281"/>
                    </a:lnTo>
                    <a:lnTo>
                      <a:pt x="73" y="278"/>
                    </a:lnTo>
                    <a:lnTo>
                      <a:pt x="70" y="248"/>
                    </a:lnTo>
                    <a:lnTo>
                      <a:pt x="94" y="245"/>
                    </a:lnTo>
                    <a:lnTo>
                      <a:pt x="87" y="218"/>
                    </a:lnTo>
                    <a:lnTo>
                      <a:pt x="82" y="194"/>
                    </a:lnTo>
                    <a:lnTo>
                      <a:pt x="93" y="200"/>
                    </a:lnTo>
                    <a:lnTo>
                      <a:pt x="100" y="224"/>
                    </a:lnTo>
                    <a:lnTo>
                      <a:pt x="118" y="233"/>
                    </a:lnTo>
                    <a:lnTo>
                      <a:pt x="148" y="222"/>
                    </a:lnTo>
                    <a:lnTo>
                      <a:pt x="133" y="204"/>
                    </a:lnTo>
                    <a:lnTo>
                      <a:pt x="162" y="203"/>
                    </a:lnTo>
                    <a:lnTo>
                      <a:pt x="165" y="174"/>
                    </a:lnTo>
                    <a:lnTo>
                      <a:pt x="138" y="161"/>
                    </a:lnTo>
                    <a:lnTo>
                      <a:pt x="162" y="147"/>
                    </a:lnTo>
                    <a:lnTo>
                      <a:pt x="169" y="116"/>
                    </a:lnTo>
                    <a:lnTo>
                      <a:pt x="212" y="77"/>
                    </a:lnTo>
                    <a:lnTo>
                      <a:pt x="198" y="60"/>
                    </a:lnTo>
                    <a:lnTo>
                      <a:pt x="205" y="29"/>
                    </a:lnTo>
                    <a:lnTo>
                      <a:pt x="18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0" name="Freeform 110"/>
              <p:cNvSpPr>
                <a:spLocks/>
              </p:cNvSpPr>
              <p:nvPr/>
            </p:nvSpPr>
            <p:spPr bwMode="auto">
              <a:xfrm>
                <a:off x="11762239" y="2179924"/>
                <a:ext cx="69850" cy="168275"/>
              </a:xfrm>
              <a:custGeom>
                <a:avLst/>
                <a:gdLst>
                  <a:gd name="T0" fmla="*/ 2147483647 w 50"/>
                  <a:gd name="T1" fmla="*/ 2147483647 h 120"/>
                  <a:gd name="T2" fmla="*/ 2147483647 w 50"/>
                  <a:gd name="T3" fmla="*/ 2147483647 h 120"/>
                  <a:gd name="T4" fmla="*/ 0 w 50"/>
                  <a:gd name="T5" fmla="*/ 2147483647 h 120"/>
                  <a:gd name="T6" fmla="*/ 2147483647 w 50"/>
                  <a:gd name="T7" fmla="*/ 2147483647 h 120"/>
                  <a:gd name="T8" fmla="*/ 2147483647 w 50"/>
                  <a:gd name="T9" fmla="*/ 2147483647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20"/>
                  <a:gd name="T50" fmla="*/ 50 w 50"/>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20">
                    <a:moveTo>
                      <a:pt x="11" y="120"/>
                    </a:moveTo>
                    <a:lnTo>
                      <a:pt x="2" y="92"/>
                    </a:lnTo>
                    <a:lnTo>
                      <a:pt x="0" y="59"/>
                    </a:lnTo>
                    <a:lnTo>
                      <a:pt x="6" y="24"/>
                    </a:lnTo>
                    <a:lnTo>
                      <a:pt x="8" y="9"/>
                    </a:lnTo>
                    <a:lnTo>
                      <a:pt x="24" y="0"/>
                    </a:lnTo>
                    <a:lnTo>
                      <a:pt x="45" y="15"/>
                    </a:lnTo>
                    <a:lnTo>
                      <a:pt x="42" y="23"/>
                    </a:lnTo>
                    <a:lnTo>
                      <a:pt x="21" y="20"/>
                    </a:lnTo>
                    <a:lnTo>
                      <a:pt x="44" y="39"/>
                    </a:lnTo>
                    <a:lnTo>
                      <a:pt x="50" y="56"/>
                    </a:lnTo>
                    <a:lnTo>
                      <a:pt x="36" y="71"/>
                    </a:lnTo>
                    <a:lnTo>
                      <a:pt x="41" y="83"/>
                    </a:lnTo>
                    <a:lnTo>
                      <a:pt x="32" y="99"/>
                    </a:lnTo>
                    <a:lnTo>
                      <a:pt x="47" y="117"/>
                    </a:lnTo>
                    <a:lnTo>
                      <a:pt x="11" y="12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1" name="Freeform 111"/>
              <p:cNvSpPr>
                <a:spLocks/>
              </p:cNvSpPr>
              <p:nvPr/>
            </p:nvSpPr>
            <p:spPr bwMode="auto">
              <a:xfrm>
                <a:off x="12063864" y="2384712"/>
                <a:ext cx="50800" cy="63500"/>
              </a:xfrm>
              <a:custGeom>
                <a:avLst/>
                <a:gdLst>
                  <a:gd name="T0" fmla="*/ 2147483647 w 36"/>
                  <a:gd name="T1" fmla="*/ 2147483647 h 46"/>
                  <a:gd name="T2" fmla="*/ 2147483647 w 36"/>
                  <a:gd name="T3" fmla="*/ 2147483647 h 46"/>
                  <a:gd name="T4" fmla="*/ 2147483647 w 36"/>
                  <a:gd name="T5" fmla="*/ 2147483647 h 46"/>
                  <a:gd name="T6" fmla="*/ 0 w 36"/>
                  <a:gd name="T7" fmla="*/ 2147483647 h 46"/>
                  <a:gd name="T8" fmla="*/ 2147483647 w 36"/>
                  <a:gd name="T9" fmla="*/ 0 h 46"/>
                  <a:gd name="T10" fmla="*/ 2147483647 w 36"/>
                  <a:gd name="T11" fmla="*/ 2147483647 h 46"/>
                  <a:gd name="T12" fmla="*/ 2147483647 w 36"/>
                  <a:gd name="T13" fmla="*/ 2147483647 h 46"/>
                  <a:gd name="T14" fmla="*/ 2147483647 w 3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6"/>
                  <a:gd name="T26" fmla="*/ 36 w 3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6">
                    <a:moveTo>
                      <a:pt x="36" y="37"/>
                    </a:moveTo>
                    <a:lnTo>
                      <a:pt x="29" y="46"/>
                    </a:lnTo>
                    <a:lnTo>
                      <a:pt x="12" y="34"/>
                    </a:lnTo>
                    <a:lnTo>
                      <a:pt x="0" y="12"/>
                    </a:lnTo>
                    <a:lnTo>
                      <a:pt x="17" y="0"/>
                    </a:lnTo>
                    <a:lnTo>
                      <a:pt x="30" y="3"/>
                    </a:lnTo>
                    <a:lnTo>
                      <a:pt x="36" y="22"/>
                    </a:lnTo>
                    <a:lnTo>
                      <a:pt x="36" y="3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2" name="Freeform 112"/>
              <p:cNvSpPr>
                <a:spLocks/>
              </p:cNvSpPr>
              <p:nvPr/>
            </p:nvSpPr>
            <p:spPr bwMode="auto">
              <a:xfrm>
                <a:off x="11744777" y="2014824"/>
                <a:ext cx="134937" cy="104775"/>
              </a:xfrm>
              <a:custGeom>
                <a:avLst/>
                <a:gdLst>
                  <a:gd name="T0" fmla="*/ 2147483647 w 97"/>
                  <a:gd name="T1" fmla="*/ 2147483647 h 75"/>
                  <a:gd name="T2" fmla="*/ 2147483647 w 97"/>
                  <a:gd name="T3" fmla="*/ 2147483647 h 75"/>
                  <a:gd name="T4" fmla="*/ 2147483647 w 97"/>
                  <a:gd name="T5" fmla="*/ 2147483647 h 75"/>
                  <a:gd name="T6" fmla="*/ 2147483647 w 97"/>
                  <a:gd name="T7" fmla="*/ 2147483647 h 75"/>
                  <a:gd name="T8" fmla="*/ 0 w 97"/>
                  <a:gd name="T9" fmla="*/ 2147483647 h 75"/>
                  <a:gd name="T10" fmla="*/ 2147483647 w 97"/>
                  <a:gd name="T11" fmla="*/ 2147483647 h 75"/>
                  <a:gd name="T12" fmla="*/ 2147483647 w 97"/>
                  <a:gd name="T13" fmla="*/ 0 h 75"/>
                  <a:gd name="T14" fmla="*/ 2147483647 w 97"/>
                  <a:gd name="T15" fmla="*/ 2147483647 h 75"/>
                  <a:gd name="T16" fmla="*/ 2147483647 w 97"/>
                  <a:gd name="T17" fmla="*/ 2147483647 h 75"/>
                  <a:gd name="T18" fmla="*/ 2147483647 w 97"/>
                  <a:gd name="T19" fmla="*/ 2147483647 h 75"/>
                  <a:gd name="T20" fmla="*/ 2147483647 w 97"/>
                  <a:gd name="T21" fmla="*/ 2147483647 h 75"/>
                  <a:gd name="T22" fmla="*/ 2147483647 w 97"/>
                  <a:gd name="T23" fmla="*/ 2147483647 h 75"/>
                  <a:gd name="T24" fmla="*/ 2147483647 w 97"/>
                  <a:gd name="T25" fmla="*/ 2147483647 h 75"/>
                  <a:gd name="T26" fmla="*/ 2147483647 w 97"/>
                  <a:gd name="T27" fmla="*/ 2147483647 h 75"/>
                  <a:gd name="T28" fmla="*/ 2147483647 w 97"/>
                  <a:gd name="T29" fmla="*/ 2147483647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75"/>
                  <a:gd name="T47" fmla="*/ 97 w 97"/>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75">
                    <a:moveTo>
                      <a:pt x="79" y="75"/>
                    </a:moveTo>
                    <a:lnTo>
                      <a:pt x="55" y="75"/>
                    </a:lnTo>
                    <a:lnTo>
                      <a:pt x="33" y="57"/>
                    </a:lnTo>
                    <a:lnTo>
                      <a:pt x="9" y="54"/>
                    </a:lnTo>
                    <a:lnTo>
                      <a:pt x="0" y="24"/>
                    </a:lnTo>
                    <a:lnTo>
                      <a:pt x="54" y="12"/>
                    </a:lnTo>
                    <a:lnTo>
                      <a:pt x="70" y="0"/>
                    </a:lnTo>
                    <a:lnTo>
                      <a:pt x="90" y="15"/>
                    </a:lnTo>
                    <a:lnTo>
                      <a:pt x="97" y="28"/>
                    </a:lnTo>
                    <a:lnTo>
                      <a:pt x="90" y="30"/>
                    </a:lnTo>
                    <a:lnTo>
                      <a:pt x="76" y="28"/>
                    </a:lnTo>
                    <a:lnTo>
                      <a:pt x="70" y="34"/>
                    </a:lnTo>
                    <a:lnTo>
                      <a:pt x="84" y="54"/>
                    </a:lnTo>
                    <a:lnTo>
                      <a:pt x="78" y="58"/>
                    </a:lnTo>
                    <a:lnTo>
                      <a:pt x="79" y="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3" name="Freeform 113"/>
              <p:cNvSpPr>
                <a:spLocks/>
              </p:cNvSpPr>
              <p:nvPr/>
            </p:nvSpPr>
            <p:spPr bwMode="auto">
              <a:xfrm>
                <a:off x="11781289" y="2137062"/>
                <a:ext cx="50800" cy="34925"/>
              </a:xfrm>
              <a:custGeom>
                <a:avLst/>
                <a:gdLst>
                  <a:gd name="T0" fmla="*/ 2147483647 w 36"/>
                  <a:gd name="T1" fmla="*/ 2147483647 h 25"/>
                  <a:gd name="T2" fmla="*/ 2147483647 w 36"/>
                  <a:gd name="T3" fmla="*/ 2147483647 h 25"/>
                  <a:gd name="T4" fmla="*/ 0 w 36"/>
                  <a:gd name="T5" fmla="*/ 0 h 25"/>
                  <a:gd name="T6" fmla="*/ 2147483647 w 36"/>
                  <a:gd name="T7" fmla="*/ 0 h 25"/>
                  <a:gd name="T8" fmla="*/ 2147483647 w 36"/>
                  <a:gd name="T9" fmla="*/ 0 h 25"/>
                  <a:gd name="T10" fmla="*/ 2147483647 w 36"/>
                  <a:gd name="T11" fmla="*/ 2147483647 h 25"/>
                  <a:gd name="T12" fmla="*/ 2147483647 w 36"/>
                  <a:gd name="T13" fmla="*/ 2147483647 h 25"/>
                  <a:gd name="T14" fmla="*/ 0 60000 65536"/>
                  <a:gd name="T15" fmla="*/ 0 60000 65536"/>
                  <a:gd name="T16" fmla="*/ 0 60000 65536"/>
                  <a:gd name="T17" fmla="*/ 0 60000 65536"/>
                  <a:gd name="T18" fmla="*/ 0 60000 65536"/>
                  <a:gd name="T19" fmla="*/ 0 60000 65536"/>
                  <a:gd name="T20" fmla="*/ 0 60000 65536"/>
                  <a:gd name="T21" fmla="*/ 0 w 36"/>
                  <a:gd name="T22" fmla="*/ 0 h 25"/>
                  <a:gd name="T23" fmla="*/ 36 w 3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5">
                    <a:moveTo>
                      <a:pt x="36" y="25"/>
                    </a:moveTo>
                    <a:lnTo>
                      <a:pt x="12" y="22"/>
                    </a:lnTo>
                    <a:lnTo>
                      <a:pt x="0" y="0"/>
                    </a:lnTo>
                    <a:lnTo>
                      <a:pt x="18" y="0"/>
                    </a:lnTo>
                    <a:lnTo>
                      <a:pt x="33" y="0"/>
                    </a:lnTo>
                    <a:lnTo>
                      <a:pt x="36" y="10"/>
                    </a:lnTo>
                    <a:lnTo>
                      <a:pt x="36" y="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4" name="Freeform 114"/>
              <p:cNvSpPr>
                <a:spLocks/>
              </p:cNvSpPr>
              <p:nvPr/>
            </p:nvSpPr>
            <p:spPr bwMode="auto">
              <a:xfrm>
                <a:off x="11724139" y="2381537"/>
                <a:ext cx="44450" cy="52387"/>
              </a:xfrm>
              <a:custGeom>
                <a:avLst/>
                <a:gdLst>
                  <a:gd name="T0" fmla="*/ 0 w 32"/>
                  <a:gd name="T1" fmla="*/ 2147483647 h 38"/>
                  <a:gd name="T2" fmla="*/ 2147483647 w 32"/>
                  <a:gd name="T3" fmla="*/ 2147483647 h 38"/>
                  <a:gd name="T4" fmla="*/ 2147483647 w 32"/>
                  <a:gd name="T5" fmla="*/ 0 h 38"/>
                  <a:gd name="T6" fmla="*/ 2147483647 w 32"/>
                  <a:gd name="T7" fmla="*/ 2147483647 h 38"/>
                  <a:gd name="T8" fmla="*/ 2147483647 w 32"/>
                  <a:gd name="T9" fmla="*/ 2147483647 h 38"/>
                  <a:gd name="T10" fmla="*/ 2147483647 w 32"/>
                  <a:gd name="T11" fmla="*/ 2147483647 h 38"/>
                  <a:gd name="T12" fmla="*/ 0 w 32"/>
                  <a:gd name="T13" fmla="*/ 2147483647 h 38"/>
                  <a:gd name="T14" fmla="*/ 0 60000 65536"/>
                  <a:gd name="T15" fmla="*/ 0 60000 65536"/>
                  <a:gd name="T16" fmla="*/ 0 60000 65536"/>
                  <a:gd name="T17" fmla="*/ 0 60000 65536"/>
                  <a:gd name="T18" fmla="*/ 0 60000 65536"/>
                  <a:gd name="T19" fmla="*/ 0 60000 65536"/>
                  <a:gd name="T20" fmla="*/ 0 60000 65536"/>
                  <a:gd name="T21" fmla="*/ 0 w 32"/>
                  <a:gd name="T22" fmla="*/ 0 h 38"/>
                  <a:gd name="T23" fmla="*/ 32 w 3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8">
                    <a:moveTo>
                      <a:pt x="0" y="38"/>
                    </a:moveTo>
                    <a:lnTo>
                      <a:pt x="3" y="15"/>
                    </a:lnTo>
                    <a:lnTo>
                      <a:pt x="20" y="0"/>
                    </a:lnTo>
                    <a:lnTo>
                      <a:pt x="31" y="12"/>
                    </a:lnTo>
                    <a:lnTo>
                      <a:pt x="32" y="24"/>
                    </a:lnTo>
                    <a:lnTo>
                      <a:pt x="21" y="36"/>
                    </a:lnTo>
                    <a:lnTo>
                      <a:pt x="0" y="3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5" name="Freeform 115"/>
              <p:cNvSpPr>
                <a:spLocks/>
              </p:cNvSpPr>
              <p:nvPr/>
            </p:nvSpPr>
            <p:spPr bwMode="auto">
              <a:xfrm>
                <a:off x="12130539" y="1713199"/>
                <a:ext cx="42863" cy="31750"/>
              </a:xfrm>
              <a:custGeom>
                <a:avLst/>
                <a:gdLst>
                  <a:gd name="T0" fmla="*/ 2147483647 w 30"/>
                  <a:gd name="T1" fmla="*/ 2147483647 h 23"/>
                  <a:gd name="T2" fmla="*/ 0 w 30"/>
                  <a:gd name="T3" fmla="*/ 2147483647 h 23"/>
                  <a:gd name="T4" fmla="*/ 2147483647 w 30"/>
                  <a:gd name="T5" fmla="*/ 0 h 23"/>
                  <a:gd name="T6" fmla="*/ 2147483647 w 30"/>
                  <a:gd name="T7" fmla="*/ 2147483647 h 23"/>
                  <a:gd name="T8" fmla="*/ 2147483647 w 30"/>
                  <a:gd name="T9" fmla="*/ 2147483647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11" y="23"/>
                    </a:moveTo>
                    <a:lnTo>
                      <a:pt x="0" y="12"/>
                    </a:lnTo>
                    <a:lnTo>
                      <a:pt x="17" y="0"/>
                    </a:lnTo>
                    <a:lnTo>
                      <a:pt x="30" y="3"/>
                    </a:lnTo>
                    <a:lnTo>
                      <a:pt x="11" y="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6" name="Freeform 116"/>
              <p:cNvSpPr>
                <a:spLocks/>
              </p:cNvSpPr>
              <p:nvPr/>
            </p:nvSpPr>
            <p:spPr bwMode="auto">
              <a:xfrm>
                <a:off x="11967027" y="2032287"/>
                <a:ext cx="325437" cy="365125"/>
              </a:xfrm>
              <a:custGeom>
                <a:avLst/>
                <a:gdLst>
                  <a:gd name="T0" fmla="*/ 2147483647 w 233"/>
                  <a:gd name="T1" fmla="*/ 0 h 262"/>
                  <a:gd name="T2" fmla="*/ 2147483647 w 233"/>
                  <a:gd name="T3" fmla="*/ 2147483647 h 262"/>
                  <a:gd name="T4" fmla="*/ 2147483647 w 233"/>
                  <a:gd name="T5" fmla="*/ 2147483647 h 262"/>
                  <a:gd name="T6" fmla="*/ 2147483647 w 233"/>
                  <a:gd name="T7" fmla="*/ 2147483647 h 262"/>
                  <a:gd name="T8" fmla="*/ 2147483647 w 233"/>
                  <a:gd name="T9" fmla="*/ 2147483647 h 262"/>
                  <a:gd name="T10" fmla="*/ 2147483647 w 233"/>
                  <a:gd name="T11" fmla="*/ 2147483647 h 262"/>
                  <a:gd name="T12" fmla="*/ 2147483647 w 233"/>
                  <a:gd name="T13" fmla="*/ 2147483647 h 262"/>
                  <a:gd name="T14" fmla="*/ 2147483647 w 233"/>
                  <a:gd name="T15" fmla="*/ 2147483647 h 262"/>
                  <a:gd name="T16" fmla="*/ 2147483647 w 233"/>
                  <a:gd name="T17" fmla="*/ 2147483647 h 262"/>
                  <a:gd name="T18" fmla="*/ 2147483647 w 233"/>
                  <a:gd name="T19" fmla="*/ 2147483647 h 262"/>
                  <a:gd name="T20" fmla="*/ 2147483647 w 233"/>
                  <a:gd name="T21" fmla="*/ 2147483647 h 262"/>
                  <a:gd name="T22" fmla="*/ 0 w 233"/>
                  <a:gd name="T23" fmla="*/ 2147483647 h 262"/>
                  <a:gd name="T24" fmla="*/ 2147483647 w 233"/>
                  <a:gd name="T25" fmla="*/ 2147483647 h 262"/>
                  <a:gd name="T26" fmla="*/ 2147483647 w 233"/>
                  <a:gd name="T27" fmla="*/ 2147483647 h 262"/>
                  <a:gd name="T28" fmla="*/ 2147483647 w 233"/>
                  <a:gd name="T29" fmla="*/ 2147483647 h 262"/>
                  <a:gd name="T30" fmla="*/ 2147483647 w 233"/>
                  <a:gd name="T31" fmla="*/ 2147483647 h 262"/>
                  <a:gd name="T32" fmla="*/ 2147483647 w 233"/>
                  <a:gd name="T33" fmla="*/ 2147483647 h 262"/>
                  <a:gd name="T34" fmla="*/ 2147483647 w 233"/>
                  <a:gd name="T35" fmla="*/ 2147483647 h 262"/>
                  <a:gd name="T36" fmla="*/ 2147483647 w 233"/>
                  <a:gd name="T37" fmla="*/ 2147483647 h 262"/>
                  <a:gd name="T38" fmla="*/ 2147483647 w 233"/>
                  <a:gd name="T39" fmla="*/ 2147483647 h 262"/>
                  <a:gd name="T40" fmla="*/ 2147483647 w 233"/>
                  <a:gd name="T41" fmla="*/ 2147483647 h 262"/>
                  <a:gd name="T42" fmla="*/ 2147483647 w 233"/>
                  <a:gd name="T43" fmla="*/ 2147483647 h 262"/>
                  <a:gd name="T44" fmla="*/ 2147483647 w 233"/>
                  <a:gd name="T45" fmla="*/ 2147483647 h 262"/>
                  <a:gd name="T46" fmla="*/ 2147483647 w 233"/>
                  <a:gd name="T47" fmla="*/ 2147483647 h 262"/>
                  <a:gd name="T48" fmla="*/ 2147483647 w 233"/>
                  <a:gd name="T49" fmla="*/ 2147483647 h 262"/>
                  <a:gd name="T50" fmla="*/ 2147483647 w 233"/>
                  <a:gd name="T51" fmla="*/ 2147483647 h 262"/>
                  <a:gd name="T52" fmla="*/ 2147483647 w 233"/>
                  <a:gd name="T53" fmla="*/ 2147483647 h 262"/>
                  <a:gd name="T54" fmla="*/ 2147483647 w 233"/>
                  <a:gd name="T55" fmla="*/ 2147483647 h 262"/>
                  <a:gd name="T56" fmla="*/ 2147483647 w 233"/>
                  <a:gd name="T57" fmla="*/ 2147483647 h 262"/>
                  <a:gd name="T58" fmla="*/ 2147483647 w 233"/>
                  <a:gd name="T59" fmla="*/ 2147483647 h 262"/>
                  <a:gd name="T60" fmla="*/ 2147483647 w 233"/>
                  <a:gd name="T61" fmla="*/ 2147483647 h 262"/>
                  <a:gd name="T62" fmla="*/ 2147483647 w 233"/>
                  <a:gd name="T63" fmla="*/ 2147483647 h 262"/>
                  <a:gd name="T64" fmla="*/ 2147483647 w 233"/>
                  <a:gd name="T65" fmla="*/ 2147483647 h 262"/>
                  <a:gd name="T66" fmla="*/ 2147483647 w 233"/>
                  <a:gd name="T67" fmla="*/ 2147483647 h 262"/>
                  <a:gd name="T68" fmla="*/ 2147483647 w 233"/>
                  <a:gd name="T69" fmla="*/ 2147483647 h 262"/>
                  <a:gd name="T70" fmla="*/ 2147483647 w 233"/>
                  <a:gd name="T71" fmla="*/ 2147483647 h 262"/>
                  <a:gd name="T72" fmla="*/ 2147483647 w 233"/>
                  <a:gd name="T73" fmla="*/ 2147483647 h 262"/>
                  <a:gd name="T74" fmla="*/ 2147483647 w 233"/>
                  <a:gd name="T75" fmla="*/ 2147483647 h 262"/>
                  <a:gd name="T76" fmla="*/ 2147483647 w 233"/>
                  <a:gd name="T77" fmla="*/ 2147483647 h 262"/>
                  <a:gd name="T78" fmla="*/ 2147483647 w 233"/>
                  <a:gd name="T79" fmla="*/ 2147483647 h 262"/>
                  <a:gd name="T80" fmla="*/ 2147483647 w 233"/>
                  <a:gd name="T81" fmla="*/ 2147483647 h 262"/>
                  <a:gd name="T82" fmla="*/ 2147483647 w 233"/>
                  <a:gd name="T83" fmla="*/ 2147483647 h 262"/>
                  <a:gd name="T84" fmla="*/ 2147483647 w 233"/>
                  <a:gd name="T85" fmla="*/ 2147483647 h 262"/>
                  <a:gd name="T86" fmla="*/ 2147483647 w 233"/>
                  <a:gd name="T87" fmla="*/ 0 h 262"/>
                  <a:gd name="T88" fmla="*/ 2147483647 w 233"/>
                  <a:gd name="T89" fmla="*/ 0 h 2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3"/>
                  <a:gd name="T136" fmla="*/ 0 h 262"/>
                  <a:gd name="T137" fmla="*/ 233 w 233"/>
                  <a:gd name="T138" fmla="*/ 262 h 2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3" h="262">
                    <a:moveTo>
                      <a:pt x="95" y="0"/>
                    </a:moveTo>
                    <a:lnTo>
                      <a:pt x="83" y="16"/>
                    </a:lnTo>
                    <a:lnTo>
                      <a:pt x="89" y="63"/>
                    </a:lnTo>
                    <a:lnTo>
                      <a:pt x="69" y="69"/>
                    </a:lnTo>
                    <a:lnTo>
                      <a:pt x="60" y="54"/>
                    </a:lnTo>
                    <a:lnTo>
                      <a:pt x="47" y="33"/>
                    </a:lnTo>
                    <a:lnTo>
                      <a:pt x="35" y="33"/>
                    </a:lnTo>
                    <a:lnTo>
                      <a:pt x="33" y="46"/>
                    </a:lnTo>
                    <a:lnTo>
                      <a:pt x="39" y="64"/>
                    </a:lnTo>
                    <a:lnTo>
                      <a:pt x="30" y="79"/>
                    </a:lnTo>
                    <a:lnTo>
                      <a:pt x="17" y="72"/>
                    </a:lnTo>
                    <a:lnTo>
                      <a:pt x="0" y="96"/>
                    </a:lnTo>
                    <a:lnTo>
                      <a:pt x="21" y="130"/>
                    </a:lnTo>
                    <a:lnTo>
                      <a:pt x="39" y="132"/>
                    </a:lnTo>
                    <a:lnTo>
                      <a:pt x="56" y="115"/>
                    </a:lnTo>
                    <a:lnTo>
                      <a:pt x="65" y="133"/>
                    </a:lnTo>
                    <a:lnTo>
                      <a:pt x="78" y="127"/>
                    </a:lnTo>
                    <a:lnTo>
                      <a:pt x="86" y="141"/>
                    </a:lnTo>
                    <a:lnTo>
                      <a:pt x="69" y="148"/>
                    </a:lnTo>
                    <a:lnTo>
                      <a:pt x="66" y="165"/>
                    </a:lnTo>
                    <a:lnTo>
                      <a:pt x="81" y="174"/>
                    </a:lnTo>
                    <a:lnTo>
                      <a:pt x="86" y="189"/>
                    </a:lnTo>
                    <a:lnTo>
                      <a:pt x="98" y="196"/>
                    </a:lnTo>
                    <a:lnTo>
                      <a:pt x="99" y="208"/>
                    </a:lnTo>
                    <a:lnTo>
                      <a:pt x="128" y="195"/>
                    </a:lnTo>
                    <a:lnTo>
                      <a:pt x="140" y="214"/>
                    </a:lnTo>
                    <a:lnTo>
                      <a:pt x="158" y="196"/>
                    </a:lnTo>
                    <a:lnTo>
                      <a:pt x="180" y="205"/>
                    </a:lnTo>
                    <a:lnTo>
                      <a:pt x="168" y="219"/>
                    </a:lnTo>
                    <a:lnTo>
                      <a:pt x="156" y="243"/>
                    </a:lnTo>
                    <a:lnTo>
                      <a:pt x="159" y="259"/>
                    </a:lnTo>
                    <a:lnTo>
                      <a:pt x="176" y="262"/>
                    </a:lnTo>
                    <a:lnTo>
                      <a:pt x="195" y="241"/>
                    </a:lnTo>
                    <a:lnTo>
                      <a:pt x="228" y="198"/>
                    </a:lnTo>
                    <a:lnTo>
                      <a:pt x="233" y="177"/>
                    </a:lnTo>
                    <a:lnTo>
                      <a:pt x="227" y="171"/>
                    </a:lnTo>
                    <a:lnTo>
                      <a:pt x="192" y="181"/>
                    </a:lnTo>
                    <a:lnTo>
                      <a:pt x="145" y="154"/>
                    </a:lnTo>
                    <a:lnTo>
                      <a:pt x="137" y="145"/>
                    </a:lnTo>
                    <a:lnTo>
                      <a:pt x="138" y="120"/>
                    </a:lnTo>
                    <a:lnTo>
                      <a:pt x="129" y="96"/>
                    </a:lnTo>
                    <a:lnTo>
                      <a:pt x="138" y="55"/>
                    </a:lnTo>
                    <a:lnTo>
                      <a:pt x="123" y="18"/>
                    </a:lnTo>
                    <a:lnTo>
                      <a:pt x="114" y="0"/>
                    </a:lnTo>
                    <a:lnTo>
                      <a:pt x="95"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7" name="Freeform 117"/>
              <p:cNvSpPr>
                <a:spLocks/>
              </p:cNvSpPr>
              <p:nvPr/>
            </p:nvSpPr>
            <p:spPr bwMode="auto">
              <a:xfrm>
                <a:off x="12070214" y="2606962"/>
                <a:ext cx="230188" cy="217487"/>
              </a:xfrm>
              <a:custGeom>
                <a:avLst/>
                <a:gdLst>
                  <a:gd name="T0" fmla="*/ 0 w 165"/>
                  <a:gd name="T1" fmla="*/ 2147483647 h 155"/>
                  <a:gd name="T2" fmla="*/ 2147483647 w 165"/>
                  <a:gd name="T3" fmla="*/ 2147483647 h 155"/>
                  <a:gd name="T4" fmla="*/ 2147483647 w 165"/>
                  <a:gd name="T5" fmla="*/ 2147483647 h 155"/>
                  <a:gd name="T6" fmla="*/ 2147483647 w 165"/>
                  <a:gd name="T7" fmla="*/ 2147483647 h 155"/>
                  <a:gd name="T8" fmla="*/ 2147483647 w 165"/>
                  <a:gd name="T9" fmla="*/ 2147483647 h 155"/>
                  <a:gd name="T10" fmla="*/ 2147483647 w 165"/>
                  <a:gd name="T11" fmla="*/ 2147483647 h 155"/>
                  <a:gd name="T12" fmla="*/ 2147483647 w 165"/>
                  <a:gd name="T13" fmla="*/ 2147483647 h 155"/>
                  <a:gd name="T14" fmla="*/ 2147483647 w 165"/>
                  <a:gd name="T15" fmla="*/ 2147483647 h 155"/>
                  <a:gd name="T16" fmla="*/ 2147483647 w 165"/>
                  <a:gd name="T17" fmla="*/ 2147483647 h 155"/>
                  <a:gd name="T18" fmla="*/ 2147483647 w 165"/>
                  <a:gd name="T19" fmla="*/ 2147483647 h 155"/>
                  <a:gd name="T20" fmla="*/ 2147483647 w 165"/>
                  <a:gd name="T21" fmla="*/ 2147483647 h 155"/>
                  <a:gd name="T22" fmla="*/ 2147483647 w 165"/>
                  <a:gd name="T23" fmla="*/ 2147483647 h 155"/>
                  <a:gd name="T24" fmla="*/ 2147483647 w 165"/>
                  <a:gd name="T25" fmla="*/ 0 h 155"/>
                  <a:gd name="T26" fmla="*/ 2147483647 w 165"/>
                  <a:gd name="T27" fmla="*/ 2147483647 h 155"/>
                  <a:gd name="T28" fmla="*/ 2147483647 w 165"/>
                  <a:gd name="T29" fmla="*/ 2147483647 h 155"/>
                  <a:gd name="T30" fmla="*/ 2147483647 w 165"/>
                  <a:gd name="T31" fmla="*/ 2147483647 h 155"/>
                  <a:gd name="T32" fmla="*/ 2147483647 w 165"/>
                  <a:gd name="T33" fmla="*/ 2147483647 h 155"/>
                  <a:gd name="T34" fmla="*/ 2147483647 w 165"/>
                  <a:gd name="T35" fmla="*/ 2147483647 h 155"/>
                  <a:gd name="T36" fmla="*/ 2147483647 w 165"/>
                  <a:gd name="T37" fmla="*/ 2147483647 h 155"/>
                  <a:gd name="T38" fmla="*/ 2147483647 w 165"/>
                  <a:gd name="T39" fmla="*/ 2147483647 h 155"/>
                  <a:gd name="T40" fmla="*/ 2147483647 w 165"/>
                  <a:gd name="T41" fmla="*/ 2147483647 h 155"/>
                  <a:gd name="T42" fmla="*/ 2147483647 w 165"/>
                  <a:gd name="T43" fmla="*/ 2147483647 h 155"/>
                  <a:gd name="T44" fmla="*/ 2147483647 w 165"/>
                  <a:gd name="T45" fmla="*/ 2147483647 h 155"/>
                  <a:gd name="T46" fmla="*/ 2147483647 w 165"/>
                  <a:gd name="T47" fmla="*/ 2147483647 h 155"/>
                  <a:gd name="T48" fmla="*/ 0 w 165"/>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5"/>
                  <a:gd name="T76" fmla="*/ 0 h 155"/>
                  <a:gd name="T77" fmla="*/ 165 w 165"/>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5" h="155">
                    <a:moveTo>
                      <a:pt x="0" y="140"/>
                    </a:moveTo>
                    <a:lnTo>
                      <a:pt x="13" y="125"/>
                    </a:lnTo>
                    <a:lnTo>
                      <a:pt x="36" y="128"/>
                    </a:lnTo>
                    <a:lnTo>
                      <a:pt x="75" y="117"/>
                    </a:lnTo>
                    <a:lnTo>
                      <a:pt x="49" y="111"/>
                    </a:lnTo>
                    <a:lnTo>
                      <a:pt x="57" y="90"/>
                    </a:lnTo>
                    <a:lnTo>
                      <a:pt x="75" y="72"/>
                    </a:lnTo>
                    <a:lnTo>
                      <a:pt x="79" y="65"/>
                    </a:lnTo>
                    <a:lnTo>
                      <a:pt x="51" y="65"/>
                    </a:lnTo>
                    <a:lnTo>
                      <a:pt x="34" y="57"/>
                    </a:lnTo>
                    <a:lnTo>
                      <a:pt x="16" y="42"/>
                    </a:lnTo>
                    <a:lnTo>
                      <a:pt x="26" y="14"/>
                    </a:lnTo>
                    <a:lnTo>
                      <a:pt x="49" y="0"/>
                    </a:lnTo>
                    <a:lnTo>
                      <a:pt x="75" y="8"/>
                    </a:lnTo>
                    <a:lnTo>
                      <a:pt x="96" y="47"/>
                    </a:lnTo>
                    <a:lnTo>
                      <a:pt x="156" y="71"/>
                    </a:lnTo>
                    <a:lnTo>
                      <a:pt x="165" y="96"/>
                    </a:lnTo>
                    <a:lnTo>
                      <a:pt x="148" y="108"/>
                    </a:lnTo>
                    <a:lnTo>
                      <a:pt x="148" y="129"/>
                    </a:lnTo>
                    <a:lnTo>
                      <a:pt x="121" y="138"/>
                    </a:lnTo>
                    <a:lnTo>
                      <a:pt x="102" y="129"/>
                    </a:lnTo>
                    <a:lnTo>
                      <a:pt x="64" y="149"/>
                    </a:lnTo>
                    <a:lnTo>
                      <a:pt x="42" y="149"/>
                    </a:lnTo>
                    <a:lnTo>
                      <a:pt x="22" y="155"/>
                    </a:lnTo>
                    <a:lnTo>
                      <a:pt x="0" y="14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8" name="Freeform 118"/>
              <p:cNvSpPr>
                <a:spLocks/>
              </p:cNvSpPr>
              <p:nvPr/>
            </p:nvSpPr>
            <p:spPr bwMode="auto">
              <a:xfrm>
                <a:off x="11978139" y="2586324"/>
                <a:ext cx="76200" cy="69850"/>
              </a:xfrm>
              <a:custGeom>
                <a:avLst/>
                <a:gdLst>
                  <a:gd name="T0" fmla="*/ 2147483647 w 54"/>
                  <a:gd name="T1" fmla="*/ 2147483647 h 50"/>
                  <a:gd name="T2" fmla="*/ 2147483647 w 54"/>
                  <a:gd name="T3" fmla="*/ 0 h 50"/>
                  <a:gd name="T4" fmla="*/ 2147483647 w 54"/>
                  <a:gd name="T5" fmla="*/ 2147483647 h 50"/>
                  <a:gd name="T6" fmla="*/ 2147483647 w 54"/>
                  <a:gd name="T7" fmla="*/ 2147483647 h 50"/>
                  <a:gd name="T8" fmla="*/ 0 w 54"/>
                  <a:gd name="T9" fmla="*/ 2147483647 h 50"/>
                  <a:gd name="T10" fmla="*/ 2147483647 w 54"/>
                  <a:gd name="T11" fmla="*/ 2147483647 h 50"/>
                  <a:gd name="T12" fmla="*/ 0 60000 65536"/>
                  <a:gd name="T13" fmla="*/ 0 60000 65536"/>
                  <a:gd name="T14" fmla="*/ 0 60000 65536"/>
                  <a:gd name="T15" fmla="*/ 0 60000 65536"/>
                  <a:gd name="T16" fmla="*/ 0 60000 65536"/>
                  <a:gd name="T17" fmla="*/ 0 60000 65536"/>
                  <a:gd name="T18" fmla="*/ 0 w 54"/>
                  <a:gd name="T19" fmla="*/ 0 h 50"/>
                  <a:gd name="T20" fmla="*/ 54 w 5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4" h="50">
                    <a:moveTo>
                      <a:pt x="4" y="35"/>
                    </a:moveTo>
                    <a:lnTo>
                      <a:pt x="33" y="0"/>
                    </a:lnTo>
                    <a:lnTo>
                      <a:pt x="54" y="3"/>
                    </a:lnTo>
                    <a:lnTo>
                      <a:pt x="42" y="29"/>
                    </a:lnTo>
                    <a:lnTo>
                      <a:pt x="0" y="50"/>
                    </a:lnTo>
                    <a:lnTo>
                      <a:pt x="4"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9" name="Freeform 119"/>
              <p:cNvSpPr>
                <a:spLocks/>
              </p:cNvSpPr>
              <p:nvPr/>
            </p:nvSpPr>
            <p:spPr bwMode="auto">
              <a:xfrm>
                <a:off x="12370252" y="3141949"/>
                <a:ext cx="103187" cy="160338"/>
              </a:xfrm>
              <a:custGeom>
                <a:avLst/>
                <a:gdLst>
                  <a:gd name="T0" fmla="*/ 2147483647 w 75"/>
                  <a:gd name="T1" fmla="*/ 2147483647 h 115"/>
                  <a:gd name="T2" fmla="*/ 2147483647 w 75"/>
                  <a:gd name="T3" fmla="*/ 2147483647 h 115"/>
                  <a:gd name="T4" fmla="*/ 0 w 75"/>
                  <a:gd name="T5" fmla="*/ 2147483647 h 115"/>
                  <a:gd name="T6" fmla="*/ 2147483647 w 75"/>
                  <a:gd name="T7" fmla="*/ 0 h 115"/>
                  <a:gd name="T8" fmla="*/ 2147483647 w 75"/>
                  <a:gd name="T9" fmla="*/ 2147483647 h 115"/>
                  <a:gd name="T10" fmla="*/ 2147483647 w 75"/>
                  <a:gd name="T11" fmla="*/ 2147483647 h 115"/>
                  <a:gd name="T12" fmla="*/ 2147483647 w 75"/>
                  <a:gd name="T13" fmla="*/ 2147483647 h 115"/>
                  <a:gd name="T14" fmla="*/ 2147483647 w 75"/>
                  <a:gd name="T15" fmla="*/ 2147483647 h 115"/>
                  <a:gd name="T16" fmla="*/ 2147483647 w 75"/>
                  <a:gd name="T17" fmla="*/ 2147483647 h 115"/>
                  <a:gd name="T18" fmla="*/ 2147483647 w 75"/>
                  <a:gd name="T19" fmla="*/ 2147483647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15"/>
                  <a:gd name="T32" fmla="*/ 75 w 75"/>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15">
                    <a:moveTo>
                      <a:pt x="12" y="94"/>
                    </a:moveTo>
                    <a:lnTo>
                      <a:pt x="2" y="51"/>
                    </a:lnTo>
                    <a:lnTo>
                      <a:pt x="0" y="16"/>
                    </a:lnTo>
                    <a:lnTo>
                      <a:pt x="36" y="0"/>
                    </a:lnTo>
                    <a:lnTo>
                      <a:pt x="51" y="15"/>
                    </a:lnTo>
                    <a:lnTo>
                      <a:pt x="60" y="49"/>
                    </a:lnTo>
                    <a:lnTo>
                      <a:pt x="75" y="70"/>
                    </a:lnTo>
                    <a:lnTo>
                      <a:pt x="71" y="108"/>
                    </a:lnTo>
                    <a:lnTo>
                      <a:pt x="41" y="115"/>
                    </a:lnTo>
                    <a:lnTo>
                      <a:pt x="12" y="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0" name="Freeform 120"/>
              <p:cNvSpPr>
                <a:spLocks/>
              </p:cNvSpPr>
              <p:nvPr/>
            </p:nvSpPr>
            <p:spPr bwMode="auto">
              <a:xfrm>
                <a:off x="12154352" y="2895887"/>
                <a:ext cx="130175" cy="187325"/>
              </a:xfrm>
              <a:custGeom>
                <a:avLst/>
                <a:gdLst>
                  <a:gd name="T0" fmla="*/ 0 w 93"/>
                  <a:gd name="T1" fmla="*/ 2147483647 h 134"/>
                  <a:gd name="T2" fmla="*/ 2147483647 w 93"/>
                  <a:gd name="T3" fmla="*/ 2147483647 h 134"/>
                  <a:gd name="T4" fmla="*/ 2147483647 w 93"/>
                  <a:gd name="T5" fmla="*/ 2147483647 h 134"/>
                  <a:gd name="T6" fmla="*/ 2147483647 w 93"/>
                  <a:gd name="T7" fmla="*/ 2147483647 h 134"/>
                  <a:gd name="T8" fmla="*/ 2147483647 w 93"/>
                  <a:gd name="T9" fmla="*/ 2147483647 h 134"/>
                  <a:gd name="T10" fmla="*/ 2147483647 w 93"/>
                  <a:gd name="T11" fmla="*/ 2147483647 h 134"/>
                  <a:gd name="T12" fmla="*/ 2147483647 w 93"/>
                  <a:gd name="T13" fmla="*/ 2147483647 h 134"/>
                  <a:gd name="T14" fmla="*/ 2147483647 w 93"/>
                  <a:gd name="T15" fmla="*/ 0 h 134"/>
                  <a:gd name="T16" fmla="*/ 2147483647 w 93"/>
                  <a:gd name="T17" fmla="*/ 2147483647 h 134"/>
                  <a:gd name="T18" fmla="*/ 2147483647 w 93"/>
                  <a:gd name="T19" fmla="*/ 2147483647 h 134"/>
                  <a:gd name="T20" fmla="*/ 2147483647 w 93"/>
                  <a:gd name="T21" fmla="*/ 2147483647 h 134"/>
                  <a:gd name="T22" fmla="*/ 0 w 93"/>
                  <a:gd name="T23" fmla="*/ 2147483647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34"/>
                  <a:gd name="T38" fmla="*/ 93 w 93"/>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34">
                    <a:moveTo>
                      <a:pt x="0" y="119"/>
                    </a:moveTo>
                    <a:lnTo>
                      <a:pt x="11" y="79"/>
                    </a:lnTo>
                    <a:lnTo>
                      <a:pt x="40" y="77"/>
                    </a:lnTo>
                    <a:lnTo>
                      <a:pt x="45" y="68"/>
                    </a:lnTo>
                    <a:lnTo>
                      <a:pt x="25" y="65"/>
                    </a:lnTo>
                    <a:lnTo>
                      <a:pt x="19" y="54"/>
                    </a:lnTo>
                    <a:lnTo>
                      <a:pt x="57" y="17"/>
                    </a:lnTo>
                    <a:lnTo>
                      <a:pt x="93" y="0"/>
                    </a:lnTo>
                    <a:lnTo>
                      <a:pt x="58" y="84"/>
                    </a:lnTo>
                    <a:lnTo>
                      <a:pt x="39" y="116"/>
                    </a:lnTo>
                    <a:lnTo>
                      <a:pt x="15" y="134"/>
                    </a:lnTo>
                    <a:lnTo>
                      <a:pt x="0" y="1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1" name="Freeform 121"/>
              <p:cNvSpPr>
                <a:spLocks/>
              </p:cNvSpPr>
              <p:nvPr/>
            </p:nvSpPr>
            <p:spPr bwMode="auto">
              <a:xfrm>
                <a:off x="12024177" y="3018124"/>
                <a:ext cx="138112" cy="179388"/>
              </a:xfrm>
              <a:custGeom>
                <a:avLst/>
                <a:gdLst>
                  <a:gd name="T0" fmla="*/ 2147483647 w 99"/>
                  <a:gd name="T1" fmla="*/ 2147483647 h 129"/>
                  <a:gd name="T2" fmla="*/ 2147483647 w 99"/>
                  <a:gd name="T3" fmla="*/ 2147483647 h 129"/>
                  <a:gd name="T4" fmla="*/ 2147483647 w 99"/>
                  <a:gd name="T5" fmla="*/ 2147483647 h 129"/>
                  <a:gd name="T6" fmla="*/ 2147483647 w 99"/>
                  <a:gd name="T7" fmla="*/ 2147483647 h 129"/>
                  <a:gd name="T8" fmla="*/ 2147483647 w 99"/>
                  <a:gd name="T9" fmla="*/ 2147483647 h 129"/>
                  <a:gd name="T10" fmla="*/ 2147483647 w 99"/>
                  <a:gd name="T11" fmla="*/ 2147483647 h 129"/>
                  <a:gd name="T12" fmla="*/ 2147483647 w 99"/>
                  <a:gd name="T13" fmla="*/ 2147483647 h 129"/>
                  <a:gd name="T14" fmla="*/ 0 w 99"/>
                  <a:gd name="T15" fmla="*/ 2147483647 h 129"/>
                  <a:gd name="T16" fmla="*/ 2147483647 w 99"/>
                  <a:gd name="T17" fmla="*/ 2147483647 h 129"/>
                  <a:gd name="T18" fmla="*/ 2147483647 w 99"/>
                  <a:gd name="T19" fmla="*/ 2147483647 h 129"/>
                  <a:gd name="T20" fmla="*/ 2147483647 w 99"/>
                  <a:gd name="T21" fmla="*/ 2147483647 h 129"/>
                  <a:gd name="T22" fmla="*/ 2147483647 w 99"/>
                  <a:gd name="T23" fmla="*/ 0 h 129"/>
                  <a:gd name="T24" fmla="*/ 2147483647 w 99"/>
                  <a:gd name="T25" fmla="*/ 2147483647 h 129"/>
                  <a:gd name="T26" fmla="*/ 2147483647 w 99"/>
                  <a:gd name="T27" fmla="*/ 2147483647 h 129"/>
                  <a:gd name="T28" fmla="*/ 2147483647 w 99"/>
                  <a:gd name="T29" fmla="*/ 2147483647 h 129"/>
                  <a:gd name="T30" fmla="*/ 2147483647 w 99"/>
                  <a:gd name="T31" fmla="*/ 2147483647 h 129"/>
                  <a:gd name="T32" fmla="*/ 2147483647 w 99"/>
                  <a:gd name="T33" fmla="*/ 214748364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29"/>
                  <a:gd name="T53" fmla="*/ 99 w 99"/>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29">
                    <a:moveTo>
                      <a:pt x="54" y="129"/>
                    </a:moveTo>
                    <a:lnTo>
                      <a:pt x="34" y="129"/>
                    </a:lnTo>
                    <a:lnTo>
                      <a:pt x="55" y="107"/>
                    </a:lnTo>
                    <a:lnTo>
                      <a:pt x="43" y="80"/>
                    </a:lnTo>
                    <a:lnTo>
                      <a:pt x="54" y="60"/>
                    </a:lnTo>
                    <a:lnTo>
                      <a:pt x="34" y="57"/>
                    </a:lnTo>
                    <a:lnTo>
                      <a:pt x="7" y="99"/>
                    </a:lnTo>
                    <a:lnTo>
                      <a:pt x="0" y="84"/>
                    </a:lnTo>
                    <a:lnTo>
                      <a:pt x="4" y="56"/>
                    </a:lnTo>
                    <a:lnTo>
                      <a:pt x="25" y="21"/>
                    </a:lnTo>
                    <a:lnTo>
                      <a:pt x="42" y="32"/>
                    </a:lnTo>
                    <a:lnTo>
                      <a:pt x="76" y="0"/>
                    </a:lnTo>
                    <a:lnTo>
                      <a:pt x="91" y="56"/>
                    </a:lnTo>
                    <a:lnTo>
                      <a:pt x="99" y="83"/>
                    </a:lnTo>
                    <a:lnTo>
                      <a:pt x="94" y="110"/>
                    </a:lnTo>
                    <a:lnTo>
                      <a:pt x="72" y="117"/>
                    </a:lnTo>
                    <a:lnTo>
                      <a:pt x="54" y="1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2" name="Freeform 122"/>
              <p:cNvSpPr>
                <a:spLocks/>
              </p:cNvSpPr>
              <p:nvPr/>
            </p:nvSpPr>
            <p:spPr bwMode="auto">
              <a:xfrm>
                <a:off x="11890827" y="2664112"/>
                <a:ext cx="60325" cy="60325"/>
              </a:xfrm>
              <a:custGeom>
                <a:avLst/>
                <a:gdLst>
                  <a:gd name="T0" fmla="*/ 0 w 43"/>
                  <a:gd name="T1" fmla="*/ 2147483647 h 43"/>
                  <a:gd name="T2" fmla="*/ 2147483647 w 43"/>
                  <a:gd name="T3" fmla="*/ 2147483647 h 43"/>
                  <a:gd name="T4" fmla="*/ 2147483647 w 43"/>
                  <a:gd name="T5" fmla="*/ 2147483647 h 43"/>
                  <a:gd name="T6" fmla="*/ 2147483647 w 43"/>
                  <a:gd name="T7" fmla="*/ 0 h 43"/>
                  <a:gd name="T8" fmla="*/ 2147483647 w 43"/>
                  <a:gd name="T9" fmla="*/ 2147483647 h 43"/>
                  <a:gd name="T10" fmla="*/ 2147483647 w 43"/>
                  <a:gd name="T11" fmla="*/ 2147483647 h 43"/>
                  <a:gd name="T12" fmla="*/ 0 w 43"/>
                  <a:gd name="T13" fmla="*/ 2147483647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0" y="22"/>
                    </a:moveTo>
                    <a:lnTo>
                      <a:pt x="12" y="10"/>
                    </a:lnTo>
                    <a:lnTo>
                      <a:pt x="28" y="4"/>
                    </a:lnTo>
                    <a:lnTo>
                      <a:pt x="43" y="0"/>
                    </a:lnTo>
                    <a:lnTo>
                      <a:pt x="31" y="21"/>
                    </a:lnTo>
                    <a:lnTo>
                      <a:pt x="4" y="43"/>
                    </a:lnTo>
                    <a:lnTo>
                      <a:pt x="0" y="2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3" name="Freeform 123"/>
              <p:cNvSpPr>
                <a:spLocks/>
              </p:cNvSpPr>
              <p:nvPr/>
            </p:nvSpPr>
            <p:spPr bwMode="auto">
              <a:xfrm>
                <a:off x="12440102" y="3033999"/>
                <a:ext cx="46037" cy="74613"/>
              </a:xfrm>
              <a:custGeom>
                <a:avLst/>
                <a:gdLst>
                  <a:gd name="T0" fmla="*/ 2147483647 w 32"/>
                  <a:gd name="T1" fmla="*/ 2147483647 h 54"/>
                  <a:gd name="T2" fmla="*/ 2147483647 w 32"/>
                  <a:gd name="T3" fmla="*/ 2147483647 h 54"/>
                  <a:gd name="T4" fmla="*/ 0 w 32"/>
                  <a:gd name="T5" fmla="*/ 2147483647 h 54"/>
                  <a:gd name="T6" fmla="*/ 2147483647 w 32"/>
                  <a:gd name="T7" fmla="*/ 0 h 54"/>
                  <a:gd name="T8" fmla="*/ 2147483647 w 32"/>
                  <a:gd name="T9" fmla="*/ 2147483647 h 54"/>
                  <a:gd name="T10" fmla="*/ 2147483647 w 32"/>
                  <a:gd name="T11" fmla="*/ 2147483647 h 54"/>
                  <a:gd name="T12" fmla="*/ 2147483647 w 32"/>
                  <a:gd name="T13" fmla="*/ 2147483647 h 54"/>
                  <a:gd name="T14" fmla="*/ 2147483647 w 32"/>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4"/>
                  <a:gd name="T26" fmla="*/ 32 w 3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4">
                    <a:moveTo>
                      <a:pt x="8" y="48"/>
                    </a:moveTo>
                    <a:lnTo>
                      <a:pt x="2" y="32"/>
                    </a:lnTo>
                    <a:lnTo>
                      <a:pt x="0" y="12"/>
                    </a:lnTo>
                    <a:lnTo>
                      <a:pt x="7" y="0"/>
                    </a:lnTo>
                    <a:lnTo>
                      <a:pt x="21" y="20"/>
                    </a:lnTo>
                    <a:lnTo>
                      <a:pt x="32" y="40"/>
                    </a:lnTo>
                    <a:lnTo>
                      <a:pt x="29" y="54"/>
                    </a:lnTo>
                    <a:lnTo>
                      <a:pt x="8" y="4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4" name="Freeform 124"/>
              <p:cNvSpPr>
                <a:spLocks/>
              </p:cNvSpPr>
              <p:nvPr/>
            </p:nvSpPr>
            <p:spPr bwMode="auto">
              <a:xfrm>
                <a:off x="12127364" y="2452974"/>
                <a:ext cx="34925" cy="28575"/>
              </a:xfrm>
              <a:custGeom>
                <a:avLst/>
                <a:gdLst>
                  <a:gd name="T0" fmla="*/ 2147483647 w 25"/>
                  <a:gd name="T1" fmla="*/ 2147483647 h 21"/>
                  <a:gd name="T2" fmla="*/ 0 w 25"/>
                  <a:gd name="T3" fmla="*/ 2147483647 h 21"/>
                  <a:gd name="T4" fmla="*/ 2147483647 w 25"/>
                  <a:gd name="T5" fmla="*/ 0 h 21"/>
                  <a:gd name="T6" fmla="*/ 2147483647 w 25"/>
                  <a:gd name="T7" fmla="*/ 2147483647 h 21"/>
                  <a:gd name="T8" fmla="*/ 2147483647 w 25"/>
                  <a:gd name="T9" fmla="*/ 2147483647 h 21"/>
                  <a:gd name="T10" fmla="*/ 2147483647 w 25"/>
                  <a:gd name="T11" fmla="*/ 2147483647 h 21"/>
                  <a:gd name="T12" fmla="*/ 0 60000 65536"/>
                  <a:gd name="T13" fmla="*/ 0 60000 65536"/>
                  <a:gd name="T14" fmla="*/ 0 60000 65536"/>
                  <a:gd name="T15" fmla="*/ 0 60000 65536"/>
                  <a:gd name="T16" fmla="*/ 0 60000 65536"/>
                  <a:gd name="T17" fmla="*/ 0 60000 65536"/>
                  <a:gd name="T18" fmla="*/ 0 w 25"/>
                  <a:gd name="T19" fmla="*/ 0 h 21"/>
                  <a:gd name="T20" fmla="*/ 25 w 2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5" h="21">
                    <a:moveTo>
                      <a:pt x="1" y="21"/>
                    </a:moveTo>
                    <a:lnTo>
                      <a:pt x="0" y="8"/>
                    </a:lnTo>
                    <a:lnTo>
                      <a:pt x="20" y="0"/>
                    </a:lnTo>
                    <a:lnTo>
                      <a:pt x="25" y="11"/>
                    </a:lnTo>
                    <a:lnTo>
                      <a:pt x="19" y="21"/>
                    </a:lnTo>
                    <a:lnTo>
                      <a:pt x="1" y="2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 name="Freeform 125"/>
              <p:cNvSpPr>
                <a:spLocks/>
              </p:cNvSpPr>
              <p:nvPr/>
            </p:nvSpPr>
            <p:spPr bwMode="auto">
              <a:xfrm>
                <a:off x="12173402" y="2151349"/>
                <a:ext cx="25400" cy="71438"/>
              </a:xfrm>
              <a:custGeom>
                <a:avLst/>
                <a:gdLst>
                  <a:gd name="T0" fmla="*/ 0 w 19"/>
                  <a:gd name="T1" fmla="*/ 2147483647 h 51"/>
                  <a:gd name="T2" fmla="*/ 2147483647 w 19"/>
                  <a:gd name="T3" fmla="*/ 2147483647 h 51"/>
                  <a:gd name="T4" fmla="*/ 2147483647 w 19"/>
                  <a:gd name="T5" fmla="*/ 0 h 51"/>
                  <a:gd name="T6" fmla="*/ 2147483647 w 19"/>
                  <a:gd name="T7" fmla="*/ 2147483647 h 51"/>
                  <a:gd name="T8" fmla="*/ 2147483647 w 19"/>
                  <a:gd name="T9" fmla="*/ 2147483647 h 51"/>
                  <a:gd name="T10" fmla="*/ 0 w 19"/>
                  <a:gd name="T11" fmla="*/ 2147483647 h 51"/>
                  <a:gd name="T12" fmla="*/ 0 60000 65536"/>
                  <a:gd name="T13" fmla="*/ 0 60000 65536"/>
                  <a:gd name="T14" fmla="*/ 0 60000 65536"/>
                  <a:gd name="T15" fmla="*/ 0 60000 65536"/>
                  <a:gd name="T16" fmla="*/ 0 60000 65536"/>
                  <a:gd name="T17" fmla="*/ 0 60000 65536"/>
                  <a:gd name="T18" fmla="*/ 0 w 19"/>
                  <a:gd name="T19" fmla="*/ 0 h 51"/>
                  <a:gd name="T20" fmla="*/ 19 w 19"/>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9" h="51">
                    <a:moveTo>
                      <a:pt x="0" y="41"/>
                    </a:moveTo>
                    <a:lnTo>
                      <a:pt x="5" y="14"/>
                    </a:lnTo>
                    <a:lnTo>
                      <a:pt x="12" y="0"/>
                    </a:lnTo>
                    <a:lnTo>
                      <a:pt x="19" y="23"/>
                    </a:lnTo>
                    <a:lnTo>
                      <a:pt x="15" y="51"/>
                    </a:lnTo>
                    <a:lnTo>
                      <a:pt x="0" y="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6" name="Freeform 126"/>
              <p:cNvSpPr>
                <a:spLocks/>
              </p:cNvSpPr>
              <p:nvPr/>
            </p:nvSpPr>
            <p:spPr bwMode="auto">
              <a:xfrm>
                <a:off x="12103552" y="2916524"/>
                <a:ext cx="34925" cy="46038"/>
              </a:xfrm>
              <a:custGeom>
                <a:avLst/>
                <a:gdLst>
                  <a:gd name="T0" fmla="*/ 0 w 24"/>
                  <a:gd name="T1" fmla="*/ 2147483647 h 33"/>
                  <a:gd name="T2" fmla="*/ 2147483647 w 24"/>
                  <a:gd name="T3" fmla="*/ 0 h 33"/>
                  <a:gd name="T4" fmla="*/ 2147483647 w 24"/>
                  <a:gd name="T5" fmla="*/ 0 h 33"/>
                  <a:gd name="T6" fmla="*/ 2147483647 w 24"/>
                  <a:gd name="T7" fmla="*/ 2147483647 h 33"/>
                  <a:gd name="T8" fmla="*/ 0 w 24"/>
                  <a:gd name="T9" fmla="*/ 2147483647 h 33"/>
                  <a:gd name="T10" fmla="*/ 0 60000 65536"/>
                  <a:gd name="T11" fmla="*/ 0 60000 65536"/>
                  <a:gd name="T12" fmla="*/ 0 60000 65536"/>
                  <a:gd name="T13" fmla="*/ 0 60000 65536"/>
                  <a:gd name="T14" fmla="*/ 0 60000 65536"/>
                  <a:gd name="T15" fmla="*/ 0 w 24"/>
                  <a:gd name="T16" fmla="*/ 0 h 33"/>
                  <a:gd name="T17" fmla="*/ 24 w 24"/>
                  <a:gd name="T18" fmla="*/ 33 h 33"/>
                </a:gdLst>
                <a:ahLst/>
                <a:cxnLst>
                  <a:cxn ang="T10">
                    <a:pos x="T0" y="T1"/>
                  </a:cxn>
                  <a:cxn ang="T11">
                    <a:pos x="T2" y="T3"/>
                  </a:cxn>
                  <a:cxn ang="T12">
                    <a:pos x="T4" y="T5"/>
                  </a:cxn>
                  <a:cxn ang="T13">
                    <a:pos x="T6" y="T7"/>
                  </a:cxn>
                  <a:cxn ang="T14">
                    <a:pos x="T8" y="T9"/>
                  </a:cxn>
                </a:cxnLst>
                <a:rect l="T15" t="T16" r="T17" b="T18"/>
                <a:pathLst>
                  <a:path w="24" h="33">
                    <a:moveTo>
                      <a:pt x="0" y="27"/>
                    </a:moveTo>
                    <a:lnTo>
                      <a:pt x="5" y="0"/>
                    </a:lnTo>
                    <a:lnTo>
                      <a:pt x="24" y="0"/>
                    </a:lnTo>
                    <a:lnTo>
                      <a:pt x="13" y="33"/>
                    </a:lnTo>
                    <a:lnTo>
                      <a:pt x="0" y="2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7" name="Freeform 127"/>
              <p:cNvSpPr>
                <a:spLocks/>
              </p:cNvSpPr>
              <p:nvPr/>
            </p:nvSpPr>
            <p:spPr bwMode="auto">
              <a:xfrm>
                <a:off x="12197214" y="2224374"/>
                <a:ext cx="25400" cy="30163"/>
              </a:xfrm>
              <a:custGeom>
                <a:avLst/>
                <a:gdLst>
                  <a:gd name="T0" fmla="*/ 2147483647 w 18"/>
                  <a:gd name="T1" fmla="*/ 2147483647 h 21"/>
                  <a:gd name="T2" fmla="*/ 0 w 18"/>
                  <a:gd name="T3" fmla="*/ 2147483647 h 21"/>
                  <a:gd name="T4" fmla="*/ 2147483647 w 18"/>
                  <a:gd name="T5" fmla="*/ 0 h 21"/>
                  <a:gd name="T6" fmla="*/ 2147483647 w 18"/>
                  <a:gd name="T7" fmla="*/ 2147483647 h 21"/>
                  <a:gd name="T8" fmla="*/ 2147483647 w 18"/>
                  <a:gd name="T9" fmla="*/ 2147483647 h 21"/>
                  <a:gd name="T10" fmla="*/ 2147483647 w 18"/>
                  <a:gd name="T11" fmla="*/ 2147483647 h 21"/>
                  <a:gd name="T12" fmla="*/ 0 60000 65536"/>
                  <a:gd name="T13" fmla="*/ 0 60000 65536"/>
                  <a:gd name="T14" fmla="*/ 0 60000 65536"/>
                  <a:gd name="T15" fmla="*/ 0 60000 65536"/>
                  <a:gd name="T16" fmla="*/ 0 60000 65536"/>
                  <a:gd name="T17" fmla="*/ 0 60000 65536"/>
                  <a:gd name="T18" fmla="*/ 0 w 18"/>
                  <a:gd name="T19" fmla="*/ 0 h 21"/>
                  <a:gd name="T20" fmla="*/ 18 w 1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8" h="21">
                    <a:moveTo>
                      <a:pt x="1" y="19"/>
                    </a:moveTo>
                    <a:lnTo>
                      <a:pt x="0" y="6"/>
                    </a:lnTo>
                    <a:lnTo>
                      <a:pt x="15" y="0"/>
                    </a:lnTo>
                    <a:lnTo>
                      <a:pt x="18" y="10"/>
                    </a:lnTo>
                    <a:lnTo>
                      <a:pt x="17" y="21"/>
                    </a:lnTo>
                    <a:lnTo>
                      <a:pt x="1" y="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8" name="Freeform 90"/>
              <p:cNvSpPr>
                <a:spLocks/>
              </p:cNvSpPr>
              <p:nvPr/>
            </p:nvSpPr>
            <p:spPr bwMode="auto">
              <a:xfrm>
                <a:off x="14494327" y="5466049"/>
                <a:ext cx="60325" cy="36513"/>
              </a:xfrm>
              <a:custGeom>
                <a:avLst/>
                <a:gdLst>
                  <a:gd name="T0" fmla="*/ 2147483647 w 44"/>
                  <a:gd name="T1" fmla="*/ 2147483647 h 26"/>
                  <a:gd name="T2" fmla="*/ 2147483647 w 44"/>
                  <a:gd name="T3" fmla="*/ 2147483647 h 26"/>
                  <a:gd name="T4" fmla="*/ 2147483647 w 44"/>
                  <a:gd name="T5" fmla="*/ 2147483647 h 26"/>
                  <a:gd name="T6" fmla="*/ 0 w 44"/>
                  <a:gd name="T7" fmla="*/ 2147483647 h 26"/>
                  <a:gd name="T8" fmla="*/ 2147483647 w 44"/>
                  <a:gd name="T9" fmla="*/ 0 h 26"/>
                  <a:gd name="T10" fmla="*/ 2147483647 w 44"/>
                  <a:gd name="T11" fmla="*/ 2147483647 h 26"/>
                  <a:gd name="T12" fmla="*/ 2147483647 w 44"/>
                  <a:gd name="T13" fmla="*/ 2147483647 h 26"/>
                  <a:gd name="T14" fmla="*/ 0 60000 65536"/>
                  <a:gd name="T15" fmla="*/ 0 60000 65536"/>
                  <a:gd name="T16" fmla="*/ 0 60000 65536"/>
                  <a:gd name="T17" fmla="*/ 0 60000 65536"/>
                  <a:gd name="T18" fmla="*/ 0 60000 65536"/>
                  <a:gd name="T19" fmla="*/ 0 60000 65536"/>
                  <a:gd name="T20" fmla="*/ 0 60000 65536"/>
                  <a:gd name="T21" fmla="*/ 0 w 44"/>
                  <a:gd name="T22" fmla="*/ 0 h 26"/>
                  <a:gd name="T23" fmla="*/ 44 w 4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6">
                    <a:moveTo>
                      <a:pt x="44" y="21"/>
                    </a:moveTo>
                    <a:lnTo>
                      <a:pt x="32" y="26"/>
                    </a:lnTo>
                    <a:lnTo>
                      <a:pt x="15" y="24"/>
                    </a:lnTo>
                    <a:lnTo>
                      <a:pt x="0" y="12"/>
                    </a:lnTo>
                    <a:lnTo>
                      <a:pt x="12" y="0"/>
                    </a:lnTo>
                    <a:lnTo>
                      <a:pt x="29" y="3"/>
                    </a:lnTo>
                    <a:lnTo>
                      <a:pt x="44" y="2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9" name="Freeform 92"/>
              <p:cNvSpPr>
                <a:spLocks/>
              </p:cNvSpPr>
              <p:nvPr/>
            </p:nvSpPr>
            <p:spPr bwMode="auto">
              <a:xfrm>
                <a:off x="13700577" y="5885149"/>
                <a:ext cx="179387" cy="109538"/>
              </a:xfrm>
              <a:custGeom>
                <a:avLst/>
                <a:gdLst>
                  <a:gd name="T0" fmla="*/ 2147483647 w 128"/>
                  <a:gd name="T1" fmla="*/ 2147483647 h 78"/>
                  <a:gd name="T2" fmla="*/ 2147483647 w 128"/>
                  <a:gd name="T3" fmla="*/ 2147483647 h 78"/>
                  <a:gd name="T4" fmla="*/ 2147483647 w 128"/>
                  <a:gd name="T5" fmla="*/ 2147483647 h 78"/>
                  <a:gd name="T6" fmla="*/ 0 w 128"/>
                  <a:gd name="T7" fmla="*/ 2147483647 h 78"/>
                  <a:gd name="T8" fmla="*/ 2147483647 w 128"/>
                  <a:gd name="T9" fmla="*/ 2147483647 h 78"/>
                  <a:gd name="T10" fmla="*/ 2147483647 w 128"/>
                  <a:gd name="T11" fmla="*/ 0 h 78"/>
                  <a:gd name="T12" fmla="*/ 2147483647 w 128"/>
                  <a:gd name="T13" fmla="*/ 2147483647 h 78"/>
                  <a:gd name="T14" fmla="*/ 2147483647 w 128"/>
                  <a:gd name="T15" fmla="*/ 2147483647 h 78"/>
                  <a:gd name="T16" fmla="*/ 2147483647 w 128"/>
                  <a:gd name="T17" fmla="*/ 2147483647 h 78"/>
                  <a:gd name="T18" fmla="*/ 2147483647 w 128"/>
                  <a:gd name="T19" fmla="*/ 2147483647 h 78"/>
                  <a:gd name="T20" fmla="*/ 2147483647 w 128"/>
                  <a:gd name="T21" fmla="*/ 2147483647 h 78"/>
                  <a:gd name="T22" fmla="*/ 2147483647 w 128"/>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78"/>
                  <a:gd name="T38" fmla="*/ 128 w 128"/>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78">
                    <a:moveTo>
                      <a:pt x="78" y="78"/>
                    </a:moveTo>
                    <a:lnTo>
                      <a:pt x="62" y="69"/>
                    </a:lnTo>
                    <a:lnTo>
                      <a:pt x="32" y="51"/>
                    </a:lnTo>
                    <a:lnTo>
                      <a:pt x="0" y="40"/>
                    </a:lnTo>
                    <a:lnTo>
                      <a:pt x="38" y="18"/>
                    </a:lnTo>
                    <a:lnTo>
                      <a:pt x="60" y="0"/>
                    </a:lnTo>
                    <a:lnTo>
                      <a:pt x="89" y="10"/>
                    </a:lnTo>
                    <a:lnTo>
                      <a:pt x="105" y="10"/>
                    </a:lnTo>
                    <a:lnTo>
                      <a:pt x="128" y="25"/>
                    </a:lnTo>
                    <a:lnTo>
                      <a:pt x="102" y="52"/>
                    </a:lnTo>
                    <a:lnTo>
                      <a:pt x="92" y="72"/>
                    </a:lnTo>
                    <a:lnTo>
                      <a:pt x="78" y="7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sp>
          <p:nvSpPr>
            <p:cNvPr id="123" name="TextBox 122"/>
            <p:cNvSpPr txBox="1"/>
            <p:nvPr/>
          </p:nvSpPr>
          <p:spPr>
            <a:xfrm>
              <a:off x="5925755" y="3285465"/>
              <a:ext cx="2654894" cy="1292662"/>
            </a:xfrm>
            <a:prstGeom prst="rect">
              <a:avLst/>
            </a:prstGeom>
            <a:solidFill>
              <a:srgbClr val="FFFFFF">
                <a:alpha val="80000"/>
              </a:srgbClr>
            </a:solidFill>
            <a:effectLst/>
          </p:spPr>
          <p:txBody>
            <a:bodyPr wrap="none" rtlCol="0">
              <a:spAutoFit/>
            </a:bodyPr>
            <a:lstStyle/>
            <a:p>
              <a:pPr algn="ctr">
                <a:buNone/>
              </a:pPr>
              <a:r>
                <a:rPr lang="en-GB" sz="2400" b="1" dirty="0">
                  <a:solidFill>
                    <a:schemeClr val="tx2"/>
                  </a:solidFill>
                </a:rPr>
                <a:t>1 in 215 men</a:t>
              </a:r>
              <a:br>
                <a:rPr lang="en-GB" sz="2400" dirty="0">
                  <a:solidFill>
                    <a:schemeClr val="tx2"/>
                  </a:solidFill>
                </a:rPr>
              </a:br>
              <a:r>
                <a:rPr lang="en-GB" dirty="0">
                  <a:solidFill>
                    <a:schemeClr val="tx2"/>
                  </a:solidFill>
                </a:rPr>
                <a:t>will be diagnosed</a:t>
              </a:r>
              <a:br>
                <a:rPr lang="en-GB" dirty="0">
                  <a:solidFill>
                    <a:schemeClr val="tx2"/>
                  </a:solidFill>
                </a:rPr>
              </a:br>
              <a:r>
                <a:rPr lang="en-GB" dirty="0">
                  <a:solidFill>
                    <a:schemeClr val="tx2"/>
                  </a:solidFill>
                </a:rPr>
                <a:t>with testicular cancer</a:t>
              </a:r>
              <a:br>
                <a:rPr lang="en-GB" dirty="0">
                  <a:solidFill>
                    <a:schemeClr val="tx2"/>
                  </a:solidFill>
                </a:rPr>
              </a:br>
              <a:r>
                <a:rPr lang="en-GB" dirty="0">
                  <a:solidFill>
                    <a:schemeClr val="tx2"/>
                  </a:solidFill>
                </a:rPr>
                <a:t>in their lifetime</a:t>
              </a:r>
              <a:r>
                <a:rPr lang="en-GB" baseline="30000" dirty="0">
                  <a:solidFill>
                    <a:schemeClr val="tx2"/>
                  </a:solidFill>
                </a:rPr>
                <a:t>6</a:t>
              </a:r>
              <a:endParaRPr lang="en-GB" dirty="0">
                <a:solidFill>
                  <a:schemeClr val="tx2"/>
                </a:solidFill>
              </a:endParaRPr>
            </a:p>
          </p:txBody>
        </p:sp>
        <p:pic>
          <p:nvPicPr>
            <p:cNvPr id="112" name="Picture 1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1090" y="2046263"/>
              <a:ext cx="812800" cy="812800"/>
            </a:xfrm>
            <a:prstGeom prst="rect">
              <a:avLst/>
            </a:prstGeom>
          </p:spPr>
        </p:pic>
      </p:grpSp>
      <p:sp>
        <p:nvSpPr>
          <p:cNvPr id="2" name="Title 1"/>
          <p:cNvSpPr>
            <a:spLocks noGrp="1"/>
          </p:cNvSpPr>
          <p:nvPr>
            <p:ph type="title"/>
          </p:nvPr>
        </p:nvSpPr>
        <p:spPr>
          <a:xfrm>
            <a:off x="182641" y="136633"/>
            <a:ext cx="10635342" cy="781354"/>
          </a:xfrm>
        </p:spPr>
        <p:txBody>
          <a:bodyPr>
            <a:normAutofit/>
          </a:bodyPr>
          <a:lstStyle/>
          <a:p>
            <a:r>
              <a:rPr lang="en-GB" dirty="0"/>
              <a:t>Testicular cancer: overview</a:t>
            </a:r>
          </a:p>
        </p:txBody>
      </p:sp>
      <p:sp>
        <p:nvSpPr>
          <p:cNvPr id="3" name="Content Placeholder 2"/>
          <p:cNvSpPr>
            <a:spLocks noGrp="1"/>
          </p:cNvSpPr>
          <p:nvPr>
            <p:ph idx="1"/>
          </p:nvPr>
        </p:nvSpPr>
        <p:spPr>
          <a:xfrm>
            <a:off x="295566" y="1185135"/>
            <a:ext cx="8152302" cy="3808576"/>
          </a:xfrm>
        </p:spPr>
        <p:txBody>
          <a:bodyPr>
            <a:noAutofit/>
          </a:bodyPr>
          <a:lstStyle/>
          <a:p>
            <a:r>
              <a:rPr lang="en-GB" sz="1800" dirty="0"/>
              <a:t>Most common malignancy in young men</a:t>
            </a:r>
          </a:p>
          <a:p>
            <a:pPr lvl="1"/>
            <a:r>
              <a:rPr lang="en-GB" sz="1600" dirty="0"/>
              <a:t>~18,000 new diagnoses in Europe per year</a:t>
            </a:r>
            <a:r>
              <a:rPr lang="en-GB" sz="1600" baseline="30000" dirty="0"/>
              <a:t>1</a:t>
            </a:r>
          </a:p>
          <a:p>
            <a:pPr lvl="1"/>
            <a:r>
              <a:rPr lang="en-GB" sz="1600" dirty="0"/>
              <a:t>Most commonly affects men aged ~15–40 years</a:t>
            </a:r>
            <a:r>
              <a:rPr lang="en-GB" sz="1600" baseline="30000" dirty="0"/>
              <a:t>1,2</a:t>
            </a:r>
          </a:p>
          <a:p>
            <a:r>
              <a:rPr lang="en-GB" sz="1800" dirty="0"/>
              <a:t>Cure rates are close to 100% in stage I disease and &gt;80% in metastatic disease</a:t>
            </a:r>
            <a:r>
              <a:rPr lang="en-GB" sz="1800" baseline="30000" dirty="0"/>
              <a:t>3</a:t>
            </a:r>
          </a:p>
          <a:p>
            <a:r>
              <a:rPr lang="en-GB" sz="1800" dirty="0"/>
              <a:t>These high cure rates are attributed to:</a:t>
            </a:r>
            <a:r>
              <a:rPr lang="en-GB" sz="1800" baseline="30000" dirty="0"/>
              <a:t>4,5</a:t>
            </a:r>
          </a:p>
          <a:p>
            <a:pPr lvl="1"/>
            <a:r>
              <a:rPr lang="en-GB" sz="1600" dirty="0"/>
              <a:t>Careful staging at diagnosis</a:t>
            </a:r>
          </a:p>
          <a:p>
            <a:pPr lvl="1"/>
            <a:r>
              <a:rPr lang="en-GB" sz="1600" dirty="0"/>
              <a:t>Improved early treatment, facilitated by a multidisciplinary approach</a:t>
            </a:r>
          </a:p>
          <a:p>
            <a:pPr lvl="1"/>
            <a:r>
              <a:rPr lang="en-GB" sz="1600" dirty="0"/>
              <a:t>Tumour chemosensitivity, particularly to cisplatin-based chemotherapy</a:t>
            </a:r>
          </a:p>
          <a:p>
            <a:pPr lvl="1"/>
            <a:r>
              <a:rPr lang="en-GB" sz="1600" dirty="0"/>
              <a:t>Strict follow-up</a:t>
            </a:r>
          </a:p>
          <a:p>
            <a:pPr lvl="1"/>
            <a:r>
              <a:rPr lang="en-GB" sz="1600" dirty="0"/>
              <a:t>Use of salvage therapies</a:t>
            </a:r>
          </a:p>
        </p:txBody>
      </p:sp>
      <p:sp>
        <p:nvSpPr>
          <p:cNvPr id="5" name="TextBox 4"/>
          <p:cNvSpPr txBox="1"/>
          <p:nvPr/>
        </p:nvSpPr>
        <p:spPr>
          <a:xfrm>
            <a:off x="1540644" y="5763376"/>
            <a:ext cx="10171175" cy="553998"/>
          </a:xfrm>
          <a:prstGeom prst="rect">
            <a:avLst/>
          </a:prstGeom>
          <a:noFill/>
        </p:spPr>
        <p:txBody>
          <a:bodyPr wrap="square" rtlCol="0" anchor="b">
            <a:spAutoFit/>
          </a:bodyPr>
          <a:lstStyle/>
          <a:p>
            <a:pPr defTabSz="457200">
              <a:defRPr/>
            </a:pPr>
            <a:r>
              <a:rPr lang="en-GB" sz="1000" b="1" dirty="0">
                <a:solidFill>
                  <a:schemeClr val="tx2"/>
                </a:solidFill>
              </a:rPr>
              <a:t>1.</a:t>
            </a:r>
            <a:r>
              <a:rPr lang="en-GB" sz="1000" dirty="0">
                <a:solidFill>
                  <a:schemeClr val="tx2"/>
                </a:solidFill>
              </a:rPr>
              <a:t> </a:t>
            </a:r>
            <a:r>
              <a:rPr lang="en-GB" sz="1000" dirty="0" err="1">
                <a:solidFill>
                  <a:schemeClr val="tx2"/>
                </a:solidFill>
              </a:rPr>
              <a:t>Znaor</a:t>
            </a:r>
            <a:r>
              <a:rPr lang="en-GB" sz="1000" dirty="0">
                <a:solidFill>
                  <a:schemeClr val="tx2"/>
                </a:solidFill>
              </a:rPr>
              <a:t> A </a:t>
            </a:r>
            <a:r>
              <a:rPr lang="en-GB" sz="1000" i="1" dirty="0">
                <a:solidFill>
                  <a:schemeClr val="tx2"/>
                </a:solidFill>
              </a:rPr>
              <a:t>et al. </a:t>
            </a:r>
            <a:r>
              <a:rPr lang="en-GB" sz="1000" i="1" dirty="0" err="1">
                <a:solidFill>
                  <a:schemeClr val="tx2"/>
                </a:solidFill>
              </a:rPr>
              <a:t>Eur</a:t>
            </a:r>
            <a:r>
              <a:rPr lang="en-GB" sz="1000" i="1" dirty="0">
                <a:solidFill>
                  <a:schemeClr val="tx2"/>
                </a:solidFill>
              </a:rPr>
              <a:t> </a:t>
            </a:r>
            <a:r>
              <a:rPr lang="en-GB" sz="1000" i="1" dirty="0" err="1">
                <a:solidFill>
                  <a:schemeClr val="tx2"/>
                </a:solidFill>
              </a:rPr>
              <a:t>Urol</a:t>
            </a:r>
            <a:r>
              <a:rPr lang="en-GB" sz="1000" dirty="0">
                <a:solidFill>
                  <a:schemeClr val="tx2"/>
                </a:solidFill>
              </a:rPr>
              <a:t> 2014;65:1095–106; </a:t>
            </a:r>
            <a:r>
              <a:rPr lang="en-GB" sz="1000" b="1" dirty="0">
                <a:solidFill>
                  <a:schemeClr val="tx2"/>
                </a:solidFill>
              </a:rPr>
              <a:t>2.</a:t>
            </a:r>
            <a:r>
              <a:rPr lang="en-GB" sz="1000" dirty="0">
                <a:solidFill>
                  <a:schemeClr val="tx2"/>
                </a:solidFill>
              </a:rPr>
              <a:t> </a:t>
            </a:r>
            <a:r>
              <a:rPr lang="en-GB" sz="1000" dirty="0" err="1">
                <a:solidFill>
                  <a:schemeClr val="tx2"/>
                </a:solidFill>
              </a:rPr>
              <a:t>Bogefors</a:t>
            </a:r>
            <a:r>
              <a:rPr lang="en-GB" sz="1000" dirty="0">
                <a:solidFill>
                  <a:schemeClr val="tx2"/>
                </a:solidFill>
              </a:rPr>
              <a:t> C </a:t>
            </a:r>
            <a:r>
              <a:rPr lang="en-GB" sz="1000" i="1" dirty="0">
                <a:solidFill>
                  <a:schemeClr val="tx2"/>
                </a:solidFill>
              </a:rPr>
              <a:t>et al. Andrology</a:t>
            </a:r>
            <a:r>
              <a:rPr lang="en-GB" sz="1000" dirty="0">
                <a:solidFill>
                  <a:schemeClr val="tx2"/>
                </a:solidFill>
              </a:rPr>
              <a:t> 2017;5:711–7; </a:t>
            </a:r>
            <a:r>
              <a:rPr lang="en-GB" sz="1000" b="1" dirty="0">
                <a:solidFill>
                  <a:schemeClr val="tx2"/>
                </a:solidFill>
              </a:rPr>
              <a:t>3.</a:t>
            </a:r>
            <a:r>
              <a:rPr lang="en-GB" sz="1000" dirty="0">
                <a:solidFill>
                  <a:schemeClr val="tx2"/>
                </a:solidFill>
              </a:rPr>
              <a:t> Kirby M</a:t>
            </a:r>
            <a:r>
              <a:rPr lang="en-GB" sz="1000" i="1" dirty="0">
                <a:solidFill>
                  <a:schemeClr val="tx2"/>
                </a:solidFill>
              </a:rPr>
              <a:t>. Trends </a:t>
            </a:r>
            <a:r>
              <a:rPr lang="en-GB" sz="1000" i="1" dirty="0" err="1">
                <a:solidFill>
                  <a:schemeClr val="tx2"/>
                </a:solidFill>
              </a:rPr>
              <a:t>Urol</a:t>
            </a:r>
            <a:r>
              <a:rPr lang="en-GB" sz="1000" i="1" dirty="0">
                <a:solidFill>
                  <a:schemeClr val="tx2"/>
                </a:solidFill>
              </a:rPr>
              <a:t> </a:t>
            </a:r>
            <a:r>
              <a:rPr lang="en-GB" sz="1000" i="1" dirty="0" err="1">
                <a:solidFill>
                  <a:schemeClr val="tx2"/>
                </a:solidFill>
              </a:rPr>
              <a:t>Mens</a:t>
            </a:r>
            <a:r>
              <a:rPr lang="en-GB" sz="1000" i="1" dirty="0">
                <a:solidFill>
                  <a:schemeClr val="tx2"/>
                </a:solidFill>
              </a:rPr>
              <a:t> Health</a:t>
            </a:r>
            <a:r>
              <a:rPr lang="en-GB" sz="1000" dirty="0">
                <a:solidFill>
                  <a:schemeClr val="tx2"/>
                </a:solidFill>
              </a:rPr>
              <a:t> 2020;11:12–7; 4. EAU testicular cancer guidelines. https://uroweb.org/guideline/testicular-cancer/ (accessed June 2020); </a:t>
            </a:r>
            <a:r>
              <a:rPr lang="en-GB" sz="1000" b="1" dirty="0">
                <a:solidFill>
                  <a:schemeClr val="tx2"/>
                </a:solidFill>
              </a:rPr>
              <a:t>5.</a:t>
            </a:r>
            <a:r>
              <a:rPr lang="en-GB" sz="1000" dirty="0">
                <a:solidFill>
                  <a:schemeClr val="tx2"/>
                </a:solidFill>
              </a:rPr>
              <a:t> Hoffmann R </a:t>
            </a:r>
            <a:r>
              <a:rPr lang="en-GB" sz="1000" i="1" dirty="0">
                <a:solidFill>
                  <a:schemeClr val="tx2"/>
                </a:solidFill>
              </a:rPr>
              <a:t>et al. </a:t>
            </a:r>
            <a:r>
              <a:rPr lang="en-GB" sz="1000" i="1" dirty="0" err="1">
                <a:solidFill>
                  <a:schemeClr val="tx2"/>
                </a:solidFill>
              </a:rPr>
              <a:t>Int</a:t>
            </a:r>
            <a:r>
              <a:rPr lang="en-GB" sz="1000" i="1" dirty="0">
                <a:solidFill>
                  <a:schemeClr val="tx2"/>
                </a:solidFill>
              </a:rPr>
              <a:t> J Public Health</a:t>
            </a:r>
            <a:r>
              <a:rPr lang="en-GB" sz="1000" dirty="0">
                <a:solidFill>
                  <a:schemeClr val="tx2"/>
                </a:solidFill>
              </a:rPr>
              <a:t> 2014;59:341; </a:t>
            </a:r>
            <a:r>
              <a:rPr lang="en-GB" sz="1000" b="1" dirty="0">
                <a:solidFill>
                  <a:schemeClr val="tx2"/>
                </a:solidFill>
              </a:rPr>
              <a:t>6.</a:t>
            </a:r>
            <a:r>
              <a:rPr lang="en-GB" sz="1000" dirty="0">
                <a:solidFill>
                  <a:schemeClr val="tx2"/>
                </a:solidFill>
              </a:rPr>
              <a:t> Cancer Research UK. https://www.cancerresearchuk.org/health-professional/cancer-statistics/statistics-by-cancer-type/testicular-cancer/ (accessed June 2020).</a:t>
            </a:r>
          </a:p>
        </p:txBody>
      </p:sp>
    </p:spTree>
    <p:extLst>
      <p:ext uri="{BB962C8B-B14F-4D97-AF65-F5344CB8AC3E}">
        <p14:creationId xmlns:p14="http://schemas.microsoft.com/office/powerpoint/2010/main" val="2825150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69" y="183198"/>
            <a:ext cx="11227324" cy="834047"/>
          </a:xfrm>
        </p:spPr>
        <p:txBody>
          <a:bodyPr>
            <a:noAutofit/>
          </a:bodyPr>
          <a:lstStyle/>
          <a:p>
            <a:r>
              <a:rPr lang="en-GB" sz="2800" dirty="0"/>
              <a:t>CV risk factors in testicular cancer survivors may not be fully captured by standard metabolic syndrome criteria</a:t>
            </a:r>
          </a:p>
        </p:txBody>
      </p:sp>
      <p:sp>
        <p:nvSpPr>
          <p:cNvPr id="3" name="Content Placeholder 2"/>
          <p:cNvSpPr>
            <a:spLocks noGrp="1"/>
          </p:cNvSpPr>
          <p:nvPr>
            <p:ph idx="1"/>
          </p:nvPr>
        </p:nvSpPr>
        <p:spPr>
          <a:xfrm>
            <a:off x="235669" y="1179921"/>
            <a:ext cx="11227324" cy="2425828"/>
          </a:xfrm>
        </p:spPr>
        <p:txBody>
          <a:bodyPr>
            <a:noAutofit/>
          </a:bodyPr>
          <a:lstStyle/>
          <a:p>
            <a:r>
              <a:rPr lang="en-GB" sz="1800" dirty="0"/>
              <a:t>Compared with controls, testicular cancer survivors with metabolic syndrome </a:t>
            </a:r>
            <a:br>
              <a:rPr lang="en-GB" sz="1800" dirty="0"/>
            </a:br>
            <a:r>
              <a:rPr lang="en-GB" sz="1800" dirty="0"/>
              <a:t>had a </a:t>
            </a:r>
            <a:r>
              <a:rPr lang="en-GB" sz="1800" b="1" dirty="0"/>
              <a:t>significantly higher prevalence of obesity</a:t>
            </a:r>
            <a:r>
              <a:rPr lang="en-GB" sz="1800" dirty="0"/>
              <a:t> (60.8% </a:t>
            </a:r>
            <a:r>
              <a:rPr lang="en-GB" sz="1800" i="1" dirty="0"/>
              <a:t>vs</a:t>
            </a:r>
            <a:r>
              <a:rPr lang="en-GB" sz="1800" dirty="0"/>
              <a:t> 22.7%; p&lt;0.001) </a:t>
            </a:r>
            <a:r>
              <a:rPr lang="en-GB" sz="1800" b="1" dirty="0"/>
              <a:t>and TD</a:t>
            </a:r>
            <a:r>
              <a:rPr lang="en-GB" sz="1800" dirty="0"/>
              <a:t> (46.1% </a:t>
            </a:r>
            <a:r>
              <a:rPr lang="en-GB" sz="1800" i="1" dirty="0"/>
              <a:t>vs</a:t>
            </a:r>
            <a:r>
              <a:rPr lang="en-GB" sz="1800" dirty="0"/>
              <a:t> 26.8%; p&lt;0.001)</a:t>
            </a:r>
          </a:p>
        </p:txBody>
      </p:sp>
      <p:sp>
        <p:nvSpPr>
          <p:cNvPr id="5" name="TextBox 4"/>
          <p:cNvSpPr txBox="1"/>
          <p:nvPr/>
        </p:nvSpPr>
        <p:spPr>
          <a:xfrm>
            <a:off x="1523999" y="5858623"/>
            <a:ext cx="9144001" cy="400110"/>
          </a:xfrm>
          <a:prstGeom prst="rect">
            <a:avLst/>
          </a:prstGeom>
          <a:noFill/>
        </p:spPr>
        <p:txBody>
          <a:bodyPr wrap="square" rtlCol="0" anchor="b">
            <a:spAutoFit/>
          </a:bodyPr>
          <a:lstStyle/>
          <a:p>
            <a:r>
              <a:rPr lang="en-GB" sz="1000" dirty="0">
                <a:solidFill>
                  <a:schemeClr val="tx2"/>
                </a:solidFill>
              </a:rPr>
              <a:t>CV, cardiovascular; HDL-C, high-density lipoprotein cholesterol; LDL-C, low-density lipoprotein cholesterol; TD, testosterone deficiency</a:t>
            </a:r>
          </a:p>
          <a:p>
            <a:r>
              <a:rPr lang="en-GB" sz="1000" dirty="0">
                <a:solidFill>
                  <a:schemeClr val="tx2"/>
                </a:solidFill>
              </a:rPr>
              <a:t>Abu Zaid M </a:t>
            </a:r>
            <a:r>
              <a:rPr lang="en-GB" sz="1000" i="1" dirty="0">
                <a:solidFill>
                  <a:schemeClr val="tx2"/>
                </a:solidFill>
              </a:rPr>
              <a:t>et al. J Natl </a:t>
            </a:r>
            <a:r>
              <a:rPr lang="en-GB" sz="1000" i="1" dirty="0" err="1">
                <a:solidFill>
                  <a:schemeClr val="tx2"/>
                </a:solidFill>
              </a:rPr>
              <a:t>Compr</a:t>
            </a:r>
            <a:r>
              <a:rPr lang="en-GB" sz="1000" i="1" dirty="0">
                <a:solidFill>
                  <a:schemeClr val="tx2"/>
                </a:solidFill>
              </a:rPr>
              <a:t> </a:t>
            </a:r>
            <a:r>
              <a:rPr lang="en-GB" sz="1000" i="1" dirty="0" err="1">
                <a:solidFill>
                  <a:schemeClr val="tx2"/>
                </a:solidFill>
              </a:rPr>
              <a:t>Canc</a:t>
            </a:r>
            <a:r>
              <a:rPr lang="en-GB" sz="1000" i="1" dirty="0">
                <a:solidFill>
                  <a:schemeClr val="tx2"/>
                </a:solidFill>
              </a:rPr>
              <a:t> </a:t>
            </a:r>
            <a:r>
              <a:rPr lang="en-GB" sz="1000" i="1" dirty="0" err="1">
                <a:solidFill>
                  <a:schemeClr val="tx2"/>
                </a:solidFill>
              </a:rPr>
              <a:t>Netw</a:t>
            </a:r>
            <a:r>
              <a:rPr lang="en-GB" sz="1000" dirty="0">
                <a:solidFill>
                  <a:schemeClr val="tx2"/>
                </a:solidFill>
              </a:rPr>
              <a:t> 2018;16:257–65.</a:t>
            </a:r>
          </a:p>
        </p:txBody>
      </p:sp>
      <p:sp>
        <p:nvSpPr>
          <p:cNvPr id="4" name="Rectangle 3"/>
          <p:cNvSpPr/>
          <p:nvPr/>
        </p:nvSpPr>
        <p:spPr>
          <a:xfrm>
            <a:off x="729007" y="2652884"/>
            <a:ext cx="10262645" cy="1224085"/>
          </a:xfrm>
          <a:prstGeom prst="rect">
            <a:avLst/>
          </a:prstGeom>
          <a:solidFill>
            <a:schemeClr val="accent1">
              <a:lumMod val="20000"/>
              <a:lumOff val="80000"/>
            </a:schemeClr>
          </a:solidFill>
          <a:ln w="76200" cap="flat" cmpd="sng" algn="ctr">
            <a:noFill/>
            <a:prstDash val="solid"/>
          </a:ln>
          <a:effectLst/>
        </p:spPr>
        <p:txBody>
          <a:bodyPr vert="vert" rtlCol="0" anchor="ctr">
            <a:noAutofit/>
          </a:bodyPr>
          <a:lstStyle/>
          <a:p>
            <a:pPr algn="ctr" defTabSz="914241"/>
            <a:endParaRPr lang="en-GB" sz="2000" b="1" kern="0">
              <a:solidFill>
                <a:srgbClr val="FFFFFF"/>
              </a:solidFill>
              <a:latin typeface="Arial"/>
            </a:endParaRPr>
          </a:p>
        </p:txBody>
      </p:sp>
      <p:grpSp>
        <p:nvGrpSpPr>
          <p:cNvPr id="9" name="Group 8"/>
          <p:cNvGrpSpPr/>
          <p:nvPr/>
        </p:nvGrpSpPr>
        <p:grpSpPr>
          <a:xfrm>
            <a:off x="729008" y="2228851"/>
            <a:ext cx="10262646" cy="3370671"/>
            <a:chOff x="323382" y="3437463"/>
            <a:chExt cx="8599237" cy="3539773"/>
          </a:xfrm>
        </p:grpSpPr>
        <p:sp>
          <p:nvSpPr>
            <p:cNvPr id="35" name="Snip Single Corner Rectangle 25"/>
            <p:cNvSpPr/>
            <p:nvPr/>
          </p:nvSpPr>
          <p:spPr>
            <a:xfrm rot="10800000" flipH="1">
              <a:off x="323383" y="5085581"/>
              <a:ext cx="8599236" cy="1891655"/>
            </a:xfrm>
            <a:prstGeom prst="round2SameRect">
              <a:avLst>
                <a:gd name="adj1" fmla="val 10075"/>
                <a:gd name="adj2" fmla="val 0"/>
              </a:avLst>
            </a:prstGeom>
            <a:solidFill>
              <a:schemeClr val="accent1">
                <a:lumMod val="20000"/>
                <a:lumOff val="80000"/>
              </a:schemeClr>
            </a:solidFill>
            <a:ln w="76200" cap="flat" cmpd="sng" algn="ctr">
              <a:noFill/>
              <a:prstDash val="solid"/>
            </a:ln>
            <a:effectLst/>
          </p:spPr>
          <p:txBody>
            <a:bodyPr vert="vert" rtlCol="0" anchor="ctr">
              <a:noAutofit/>
            </a:bodyPr>
            <a:lstStyle/>
            <a:p>
              <a:pPr algn="ctr" defTabSz="914241">
                <a:defRPr/>
              </a:pPr>
              <a:endParaRPr lang="en-GB" sz="2000" b="1" kern="0" dirty="0">
                <a:solidFill>
                  <a:srgbClr val="FFFFFF"/>
                </a:solidFill>
                <a:latin typeface="Arial"/>
              </a:endParaRPr>
            </a:p>
          </p:txBody>
        </p:sp>
        <p:sp>
          <p:nvSpPr>
            <p:cNvPr id="39" name="Snip Single Corner Rectangle 25"/>
            <p:cNvSpPr/>
            <p:nvPr/>
          </p:nvSpPr>
          <p:spPr>
            <a:xfrm flipH="1">
              <a:off x="323382" y="3437463"/>
              <a:ext cx="8599236" cy="559116"/>
            </a:xfrm>
            <a:prstGeom prst="round2SameRect">
              <a:avLst>
                <a:gd name="adj1" fmla="val 38454"/>
                <a:gd name="adj2" fmla="val 0"/>
              </a:avLst>
            </a:prstGeom>
            <a:solidFill>
              <a:schemeClr val="tx2"/>
            </a:solidFill>
            <a:ln w="76200" cap="flat" cmpd="sng" algn="ctr">
              <a:noFill/>
              <a:prstDash val="solid"/>
            </a:ln>
            <a:effectLst/>
          </p:spPr>
          <p:txBody>
            <a:bodyPr vert="horz" rtlCol="0" anchor="ctr">
              <a:noAutofit/>
            </a:bodyPr>
            <a:lstStyle/>
            <a:p>
              <a:pPr algn="ctr" defTabSz="914241">
                <a:defRPr/>
              </a:pPr>
              <a:endParaRPr lang="en-GB" sz="2000" b="1" kern="0" dirty="0">
                <a:solidFill>
                  <a:srgbClr val="FFFFFF"/>
                </a:solidFill>
                <a:latin typeface="Arial"/>
              </a:endParaRPr>
            </a:p>
          </p:txBody>
        </p:sp>
      </p:grpSp>
      <p:sp>
        <p:nvSpPr>
          <p:cNvPr id="36" name="Content Placeholder 2"/>
          <p:cNvSpPr txBox="1">
            <a:spLocks/>
          </p:cNvSpPr>
          <p:nvPr/>
        </p:nvSpPr>
        <p:spPr>
          <a:xfrm>
            <a:off x="5048074" y="2228851"/>
            <a:ext cx="2397508" cy="411599"/>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b="1" dirty="0">
                <a:solidFill>
                  <a:schemeClr val="bg1"/>
                </a:solidFill>
              </a:rPr>
              <a:t>Conclusions</a:t>
            </a:r>
            <a:endParaRPr lang="en-GB" sz="2400" dirty="0"/>
          </a:p>
        </p:txBody>
      </p:sp>
      <p:pic>
        <p:nvPicPr>
          <p:cNvPr id="13" name="Picture 3"/>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285312" y="3442636"/>
            <a:ext cx="1294674" cy="2235443"/>
          </a:xfrm>
          <a:prstGeom prst="rect">
            <a:avLst/>
          </a:prstGeom>
          <a:noFill/>
          <a:ln>
            <a:noFill/>
          </a:ln>
          <a:effectLst>
            <a:outerShdw blurRad="76200" dist="88900" dir="13500000" sy="23000" kx="1200000" algn="br"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2"/>
          <p:cNvSpPr txBox="1">
            <a:spLocks/>
          </p:cNvSpPr>
          <p:nvPr/>
        </p:nvSpPr>
        <p:spPr>
          <a:xfrm>
            <a:off x="923827" y="2864455"/>
            <a:ext cx="9869864" cy="2813624"/>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lvl="1" indent="-269875">
              <a:spcBef>
                <a:spcPts val="800"/>
              </a:spcBef>
              <a:buFont typeface="Arial"/>
              <a:buChar char="•"/>
            </a:pPr>
            <a:r>
              <a:rPr lang="en-GB" sz="1800" dirty="0">
                <a:latin typeface="+mn-lt"/>
              </a:rPr>
              <a:t>Metabolic abnormalities in testicular cancer survivors are characterised by hypertension, increased LDL-C and total cholesterol, and lower rates of decreased HDL-C and abdominal obesity </a:t>
            </a:r>
          </a:p>
          <a:p>
            <a:pPr marL="269875" lvl="1" indent="-269875">
              <a:buFont typeface="Arial"/>
              <a:buChar char="•"/>
            </a:pPr>
            <a:r>
              <a:rPr lang="en-GB" sz="1800" dirty="0">
                <a:latin typeface="+mn-lt"/>
              </a:rPr>
              <a:t>This pattern of CV risk factors may not be fully captured by standard                                  metabolic syndrome criteria, which were originally developed for the                                      general population, so may not cover the full spectrum of metabolic                                            abnormalities seen in testicular cancer survivors</a:t>
            </a:r>
          </a:p>
        </p:txBody>
      </p:sp>
    </p:spTree>
    <p:extLst>
      <p:ext uri="{BB962C8B-B14F-4D97-AF65-F5344CB8AC3E}">
        <p14:creationId xmlns:p14="http://schemas.microsoft.com/office/powerpoint/2010/main" val="776067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42" y="104966"/>
            <a:ext cx="10180811" cy="834047"/>
          </a:xfrm>
        </p:spPr>
        <p:txBody>
          <a:bodyPr>
            <a:noAutofit/>
          </a:bodyPr>
          <a:lstStyle/>
          <a:p>
            <a:r>
              <a:rPr lang="en-GB" sz="3800" dirty="0"/>
              <a:t>Visceral fat is an active endocrine organ</a:t>
            </a:r>
          </a:p>
        </p:txBody>
      </p:sp>
      <p:sp>
        <p:nvSpPr>
          <p:cNvPr id="5" name="TextBox 4"/>
          <p:cNvSpPr txBox="1"/>
          <p:nvPr/>
        </p:nvSpPr>
        <p:spPr>
          <a:xfrm>
            <a:off x="1568746" y="5699064"/>
            <a:ext cx="10052114" cy="707886"/>
          </a:xfrm>
          <a:prstGeom prst="rect">
            <a:avLst/>
          </a:prstGeom>
          <a:noFill/>
        </p:spPr>
        <p:txBody>
          <a:bodyPr wrap="square" rtlCol="0" anchor="b">
            <a:spAutoFit/>
          </a:bodyPr>
          <a:lstStyle/>
          <a:p>
            <a:r>
              <a:rPr lang="en-GB" altLang="en-US" sz="1000" dirty="0">
                <a:solidFill>
                  <a:schemeClr val="tx2"/>
                </a:solidFill>
              </a:rPr>
              <a:t>FFA, free fatty acid; IL-6, interleukin-6; TNF, tumour necrosis factor</a:t>
            </a:r>
          </a:p>
          <a:p>
            <a:r>
              <a:rPr lang="en-GB" altLang="en-US" sz="1000" spc="-20" dirty="0">
                <a:solidFill>
                  <a:schemeClr val="tx2"/>
                </a:solidFill>
              </a:rPr>
              <a:t>Adapted from </a:t>
            </a:r>
            <a:r>
              <a:rPr lang="en-GB" altLang="en-US" sz="1000" spc="-20" dirty="0" err="1">
                <a:solidFill>
                  <a:schemeClr val="tx2"/>
                </a:solidFill>
              </a:rPr>
              <a:t>Ahima</a:t>
            </a:r>
            <a:r>
              <a:rPr lang="en-GB" altLang="en-US" sz="1000" spc="-20" dirty="0">
                <a:solidFill>
                  <a:schemeClr val="tx2"/>
                </a:solidFill>
              </a:rPr>
              <a:t> RS. </a:t>
            </a:r>
            <a:r>
              <a:rPr lang="en-GB" altLang="en-US" sz="1000" i="1" spc="-20" dirty="0">
                <a:solidFill>
                  <a:schemeClr val="tx2"/>
                </a:solidFill>
              </a:rPr>
              <a:t>Obesity</a:t>
            </a:r>
            <a:r>
              <a:rPr lang="en-GB" altLang="en-US" sz="1000" spc="-20" dirty="0">
                <a:solidFill>
                  <a:schemeClr val="tx2"/>
                </a:solidFill>
              </a:rPr>
              <a:t> 2006;14(</a:t>
            </a:r>
            <a:r>
              <a:rPr lang="en-GB" altLang="en-US" sz="1000" spc="-20" dirty="0" err="1">
                <a:solidFill>
                  <a:schemeClr val="tx2"/>
                </a:solidFill>
              </a:rPr>
              <a:t>Suppl</a:t>
            </a:r>
            <a:r>
              <a:rPr lang="en-GB" altLang="en-US" sz="1000" spc="-20" dirty="0">
                <a:solidFill>
                  <a:schemeClr val="tx2"/>
                </a:solidFill>
              </a:rPr>
              <a:t> 5):242S–9S; </a:t>
            </a:r>
            <a:r>
              <a:rPr lang="en-GB" altLang="en-US" sz="1000" spc="-20" dirty="0" err="1">
                <a:solidFill>
                  <a:schemeClr val="tx2"/>
                </a:solidFill>
              </a:rPr>
              <a:t>Ahima</a:t>
            </a:r>
            <a:r>
              <a:rPr lang="en-GB" altLang="en-US" sz="1000" spc="-20" dirty="0">
                <a:solidFill>
                  <a:schemeClr val="tx2"/>
                </a:solidFill>
              </a:rPr>
              <a:t> RS, Flier JS. </a:t>
            </a:r>
            <a:r>
              <a:rPr lang="en-GB" altLang="en-US" sz="1000" i="1" spc="-20" dirty="0">
                <a:solidFill>
                  <a:schemeClr val="tx2"/>
                </a:solidFill>
              </a:rPr>
              <a:t>Trends </a:t>
            </a:r>
            <a:r>
              <a:rPr lang="en-GB" altLang="en-US" sz="1000" i="1" spc="-20" dirty="0" err="1">
                <a:solidFill>
                  <a:schemeClr val="tx2"/>
                </a:solidFill>
              </a:rPr>
              <a:t>Endocrinol</a:t>
            </a:r>
            <a:r>
              <a:rPr lang="en-GB" altLang="en-US" sz="1000" i="1" spc="-20" dirty="0">
                <a:solidFill>
                  <a:schemeClr val="tx2"/>
                </a:solidFill>
              </a:rPr>
              <a:t> </a:t>
            </a:r>
            <a:r>
              <a:rPr lang="en-GB" altLang="en-US" sz="1000" i="1" spc="-20" dirty="0" err="1">
                <a:solidFill>
                  <a:schemeClr val="tx2"/>
                </a:solidFill>
              </a:rPr>
              <a:t>Metab</a:t>
            </a:r>
            <a:r>
              <a:rPr lang="en-GB" altLang="en-US" sz="1000" spc="-20" dirty="0">
                <a:solidFill>
                  <a:schemeClr val="tx2"/>
                </a:solidFill>
              </a:rPr>
              <a:t> 2000;11:327–32; Grundy SM. </a:t>
            </a:r>
            <a:r>
              <a:rPr lang="en-GB" altLang="en-US" sz="1000" i="1" spc="-20" dirty="0">
                <a:solidFill>
                  <a:schemeClr val="tx2"/>
                </a:solidFill>
              </a:rPr>
              <a:t>J </a:t>
            </a:r>
            <a:r>
              <a:rPr lang="en-GB" altLang="en-US" sz="1000" i="1" spc="-20" dirty="0" err="1">
                <a:solidFill>
                  <a:schemeClr val="tx2"/>
                </a:solidFill>
              </a:rPr>
              <a:t>Clin</a:t>
            </a:r>
            <a:r>
              <a:rPr lang="en-GB" altLang="en-US" sz="1000" i="1" spc="-20" dirty="0">
                <a:solidFill>
                  <a:schemeClr val="tx2"/>
                </a:solidFill>
              </a:rPr>
              <a:t> </a:t>
            </a:r>
            <a:r>
              <a:rPr lang="en-GB" altLang="en-US" sz="1000" i="1" spc="-20" dirty="0" err="1">
                <a:solidFill>
                  <a:schemeClr val="tx2"/>
                </a:solidFill>
              </a:rPr>
              <a:t>Endocrinol</a:t>
            </a:r>
            <a:r>
              <a:rPr lang="en-GB" altLang="en-US" sz="1000" i="1" spc="-20" dirty="0">
                <a:solidFill>
                  <a:schemeClr val="tx2"/>
                </a:solidFill>
              </a:rPr>
              <a:t> </a:t>
            </a:r>
            <a:r>
              <a:rPr lang="en-GB" altLang="en-US" sz="1000" i="1" spc="-20" dirty="0" err="1">
                <a:solidFill>
                  <a:schemeClr val="tx2"/>
                </a:solidFill>
              </a:rPr>
              <a:t>Metab</a:t>
            </a:r>
            <a:r>
              <a:rPr lang="en-GB" altLang="en-US" sz="1000" spc="-20" dirty="0">
                <a:solidFill>
                  <a:schemeClr val="tx2"/>
                </a:solidFill>
              </a:rPr>
              <a:t> 2004;89:2595–600</a:t>
            </a:r>
            <a:r>
              <a:rPr lang="en-GB" altLang="en-US" sz="1000" dirty="0">
                <a:solidFill>
                  <a:schemeClr val="tx2"/>
                </a:solidFill>
              </a:rPr>
              <a:t>; Lyon CJ </a:t>
            </a:r>
            <a:r>
              <a:rPr lang="en-GB" altLang="en-US" sz="1000" i="1" dirty="0">
                <a:solidFill>
                  <a:schemeClr val="tx2"/>
                </a:solidFill>
              </a:rPr>
              <a:t>et al. Endocrinology</a:t>
            </a:r>
            <a:r>
              <a:rPr lang="en-GB" altLang="en-US" sz="1000" dirty="0">
                <a:solidFill>
                  <a:schemeClr val="tx2"/>
                </a:solidFill>
              </a:rPr>
              <a:t> 2003;144:2195–200; </a:t>
            </a:r>
            <a:r>
              <a:rPr lang="en-GB" altLang="en-US" sz="1000" dirty="0" err="1">
                <a:solidFill>
                  <a:schemeClr val="tx2"/>
                </a:solidFill>
              </a:rPr>
              <a:t>Trayhurn</a:t>
            </a:r>
            <a:r>
              <a:rPr lang="en-GB" altLang="en-US" sz="1000" dirty="0">
                <a:solidFill>
                  <a:schemeClr val="tx2"/>
                </a:solidFill>
              </a:rPr>
              <a:t> P </a:t>
            </a:r>
            <a:r>
              <a:rPr lang="en-GB" altLang="en-US" sz="1000" i="1" dirty="0">
                <a:solidFill>
                  <a:schemeClr val="tx2"/>
                </a:solidFill>
              </a:rPr>
              <a:t>et al. Br J </a:t>
            </a:r>
            <a:r>
              <a:rPr lang="en-GB" altLang="en-US" sz="1000" i="1" dirty="0" err="1">
                <a:solidFill>
                  <a:schemeClr val="tx2"/>
                </a:solidFill>
              </a:rPr>
              <a:t>Nutr</a:t>
            </a:r>
            <a:r>
              <a:rPr lang="en-GB" altLang="en-US" sz="1000" dirty="0">
                <a:solidFill>
                  <a:schemeClr val="tx2"/>
                </a:solidFill>
              </a:rPr>
              <a:t> 2004;92:347–55; </a:t>
            </a:r>
            <a:r>
              <a:rPr lang="en-GB" sz="1000" dirty="0" err="1">
                <a:solidFill>
                  <a:schemeClr val="tx2"/>
                </a:solidFill>
              </a:rPr>
              <a:t>Pelusi</a:t>
            </a:r>
            <a:r>
              <a:rPr lang="en-GB" sz="1000" dirty="0">
                <a:solidFill>
                  <a:schemeClr val="tx2"/>
                </a:solidFill>
              </a:rPr>
              <a:t> C, </a:t>
            </a:r>
            <a:r>
              <a:rPr lang="en-GB" sz="1000" dirty="0" err="1">
                <a:solidFill>
                  <a:schemeClr val="tx2"/>
                </a:solidFill>
              </a:rPr>
              <a:t>Pasquali</a:t>
            </a:r>
            <a:r>
              <a:rPr lang="en-GB" sz="1000" dirty="0">
                <a:solidFill>
                  <a:schemeClr val="tx2"/>
                </a:solidFill>
              </a:rPr>
              <a:t> R. </a:t>
            </a:r>
            <a:r>
              <a:rPr lang="en-GB" sz="1000" i="1" dirty="0" err="1">
                <a:solidFill>
                  <a:schemeClr val="tx2"/>
                </a:solidFill>
              </a:rPr>
              <a:t>Curr</a:t>
            </a:r>
            <a:r>
              <a:rPr lang="en-GB" sz="1000" i="1" dirty="0">
                <a:solidFill>
                  <a:schemeClr val="tx2"/>
                </a:solidFill>
              </a:rPr>
              <a:t> </a:t>
            </a:r>
            <a:r>
              <a:rPr lang="en-GB" sz="1000" i="1" dirty="0" err="1">
                <a:solidFill>
                  <a:schemeClr val="tx2"/>
                </a:solidFill>
              </a:rPr>
              <a:t>Obes</a:t>
            </a:r>
            <a:r>
              <a:rPr lang="en-GB" sz="1000" i="1" dirty="0">
                <a:solidFill>
                  <a:schemeClr val="tx2"/>
                </a:solidFill>
              </a:rPr>
              <a:t> Rep </a:t>
            </a:r>
            <a:r>
              <a:rPr lang="en-GB" sz="1000" dirty="0">
                <a:solidFill>
                  <a:schemeClr val="tx2"/>
                </a:solidFill>
              </a:rPr>
              <a:t>2012;1:181–90; </a:t>
            </a:r>
            <a:br>
              <a:rPr lang="en-GB" sz="1000" dirty="0">
                <a:solidFill>
                  <a:schemeClr val="tx2"/>
                </a:solidFill>
              </a:rPr>
            </a:br>
            <a:r>
              <a:rPr lang="en-GB" sz="1000" dirty="0">
                <a:solidFill>
                  <a:schemeClr val="tx2"/>
                </a:solidFill>
              </a:rPr>
              <a:t>Lee HK </a:t>
            </a:r>
            <a:r>
              <a:rPr lang="en-GB" sz="1000" i="1" dirty="0">
                <a:solidFill>
                  <a:schemeClr val="tx2"/>
                </a:solidFill>
              </a:rPr>
              <a:t>et al. World J </a:t>
            </a:r>
            <a:r>
              <a:rPr lang="en-GB" sz="1000" i="1" dirty="0" err="1">
                <a:solidFill>
                  <a:schemeClr val="tx2"/>
                </a:solidFill>
              </a:rPr>
              <a:t>Mens</a:t>
            </a:r>
            <a:r>
              <a:rPr lang="en-GB" sz="1000" i="1" dirty="0">
                <a:solidFill>
                  <a:schemeClr val="tx2"/>
                </a:solidFill>
              </a:rPr>
              <a:t> Health</a:t>
            </a:r>
            <a:r>
              <a:rPr lang="en-GB" sz="1000" dirty="0">
                <a:solidFill>
                  <a:schemeClr val="tx2"/>
                </a:solidFill>
              </a:rPr>
              <a:t> 2013;31:136–40; Jung UJ, Choi M-S. </a:t>
            </a:r>
            <a:r>
              <a:rPr lang="en-GB" sz="1000" i="1" dirty="0" err="1">
                <a:solidFill>
                  <a:schemeClr val="tx2"/>
                </a:solidFill>
              </a:rPr>
              <a:t>Int</a:t>
            </a:r>
            <a:r>
              <a:rPr lang="en-GB" sz="1000" i="1" dirty="0">
                <a:solidFill>
                  <a:schemeClr val="tx2"/>
                </a:solidFill>
              </a:rPr>
              <a:t> J </a:t>
            </a:r>
            <a:r>
              <a:rPr lang="en-GB" sz="1000" i="1" dirty="0" err="1">
                <a:solidFill>
                  <a:schemeClr val="tx2"/>
                </a:solidFill>
              </a:rPr>
              <a:t>Mol</a:t>
            </a:r>
            <a:r>
              <a:rPr lang="en-GB" sz="1000" i="1" dirty="0">
                <a:solidFill>
                  <a:schemeClr val="tx2"/>
                </a:solidFill>
              </a:rPr>
              <a:t> </a:t>
            </a:r>
            <a:r>
              <a:rPr lang="en-GB" sz="1000" i="1" dirty="0" err="1">
                <a:solidFill>
                  <a:schemeClr val="tx2"/>
                </a:solidFill>
              </a:rPr>
              <a:t>Sci</a:t>
            </a:r>
            <a:r>
              <a:rPr lang="en-GB" sz="1000" i="1" dirty="0">
                <a:solidFill>
                  <a:schemeClr val="tx2"/>
                </a:solidFill>
              </a:rPr>
              <a:t> </a:t>
            </a:r>
            <a:r>
              <a:rPr lang="en-GB" sz="1000" dirty="0">
                <a:solidFill>
                  <a:schemeClr val="tx2"/>
                </a:solidFill>
              </a:rPr>
              <a:t>2014;15:6184–223.</a:t>
            </a:r>
          </a:p>
        </p:txBody>
      </p:sp>
      <p:grpSp>
        <p:nvGrpSpPr>
          <p:cNvPr id="227" name="Group 226"/>
          <p:cNvGrpSpPr/>
          <p:nvPr/>
        </p:nvGrpSpPr>
        <p:grpSpPr>
          <a:xfrm>
            <a:off x="2835299" y="842727"/>
            <a:ext cx="7361757" cy="4813785"/>
            <a:chOff x="1322184" y="820148"/>
            <a:chExt cx="7361757" cy="4813785"/>
          </a:xfrm>
        </p:grpSpPr>
        <p:sp>
          <p:nvSpPr>
            <p:cNvPr id="102" name="10-Point Star 101"/>
            <p:cNvSpPr/>
            <p:nvPr/>
          </p:nvSpPr>
          <p:spPr>
            <a:xfrm>
              <a:off x="2278423" y="938750"/>
              <a:ext cx="4587154" cy="4587154"/>
            </a:xfrm>
            <a:prstGeom prst="star10">
              <a:avLst/>
            </a:prstGeom>
            <a:gradFill>
              <a:gsLst>
                <a:gs pos="0">
                  <a:schemeClr val="tx2">
                    <a:lumMod val="20000"/>
                    <a:lumOff val="80000"/>
                  </a:schemeClr>
                </a:gs>
                <a:gs pos="100000">
                  <a:schemeClr val="bg1"/>
                </a:gs>
              </a:gsLst>
            </a:gradFill>
            <a:ln w="38100">
              <a:solidFill>
                <a:schemeClr val="accent2"/>
              </a:solid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Box 2"/>
            <p:cNvSpPr txBox="1"/>
            <p:nvPr/>
          </p:nvSpPr>
          <p:spPr>
            <a:xfrm>
              <a:off x="5778937" y="1114858"/>
              <a:ext cx="2053296" cy="550962"/>
            </a:xfrm>
            <a:prstGeom prst="snip2DiagRect">
              <a:avLst/>
            </a:prstGeom>
            <a:solidFill>
              <a:schemeClr val="accent2"/>
            </a:solidFill>
          </p:spPr>
          <p:txBody>
            <a:bodyPr wrap="none" rtlCol="0" anchor="ctr">
              <a:spAutoFit/>
            </a:bodyPr>
            <a:lstStyle/>
            <a:p>
              <a:pPr algn="ctr"/>
              <a:r>
                <a:rPr lang="en-GB" sz="1200" b="1" dirty="0">
                  <a:solidFill>
                    <a:schemeClr val="bg1"/>
                  </a:solidFill>
                </a:rPr>
                <a:t>Other characteristics </a:t>
              </a:r>
              <a:br>
                <a:rPr lang="en-GB" sz="1200" b="1" dirty="0">
                  <a:solidFill>
                    <a:schemeClr val="bg1"/>
                  </a:solidFill>
                </a:rPr>
              </a:br>
              <a:r>
                <a:rPr lang="en-GB" sz="1200" b="1" dirty="0">
                  <a:solidFill>
                    <a:schemeClr val="bg1"/>
                  </a:solidFill>
                </a:rPr>
                <a:t>of metabolic syndrome</a:t>
              </a:r>
            </a:p>
          </p:txBody>
        </p:sp>
        <p:sp>
          <p:nvSpPr>
            <p:cNvPr id="103" name="TextBox 102"/>
            <p:cNvSpPr txBox="1"/>
            <p:nvPr/>
          </p:nvSpPr>
          <p:spPr>
            <a:xfrm>
              <a:off x="3954945" y="820148"/>
              <a:ext cx="1234110" cy="330577"/>
            </a:xfrm>
            <a:prstGeom prst="snip2DiagRect">
              <a:avLst/>
            </a:prstGeom>
            <a:solidFill>
              <a:schemeClr val="accent2"/>
            </a:solidFill>
          </p:spPr>
          <p:txBody>
            <a:bodyPr wrap="none" rtlCol="0" anchor="ctr">
              <a:spAutoFit/>
            </a:bodyPr>
            <a:lstStyle/>
            <a:p>
              <a:pPr algn="ctr"/>
              <a:r>
                <a:rPr lang="en-GB" sz="1200" b="1" dirty="0">
                  <a:solidFill>
                    <a:schemeClr val="bg1"/>
                  </a:solidFill>
                </a:rPr>
                <a:t>Hypertension</a:t>
              </a:r>
            </a:p>
          </p:txBody>
        </p:sp>
        <p:sp>
          <p:nvSpPr>
            <p:cNvPr id="104" name="TextBox 103"/>
            <p:cNvSpPr txBox="1"/>
            <p:nvPr/>
          </p:nvSpPr>
          <p:spPr>
            <a:xfrm>
              <a:off x="2017578" y="1233938"/>
              <a:ext cx="1315695" cy="330577"/>
            </a:xfrm>
            <a:prstGeom prst="snip2DiagRect">
              <a:avLst/>
            </a:prstGeom>
            <a:solidFill>
              <a:schemeClr val="accent2"/>
            </a:solidFill>
          </p:spPr>
          <p:txBody>
            <a:bodyPr wrap="none" rtlCol="0" anchor="ctr">
              <a:spAutoFit/>
            </a:bodyPr>
            <a:lstStyle/>
            <a:p>
              <a:pPr algn="ctr"/>
              <a:r>
                <a:rPr lang="en-GB" sz="1200" b="1" dirty="0">
                  <a:solidFill>
                    <a:schemeClr val="bg1"/>
                  </a:solidFill>
                </a:rPr>
                <a:t>Dyslipidaemia</a:t>
              </a:r>
            </a:p>
          </p:txBody>
        </p:sp>
        <p:sp>
          <p:nvSpPr>
            <p:cNvPr id="105" name="TextBox 104"/>
            <p:cNvSpPr txBox="1"/>
            <p:nvPr/>
          </p:nvSpPr>
          <p:spPr>
            <a:xfrm>
              <a:off x="1333548" y="2379968"/>
              <a:ext cx="1259085" cy="330577"/>
            </a:xfrm>
            <a:prstGeom prst="snip2DiagRect">
              <a:avLst/>
            </a:prstGeom>
            <a:solidFill>
              <a:schemeClr val="accent2"/>
            </a:solidFill>
          </p:spPr>
          <p:txBody>
            <a:bodyPr wrap="none" rtlCol="0" anchor="ctr">
              <a:spAutoFit/>
            </a:bodyPr>
            <a:lstStyle/>
            <a:p>
              <a:pPr algn="ctr"/>
              <a:r>
                <a:rPr lang="en-GB" sz="1200" b="1" dirty="0">
                  <a:solidFill>
                    <a:schemeClr val="bg1"/>
                  </a:solidFill>
                </a:rPr>
                <a:t>Inflammation</a:t>
              </a:r>
            </a:p>
          </p:txBody>
        </p:sp>
        <p:sp>
          <p:nvSpPr>
            <p:cNvPr id="106" name="TextBox 105"/>
            <p:cNvSpPr txBox="1"/>
            <p:nvPr/>
          </p:nvSpPr>
          <p:spPr>
            <a:xfrm>
              <a:off x="1322184" y="3582523"/>
              <a:ext cx="1262802" cy="550962"/>
            </a:xfrm>
            <a:prstGeom prst="snip2DiagRect">
              <a:avLst/>
            </a:prstGeom>
            <a:solidFill>
              <a:srgbClr val="C00000"/>
            </a:solidFill>
          </p:spPr>
          <p:txBody>
            <a:bodyPr wrap="none" rtlCol="0" anchor="ctr">
              <a:spAutoFit/>
            </a:bodyPr>
            <a:lstStyle/>
            <a:p>
              <a:pPr algn="ctr"/>
              <a:r>
                <a:rPr lang="en-GB" sz="1200" b="1" dirty="0">
                  <a:solidFill>
                    <a:schemeClr val="bg1"/>
                  </a:solidFill>
                </a:rPr>
                <a:t>Testosterone</a:t>
              </a:r>
              <a:br>
                <a:rPr lang="en-GB" sz="1200" b="1" dirty="0">
                  <a:solidFill>
                    <a:schemeClr val="bg1"/>
                  </a:solidFill>
                </a:rPr>
              </a:br>
              <a:r>
                <a:rPr lang="en-GB" sz="1200" b="1" dirty="0">
                  <a:solidFill>
                    <a:schemeClr val="bg1"/>
                  </a:solidFill>
                  <a:sym typeface="Wingdings" panose="05000000000000000000" pitchFamily="2" charset="2"/>
                </a:rPr>
                <a:t> oestrogen</a:t>
              </a:r>
              <a:endParaRPr lang="en-GB" sz="1200" b="1" dirty="0">
                <a:solidFill>
                  <a:schemeClr val="bg1"/>
                </a:solidFill>
              </a:endParaRPr>
            </a:p>
          </p:txBody>
        </p:sp>
        <p:sp>
          <p:nvSpPr>
            <p:cNvPr id="107" name="TextBox 106"/>
            <p:cNvSpPr txBox="1"/>
            <p:nvPr/>
          </p:nvSpPr>
          <p:spPr>
            <a:xfrm>
              <a:off x="1946813" y="4889644"/>
              <a:ext cx="1393951" cy="330577"/>
            </a:xfrm>
            <a:prstGeom prst="snip2DiagRect">
              <a:avLst/>
            </a:prstGeom>
            <a:solidFill>
              <a:schemeClr val="accent2"/>
            </a:solidFill>
          </p:spPr>
          <p:txBody>
            <a:bodyPr wrap="none" rtlCol="0" anchor="ctr">
              <a:spAutoFit/>
            </a:bodyPr>
            <a:lstStyle/>
            <a:p>
              <a:pPr algn="ctr"/>
              <a:r>
                <a:rPr lang="en-GB" sz="1200" b="1" dirty="0">
                  <a:solidFill>
                    <a:schemeClr val="bg1"/>
                  </a:solidFill>
                </a:rPr>
                <a:t>Atherosclerosis</a:t>
              </a:r>
            </a:p>
          </p:txBody>
        </p:sp>
        <p:sp>
          <p:nvSpPr>
            <p:cNvPr id="108" name="TextBox 107"/>
            <p:cNvSpPr txBox="1"/>
            <p:nvPr/>
          </p:nvSpPr>
          <p:spPr>
            <a:xfrm>
              <a:off x="3636565" y="5303356"/>
              <a:ext cx="1870877" cy="330577"/>
            </a:xfrm>
            <a:prstGeom prst="snip2DiagRect">
              <a:avLst/>
            </a:prstGeom>
            <a:solidFill>
              <a:schemeClr val="accent2"/>
            </a:solidFill>
          </p:spPr>
          <p:txBody>
            <a:bodyPr wrap="none" rtlCol="0" anchor="ctr">
              <a:spAutoFit/>
            </a:bodyPr>
            <a:lstStyle/>
            <a:p>
              <a:pPr algn="ctr"/>
              <a:r>
                <a:rPr lang="en-GB" sz="1200" b="1" dirty="0">
                  <a:solidFill>
                    <a:schemeClr val="bg1"/>
                  </a:solidFill>
                </a:rPr>
                <a:t>Vascular remodelling</a:t>
              </a:r>
            </a:p>
          </p:txBody>
        </p:sp>
        <p:sp>
          <p:nvSpPr>
            <p:cNvPr id="109" name="TextBox 108"/>
            <p:cNvSpPr txBox="1"/>
            <p:nvPr/>
          </p:nvSpPr>
          <p:spPr>
            <a:xfrm>
              <a:off x="5813082" y="4889644"/>
              <a:ext cx="1997086" cy="330577"/>
            </a:xfrm>
            <a:prstGeom prst="snip2DiagRect">
              <a:avLst/>
            </a:prstGeom>
            <a:solidFill>
              <a:schemeClr val="accent2"/>
            </a:solidFill>
          </p:spPr>
          <p:txBody>
            <a:bodyPr wrap="none" rtlCol="0" anchor="ctr">
              <a:spAutoFit/>
            </a:bodyPr>
            <a:lstStyle/>
            <a:p>
              <a:pPr algn="ctr"/>
              <a:r>
                <a:rPr lang="en-GB" sz="1200" b="1" dirty="0">
                  <a:solidFill>
                    <a:schemeClr val="bg1"/>
                  </a:solidFill>
                </a:rPr>
                <a:t>Endothelial dysfunction</a:t>
              </a:r>
            </a:p>
          </p:txBody>
        </p:sp>
        <p:sp>
          <p:nvSpPr>
            <p:cNvPr id="110" name="TextBox 109"/>
            <p:cNvSpPr txBox="1"/>
            <p:nvPr/>
          </p:nvSpPr>
          <p:spPr>
            <a:xfrm>
              <a:off x="6597345" y="3582523"/>
              <a:ext cx="2086596" cy="550962"/>
            </a:xfrm>
            <a:prstGeom prst="snip2DiagRect">
              <a:avLst/>
            </a:prstGeom>
            <a:solidFill>
              <a:schemeClr val="accent2"/>
            </a:solidFill>
          </p:spPr>
          <p:txBody>
            <a:bodyPr wrap="none" rtlCol="0" anchor="ctr">
              <a:spAutoFit/>
            </a:bodyPr>
            <a:lstStyle/>
            <a:p>
              <a:pPr algn="ctr"/>
              <a:r>
                <a:rPr lang="en-GB" sz="1200" b="1" dirty="0">
                  <a:solidFill>
                    <a:schemeClr val="bg1"/>
                  </a:solidFill>
                </a:rPr>
                <a:t>Insulin resistance and</a:t>
              </a:r>
              <a:br>
                <a:rPr lang="en-GB" sz="1200" b="1" dirty="0">
                  <a:solidFill>
                    <a:schemeClr val="bg1"/>
                  </a:solidFill>
                </a:rPr>
              </a:br>
              <a:r>
                <a:rPr lang="en-GB" sz="1200" b="1" dirty="0">
                  <a:solidFill>
                    <a:schemeClr val="bg1"/>
                  </a:solidFill>
                </a:rPr>
                <a:t>type 2 diabetes mellitus</a:t>
              </a:r>
            </a:p>
          </p:txBody>
        </p:sp>
        <p:sp>
          <p:nvSpPr>
            <p:cNvPr id="111" name="TextBox 110"/>
            <p:cNvSpPr txBox="1"/>
            <p:nvPr/>
          </p:nvSpPr>
          <p:spPr>
            <a:xfrm>
              <a:off x="6554491" y="2379968"/>
              <a:ext cx="1524479" cy="330577"/>
            </a:xfrm>
            <a:prstGeom prst="snip2DiagRect">
              <a:avLst/>
            </a:prstGeom>
            <a:solidFill>
              <a:srgbClr val="C00000"/>
            </a:solidFill>
          </p:spPr>
          <p:txBody>
            <a:bodyPr wrap="none" rtlCol="0" anchor="ctr">
              <a:spAutoFit/>
            </a:bodyPr>
            <a:lstStyle/>
            <a:p>
              <a:pPr algn="ctr"/>
              <a:r>
                <a:rPr lang="en-GB" sz="1200" b="1" dirty="0">
                  <a:solidFill>
                    <a:schemeClr val="bg1"/>
                  </a:solidFill>
                </a:rPr>
                <a:t>Low testosterone</a:t>
              </a:r>
            </a:p>
          </p:txBody>
        </p:sp>
        <p:grpSp>
          <p:nvGrpSpPr>
            <p:cNvPr id="225" name="Group 224"/>
            <p:cNvGrpSpPr/>
            <p:nvPr/>
          </p:nvGrpSpPr>
          <p:grpSpPr>
            <a:xfrm>
              <a:off x="2587188" y="1771213"/>
              <a:ext cx="4013642" cy="3108243"/>
              <a:chOff x="-3908615" y="1898905"/>
              <a:chExt cx="4013642" cy="3108243"/>
            </a:xfrm>
          </p:grpSpPr>
          <p:cxnSp>
            <p:nvCxnSpPr>
              <p:cNvPr id="188" name="Straight Arrow Connector 187"/>
              <p:cNvCxnSpPr/>
              <p:nvPr/>
            </p:nvCxnSpPr>
            <p:spPr>
              <a:xfrm flipH="1" flipV="1">
                <a:off x="-2931541" y="2436925"/>
                <a:ext cx="446757" cy="416011"/>
              </a:xfrm>
              <a:prstGeom prst="straightConnector1">
                <a:avLst/>
              </a:prstGeom>
              <a:ln>
                <a:solidFill>
                  <a:schemeClr val="accent2"/>
                </a:solidFill>
                <a:headEnd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189" name="Straight Arrow Connector 188"/>
              <p:cNvCxnSpPr/>
              <p:nvPr/>
            </p:nvCxnSpPr>
            <p:spPr>
              <a:xfrm flipV="1">
                <a:off x="-2285601" y="2125128"/>
                <a:ext cx="14356" cy="694078"/>
              </a:xfrm>
              <a:prstGeom prst="straightConnector1">
                <a:avLst/>
              </a:prstGeom>
              <a:ln>
                <a:solidFill>
                  <a:schemeClr val="accent2"/>
                </a:solidFill>
                <a:headEnd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191" name="Straight Arrow Connector 190"/>
              <p:cNvCxnSpPr/>
              <p:nvPr/>
            </p:nvCxnSpPr>
            <p:spPr>
              <a:xfrm flipV="1">
                <a:off x="-1987551" y="2469325"/>
                <a:ext cx="450680" cy="473337"/>
              </a:xfrm>
              <a:prstGeom prst="straightConnector1">
                <a:avLst/>
              </a:prstGeom>
              <a:ln>
                <a:solidFill>
                  <a:schemeClr val="accent2"/>
                </a:solidFill>
                <a:headEnd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192" name="Straight Arrow Connector 191"/>
              <p:cNvCxnSpPr/>
              <p:nvPr/>
            </p:nvCxnSpPr>
            <p:spPr>
              <a:xfrm flipV="1">
                <a:off x="-1998267" y="2988486"/>
                <a:ext cx="474985" cy="130701"/>
              </a:xfrm>
              <a:prstGeom prst="straightConnector1">
                <a:avLst/>
              </a:prstGeom>
              <a:ln>
                <a:solidFill>
                  <a:schemeClr val="accent2"/>
                </a:solidFill>
                <a:headEnd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a:off x="-2023478" y="3223475"/>
                <a:ext cx="520195" cy="77874"/>
              </a:xfrm>
              <a:prstGeom prst="straightConnector1">
                <a:avLst/>
              </a:prstGeom>
              <a:ln>
                <a:solidFill>
                  <a:schemeClr val="accent2"/>
                </a:solidFill>
                <a:headEnd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a:off x="-2110011" y="3345010"/>
                <a:ext cx="886576" cy="283407"/>
              </a:xfrm>
              <a:prstGeom prst="straightConnector1">
                <a:avLst/>
              </a:prstGeom>
              <a:ln>
                <a:solidFill>
                  <a:schemeClr val="accent2"/>
                </a:solidFill>
                <a:headEnd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3" name="Straight Arrow Connector 202"/>
              <p:cNvCxnSpPr/>
              <p:nvPr/>
            </p:nvCxnSpPr>
            <p:spPr>
              <a:xfrm>
                <a:off x="-2151614" y="3486713"/>
                <a:ext cx="530247" cy="460820"/>
              </a:xfrm>
              <a:prstGeom prst="straightConnector1">
                <a:avLst/>
              </a:prstGeom>
              <a:ln>
                <a:solidFill>
                  <a:schemeClr val="accent2"/>
                </a:solidFill>
                <a:headEnd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6" name="Straight Arrow Connector 205"/>
              <p:cNvCxnSpPr/>
              <p:nvPr/>
            </p:nvCxnSpPr>
            <p:spPr>
              <a:xfrm flipV="1">
                <a:off x="-1045651" y="2763710"/>
                <a:ext cx="393718" cy="121456"/>
              </a:xfrm>
              <a:prstGeom prst="straightConnector1">
                <a:avLst/>
              </a:prstGeom>
              <a:ln>
                <a:solidFill>
                  <a:schemeClr val="accent2">
                    <a:lumMod val="60000"/>
                    <a:lumOff val="40000"/>
                  </a:schemeClr>
                </a:solidFill>
                <a:headEnd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212" name="Straight Arrow Connector 211"/>
              <p:cNvCxnSpPr/>
              <p:nvPr/>
            </p:nvCxnSpPr>
            <p:spPr>
              <a:xfrm>
                <a:off x="-2235840" y="3476323"/>
                <a:ext cx="406923" cy="903505"/>
              </a:xfrm>
              <a:prstGeom prst="straightConnector1">
                <a:avLst/>
              </a:prstGeom>
              <a:ln>
                <a:solidFill>
                  <a:schemeClr val="accent2">
                    <a:lumMod val="60000"/>
                    <a:lumOff val="40000"/>
                  </a:schemeClr>
                </a:solidFill>
                <a:headEnd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213" name="Straight Arrow Connector 212"/>
              <p:cNvCxnSpPr/>
              <p:nvPr/>
            </p:nvCxnSpPr>
            <p:spPr>
              <a:xfrm flipH="1">
                <a:off x="-2936608" y="3345010"/>
                <a:ext cx="465724" cy="381499"/>
              </a:xfrm>
              <a:prstGeom prst="straightConnector1">
                <a:avLst/>
              </a:prstGeom>
              <a:ln>
                <a:solidFill>
                  <a:schemeClr val="accent2">
                    <a:lumMod val="60000"/>
                    <a:lumOff val="40000"/>
                  </a:schemeClr>
                </a:solidFill>
                <a:headEnd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p:nvPr/>
            </p:nvCxnSpPr>
            <p:spPr>
              <a:xfrm flipH="1">
                <a:off x="-3232526" y="3139493"/>
                <a:ext cx="694113" cy="51222"/>
              </a:xfrm>
              <a:prstGeom prst="straightConnector1">
                <a:avLst/>
              </a:prstGeom>
              <a:ln>
                <a:solidFill>
                  <a:schemeClr val="accent2"/>
                </a:solidFill>
                <a:headEnd w="lg" len="med"/>
                <a:tailEnd type="triangle" w="lg" len="lg"/>
              </a:ln>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p:nvPr/>
            </p:nvCxnSpPr>
            <p:spPr>
              <a:xfrm flipH="1">
                <a:off x="-2771462" y="3448805"/>
                <a:ext cx="390923" cy="1157510"/>
              </a:xfrm>
              <a:prstGeom prst="straightConnector1">
                <a:avLst/>
              </a:prstGeom>
              <a:ln>
                <a:solidFill>
                  <a:schemeClr val="accent2"/>
                </a:solidFill>
                <a:headEnd w="lg" len="med"/>
                <a:tailEnd type="triangle" w="lg" len="lg"/>
              </a:ln>
            </p:spPr>
            <p:style>
              <a:lnRef idx="2">
                <a:schemeClr val="accent1"/>
              </a:lnRef>
              <a:fillRef idx="0">
                <a:schemeClr val="accent1"/>
              </a:fillRef>
              <a:effectRef idx="1">
                <a:schemeClr val="accent1"/>
              </a:effectRef>
              <a:fontRef idx="minor">
                <a:schemeClr val="tx1"/>
              </a:fontRef>
            </p:style>
          </p:cxnSp>
          <p:grpSp>
            <p:nvGrpSpPr>
              <p:cNvPr id="113" name="Group 112"/>
              <p:cNvGrpSpPr/>
              <p:nvPr/>
            </p:nvGrpSpPr>
            <p:grpSpPr>
              <a:xfrm>
                <a:off x="-3863545" y="1898905"/>
                <a:ext cx="3968572" cy="3108243"/>
                <a:chOff x="1678875" y="1930901"/>
                <a:chExt cx="6412290" cy="3766630"/>
              </a:xfrm>
            </p:grpSpPr>
            <p:sp>
              <p:nvSpPr>
                <p:cNvPr id="119" name="Rectangle 25"/>
                <p:cNvSpPr>
                  <a:spLocks noChangeArrowheads="1"/>
                </p:cNvSpPr>
                <p:nvPr/>
              </p:nvSpPr>
              <p:spPr bwMode="auto">
                <a:xfrm>
                  <a:off x="3252788" y="3232150"/>
                  <a:ext cx="1598612" cy="735013"/>
                </a:xfrm>
                <a:prstGeom prst="rect">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20" name="Rectangle 26"/>
                <p:cNvSpPr>
                  <a:spLocks noChangeArrowheads="1"/>
                </p:cNvSpPr>
                <p:nvPr/>
              </p:nvSpPr>
              <p:spPr bwMode="auto">
                <a:xfrm>
                  <a:off x="3736815" y="3211513"/>
                  <a:ext cx="870267" cy="4226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r>
                    <a:rPr lang="en-US" altLang="en-US" sz="1600" b="1" baseline="-25000" dirty="0">
                      <a:solidFill>
                        <a:srgbClr val="404040"/>
                      </a:solidFill>
                      <a:latin typeface="Arial" pitchFamily="34" charset="0"/>
                    </a:rPr>
                    <a:t>Adipose</a:t>
                  </a:r>
                  <a:br>
                    <a:rPr lang="en-US" altLang="en-US" sz="1600" b="1" baseline="-25000" dirty="0">
                      <a:solidFill>
                        <a:srgbClr val="404040"/>
                      </a:solidFill>
                      <a:latin typeface="Arial" pitchFamily="34" charset="0"/>
                    </a:rPr>
                  </a:br>
                  <a:r>
                    <a:rPr lang="en-US" altLang="en-US" sz="1800" b="1" baseline="-25000" dirty="0">
                      <a:solidFill>
                        <a:srgbClr val="404040"/>
                      </a:solidFill>
                      <a:latin typeface="Arial" pitchFamily="34" charset="0"/>
                    </a:rPr>
                    <a:t>tissue</a:t>
                  </a:r>
                  <a:r>
                    <a:rPr lang="en-US" altLang="en-US" sz="1600" b="1" baseline="-25000" dirty="0">
                      <a:solidFill>
                        <a:srgbClr val="404040"/>
                      </a:solidFill>
                      <a:latin typeface="Arial" pitchFamily="34" charset="0"/>
                    </a:rPr>
                    <a:t> </a:t>
                  </a:r>
                </a:p>
              </p:txBody>
            </p:sp>
            <p:sp>
              <p:nvSpPr>
                <p:cNvPr id="128" name="Text Box 52"/>
                <p:cNvSpPr txBox="1">
                  <a:spLocks noChangeArrowheads="1"/>
                </p:cNvSpPr>
                <p:nvPr/>
              </p:nvSpPr>
              <p:spPr bwMode="auto">
                <a:xfrm>
                  <a:off x="2406329" y="2348800"/>
                  <a:ext cx="920350" cy="321041"/>
                </a:xfrm>
                <a:prstGeom prst="rect">
                  <a:avLst/>
                </a:prstGeom>
                <a:noFill/>
                <a:ln>
                  <a:noFill/>
                </a:ln>
                <a:effectLst/>
              </p:spPr>
              <p:txBody>
                <a:bodyPr wrap="non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fontAlgn="base" hangingPunct="1">
                    <a:spcBef>
                      <a:spcPct val="0"/>
                    </a:spcBef>
                    <a:spcAft>
                      <a:spcPct val="0"/>
                    </a:spcAft>
                    <a:buClrTx/>
                    <a:buSzTx/>
                    <a:buFont typeface="Wingdings" pitchFamily="2" charset="2"/>
                    <a:buNone/>
                  </a:pPr>
                  <a:r>
                    <a:rPr lang="en-GB" altLang="en-US" sz="1100" b="1" dirty="0">
                      <a:solidFill>
                        <a:srgbClr val="FF0000"/>
                      </a:solidFill>
                      <a:latin typeface="Calibri"/>
                      <a:cs typeface="Calibri"/>
                    </a:rPr>
                    <a:t>↑</a:t>
                  </a:r>
                  <a:r>
                    <a:rPr lang="en-GB" altLang="en-US" sz="1100" b="1" dirty="0">
                      <a:solidFill>
                        <a:srgbClr val="FF0000"/>
                      </a:solidFill>
                      <a:latin typeface="Arial"/>
                    </a:rPr>
                    <a:t>IL-6</a:t>
                  </a:r>
                </a:p>
              </p:txBody>
            </p:sp>
            <p:sp>
              <p:nvSpPr>
                <p:cNvPr id="129" name="Rectangle 53"/>
                <p:cNvSpPr>
                  <a:spLocks noChangeArrowheads="1"/>
                </p:cNvSpPr>
                <p:nvPr/>
              </p:nvSpPr>
              <p:spPr bwMode="auto">
                <a:xfrm>
                  <a:off x="2235359" y="5141277"/>
                  <a:ext cx="1759536" cy="311717"/>
                </a:xfrm>
                <a:prstGeom prst="rect">
                  <a:avLst/>
                </a:prstGeom>
                <a:noFill/>
                <a:ln>
                  <a:noFill/>
                </a:ln>
                <a:effectLst/>
              </p:spPr>
              <p:txBody>
                <a:bodyPr wrap="non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eaLnBrk="1" fontAlgn="base" hangingPunct="1">
                    <a:spcBef>
                      <a:spcPct val="0"/>
                    </a:spcBef>
                    <a:spcAft>
                      <a:spcPct val="0"/>
                    </a:spcAft>
                    <a:buClrTx/>
                    <a:buSzTx/>
                    <a:buFont typeface="Wingdings" pitchFamily="2" charset="2"/>
                    <a:buNone/>
                  </a:pPr>
                  <a:r>
                    <a:rPr lang="en-GB" altLang="en-US" sz="1050" b="1" dirty="0">
                      <a:solidFill>
                        <a:srgbClr val="404040"/>
                      </a:solidFill>
                      <a:latin typeface="Calibri"/>
                      <a:cs typeface="Calibri"/>
                    </a:rPr>
                    <a:t>↓</a:t>
                  </a:r>
                  <a:r>
                    <a:rPr lang="en-GB" altLang="en-US" sz="1050" b="1" dirty="0">
                      <a:solidFill>
                        <a:srgbClr val="404040"/>
                      </a:solidFill>
                      <a:latin typeface="Arial"/>
                    </a:rPr>
                    <a:t>Adiponectin</a:t>
                  </a:r>
                </a:p>
              </p:txBody>
            </p:sp>
            <p:sp>
              <p:nvSpPr>
                <p:cNvPr id="130" name="Text Box 54"/>
                <p:cNvSpPr txBox="1">
                  <a:spLocks noChangeArrowheads="1"/>
                </p:cNvSpPr>
                <p:nvPr/>
              </p:nvSpPr>
              <p:spPr bwMode="auto">
                <a:xfrm>
                  <a:off x="5745619" y="3920975"/>
                  <a:ext cx="1256475" cy="321041"/>
                </a:xfrm>
                <a:prstGeom prst="rect">
                  <a:avLst/>
                </a:prstGeom>
                <a:noFill/>
                <a:ln>
                  <a:noFill/>
                </a:ln>
                <a:effectLst/>
              </p:spPr>
              <p:txBody>
                <a:bodyPr wrap="squar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eaLnBrk="1" fontAlgn="base" hangingPunct="1">
                    <a:spcBef>
                      <a:spcPct val="0"/>
                    </a:spcBef>
                    <a:spcAft>
                      <a:spcPct val="0"/>
                    </a:spcAft>
                    <a:buClrTx/>
                    <a:buSzTx/>
                    <a:buFont typeface="Wingdings" pitchFamily="2" charset="2"/>
                    <a:buNone/>
                  </a:pPr>
                  <a:r>
                    <a:rPr lang="en-GB" altLang="en-US" sz="1100" b="1" dirty="0">
                      <a:solidFill>
                        <a:srgbClr val="FF0000"/>
                      </a:solidFill>
                      <a:latin typeface="Calibri"/>
                      <a:cs typeface="Calibri"/>
                    </a:rPr>
                    <a:t>↑</a:t>
                  </a:r>
                  <a:r>
                    <a:rPr lang="en-GB" altLang="en-US" sz="1100" b="1" dirty="0">
                      <a:solidFill>
                        <a:srgbClr val="FF0000"/>
                      </a:solidFill>
                      <a:latin typeface="Arial"/>
                    </a:rPr>
                    <a:t>Leptin</a:t>
                  </a:r>
                </a:p>
              </p:txBody>
            </p:sp>
            <p:sp>
              <p:nvSpPr>
                <p:cNvPr id="131" name="Text Box 55"/>
                <p:cNvSpPr txBox="1">
                  <a:spLocks noChangeArrowheads="1"/>
                </p:cNvSpPr>
                <p:nvPr/>
              </p:nvSpPr>
              <p:spPr bwMode="auto">
                <a:xfrm>
                  <a:off x="1678875" y="3340953"/>
                  <a:ext cx="1101655" cy="321042"/>
                </a:xfrm>
                <a:prstGeom prst="rect">
                  <a:avLst/>
                </a:prstGeom>
                <a:noFill/>
                <a:ln>
                  <a:noFill/>
                </a:ln>
                <a:effectLst/>
              </p:spPr>
              <p:txBody>
                <a:bodyPr wrap="non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eaLnBrk="1" fontAlgn="base" hangingPunct="1">
                    <a:spcBef>
                      <a:spcPct val="0"/>
                    </a:spcBef>
                    <a:spcAft>
                      <a:spcPct val="0"/>
                    </a:spcAft>
                    <a:buClrTx/>
                    <a:buSzTx/>
                    <a:buFont typeface="Wingdings" pitchFamily="2" charset="2"/>
                    <a:buNone/>
                  </a:pPr>
                  <a:r>
                    <a:rPr lang="en-GB" altLang="en-US" sz="1100" b="1" dirty="0">
                      <a:solidFill>
                        <a:srgbClr val="FF0000"/>
                      </a:solidFill>
                      <a:latin typeface="Calibri"/>
                      <a:cs typeface="Calibri"/>
                    </a:rPr>
                    <a:t>↑</a:t>
                  </a:r>
                  <a:r>
                    <a:rPr lang="en-GB" altLang="en-US" sz="1100" b="1" dirty="0">
                      <a:solidFill>
                        <a:srgbClr val="FF0000"/>
                      </a:solidFill>
                      <a:latin typeface="Arial"/>
                    </a:rPr>
                    <a:t>TNF</a:t>
                  </a:r>
                  <a:r>
                    <a:rPr lang="el-GR" altLang="en-US" sz="1100" b="1" dirty="0">
                      <a:solidFill>
                        <a:srgbClr val="FF0000"/>
                      </a:solidFill>
                      <a:latin typeface="Arial"/>
                      <a:cs typeface="Times New Roman" pitchFamily="18" charset="0"/>
                    </a:rPr>
                    <a:t>α</a:t>
                  </a:r>
                </a:p>
              </p:txBody>
            </p:sp>
            <p:sp>
              <p:nvSpPr>
                <p:cNvPr id="133" name="Text Box 57"/>
                <p:cNvSpPr txBox="1">
                  <a:spLocks noChangeArrowheads="1"/>
                </p:cNvSpPr>
                <p:nvPr/>
              </p:nvSpPr>
              <p:spPr bwMode="auto">
                <a:xfrm>
                  <a:off x="4363922" y="4994196"/>
                  <a:ext cx="2337124" cy="703335"/>
                </a:xfrm>
                <a:prstGeom prst="rect">
                  <a:avLst/>
                </a:prstGeom>
                <a:noFill/>
                <a:ln>
                  <a:noFill/>
                </a:ln>
                <a:effectLst/>
              </p:spPr>
              <p:txBody>
                <a:bodyPr wrap="non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fontAlgn="base" hangingPunct="1">
                    <a:spcBef>
                      <a:spcPct val="0"/>
                    </a:spcBef>
                    <a:spcAft>
                      <a:spcPct val="0"/>
                    </a:spcAft>
                    <a:buClrTx/>
                    <a:buSzTx/>
                    <a:buNone/>
                  </a:pPr>
                  <a:r>
                    <a:rPr lang="en-GB" altLang="en-US" sz="1050" b="1" dirty="0">
                      <a:solidFill>
                        <a:srgbClr val="404040"/>
                      </a:solidFill>
                      <a:latin typeface="Calibri"/>
                      <a:cs typeface="Calibri"/>
                    </a:rPr>
                    <a:t>↑</a:t>
                  </a:r>
                  <a:r>
                    <a:rPr lang="en-GB" altLang="en-US" sz="1050" b="1" dirty="0">
                      <a:solidFill>
                        <a:srgbClr val="404040"/>
                      </a:solidFill>
                      <a:latin typeface="Arial"/>
                    </a:rPr>
                    <a:t>Plasminogen</a:t>
                  </a:r>
                  <a:br>
                    <a:rPr lang="en-GB" altLang="en-US" sz="1050" b="1" dirty="0">
                      <a:solidFill>
                        <a:srgbClr val="404040"/>
                      </a:solidFill>
                      <a:latin typeface="Arial"/>
                    </a:rPr>
                  </a:br>
                  <a:r>
                    <a:rPr lang="en-GB" altLang="en-US" sz="1050" b="1" dirty="0">
                      <a:solidFill>
                        <a:srgbClr val="404040"/>
                      </a:solidFill>
                      <a:latin typeface="Arial"/>
                    </a:rPr>
                    <a:t>activator inhibitor-1</a:t>
                  </a:r>
                  <a:br>
                    <a:rPr lang="en-GB" altLang="en-US" sz="1050" b="1" dirty="0">
                      <a:solidFill>
                        <a:srgbClr val="404040"/>
                      </a:solidFill>
                      <a:latin typeface="Arial"/>
                    </a:rPr>
                  </a:br>
                  <a:r>
                    <a:rPr lang="en-GB" altLang="en-US" sz="1050" b="1" dirty="0">
                      <a:solidFill>
                        <a:srgbClr val="404040"/>
                      </a:solidFill>
                      <a:latin typeface="Arial"/>
                    </a:rPr>
                    <a:t>(PAI-1)</a:t>
                  </a:r>
                </a:p>
              </p:txBody>
            </p:sp>
            <p:sp>
              <p:nvSpPr>
                <p:cNvPr id="136" name="Text Box 60"/>
                <p:cNvSpPr txBox="1">
                  <a:spLocks noChangeArrowheads="1"/>
                </p:cNvSpPr>
                <p:nvPr/>
              </p:nvSpPr>
              <p:spPr bwMode="auto">
                <a:xfrm>
                  <a:off x="6559503" y="2539660"/>
                  <a:ext cx="1531662" cy="1197519"/>
                </a:xfrm>
                <a:prstGeom prst="rect">
                  <a:avLst/>
                </a:prstGeom>
                <a:noFill/>
                <a:ln>
                  <a:noFill/>
                </a:ln>
                <a:effectLst/>
              </p:spPr>
              <p:txBody>
                <a:bodyPr wrap="squar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fontAlgn="base" hangingPunct="1">
                    <a:spcBef>
                      <a:spcPct val="0"/>
                    </a:spcBef>
                    <a:spcAft>
                      <a:spcPct val="0"/>
                    </a:spcAft>
                    <a:buClrTx/>
                    <a:buSzTx/>
                    <a:buFont typeface="Wingdings" pitchFamily="2" charset="2"/>
                    <a:buNone/>
                  </a:pPr>
                  <a:r>
                    <a:rPr lang="en-GB" altLang="en-US" sz="1400" b="1" dirty="0">
                      <a:solidFill>
                        <a:srgbClr val="FF0000"/>
                      </a:solidFill>
                      <a:latin typeface="Calibri"/>
                      <a:cs typeface="Calibri"/>
                    </a:rPr>
                    <a:t>↑</a:t>
                  </a:r>
                  <a:r>
                    <a:rPr lang="en-GB" altLang="en-US" sz="1100" b="1" dirty="0">
                      <a:solidFill>
                        <a:srgbClr val="FF0000"/>
                      </a:solidFill>
                      <a:latin typeface="Arial"/>
                    </a:rPr>
                    <a:t> Insulin + IGF (insulin-like growth factor)</a:t>
                  </a:r>
                </a:p>
              </p:txBody>
            </p:sp>
            <p:sp>
              <p:nvSpPr>
                <p:cNvPr id="137" name="Text Box 61"/>
                <p:cNvSpPr txBox="1">
                  <a:spLocks noChangeArrowheads="1"/>
                </p:cNvSpPr>
                <p:nvPr/>
              </p:nvSpPr>
              <p:spPr bwMode="auto">
                <a:xfrm>
                  <a:off x="4451188" y="2321622"/>
                  <a:ext cx="2370795" cy="321041"/>
                </a:xfrm>
                <a:prstGeom prst="rect">
                  <a:avLst/>
                </a:prstGeom>
                <a:noFill/>
                <a:ln>
                  <a:noFill/>
                </a:ln>
                <a:effectLst/>
              </p:spPr>
              <p:txBody>
                <a:bodyPr wrap="non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fontAlgn="base" hangingPunct="1">
                    <a:spcBef>
                      <a:spcPct val="0"/>
                    </a:spcBef>
                    <a:spcAft>
                      <a:spcPct val="0"/>
                    </a:spcAft>
                    <a:buClrTx/>
                    <a:buSzTx/>
                    <a:buFont typeface="Wingdings" pitchFamily="2" charset="2"/>
                    <a:buNone/>
                  </a:pPr>
                  <a:r>
                    <a:rPr lang="en-GB" altLang="en-US" sz="1100" b="1" dirty="0">
                      <a:solidFill>
                        <a:srgbClr val="FF0000"/>
                      </a:solidFill>
                      <a:latin typeface="Calibri"/>
                      <a:cs typeface="Calibri"/>
                    </a:rPr>
                    <a:t>↑</a:t>
                  </a:r>
                  <a:r>
                    <a:rPr lang="en-GB" altLang="en-US" sz="1100" b="1" dirty="0">
                      <a:solidFill>
                        <a:srgbClr val="FF0000"/>
                      </a:solidFill>
                      <a:latin typeface="Arial"/>
                    </a:rPr>
                    <a:t>Angiotensinogen</a:t>
                  </a:r>
                </a:p>
              </p:txBody>
            </p:sp>
            <p:sp>
              <p:nvSpPr>
                <p:cNvPr id="138" name="Text Box 62"/>
                <p:cNvSpPr txBox="1">
                  <a:spLocks noChangeArrowheads="1"/>
                </p:cNvSpPr>
                <p:nvPr/>
              </p:nvSpPr>
              <p:spPr bwMode="auto">
                <a:xfrm>
                  <a:off x="3058735" y="1930901"/>
                  <a:ext cx="2383747" cy="321041"/>
                </a:xfrm>
                <a:prstGeom prst="rect">
                  <a:avLst/>
                </a:prstGeom>
                <a:noFill/>
                <a:ln>
                  <a:noFill/>
                </a:ln>
                <a:effectLst/>
              </p:spPr>
              <p:txBody>
                <a:bodyPr wrap="non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fontAlgn="base" hangingPunct="1">
                    <a:spcBef>
                      <a:spcPct val="0"/>
                    </a:spcBef>
                    <a:spcAft>
                      <a:spcPct val="0"/>
                    </a:spcAft>
                    <a:buClrTx/>
                    <a:buSzTx/>
                    <a:buFont typeface="Wingdings" pitchFamily="2" charset="2"/>
                    <a:buNone/>
                  </a:pPr>
                  <a:r>
                    <a:rPr lang="en-GB" altLang="en-US" sz="1100" b="1" dirty="0">
                      <a:solidFill>
                        <a:srgbClr val="404040"/>
                      </a:solidFill>
                      <a:latin typeface="Calibri"/>
                      <a:cs typeface="Calibri"/>
                    </a:rPr>
                    <a:t>↑</a:t>
                  </a:r>
                  <a:r>
                    <a:rPr lang="en-GB" altLang="en-US" sz="1050" b="1" dirty="0">
                      <a:solidFill>
                        <a:srgbClr val="404040"/>
                      </a:solidFill>
                      <a:latin typeface="Arial"/>
                    </a:rPr>
                    <a:t>Lipoprotein lipase</a:t>
                  </a:r>
                </a:p>
              </p:txBody>
            </p:sp>
            <p:sp>
              <p:nvSpPr>
                <p:cNvPr id="139" name="Text Box 63"/>
                <p:cNvSpPr txBox="1">
                  <a:spLocks noChangeArrowheads="1"/>
                </p:cNvSpPr>
                <p:nvPr/>
              </p:nvSpPr>
              <p:spPr bwMode="auto">
                <a:xfrm>
                  <a:off x="5147350" y="4337351"/>
                  <a:ext cx="1270010" cy="311718"/>
                </a:xfrm>
                <a:prstGeom prst="rect">
                  <a:avLst/>
                </a:prstGeom>
                <a:noFill/>
                <a:ln>
                  <a:noFill/>
                </a:ln>
                <a:effectLst/>
              </p:spPr>
              <p:txBody>
                <a:bodyPr wrap="non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fontAlgn="base" hangingPunct="1">
                    <a:spcBef>
                      <a:spcPct val="0"/>
                    </a:spcBef>
                    <a:spcAft>
                      <a:spcPct val="0"/>
                    </a:spcAft>
                    <a:buClrTx/>
                    <a:buSzTx/>
                    <a:buFont typeface="Wingdings" pitchFamily="2" charset="2"/>
                    <a:buNone/>
                  </a:pPr>
                  <a:r>
                    <a:rPr lang="en-GB" altLang="en-US" sz="1050" b="1" dirty="0">
                      <a:solidFill>
                        <a:srgbClr val="404040"/>
                      </a:solidFill>
                      <a:latin typeface="Calibri"/>
                      <a:cs typeface="Calibri"/>
                    </a:rPr>
                    <a:t>↑</a:t>
                  </a:r>
                  <a:r>
                    <a:rPr lang="en-GB" altLang="en-US" sz="1050" b="1" dirty="0">
                      <a:solidFill>
                        <a:srgbClr val="404040"/>
                      </a:solidFill>
                      <a:latin typeface="Arial"/>
                    </a:rPr>
                    <a:t>Lactate</a:t>
                  </a:r>
                </a:p>
              </p:txBody>
            </p:sp>
            <p:sp>
              <p:nvSpPr>
                <p:cNvPr id="140" name="Oval 72"/>
                <p:cNvSpPr>
                  <a:spLocks noChangeArrowheads="1"/>
                </p:cNvSpPr>
                <p:nvPr/>
              </p:nvSpPr>
              <p:spPr bwMode="auto">
                <a:xfrm>
                  <a:off x="3565491" y="3032549"/>
                  <a:ext cx="522328" cy="489994"/>
                </a:xfrm>
                <a:prstGeom prst="ellipse">
                  <a:avLst/>
                </a:prstGeom>
                <a:gradFill flip="none" rotWithShape="1">
                  <a:gsLst>
                    <a:gs pos="27000">
                      <a:srgbClr val="FFFF00"/>
                    </a:gs>
                    <a:gs pos="100000">
                      <a:schemeClr val="tx1"/>
                    </a:gs>
                  </a:gsLst>
                  <a:path path="circle">
                    <a:fillToRect l="50000" t="50000" r="50000" b="50000"/>
                  </a:path>
                  <a:tileRect/>
                </a:gradFill>
                <a:ln w="12700">
                  <a:noFill/>
                  <a:round/>
                  <a:headEnd/>
                  <a:tailEnd/>
                </a:ln>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41" name="Oval 73"/>
                <p:cNvSpPr>
                  <a:spLocks noChangeArrowheads="1"/>
                </p:cNvSpPr>
                <p:nvPr/>
              </p:nvSpPr>
              <p:spPr bwMode="auto">
                <a:xfrm>
                  <a:off x="3722374" y="2896911"/>
                  <a:ext cx="520482" cy="493385"/>
                </a:xfrm>
                <a:prstGeom prst="ellipse">
                  <a:avLst/>
                </a:prstGeom>
                <a:gradFill flip="none" rotWithShape="1">
                  <a:gsLst>
                    <a:gs pos="27000">
                      <a:srgbClr val="FFFF00"/>
                    </a:gs>
                    <a:gs pos="100000">
                      <a:schemeClr val="tx1"/>
                    </a:gs>
                  </a:gsLst>
                  <a:path path="circle">
                    <a:fillToRect l="50000" t="50000" r="50000" b="50000"/>
                  </a:path>
                  <a:tileRect/>
                </a:gradFill>
                <a:ln w="12700">
                  <a:noFill/>
                  <a:round/>
                  <a:headEnd/>
                  <a:tailEnd/>
                </a:ln>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42" name="Oval 74"/>
                <p:cNvSpPr>
                  <a:spLocks noChangeArrowheads="1"/>
                </p:cNvSpPr>
                <p:nvPr/>
              </p:nvSpPr>
              <p:spPr bwMode="auto">
                <a:xfrm>
                  <a:off x="4145034" y="3483548"/>
                  <a:ext cx="518636" cy="493385"/>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43" name="Oval 75"/>
                <p:cNvSpPr>
                  <a:spLocks noChangeArrowheads="1"/>
                </p:cNvSpPr>
                <p:nvPr/>
              </p:nvSpPr>
              <p:spPr bwMode="auto">
                <a:xfrm>
                  <a:off x="3406762" y="3305522"/>
                  <a:ext cx="522328" cy="493385"/>
                </a:xfrm>
                <a:prstGeom prst="ellipse">
                  <a:avLst/>
                </a:prstGeom>
                <a:gradFill flip="none" rotWithShape="1">
                  <a:gsLst>
                    <a:gs pos="27000">
                      <a:srgbClr val="FFFF00"/>
                    </a:gs>
                    <a:gs pos="100000">
                      <a:schemeClr val="tx1"/>
                    </a:gs>
                  </a:gsLst>
                  <a:path path="circle">
                    <a:fillToRect l="50000" t="50000" r="50000" b="50000"/>
                  </a:path>
                  <a:tileRect/>
                </a:gradFill>
                <a:ln w="12700">
                  <a:noFill/>
                  <a:round/>
                  <a:headEnd/>
                  <a:tailEnd/>
                </a:ln>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44" name="Oval 76"/>
                <p:cNvSpPr>
                  <a:spLocks noChangeArrowheads="1"/>
                </p:cNvSpPr>
                <p:nvPr/>
              </p:nvSpPr>
              <p:spPr bwMode="auto">
                <a:xfrm>
                  <a:off x="3827577" y="3305522"/>
                  <a:ext cx="522328" cy="493385"/>
                </a:xfrm>
                <a:prstGeom prst="ellipse">
                  <a:avLst/>
                </a:prstGeom>
                <a:gradFill flip="none" rotWithShape="1">
                  <a:gsLst>
                    <a:gs pos="27000">
                      <a:schemeClr val="accent4"/>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45" name="Oval 77"/>
                <p:cNvSpPr>
                  <a:spLocks noChangeArrowheads="1"/>
                </p:cNvSpPr>
                <p:nvPr/>
              </p:nvSpPr>
              <p:spPr bwMode="auto">
                <a:xfrm>
                  <a:off x="3513812" y="3529326"/>
                  <a:ext cx="518636" cy="493385"/>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46" name="Oval 78"/>
                <p:cNvSpPr>
                  <a:spLocks noChangeArrowheads="1"/>
                </p:cNvSpPr>
                <p:nvPr/>
              </p:nvSpPr>
              <p:spPr bwMode="auto">
                <a:xfrm>
                  <a:off x="3882948" y="3710742"/>
                  <a:ext cx="520482" cy="493385"/>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47" name="Oval 79"/>
                <p:cNvSpPr>
                  <a:spLocks noChangeArrowheads="1"/>
                </p:cNvSpPr>
                <p:nvPr/>
              </p:nvSpPr>
              <p:spPr bwMode="auto">
                <a:xfrm>
                  <a:off x="4303763" y="3710742"/>
                  <a:ext cx="518636" cy="493385"/>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48" name="Oval 80"/>
                <p:cNvSpPr>
                  <a:spLocks noChangeArrowheads="1"/>
                </p:cNvSpPr>
                <p:nvPr/>
              </p:nvSpPr>
              <p:spPr bwMode="auto">
                <a:xfrm>
                  <a:off x="4671053" y="3529326"/>
                  <a:ext cx="522328" cy="493385"/>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49" name="Oval 81"/>
                <p:cNvSpPr>
                  <a:spLocks noChangeArrowheads="1"/>
                </p:cNvSpPr>
                <p:nvPr/>
              </p:nvSpPr>
              <p:spPr bwMode="auto">
                <a:xfrm>
                  <a:off x="4130269" y="2949471"/>
                  <a:ext cx="522328" cy="489994"/>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50" name="Oval 82"/>
                <p:cNvSpPr>
                  <a:spLocks noChangeArrowheads="1"/>
                </p:cNvSpPr>
                <p:nvPr/>
              </p:nvSpPr>
              <p:spPr bwMode="auto">
                <a:xfrm>
                  <a:off x="4288998" y="3173274"/>
                  <a:ext cx="518636" cy="491690"/>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51" name="Oval 83"/>
                <p:cNvSpPr>
                  <a:spLocks noChangeArrowheads="1"/>
                </p:cNvSpPr>
                <p:nvPr/>
              </p:nvSpPr>
              <p:spPr bwMode="auto">
                <a:xfrm>
                  <a:off x="4447726" y="3400469"/>
                  <a:ext cx="518636" cy="491690"/>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52" name="Oval 84"/>
                <p:cNvSpPr>
                  <a:spLocks noChangeArrowheads="1"/>
                </p:cNvSpPr>
                <p:nvPr/>
              </p:nvSpPr>
              <p:spPr bwMode="auto">
                <a:xfrm>
                  <a:off x="3711300" y="3130887"/>
                  <a:ext cx="522328" cy="489994"/>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53" name="Oval 85"/>
                <p:cNvSpPr>
                  <a:spLocks noChangeArrowheads="1"/>
                </p:cNvSpPr>
                <p:nvPr/>
              </p:nvSpPr>
              <p:spPr bwMode="auto">
                <a:xfrm>
                  <a:off x="3657775" y="3763302"/>
                  <a:ext cx="518636" cy="493385"/>
                </a:xfrm>
                <a:prstGeom prst="ellipse">
                  <a:avLst/>
                </a:prstGeom>
                <a:gradFill flip="none" rotWithShape="1">
                  <a:gsLst>
                    <a:gs pos="27000">
                      <a:schemeClr val="accent4"/>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54" name="Oval 86"/>
                <p:cNvSpPr>
                  <a:spLocks noChangeArrowheads="1"/>
                </p:cNvSpPr>
                <p:nvPr/>
              </p:nvSpPr>
              <p:spPr bwMode="auto">
                <a:xfrm>
                  <a:off x="4025065" y="3898941"/>
                  <a:ext cx="522328" cy="493385"/>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55" name="Oval 87"/>
                <p:cNvSpPr>
                  <a:spLocks noChangeArrowheads="1"/>
                </p:cNvSpPr>
                <p:nvPr/>
              </p:nvSpPr>
              <p:spPr bwMode="auto">
                <a:xfrm>
                  <a:off x="3393842" y="3536107"/>
                  <a:ext cx="522328" cy="493385"/>
                </a:xfrm>
                <a:prstGeom prst="ellipse">
                  <a:avLst/>
                </a:prstGeom>
                <a:gradFill flip="none" rotWithShape="1">
                  <a:gsLst>
                    <a:gs pos="27000">
                      <a:schemeClr val="accent4"/>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56" name="Oval 88"/>
                <p:cNvSpPr>
                  <a:spLocks noChangeArrowheads="1"/>
                </p:cNvSpPr>
                <p:nvPr/>
              </p:nvSpPr>
              <p:spPr bwMode="auto">
                <a:xfrm>
                  <a:off x="3286793" y="3217357"/>
                  <a:ext cx="526019" cy="493385"/>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57" name="Oval 89"/>
                <p:cNvSpPr>
                  <a:spLocks noChangeArrowheads="1"/>
                </p:cNvSpPr>
                <p:nvPr/>
              </p:nvSpPr>
              <p:spPr bwMode="auto">
                <a:xfrm>
                  <a:off x="3393842" y="2903693"/>
                  <a:ext cx="522328" cy="489994"/>
                </a:xfrm>
                <a:prstGeom prst="ellipse">
                  <a:avLst/>
                </a:prstGeom>
                <a:gradFill flip="none" rotWithShape="1">
                  <a:gsLst>
                    <a:gs pos="27000">
                      <a:schemeClr val="accent4"/>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58" name="Oval 90"/>
                <p:cNvSpPr>
                  <a:spLocks noChangeArrowheads="1"/>
                </p:cNvSpPr>
                <p:nvPr/>
              </p:nvSpPr>
              <p:spPr bwMode="auto">
                <a:xfrm>
                  <a:off x="4392356" y="2949471"/>
                  <a:ext cx="522328" cy="489994"/>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59" name="Oval 91"/>
                <p:cNvSpPr>
                  <a:spLocks noChangeArrowheads="1"/>
                </p:cNvSpPr>
                <p:nvPr/>
              </p:nvSpPr>
              <p:spPr bwMode="auto">
                <a:xfrm>
                  <a:off x="3816503" y="2764663"/>
                  <a:ext cx="522328" cy="491690"/>
                </a:xfrm>
                <a:prstGeom prst="ellipse">
                  <a:avLst/>
                </a:prstGeom>
                <a:gradFill flip="none" rotWithShape="1">
                  <a:gsLst>
                    <a:gs pos="27000">
                      <a:srgbClr val="FFFF00"/>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60" name="Oval 92"/>
                <p:cNvSpPr>
                  <a:spLocks noChangeArrowheads="1"/>
                </p:cNvSpPr>
                <p:nvPr/>
              </p:nvSpPr>
              <p:spPr bwMode="auto">
                <a:xfrm>
                  <a:off x="4606455" y="3173274"/>
                  <a:ext cx="522328" cy="491690"/>
                </a:xfrm>
                <a:prstGeom prst="ellipse">
                  <a:avLst/>
                </a:prstGeom>
                <a:gradFill flip="none" rotWithShape="1">
                  <a:gsLst>
                    <a:gs pos="27000">
                      <a:schemeClr val="accent4"/>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61" name="Oval 93"/>
                <p:cNvSpPr>
                  <a:spLocks noChangeArrowheads="1"/>
                </p:cNvSpPr>
                <p:nvPr/>
              </p:nvSpPr>
              <p:spPr bwMode="auto">
                <a:xfrm>
                  <a:off x="4183794" y="2722276"/>
                  <a:ext cx="522328" cy="493385"/>
                </a:xfrm>
                <a:prstGeom prst="ellipse">
                  <a:avLst/>
                </a:prstGeom>
                <a:gradFill flip="none" rotWithShape="1">
                  <a:gsLst>
                    <a:gs pos="27000">
                      <a:schemeClr val="accent4"/>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sp>
              <p:nvSpPr>
                <p:cNvPr id="162" name="Oval 94"/>
                <p:cNvSpPr>
                  <a:spLocks noChangeArrowheads="1"/>
                </p:cNvSpPr>
                <p:nvPr/>
              </p:nvSpPr>
              <p:spPr bwMode="auto">
                <a:xfrm>
                  <a:off x="4447726" y="3809080"/>
                  <a:ext cx="518636" cy="491690"/>
                </a:xfrm>
                <a:prstGeom prst="ellipse">
                  <a:avLst/>
                </a:prstGeom>
                <a:gradFill flip="none" rotWithShape="1">
                  <a:gsLst>
                    <a:gs pos="27000">
                      <a:schemeClr val="accent4"/>
                    </a:gs>
                    <a:gs pos="100000">
                      <a:schemeClr val="tx1"/>
                    </a:gs>
                  </a:gsLst>
                  <a:path path="circle">
                    <a:fillToRect l="50000" t="50000" r="50000" b="50000"/>
                  </a:path>
                  <a:tileRect/>
                </a:gradFill>
                <a:ln w="12700" algn="ctr">
                  <a:noFill/>
                  <a:round/>
                  <a:headEnd/>
                  <a:tailEnd/>
                </a:ln>
                <a:effectLst/>
              </p:spPr>
              <p:txBody>
                <a:bodyPr/>
                <a:lstStyle>
                  <a:lvl1pPr algn="l"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algn="l"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algn="l"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algn="l"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algn="l"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defTabSz="912903" eaLnBrk="1" fontAlgn="base" hangingPunct="1">
                    <a:spcBef>
                      <a:spcPct val="0"/>
                    </a:spcBef>
                    <a:spcAft>
                      <a:spcPct val="0"/>
                    </a:spcAft>
                    <a:buClrTx/>
                    <a:buSzTx/>
                    <a:buNone/>
                  </a:pPr>
                  <a:endParaRPr lang="en-GB" altLang="en-US" sz="1200" b="1" baseline="-25000" dirty="0">
                    <a:solidFill>
                      <a:srgbClr val="404040"/>
                    </a:solidFill>
                  </a:endParaRPr>
                </a:p>
              </p:txBody>
            </p:sp>
          </p:grpSp>
          <p:sp>
            <p:nvSpPr>
              <p:cNvPr id="198" name="Text Box 58"/>
              <p:cNvSpPr txBox="1">
                <a:spLocks noChangeArrowheads="1"/>
              </p:cNvSpPr>
              <p:nvPr/>
            </p:nvSpPr>
            <p:spPr bwMode="auto">
              <a:xfrm>
                <a:off x="-1558312" y="3193899"/>
                <a:ext cx="837306" cy="257230"/>
              </a:xfrm>
              <a:prstGeom prst="rect">
                <a:avLst/>
              </a:prstGeom>
              <a:noFill/>
              <a:ln>
                <a:noFill/>
              </a:ln>
              <a:effectLst/>
            </p:spPr>
            <p:txBody>
              <a:bodyPr wrap="non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r" eaLnBrk="1" fontAlgn="base" hangingPunct="1">
                  <a:spcBef>
                    <a:spcPct val="0"/>
                  </a:spcBef>
                  <a:spcAft>
                    <a:spcPct val="0"/>
                  </a:spcAft>
                  <a:buClrTx/>
                  <a:buSzTx/>
                  <a:buFont typeface="Wingdings" pitchFamily="2" charset="2"/>
                  <a:buNone/>
                </a:pPr>
                <a:r>
                  <a:rPr lang="en-GB" altLang="en-US" sz="1050" b="1" dirty="0">
                    <a:solidFill>
                      <a:srgbClr val="404040"/>
                    </a:solidFill>
                    <a:latin typeface="Calibri"/>
                    <a:cs typeface="Calibri"/>
                  </a:rPr>
                  <a:t>↑</a:t>
                </a:r>
                <a:r>
                  <a:rPr lang="en-GB" altLang="en-US" sz="1050" b="1" dirty="0" err="1">
                    <a:solidFill>
                      <a:srgbClr val="404040"/>
                    </a:solidFill>
                    <a:latin typeface="Arial"/>
                  </a:rPr>
                  <a:t>Resistin</a:t>
                </a:r>
                <a:endParaRPr lang="en-GB" altLang="en-US" sz="1050" b="1" dirty="0">
                  <a:solidFill>
                    <a:srgbClr val="404040"/>
                  </a:solidFill>
                  <a:latin typeface="Arial"/>
                </a:endParaRPr>
              </a:p>
            </p:txBody>
          </p:sp>
          <p:sp>
            <p:nvSpPr>
              <p:cNvPr id="207" name="Text Box 59"/>
              <p:cNvSpPr txBox="1">
                <a:spLocks noChangeArrowheads="1"/>
              </p:cNvSpPr>
              <p:nvPr/>
            </p:nvSpPr>
            <p:spPr bwMode="auto">
              <a:xfrm>
                <a:off x="-1591101" y="2808006"/>
                <a:ext cx="574414" cy="257230"/>
              </a:xfrm>
              <a:prstGeom prst="rect">
                <a:avLst/>
              </a:prstGeom>
              <a:noFill/>
              <a:ln>
                <a:noFill/>
              </a:ln>
              <a:effectLst/>
            </p:spPr>
            <p:txBody>
              <a:bodyPr wrap="non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fontAlgn="base" hangingPunct="1">
                  <a:spcBef>
                    <a:spcPct val="0"/>
                  </a:spcBef>
                  <a:spcAft>
                    <a:spcPct val="0"/>
                  </a:spcAft>
                  <a:buClrTx/>
                  <a:buSzTx/>
                  <a:buFont typeface="Wingdings" pitchFamily="2" charset="2"/>
                  <a:buNone/>
                </a:pPr>
                <a:r>
                  <a:rPr lang="en-GB" altLang="en-US" sz="1050" b="1" dirty="0">
                    <a:solidFill>
                      <a:srgbClr val="404040"/>
                    </a:solidFill>
                    <a:latin typeface="Calibri"/>
                    <a:cs typeface="Calibri"/>
                  </a:rPr>
                  <a:t>↑</a:t>
                </a:r>
                <a:r>
                  <a:rPr lang="en-GB" altLang="en-US" sz="1050" b="1" dirty="0">
                    <a:solidFill>
                      <a:srgbClr val="404040"/>
                    </a:solidFill>
                    <a:latin typeface="Arial"/>
                  </a:rPr>
                  <a:t>FFA</a:t>
                </a:r>
              </a:p>
            </p:txBody>
          </p:sp>
          <p:sp>
            <p:nvSpPr>
              <p:cNvPr id="216" name="Text Box 56"/>
              <p:cNvSpPr txBox="1">
                <a:spLocks noChangeArrowheads="1"/>
              </p:cNvSpPr>
              <p:nvPr/>
            </p:nvSpPr>
            <p:spPr bwMode="auto">
              <a:xfrm>
                <a:off x="-3908615" y="3635175"/>
                <a:ext cx="1231645" cy="418812"/>
              </a:xfrm>
              <a:prstGeom prst="rect">
                <a:avLst/>
              </a:prstGeom>
              <a:noFill/>
              <a:ln>
                <a:noFill/>
              </a:ln>
              <a:effectLst/>
            </p:spPr>
            <p:txBody>
              <a:bodyPr wrap="none" lIns="94723" tIns="47361" rIns="94723" bIns="47361">
                <a:spAutoFit/>
              </a:bodyPr>
              <a:lstStyle>
                <a:lvl1pPr algn="l" defTabSz="912813"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473075" indent="-285750" algn="l" defTabSz="912813"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947738" indent="-228600" algn="l" defTabSz="912813"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420813" indent="-228600" algn="l" defTabSz="912813"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1893888" indent="-228600" algn="l" defTabSz="912813"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3510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8082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2654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722688" indent="-228600" defTabSz="912813"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fontAlgn="base" hangingPunct="1">
                  <a:spcBef>
                    <a:spcPct val="0"/>
                  </a:spcBef>
                  <a:spcAft>
                    <a:spcPct val="0"/>
                  </a:spcAft>
                  <a:buClrTx/>
                  <a:buSzTx/>
                  <a:buFont typeface="Wingdings" pitchFamily="2" charset="2"/>
                  <a:buNone/>
                </a:pPr>
                <a:r>
                  <a:rPr lang="en-GB" altLang="en-US" sz="1050" b="1" dirty="0">
                    <a:solidFill>
                      <a:srgbClr val="404040"/>
                    </a:solidFill>
                    <a:latin typeface="Calibri"/>
                    <a:cs typeface="Calibri"/>
                  </a:rPr>
                  <a:t>↑</a:t>
                </a:r>
                <a:r>
                  <a:rPr lang="en-GB" altLang="en-US" sz="1050" b="1" dirty="0" err="1">
                    <a:solidFill>
                      <a:srgbClr val="404040"/>
                    </a:solidFill>
                    <a:latin typeface="Arial"/>
                  </a:rPr>
                  <a:t>Adipsin</a:t>
                </a:r>
                <a:br>
                  <a:rPr lang="en-GB" altLang="en-US" sz="1050" b="1" dirty="0">
                    <a:solidFill>
                      <a:srgbClr val="404040"/>
                    </a:solidFill>
                    <a:latin typeface="Arial"/>
                  </a:rPr>
                </a:br>
                <a:r>
                  <a:rPr lang="en-GB" altLang="en-US" sz="1050" b="1" dirty="0">
                    <a:solidFill>
                      <a:srgbClr val="404040"/>
                    </a:solidFill>
                    <a:latin typeface="Arial"/>
                  </a:rPr>
                  <a:t>(Complement D)</a:t>
                </a:r>
              </a:p>
            </p:txBody>
          </p:sp>
        </p:grpSp>
      </p:grpSp>
    </p:spTree>
    <p:extLst>
      <p:ext uri="{BB962C8B-B14F-4D97-AF65-F5344CB8AC3E}">
        <p14:creationId xmlns:p14="http://schemas.microsoft.com/office/powerpoint/2010/main" val="810494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90" y="152401"/>
            <a:ext cx="11321591" cy="834047"/>
          </a:xfrm>
        </p:spPr>
        <p:txBody>
          <a:bodyPr>
            <a:noAutofit/>
          </a:bodyPr>
          <a:lstStyle/>
          <a:p>
            <a:r>
              <a:rPr lang="en-GB" sz="2100" dirty="0"/>
              <a:t>TRYMS: </a:t>
            </a:r>
            <a:r>
              <a:rPr lang="en-GB" sz="2100" dirty="0" err="1"/>
              <a:t>TTh</a:t>
            </a:r>
            <a:r>
              <a:rPr lang="en-GB" sz="2100" dirty="0"/>
              <a:t> is associated with improvement in body composition including reduction in trunk fat mass in young, male cancer survivors</a:t>
            </a:r>
          </a:p>
        </p:txBody>
      </p:sp>
      <p:sp>
        <p:nvSpPr>
          <p:cNvPr id="3" name="Content Placeholder 2"/>
          <p:cNvSpPr>
            <a:spLocks noGrp="1"/>
          </p:cNvSpPr>
          <p:nvPr>
            <p:ph idx="1"/>
          </p:nvPr>
        </p:nvSpPr>
        <p:spPr>
          <a:xfrm>
            <a:off x="358218" y="1187228"/>
            <a:ext cx="10963373" cy="2262027"/>
          </a:xfrm>
        </p:spPr>
        <p:txBody>
          <a:bodyPr>
            <a:noAutofit/>
          </a:bodyPr>
          <a:lstStyle/>
          <a:p>
            <a:r>
              <a:rPr lang="en-GB" sz="1800" dirty="0"/>
              <a:t>Lower testosterone levels may contribute to the high fat mass and poor </a:t>
            </a:r>
            <a:r>
              <a:rPr lang="en-GB" sz="1800" dirty="0" err="1"/>
              <a:t>QoL</a:t>
            </a:r>
            <a:r>
              <a:rPr lang="en-GB" sz="1800" dirty="0"/>
              <a:t> seen in young, male cancer survivors</a:t>
            </a:r>
          </a:p>
          <a:p>
            <a:r>
              <a:rPr lang="en-GB" sz="1800" dirty="0"/>
              <a:t>The UK placebo-controlled, double-blind, multicentre </a:t>
            </a:r>
            <a:r>
              <a:rPr lang="en-GB" sz="1800" b="1" dirty="0"/>
              <a:t>TRYMS study</a:t>
            </a:r>
            <a:r>
              <a:rPr lang="en-GB" sz="1800" dirty="0"/>
              <a:t> examined whether young male cancer survivors (N=136) with borderline low testosterone levels might benefit from </a:t>
            </a:r>
            <a:r>
              <a:rPr lang="en-GB" sz="1800" dirty="0" err="1"/>
              <a:t>TTh</a:t>
            </a:r>
            <a:endParaRPr lang="en-GB" sz="1800" dirty="0"/>
          </a:p>
          <a:p>
            <a:r>
              <a:rPr lang="en-GB" sz="1800" dirty="0"/>
              <a:t>Participants were randomised 1:1 to receive testosterone 2% gel or placebo for 26 weeks</a:t>
            </a:r>
          </a:p>
        </p:txBody>
      </p:sp>
      <p:sp>
        <p:nvSpPr>
          <p:cNvPr id="5" name="TextBox 4"/>
          <p:cNvSpPr txBox="1"/>
          <p:nvPr/>
        </p:nvSpPr>
        <p:spPr>
          <a:xfrm>
            <a:off x="1523999" y="5831049"/>
            <a:ext cx="9144001" cy="400110"/>
          </a:xfrm>
          <a:prstGeom prst="rect">
            <a:avLst/>
          </a:prstGeom>
          <a:noFill/>
        </p:spPr>
        <p:txBody>
          <a:bodyPr wrap="square" rtlCol="0" anchor="b">
            <a:spAutoFit/>
          </a:bodyPr>
          <a:lstStyle/>
          <a:p>
            <a:r>
              <a:rPr lang="en-GB" sz="1000" dirty="0">
                <a:solidFill>
                  <a:schemeClr val="tx2"/>
                </a:solidFill>
              </a:rPr>
              <a:t>BMI, body mass index; </a:t>
            </a:r>
            <a:r>
              <a:rPr lang="en-GB" sz="1000" dirty="0" err="1">
                <a:solidFill>
                  <a:schemeClr val="tx2"/>
                </a:solidFill>
              </a:rPr>
              <a:t>QoL</a:t>
            </a:r>
            <a:r>
              <a:rPr lang="en-GB" sz="1000" dirty="0">
                <a:solidFill>
                  <a:schemeClr val="tx2"/>
                </a:solidFill>
              </a:rPr>
              <a:t>, quality of life; TRYMS, Testosterone Replacement in Young Male Cancer Survivors; </a:t>
            </a:r>
            <a:r>
              <a:rPr lang="en-GB" sz="1000" dirty="0" err="1">
                <a:solidFill>
                  <a:schemeClr val="tx2"/>
                </a:solidFill>
              </a:rPr>
              <a:t>TTh</a:t>
            </a:r>
            <a:r>
              <a:rPr lang="en-GB" sz="1000" dirty="0">
                <a:solidFill>
                  <a:schemeClr val="tx2"/>
                </a:solidFill>
              </a:rPr>
              <a:t>, testosterone therapy </a:t>
            </a:r>
          </a:p>
          <a:p>
            <a:r>
              <a:rPr lang="en-GB" sz="1000" dirty="0">
                <a:solidFill>
                  <a:schemeClr val="tx2"/>
                </a:solidFill>
              </a:rPr>
              <a:t>Walsh JS </a:t>
            </a:r>
            <a:r>
              <a:rPr lang="en-GB" sz="1000" i="1" dirty="0">
                <a:solidFill>
                  <a:schemeClr val="tx2"/>
                </a:solidFill>
              </a:rPr>
              <a:t>et al. </a:t>
            </a:r>
            <a:r>
              <a:rPr lang="en-GB" sz="1000" i="1" dirty="0" err="1">
                <a:solidFill>
                  <a:schemeClr val="tx2"/>
                </a:solidFill>
              </a:rPr>
              <a:t>PLoS</a:t>
            </a:r>
            <a:r>
              <a:rPr lang="en-GB" sz="1000" i="1" dirty="0">
                <a:solidFill>
                  <a:schemeClr val="tx2"/>
                </a:solidFill>
              </a:rPr>
              <a:t> Med</a:t>
            </a:r>
            <a:r>
              <a:rPr lang="en-GB" sz="1000" dirty="0">
                <a:solidFill>
                  <a:schemeClr val="tx2"/>
                </a:solidFill>
              </a:rPr>
              <a:t> 2019;16:e1002960.</a:t>
            </a:r>
          </a:p>
        </p:txBody>
      </p:sp>
      <p:grpSp>
        <p:nvGrpSpPr>
          <p:cNvPr id="7174" name="Group 7173"/>
          <p:cNvGrpSpPr/>
          <p:nvPr/>
        </p:nvGrpSpPr>
        <p:grpSpPr>
          <a:xfrm>
            <a:off x="1080777" y="3054286"/>
            <a:ext cx="9574816" cy="2827498"/>
            <a:chOff x="495472" y="3594389"/>
            <a:chExt cx="8328341" cy="2342229"/>
          </a:xfrm>
        </p:grpSpPr>
        <p:sp>
          <p:nvSpPr>
            <p:cNvPr id="14" name="Content Placeholder 2"/>
            <p:cNvSpPr txBox="1">
              <a:spLocks/>
            </p:cNvSpPr>
            <p:nvPr/>
          </p:nvSpPr>
          <p:spPr>
            <a:xfrm>
              <a:off x="524108" y="3594389"/>
              <a:ext cx="8267354" cy="2077205"/>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15" name="Round Same Side Corner Rectangle 14"/>
            <p:cNvSpPr/>
            <p:nvPr/>
          </p:nvSpPr>
          <p:spPr>
            <a:xfrm rot="16200000">
              <a:off x="551529" y="3566970"/>
              <a:ext cx="2077205" cy="2132043"/>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495472" y="3817385"/>
              <a:ext cx="2171830" cy="1631216"/>
            </a:xfrm>
            <a:prstGeom prst="rect">
              <a:avLst/>
            </a:prstGeom>
            <a:noFill/>
            <a:ln>
              <a:noFill/>
            </a:ln>
          </p:spPr>
          <p:txBody>
            <a:bodyPr wrap="square" anchor="ctr">
              <a:spAutoFit/>
            </a:bodyPr>
            <a:lstStyle/>
            <a:p>
              <a:pPr algn="ctr"/>
              <a:r>
                <a:rPr lang="en-GB" sz="2000" b="1" dirty="0">
                  <a:solidFill>
                    <a:schemeClr val="bg1"/>
                  </a:solidFill>
                </a:rPr>
                <a:t>Selected </a:t>
              </a:r>
              <a:br>
                <a:rPr lang="en-GB" sz="2000" b="1" dirty="0">
                  <a:solidFill>
                    <a:schemeClr val="bg1"/>
                  </a:solidFill>
                </a:rPr>
              </a:br>
              <a:r>
                <a:rPr lang="en-GB" sz="2000" b="1" dirty="0">
                  <a:solidFill>
                    <a:schemeClr val="bg1"/>
                  </a:solidFill>
                </a:rPr>
                <a:t>baseline characteristics </a:t>
              </a:r>
              <a:br>
                <a:rPr lang="en-GB" sz="2000" b="1" dirty="0">
                  <a:solidFill>
                    <a:schemeClr val="bg1"/>
                  </a:solidFill>
                </a:rPr>
              </a:br>
              <a:r>
                <a:rPr lang="en-GB" sz="2000" b="1" dirty="0">
                  <a:solidFill>
                    <a:schemeClr val="bg1"/>
                  </a:solidFill>
                </a:rPr>
                <a:t>and demographics</a:t>
              </a:r>
              <a:endParaRPr lang="en-GB" sz="1100" b="1" baseline="30000" dirty="0">
                <a:solidFill>
                  <a:schemeClr val="bg1"/>
                </a:solidFill>
              </a:endParaRPr>
            </a:p>
          </p:txBody>
        </p:sp>
        <p:sp>
          <p:nvSpPr>
            <p:cNvPr id="23" name="Rectangle 22"/>
            <p:cNvSpPr/>
            <p:nvPr/>
          </p:nvSpPr>
          <p:spPr>
            <a:xfrm>
              <a:off x="6852209" y="4581040"/>
              <a:ext cx="1971604" cy="1285737"/>
            </a:xfrm>
            <a:prstGeom prst="rect">
              <a:avLst/>
            </a:prstGeom>
            <a:noFill/>
            <a:ln>
              <a:noFill/>
            </a:ln>
          </p:spPr>
          <p:txBody>
            <a:bodyPr wrap="square">
              <a:spAutoFit/>
            </a:bodyPr>
            <a:lstStyle/>
            <a:p>
              <a:pPr algn="ctr">
                <a:lnSpc>
                  <a:spcPct val="90000"/>
                </a:lnSpc>
              </a:pPr>
              <a:r>
                <a:rPr lang="en-GB" sz="3200" b="1" dirty="0">
                  <a:solidFill>
                    <a:schemeClr val="tx2"/>
                  </a:solidFill>
                </a:rPr>
                <a:t>88%</a:t>
              </a:r>
              <a:r>
                <a:rPr lang="en-GB" dirty="0">
                  <a:solidFill>
                    <a:schemeClr val="tx2"/>
                  </a:solidFill>
                </a:rPr>
                <a:t> of</a:t>
              </a:r>
              <a:br>
                <a:rPr lang="en-GB" dirty="0">
                  <a:solidFill>
                    <a:schemeClr val="tx2"/>
                  </a:solidFill>
                </a:rPr>
              </a:br>
              <a:r>
                <a:rPr lang="en-GB" dirty="0">
                  <a:solidFill>
                    <a:schemeClr val="tx2"/>
                  </a:solidFill>
                </a:rPr>
                <a:t>participants had testicular cancer</a:t>
              </a:r>
              <a:endParaRPr lang="en-GB" baseline="30000" dirty="0">
                <a:solidFill>
                  <a:schemeClr val="tx2"/>
                </a:solidFill>
              </a:endParaRPr>
            </a:p>
          </p:txBody>
        </p:sp>
        <p:pic>
          <p:nvPicPr>
            <p:cNvPr id="33" name="Picture 2"/>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08316" y="3693859"/>
              <a:ext cx="813090" cy="85607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4650264" y="3697748"/>
              <a:ext cx="2115914" cy="1961871"/>
              <a:chOff x="4597939" y="3697748"/>
              <a:chExt cx="2115914" cy="1961871"/>
            </a:xfrm>
          </p:grpSpPr>
          <p:sp>
            <p:nvSpPr>
              <p:cNvPr id="27" name="Rectangle 26"/>
              <p:cNvSpPr/>
              <p:nvPr/>
            </p:nvSpPr>
            <p:spPr>
              <a:xfrm>
                <a:off x="4674311" y="4409576"/>
                <a:ext cx="1891620" cy="1209562"/>
              </a:xfrm>
              <a:prstGeom prst="rect">
                <a:avLst/>
              </a:prstGeom>
              <a:noFill/>
              <a:ln>
                <a:noFill/>
              </a:ln>
            </p:spPr>
            <p:txBody>
              <a:bodyPr wrap="square">
                <a:spAutoFit/>
              </a:bodyPr>
              <a:lstStyle/>
              <a:p>
                <a:pPr algn="ctr">
                  <a:lnSpc>
                    <a:spcPct val="80000"/>
                  </a:lnSpc>
                </a:pPr>
                <a:r>
                  <a:rPr lang="en-GB" dirty="0">
                    <a:solidFill>
                      <a:schemeClr val="tx2"/>
                    </a:solidFill>
                  </a:rPr>
                  <a:t>Baseline morning</a:t>
                </a:r>
                <a:br>
                  <a:rPr lang="en-GB" dirty="0">
                    <a:solidFill>
                      <a:schemeClr val="tx2"/>
                    </a:solidFill>
                  </a:rPr>
                </a:br>
                <a:r>
                  <a:rPr lang="en-GB" dirty="0">
                    <a:solidFill>
                      <a:schemeClr val="tx2"/>
                    </a:solidFill>
                  </a:rPr>
                  <a:t>serum total </a:t>
                </a:r>
                <a:br>
                  <a:rPr lang="en-GB" dirty="0">
                    <a:solidFill>
                      <a:schemeClr val="tx2"/>
                    </a:solidFill>
                  </a:rPr>
                </a:br>
                <a:r>
                  <a:rPr lang="en-GB" dirty="0">
                    <a:solidFill>
                      <a:schemeClr val="tx2"/>
                    </a:solidFill>
                  </a:rPr>
                  <a:t>testosterone level</a:t>
                </a:r>
              </a:p>
            </p:txBody>
          </p:sp>
          <p:grpSp>
            <p:nvGrpSpPr>
              <p:cNvPr id="7" name="Group 6"/>
              <p:cNvGrpSpPr/>
              <p:nvPr/>
            </p:nvGrpSpPr>
            <p:grpSpPr>
              <a:xfrm>
                <a:off x="5114157" y="3697748"/>
                <a:ext cx="1011928" cy="680187"/>
                <a:chOff x="3642489" y="3833189"/>
                <a:chExt cx="2692400" cy="1809750"/>
              </a:xfrm>
            </p:grpSpPr>
            <p:sp>
              <p:nvSpPr>
                <p:cNvPr id="4" name="Freeform 3"/>
                <p:cNvSpPr/>
                <p:nvPr/>
              </p:nvSpPr>
              <p:spPr>
                <a:xfrm>
                  <a:off x="3817787" y="3991323"/>
                  <a:ext cx="657433" cy="1501751"/>
                </a:xfrm>
                <a:custGeom>
                  <a:avLst/>
                  <a:gdLst>
                    <a:gd name="connsiteX0" fmla="*/ 113466 w 657433"/>
                    <a:gd name="connsiteY0" fmla="*/ 126814 h 1501751"/>
                    <a:gd name="connsiteX1" fmla="*/ 30035 w 657433"/>
                    <a:gd name="connsiteY1" fmla="*/ 116803 h 1501751"/>
                    <a:gd name="connsiteX2" fmla="*/ 0 w 657433"/>
                    <a:gd name="connsiteY2" fmla="*/ 76756 h 1501751"/>
                    <a:gd name="connsiteX3" fmla="*/ 0 w 657433"/>
                    <a:gd name="connsiteY3" fmla="*/ 43384 h 1501751"/>
                    <a:gd name="connsiteX4" fmla="*/ 53395 w 657433"/>
                    <a:gd name="connsiteY4" fmla="*/ 0 h 1501751"/>
                    <a:gd name="connsiteX5" fmla="*/ 604038 w 657433"/>
                    <a:gd name="connsiteY5" fmla="*/ 0 h 1501751"/>
                    <a:gd name="connsiteX6" fmla="*/ 647422 w 657433"/>
                    <a:gd name="connsiteY6" fmla="*/ 33372 h 1501751"/>
                    <a:gd name="connsiteX7" fmla="*/ 657433 w 657433"/>
                    <a:gd name="connsiteY7" fmla="*/ 56732 h 1501751"/>
                    <a:gd name="connsiteX8" fmla="*/ 657433 w 657433"/>
                    <a:gd name="connsiteY8" fmla="*/ 73419 h 1501751"/>
                    <a:gd name="connsiteX9" fmla="*/ 634073 w 657433"/>
                    <a:gd name="connsiteY9" fmla="*/ 110128 h 1501751"/>
                    <a:gd name="connsiteX10" fmla="*/ 610712 w 657433"/>
                    <a:gd name="connsiteY10" fmla="*/ 120140 h 1501751"/>
                    <a:gd name="connsiteX11" fmla="*/ 547305 w 657433"/>
                    <a:gd name="connsiteY11" fmla="*/ 120140 h 1501751"/>
                    <a:gd name="connsiteX12" fmla="*/ 547305 w 657433"/>
                    <a:gd name="connsiteY12" fmla="*/ 1294843 h 1501751"/>
                    <a:gd name="connsiteX13" fmla="*/ 533956 w 657433"/>
                    <a:gd name="connsiteY13" fmla="*/ 1368262 h 1501751"/>
                    <a:gd name="connsiteX14" fmla="*/ 507258 w 657433"/>
                    <a:gd name="connsiteY14" fmla="*/ 1424995 h 1501751"/>
                    <a:gd name="connsiteX15" fmla="*/ 450525 w 657433"/>
                    <a:gd name="connsiteY15" fmla="*/ 1461705 h 1501751"/>
                    <a:gd name="connsiteX16" fmla="*/ 407141 w 657433"/>
                    <a:gd name="connsiteY16" fmla="*/ 1488403 h 1501751"/>
                    <a:gd name="connsiteX17" fmla="*/ 330385 w 657433"/>
                    <a:gd name="connsiteY17" fmla="*/ 1501751 h 1501751"/>
                    <a:gd name="connsiteX18" fmla="*/ 250292 w 657433"/>
                    <a:gd name="connsiteY18" fmla="*/ 1485065 h 1501751"/>
                    <a:gd name="connsiteX19" fmla="*/ 186885 w 657433"/>
                    <a:gd name="connsiteY19" fmla="*/ 1435007 h 1501751"/>
                    <a:gd name="connsiteX20" fmla="*/ 136826 w 657433"/>
                    <a:gd name="connsiteY20" fmla="*/ 1381611 h 1501751"/>
                    <a:gd name="connsiteX21" fmla="*/ 113466 w 657433"/>
                    <a:gd name="connsiteY21" fmla="*/ 1318204 h 1501751"/>
                    <a:gd name="connsiteX22" fmla="*/ 106791 w 657433"/>
                    <a:gd name="connsiteY22" fmla="*/ 1271483 h 1501751"/>
                    <a:gd name="connsiteX23" fmla="*/ 113466 w 657433"/>
                    <a:gd name="connsiteY23" fmla="*/ 126814 h 15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433" h="1501751">
                      <a:moveTo>
                        <a:pt x="113466" y="126814"/>
                      </a:moveTo>
                      <a:lnTo>
                        <a:pt x="30035" y="116803"/>
                      </a:lnTo>
                      <a:lnTo>
                        <a:pt x="0" y="76756"/>
                      </a:lnTo>
                      <a:lnTo>
                        <a:pt x="0" y="43384"/>
                      </a:lnTo>
                      <a:lnTo>
                        <a:pt x="53395" y="0"/>
                      </a:lnTo>
                      <a:lnTo>
                        <a:pt x="604038" y="0"/>
                      </a:lnTo>
                      <a:lnTo>
                        <a:pt x="647422" y="33372"/>
                      </a:lnTo>
                      <a:lnTo>
                        <a:pt x="657433" y="56732"/>
                      </a:lnTo>
                      <a:lnTo>
                        <a:pt x="657433" y="73419"/>
                      </a:lnTo>
                      <a:lnTo>
                        <a:pt x="634073" y="110128"/>
                      </a:lnTo>
                      <a:lnTo>
                        <a:pt x="610712" y="120140"/>
                      </a:lnTo>
                      <a:lnTo>
                        <a:pt x="547305" y="120140"/>
                      </a:lnTo>
                      <a:lnTo>
                        <a:pt x="547305" y="1294843"/>
                      </a:lnTo>
                      <a:lnTo>
                        <a:pt x="533956" y="1368262"/>
                      </a:lnTo>
                      <a:lnTo>
                        <a:pt x="507258" y="1424995"/>
                      </a:lnTo>
                      <a:lnTo>
                        <a:pt x="450525" y="1461705"/>
                      </a:lnTo>
                      <a:lnTo>
                        <a:pt x="407141" y="1488403"/>
                      </a:lnTo>
                      <a:lnTo>
                        <a:pt x="330385" y="1501751"/>
                      </a:lnTo>
                      <a:lnTo>
                        <a:pt x="250292" y="1485065"/>
                      </a:lnTo>
                      <a:lnTo>
                        <a:pt x="186885" y="1435007"/>
                      </a:lnTo>
                      <a:lnTo>
                        <a:pt x="136826" y="1381611"/>
                      </a:lnTo>
                      <a:lnTo>
                        <a:pt x="113466" y="1318204"/>
                      </a:lnTo>
                      <a:lnTo>
                        <a:pt x="106791" y="1271483"/>
                      </a:lnTo>
                      <a:lnTo>
                        <a:pt x="113466" y="12681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Freeform 36"/>
                <p:cNvSpPr/>
                <p:nvPr/>
              </p:nvSpPr>
              <p:spPr>
                <a:xfrm>
                  <a:off x="4677680" y="3993864"/>
                  <a:ext cx="657433" cy="1501751"/>
                </a:xfrm>
                <a:custGeom>
                  <a:avLst/>
                  <a:gdLst>
                    <a:gd name="connsiteX0" fmla="*/ 113466 w 657433"/>
                    <a:gd name="connsiteY0" fmla="*/ 126814 h 1501751"/>
                    <a:gd name="connsiteX1" fmla="*/ 30035 w 657433"/>
                    <a:gd name="connsiteY1" fmla="*/ 116803 h 1501751"/>
                    <a:gd name="connsiteX2" fmla="*/ 0 w 657433"/>
                    <a:gd name="connsiteY2" fmla="*/ 76756 h 1501751"/>
                    <a:gd name="connsiteX3" fmla="*/ 0 w 657433"/>
                    <a:gd name="connsiteY3" fmla="*/ 43384 h 1501751"/>
                    <a:gd name="connsiteX4" fmla="*/ 53395 w 657433"/>
                    <a:gd name="connsiteY4" fmla="*/ 0 h 1501751"/>
                    <a:gd name="connsiteX5" fmla="*/ 604038 w 657433"/>
                    <a:gd name="connsiteY5" fmla="*/ 0 h 1501751"/>
                    <a:gd name="connsiteX6" fmla="*/ 647422 w 657433"/>
                    <a:gd name="connsiteY6" fmla="*/ 33372 h 1501751"/>
                    <a:gd name="connsiteX7" fmla="*/ 657433 w 657433"/>
                    <a:gd name="connsiteY7" fmla="*/ 56732 h 1501751"/>
                    <a:gd name="connsiteX8" fmla="*/ 657433 w 657433"/>
                    <a:gd name="connsiteY8" fmla="*/ 73419 h 1501751"/>
                    <a:gd name="connsiteX9" fmla="*/ 634073 w 657433"/>
                    <a:gd name="connsiteY9" fmla="*/ 110128 h 1501751"/>
                    <a:gd name="connsiteX10" fmla="*/ 610712 w 657433"/>
                    <a:gd name="connsiteY10" fmla="*/ 120140 h 1501751"/>
                    <a:gd name="connsiteX11" fmla="*/ 547305 w 657433"/>
                    <a:gd name="connsiteY11" fmla="*/ 120140 h 1501751"/>
                    <a:gd name="connsiteX12" fmla="*/ 547305 w 657433"/>
                    <a:gd name="connsiteY12" fmla="*/ 1294843 h 1501751"/>
                    <a:gd name="connsiteX13" fmla="*/ 533956 w 657433"/>
                    <a:gd name="connsiteY13" fmla="*/ 1368262 h 1501751"/>
                    <a:gd name="connsiteX14" fmla="*/ 507258 w 657433"/>
                    <a:gd name="connsiteY14" fmla="*/ 1424995 h 1501751"/>
                    <a:gd name="connsiteX15" fmla="*/ 450525 w 657433"/>
                    <a:gd name="connsiteY15" fmla="*/ 1461705 h 1501751"/>
                    <a:gd name="connsiteX16" fmla="*/ 407141 w 657433"/>
                    <a:gd name="connsiteY16" fmla="*/ 1488403 h 1501751"/>
                    <a:gd name="connsiteX17" fmla="*/ 330385 w 657433"/>
                    <a:gd name="connsiteY17" fmla="*/ 1501751 h 1501751"/>
                    <a:gd name="connsiteX18" fmla="*/ 250292 w 657433"/>
                    <a:gd name="connsiteY18" fmla="*/ 1485065 h 1501751"/>
                    <a:gd name="connsiteX19" fmla="*/ 186885 w 657433"/>
                    <a:gd name="connsiteY19" fmla="*/ 1435007 h 1501751"/>
                    <a:gd name="connsiteX20" fmla="*/ 136826 w 657433"/>
                    <a:gd name="connsiteY20" fmla="*/ 1381611 h 1501751"/>
                    <a:gd name="connsiteX21" fmla="*/ 113466 w 657433"/>
                    <a:gd name="connsiteY21" fmla="*/ 1318204 h 1501751"/>
                    <a:gd name="connsiteX22" fmla="*/ 106791 w 657433"/>
                    <a:gd name="connsiteY22" fmla="*/ 1271483 h 1501751"/>
                    <a:gd name="connsiteX23" fmla="*/ 113466 w 657433"/>
                    <a:gd name="connsiteY23" fmla="*/ 126814 h 15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433" h="1501751">
                      <a:moveTo>
                        <a:pt x="113466" y="126814"/>
                      </a:moveTo>
                      <a:lnTo>
                        <a:pt x="30035" y="116803"/>
                      </a:lnTo>
                      <a:lnTo>
                        <a:pt x="0" y="76756"/>
                      </a:lnTo>
                      <a:lnTo>
                        <a:pt x="0" y="43384"/>
                      </a:lnTo>
                      <a:lnTo>
                        <a:pt x="53395" y="0"/>
                      </a:lnTo>
                      <a:lnTo>
                        <a:pt x="604038" y="0"/>
                      </a:lnTo>
                      <a:lnTo>
                        <a:pt x="647422" y="33372"/>
                      </a:lnTo>
                      <a:lnTo>
                        <a:pt x="657433" y="56732"/>
                      </a:lnTo>
                      <a:lnTo>
                        <a:pt x="657433" y="73419"/>
                      </a:lnTo>
                      <a:lnTo>
                        <a:pt x="634073" y="110128"/>
                      </a:lnTo>
                      <a:lnTo>
                        <a:pt x="610712" y="120140"/>
                      </a:lnTo>
                      <a:lnTo>
                        <a:pt x="547305" y="120140"/>
                      </a:lnTo>
                      <a:lnTo>
                        <a:pt x="547305" y="1294843"/>
                      </a:lnTo>
                      <a:lnTo>
                        <a:pt x="533956" y="1368262"/>
                      </a:lnTo>
                      <a:lnTo>
                        <a:pt x="507258" y="1424995"/>
                      </a:lnTo>
                      <a:lnTo>
                        <a:pt x="450525" y="1461705"/>
                      </a:lnTo>
                      <a:lnTo>
                        <a:pt x="407141" y="1488403"/>
                      </a:lnTo>
                      <a:lnTo>
                        <a:pt x="330385" y="1501751"/>
                      </a:lnTo>
                      <a:lnTo>
                        <a:pt x="250292" y="1485065"/>
                      </a:lnTo>
                      <a:lnTo>
                        <a:pt x="186885" y="1435007"/>
                      </a:lnTo>
                      <a:lnTo>
                        <a:pt x="136826" y="1381611"/>
                      </a:lnTo>
                      <a:lnTo>
                        <a:pt x="113466" y="1318204"/>
                      </a:lnTo>
                      <a:lnTo>
                        <a:pt x="106791" y="1271483"/>
                      </a:lnTo>
                      <a:lnTo>
                        <a:pt x="113466" y="12681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Freeform 37"/>
                <p:cNvSpPr/>
                <p:nvPr/>
              </p:nvSpPr>
              <p:spPr>
                <a:xfrm>
                  <a:off x="5504200" y="3993864"/>
                  <a:ext cx="657433" cy="1501751"/>
                </a:xfrm>
                <a:custGeom>
                  <a:avLst/>
                  <a:gdLst>
                    <a:gd name="connsiteX0" fmla="*/ 113466 w 657433"/>
                    <a:gd name="connsiteY0" fmla="*/ 126814 h 1501751"/>
                    <a:gd name="connsiteX1" fmla="*/ 30035 w 657433"/>
                    <a:gd name="connsiteY1" fmla="*/ 116803 h 1501751"/>
                    <a:gd name="connsiteX2" fmla="*/ 0 w 657433"/>
                    <a:gd name="connsiteY2" fmla="*/ 76756 h 1501751"/>
                    <a:gd name="connsiteX3" fmla="*/ 0 w 657433"/>
                    <a:gd name="connsiteY3" fmla="*/ 43384 h 1501751"/>
                    <a:gd name="connsiteX4" fmla="*/ 53395 w 657433"/>
                    <a:gd name="connsiteY4" fmla="*/ 0 h 1501751"/>
                    <a:gd name="connsiteX5" fmla="*/ 604038 w 657433"/>
                    <a:gd name="connsiteY5" fmla="*/ 0 h 1501751"/>
                    <a:gd name="connsiteX6" fmla="*/ 647422 w 657433"/>
                    <a:gd name="connsiteY6" fmla="*/ 33372 h 1501751"/>
                    <a:gd name="connsiteX7" fmla="*/ 657433 w 657433"/>
                    <a:gd name="connsiteY7" fmla="*/ 56732 h 1501751"/>
                    <a:gd name="connsiteX8" fmla="*/ 657433 w 657433"/>
                    <a:gd name="connsiteY8" fmla="*/ 73419 h 1501751"/>
                    <a:gd name="connsiteX9" fmla="*/ 634073 w 657433"/>
                    <a:gd name="connsiteY9" fmla="*/ 110128 h 1501751"/>
                    <a:gd name="connsiteX10" fmla="*/ 610712 w 657433"/>
                    <a:gd name="connsiteY10" fmla="*/ 120140 h 1501751"/>
                    <a:gd name="connsiteX11" fmla="*/ 547305 w 657433"/>
                    <a:gd name="connsiteY11" fmla="*/ 120140 h 1501751"/>
                    <a:gd name="connsiteX12" fmla="*/ 547305 w 657433"/>
                    <a:gd name="connsiteY12" fmla="*/ 1294843 h 1501751"/>
                    <a:gd name="connsiteX13" fmla="*/ 533956 w 657433"/>
                    <a:gd name="connsiteY13" fmla="*/ 1368262 h 1501751"/>
                    <a:gd name="connsiteX14" fmla="*/ 507258 w 657433"/>
                    <a:gd name="connsiteY14" fmla="*/ 1424995 h 1501751"/>
                    <a:gd name="connsiteX15" fmla="*/ 450525 w 657433"/>
                    <a:gd name="connsiteY15" fmla="*/ 1461705 h 1501751"/>
                    <a:gd name="connsiteX16" fmla="*/ 407141 w 657433"/>
                    <a:gd name="connsiteY16" fmla="*/ 1488403 h 1501751"/>
                    <a:gd name="connsiteX17" fmla="*/ 330385 w 657433"/>
                    <a:gd name="connsiteY17" fmla="*/ 1501751 h 1501751"/>
                    <a:gd name="connsiteX18" fmla="*/ 250292 w 657433"/>
                    <a:gd name="connsiteY18" fmla="*/ 1485065 h 1501751"/>
                    <a:gd name="connsiteX19" fmla="*/ 186885 w 657433"/>
                    <a:gd name="connsiteY19" fmla="*/ 1435007 h 1501751"/>
                    <a:gd name="connsiteX20" fmla="*/ 136826 w 657433"/>
                    <a:gd name="connsiteY20" fmla="*/ 1381611 h 1501751"/>
                    <a:gd name="connsiteX21" fmla="*/ 113466 w 657433"/>
                    <a:gd name="connsiteY21" fmla="*/ 1318204 h 1501751"/>
                    <a:gd name="connsiteX22" fmla="*/ 106791 w 657433"/>
                    <a:gd name="connsiteY22" fmla="*/ 1271483 h 1501751"/>
                    <a:gd name="connsiteX23" fmla="*/ 113466 w 657433"/>
                    <a:gd name="connsiteY23" fmla="*/ 126814 h 1501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57433" h="1501751">
                      <a:moveTo>
                        <a:pt x="113466" y="126814"/>
                      </a:moveTo>
                      <a:lnTo>
                        <a:pt x="30035" y="116803"/>
                      </a:lnTo>
                      <a:lnTo>
                        <a:pt x="0" y="76756"/>
                      </a:lnTo>
                      <a:lnTo>
                        <a:pt x="0" y="43384"/>
                      </a:lnTo>
                      <a:lnTo>
                        <a:pt x="53395" y="0"/>
                      </a:lnTo>
                      <a:lnTo>
                        <a:pt x="604038" y="0"/>
                      </a:lnTo>
                      <a:lnTo>
                        <a:pt x="647422" y="33372"/>
                      </a:lnTo>
                      <a:lnTo>
                        <a:pt x="657433" y="56732"/>
                      </a:lnTo>
                      <a:lnTo>
                        <a:pt x="657433" y="73419"/>
                      </a:lnTo>
                      <a:lnTo>
                        <a:pt x="634073" y="110128"/>
                      </a:lnTo>
                      <a:lnTo>
                        <a:pt x="610712" y="120140"/>
                      </a:lnTo>
                      <a:lnTo>
                        <a:pt x="547305" y="120140"/>
                      </a:lnTo>
                      <a:lnTo>
                        <a:pt x="547305" y="1294843"/>
                      </a:lnTo>
                      <a:lnTo>
                        <a:pt x="533956" y="1368262"/>
                      </a:lnTo>
                      <a:lnTo>
                        <a:pt x="507258" y="1424995"/>
                      </a:lnTo>
                      <a:lnTo>
                        <a:pt x="450525" y="1461705"/>
                      </a:lnTo>
                      <a:lnTo>
                        <a:pt x="407141" y="1488403"/>
                      </a:lnTo>
                      <a:lnTo>
                        <a:pt x="330385" y="1501751"/>
                      </a:lnTo>
                      <a:lnTo>
                        <a:pt x="250292" y="1485065"/>
                      </a:lnTo>
                      <a:lnTo>
                        <a:pt x="186885" y="1435007"/>
                      </a:lnTo>
                      <a:lnTo>
                        <a:pt x="136826" y="1381611"/>
                      </a:lnTo>
                      <a:lnTo>
                        <a:pt x="113466" y="1318204"/>
                      </a:lnTo>
                      <a:lnTo>
                        <a:pt x="106791" y="1271483"/>
                      </a:lnTo>
                      <a:lnTo>
                        <a:pt x="113466" y="126814"/>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171" name="Picture 3"/>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2489" y="3833189"/>
                  <a:ext cx="26924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Rectangle 39"/>
              <p:cNvSpPr/>
              <p:nvPr/>
            </p:nvSpPr>
            <p:spPr>
              <a:xfrm>
                <a:off x="4597939" y="5074844"/>
                <a:ext cx="2115914" cy="584775"/>
              </a:xfrm>
              <a:prstGeom prst="rect">
                <a:avLst/>
              </a:prstGeom>
              <a:noFill/>
              <a:ln>
                <a:noFill/>
              </a:ln>
            </p:spPr>
            <p:txBody>
              <a:bodyPr wrap="square">
                <a:spAutoFit/>
              </a:bodyPr>
              <a:lstStyle/>
              <a:p>
                <a:pPr algn="ctr"/>
                <a:r>
                  <a:rPr lang="en-GB" sz="3200" b="1" dirty="0">
                    <a:solidFill>
                      <a:schemeClr val="tx2"/>
                    </a:solidFill>
                  </a:rPr>
                  <a:t>7–12</a:t>
                </a:r>
                <a:r>
                  <a:rPr lang="en-GB" b="1" dirty="0">
                    <a:solidFill>
                      <a:schemeClr val="tx2"/>
                    </a:solidFill>
                  </a:rPr>
                  <a:t> </a:t>
                </a:r>
                <a:r>
                  <a:rPr lang="en-GB" b="1" dirty="0" err="1">
                    <a:solidFill>
                      <a:schemeClr val="tx2"/>
                    </a:solidFill>
                  </a:rPr>
                  <a:t>nmol</a:t>
                </a:r>
                <a:r>
                  <a:rPr lang="en-GB" b="1" dirty="0">
                    <a:solidFill>
                      <a:schemeClr val="tx2"/>
                    </a:solidFill>
                  </a:rPr>
                  <a:t>/L</a:t>
                </a:r>
              </a:p>
            </p:txBody>
          </p:sp>
        </p:grpSp>
        <p:grpSp>
          <p:nvGrpSpPr>
            <p:cNvPr id="10" name="Group 9"/>
            <p:cNvGrpSpPr/>
            <p:nvPr/>
          </p:nvGrpSpPr>
          <p:grpSpPr>
            <a:xfrm>
              <a:off x="2712661" y="3686316"/>
              <a:ext cx="1826551" cy="2250302"/>
              <a:chOff x="2712661" y="3686316"/>
              <a:chExt cx="1826551" cy="2250302"/>
            </a:xfrm>
          </p:grpSpPr>
          <p:sp>
            <p:nvSpPr>
              <p:cNvPr id="31" name="Rectangle 30"/>
              <p:cNvSpPr/>
              <p:nvPr/>
            </p:nvSpPr>
            <p:spPr>
              <a:xfrm>
                <a:off x="3149428" y="4588087"/>
                <a:ext cx="858812" cy="400109"/>
              </a:xfrm>
              <a:prstGeom prst="rect">
                <a:avLst/>
              </a:prstGeom>
              <a:noFill/>
              <a:ln>
                <a:noFill/>
              </a:ln>
            </p:spPr>
            <p:txBody>
              <a:bodyPr wrap="square">
                <a:spAutoFit/>
              </a:bodyPr>
              <a:lstStyle/>
              <a:p>
                <a:pPr algn="ctr"/>
                <a:r>
                  <a:rPr lang="en-GB" sz="2000" dirty="0">
                    <a:solidFill>
                      <a:schemeClr val="tx2"/>
                    </a:solidFill>
                  </a:rPr>
                  <a:t>Age</a:t>
                </a:r>
                <a:endParaRPr lang="en-GB" sz="2000" baseline="30000" dirty="0">
                  <a:solidFill>
                    <a:schemeClr val="tx2"/>
                  </a:solidFill>
                </a:endParaRPr>
              </a:p>
            </p:txBody>
          </p:sp>
          <p:sp>
            <p:nvSpPr>
              <p:cNvPr id="41" name="Rectangle 40"/>
              <p:cNvSpPr/>
              <p:nvPr/>
            </p:nvSpPr>
            <p:spPr>
              <a:xfrm>
                <a:off x="2712661" y="5074844"/>
                <a:ext cx="1826551" cy="861774"/>
              </a:xfrm>
              <a:prstGeom prst="rect">
                <a:avLst/>
              </a:prstGeom>
              <a:noFill/>
              <a:ln>
                <a:noFill/>
              </a:ln>
            </p:spPr>
            <p:txBody>
              <a:bodyPr wrap="square">
                <a:spAutoFit/>
              </a:bodyPr>
              <a:lstStyle/>
              <a:p>
                <a:pPr algn="ctr"/>
                <a:r>
                  <a:rPr lang="en-GB" sz="3200" b="1" dirty="0">
                    <a:solidFill>
                      <a:schemeClr val="tx2"/>
                    </a:solidFill>
                  </a:rPr>
                  <a:t>25–50</a:t>
                </a:r>
                <a:r>
                  <a:rPr lang="en-GB" b="1" dirty="0">
                    <a:solidFill>
                      <a:schemeClr val="tx2"/>
                    </a:solidFill>
                  </a:rPr>
                  <a:t> years</a:t>
                </a:r>
              </a:p>
            </p:txBody>
          </p:sp>
          <p:pic>
            <p:nvPicPr>
              <p:cNvPr id="7172" name="Picture 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9570" y="3686316"/>
                <a:ext cx="856330" cy="87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6" name="Straight Connector 45"/>
            <p:cNvCxnSpPr/>
            <p:nvPr/>
          </p:nvCxnSpPr>
          <p:spPr>
            <a:xfrm>
              <a:off x="6808016" y="3594389"/>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538004" y="3594389"/>
              <a:ext cx="0" cy="207720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55722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120" y="1095388"/>
            <a:ext cx="11604396" cy="4667223"/>
          </a:xfrm>
        </p:spPr>
        <p:txBody>
          <a:bodyPr>
            <a:noAutofit/>
          </a:bodyPr>
          <a:lstStyle/>
          <a:p>
            <a:pPr lvl="0">
              <a:buClr>
                <a:srgbClr val="005294"/>
              </a:buClr>
            </a:pPr>
            <a:r>
              <a:rPr lang="en-GB" sz="1600" dirty="0">
                <a:solidFill>
                  <a:schemeClr val="tx2"/>
                </a:solidFill>
              </a:rPr>
              <a:t>At Week 26, </a:t>
            </a:r>
            <a:r>
              <a:rPr lang="en-GB" sz="1600" dirty="0" err="1">
                <a:solidFill>
                  <a:schemeClr val="tx2"/>
                </a:solidFill>
              </a:rPr>
              <a:t>TTh</a:t>
            </a:r>
            <a:r>
              <a:rPr lang="en-GB" sz="1600" dirty="0">
                <a:solidFill>
                  <a:schemeClr val="tx2"/>
                </a:solidFill>
              </a:rPr>
              <a:t> was associated with:</a:t>
            </a:r>
          </a:p>
          <a:p>
            <a:pPr lvl="1">
              <a:buClr>
                <a:srgbClr val="005294"/>
              </a:buClr>
            </a:pPr>
            <a:r>
              <a:rPr lang="en-GB" sz="1400" b="1" dirty="0">
                <a:solidFill>
                  <a:schemeClr val="tx2"/>
                </a:solidFill>
              </a:rPr>
              <a:t>Significant decrease in trunk fat mass</a:t>
            </a:r>
            <a:r>
              <a:rPr lang="en-GB" sz="1400" dirty="0">
                <a:solidFill>
                  <a:schemeClr val="tx2"/>
                </a:solidFill>
              </a:rPr>
              <a:t> </a:t>
            </a:r>
            <a:br>
              <a:rPr lang="en-GB" sz="1400" dirty="0">
                <a:solidFill>
                  <a:schemeClr val="tx2"/>
                </a:solidFill>
              </a:rPr>
            </a:br>
            <a:r>
              <a:rPr lang="en-GB" sz="1400" dirty="0">
                <a:solidFill>
                  <a:schemeClr val="tx2"/>
                </a:solidFill>
              </a:rPr>
              <a:t>(−0.9 kg, 95% CI: −1.6, −0.3; p=0.0073)</a:t>
            </a:r>
          </a:p>
          <a:p>
            <a:pPr lvl="2">
              <a:spcBef>
                <a:spcPts val="0"/>
              </a:spcBef>
              <a:buClr>
                <a:srgbClr val="005294"/>
              </a:buClr>
            </a:pPr>
            <a:r>
              <a:rPr lang="en-GB" sz="1400" dirty="0">
                <a:solidFill>
                  <a:schemeClr val="tx2"/>
                </a:solidFill>
              </a:rPr>
              <a:t>25% of men had a decrease &gt;1.5 kg</a:t>
            </a:r>
          </a:p>
          <a:p>
            <a:pPr lvl="1">
              <a:buClr>
                <a:srgbClr val="005294"/>
              </a:buClr>
            </a:pPr>
            <a:r>
              <a:rPr lang="en-GB" sz="1400" b="1" dirty="0">
                <a:solidFill>
                  <a:schemeClr val="tx2"/>
                </a:solidFill>
              </a:rPr>
              <a:t>Decrease in whole-body fat mass</a:t>
            </a:r>
            <a:r>
              <a:rPr lang="en-GB" sz="1400" dirty="0">
                <a:solidFill>
                  <a:schemeClr val="tx2"/>
                </a:solidFill>
              </a:rPr>
              <a:t> </a:t>
            </a:r>
            <a:br>
              <a:rPr lang="en-GB" sz="1400" dirty="0">
                <a:solidFill>
                  <a:schemeClr val="tx2"/>
                </a:solidFill>
              </a:rPr>
            </a:br>
            <a:r>
              <a:rPr lang="en-GB" sz="1400" dirty="0">
                <a:solidFill>
                  <a:schemeClr val="tx2"/>
                </a:solidFill>
              </a:rPr>
              <a:t>(−1.8 kg, 95% CI: −2.9, −0.7; p=0.0016)</a:t>
            </a:r>
          </a:p>
          <a:p>
            <a:pPr lvl="1">
              <a:buClr>
                <a:srgbClr val="005294"/>
              </a:buClr>
            </a:pPr>
            <a:r>
              <a:rPr lang="en-GB" sz="1400" b="1" dirty="0">
                <a:solidFill>
                  <a:schemeClr val="tx2"/>
                </a:solidFill>
              </a:rPr>
              <a:t>Increase in whole-body lean mass</a:t>
            </a:r>
            <a:r>
              <a:rPr lang="en-GB" sz="1400" dirty="0">
                <a:solidFill>
                  <a:schemeClr val="tx2"/>
                </a:solidFill>
              </a:rPr>
              <a:t> </a:t>
            </a:r>
            <a:br>
              <a:rPr lang="en-GB" sz="1400" dirty="0">
                <a:solidFill>
                  <a:schemeClr val="tx2"/>
                </a:solidFill>
              </a:rPr>
            </a:br>
            <a:r>
              <a:rPr lang="en-GB" sz="1400" dirty="0">
                <a:solidFill>
                  <a:schemeClr val="tx2"/>
                </a:solidFill>
              </a:rPr>
              <a:t>(1.5 kg, 95% CI: 0.9, 2.1; p&lt;0.001)</a:t>
            </a:r>
          </a:p>
          <a:p>
            <a:pPr lvl="0">
              <a:buClr>
                <a:srgbClr val="005294"/>
              </a:buClr>
            </a:pPr>
            <a:r>
              <a:rPr lang="en-GB" sz="1600" dirty="0">
                <a:solidFill>
                  <a:schemeClr val="tx2"/>
                </a:solidFill>
              </a:rPr>
              <a:t>Decrease in fat mass was greatest in men with </a:t>
            </a:r>
            <a:br>
              <a:rPr lang="en-GB" sz="1600" dirty="0">
                <a:solidFill>
                  <a:schemeClr val="tx2"/>
                </a:solidFill>
              </a:rPr>
            </a:br>
            <a:r>
              <a:rPr lang="en-GB" sz="1600" dirty="0">
                <a:solidFill>
                  <a:schemeClr val="tx2"/>
                </a:solidFill>
              </a:rPr>
              <a:t>a high trunk fat mass at baseline</a:t>
            </a:r>
          </a:p>
          <a:p>
            <a:pPr lvl="0">
              <a:buClr>
                <a:srgbClr val="005294"/>
              </a:buClr>
            </a:pPr>
            <a:r>
              <a:rPr lang="en-GB" sz="1600" spc="-20" dirty="0">
                <a:solidFill>
                  <a:schemeClr val="tx2"/>
                </a:solidFill>
              </a:rPr>
              <a:t>There was no treatment effect on any </a:t>
            </a:r>
            <a:r>
              <a:rPr lang="en-GB" sz="1600" spc="-20" dirty="0" err="1">
                <a:solidFill>
                  <a:schemeClr val="tx2"/>
                </a:solidFill>
              </a:rPr>
              <a:t>QoL</a:t>
            </a:r>
            <a:r>
              <a:rPr lang="en-GB" sz="1600" spc="-20" dirty="0">
                <a:solidFill>
                  <a:schemeClr val="tx2"/>
                </a:solidFill>
              </a:rPr>
              <a:t> scores</a:t>
            </a:r>
            <a:endParaRPr lang="en-GB" sz="1600" b="1" spc="-20" dirty="0">
              <a:solidFill>
                <a:schemeClr val="tx2"/>
              </a:solidFill>
            </a:endParaRPr>
          </a:p>
          <a:p>
            <a:pPr marL="0" indent="0">
              <a:spcBef>
                <a:spcPts val="600"/>
              </a:spcBef>
              <a:buClr>
                <a:srgbClr val="005294"/>
              </a:buClr>
              <a:buNone/>
            </a:pPr>
            <a:r>
              <a:rPr lang="en-GB" sz="1800" b="1" dirty="0">
                <a:solidFill>
                  <a:schemeClr val="tx2"/>
                </a:solidFill>
              </a:rPr>
              <a:t>Conclusions</a:t>
            </a:r>
          </a:p>
          <a:p>
            <a:pPr>
              <a:spcBef>
                <a:spcPts val="0"/>
              </a:spcBef>
              <a:buClr>
                <a:srgbClr val="005294"/>
              </a:buClr>
            </a:pPr>
            <a:r>
              <a:rPr lang="en-GB" sz="1600" spc="-20" dirty="0">
                <a:solidFill>
                  <a:schemeClr val="tx2"/>
                </a:solidFill>
              </a:rPr>
              <a:t>In men with low and low-normal fasting morning</a:t>
            </a:r>
            <a:br>
              <a:rPr lang="en-GB" sz="1600" spc="-20" dirty="0">
                <a:solidFill>
                  <a:schemeClr val="tx2"/>
                </a:solidFill>
              </a:rPr>
            </a:br>
            <a:r>
              <a:rPr lang="en-GB" sz="1600" spc="-20" dirty="0">
                <a:solidFill>
                  <a:schemeClr val="tx2"/>
                </a:solidFill>
              </a:rPr>
              <a:t>total testosterone 7–12 nmol/L, </a:t>
            </a:r>
            <a:r>
              <a:rPr lang="en-GB" sz="1600" b="1" spc="-20" dirty="0" err="1">
                <a:solidFill>
                  <a:schemeClr val="tx2"/>
                </a:solidFill>
              </a:rPr>
              <a:t>TTh</a:t>
            </a:r>
            <a:r>
              <a:rPr lang="en-GB" sz="1600" b="1" spc="-20" dirty="0">
                <a:solidFill>
                  <a:schemeClr val="tx2"/>
                </a:solidFill>
              </a:rPr>
              <a:t> is associated </a:t>
            </a:r>
            <a:br>
              <a:rPr lang="en-GB" sz="1600" b="1" spc="-20" dirty="0">
                <a:solidFill>
                  <a:schemeClr val="tx2"/>
                </a:solidFill>
              </a:rPr>
            </a:br>
            <a:r>
              <a:rPr lang="en-GB" sz="1600" b="1" spc="-20" dirty="0">
                <a:solidFill>
                  <a:schemeClr val="tx2"/>
                </a:solidFill>
              </a:rPr>
              <a:t>with improvements in body composition</a:t>
            </a:r>
          </a:p>
          <a:p>
            <a:pPr marL="0" indent="0">
              <a:spcBef>
                <a:spcPts val="0"/>
              </a:spcBef>
              <a:buClr>
                <a:srgbClr val="005294"/>
              </a:buClr>
              <a:buNone/>
            </a:pPr>
            <a:endParaRPr lang="en-GB" sz="1600" b="1" spc="-20" dirty="0">
              <a:solidFill>
                <a:schemeClr val="tx2"/>
              </a:solidFill>
            </a:endParaRPr>
          </a:p>
          <a:p>
            <a:pPr lvl="0">
              <a:buClr>
                <a:srgbClr val="005294"/>
              </a:buClr>
            </a:pPr>
            <a:r>
              <a:rPr lang="en-GB" sz="1600" dirty="0">
                <a:solidFill>
                  <a:schemeClr val="tx2"/>
                </a:solidFill>
              </a:rPr>
              <a:t>The reduction in trunk fat mass with </a:t>
            </a:r>
            <a:r>
              <a:rPr lang="en-GB" sz="1600" dirty="0" err="1">
                <a:solidFill>
                  <a:schemeClr val="tx2"/>
                </a:solidFill>
              </a:rPr>
              <a:t>TTh</a:t>
            </a:r>
            <a:r>
              <a:rPr lang="en-GB" sz="1600" dirty="0">
                <a:solidFill>
                  <a:schemeClr val="tx2"/>
                </a:solidFill>
              </a:rPr>
              <a:t> is potentially more beneficial in men with an increased trunk fat mass</a:t>
            </a:r>
          </a:p>
          <a:p>
            <a:pPr lvl="1">
              <a:spcBef>
                <a:spcPts val="0"/>
              </a:spcBef>
              <a:buClr>
                <a:srgbClr val="005294"/>
              </a:buClr>
            </a:pPr>
            <a:r>
              <a:rPr lang="en-GB" sz="1400" dirty="0">
                <a:solidFill>
                  <a:schemeClr val="tx2"/>
                </a:solidFill>
              </a:rPr>
              <a:t>In these patients, </a:t>
            </a:r>
            <a:r>
              <a:rPr lang="en-GB" sz="1400" dirty="0" err="1">
                <a:solidFill>
                  <a:schemeClr val="tx2"/>
                </a:solidFill>
              </a:rPr>
              <a:t>TTh</a:t>
            </a:r>
            <a:r>
              <a:rPr lang="en-GB" sz="1400" dirty="0">
                <a:solidFill>
                  <a:schemeClr val="tx2"/>
                </a:solidFill>
              </a:rPr>
              <a:t> should be considered alongside other interventions to improve body composition</a:t>
            </a:r>
          </a:p>
        </p:txBody>
      </p:sp>
      <p:sp>
        <p:nvSpPr>
          <p:cNvPr id="2" name="Title 1"/>
          <p:cNvSpPr>
            <a:spLocks noGrp="1"/>
          </p:cNvSpPr>
          <p:nvPr>
            <p:ph type="title"/>
          </p:nvPr>
        </p:nvSpPr>
        <p:spPr>
          <a:xfrm>
            <a:off x="207390" y="152401"/>
            <a:ext cx="11265031" cy="834047"/>
          </a:xfrm>
        </p:spPr>
        <p:txBody>
          <a:bodyPr>
            <a:noAutofit/>
          </a:bodyPr>
          <a:lstStyle/>
          <a:p>
            <a:r>
              <a:rPr lang="en-GB" sz="2100" dirty="0"/>
              <a:t>TRYMS: </a:t>
            </a:r>
            <a:r>
              <a:rPr lang="en-GB" sz="2100" dirty="0" err="1"/>
              <a:t>TTh</a:t>
            </a:r>
            <a:r>
              <a:rPr lang="en-GB" sz="2100" dirty="0"/>
              <a:t> is associated with improvement in body composition including reduction in trunk fat mass in young, male cancer survivors (cont.)</a:t>
            </a:r>
          </a:p>
        </p:txBody>
      </p:sp>
      <p:sp>
        <p:nvSpPr>
          <p:cNvPr id="5" name="TextBox 4"/>
          <p:cNvSpPr txBox="1"/>
          <p:nvPr/>
        </p:nvSpPr>
        <p:spPr>
          <a:xfrm>
            <a:off x="1467437" y="5825119"/>
            <a:ext cx="10250079" cy="553998"/>
          </a:xfrm>
          <a:prstGeom prst="rect">
            <a:avLst/>
          </a:prstGeom>
          <a:noFill/>
        </p:spPr>
        <p:txBody>
          <a:bodyPr wrap="square" rtlCol="0" anchor="b">
            <a:spAutoFit/>
          </a:bodyPr>
          <a:lstStyle/>
          <a:p>
            <a:r>
              <a:rPr lang="en-GB" sz="1000" dirty="0">
                <a:solidFill>
                  <a:schemeClr val="tx2"/>
                </a:solidFill>
              </a:rPr>
              <a:t>*Boxes represent IQR, circles indicate mean, lines inside the box indicate median, whiskers represent range excluding outliers, asterisks indicate outliers.</a:t>
            </a:r>
          </a:p>
          <a:p>
            <a:r>
              <a:rPr lang="en-GB" sz="1000" dirty="0">
                <a:solidFill>
                  <a:schemeClr val="tx2"/>
                </a:solidFill>
              </a:rPr>
              <a:t>CI, confidence interval; IQR, interquartile range; </a:t>
            </a:r>
            <a:r>
              <a:rPr lang="en-GB" sz="1000" dirty="0" err="1">
                <a:solidFill>
                  <a:schemeClr val="tx2"/>
                </a:solidFill>
              </a:rPr>
              <a:t>QoL</a:t>
            </a:r>
            <a:r>
              <a:rPr lang="en-GB" sz="1000" dirty="0">
                <a:solidFill>
                  <a:schemeClr val="tx2"/>
                </a:solidFill>
              </a:rPr>
              <a:t>, quality of life; TRYMS, Testosterone Replacement in Young Male Cancer Survivors; </a:t>
            </a:r>
            <a:r>
              <a:rPr lang="en-GB" sz="1000" dirty="0" err="1">
                <a:solidFill>
                  <a:schemeClr val="tx2"/>
                </a:solidFill>
              </a:rPr>
              <a:t>TTh</a:t>
            </a:r>
            <a:r>
              <a:rPr lang="en-GB" sz="1000" dirty="0">
                <a:solidFill>
                  <a:schemeClr val="tx2"/>
                </a:solidFill>
              </a:rPr>
              <a:t>, testosterone therapy </a:t>
            </a:r>
          </a:p>
          <a:p>
            <a:r>
              <a:rPr lang="en-GB" sz="1000" dirty="0">
                <a:solidFill>
                  <a:schemeClr val="tx2"/>
                </a:solidFill>
              </a:rPr>
              <a:t>Adapted from Walsh JS </a:t>
            </a:r>
            <a:r>
              <a:rPr lang="en-GB" sz="1000" i="1" dirty="0">
                <a:solidFill>
                  <a:schemeClr val="tx2"/>
                </a:solidFill>
              </a:rPr>
              <a:t>et al. </a:t>
            </a:r>
            <a:r>
              <a:rPr lang="en-GB" sz="1000" i="1" dirty="0" err="1">
                <a:solidFill>
                  <a:schemeClr val="tx2"/>
                </a:solidFill>
              </a:rPr>
              <a:t>PLoS</a:t>
            </a:r>
            <a:r>
              <a:rPr lang="en-GB" sz="1000" i="1" dirty="0">
                <a:solidFill>
                  <a:schemeClr val="tx2"/>
                </a:solidFill>
              </a:rPr>
              <a:t> Med</a:t>
            </a:r>
            <a:r>
              <a:rPr lang="en-GB" sz="1000" dirty="0">
                <a:solidFill>
                  <a:schemeClr val="tx2"/>
                </a:solidFill>
              </a:rPr>
              <a:t> 2019;16:e1002960.</a:t>
            </a:r>
          </a:p>
        </p:txBody>
      </p:sp>
      <p:grpSp>
        <p:nvGrpSpPr>
          <p:cNvPr id="10" name="Group 9"/>
          <p:cNvGrpSpPr/>
          <p:nvPr/>
        </p:nvGrpSpPr>
        <p:grpSpPr>
          <a:xfrm>
            <a:off x="5816338" y="1012664"/>
            <a:ext cx="5539762" cy="3879591"/>
            <a:chOff x="4981632" y="1012663"/>
            <a:chExt cx="4137415" cy="3875425"/>
          </a:xfrm>
          <a:effectLst/>
        </p:grpSpPr>
        <p:grpSp>
          <p:nvGrpSpPr>
            <p:cNvPr id="11" name="Group 10"/>
            <p:cNvGrpSpPr/>
            <p:nvPr/>
          </p:nvGrpSpPr>
          <p:grpSpPr>
            <a:xfrm>
              <a:off x="4981632" y="1012663"/>
              <a:ext cx="4074799" cy="3875425"/>
              <a:chOff x="4981632" y="1091686"/>
              <a:chExt cx="4074799" cy="3875425"/>
            </a:xfrm>
          </p:grpSpPr>
          <p:sp>
            <p:nvSpPr>
              <p:cNvPr id="87" name="Rounded Rectangle 86"/>
              <p:cNvSpPr/>
              <p:nvPr/>
            </p:nvSpPr>
            <p:spPr>
              <a:xfrm>
                <a:off x="4981632" y="1091686"/>
                <a:ext cx="4074799" cy="3875425"/>
              </a:xfrm>
              <a:prstGeom prst="roundRect">
                <a:avLst>
                  <a:gd name="adj" fmla="val 5597"/>
                </a:avLst>
              </a:prstGeom>
              <a:solidFill>
                <a:schemeClr val="bg1"/>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ound Same Side Corner Rectangle 87"/>
              <p:cNvSpPr/>
              <p:nvPr/>
            </p:nvSpPr>
            <p:spPr>
              <a:xfrm>
                <a:off x="4981632" y="1091686"/>
                <a:ext cx="4074799" cy="523220"/>
              </a:xfrm>
              <a:prstGeom prst="round2SameRect">
                <a:avLst>
                  <a:gd name="adj1" fmla="val 40291"/>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TextBox 88"/>
              <p:cNvSpPr txBox="1"/>
              <p:nvPr/>
            </p:nvSpPr>
            <p:spPr>
              <a:xfrm>
                <a:off x="5178098" y="1091686"/>
                <a:ext cx="3681867" cy="738664"/>
              </a:xfrm>
              <a:prstGeom prst="rect">
                <a:avLst/>
              </a:prstGeom>
              <a:noFill/>
            </p:spPr>
            <p:txBody>
              <a:bodyPr wrap="square" rtlCol="0">
                <a:spAutoFit/>
              </a:bodyPr>
              <a:lstStyle/>
              <a:p>
                <a:pPr algn="ctr"/>
                <a:r>
                  <a:rPr lang="en-GB" sz="1400" b="1" dirty="0">
                    <a:solidFill>
                      <a:schemeClr val="bg1"/>
                    </a:solidFill>
                  </a:rPr>
                  <a:t>Change in trunk fat mass, whole-body fat mass, and whole-body lean mass at 26 weeks*</a:t>
                </a:r>
                <a:endParaRPr lang="en-GB" sz="1400" dirty="0">
                  <a:solidFill>
                    <a:schemeClr val="bg1"/>
                  </a:solidFill>
                </a:endParaRPr>
              </a:p>
            </p:txBody>
          </p:sp>
        </p:grpSp>
        <p:sp>
          <p:nvSpPr>
            <p:cNvPr id="12" name="Rectangle 11"/>
            <p:cNvSpPr/>
            <p:nvPr/>
          </p:nvSpPr>
          <p:spPr>
            <a:xfrm>
              <a:off x="6716632" y="1889821"/>
              <a:ext cx="1134759" cy="2539656"/>
            </a:xfrm>
            <a:prstGeom prst="rect">
              <a:avLst/>
            </a:prstGeom>
            <a:solidFill>
              <a:schemeClr val="bg1">
                <a:lumMod val="95000"/>
              </a:schemeClr>
            </a:solidFill>
            <a:ln>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 name="Group 12"/>
            <p:cNvGrpSpPr/>
            <p:nvPr/>
          </p:nvGrpSpPr>
          <p:grpSpPr>
            <a:xfrm>
              <a:off x="5004210" y="1211632"/>
              <a:ext cx="4114837" cy="3654871"/>
              <a:chOff x="5004210" y="1211632"/>
              <a:chExt cx="4114837" cy="3654871"/>
            </a:xfrm>
          </p:grpSpPr>
          <p:grpSp>
            <p:nvGrpSpPr>
              <p:cNvPr id="14" name="Group 13"/>
              <p:cNvGrpSpPr/>
              <p:nvPr/>
            </p:nvGrpSpPr>
            <p:grpSpPr>
              <a:xfrm>
                <a:off x="5004210" y="1211632"/>
                <a:ext cx="4114837" cy="3654871"/>
                <a:chOff x="4981632" y="1290655"/>
                <a:chExt cx="4114837" cy="3654871"/>
              </a:xfrm>
              <a:effectLst/>
            </p:grpSpPr>
            <p:graphicFrame>
              <p:nvGraphicFramePr>
                <p:cNvPr id="85" name="Chart 84"/>
                <p:cNvGraphicFramePr/>
                <p:nvPr>
                  <p:extLst>
                    <p:ext uri="{D42A27DB-BD31-4B8C-83A1-F6EECF244321}">
                      <p14:modId xmlns:p14="http://schemas.microsoft.com/office/powerpoint/2010/main" val="4080323031"/>
                    </p:ext>
                  </p:extLst>
                </p:nvPr>
              </p:nvGraphicFramePr>
              <p:xfrm>
                <a:off x="5167922" y="1290655"/>
                <a:ext cx="3928547" cy="3654871"/>
              </p:xfrm>
              <a:graphic>
                <a:graphicData uri="http://schemas.openxmlformats.org/drawingml/2006/chart">
                  <c:chart xmlns:c="http://schemas.openxmlformats.org/drawingml/2006/chart" xmlns:r="http://schemas.openxmlformats.org/officeDocument/2006/relationships" r:id="rId3"/>
                </a:graphicData>
              </a:graphic>
            </p:graphicFrame>
            <p:sp>
              <p:nvSpPr>
                <p:cNvPr id="86" name="TextBox 85"/>
                <p:cNvSpPr txBox="1"/>
                <p:nvPr/>
              </p:nvSpPr>
              <p:spPr>
                <a:xfrm rot="16200000">
                  <a:off x="4192634" y="2975365"/>
                  <a:ext cx="1854996" cy="276999"/>
                </a:xfrm>
                <a:prstGeom prst="rect">
                  <a:avLst/>
                </a:prstGeom>
                <a:noFill/>
              </p:spPr>
              <p:txBody>
                <a:bodyPr wrap="none" rtlCol="0" anchor="ctr">
                  <a:spAutoFit/>
                </a:bodyPr>
                <a:lstStyle/>
                <a:p>
                  <a:pPr algn="ctr"/>
                  <a:r>
                    <a:rPr lang="en-GB" sz="1200" b="1" dirty="0"/>
                    <a:t>Absolute change (kg)</a:t>
                  </a:r>
                </a:p>
              </p:txBody>
            </p:sp>
          </p:grpSp>
          <p:grpSp>
            <p:nvGrpSpPr>
              <p:cNvPr id="15" name="Group 14"/>
              <p:cNvGrpSpPr/>
              <p:nvPr/>
            </p:nvGrpSpPr>
            <p:grpSpPr>
              <a:xfrm>
                <a:off x="5763089" y="2451456"/>
                <a:ext cx="300082" cy="1383735"/>
                <a:chOff x="5774934" y="2530479"/>
                <a:chExt cx="300082" cy="1383735"/>
              </a:xfrm>
            </p:grpSpPr>
            <p:grpSp>
              <p:nvGrpSpPr>
                <p:cNvPr id="75" name="Group 74"/>
                <p:cNvGrpSpPr/>
                <p:nvPr/>
              </p:nvGrpSpPr>
              <p:grpSpPr>
                <a:xfrm>
                  <a:off x="5794800" y="2530479"/>
                  <a:ext cx="260350" cy="1039811"/>
                  <a:chOff x="5801152" y="2530479"/>
                  <a:chExt cx="260350" cy="1039811"/>
                </a:xfrm>
              </p:grpSpPr>
              <p:grpSp>
                <p:nvGrpSpPr>
                  <p:cNvPr id="77" name="Group 76"/>
                  <p:cNvGrpSpPr/>
                  <p:nvPr/>
                </p:nvGrpSpPr>
                <p:grpSpPr>
                  <a:xfrm>
                    <a:off x="5801152" y="2952750"/>
                    <a:ext cx="260350" cy="285750"/>
                    <a:chOff x="5952012" y="2952750"/>
                    <a:chExt cx="260350" cy="285750"/>
                  </a:xfrm>
                </p:grpSpPr>
                <p:sp>
                  <p:nvSpPr>
                    <p:cNvPr id="82" name="Rectangle 81"/>
                    <p:cNvSpPr/>
                    <p:nvPr/>
                  </p:nvSpPr>
                  <p:spPr>
                    <a:xfrm>
                      <a:off x="5952012" y="2952750"/>
                      <a:ext cx="260350" cy="285750"/>
                    </a:xfrm>
                    <a:prstGeom prst="rect">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83" name="Oval 82"/>
                    <p:cNvSpPr/>
                    <p:nvPr/>
                  </p:nvSpPr>
                  <p:spPr>
                    <a:xfrm>
                      <a:off x="6059328" y="3080527"/>
                      <a:ext cx="45719" cy="45719"/>
                    </a:xfrm>
                    <a:prstGeom prst="ellipse">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84" name="Straight Connector 83"/>
                    <p:cNvCxnSpPr/>
                    <p:nvPr/>
                  </p:nvCxnSpPr>
                  <p:spPr>
                    <a:xfrm>
                      <a:off x="5952012" y="3097213"/>
                      <a:ext cx="26035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78" name="Straight Connector 77"/>
                  <p:cNvCxnSpPr/>
                  <p:nvPr/>
                </p:nvCxnSpPr>
                <p:spPr>
                  <a:xfrm>
                    <a:off x="5888678" y="3570290"/>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888678" y="2530479"/>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931327" y="2530479"/>
                    <a:ext cx="0" cy="42227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931327" y="3238500"/>
                    <a:ext cx="0" cy="33179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6" name="TextBox 75"/>
                <p:cNvSpPr txBox="1"/>
                <p:nvPr/>
              </p:nvSpPr>
              <p:spPr>
                <a:xfrm>
                  <a:off x="5774934" y="3544882"/>
                  <a:ext cx="300082" cy="369332"/>
                </a:xfrm>
                <a:prstGeom prst="rect">
                  <a:avLst/>
                </a:prstGeom>
                <a:noFill/>
              </p:spPr>
              <p:txBody>
                <a:bodyPr wrap="none" rtlCol="0">
                  <a:spAutoFit/>
                </a:bodyPr>
                <a:lstStyle/>
                <a:p>
                  <a:pPr algn="ctr"/>
                  <a:r>
                    <a:rPr lang="en-GB" dirty="0"/>
                    <a:t>*</a:t>
                  </a:r>
                </a:p>
              </p:txBody>
            </p:sp>
          </p:grpSp>
          <p:grpSp>
            <p:nvGrpSpPr>
              <p:cNvPr id="16" name="Group 15"/>
              <p:cNvGrpSpPr/>
              <p:nvPr/>
            </p:nvGrpSpPr>
            <p:grpSpPr>
              <a:xfrm>
                <a:off x="6239860" y="2327610"/>
                <a:ext cx="300082" cy="1758895"/>
                <a:chOff x="6290437" y="2406633"/>
                <a:chExt cx="300082" cy="1758895"/>
              </a:xfrm>
            </p:grpSpPr>
            <p:grpSp>
              <p:nvGrpSpPr>
                <p:cNvPr id="64" name="Group 63"/>
                <p:cNvGrpSpPr/>
                <p:nvPr/>
              </p:nvGrpSpPr>
              <p:grpSpPr>
                <a:xfrm>
                  <a:off x="6310303" y="2741644"/>
                  <a:ext cx="260350" cy="911183"/>
                  <a:chOff x="6333369" y="2741644"/>
                  <a:chExt cx="260350" cy="911183"/>
                </a:xfrm>
              </p:grpSpPr>
              <p:sp>
                <p:nvSpPr>
                  <p:cNvPr id="68" name="Rectangle 67"/>
                  <p:cNvSpPr/>
                  <p:nvPr/>
                </p:nvSpPr>
                <p:spPr>
                  <a:xfrm>
                    <a:off x="6333369" y="3079750"/>
                    <a:ext cx="260350" cy="247650"/>
                  </a:xfrm>
                  <a:prstGeom prst="rect">
                    <a:avLst/>
                  </a:prstGeom>
                  <a:solidFill>
                    <a:schemeClr val="accent2"/>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9" name="Oval 68"/>
                  <p:cNvSpPr/>
                  <p:nvPr/>
                </p:nvSpPr>
                <p:spPr>
                  <a:xfrm>
                    <a:off x="6440685" y="3202764"/>
                    <a:ext cx="45719" cy="45719"/>
                  </a:xfrm>
                  <a:prstGeom prst="ellipse">
                    <a:avLst/>
                  </a:prstGeom>
                  <a:solidFill>
                    <a:schemeClr val="accent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70" name="Straight Connector 69"/>
                  <p:cNvCxnSpPr/>
                  <p:nvPr/>
                </p:nvCxnSpPr>
                <p:spPr>
                  <a:xfrm>
                    <a:off x="6342897" y="3195630"/>
                    <a:ext cx="242063" cy="234"/>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420895" y="3652827"/>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6420895" y="2741644"/>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6463544" y="2741644"/>
                    <a:ext cx="0" cy="33651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463544" y="3328977"/>
                    <a:ext cx="0" cy="32385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5" name="TextBox 64"/>
                <p:cNvSpPr txBox="1"/>
                <p:nvPr/>
              </p:nvSpPr>
              <p:spPr>
                <a:xfrm>
                  <a:off x="6290437" y="3739076"/>
                  <a:ext cx="300082" cy="369332"/>
                </a:xfrm>
                <a:prstGeom prst="rect">
                  <a:avLst/>
                </a:prstGeom>
                <a:noFill/>
              </p:spPr>
              <p:txBody>
                <a:bodyPr wrap="none" rtlCol="0">
                  <a:spAutoFit/>
                </a:bodyPr>
                <a:lstStyle/>
                <a:p>
                  <a:pPr algn="ctr"/>
                  <a:r>
                    <a:rPr lang="en-GB" dirty="0"/>
                    <a:t>*</a:t>
                  </a:r>
                </a:p>
              </p:txBody>
            </p:sp>
            <p:sp>
              <p:nvSpPr>
                <p:cNvPr id="66" name="TextBox 65"/>
                <p:cNvSpPr txBox="1"/>
                <p:nvPr/>
              </p:nvSpPr>
              <p:spPr>
                <a:xfrm>
                  <a:off x="6290437" y="3796196"/>
                  <a:ext cx="300082" cy="369332"/>
                </a:xfrm>
                <a:prstGeom prst="rect">
                  <a:avLst/>
                </a:prstGeom>
                <a:noFill/>
              </p:spPr>
              <p:txBody>
                <a:bodyPr wrap="none" rtlCol="0">
                  <a:spAutoFit/>
                </a:bodyPr>
                <a:lstStyle/>
                <a:p>
                  <a:pPr algn="ctr"/>
                  <a:r>
                    <a:rPr lang="en-GB" dirty="0"/>
                    <a:t>*</a:t>
                  </a:r>
                </a:p>
              </p:txBody>
            </p:sp>
            <p:sp>
              <p:nvSpPr>
                <p:cNvPr id="67" name="TextBox 66"/>
                <p:cNvSpPr txBox="1"/>
                <p:nvPr/>
              </p:nvSpPr>
              <p:spPr>
                <a:xfrm>
                  <a:off x="6290437" y="2406633"/>
                  <a:ext cx="300082" cy="369332"/>
                </a:xfrm>
                <a:prstGeom prst="rect">
                  <a:avLst/>
                </a:prstGeom>
                <a:noFill/>
              </p:spPr>
              <p:txBody>
                <a:bodyPr wrap="none" rtlCol="0">
                  <a:spAutoFit/>
                </a:bodyPr>
                <a:lstStyle/>
                <a:p>
                  <a:pPr algn="ctr"/>
                  <a:r>
                    <a:rPr lang="en-GB" dirty="0"/>
                    <a:t>*</a:t>
                  </a:r>
                </a:p>
              </p:txBody>
            </p:sp>
          </p:grpSp>
          <p:grpSp>
            <p:nvGrpSpPr>
              <p:cNvPr id="17" name="Group 16"/>
              <p:cNvGrpSpPr/>
              <p:nvPr/>
            </p:nvGrpSpPr>
            <p:grpSpPr>
              <a:xfrm>
                <a:off x="8054568" y="2634520"/>
                <a:ext cx="260350" cy="819079"/>
                <a:chOff x="5801152" y="2722627"/>
                <a:chExt cx="260350" cy="819079"/>
              </a:xfrm>
            </p:grpSpPr>
            <p:grpSp>
              <p:nvGrpSpPr>
                <p:cNvPr id="56" name="Group 55"/>
                <p:cNvGrpSpPr/>
                <p:nvPr/>
              </p:nvGrpSpPr>
              <p:grpSpPr>
                <a:xfrm>
                  <a:off x="5801152" y="2968146"/>
                  <a:ext cx="260350" cy="236568"/>
                  <a:chOff x="5952012" y="2968146"/>
                  <a:chExt cx="260350" cy="236568"/>
                </a:xfrm>
              </p:grpSpPr>
              <p:sp>
                <p:nvSpPr>
                  <p:cNvPr id="61" name="Rectangle 60"/>
                  <p:cNvSpPr/>
                  <p:nvPr/>
                </p:nvSpPr>
                <p:spPr>
                  <a:xfrm>
                    <a:off x="5952012" y="2968146"/>
                    <a:ext cx="260350" cy="236568"/>
                  </a:xfrm>
                  <a:prstGeom prst="rect">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2" name="Oval 61"/>
                  <p:cNvSpPr/>
                  <p:nvPr/>
                </p:nvSpPr>
                <p:spPr>
                  <a:xfrm>
                    <a:off x="6059328" y="3069589"/>
                    <a:ext cx="45719" cy="45719"/>
                  </a:xfrm>
                  <a:prstGeom prst="ellipse">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63" name="Straight Connector 62"/>
                  <p:cNvCxnSpPr/>
                  <p:nvPr/>
                </p:nvCxnSpPr>
                <p:spPr>
                  <a:xfrm>
                    <a:off x="5952012" y="3097213"/>
                    <a:ext cx="26035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57" name="Straight Connector 56"/>
                <p:cNvCxnSpPr/>
                <p:nvPr/>
              </p:nvCxnSpPr>
              <p:spPr>
                <a:xfrm>
                  <a:off x="5888678" y="3541706"/>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888678" y="2722627"/>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endCxn id="61" idx="0"/>
                </p:cNvCxnSpPr>
                <p:nvPr/>
              </p:nvCxnSpPr>
              <p:spPr>
                <a:xfrm>
                  <a:off x="5931327" y="2722627"/>
                  <a:ext cx="0" cy="24551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a:stCxn id="61" idx="2"/>
                </p:cNvCxnSpPr>
                <p:nvPr/>
              </p:nvCxnSpPr>
              <p:spPr>
                <a:xfrm>
                  <a:off x="5931327" y="3204714"/>
                  <a:ext cx="0" cy="33185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8518095" y="2354993"/>
                <a:ext cx="260350" cy="909595"/>
                <a:chOff x="6333369" y="2771816"/>
                <a:chExt cx="260350" cy="909595"/>
              </a:xfrm>
            </p:grpSpPr>
            <p:sp>
              <p:nvSpPr>
                <p:cNvPr id="49" name="Rectangle 48"/>
                <p:cNvSpPr/>
                <p:nvPr/>
              </p:nvSpPr>
              <p:spPr>
                <a:xfrm>
                  <a:off x="6333369" y="3087246"/>
                  <a:ext cx="260350" cy="301642"/>
                </a:xfrm>
                <a:prstGeom prst="rect">
                  <a:avLst/>
                </a:prstGeom>
                <a:solidFill>
                  <a:schemeClr val="accent2"/>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50" name="Oval 49"/>
                <p:cNvSpPr/>
                <p:nvPr/>
              </p:nvSpPr>
              <p:spPr>
                <a:xfrm>
                  <a:off x="6440685" y="3193987"/>
                  <a:ext cx="45719" cy="45719"/>
                </a:xfrm>
                <a:prstGeom prst="ellipse">
                  <a:avLst/>
                </a:prstGeom>
                <a:solidFill>
                  <a:schemeClr val="accent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51" name="Straight Connector 50"/>
                <p:cNvCxnSpPr/>
                <p:nvPr/>
              </p:nvCxnSpPr>
              <p:spPr>
                <a:xfrm>
                  <a:off x="6342897" y="3195630"/>
                  <a:ext cx="242063" cy="234"/>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420895" y="3681411"/>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6420895" y="2771816"/>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endCxn id="49" idx="0"/>
                </p:cNvCxnSpPr>
                <p:nvPr/>
              </p:nvCxnSpPr>
              <p:spPr>
                <a:xfrm>
                  <a:off x="6463544" y="2771816"/>
                  <a:ext cx="0" cy="31543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49" idx="2"/>
                </p:cNvCxnSpPr>
                <p:nvPr/>
              </p:nvCxnSpPr>
              <p:spPr>
                <a:xfrm>
                  <a:off x="6463544" y="3388888"/>
                  <a:ext cx="0" cy="292523"/>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6894830" y="1889820"/>
                <a:ext cx="300082" cy="2258441"/>
                <a:chOff x="6993240" y="1968843"/>
                <a:chExt cx="300082" cy="2258441"/>
              </a:xfrm>
            </p:grpSpPr>
            <p:grpSp>
              <p:nvGrpSpPr>
                <p:cNvPr id="37" name="Group 36"/>
                <p:cNvGrpSpPr/>
                <p:nvPr/>
              </p:nvGrpSpPr>
              <p:grpSpPr>
                <a:xfrm>
                  <a:off x="7013106" y="2432257"/>
                  <a:ext cx="260350" cy="1489215"/>
                  <a:chOff x="7029490" y="2432257"/>
                  <a:chExt cx="260350" cy="1489215"/>
                </a:xfrm>
              </p:grpSpPr>
              <p:grpSp>
                <p:nvGrpSpPr>
                  <p:cNvPr id="41" name="Group 40"/>
                  <p:cNvGrpSpPr/>
                  <p:nvPr/>
                </p:nvGrpSpPr>
                <p:grpSpPr>
                  <a:xfrm>
                    <a:off x="7029490" y="2890778"/>
                    <a:ext cx="260350" cy="419427"/>
                    <a:chOff x="5952012" y="2784148"/>
                    <a:chExt cx="260350" cy="419427"/>
                  </a:xfrm>
                </p:grpSpPr>
                <p:sp>
                  <p:nvSpPr>
                    <p:cNvPr id="46" name="Rectangle 45"/>
                    <p:cNvSpPr/>
                    <p:nvPr/>
                  </p:nvSpPr>
                  <p:spPr>
                    <a:xfrm>
                      <a:off x="5952012" y="2784148"/>
                      <a:ext cx="260350" cy="419427"/>
                    </a:xfrm>
                    <a:prstGeom prst="rect">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7" name="Oval 46"/>
                    <p:cNvSpPr/>
                    <p:nvPr/>
                  </p:nvSpPr>
                  <p:spPr>
                    <a:xfrm>
                      <a:off x="6059328" y="2967815"/>
                      <a:ext cx="45719" cy="45719"/>
                    </a:xfrm>
                    <a:prstGeom prst="ellipse">
                      <a:avLst/>
                    </a:prstGeom>
                    <a:solidFill>
                      <a:schemeClr val="tx2">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48" name="Straight Connector 47"/>
                    <p:cNvCxnSpPr/>
                    <p:nvPr/>
                  </p:nvCxnSpPr>
                  <p:spPr>
                    <a:xfrm>
                      <a:off x="5952012" y="3011461"/>
                      <a:ext cx="26035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42" name="Straight Connector 41"/>
                  <p:cNvCxnSpPr/>
                  <p:nvPr/>
                </p:nvCxnSpPr>
                <p:spPr>
                  <a:xfrm>
                    <a:off x="7117016" y="3921472"/>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7117016" y="2432257"/>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159665" y="2432257"/>
                    <a:ext cx="0" cy="45852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7159665" y="3310205"/>
                    <a:ext cx="0" cy="60400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8" name="TextBox 37"/>
                <p:cNvSpPr txBox="1"/>
                <p:nvPr/>
              </p:nvSpPr>
              <p:spPr>
                <a:xfrm>
                  <a:off x="6993240" y="3857952"/>
                  <a:ext cx="300082" cy="369332"/>
                </a:xfrm>
                <a:prstGeom prst="rect">
                  <a:avLst/>
                </a:prstGeom>
                <a:noFill/>
              </p:spPr>
              <p:txBody>
                <a:bodyPr wrap="none" rtlCol="0">
                  <a:spAutoFit/>
                </a:bodyPr>
                <a:lstStyle/>
                <a:p>
                  <a:pPr algn="ctr"/>
                  <a:r>
                    <a:rPr lang="en-GB" dirty="0"/>
                    <a:t>*</a:t>
                  </a:r>
                </a:p>
              </p:txBody>
            </p:sp>
            <p:sp>
              <p:nvSpPr>
                <p:cNvPr id="39" name="TextBox 38"/>
                <p:cNvSpPr txBox="1"/>
                <p:nvPr/>
              </p:nvSpPr>
              <p:spPr>
                <a:xfrm>
                  <a:off x="6993240" y="1968843"/>
                  <a:ext cx="300082" cy="369332"/>
                </a:xfrm>
                <a:prstGeom prst="rect">
                  <a:avLst/>
                </a:prstGeom>
                <a:noFill/>
              </p:spPr>
              <p:txBody>
                <a:bodyPr wrap="none" rtlCol="0">
                  <a:spAutoFit/>
                </a:bodyPr>
                <a:lstStyle/>
                <a:p>
                  <a:pPr algn="ctr"/>
                  <a:r>
                    <a:rPr lang="en-GB" dirty="0"/>
                    <a:t>*</a:t>
                  </a:r>
                </a:p>
              </p:txBody>
            </p:sp>
            <p:sp>
              <p:nvSpPr>
                <p:cNvPr id="40" name="TextBox 39"/>
                <p:cNvSpPr txBox="1"/>
                <p:nvPr/>
              </p:nvSpPr>
              <p:spPr>
                <a:xfrm>
                  <a:off x="6993240" y="2040255"/>
                  <a:ext cx="300082" cy="369332"/>
                </a:xfrm>
                <a:prstGeom prst="rect">
                  <a:avLst/>
                </a:prstGeom>
                <a:noFill/>
              </p:spPr>
              <p:txBody>
                <a:bodyPr wrap="none" rtlCol="0">
                  <a:spAutoFit/>
                </a:bodyPr>
                <a:lstStyle/>
                <a:p>
                  <a:pPr algn="ctr"/>
                  <a:r>
                    <a:rPr lang="en-GB" dirty="0"/>
                    <a:t>*</a:t>
                  </a:r>
                </a:p>
              </p:txBody>
            </p:sp>
          </p:grpSp>
          <p:grpSp>
            <p:nvGrpSpPr>
              <p:cNvPr id="20" name="Group 19"/>
              <p:cNvGrpSpPr/>
              <p:nvPr/>
            </p:nvGrpSpPr>
            <p:grpSpPr>
              <a:xfrm>
                <a:off x="7350532" y="2101954"/>
                <a:ext cx="300082" cy="2448433"/>
                <a:chOff x="7479869" y="2180977"/>
                <a:chExt cx="300082" cy="2448433"/>
              </a:xfrm>
            </p:grpSpPr>
            <p:grpSp>
              <p:nvGrpSpPr>
                <p:cNvPr id="21" name="Group 20"/>
                <p:cNvGrpSpPr/>
                <p:nvPr/>
              </p:nvGrpSpPr>
              <p:grpSpPr>
                <a:xfrm>
                  <a:off x="7499735" y="2826042"/>
                  <a:ext cx="260350" cy="1149383"/>
                  <a:chOff x="6333369" y="2719412"/>
                  <a:chExt cx="260350" cy="1149383"/>
                </a:xfrm>
              </p:grpSpPr>
              <p:sp>
                <p:nvSpPr>
                  <p:cNvPr id="29" name="Rectangle 28"/>
                  <p:cNvSpPr/>
                  <p:nvPr/>
                </p:nvSpPr>
                <p:spPr>
                  <a:xfrm>
                    <a:off x="6333369" y="2979472"/>
                    <a:ext cx="260350" cy="441386"/>
                  </a:xfrm>
                  <a:prstGeom prst="rect">
                    <a:avLst/>
                  </a:prstGeom>
                  <a:solidFill>
                    <a:schemeClr val="accent2"/>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1" name="Oval 30"/>
                  <p:cNvSpPr/>
                  <p:nvPr/>
                </p:nvSpPr>
                <p:spPr>
                  <a:xfrm>
                    <a:off x="6440685" y="3196322"/>
                    <a:ext cx="45719" cy="45719"/>
                  </a:xfrm>
                  <a:prstGeom prst="ellipse">
                    <a:avLst/>
                  </a:prstGeom>
                  <a:solidFill>
                    <a:schemeClr val="accent2"/>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cxnSp>
                <p:nvCxnSpPr>
                  <p:cNvPr id="32" name="Straight Connector 31"/>
                  <p:cNvCxnSpPr/>
                  <p:nvPr/>
                </p:nvCxnSpPr>
                <p:spPr>
                  <a:xfrm>
                    <a:off x="6342897" y="3167046"/>
                    <a:ext cx="242063" cy="234"/>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6420895" y="3868795"/>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6420895" y="2719412"/>
                    <a:ext cx="85298"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29" idx="0"/>
                  </p:cNvCxnSpPr>
                  <p:nvPr/>
                </p:nvCxnSpPr>
                <p:spPr>
                  <a:xfrm>
                    <a:off x="6463544" y="2719412"/>
                    <a:ext cx="0" cy="26006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29" idx="2"/>
                  </p:cNvCxnSpPr>
                  <p:nvPr/>
                </p:nvCxnSpPr>
                <p:spPr>
                  <a:xfrm>
                    <a:off x="6463544" y="3420858"/>
                    <a:ext cx="0" cy="44793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2" name="TextBox 21"/>
                <p:cNvSpPr txBox="1"/>
                <p:nvPr/>
              </p:nvSpPr>
              <p:spPr>
                <a:xfrm>
                  <a:off x="7479869" y="4206182"/>
                  <a:ext cx="300082" cy="369332"/>
                </a:xfrm>
                <a:prstGeom prst="rect">
                  <a:avLst/>
                </a:prstGeom>
                <a:noFill/>
              </p:spPr>
              <p:txBody>
                <a:bodyPr wrap="none" rtlCol="0">
                  <a:spAutoFit/>
                </a:bodyPr>
                <a:lstStyle/>
                <a:p>
                  <a:pPr algn="ctr"/>
                  <a:r>
                    <a:rPr lang="en-GB" dirty="0"/>
                    <a:t>*</a:t>
                  </a:r>
                </a:p>
              </p:txBody>
            </p:sp>
            <p:sp>
              <p:nvSpPr>
                <p:cNvPr id="23" name="TextBox 22"/>
                <p:cNvSpPr txBox="1"/>
                <p:nvPr/>
              </p:nvSpPr>
              <p:spPr>
                <a:xfrm>
                  <a:off x="7479869" y="2268365"/>
                  <a:ext cx="300082" cy="369332"/>
                </a:xfrm>
                <a:prstGeom prst="rect">
                  <a:avLst/>
                </a:prstGeom>
                <a:noFill/>
              </p:spPr>
              <p:txBody>
                <a:bodyPr wrap="none" rtlCol="0">
                  <a:spAutoFit/>
                </a:bodyPr>
                <a:lstStyle/>
                <a:p>
                  <a:pPr algn="ctr"/>
                  <a:r>
                    <a:rPr lang="en-GB" dirty="0"/>
                    <a:t>*</a:t>
                  </a:r>
                </a:p>
              </p:txBody>
            </p:sp>
            <p:sp>
              <p:nvSpPr>
                <p:cNvPr id="24" name="TextBox 23"/>
                <p:cNvSpPr txBox="1"/>
                <p:nvPr/>
              </p:nvSpPr>
              <p:spPr>
                <a:xfrm>
                  <a:off x="7479869" y="2180977"/>
                  <a:ext cx="300082" cy="369332"/>
                </a:xfrm>
                <a:prstGeom prst="rect">
                  <a:avLst/>
                </a:prstGeom>
                <a:noFill/>
              </p:spPr>
              <p:txBody>
                <a:bodyPr wrap="none" rtlCol="0">
                  <a:spAutoFit/>
                </a:bodyPr>
                <a:lstStyle/>
                <a:p>
                  <a:pPr algn="ctr"/>
                  <a:r>
                    <a:rPr lang="en-GB" dirty="0"/>
                    <a:t>*</a:t>
                  </a:r>
                </a:p>
              </p:txBody>
            </p:sp>
            <p:sp>
              <p:nvSpPr>
                <p:cNvPr id="25" name="TextBox 24"/>
                <p:cNvSpPr txBox="1"/>
                <p:nvPr/>
              </p:nvSpPr>
              <p:spPr>
                <a:xfrm>
                  <a:off x="7479869" y="4237894"/>
                  <a:ext cx="300082" cy="369332"/>
                </a:xfrm>
                <a:prstGeom prst="rect">
                  <a:avLst/>
                </a:prstGeom>
                <a:noFill/>
              </p:spPr>
              <p:txBody>
                <a:bodyPr wrap="none" rtlCol="0">
                  <a:spAutoFit/>
                </a:bodyPr>
                <a:lstStyle/>
                <a:p>
                  <a:pPr algn="ctr"/>
                  <a:r>
                    <a:rPr lang="en-GB" dirty="0"/>
                    <a:t>*</a:t>
                  </a:r>
                </a:p>
              </p:txBody>
            </p:sp>
            <p:sp>
              <p:nvSpPr>
                <p:cNvPr id="27" name="TextBox 26"/>
                <p:cNvSpPr txBox="1"/>
                <p:nvPr/>
              </p:nvSpPr>
              <p:spPr>
                <a:xfrm>
                  <a:off x="7479869" y="4260078"/>
                  <a:ext cx="300082" cy="369332"/>
                </a:xfrm>
                <a:prstGeom prst="rect">
                  <a:avLst/>
                </a:prstGeom>
                <a:noFill/>
              </p:spPr>
              <p:txBody>
                <a:bodyPr wrap="none" rtlCol="0">
                  <a:spAutoFit/>
                </a:bodyPr>
                <a:lstStyle/>
                <a:p>
                  <a:pPr algn="ctr"/>
                  <a:r>
                    <a:rPr lang="en-GB" dirty="0"/>
                    <a:t>*</a:t>
                  </a:r>
                </a:p>
              </p:txBody>
            </p:sp>
          </p:grpSp>
        </p:grpSp>
      </p:grpSp>
    </p:spTree>
    <p:extLst>
      <p:ext uri="{BB962C8B-B14F-4D97-AF65-F5344CB8AC3E}">
        <p14:creationId xmlns:p14="http://schemas.microsoft.com/office/powerpoint/2010/main" val="406744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85" y="241036"/>
            <a:ext cx="11312163" cy="834047"/>
          </a:xfrm>
        </p:spPr>
        <p:txBody>
          <a:bodyPr>
            <a:noAutofit/>
          </a:bodyPr>
          <a:lstStyle/>
          <a:p>
            <a:r>
              <a:rPr lang="en-GB" sz="3600" dirty="0"/>
              <a:t>Possible mechanisms for metabolic syndrome following testicular cancer</a:t>
            </a:r>
          </a:p>
        </p:txBody>
      </p:sp>
      <p:sp>
        <p:nvSpPr>
          <p:cNvPr id="3" name="Content Placeholder 2"/>
          <p:cNvSpPr>
            <a:spLocks noGrp="1"/>
          </p:cNvSpPr>
          <p:nvPr>
            <p:ph idx="1"/>
          </p:nvPr>
        </p:nvSpPr>
        <p:spPr>
          <a:xfrm>
            <a:off x="461913" y="1281724"/>
            <a:ext cx="10831398" cy="4501193"/>
          </a:xfrm>
        </p:spPr>
        <p:txBody>
          <a:bodyPr>
            <a:noAutofit/>
          </a:bodyPr>
          <a:lstStyle/>
          <a:p>
            <a:r>
              <a:rPr lang="en-GB" sz="1700" dirty="0"/>
              <a:t>Previous research has linked low testosterone levels with a higher fat mass, BMI and abdominal fat distribution in testicular cancer survivors</a:t>
            </a:r>
            <a:r>
              <a:rPr lang="en-GB" sz="1700" baseline="30000" dirty="0"/>
              <a:t>1</a:t>
            </a:r>
          </a:p>
          <a:p>
            <a:r>
              <a:rPr lang="en-GB" sz="1700" dirty="0"/>
              <a:t>The </a:t>
            </a:r>
            <a:r>
              <a:rPr lang="en-GB" sz="1700" b="1" dirty="0"/>
              <a:t>Platinum study</a:t>
            </a:r>
            <a:r>
              <a:rPr lang="en-GB" sz="1700" dirty="0"/>
              <a:t> found smaller waist circumferences (but higher BMI) in testicular cancer survivors versus </a:t>
            </a:r>
            <a:r>
              <a:rPr lang="en-GB" sz="1700" dirty="0" err="1"/>
              <a:t>eugonadal</a:t>
            </a:r>
            <a:r>
              <a:rPr lang="en-GB" sz="1700" dirty="0"/>
              <a:t> controls</a:t>
            </a:r>
            <a:r>
              <a:rPr lang="en-GB" sz="1700" baseline="30000" dirty="0"/>
              <a:t>2</a:t>
            </a:r>
          </a:p>
          <a:p>
            <a:r>
              <a:rPr lang="en-GB" sz="1700" dirty="0"/>
              <a:t>The aetiology of cancer treatment-related metabolic syndrome may differ from that in the general population</a:t>
            </a:r>
            <a:r>
              <a:rPr lang="en-GB" sz="1700" baseline="30000" dirty="0"/>
              <a:t>3</a:t>
            </a:r>
          </a:p>
          <a:p>
            <a:r>
              <a:rPr lang="en-GB" sz="1700" dirty="0"/>
              <a:t>Cancer treatment-related metabolic syndrome is multifactorial and differs between individual patients, depending on their cancer diagnosis and treatment</a:t>
            </a:r>
            <a:r>
              <a:rPr lang="en-GB" sz="1700" baseline="30000" dirty="0"/>
              <a:t>2</a:t>
            </a:r>
          </a:p>
          <a:p>
            <a:r>
              <a:rPr lang="en-GB" sz="1700" dirty="0"/>
              <a:t>TD and chemotherapy are thought to be the main contributors to development of metabolic syndrome in cancer survivors, rather than increased dietary intake or sedentary behaviour</a:t>
            </a:r>
            <a:r>
              <a:rPr lang="en-GB" sz="1700" baseline="30000" dirty="0"/>
              <a:t>1–3</a:t>
            </a:r>
            <a:r>
              <a:rPr lang="en-GB" sz="1700" dirty="0"/>
              <a:t>   </a:t>
            </a:r>
          </a:p>
          <a:p>
            <a:r>
              <a:rPr lang="en-GB" sz="1700" dirty="0"/>
              <a:t>Testosterone levels &lt;15 </a:t>
            </a:r>
            <a:r>
              <a:rPr lang="en-GB" sz="1700" dirty="0" err="1"/>
              <a:t>nmol</a:t>
            </a:r>
            <a:r>
              <a:rPr lang="en-GB" sz="1700" dirty="0"/>
              <a:t>/L have also been associated with a ~4-fold increased risk </a:t>
            </a:r>
            <a:br>
              <a:rPr lang="en-GB" sz="1700" dirty="0"/>
            </a:br>
            <a:r>
              <a:rPr lang="en-GB" sz="1700" dirty="0"/>
              <a:t>of the metabolic syndrome, as well as high blood glucose levels; the latter correlates </a:t>
            </a:r>
            <a:br>
              <a:rPr lang="en-GB" sz="1700" dirty="0"/>
            </a:br>
            <a:r>
              <a:rPr lang="en-GB" sz="1700" dirty="0"/>
              <a:t>with the independent association between low to normal testosterone levels and insulin resistance observed in older men</a:t>
            </a:r>
            <a:r>
              <a:rPr lang="en-GB" sz="1700" baseline="30000" dirty="0"/>
              <a:t>4,5</a:t>
            </a:r>
            <a:endParaRPr lang="en-US" sz="1700" baseline="30000" dirty="0"/>
          </a:p>
        </p:txBody>
      </p:sp>
      <p:sp>
        <p:nvSpPr>
          <p:cNvPr id="5" name="TextBox 4"/>
          <p:cNvSpPr txBox="1"/>
          <p:nvPr/>
        </p:nvSpPr>
        <p:spPr>
          <a:xfrm>
            <a:off x="1508588" y="5721964"/>
            <a:ext cx="10206086" cy="553998"/>
          </a:xfrm>
          <a:prstGeom prst="rect">
            <a:avLst/>
          </a:prstGeom>
          <a:noFill/>
        </p:spPr>
        <p:txBody>
          <a:bodyPr wrap="square" rtlCol="0" anchor="b">
            <a:spAutoFit/>
          </a:bodyPr>
          <a:lstStyle/>
          <a:p>
            <a:r>
              <a:rPr lang="en-GB" sz="1000" dirty="0">
                <a:solidFill>
                  <a:schemeClr val="tx2"/>
                </a:solidFill>
              </a:rPr>
              <a:t>BMI, body mass index; TD, testosterone deficiency</a:t>
            </a:r>
          </a:p>
          <a:p>
            <a:r>
              <a:rPr lang="en-GB" sz="1000" b="1" dirty="0">
                <a:solidFill>
                  <a:schemeClr val="tx2"/>
                </a:solidFill>
              </a:rPr>
              <a:t>1.</a:t>
            </a:r>
            <a:r>
              <a:rPr lang="en-GB" sz="1000" dirty="0">
                <a:solidFill>
                  <a:schemeClr val="tx2"/>
                </a:solidFill>
              </a:rPr>
              <a:t> </a:t>
            </a:r>
            <a:r>
              <a:rPr lang="en-GB" sz="1000" dirty="0" err="1">
                <a:solidFill>
                  <a:schemeClr val="tx2"/>
                </a:solidFill>
              </a:rPr>
              <a:t>Ijpma</a:t>
            </a:r>
            <a:r>
              <a:rPr lang="en-GB" sz="1000" dirty="0">
                <a:solidFill>
                  <a:schemeClr val="tx2"/>
                </a:solidFill>
              </a:rPr>
              <a:t> I </a:t>
            </a:r>
            <a:r>
              <a:rPr lang="en-GB" sz="1000" i="1" dirty="0">
                <a:solidFill>
                  <a:schemeClr val="tx2"/>
                </a:solidFill>
              </a:rPr>
              <a:t>et al. Appetite</a:t>
            </a:r>
            <a:r>
              <a:rPr lang="en-GB" sz="1000" dirty="0">
                <a:solidFill>
                  <a:schemeClr val="tx2"/>
                </a:solidFill>
              </a:rPr>
              <a:t> 2016;105:392–99; </a:t>
            </a:r>
            <a:r>
              <a:rPr lang="en-US" sz="1000" b="1" dirty="0">
                <a:solidFill>
                  <a:schemeClr val="tx2"/>
                </a:solidFill>
              </a:rPr>
              <a:t>2.</a:t>
            </a:r>
            <a:r>
              <a:rPr lang="en-US" sz="1000" dirty="0">
                <a:solidFill>
                  <a:schemeClr val="tx2"/>
                </a:solidFill>
              </a:rPr>
              <a:t> Abu Zaid M </a:t>
            </a:r>
            <a:r>
              <a:rPr lang="en-US" sz="1000" i="1" dirty="0">
                <a:solidFill>
                  <a:schemeClr val="tx2"/>
                </a:solidFill>
              </a:rPr>
              <a:t>et al. J Natl </a:t>
            </a:r>
            <a:r>
              <a:rPr lang="en-US" sz="1000" i="1" dirty="0" err="1">
                <a:solidFill>
                  <a:schemeClr val="tx2"/>
                </a:solidFill>
              </a:rPr>
              <a:t>Compr</a:t>
            </a:r>
            <a:r>
              <a:rPr lang="en-US" sz="1000" i="1" dirty="0">
                <a:solidFill>
                  <a:schemeClr val="tx2"/>
                </a:solidFill>
              </a:rPr>
              <a:t> </a:t>
            </a:r>
            <a:r>
              <a:rPr lang="en-US" sz="1000" i="1" dirty="0" err="1">
                <a:solidFill>
                  <a:schemeClr val="tx2"/>
                </a:solidFill>
              </a:rPr>
              <a:t>Canc</a:t>
            </a:r>
            <a:r>
              <a:rPr lang="en-US" sz="1000" i="1" dirty="0">
                <a:solidFill>
                  <a:schemeClr val="tx2"/>
                </a:solidFill>
              </a:rPr>
              <a:t> </a:t>
            </a:r>
            <a:r>
              <a:rPr lang="en-US" sz="1000" i="1" dirty="0" err="1">
                <a:solidFill>
                  <a:schemeClr val="tx2"/>
                </a:solidFill>
              </a:rPr>
              <a:t>Netw</a:t>
            </a:r>
            <a:r>
              <a:rPr lang="en-US" sz="1000" dirty="0">
                <a:solidFill>
                  <a:schemeClr val="tx2"/>
                </a:solidFill>
              </a:rPr>
              <a:t> 2018;16:257–65; </a:t>
            </a:r>
            <a:r>
              <a:rPr lang="en-US" sz="1000" b="1" dirty="0">
                <a:solidFill>
                  <a:schemeClr val="tx2"/>
                </a:solidFill>
              </a:rPr>
              <a:t>3.</a:t>
            </a:r>
            <a:r>
              <a:rPr lang="en-US" sz="1000" dirty="0">
                <a:solidFill>
                  <a:schemeClr val="tx2"/>
                </a:solidFill>
              </a:rPr>
              <a:t> </a:t>
            </a:r>
            <a:r>
              <a:rPr lang="en-US" sz="1000" dirty="0" err="1">
                <a:solidFill>
                  <a:schemeClr val="tx2"/>
                </a:solidFill>
              </a:rPr>
              <a:t>Westerink</a:t>
            </a:r>
            <a:r>
              <a:rPr lang="en-US" sz="1000" dirty="0">
                <a:solidFill>
                  <a:schemeClr val="tx2"/>
                </a:solidFill>
              </a:rPr>
              <a:t> NL </a:t>
            </a:r>
            <a:r>
              <a:rPr lang="en-US" sz="1000" i="1" dirty="0">
                <a:solidFill>
                  <a:schemeClr val="tx2"/>
                </a:solidFill>
              </a:rPr>
              <a:t>et al. </a:t>
            </a:r>
            <a:r>
              <a:rPr lang="en-US" sz="1000" i="1" dirty="0" err="1">
                <a:solidFill>
                  <a:schemeClr val="tx2"/>
                </a:solidFill>
              </a:rPr>
              <a:t>Crit</a:t>
            </a:r>
            <a:r>
              <a:rPr lang="en-US" sz="1000" i="1" dirty="0">
                <a:solidFill>
                  <a:schemeClr val="tx2"/>
                </a:solidFill>
              </a:rPr>
              <a:t> Rev </a:t>
            </a:r>
            <a:r>
              <a:rPr lang="en-US" sz="1000" i="1" dirty="0" err="1">
                <a:solidFill>
                  <a:schemeClr val="tx2"/>
                </a:solidFill>
              </a:rPr>
              <a:t>Oncol</a:t>
            </a:r>
            <a:r>
              <a:rPr lang="en-US" sz="1000" i="1" dirty="0">
                <a:solidFill>
                  <a:schemeClr val="tx2"/>
                </a:solidFill>
              </a:rPr>
              <a:t> </a:t>
            </a:r>
            <a:r>
              <a:rPr lang="en-US" sz="1000" i="1" dirty="0" err="1">
                <a:solidFill>
                  <a:schemeClr val="tx2"/>
                </a:solidFill>
              </a:rPr>
              <a:t>Hematol</a:t>
            </a:r>
            <a:r>
              <a:rPr lang="en-US" sz="1000" dirty="0">
                <a:solidFill>
                  <a:schemeClr val="tx2"/>
                </a:solidFill>
              </a:rPr>
              <a:t> 2016;108:128–36; </a:t>
            </a:r>
            <a:br>
              <a:rPr lang="en-US" sz="1000" dirty="0">
                <a:solidFill>
                  <a:schemeClr val="tx2"/>
                </a:solidFill>
              </a:rPr>
            </a:br>
            <a:r>
              <a:rPr lang="en-US" sz="1000" b="1" dirty="0">
                <a:solidFill>
                  <a:schemeClr val="tx2"/>
                </a:solidFill>
              </a:rPr>
              <a:t>4.</a:t>
            </a:r>
            <a:r>
              <a:rPr lang="en-US" sz="1000" dirty="0">
                <a:solidFill>
                  <a:schemeClr val="tx2"/>
                </a:solidFill>
              </a:rPr>
              <a:t> de Haas EC </a:t>
            </a:r>
            <a:r>
              <a:rPr lang="en-US" sz="1000" i="1" dirty="0">
                <a:solidFill>
                  <a:schemeClr val="tx2"/>
                </a:solidFill>
              </a:rPr>
              <a:t>et al. Ann </a:t>
            </a:r>
            <a:r>
              <a:rPr lang="en-US" sz="1000" i="1" dirty="0" err="1">
                <a:solidFill>
                  <a:schemeClr val="tx2"/>
                </a:solidFill>
              </a:rPr>
              <a:t>Oncol</a:t>
            </a:r>
            <a:r>
              <a:rPr lang="en-US" sz="1000" dirty="0">
                <a:solidFill>
                  <a:schemeClr val="tx2"/>
                </a:solidFill>
              </a:rPr>
              <a:t> 2013;24:749–55; </a:t>
            </a:r>
            <a:r>
              <a:rPr lang="en-US" sz="1000" b="1" dirty="0">
                <a:solidFill>
                  <a:schemeClr val="tx2"/>
                </a:solidFill>
              </a:rPr>
              <a:t>5.</a:t>
            </a:r>
            <a:r>
              <a:rPr lang="en-US" sz="1000" dirty="0">
                <a:solidFill>
                  <a:schemeClr val="tx2"/>
                </a:solidFill>
              </a:rPr>
              <a:t> </a:t>
            </a:r>
            <a:r>
              <a:rPr lang="en-GB" sz="1000" dirty="0" err="1">
                <a:solidFill>
                  <a:schemeClr val="tx2"/>
                </a:solidFill>
              </a:rPr>
              <a:t>Yeap</a:t>
            </a:r>
            <a:r>
              <a:rPr lang="en-GB" sz="1000" dirty="0">
                <a:solidFill>
                  <a:schemeClr val="tx2"/>
                </a:solidFill>
              </a:rPr>
              <a:t> BB </a:t>
            </a:r>
            <a:r>
              <a:rPr lang="en-GB" sz="1000" i="1" dirty="0">
                <a:solidFill>
                  <a:schemeClr val="tx2"/>
                </a:solidFill>
              </a:rPr>
              <a:t>et al. </a:t>
            </a:r>
            <a:r>
              <a:rPr lang="en-GB" sz="1000" i="1" dirty="0" err="1">
                <a:solidFill>
                  <a:schemeClr val="tx2"/>
                </a:solidFill>
              </a:rPr>
              <a:t>Eur</a:t>
            </a:r>
            <a:r>
              <a:rPr lang="en-GB" sz="1000" i="1" dirty="0">
                <a:solidFill>
                  <a:schemeClr val="tx2"/>
                </a:solidFill>
              </a:rPr>
              <a:t> J </a:t>
            </a:r>
            <a:r>
              <a:rPr lang="en-GB" sz="1000" i="1" dirty="0" err="1">
                <a:solidFill>
                  <a:schemeClr val="tx2"/>
                </a:solidFill>
              </a:rPr>
              <a:t>Endocrinol</a:t>
            </a:r>
            <a:r>
              <a:rPr lang="en-GB" sz="1000" dirty="0">
                <a:solidFill>
                  <a:schemeClr val="tx2"/>
                </a:solidFill>
              </a:rPr>
              <a:t> 2009;161:591–8.</a:t>
            </a:r>
            <a:endParaRPr lang="en-US" sz="1000" dirty="0">
              <a:solidFill>
                <a:schemeClr val="tx2"/>
              </a:solidFill>
            </a:endParaRPr>
          </a:p>
        </p:txBody>
      </p:sp>
    </p:spTree>
    <p:extLst>
      <p:ext uri="{BB962C8B-B14F-4D97-AF65-F5344CB8AC3E}">
        <p14:creationId xmlns:p14="http://schemas.microsoft.com/office/powerpoint/2010/main" val="4208480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580" y="171825"/>
            <a:ext cx="8547905" cy="834047"/>
          </a:xfrm>
        </p:spPr>
        <p:txBody>
          <a:bodyPr>
            <a:noAutofit/>
          </a:bodyPr>
          <a:lstStyle/>
          <a:p>
            <a:r>
              <a:rPr lang="en-GB" dirty="0"/>
              <a:t>AUA 2018 guidelines</a:t>
            </a:r>
          </a:p>
        </p:txBody>
      </p:sp>
      <p:sp>
        <p:nvSpPr>
          <p:cNvPr id="3" name="Content Placeholder 2"/>
          <p:cNvSpPr>
            <a:spLocks noGrp="1"/>
          </p:cNvSpPr>
          <p:nvPr>
            <p:ph idx="1"/>
          </p:nvPr>
        </p:nvSpPr>
        <p:spPr>
          <a:xfrm>
            <a:off x="429768" y="1346024"/>
            <a:ext cx="10959113" cy="4501193"/>
          </a:xfrm>
        </p:spPr>
        <p:txBody>
          <a:bodyPr>
            <a:noAutofit/>
          </a:bodyPr>
          <a:lstStyle/>
          <a:p>
            <a:r>
              <a:rPr lang="en-GB" sz="2000" dirty="0"/>
              <a:t>Men who have had exposure of their testes during radiation therapy, either through direct or scatter radiation, are possibly at risk for low testosterone and TD</a:t>
            </a:r>
          </a:p>
          <a:p>
            <a:r>
              <a:rPr lang="en-GB" sz="2000" dirty="0"/>
              <a:t>The panel </a:t>
            </a:r>
            <a:r>
              <a:rPr lang="en-GB" sz="2000" b="1" dirty="0"/>
              <a:t>recommends total testosterone measurement</a:t>
            </a:r>
            <a:r>
              <a:rPr lang="en-GB" sz="2000" dirty="0"/>
              <a:t> in such patients</a:t>
            </a:r>
          </a:p>
          <a:p>
            <a:r>
              <a:rPr lang="en-GB" sz="2000" dirty="0"/>
              <a:t>While </a:t>
            </a:r>
            <a:r>
              <a:rPr lang="en-GB" sz="2000" dirty="0" err="1"/>
              <a:t>Leydig</a:t>
            </a:r>
            <a:r>
              <a:rPr lang="en-GB" sz="2000" dirty="0"/>
              <a:t> cells are less radiosensitive than germ cells, radiation exposure of the testis can impair testosterone production</a:t>
            </a:r>
          </a:p>
        </p:txBody>
      </p:sp>
      <p:sp>
        <p:nvSpPr>
          <p:cNvPr id="5" name="TextBox 4"/>
          <p:cNvSpPr txBox="1"/>
          <p:nvPr/>
        </p:nvSpPr>
        <p:spPr>
          <a:xfrm>
            <a:off x="1581308" y="5847217"/>
            <a:ext cx="9777983" cy="400110"/>
          </a:xfrm>
          <a:prstGeom prst="rect">
            <a:avLst/>
          </a:prstGeom>
          <a:noFill/>
        </p:spPr>
        <p:txBody>
          <a:bodyPr wrap="square" rtlCol="0" anchor="b">
            <a:spAutoFit/>
          </a:bodyPr>
          <a:lstStyle/>
          <a:p>
            <a:r>
              <a:rPr lang="en-GB" sz="1000" dirty="0">
                <a:solidFill>
                  <a:schemeClr val="tx2"/>
                </a:solidFill>
              </a:rPr>
              <a:t>AIDS, acquired immunodeficiency syndrome; AUA, American Urological Association; HIV, human immunodeficiency virus; TD, testosterone deficiency</a:t>
            </a:r>
          </a:p>
          <a:p>
            <a:r>
              <a:rPr lang="en-GB" sz="1000" dirty="0" err="1">
                <a:solidFill>
                  <a:schemeClr val="tx2"/>
                </a:solidFill>
              </a:rPr>
              <a:t>Mulhall</a:t>
            </a:r>
            <a:r>
              <a:rPr lang="en-GB" sz="1000" dirty="0">
                <a:solidFill>
                  <a:schemeClr val="tx2"/>
                </a:solidFill>
              </a:rPr>
              <a:t> JP </a:t>
            </a:r>
            <a:r>
              <a:rPr lang="en-GB" sz="1000" i="1" dirty="0">
                <a:solidFill>
                  <a:schemeClr val="tx2"/>
                </a:solidFill>
              </a:rPr>
              <a:t>et al. J </a:t>
            </a:r>
            <a:r>
              <a:rPr lang="en-GB" sz="1000" i="1" dirty="0" err="1">
                <a:solidFill>
                  <a:schemeClr val="tx2"/>
                </a:solidFill>
              </a:rPr>
              <a:t>Urol</a:t>
            </a:r>
            <a:r>
              <a:rPr lang="en-GB" sz="1000" dirty="0">
                <a:solidFill>
                  <a:schemeClr val="tx2"/>
                </a:solidFill>
              </a:rPr>
              <a:t> 2018;200:423–32.</a:t>
            </a:r>
          </a:p>
        </p:txBody>
      </p:sp>
      <p:grpSp>
        <p:nvGrpSpPr>
          <p:cNvPr id="8" name="Group 7"/>
          <p:cNvGrpSpPr/>
          <p:nvPr/>
        </p:nvGrpSpPr>
        <p:grpSpPr>
          <a:xfrm>
            <a:off x="8949818" y="111313"/>
            <a:ext cx="2592158" cy="1098174"/>
            <a:chOff x="6211229" y="795414"/>
            <a:chExt cx="2587083" cy="1137424"/>
          </a:xfrm>
        </p:grpSpPr>
        <p:sp>
          <p:nvSpPr>
            <p:cNvPr id="4" name="Rectangle 3"/>
            <p:cNvSpPr/>
            <p:nvPr/>
          </p:nvSpPr>
          <p:spPr>
            <a:xfrm>
              <a:off x="6211229" y="795414"/>
              <a:ext cx="2587083" cy="1137424"/>
            </a:xfrm>
            <a:prstGeom prst="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196" name="Picture 4" descr="http://www.fuseprogram.org/wp-content/uploads/2013/08/AUA_Blue_Lrg.jpg"/>
            <p:cNvPicPr>
              <a:picLocks noChangeAspect="1" noChangeArrowheads="1"/>
            </p:cNvPicPr>
            <p:nvPr/>
          </p:nvPicPr>
          <p:blipFill rotWithShape="1">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rcRect t="10664" b="10662"/>
            <a:stretch/>
          </p:blipFill>
          <p:spPr bwMode="auto">
            <a:xfrm>
              <a:off x="6300001" y="795414"/>
              <a:ext cx="2409538" cy="1137424"/>
            </a:xfrm>
            <a:prstGeom prst="rect">
              <a:avLst/>
            </a:prstGeom>
            <a:noFill/>
            <a:effectLst/>
            <a:extLst>
              <a:ext uri="{909E8E84-426E-40DD-AFC4-6F175D3DCCD1}">
                <a14:hiddenFill xmlns:a14="http://schemas.microsoft.com/office/drawing/2010/main">
                  <a:solidFill>
                    <a:srgbClr val="FFFFFF"/>
                  </a:solidFill>
                </a14:hiddenFill>
              </a:ext>
            </a:extLst>
          </p:spPr>
        </p:pic>
      </p:grpSp>
      <p:sp>
        <p:nvSpPr>
          <p:cNvPr id="11" name="Rounded Rectangle 10"/>
          <p:cNvSpPr/>
          <p:nvPr/>
        </p:nvSpPr>
        <p:spPr>
          <a:xfrm>
            <a:off x="874775" y="3295533"/>
            <a:ext cx="10069097" cy="2051506"/>
          </a:xfrm>
          <a:prstGeom prst="roundRect">
            <a:avLst>
              <a:gd name="adj" fmla="val 10713"/>
            </a:avLst>
          </a:prstGeom>
          <a:solidFill>
            <a:schemeClr val="accent1"/>
          </a:solidFill>
        </p:spPr>
        <p:txBody>
          <a:bodyPr wrap="square" anchor="ctr">
            <a:spAutoFit/>
          </a:bodyPr>
          <a:lstStyle/>
          <a:p>
            <a:pPr algn="ctr">
              <a:spcBef>
                <a:spcPts val="1800"/>
              </a:spcBef>
            </a:pPr>
            <a:r>
              <a:rPr lang="en-GB" sz="2000" b="1" dirty="0">
                <a:solidFill>
                  <a:schemeClr val="bg1"/>
                </a:solidFill>
              </a:rPr>
              <a:t>Clinicians should consider measuring total testosterone in patients with a history of unexplained anaemia, bone density loss, diabetes, </a:t>
            </a:r>
            <a:r>
              <a:rPr lang="en-GB" sz="2000" b="1" dirty="0">
                <a:solidFill>
                  <a:srgbClr val="FFFF00"/>
                </a:solidFill>
              </a:rPr>
              <a:t>exposure to chemotherapy, exposure to testicular radiation</a:t>
            </a:r>
            <a:r>
              <a:rPr lang="en-GB" sz="2000" b="1" dirty="0">
                <a:solidFill>
                  <a:schemeClr val="bg1"/>
                </a:solidFill>
              </a:rPr>
              <a:t>, HIV/AIDS, chronic narcotic use, male infertility, pituitary dysfunction, and chronic corticosteroid use, even in the absence of symptoms or signs associated with TD</a:t>
            </a:r>
            <a:br>
              <a:rPr lang="en-GB" sz="2000" b="1" dirty="0">
                <a:solidFill>
                  <a:schemeClr val="bg1"/>
                </a:solidFill>
              </a:rPr>
            </a:br>
            <a:r>
              <a:rPr lang="en-GB" sz="2000" dirty="0">
                <a:solidFill>
                  <a:schemeClr val="bg1"/>
                </a:solidFill>
              </a:rPr>
              <a:t>(Moderate Recommendation; Evidence Level: Grade B)</a:t>
            </a:r>
          </a:p>
        </p:txBody>
      </p:sp>
    </p:spTree>
    <p:extLst>
      <p:ext uri="{BB962C8B-B14F-4D97-AF65-F5344CB8AC3E}">
        <p14:creationId xmlns:p14="http://schemas.microsoft.com/office/powerpoint/2010/main" val="4251246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52401"/>
            <a:ext cx="11109960" cy="834047"/>
          </a:xfrm>
        </p:spPr>
        <p:txBody>
          <a:bodyPr>
            <a:noAutofit/>
          </a:bodyPr>
          <a:lstStyle/>
          <a:p>
            <a:r>
              <a:rPr lang="en-GB" sz="3200" dirty="0"/>
              <a:t>BSSM Guidelines/Position Statement: follow-up and monitoring in testicular cancer survivors</a:t>
            </a:r>
          </a:p>
        </p:txBody>
      </p:sp>
      <p:sp>
        <p:nvSpPr>
          <p:cNvPr id="3" name="Content Placeholder 2"/>
          <p:cNvSpPr>
            <a:spLocks noGrp="1"/>
          </p:cNvSpPr>
          <p:nvPr>
            <p:ph idx="1"/>
          </p:nvPr>
        </p:nvSpPr>
        <p:spPr>
          <a:xfrm>
            <a:off x="420625" y="1459486"/>
            <a:ext cx="10963655" cy="4249019"/>
          </a:xfrm>
        </p:spPr>
        <p:txBody>
          <a:bodyPr>
            <a:noAutofit/>
          </a:bodyPr>
          <a:lstStyle/>
          <a:p>
            <a:pPr>
              <a:spcBef>
                <a:spcPts val="800"/>
              </a:spcBef>
              <a:buClr>
                <a:srgbClr val="005294"/>
              </a:buClr>
            </a:pPr>
            <a:r>
              <a:rPr lang="en-GB" sz="1600" dirty="0">
                <a:solidFill>
                  <a:schemeClr val="tx2"/>
                </a:solidFill>
              </a:rPr>
              <a:t>Testicular cancer survivors appear to be at </a:t>
            </a:r>
            <a:r>
              <a:rPr lang="en-GB" sz="1600" b="1" dirty="0">
                <a:solidFill>
                  <a:schemeClr val="tx2"/>
                </a:solidFill>
              </a:rPr>
              <a:t>increased risk of TD, metabolic                                                                              syndrome and CV disease</a:t>
            </a:r>
            <a:r>
              <a:rPr lang="en-GB" sz="1600" baseline="30000" dirty="0">
                <a:solidFill>
                  <a:schemeClr val="tx2"/>
                </a:solidFill>
              </a:rPr>
              <a:t>1,2</a:t>
            </a:r>
          </a:p>
          <a:p>
            <a:pPr>
              <a:spcBef>
                <a:spcPts val="800"/>
              </a:spcBef>
              <a:buClr>
                <a:srgbClr val="005294"/>
              </a:buClr>
            </a:pPr>
            <a:r>
              <a:rPr lang="en-GB" sz="1600" b="1" dirty="0">
                <a:solidFill>
                  <a:schemeClr val="tx2"/>
                </a:solidFill>
              </a:rPr>
              <a:t>Careful follow-up and monitoring is important</a:t>
            </a:r>
            <a:r>
              <a:rPr lang="en-GB" sz="1600" dirty="0">
                <a:solidFill>
                  <a:schemeClr val="tx2"/>
                </a:solidFill>
              </a:rPr>
              <a:t> for early detection and                                                                      timely treatment of TD and CV risk factors to help reduce CV disease risk</a:t>
            </a:r>
            <a:r>
              <a:rPr lang="en-GB" sz="1600" baseline="30000" dirty="0">
                <a:solidFill>
                  <a:schemeClr val="tx2"/>
                </a:solidFill>
              </a:rPr>
              <a:t>3</a:t>
            </a:r>
          </a:p>
          <a:p>
            <a:pPr>
              <a:spcBef>
                <a:spcPts val="800"/>
              </a:spcBef>
              <a:buClr>
                <a:srgbClr val="005294"/>
              </a:buClr>
            </a:pPr>
            <a:r>
              <a:rPr lang="en-GB" sz="1600" b="1" dirty="0">
                <a:solidFill>
                  <a:schemeClr val="tx2"/>
                </a:solidFill>
              </a:rPr>
              <a:t>Hormonal status should be regularly assessed</a:t>
            </a:r>
            <a:r>
              <a:rPr lang="en-GB" sz="1600" dirty="0">
                <a:solidFill>
                  <a:schemeClr val="tx2"/>
                </a:solidFill>
              </a:rPr>
              <a:t> due to the relatively high                                                         prevalence of Leydig cell dysfunction in testicular cancer survivors</a:t>
            </a:r>
            <a:r>
              <a:rPr lang="en-GB" sz="1600" baseline="30000" dirty="0">
                <a:solidFill>
                  <a:schemeClr val="tx2"/>
                </a:solidFill>
              </a:rPr>
              <a:t>4</a:t>
            </a:r>
          </a:p>
          <a:p>
            <a:pPr lvl="1">
              <a:spcBef>
                <a:spcPts val="0"/>
              </a:spcBef>
              <a:buClr>
                <a:srgbClr val="005294"/>
              </a:buClr>
            </a:pPr>
            <a:r>
              <a:rPr lang="en-GB" sz="1600" dirty="0">
                <a:solidFill>
                  <a:schemeClr val="tx2"/>
                </a:solidFill>
              </a:rPr>
              <a:t>This may also help identify men at high risk of metabolic syndrome and CV disease</a:t>
            </a:r>
            <a:r>
              <a:rPr lang="en-GB" sz="1600" baseline="30000" dirty="0">
                <a:solidFill>
                  <a:schemeClr val="tx2"/>
                </a:solidFill>
              </a:rPr>
              <a:t>5</a:t>
            </a:r>
          </a:p>
          <a:p>
            <a:pPr>
              <a:spcBef>
                <a:spcPts val="800"/>
              </a:spcBef>
              <a:buClr>
                <a:srgbClr val="005294"/>
              </a:buClr>
            </a:pPr>
            <a:r>
              <a:rPr lang="en-GB" sz="1600" b="1" dirty="0" err="1">
                <a:solidFill>
                  <a:schemeClr val="tx2"/>
                </a:solidFill>
              </a:rPr>
              <a:t>TTh</a:t>
            </a:r>
            <a:r>
              <a:rPr lang="en-GB" sz="1600" b="1" dirty="0">
                <a:solidFill>
                  <a:schemeClr val="tx2"/>
                </a:solidFill>
              </a:rPr>
              <a:t> should be considered</a:t>
            </a:r>
            <a:r>
              <a:rPr lang="en-GB" sz="1600" dirty="0">
                <a:solidFill>
                  <a:schemeClr val="tx2"/>
                </a:solidFill>
              </a:rPr>
              <a:t> in the presence of biochemical evidence of TD and persistent clinical symptoms</a:t>
            </a:r>
            <a:r>
              <a:rPr lang="en-GB" sz="1600" baseline="30000" dirty="0">
                <a:solidFill>
                  <a:schemeClr val="tx2"/>
                </a:solidFill>
              </a:rPr>
              <a:t>3</a:t>
            </a:r>
          </a:p>
          <a:p>
            <a:pPr>
              <a:spcBef>
                <a:spcPts val="800"/>
              </a:spcBef>
              <a:buClr>
                <a:srgbClr val="005294"/>
              </a:buClr>
            </a:pPr>
            <a:r>
              <a:rPr lang="en-GB" sz="1600" b="1" dirty="0">
                <a:solidFill>
                  <a:schemeClr val="tx2"/>
                </a:solidFill>
              </a:rPr>
              <a:t>Annual follow-up</a:t>
            </a:r>
            <a:r>
              <a:rPr lang="en-GB" sz="1600" dirty="0">
                <a:solidFill>
                  <a:schemeClr val="tx2"/>
                </a:solidFill>
              </a:rPr>
              <a:t> including CV risk factor screening and measurement of BP, waist circumference, height, weight and BMI, HbA</a:t>
            </a:r>
            <a:r>
              <a:rPr lang="en-GB" sz="1600" baseline="-25000" dirty="0">
                <a:solidFill>
                  <a:schemeClr val="tx2"/>
                </a:solidFill>
              </a:rPr>
              <a:t>1c</a:t>
            </a:r>
            <a:r>
              <a:rPr lang="en-GB" sz="1600" dirty="0">
                <a:solidFill>
                  <a:schemeClr val="tx2"/>
                </a:solidFill>
              </a:rPr>
              <a:t> and testosterone levels is appropriate</a:t>
            </a:r>
            <a:r>
              <a:rPr lang="en-GB" sz="1600" baseline="30000" dirty="0">
                <a:solidFill>
                  <a:schemeClr val="tx2"/>
                </a:solidFill>
              </a:rPr>
              <a:t>3</a:t>
            </a:r>
          </a:p>
          <a:p>
            <a:pPr>
              <a:spcBef>
                <a:spcPts val="800"/>
              </a:spcBef>
              <a:buClr>
                <a:srgbClr val="005294"/>
              </a:buClr>
            </a:pPr>
            <a:r>
              <a:rPr lang="en-GB" sz="1600" b="1" dirty="0">
                <a:solidFill>
                  <a:schemeClr val="tx2"/>
                </a:solidFill>
              </a:rPr>
              <a:t>Lifestyle advice</a:t>
            </a:r>
            <a:r>
              <a:rPr lang="en-GB" sz="1600" dirty="0">
                <a:solidFill>
                  <a:schemeClr val="tx2"/>
                </a:solidFill>
              </a:rPr>
              <a:t> should include the importance of smoking cessation, regular physical activity and consumption of a healthy, balanced diet</a:t>
            </a:r>
            <a:r>
              <a:rPr lang="en-GB" sz="1600" baseline="30000" dirty="0">
                <a:solidFill>
                  <a:schemeClr val="tx2"/>
                </a:solidFill>
              </a:rPr>
              <a:t>3</a:t>
            </a:r>
          </a:p>
        </p:txBody>
      </p:sp>
      <p:sp>
        <p:nvSpPr>
          <p:cNvPr id="5" name="TextBox 4"/>
          <p:cNvSpPr txBox="1"/>
          <p:nvPr/>
        </p:nvSpPr>
        <p:spPr>
          <a:xfrm>
            <a:off x="1514857" y="5440665"/>
            <a:ext cx="9979151" cy="861774"/>
          </a:xfrm>
          <a:prstGeom prst="rect">
            <a:avLst/>
          </a:prstGeom>
          <a:noFill/>
        </p:spPr>
        <p:txBody>
          <a:bodyPr wrap="square" rtlCol="0" anchor="b">
            <a:spAutoFit/>
          </a:bodyPr>
          <a:lstStyle/>
          <a:p>
            <a:r>
              <a:rPr lang="en-GB" sz="1000" dirty="0">
                <a:solidFill>
                  <a:schemeClr val="tx2"/>
                </a:solidFill>
              </a:rPr>
              <a:t>BMI, body mass index; BP, blood pressure; BSSM, British Society for Sexual Medicine; CV, cardiovascular; HbA</a:t>
            </a:r>
            <a:r>
              <a:rPr lang="en-GB" sz="1000" baseline="-25000" dirty="0">
                <a:solidFill>
                  <a:schemeClr val="tx2"/>
                </a:solidFill>
              </a:rPr>
              <a:t>1c</a:t>
            </a:r>
            <a:r>
              <a:rPr lang="en-GB" sz="1000" dirty="0">
                <a:solidFill>
                  <a:schemeClr val="tx2"/>
                </a:solidFill>
              </a:rPr>
              <a:t>, glycated haemoglobin; TD, testosterone deficiency;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BSSM. http://www.bssm.org.uk/wp-content/uploads/2020/01/BSSM-consensus-on-Testicular-cancer-final-2020.pdf (accessed June 2020).</a:t>
            </a:r>
          </a:p>
          <a:p>
            <a:r>
              <a:rPr lang="en-GB" sz="1000" b="1" dirty="0">
                <a:solidFill>
                  <a:schemeClr val="tx2"/>
                </a:solidFill>
              </a:rPr>
              <a:t>1.</a:t>
            </a:r>
            <a:r>
              <a:rPr lang="en-GB" sz="1000" dirty="0">
                <a:solidFill>
                  <a:schemeClr val="tx2"/>
                </a:solidFill>
              </a:rPr>
              <a:t> </a:t>
            </a:r>
            <a:r>
              <a:rPr lang="en-GB" sz="1000" dirty="0" err="1">
                <a:solidFill>
                  <a:schemeClr val="tx2"/>
                </a:solidFill>
              </a:rPr>
              <a:t>Bandak</a:t>
            </a:r>
            <a:r>
              <a:rPr lang="en-GB" sz="1000" dirty="0">
                <a:solidFill>
                  <a:schemeClr val="tx2"/>
                </a:solidFill>
              </a:rPr>
              <a:t> M </a:t>
            </a:r>
            <a:r>
              <a:rPr lang="en-GB" sz="1000" i="1" dirty="0">
                <a:solidFill>
                  <a:schemeClr val="tx2"/>
                </a:solidFill>
              </a:rPr>
              <a:t>et al. Andrology</a:t>
            </a:r>
            <a:r>
              <a:rPr lang="en-GB" sz="1000" dirty="0">
                <a:solidFill>
                  <a:schemeClr val="tx2"/>
                </a:solidFill>
              </a:rPr>
              <a:t> 2016;4:382–8; </a:t>
            </a:r>
            <a:r>
              <a:rPr lang="en-GB" sz="1000" b="1" dirty="0">
                <a:solidFill>
                  <a:schemeClr val="tx2"/>
                </a:solidFill>
              </a:rPr>
              <a:t>2.</a:t>
            </a:r>
            <a:r>
              <a:rPr lang="en-GB" sz="1000" dirty="0">
                <a:solidFill>
                  <a:schemeClr val="tx2"/>
                </a:solidFill>
              </a:rPr>
              <a:t> de Haas EC </a:t>
            </a:r>
            <a:r>
              <a:rPr lang="en-GB" sz="1000" i="1" dirty="0">
                <a:solidFill>
                  <a:schemeClr val="tx2"/>
                </a:solidFill>
              </a:rPr>
              <a:t>et al. Ann </a:t>
            </a:r>
            <a:r>
              <a:rPr lang="en-GB" sz="1000" i="1" dirty="0" err="1">
                <a:solidFill>
                  <a:schemeClr val="tx2"/>
                </a:solidFill>
              </a:rPr>
              <a:t>Oncol</a:t>
            </a:r>
            <a:r>
              <a:rPr lang="en-GB" sz="1000" dirty="0">
                <a:solidFill>
                  <a:schemeClr val="tx2"/>
                </a:solidFill>
              </a:rPr>
              <a:t> 2013;24:749–55; </a:t>
            </a:r>
            <a:r>
              <a:rPr lang="en-GB" sz="1000" b="1" dirty="0">
                <a:solidFill>
                  <a:schemeClr val="tx2"/>
                </a:solidFill>
              </a:rPr>
              <a:t>3.</a:t>
            </a:r>
            <a:r>
              <a:rPr lang="en-GB" sz="1000" dirty="0">
                <a:solidFill>
                  <a:schemeClr val="tx2"/>
                </a:solidFill>
              </a:rPr>
              <a:t> Kirby M. </a:t>
            </a:r>
            <a:r>
              <a:rPr lang="en-GB" sz="1000" i="1" dirty="0">
                <a:solidFill>
                  <a:schemeClr val="tx2"/>
                </a:solidFill>
              </a:rPr>
              <a:t>Trends </a:t>
            </a:r>
            <a:r>
              <a:rPr lang="en-GB" sz="1000" i="1" dirty="0" err="1">
                <a:solidFill>
                  <a:schemeClr val="tx2"/>
                </a:solidFill>
              </a:rPr>
              <a:t>Urol</a:t>
            </a:r>
            <a:r>
              <a:rPr lang="en-GB" sz="1000" i="1" dirty="0">
                <a:solidFill>
                  <a:schemeClr val="tx2"/>
                </a:solidFill>
              </a:rPr>
              <a:t> </a:t>
            </a:r>
            <a:r>
              <a:rPr lang="en-GB" sz="1000" i="1" dirty="0" err="1">
                <a:solidFill>
                  <a:schemeClr val="tx2"/>
                </a:solidFill>
              </a:rPr>
              <a:t>Mens</a:t>
            </a:r>
            <a:r>
              <a:rPr lang="en-GB" sz="1000" i="1" dirty="0">
                <a:solidFill>
                  <a:schemeClr val="tx2"/>
                </a:solidFill>
              </a:rPr>
              <a:t> Health</a:t>
            </a:r>
            <a:r>
              <a:rPr lang="en-GB" sz="1000" dirty="0">
                <a:solidFill>
                  <a:schemeClr val="tx2"/>
                </a:solidFill>
              </a:rPr>
              <a:t> 2020;11:12–17; </a:t>
            </a:r>
            <a:br>
              <a:rPr lang="en-GB" sz="1000" dirty="0">
                <a:solidFill>
                  <a:schemeClr val="tx2"/>
                </a:solidFill>
              </a:rPr>
            </a:br>
            <a:r>
              <a:rPr lang="en-GB" sz="1000" b="1" dirty="0">
                <a:solidFill>
                  <a:schemeClr val="tx2"/>
                </a:solidFill>
              </a:rPr>
              <a:t>4.</a:t>
            </a:r>
            <a:r>
              <a:rPr lang="en-GB" sz="1000" dirty="0">
                <a:solidFill>
                  <a:schemeClr val="tx2"/>
                </a:solidFill>
              </a:rPr>
              <a:t> </a:t>
            </a:r>
            <a:r>
              <a:rPr lang="en-GB" sz="1000" dirty="0" err="1">
                <a:solidFill>
                  <a:schemeClr val="tx2"/>
                </a:solidFill>
              </a:rPr>
              <a:t>Haugnes</a:t>
            </a:r>
            <a:r>
              <a:rPr lang="en-GB" sz="1000" dirty="0">
                <a:solidFill>
                  <a:schemeClr val="tx2"/>
                </a:solidFill>
              </a:rPr>
              <a:t> HS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Oncol</a:t>
            </a:r>
            <a:r>
              <a:rPr lang="en-GB" sz="1000" dirty="0">
                <a:solidFill>
                  <a:schemeClr val="tx2"/>
                </a:solidFill>
              </a:rPr>
              <a:t> 2012;30:3752–63; </a:t>
            </a:r>
            <a:r>
              <a:rPr lang="en-GB" sz="1000" b="1" dirty="0">
                <a:solidFill>
                  <a:schemeClr val="tx2"/>
                </a:solidFill>
              </a:rPr>
              <a:t>5.</a:t>
            </a:r>
            <a:r>
              <a:rPr lang="en-GB" sz="1000" dirty="0">
                <a:solidFill>
                  <a:schemeClr val="tx2"/>
                </a:solidFill>
              </a:rPr>
              <a:t> </a:t>
            </a:r>
            <a:r>
              <a:rPr lang="en-GB" sz="1000" dirty="0" err="1">
                <a:solidFill>
                  <a:schemeClr val="tx2"/>
                </a:solidFill>
              </a:rPr>
              <a:t>Bogefors</a:t>
            </a:r>
            <a:r>
              <a:rPr lang="en-GB" sz="1000" dirty="0">
                <a:solidFill>
                  <a:schemeClr val="tx2"/>
                </a:solidFill>
              </a:rPr>
              <a:t> C </a:t>
            </a:r>
            <a:r>
              <a:rPr lang="en-GB" sz="1000" i="1" dirty="0">
                <a:solidFill>
                  <a:schemeClr val="tx2"/>
                </a:solidFill>
              </a:rPr>
              <a:t>et al. Andrology</a:t>
            </a:r>
            <a:r>
              <a:rPr lang="en-GB" sz="1000" dirty="0">
                <a:solidFill>
                  <a:schemeClr val="tx2"/>
                </a:solidFill>
              </a:rPr>
              <a:t> 2017;5:711–7.</a:t>
            </a:r>
          </a:p>
        </p:txBody>
      </p:sp>
      <p:grpSp>
        <p:nvGrpSpPr>
          <p:cNvPr id="8" name="Group 7"/>
          <p:cNvGrpSpPr/>
          <p:nvPr/>
        </p:nvGrpSpPr>
        <p:grpSpPr>
          <a:xfrm>
            <a:off x="9098557" y="986448"/>
            <a:ext cx="1856800" cy="1856801"/>
            <a:chOff x="7183440" y="1149494"/>
            <a:chExt cx="1687224" cy="1687225"/>
          </a:xfrm>
        </p:grpSpPr>
        <p:sp>
          <p:nvSpPr>
            <p:cNvPr id="7" name="Oval 6"/>
            <p:cNvSpPr/>
            <p:nvPr/>
          </p:nvSpPr>
          <p:spPr>
            <a:xfrm>
              <a:off x="7183440" y="1149494"/>
              <a:ext cx="1687224" cy="16872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descr="British Society for Sexual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440" y="1149494"/>
              <a:ext cx="1687224" cy="16872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06103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472" y="243376"/>
            <a:ext cx="11064240" cy="834047"/>
          </a:xfrm>
        </p:spPr>
        <p:txBody>
          <a:bodyPr>
            <a:noAutofit/>
          </a:bodyPr>
          <a:lstStyle/>
          <a:p>
            <a:r>
              <a:rPr lang="en-GB" sz="3200" dirty="0"/>
              <a:t>BSSM Guidelines/Position Statement: need for long-term follow-up of testicular cancer patients</a:t>
            </a:r>
          </a:p>
        </p:txBody>
      </p:sp>
      <p:sp>
        <p:nvSpPr>
          <p:cNvPr id="3" name="Content Placeholder 2"/>
          <p:cNvSpPr>
            <a:spLocks noGrp="1"/>
          </p:cNvSpPr>
          <p:nvPr>
            <p:ph idx="1"/>
          </p:nvPr>
        </p:nvSpPr>
        <p:spPr>
          <a:xfrm>
            <a:off x="347472" y="1489065"/>
            <a:ext cx="10808208" cy="4501193"/>
          </a:xfrm>
        </p:spPr>
        <p:txBody>
          <a:bodyPr>
            <a:noAutofit/>
          </a:bodyPr>
          <a:lstStyle/>
          <a:p>
            <a:pPr>
              <a:spcBef>
                <a:spcPts val="1200"/>
              </a:spcBef>
            </a:pPr>
            <a:r>
              <a:rPr lang="en-GB" sz="1600" dirty="0"/>
              <a:t>Cisplatin may remain detectable in plasma up to 20 years after chemotherapy                                                for testicular cancer, and may still be partially reactive</a:t>
            </a:r>
            <a:r>
              <a:rPr lang="en-GB" sz="1600" baseline="30000" dirty="0"/>
              <a:t>1–4</a:t>
            </a:r>
          </a:p>
          <a:p>
            <a:pPr>
              <a:spcBef>
                <a:spcPts val="1200"/>
              </a:spcBef>
            </a:pPr>
            <a:r>
              <a:rPr lang="en-GB" sz="1600" dirty="0"/>
              <a:t>This highlights the </a:t>
            </a:r>
            <a:r>
              <a:rPr lang="en-GB" sz="1600" b="1" dirty="0"/>
              <a:t>risk of long-term toxicity</a:t>
            </a:r>
            <a:r>
              <a:rPr lang="en-GB" sz="1600" dirty="0"/>
              <a:t> and the</a:t>
            </a:r>
            <a:r>
              <a:rPr lang="en-GB" sz="1600" b="1" dirty="0"/>
              <a:t> importance </a:t>
            </a:r>
            <a:br>
              <a:rPr lang="en-GB" sz="1600" b="1" dirty="0"/>
            </a:br>
            <a:r>
              <a:rPr lang="en-GB" sz="1600" b="1" dirty="0"/>
              <a:t>of extended follow-up</a:t>
            </a:r>
            <a:r>
              <a:rPr lang="en-GB" sz="1600" dirty="0"/>
              <a:t> to monitor possible adverse effects</a:t>
            </a:r>
            <a:r>
              <a:rPr lang="en-GB" sz="1600" baseline="30000" dirty="0"/>
              <a:t>4</a:t>
            </a:r>
          </a:p>
          <a:p>
            <a:pPr>
              <a:spcBef>
                <a:spcPts val="1200"/>
              </a:spcBef>
            </a:pPr>
            <a:r>
              <a:rPr lang="en-GB" sz="1600" dirty="0"/>
              <a:t>In testicular cancer survivors, long-term, persistent treatment-related </a:t>
            </a:r>
            <a:br>
              <a:rPr lang="en-GB" sz="1600" dirty="0"/>
            </a:br>
            <a:r>
              <a:rPr lang="en-GB" sz="1600" dirty="0"/>
              <a:t>side effects are associated with both impaired physical and mental QoL</a:t>
            </a:r>
            <a:r>
              <a:rPr lang="en-GB" sz="1600" baseline="30000" dirty="0"/>
              <a:t>4,5</a:t>
            </a:r>
          </a:p>
          <a:p>
            <a:pPr>
              <a:spcBef>
                <a:spcPts val="1200"/>
              </a:spcBef>
            </a:pPr>
            <a:r>
              <a:rPr lang="en-GB" sz="1600" dirty="0"/>
              <a:t>If patients are warned about potential long-term toxicity of their cancer therapy, this may facilitate early identification and reporting of any treatment-associated health problems, and help prevent the development of metabolic syndrome and CV disease</a:t>
            </a:r>
            <a:r>
              <a:rPr lang="en-GB" sz="1600" baseline="30000" dirty="0"/>
              <a:t>4</a:t>
            </a:r>
          </a:p>
          <a:p>
            <a:pPr>
              <a:spcBef>
                <a:spcPts val="1200"/>
              </a:spcBef>
            </a:pPr>
            <a:r>
              <a:rPr lang="en-GB" sz="1600" dirty="0"/>
              <a:t>The incidence and time of onset of other long-term effects of treatment (</a:t>
            </a:r>
            <a:r>
              <a:rPr lang="en-GB" sz="1600" i="1" dirty="0"/>
              <a:t>e.g.</a:t>
            </a:r>
            <a:r>
              <a:rPr lang="en-GB" sz="1600" dirty="0"/>
              <a:t> decreased fertility, pulmonary toxicity, nephrotoxicity, neurotoxicity) will vary according to treatment type and intensity</a:t>
            </a:r>
            <a:r>
              <a:rPr lang="en-GB" sz="1600" baseline="30000" dirty="0"/>
              <a:t>6</a:t>
            </a:r>
          </a:p>
        </p:txBody>
      </p:sp>
      <p:sp>
        <p:nvSpPr>
          <p:cNvPr id="5" name="TextBox 4"/>
          <p:cNvSpPr txBox="1"/>
          <p:nvPr/>
        </p:nvSpPr>
        <p:spPr>
          <a:xfrm>
            <a:off x="1524001" y="5489714"/>
            <a:ext cx="9979151" cy="707886"/>
          </a:xfrm>
          <a:prstGeom prst="rect">
            <a:avLst/>
          </a:prstGeom>
          <a:noFill/>
        </p:spPr>
        <p:txBody>
          <a:bodyPr wrap="square" rtlCol="0" anchor="b">
            <a:spAutoFit/>
          </a:bodyPr>
          <a:lstStyle/>
          <a:p>
            <a:r>
              <a:rPr lang="en-GB" sz="1000" dirty="0">
                <a:solidFill>
                  <a:schemeClr val="tx2"/>
                </a:solidFill>
              </a:rPr>
              <a:t>BSSM, British Society for Sexual Medicine; CV, cardiovascular; </a:t>
            </a:r>
            <a:r>
              <a:rPr lang="en-GB" sz="1000" dirty="0" err="1">
                <a:solidFill>
                  <a:schemeClr val="tx2"/>
                </a:solidFill>
              </a:rPr>
              <a:t>QoL</a:t>
            </a:r>
            <a:r>
              <a:rPr lang="en-GB" sz="1000" dirty="0">
                <a:solidFill>
                  <a:schemeClr val="tx2"/>
                </a:solidFill>
              </a:rPr>
              <a:t>, quality of life</a:t>
            </a:r>
          </a:p>
          <a:p>
            <a:r>
              <a:rPr lang="en-GB" sz="1000" dirty="0">
                <a:solidFill>
                  <a:schemeClr val="tx2"/>
                </a:solidFill>
              </a:rPr>
              <a:t>BSSM. http://www.bssm.org.uk/wp-content/uploads/2020/01/BSSM-consensus-on-Testicular-cancer-final-2020.pdf (accessed June 2020).</a:t>
            </a:r>
          </a:p>
          <a:p>
            <a:r>
              <a:rPr lang="en-GB" sz="1000" b="1" dirty="0">
                <a:solidFill>
                  <a:schemeClr val="tx2"/>
                </a:solidFill>
              </a:rPr>
              <a:t>1.</a:t>
            </a:r>
            <a:r>
              <a:rPr lang="en-GB" sz="1000" dirty="0">
                <a:solidFill>
                  <a:schemeClr val="tx2"/>
                </a:solidFill>
              </a:rPr>
              <a:t> de Haas EC </a:t>
            </a:r>
            <a:r>
              <a:rPr lang="en-GB" sz="1000" i="1" dirty="0">
                <a:solidFill>
                  <a:schemeClr val="tx2"/>
                </a:solidFill>
              </a:rPr>
              <a:t>et al. Ann </a:t>
            </a:r>
            <a:r>
              <a:rPr lang="en-GB" sz="1000" i="1" dirty="0" err="1">
                <a:solidFill>
                  <a:schemeClr val="tx2"/>
                </a:solidFill>
              </a:rPr>
              <a:t>Oncol</a:t>
            </a:r>
            <a:r>
              <a:rPr lang="en-GB" sz="1000" dirty="0">
                <a:solidFill>
                  <a:schemeClr val="tx2"/>
                </a:solidFill>
              </a:rPr>
              <a:t> 2013;24:749–55; </a:t>
            </a:r>
            <a:r>
              <a:rPr lang="en-GB" sz="1000" b="1" dirty="0">
                <a:solidFill>
                  <a:schemeClr val="tx2"/>
                </a:solidFill>
              </a:rPr>
              <a:t>2.</a:t>
            </a:r>
            <a:r>
              <a:rPr lang="en-GB" sz="1000" dirty="0">
                <a:solidFill>
                  <a:schemeClr val="tx2"/>
                </a:solidFill>
              </a:rPr>
              <a:t> </a:t>
            </a:r>
            <a:r>
              <a:rPr lang="en-GB" sz="1000" dirty="0" err="1">
                <a:solidFill>
                  <a:schemeClr val="tx2"/>
                </a:solidFill>
              </a:rPr>
              <a:t>Gietema</a:t>
            </a:r>
            <a:r>
              <a:rPr lang="en-GB" sz="1000" dirty="0">
                <a:solidFill>
                  <a:schemeClr val="tx2"/>
                </a:solidFill>
              </a:rPr>
              <a:t> JA </a:t>
            </a:r>
            <a:r>
              <a:rPr lang="en-GB" sz="1000" i="1" dirty="0">
                <a:solidFill>
                  <a:schemeClr val="tx2"/>
                </a:solidFill>
              </a:rPr>
              <a:t>et al. Lancet</a:t>
            </a:r>
            <a:r>
              <a:rPr lang="en-GB" sz="1000" dirty="0">
                <a:solidFill>
                  <a:schemeClr val="tx2"/>
                </a:solidFill>
              </a:rPr>
              <a:t> 2000;355:1075–76; </a:t>
            </a:r>
            <a:r>
              <a:rPr lang="en-GB" sz="1000" b="1" dirty="0">
                <a:solidFill>
                  <a:schemeClr val="tx2"/>
                </a:solidFill>
              </a:rPr>
              <a:t>3.</a:t>
            </a:r>
            <a:r>
              <a:rPr lang="en-GB" sz="1000" dirty="0">
                <a:solidFill>
                  <a:schemeClr val="tx2"/>
                </a:solidFill>
              </a:rPr>
              <a:t> </a:t>
            </a:r>
            <a:r>
              <a:rPr lang="en-GB" sz="1000" dirty="0" err="1">
                <a:solidFill>
                  <a:schemeClr val="tx2"/>
                </a:solidFill>
              </a:rPr>
              <a:t>Brouwers</a:t>
            </a:r>
            <a:r>
              <a:rPr lang="en-GB" sz="1000" dirty="0">
                <a:solidFill>
                  <a:schemeClr val="tx2"/>
                </a:solidFill>
              </a:rPr>
              <a:t> EEM </a:t>
            </a:r>
            <a:r>
              <a:rPr lang="en-GB" sz="1000" i="1" dirty="0">
                <a:solidFill>
                  <a:schemeClr val="tx2"/>
                </a:solidFill>
              </a:rPr>
              <a:t>et al. BMC </a:t>
            </a:r>
            <a:r>
              <a:rPr lang="en-GB" sz="1000" i="1" dirty="0" err="1">
                <a:solidFill>
                  <a:schemeClr val="tx2"/>
                </a:solidFill>
              </a:rPr>
              <a:t>Clin</a:t>
            </a:r>
            <a:r>
              <a:rPr lang="en-GB" sz="1000" i="1" dirty="0">
                <a:solidFill>
                  <a:schemeClr val="tx2"/>
                </a:solidFill>
              </a:rPr>
              <a:t> </a:t>
            </a:r>
            <a:r>
              <a:rPr lang="en-GB" sz="1000" i="1" dirty="0" err="1">
                <a:solidFill>
                  <a:schemeClr val="tx2"/>
                </a:solidFill>
              </a:rPr>
              <a:t>Pharmacol</a:t>
            </a:r>
            <a:r>
              <a:rPr lang="en-GB" sz="1000" dirty="0">
                <a:solidFill>
                  <a:schemeClr val="tx2"/>
                </a:solidFill>
              </a:rPr>
              <a:t> 2008;8:7; </a:t>
            </a:r>
            <a:br>
              <a:rPr lang="en-GB" sz="1000" dirty="0">
                <a:solidFill>
                  <a:schemeClr val="tx2"/>
                </a:solidFill>
              </a:rPr>
            </a:br>
            <a:r>
              <a:rPr lang="en-GB" sz="1000" b="1" dirty="0">
                <a:solidFill>
                  <a:schemeClr val="tx2"/>
                </a:solidFill>
              </a:rPr>
              <a:t>4.</a:t>
            </a:r>
            <a:r>
              <a:rPr lang="en-GB" sz="1000" dirty="0">
                <a:solidFill>
                  <a:schemeClr val="tx2"/>
                </a:solidFill>
              </a:rPr>
              <a:t> Kirby M. </a:t>
            </a:r>
            <a:r>
              <a:rPr lang="en-GB" sz="1000" i="1" dirty="0">
                <a:solidFill>
                  <a:schemeClr val="tx2"/>
                </a:solidFill>
              </a:rPr>
              <a:t>Trends </a:t>
            </a:r>
            <a:r>
              <a:rPr lang="en-GB" sz="1000" i="1" dirty="0" err="1">
                <a:solidFill>
                  <a:schemeClr val="tx2"/>
                </a:solidFill>
              </a:rPr>
              <a:t>Urol</a:t>
            </a:r>
            <a:r>
              <a:rPr lang="en-GB" sz="1000" i="1" dirty="0">
                <a:solidFill>
                  <a:schemeClr val="tx2"/>
                </a:solidFill>
              </a:rPr>
              <a:t> </a:t>
            </a:r>
            <a:r>
              <a:rPr lang="en-GB" sz="1000" i="1" dirty="0" err="1">
                <a:solidFill>
                  <a:schemeClr val="tx2"/>
                </a:solidFill>
              </a:rPr>
              <a:t>Mens</a:t>
            </a:r>
            <a:r>
              <a:rPr lang="en-GB" sz="1000" i="1" dirty="0">
                <a:solidFill>
                  <a:schemeClr val="tx2"/>
                </a:solidFill>
              </a:rPr>
              <a:t> Health</a:t>
            </a:r>
            <a:r>
              <a:rPr lang="en-GB" sz="1000" dirty="0">
                <a:solidFill>
                  <a:schemeClr val="tx2"/>
                </a:solidFill>
              </a:rPr>
              <a:t> 2020;11:12–17; </a:t>
            </a:r>
            <a:r>
              <a:rPr lang="en-GB" sz="1000" b="1" dirty="0">
                <a:solidFill>
                  <a:schemeClr val="tx2"/>
                </a:solidFill>
              </a:rPr>
              <a:t>5.</a:t>
            </a:r>
            <a:r>
              <a:rPr lang="en-GB" sz="1000" dirty="0">
                <a:solidFill>
                  <a:schemeClr val="tx2"/>
                </a:solidFill>
              </a:rPr>
              <a:t> Oldenburg J </a:t>
            </a:r>
            <a:r>
              <a:rPr lang="en-GB" sz="1000" i="1" dirty="0">
                <a:solidFill>
                  <a:schemeClr val="tx2"/>
                </a:solidFill>
              </a:rPr>
              <a:t>et al. Ann </a:t>
            </a:r>
            <a:r>
              <a:rPr lang="en-GB" sz="1000" i="1" dirty="0" err="1">
                <a:solidFill>
                  <a:schemeClr val="tx2"/>
                </a:solidFill>
              </a:rPr>
              <a:t>Oncol</a:t>
            </a:r>
            <a:r>
              <a:rPr lang="en-GB" sz="1000" dirty="0">
                <a:solidFill>
                  <a:schemeClr val="tx2"/>
                </a:solidFill>
              </a:rPr>
              <a:t> 2013;24(</a:t>
            </a:r>
            <a:r>
              <a:rPr lang="en-GB" sz="1000" dirty="0" err="1">
                <a:solidFill>
                  <a:schemeClr val="tx2"/>
                </a:solidFill>
              </a:rPr>
              <a:t>Suppl</a:t>
            </a:r>
            <a:r>
              <a:rPr lang="en-GB" sz="1000" dirty="0">
                <a:solidFill>
                  <a:schemeClr val="tx2"/>
                </a:solidFill>
              </a:rPr>
              <a:t> 6):vi125–vi132; </a:t>
            </a:r>
            <a:r>
              <a:rPr lang="en-GB" sz="1000" b="1" dirty="0">
                <a:solidFill>
                  <a:schemeClr val="tx2"/>
                </a:solidFill>
              </a:rPr>
              <a:t>6.</a:t>
            </a:r>
            <a:r>
              <a:rPr lang="en-GB" sz="1000" dirty="0">
                <a:solidFill>
                  <a:schemeClr val="tx2"/>
                </a:solidFill>
              </a:rPr>
              <a:t> </a:t>
            </a:r>
            <a:r>
              <a:rPr lang="en-GB" sz="1000" dirty="0" err="1">
                <a:solidFill>
                  <a:schemeClr val="tx2"/>
                </a:solidFill>
              </a:rPr>
              <a:t>Haugnes</a:t>
            </a:r>
            <a:r>
              <a:rPr lang="en-GB" sz="1000" dirty="0">
                <a:solidFill>
                  <a:schemeClr val="tx2"/>
                </a:solidFill>
              </a:rPr>
              <a:t> HS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Oncol</a:t>
            </a:r>
            <a:r>
              <a:rPr lang="en-GB" sz="1000" dirty="0">
                <a:solidFill>
                  <a:schemeClr val="tx2"/>
                </a:solidFill>
              </a:rPr>
              <a:t> 2012;30:3752–63.</a:t>
            </a:r>
          </a:p>
        </p:txBody>
      </p:sp>
      <p:grpSp>
        <p:nvGrpSpPr>
          <p:cNvPr id="7" name="Group 6"/>
          <p:cNvGrpSpPr/>
          <p:nvPr/>
        </p:nvGrpSpPr>
        <p:grpSpPr>
          <a:xfrm>
            <a:off x="8955579" y="1281723"/>
            <a:ext cx="1856800" cy="1856801"/>
            <a:chOff x="7183440" y="1149494"/>
            <a:chExt cx="1687224" cy="1687225"/>
          </a:xfrm>
        </p:grpSpPr>
        <p:sp>
          <p:nvSpPr>
            <p:cNvPr id="8" name="Oval 7"/>
            <p:cNvSpPr/>
            <p:nvPr/>
          </p:nvSpPr>
          <p:spPr>
            <a:xfrm>
              <a:off x="7183440" y="1149494"/>
              <a:ext cx="1687224" cy="1687224"/>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2" descr="British Society for Sexual Medic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3440" y="1149494"/>
              <a:ext cx="1687224" cy="16872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85876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943" y="79519"/>
            <a:ext cx="10635342" cy="933323"/>
          </a:xfrm>
        </p:spPr>
        <p:txBody>
          <a:bodyPr/>
          <a:lstStyle/>
          <a:p>
            <a:r>
              <a:rPr lang="en-GB" dirty="0"/>
              <a:t>Summary</a:t>
            </a:r>
          </a:p>
        </p:txBody>
      </p:sp>
      <p:sp>
        <p:nvSpPr>
          <p:cNvPr id="3" name="Content Placeholder 2"/>
          <p:cNvSpPr>
            <a:spLocks noGrp="1"/>
          </p:cNvSpPr>
          <p:nvPr>
            <p:ph idx="1"/>
          </p:nvPr>
        </p:nvSpPr>
        <p:spPr>
          <a:xfrm>
            <a:off x="393192" y="1133856"/>
            <a:ext cx="10872216" cy="4623478"/>
          </a:xfrm>
        </p:spPr>
        <p:txBody>
          <a:bodyPr>
            <a:noAutofit/>
          </a:bodyPr>
          <a:lstStyle/>
          <a:p>
            <a:r>
              <a:rPr lang="en-GB" sz="2000" dirty="0"/>
              <a:t>Testicular cancer survivors may be at risk of various long-term treatment-related adverse effects, including TD and metabolic syndrome, which can compromise their health and well-being</a:t>
            </a:r>
            <a:r>
              <a:rPr lang="en-GB" sz="2000" baseline="30000" dirty="0"/>
              <a:t>1–3</a:t>
            </a:r>
          </a:p>
          <a:p>
            <a:r>
              <a:rPr lang="en-GB" sz="2000" dirty="0"/>
              <a:t>Testicular cancer commonly affects younger men and coupled with high survival rates,</a:t>
            </a:r>
            <a:r>
              <a:rPr lang="en-GB" sz="2000" baseline="30000" dirty="0"/>
              <a:t>4</a:t>
            </a:r>
            <a:r>
              <a:rPr lang="en-GB" sz="2000" dirty="0"/>
              <a:t> this means that men may experience these conditions for a considerable portion of their lifetime </a:t>
            </a:r>
          </a:p>
          <a:p>
            <a:r>
              <a:rPr lang="en-GB" sz="2000" dirty="0"/>
              <a:t>Primary care practitioners need to be alert to potential risks following testicular cancer and employ careful, regular follow-up and monitoring in patients who have received treatment for this disease</a:t>
            </a:r>
            <a:r>
              <a:rPr lang="en-GB" sz="2000" baseline="30000" dirty="0"/>
              <a:t>5</a:t>
            </a:r>
          </a:p>
          <a:p>
            <a:r>
              <a:rPr lang="en-GB" sz="2000" dirty="0" err="1"/>
              <a:t>TTh</a:t>
            </a:r>
            <a:r>
              <a:rPr lang="en-GB" sz="2000" dirty="0"/>
              <a:t> should be considered in the presence of biochemical evidence of TD and persistent clinical symptoms</a:t>
            </a:r>
            <a:r>
              <a:rPr lang="en-GB" sz="2000" baseline="30000" dirty="0"/>
              <a:t>5</a:t>
            </a:r>
          </a:p>
        </p:txBody>
      </p:sp>
      <p:sp>
        <p:nvSpPr>
          <p:cNvPr id="8" name="TextBox 7"/>
          <p:cNvSpPr txBox="1"/>
          <p:nvPr/>
        </p:nvSpPr>
        <p:spPr>
          <a:xfrm>
            <a:off x="1523999" y="5757334"/>
            <a:ext cx="9144001" cy="553998"/>
          </a:xfrm>
          <a:prstGeom prst="rect">
            <a:avLst/>
          </a:prstGeom>
          <a:noFill/>
        </p:spPr>
        <p:txBody>
          <a:bodyPr wrap="square" rtlCol="0" anchor="b">
            <a:spAutoFit/>
          </a:bodyPr>
          <a:lstStyle/>
          <a:p>
            <a:pPr defTabSz="457200">
              <a:defRPr/>
            </a:pPr>
            <a:r>
              <a:rPr lang="en-GB" sz="1000" dirty="0">
                <a:solidFill>
                  <a:schemeClr val="tx2"/>
                </a:solidFill>
              </a:rPr>
              <a:t>TD, testosterone deficiency; </a:t>
            </a:r>
            <a:r>
              <a:rPr lang="en-GB" sz="1000" dirty="0" err="1">
                <a:solidFill>
                  <a:schemeClr val="tx2"/>
                </a:solidFill>
              </a:rPr>
              <a:t>TTh</a:t>
            </a:r>
            <a:r>
              <a:rPr lang="en-GB" sz="1000" dirty="0">
                <a:solidFill>
                  <a:schemeClr val="tx2"/>
                </a:solidFill>
              </a:rPr>
              <a:t>, testosterone therapy</a:t>
            </a:r>
          </a:p>
          <a:p>
            <a:pPr defTabSz="457200">
              <a:defRPr/>
            </a:pPr>
            <a:r>
              <a:rPr lang="en-GB" sz="1000" b="1" dirty="0">
                <a:solidFill>
                  <a:schemeClr val="tx2"/>
                </a:solidFill>
              </a:rPr>
              <a:t>1.</a:t>
            </a:r>
            <a:r>
              <a:rPr lang="en-GB" sz="1000" dirty="0">
                <a:solidFill>
                  <a:schemeClr val="tx2"/>
                </a:solidFill>
              </a:rPr>
              <a:t> </a:t>
            </a:r>
            <a:r>
              <a:rPr lang="en-GB" sz="1000" dirty="0" err="1">
                <a:solidFill>
                  <a:schemeClr val="tx2"/>
                </a:solidFill>
              </a:rPr>
              <a:t>Bandak</a:t>
            </a:r>
            <a:r>
              <a:rPr lang="en-GB" sz="1000" dirty="0">
                <a:solidFill>
                  <a:schemeClr val="tx2"/>
                </a:solidFill>
              </a:rPr>
              <a:t> M </a:t>
            </a:r>
            <a:r>
              <a:rPr lang="en-GB" sz="1000" i="1" dirty="0">
                <a:solidFill>
                  <a:schemeClr val="tx2"/>
                </a:solidFill>
              </a:rPr>
              <a:t>et al. Andrology</a:t>
            </a:r>
            <a:r>
              <a:rPr lang="en-GB" sz="1000" dirty="0">
                <a:solidFill>
                  <a:schemeClr val="tx2"/>
                </a:solidFill>
              </a:rPr>
              <a:t> 2016;4:382–8; </a:t>
            </a:r>
            <a:r>
              <a:rPr lang="en-GB" sz="1000" b="1" dirty="0">
                <a:solidFill>
                  <a:schemeClr val="tx2"/>
                </a:solidFill>
              </a:rPr>
              <a:t>2.</a:t>
            </a:r>
            <a:r>
              <a:rPr lang="en-GB" sz="1000" dirty="0">
                <a:solidFill>
                  <a:schemeClr val="tx2"/>
                </a:solidFill>
              </a:rPr>
              <a:t> de Haas EC </a:t>
            </a:r>
            <a:r>
              <a:rPr lang="en-GB" sz="1000" i="1" dirty="0">
                <a:solidFill>
                  <a:schemeClr val="tx2"/>
                </a:solidFill>
              </a:rPr>
              <a:t>et al. Ann </a:t>
            </a:r>
            <a:r>
              <a:rPr lang="en-GB" sz="1000" i="1" dirty="0" err="1">
                <a:solidFill>
                  <a:schemeClr val="tx2"/>
                </a:solidFill>
              </a:rPr>
              <a:t>Oncol</a:t>
            </a:r>
            <a:r>
              <a:rPr lang="en-GB" sz="1000" dirty="0">
                <a:solidFill>
                  <a:schemeClr val="tx2"/>
                </a:solidFill>
              </a:rPr>
              <a:t> 2013;24:749–55; </a:t>
            </a:r>
            <a:r>
              <a:rPr lang="en-GB" sz="1000" b="1" dirty="0">
                <a:solidFill>
                  <a:schemeClr val="tx2"/>
                </a:solidFill>
              </a:rPr>
              <a:t>3.</a:t>
            </a:r>
            <a:r>
              <a:rPr lang="en-GB" sz="1000" dirty="0">
                <a:solidFill>
                  <a:schemeClr val="tx2"/>
                </a:solidFill>
              </a:rPr>
              <a:t> </a:t>
            </a:r>
            <a:r>
              <a:rPr lang="en-GB" sz="1000" dirty="0" err="1">
                <a:solidFill>
                  <a:schemeClr val="tx2"/>
                </a:solidFill>
              </a:rPr>
              <a:t>Haugnes</a:t>
            </a:r>
            <a:r>
              <a:rPr lang="en-GB" sz="1000" dirty="0">
                <a:solidFill>
                  <a:schemeClr val="tx2"/>
                </a:solidFill>
              </a:rPr>
              <a:t> HS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Oncol</a:t>
            </a:r>
            <a:r>
              <a:rPr lang="en-GB" sz="1000" dirty="0">
                <a:solidFill>
                  <a:schemeClr val="tx2"/>
                </a:solidFill>
              </a:rPr>
              <a:t> 2012;30:3752–63; </a:t>
            </a:r>
            <a:br>
              <a:rPr lang="en-GB" sz="1000" dirty="0">
                <a:solidFill>
                  <a:schemeClr val="tx2"/>
                </a:solidFill>
              </a:rPr>
            </a:br>
            <a:r>
              <a:rPr lang="en-GB" sz="1000" b="1" dirty="0">
                <a:solidFill>
                  <a:schemeClr val="tx2"/>
                </a:solidFill>
              </a:rPr>
              <a:t>4.</a:t>
            </a:r>
            <a:r>
              <a:rPr lang="en-GB" sz="1000" dirty="0">
                <a:solidFill>
                  <a:schemeClr val="tx2"/>
                </a:solidFill>
              </a:rPr>
              <a:t> </a:t>
            </a:r>
            <a:r>
              <a:rPr lang="en-GB" sz="1000" dirty="0" err="1">
                <a:solidFill>
                  <a:schemeClr val="tx2"/>
                </a:solidFill>
              </a:rPr>
              <a:t>Bogefors</a:t>
            </a:r>
            <a:r>
              <a:rPr lang="en-GB" sz="1000" dirty="0">
                <a:solidFill>
                  <a:schemeClr val="tx2"/>
                </a:solidFill>
              </a:rPr>
              <a:t> C </a:t>
            </a:r>
            <a:r>
              <a:rPr lang="en-GB" sz="1000" i="1" dirty="0">
                <a:solidFill>
                  <a:schemeClr val="tx2"/>
                </a:solidFill>
              </a:rPr>
              <a:t>et al. Andrology</a:t>
            </a:r>
            <a:r>
              <a:rPr lang="en-GB" sz="1000" dirty="0">
                <a:solidFill>
                  <a:schemeClr val="tx2"/>
                </a:solidFill>
              </a:rPr>
              <a:t> 2017;5:711–7; </a:t>
            </a:r>
            <a:r>
              <a:rPr lang="en-GB" sz="1000" b="1" dirty="0">
                <a:solidFill>
                  <a:schemeClr val="tx2"/>
                </a:solidFill>
              </a:rPr>
              <a:t>5.</a:t>
            </a:r>
            <a:r>
              <a:rPr lang="en-GB" sz="1000" dirty="0">
                <a:solidFill>
                  <a:schemeClr val="tx2"/>
                </a:solidFill>
              </a:rPr>
              <a:t> Kirby M. </a:t>
            </a:r>
            <a:r>
              <a:rPr lang="en-GB" sz="1000" i="1" dirty="0">
                <a:solidFill>
                  <a:schemeClr val="tx2"/>
                </a:solidFill>
              </a:rPr>
              <a:t>Trends </a:t>
            </a:r>
            <a:r>
              <a:rPr lang="en-GB" sz="1000" i="1" dirty="0" err="1">
                <a:solidFill>
                  <a:schemeClr val="tx2"/>
                </a:solidFill>
              </a:rPr>
              <a:t>Urol</a:t>
            </a:r>
            <a:r>
              <a:rPr lang="en-GB" sz="1000" i="1" dirty="0">
                <a:solidFill>
                  <a:schemeClr val="tx2"/>
                </a:solidFill>
              </a:rPr>
              <a:t> </a:t>
            </a:r>
            <a:r>
              <a:rPr lang="en-GB" sz="1000" i="1" dirty="0" err="1">
                <a:solidFill>
                  <a:schemeClr val="tx2"/>
                </a:solidFill>
              </a:rPr>
              <a:t>Mens</a:t>
            </a:r>
            <a:r>
              <a:rPr lang="en-GB" sz="1000" i="1" dirty="0">
                <a:solidFill>
                  <a:schemeClr val="tx2"/>
                </a:solidFill>
              </a:rPr>
              <a:t> Health</a:t>
            </a:r>
            <a:r>
              <a:rPr lang="en-GB" sz="1000" dirty="0">
                <a:solidFill>
                  <a:schemeClr val="tx2"/>
                </a:solidFill>
              </a:rPr>
              <a:t> 2020;11:12–17.</a:t>
            </a:r>
          </a:p>
        </p:txBody>
      </p:sp>
    </p:spTree>
    <p:extLst>
      <p:ext uri="{BB962C8B-B14F-4D97-AF65-F5344CB8AC3E}">
        <p14:creationId xmlns:p14="http://schemas.microsoft.com/office/powerpoint/2010/main" val="263526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8" y="0"/>
            <a:ext cx="10635342" cy="1325563"/>
          </a:xfrm>
        </p:spPr>
        <p:txBody>
          <a:bodyPr/>
          <a:lstStyle/>
          <a:p>
            <a:r>
              <a:rPr lang="en-GB" dirty="0"/>
              <a:t>Testicular cancer: treatment</a:t>
            </a:r>
          </a:p>
        </p:txBody>
      </p:sp>
      <p:sp>
        <p:nvSpPr>
          <p:cNvPr id="5" name="TextBox 4"/>
          <p:cNvSpPr txBox="1"/>
          <p:nvPr/>
        </p:nvSpPr>
        <p:spPr>
          <a:xfrm>
            <a:off x="1524001" y="5797490"/>
            <a:ext cx="9144001" cy="400110"/>
          </a:xfrm>
          <a:prstGeom prst="rect">
            <a:avLst/>
          </a:prstGeom>
          <a:noFill/>
        </p:spPr>
        <p:txBody>
          <a:bodyPr wrap="square" rtlCol="0" anchor="b">
            <a:spAutoFit/>
          </a:bodyPr>
          <a:lstStyle/>
          <a:p>
            <a:pPr defTabSz="457200">
              <a:defRPr/>
            </a:pPr>
            <a:r>
              <a:rPr lang="en-GB" sz="1000" b="1" dirty="0">
                <a:solidFill>
                  <a:schemeClr val="tx2"/>
                </a:solidFill>
              </a:rPr>
              <a:t>1.</a:t>
            </a:r>
            <a:r>
              <a:rPr lang="en-GB" sz="1000" dirty="0">
                <a:solidFill>
                  <a:schemeClr val="tx2"/>
                </a:solidFill>
              </a:rPr>
              <a:t> Kirby M</a:t>
            </a:r>
            <a:r>
              <a:rPr lang="en-GB" sz="1000" i="1" dirty="0">
                <a:solidFill>
                  <a:schemeClr val="tx2"/>
                </a:solidFill>
              </a:rPr>
              <a:t>. Trends </a:t>
            </a:r>
            <a:r>
              <a:rPr lang="en-GB" sz="1000" i="1" dirty="0" err="1">
                <a:solidFill>
                  <a:schemeClr val="tx2"/>
                </a:solidFill>
              </a:rPr>
              <a:t>Urol</a:t>
            </a:r>
            <a:r>
              <a:rPr lang="en-GB" sz="1000" i="1" dirty="0">
                <a:solidFill>
                  <a:schemeClr val="tx2"/>
                </a:solidFill>
              </a:rPr>
              <a:t> </a:t>
            </a:r>
            <a:r>
              <a:rPr lang="en-GB" sz="1000" i="1" dirty="0" err="1">
                <a:solidFill>
                  <a:schemeClr val="tx2"/>
                </a:solidFill>
              </a:rPr>
              <a:t>Mens</a:t>
            </a:r>
            <a:r>
              <a:rPr lang="en-GB" sz="1000" i="1" dirty="0">
                <a:solidFill>
                  <a:schemeClr val="tx2"/>
                </a:solidFill>
              </a:rPr>
              <a:t> Health</a:t>
            </a:r>
            <a:r>
              <a:rPr lang="en-GB" sz="1000" dirty="0">
                <a:solidFill>
                  <a:schemeClr val="tx2"/>
                </a:solidFill>
              </a:rPr>
              <a:t> 2020;11:12–7;</a:t>
            </a:r>
            <a:r>
              <a:rPr lang="en-GB" sz="1000" b="1" dirty="0">
                <a:solidFill>
                  <a:schemeClr val="tx2"/>
                </a:solidFill>
              </a:rPr>
              <a:t> 2</a:t>
            </a:r>
            <a:r>
              <a:rPr lang="en-GB" sz="1000" dirty="0">
                <a:solidFill>
                  <a:schemeClr val="tx2"/>
                </a:solidFill>
              </a:rPr>
              <a:t>. </a:t>
            </a:r>
            <a:r>
              <a:rPr lang="en-GB" sz="1000" dirty="0" err="1">
                <a:solidFill>
                  <a:schemeClr val="tx2"/>
                </a:solidFill>
              </a:rPr>
              <a:t>Bandak</a:t>
            </a:r>
            <a:r>
              <a:rPr lang="en-GB" sz="1000" dirty="0">
                <a:solidFill>
                  <a:schemeClr val="tx2"/>
                </a:solidFill>
              </a:rPr>
              <a:t> M </a:t>
            </a:r>
            <a:r>
              <a:rPr lang="en-GB" sz="1000" i="1" dirty="0">
                <a:solidFill>
                  <a:schemeClr val="tx2"/>
                </a:solidFill>
              </a:rPr>
              <a:t>et al. Andrology</a:t>
            </a:r>
            <a:r>
              <a:rPr lang="en-GB" sz="1000" dirty="0">
                <a:solidFill>
                  <a:schemeClr val="tx2"/>
                </a:solidFill>
              </a:rPr>
              <a:t> 2016;4:382–8; </a:t>
            </a:r>
            <a:r>
              <a:rPr lang="en-GB" sz="1000" b="1" dirty="0">
                <a:solidFill>
                  <a:schemeClr val="tx2"/>
                </a:solidFill>
              </a:rPr>
              <a:t>3.</a:t>
            </a:r>
            <a:r>
              <a:rPr lang="en-GB" sz="1000" dirty="0">
                <a:solidFill>
                  <a:schemeClr val="tx2"/>
                </a:solidFill>
              </a:rPr>
              <a:t> de Haas EC </a:t>
            </a:r>
            <a:r>
              <a:rPr lang="en-GB" sz="1000" i="1" dirty="0">
                <a:solidFill>
                  <a:schemeClr val="tx2"/>
                </a:solidFill>
              </a:rPr>
              <a:t>et al. Ann </a:t>
            </a:r>
            <a:r>
              <a:rPr lang="en-GB" sz="1000" i="1" dirty="0" err="1">
                <a:solidFill>
                  <a:schemeClr val="tx2"/>
                </a:solidFill>
              </a:rPr>
              <a:t>Oncol</a:t>
            </a:r>
            <a:r>
              <a:rPr lang="en-GB" sz="1000" dirty="0">
                <a:solidFill>
                  <a:schemeClr val="tx2"/>
                </a:solidFill>
              </a:rPr>
              <a:t> 2013;24:749–55; </a:t>
            </a:r>
            <a:br>
              <a:rPr lang="en-GB" sz="1000" dirty="0">
                <a:solidFill>
                  <a:schemeClr val="tx2"/>
                </a:solidFill>
              </a:rPr>
            </a:br>
            <a:r>
              <a:rPr lang="en-GB" sz="1000" b="1" dirty="0">
                <a:solidFill>
                  <a:schemeClr val="tx2"/>
                </a:solidFill>
              </a:rPr>
              <a:t>4.</a:t>
            </a:r>
            <a:r>
              <a:rPr lang="en-GB" sz="1000" dirty="0">
                <a:solidFill>
                  <a:schemeClr val="tx2"/>
                </a:solidFill>
              </a:rPr>
              <a:t> </a:t>
            </a:r>
            <a:r>
              <a:rPr lang="en-GB" sz="1000" dirty="0" err="1">
                <a:solidFill>
                  <a:schemeClr val="tx2"/>
                </a:solidFill>
              </a:rPr>
              <a:t>Haugnes</a:t>
            </a:r>
            <a:r>
              <a:rPr lang="en-GB" sz="1000" dirty="0">
                <a:solidFill>
                  <a:schemeClr val="tx2"/>
                </a:solidFill>
              </a:rPr>
              <a:t> HS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Oncol</a:t>
            </a:r>
            <a:r>
              <a:rPr lang="en-GB" sz="1000" dirty="0">
                <a:solidFill>
                  <a:schemeClr val="tx2"/>
                </a:solidFill>
              </a:rPr>
              <a:t> 2012;30:3752–63; </a:t>
            </a:r>
            <a:r>
              <a:rPr lang="en-GB" sz="1000" b="1" dirty="0">
                <a:solidFill>
                  <a:schemeClr val="tx2"/>
                </a:solidFill>
              </a:rPr>
              <a:t>5.</a:t>
            </a:r>
            <a:r>
              <a:rPr lang="en-GB" sz="1000" dirty="0">
                <a:solidFill>
                  <a:schemeClr val="tx2"/>
                </a:solidFill>
              </a:rPr>
              <a:t> </a:t>
            </a:r>
            <a:r>
              <a:rPr lang="en-GB" sz="1000" dirty="0" err="1">
                <a:solidFill>
                  <a:schemeClr val="tx2"/>
                </a:solidFill>
              </a:rPr>
              <a:t>Steggink</a:t>
            </a:r>
            <a:r>
              <a:rPr lang="en-GB" sz="1000" dirty="0">
                <a:solidFill>
                  <a:schemeClr val="tx2"/>
                </a:solidFill>
              </a:rPr>
              <a:t> LC </a:t>
            </a:r>
            <a:r>
              <a:rPr lang="en-GB" sz="1000" i="1" dirty="0">
                <a:solidFill>
                  <a:schemeClr val="tx2"/>
                </a:solidFill>
              </a:rPr>
              <a:t>et al. Andrology</a:t>
            </a:r>
            <a:r>
              <a:rPr lang="en-GB" sz="1000" dirty="0">
                <a:solidFill>
                  <a:schemeClr val="tx2"/>
                </a:solidFill>
              </a:rPr>
              <a:t> 2019;7:441–8.</a:t>
            </a:r>
          </a:p>
        </p:txBody>
      </p:sp>
      <p:grpSp>
        <p:nvGrpSpPr>
          <p:cNvPr id="23" name="Group 22"/>
          <p:cNvGrpSpPr/>
          <p:nvPr/>
        </p:nvGrpSpPr>
        <p:grpSpPr>
          <a:xfrm>
            <a:off x="762206" y="3235452"/>
            <a:ext cx="10211283" cy="2372369"/>
            <a:chOff x="609600" y="2343155"/>
            <a:chExt cx="8244038" cy="2372369"/>
          </a:xfrm>
        </p:grpSpPr>
        <p:sp>
          <p:nvSpPr>
            <p:cNvPr id="91" name="Content Placeholder 2"/>
            <p:cNvSpPr txBox="1">
              <a:spLocks/>
            </p:cNvSpPr>
            <p:nvPr/>
          </p:nvSpPr>
          <p:spPr>
            <a:xfrm>
              <a:off x="609600" y="2343155"/>
              <a:ext cx="8244038" cy="2372369"/>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800" dirty="0">
                  <a:latin typeface="+mn-lt"/>
                </a:rPr>
                <a:t>Testicular cancer survivors are at increased risk of long-term, treatment-related </a:t>
              </a:r>
              <a:br>
                <a:rPr lang="en-GB" sz="1800" dirty="0">
                  <a:latin typeface="+mn-lt"/>
                </a:rPr>
              </a:br>
              <a:r>
                <a:rPr lang="en-GB" sz="1800" dirty="0">
                  <a:latin typeface="+mn-lt"/>
                </a:rPr>
                <a:t>side effects that can impact on their heath and well-being; these include:</a:t>
              </a:r>
              <a:r>
                <a:rPr lang="en-GB" sz="1800" baseline="30000" dirty="0">
                  <a:latin typeface="+mn-lt"/>
                </a:rPr>
                <a:t>2–4</a:t>
              </a:r>
            </a:p>
            <a:p>
              <a:pPr lvl="1">
                <a:spcBef>
                  <a:spcPts val="600"/>
                </a:spcBef>
              </a:pPr>
              <a:r>
                <a:rPr lang="en-GB" sz="1600" dirty="0">
                  <a:latin typeface="+mn-lt"/>
                </a:rPr>
                <a:t>Decreased fertility</a:t>
              </a:r>
            </a:p>
            <a:p>
              <a:pPr lvl="1"/>
              <a:r>
                <a:rPr lang="en-GB" sz="1600" dirty="0">
                  <a:latin typeface="+mn-lt"/>
                </a:rPr>
                <a:t>Testosterone deficiency</a:t>
              </a:r>
            </a:p>
            <a:p>
              <a:pPr lvl="1"/>
              <a:r>
                <a:rPr lang="en-GB" sz="1600" dirty="0">
                  <a:latin typeface="+mn-lt"/>
                </a:rPr>
                <a:t>Metabolic syndrome</a:t>
              </a:r>
            </a:p>
            <a:p>
              <a:pPr>
                <a:spcBef>
                  <a:spcPts val="1800"/>
                </a:spcBef>
              </a:pPr>
              <a:r>
                <a:rPr lang="en-GB" sz="1800" dirty="0">
                  <a:latin typeface="+mn-lt"/>
                </a:rPr>
                <a:t>Because treatment has high cure rates, detection and management of late therapy-related toxicity in testicular cancer survivors is important</a:t>
              </a:r>
              <a:r>
                <a:rPr lang="en-GB" sz="1800" baseline="30000" dirty="0">
                  <a:latin typeface="+mn-lt"/>
                </a:rPr>
                <a:t>5</a:t>
              </a:r>
            </a:p>
          </p:txBody>
        </p:sp>
        <p:sp>
          <p:nvSpPr>
            <p:cNvPr id="92" name="TextBox 91"/>
            <p:cNvSpPr txBox="1"/>
            <p:nvPr/>
          </p:nvSpPr>
          <p:spPr>
            <a:xfrm>
              <a:off x="5734497" y="2987663"/>
              <a:ext cx="2952328" cy="808426"/>
            </a:xfrm>
            <a:prstGeom prst="rect">
              <a:avLst/>
            </a:prstGeom>
            <a:noFill/>
          </p:spPr>
          <p:txBody>
            <a:bodyPr wrap="square" rtlCol="0">
              <a:spAutoFit/>
            </a:bodyPr>
            <a:lstStyle/>
            <a:p>
              <a:pPr marL="742950" lvl="1" indent="-285750" defTabSz="457200">
                <a:lnSpc>
                  <a:spcPct val="90000"/>
                </a:lnSpc>
                <a:spcBef>
                  <a:spcPct val="20000"/>
                </a:spcBef>
                <a:buClr>
                  <a:schemeClr val="tx2"/>
                </a:buClr>
                <a:buFont typeface="Arial"/>
                <a:buChar char="–"/>
              </a:pPr>
              <a:r>
                <a:rPr lang="en-GB" sz="1600" dirty="0">
                  <a:solidFill>
                    <a:schemeClr val="tx2"/>
                  </a:solidFill>
                </a:rPr>
                <a:t>Neurotoxicity</a:t>
              </a:r>
            </a:p>
            <a:p>
              <a:pPr marL="742950" lvl="1" indent="-285750" defTabSz="457200">
                <a:lnSpc>
                  <a:spcPct val="90000"/>
                </a:lnSpc>
                <a:spcBef>
                  <a:spcPct val="20000"/>
                </a:spcBef>
                <a:buClr>
                  <a:schemeClr val="tx2"/>
                </a:buClr>
                <a:buFont typeface="Arial"/>
                <a:buChar char="–"/>
              </a:pPr>
              <a:r>
                <a:rPr lang="en-GB" sz="1600" dirty="0">
                  <a:solidFill>
                    <a:schemeClr val="tx2"/>
                  </a:solidFill>
                </a:rPr>
                <a:t>Psychosocial problems</a:t>
              </a:r>
            </a:p>
          </p:txBody>
        </p:sp>
        <p:sp>
          <p:nvSpPr>
            <p:cNvPr id="93" name="TextBox 92"/>
            <p:cNvSpPr txBox="1"/>
            <p:nvPr/>
          </p:nvSpPr>
          <p:spPr>
            <a:xfrm>
              <a:off x="3405492" y="2987662"/>
              <a:ext cx="2952328" cy="584775"/>
            </a:xfrm>
            <a:prstGeom prst="rect">
              <a:avLst/>
            </a:prstGeom>
            <a:noFill/>
          </p:spPr>
          <p:txBody>
            <a:bodyPr wrap="square" rtlCol="0">
              <a:spAutoFit/>
            </a:bodyPr>
            <a:lstStyle/>
            <a:p>
              <a:pPr marL="742950" lvl="1" indent="-285750" defTabSz="457200">
                <a:lnSpc>
                  <a:spcPct val="90000"/>
                </a:lnSpc>
                <a:spcBef>
                  <a:spcPct val="20000"/>
                </a:spcBef>
                <a:buClr>
                  <a:schemeClr val="tx2"/>
                </a:buClr>
                <a:buFont typeface="Arial"/>
                <a:buChar char="–"/>
              </a:pPr>
              <a:r>
                <a:rPr lang="en-GB" sz="1600" dirty="0">
                  <a:solidFill>
                    <a:schemeClr val="tx2"/>
                  </a:solidFill>
                </a:rPr>
                <a:t>Pulmonary toxicity</a:t>
              </a:r>
            </a:p>
            <a:p>
              <a:pPr marL="742950" lvl="1" indent="-285750" defTabSz="457200">
                <a:lnSpc>
                  <a:spcPct val="90000"/>
                </a:lnSpc>
                <a:spcBef>
                  <a:spcPct val="20000"/>
                </a:spcBef>
                <a:buClr>
                  <a:schemeClr val="tx2"/>
                </a:buClr>
                <a:buFont typeface="Arial"/>
                <a:buChar char="–"/>
              </a:pPr>
              <a:r>
                <a:rPr lang="en-GB" sz="1600" dirty="0">
                  <a:solidFill>
                    <a:schemeClr val="tx2"/>
                  </a:solidFill>
                </a:rPr>
                <a:t>Nephrotoxicity</a:t>
              </a:r>
            </a:p>
          </p:txBody>
        </p:sp>
      </p:grpSp>
      <p:grpSp>
        <p:nvGrpSpPr>
          <p:cNvPr id="20" name="Group 19"/>
          <p:cNvGrpSpPr/>
          <p:nvPr/>
        </p:nvGrpSpPr>
        <p:grpSpPr>
          <a:xfrm>
            <a:off x="667512" y="1224608"/>
            <a:ext cx="10533888" cy="1805588"/>
            <a:chOff x="524108" y="1224608"/>
            <a:chExt cx="8450180" cy="1805588"/>
          </a:xfrm>
        </p:grpSpPr>
        <p:sp>
          <p:nvSpPr>
            <p:cNvPr id="63" name="Content Placeholder 2"/>
            <p:cNvSpPr txBox="1">
              <a:spLocks/>
            </p:cNvSpPr>
            <p:nvPr/>
          </p:nvSpPr>
          <p:spPr>
            <a:xfrm>
              <a:off x="524108" y="1224609"/>
              <a:ext cx="8267354" cy="1805586"/>
            </a:xfrm>
            <a:prstGeom prst="roundRect">
              <a:avLst>
                <a:gd name="adj" fmla="val 15883"/>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65" name="Round Same Side Corner Rectangle 64"/>
            <p:cNvSpPr/>
            <p:nvPr/>
          </p:nvSpPr>
          <p:spPr>
            <a:xfrm rot="16200000">
              <a:off x="783193" y="965524"/>
              <a:ext cx="1805587" cy="2323756"/>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Rectangle 65"/>
            <p:cNvSpPr/>
            <p:nvPr/>
          </p:nvSpPr>
          <p:spPr>
            <a:xfrm>
              <a:off x="600071" y="1457388"/>
              <a:ext cx="2171830" cy="1200329"/>
            </a:xfrm>
            <a:prstGeom prst="rect">
              <a:avLst/>
            </a:prstGeom>
            <a:noFill/>
            <a:ln>
              <a:noFill/>
            </a:ln>
          </p:spPr>
          <p:txBody>
            <a:bodyPr wrap="square" anchor="ctr">
              <a:spAutoFit/>
            </a:bodyPr>
            <a:lstStyle/>
            <a:p>
              <a:pPr algn="ctr"/>
              <a:r>
                <a:rPr lang="en-GB" sz="3600" b="1" dirty="0">
                  <a:solidFill>
                    <a:schemeClr val="bg1"/>
                  </a:solidFill>
                </a:rPr>
                <a:t>3</a:t>
              </a:r>
              <a:r>
                <a:rPr lang="en-GB" b="1" dirty="0">
                  <a:solidFill>
                    <a:schemeClr val="bg1"/>
                  </a:solidFill>
                </a:rPr>
                <a:t> main treatments for testicular cancer</a:t>
              </a:r>
              <a:r>
                <a:rPr lang="en-GB" b="1" baseline="30000" dirty="0">
                  <a:solidFill>
                    <a:schemeClr val="bg1"/>
                  </a:solidFill>
                </a:rPr>
                <a:t>1</a:t>
              </a:r>
            </a:p>
          </p:txBody>
        </p:sp>
        <p:grpSp>
          <p:nvGrpSpPr>
            <p:cNvPr id="19" name="Group 18"/>
            <p:cNvGrpSpPr/>
            <p:nvPr/>
          </p:nvGrpSpPr>
          <p:grpSpPr>
            <a:xfrm>
              <a:off x="2770838" y="1373135"/>
              <a:ext cx="2648651" cy="1264422"/>
              <a:chOff x="2770838" y="1373135"/>
              <a:chExt cx="2648651" cy="1264422"/>
            </a:xfrm>
          </p:grpSpPr>
          <p:pic>
            <p:nvPicPr>
              <p:cNvPr id="2050" name="Picture 2"/>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93843" y="1792487"/>
                <a:ext cx="802640" cy="845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Rectangle 67"/>
              <p:cNvSpPr/>
              <p:nvPr/>
            </p:nvSpPr>
            <p:spPr>
              <a:xfrm>
                <a:off x="2770838" y="1373135"/>
                <a:ext cx="2648651" cy="646331"/>
              </a:xfrm>
              <a:prstGeom prst="rect">
                <a:avLst/>
              </a:prstGeom>
              <a:noFill/>
              <a:ln>
                <a:noFill/>
              </a:ln>
            </p:spPr>
            <p:txBody>
              <a:bodyPr wrap="square">
                <a:spAutoFit/>
              </a:bodyPr>
              <a:lstStyle/>
              <a:p>
                <a:pPr algn="ctr"/>
                <a:r>
                  <a:rPr lang="en-GB" b="1" dirty="0">
                    <a:solidFill>
                      <a:schemeClr val="tx2"/>
                    </a:solidFill>
                  </a:rPr>
                  <a:t>Surgery (orchidectomy)</a:t>
                </a:r>
                <a:endParaRPr lang="en-GB" b="1" baseline="30000" dirty="0">
                  <a:solidFill>
                    <a:schemeClr val="tx2"/>
                  </a:solidFill>
                </a:endParaRPr>
              </a:p>
            </p:txBody>
          </p:sp>
        </p:grpSp>
        <p:grpSp>
          <p:nvGrpSpPr>
            <p:cNvPr id="18" name="Group 17"/>
            <p:cNvGrpSpPr/>
            <p:nvPr/>
          </p:nvGrpSpPr>
          <p:grpSpPr>
            <a:xfrm>
              <a:off x="4872020" y="1373135"/>
              <a:ext cx="2648651" cy="1278405"/>
              <a:chOff x="4872020" y="1373135"/>
              <a:chExt cx="2648651" cy="1278405"/>
            </a:xfrm>
          </p:grpSpPr>
          <p:grpSp>
            <p:nvGrpSpPr>
              <p:cNvPr id="34" name="Group 33"/>
              <p:cNvGrpSpPr/>
              <p:nvPr/>
            </p:nvGrpSpPr>
            <p:grpSpPr>
              <a:xfrm>
                <a:off x="5717562" y="1787349"/>
                <a:ext cx="957567" cy="864191"/>
                <a:chOff x="5717562" y="1222194"/>
                <a:chExt cx="957567" cy="864191"/>
              </a:xfrm>
            </p:grpSpPr>
            <p:sp>
              <p:nvSpPr>
                <p:cNvPr id="25" name="Oval 24"/>
                <p:cNvSpPr/>
                <p:nvPr/>
              </p:nvSpPr>
              <p:spPr>
                <a:xfrm>
                  <a:off x="5814603" y="1269099"/>
                  <a:ext cx="750201" cy="750201"/>
                </a:xfrm>
                <a:prstGeom prst="ellipse">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7562" y="1222194"/>
                  <a:ext cx="957567" cy="86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0" name="Rectangle 69"/>
              <p:cNvSpPr/>
              <p:nvPr/>
            </p:nvSpPr>
            <p:spPr>
              <a:xfrm>
                <a:off x="4872020" y="1373135"/>
                <a:ext cx="2648651" cy="369332"/>
              </a:xfrm>
              <a:prstGeom prst="rect">
                <a:avLst/>
              </a:prstGeom>
              <a:noFill/>
              <a:ln>
                <a:noFill/>
              </a:ln>
            </p:spPr>
            <p:txBody>
              <a:bodyPr wrap="square">
                <a:spAutoFit/>
              </a:bodyPr>
              <a:lstStyle/>
              <a:p>
                <a:pPr algn="ctr"/>
                <a:r>
                  <a:rPr lang="en-GB" b="1" dirty="0">
                    <a:solidFill>
                      <a:schemeClr val="tx2"/>
                    </a:solidFill>
                  </a:rPr>
                  <a:t>Radiotherapy</a:t>
                </a:r>
                <a:endParaRPr lang="en-GB" b="1" baseline="30000" dirty="0">
                  <a:solidFill>
                    <a:schemeClr val="tx2"/>
                  </a:solidFill>
                </a:endParaRPr>
              </a:p>
            </p:txBody>
          </p:sp>
        </p:grpSp>
        <p:grpSp>
          <p:nvGrpSpPr>
            <p:cNvPr id="33" name="Group 32"/>
            <p:cNvGrpSpPr/>
            <p:nvPr/>
          </p:nvGrpSpPr>
          <p:grpSpPr>
            <a:xfrm>
              <a:off x="6822513" y="1373135"/>
              <a:ext cx="2151775" cy="1334505"/>
              <a:chOff x="6822513" y="801630"/>
              <a:chExt cx="2151775" cy="1334505"/>
            </a:xfrm>
          </p:grpSpPr>
          <p:grpSp>
            <p:nvGrpSpPr>
              <p:cNvPr id="32" name="Group 31"/>
              <p:cNvGrpSpPr/>
              <p:nvPr/>
            </p:nvGrpSpPr>
            <p:grpSpPr>
              <a:xfrm>
                <a:off x="7567441" y="1147345"/>
                <a:ext cx="661918" cy="988790"/>
                <a:chOff x="7567441" y="1147345"/>
                <a:chExt cx="661918" cy="988790"/>
              </a:xfrm>
            </p:grpSpPr>
            <p:sp>
              <p:nvSpPr>
                <p:cNvPr id="28" name="Rectangle 27"/>
                <p:cNvSpPr/>
                <p:nvPr/>
              </p:nvSpPr>
              <p:spPr>
                <a:xfrm>
                  <a:off x="7645400" y="1429694"/>
                  <a:ext cx="158538" cy="246706"/>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3" name="Picture 5"/>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67441" y="1147345"/>
                  <a:ext cx="661918" cy="988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 name="Rectangle 70"/>
              <p:cNvSpPr/>
              <p:nvPr/>
            </p:nvSpPr>
            <p:spPr>
              <a:xfrm>
                <a:off x="6822513" y="801630"/>
                <a:ext cx="2151775" cy="369332"/>
              </a:xfrm>
              <a:prstGeom prst="rect">
                <a:avLst/>
              </a:prstGeom>
              <a:noFill/>
              <a:ln>
                <a:noFill/>
              </a:ln>
            </p:spPr>
            <p:txBody>
              <a:bodyPr wrap="square">
                <a:spAutoFit/>
              </a:bodyPr>
              <a:lstStyle/>
              <a:p>
                <a:pPr algn="ctr"/>
                <a:r>
                  <a:rPr lang="en-GB" b="1" dirty="0">
                    <a:solidFill>
                      <a:schemeClr val="tx2"/>
                    </a:solidFill>
                  </a:rPr>
                  <a:t>Chemotherapy</a:t>
                </a:r>
                <a:endParaRPr lang="en-GB" b="1" baseline="30000" dirty="0">
                  <a:solidFill>
                    <a:schemeClr val="tx2"/>
                  </a:solidFill>
                </a:endParaRPr>
              </a:p>
            </p:txBody>
          </p:sp>
        </p:grpSp>
        <p:cxnSp>
          <p:nvCxnSpPr>
            <p:cNvPr id="17" name="Straight Connector 16"/>
            <p:cNvCxnSpPr/>
            <p:nvPr/>
          </p:nvCxnSpPr>
          <p:spPr>
            <a:xfrm>
              <a:off x="7023916" y="1224609"/>
              <a:ext cx="0" cy="180558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5369854" y="1224609"/>
              <a:ext cx="0" cy="180558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230984" y="2670463"/>
              <a:ext cx="1728358" cy="307777"/>
            </a:xfrm>
            <a:prstGeom prst="rect">
              <a:avLst/>
            </a:prstGeom>
            <a:noFill/>
          </p:spPr>
          <p:txBody>
            <a:bodyPr wrap="none" rtlCol="0">
              <a:spAutoFit/>
            </a:bodyPr>
            <a:lstStyle/>
            <a:p>
              <a:pPr algn="ctr"/>
              <a:r>
                <a:rPr lang="en-GB" sz="1400" dirty="0">
                  <a:solidFill>
                    <a:schemeClr val="tx2"/>
                  </a:solidFill>
                </a:rPr>
                <a:t>Typically first-line</a:t>
              </a:r>
            </a:p>
          </p:txBody>
        </p:sp>
      </p:grpSp>
    </p:spTree>
    <p:extLst>
      <p:ext uri="{BB962C8B-B14F-4D97-AF65-F5344CB8AC3E}">
        <p14:creationId xmlns:p14="http://schemas.microsoft.com/office/powerpoint/2010/main" val="112405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53" y="98516"/>
            <a:ext cx="10635342" cy="838882"/>
          </a:xfrm>
        </p:spPr>
        <p:txBody>
          <a:bodyPr/>
          <a:lstStyle/>
          <a:p>
            <a:r>
              <a:rPr lang="en-GB" dirty="0"/>
              <a:t>Effects of orchidectomy</a:t>
            </a:r>
          </a:p>
        </p:txBody>
      </p:sp>
      <p:sp>
        <p:nvSpPr>
          <p:cNvPr id="3" name="Content Placeholder 2"/>
          <p:cNvSpPr>
            <a:spLocks noGrp="1"/>
          </p:cNvSpPr>
          <p:nvPr>
            <p:ph idx="1"/>
          </p:nvPr>
        </p:nvSpPr>
        <p:spPr>
          <a:xfrm>
            <a:off x="2285999" y="986447"/>
            <a:ext cx="9646921" cy="4934155"/>
          </a:xfrm>
        </p:spPr>
        <p:txBody>
          <a:bodyPr>
            <a:normAutofit/>
          </a:bodyPr>
          <a:lstStyle/>
          <a:p>
            <a:pPr marL="0" indent="0">
              <a:buNone/>
            </a:pPr>
            <a:r>
              <a:rPr lang="en-GB" sz="1800" b="1" dirty="0"/>
              <a:t>Removal of one testicle</a:t>
            </a:r>
            <a:endParaRPr lang="en-GB" sz="1800" dirty="0"/>
          </a:p>
          <a:p>
            <a:pPr marL="269875" lvl="1" indent="-269875">
              <a:buFont typeface="Arial"/>
              <a:buChar char="•"/>
            </a:pPr>
            <a:r>
              <a:rPr lang="en-GB" sz="1600" dirty="0"/>
              <a:t>Usually has no effect on a man’s ability to get an erection and have sex</a:t>
            </a:r>
          </a:p>
          <a:p>
            <a:pPr marL="269875" lvl="1" indent="-269875">
              <a:buFont typeface="Arial"/>
              <a:buChar char="•"/>
            </a:pPr>
            <a:r>
              <a:rPr lang="en-GB" sz="1600" dirty="0"/>
              <a:t>One testicle is spared and remains functional, but </a:t>
            </a:r>
            <a:r>
              <a:rPr lang="en-GB" sz="1600" spc="-20" dirty="0"/>
              <a:t>orchidectomy (as well as subsequent radio- and chemotherapy)</a:t>
            </a:r>
            <a:r>
              <a:rPr lang="en-GB" sz="1600" dirty="0"/>
              <a:t> may lead to testosterone deficiency</a:t>
            </a:r>
            <a:r>
              <a:rPr lang="en-GB" sz="1600" baseline="30000" dirty="0"/>
              <a:t>1</a:t>
            </a:r>
          </a:p>
          <a:p>
            <a:pPr marL="269875" lvl="1" indent="-269875">
              <a:buFont typeface="Arial"/>
              <a:buChar char="•"/>
            </a:pPr>
            <a:r>
              <a:rPr lang="en-GB" sz="1600" dirty="0"/>
              <a:t>Unlikely to lead to infertility because the remaining testicle still produces sperm</a:t>
            </a:r>
            <a:r>
              <a:rPr lang="en-GB" sz="1600" baseline="30000" dirty="0"/>
              <a:t>2</a:t>
            </a:r>
          </a:p>
          <a:p>
            <a:pPr marL="0" lvl="1" indent="0">
              <a:buNone/>
            </a:pPr>
            <a:endParaRPr lang="en-GB" sz="1600" baseline="30000" dirty="0"/>
          </a:p>
          <a:p>
            <a:pPr marL="0" lvl="1" indent="0">
              <a:spcBef>
                <a:spcPts val="1800"/>
              </a:spcBef>
              <a:buNone/>
            </a:pPr>
            <a:r>
              <a:rPr lang="en-GB" sz="1600" b="1" dirty="0"/>
              <a:t>Removal of both testicles</a:t>
            </a:r>
          </a:p>
          <a:p>
            <a:pPr marL="269875" lvl="1" indent="-269875">
              <a:buFont typeface="Arial"/>
              <a:buChar char="•"/>
            </a:pPr>
            <a:r>
              <a:rPr lang="en-GB" sz="1600" dirty="0"/>
              <a:t>Sperm is no longer produced, resulting in infertility</a:t>
            </a:r>
          </a:p>
          <a:p>
            <a:pPr marL="269875" lvl="1" indent="-269875">
              <a:buFont typeface="Arial"/>
              <a:buChar char="•"/>
            </a:pPr>
            <a:r>
              <a:rPr lang="en-GB" sz="1600" dirty="0"/>
              <a:t>Without testicles, a man cannot make enough testosterone, which can decrease            sex drive and affect the ability to have erections</a:t>
            </a:r>
            <a:r>
              <a:rPr lang="en-GB" sz="1600" baseline="30000" dirty="0"/>
              <a:t>3</a:t>
            </a:r>
          </a:p>
          <a:p>
            <a:pPr lvl="1"/>
            <a:r>
              <a:rPr lang="en-GB" sz="1200" dirty="0"/>
              <a:t>Other effects include fatigue, hot flashes and loss of muscle mass</a:t>
            </a:r>
            <a:r>
              <a:rPr lang="en-GB" sz="1200" baseline="30000" dirty="0"/>
              <a:t>3</a:t>
            </a:r>
          </a:p>
          <a:p>
            <a:pPr marL="269875" lvl="1" indent="-269875">
              <a:buFont typeface="Arial"/>
              <a:buChar char="•"/>
            </a:pPr>
            <a:r>
              <a:rPr lang="en-GB" sz="1600" dirty="0" err="1"/>
              <a:t>TTh</a:t>
            </a:r>
            <a:r>
              <a:rPr lang="en-GB" sz="1600" dirty="0"/>
              <a:t> is needed to maintain sex drive and achieve an erection</a:t>
            </a:r>
          </a:p>
          <a:p>
            <a:pPr marL="0" lvl="1" indent="0">
              <a:buNone/>
            </a:pPr>
            <a:endParaRPr lang="en-GB" sz="1600" dirty="0"/>
          </a:p>
          <a:p>
            <a:pPr marL="0" lvl="1" indent="0">
              <a:spcBef>
                <a:spcPts val="1800"/>
              </a:spcBef>
              <a:buNone/>
            </a:pPr>
            <a:r>
              <a:rPr lang="en-GB" sz="1600" b="1" dirty="0"/>
              <a:t>Effects common to both </a:t>
            </a:r>
            <a:r>
              <a:rPr lang="en-GB" sz="1600" b="1" dirty="0" err="1"/>
              <a:t>uni</a:t>
            </a:r>
            <a:r>
              <a:rPr lang="en-GB" sz="1600" b="1" dirty="0"/>
              <a:t>- and bilateral </a:t>
            </a:r>
            <a:r>
              <a:rPr lang="en-GB" sz="1600" b="1" dirty="0" err="1"/>
              <a:t>orchidectomy</a:t>
            </a:r>
            <a:endParaRPr lang="en-GB" sz="1600" b="1" dirty="0"/>
          </a:p>
          <a:p>
            <a:pPr marL="269875" lvl="1" indent="-269875">
              <a:buFont typeface="Arial"/>
              <a:buChar char="•"/>
            </a:pPr>
            <a:r>
              <a:rPr lang="en-GB" sz="1600" dirty="0"/>
              <a:t>After orchidectomy, men may experience psychosocial problems related to body image and concerns about sexual and reproductive functioning</a:t>
            </a:r>
            <a:r>
              <a:rPr lang="en-GB" sz="1600" baseline="30000" dirty="0"/>
              <a:t>4</a:t>
            </a:r>
            <a:endParaRPr lang="en-US" sz="1600" baseline="30000" dirty="0"/>
          </a:p>
        </p:txBody>
      </p:sp>
      <p:pic>
        <p:nvPicPr>
          <p:cNvPr id="59"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t="1864"/>
          <a:stretch/>
        </p:blipFill>
        <p:spPr bwMode="auto">
          <a:xfrm>
            <a:off x="732784" y="2883145"/>
            <a:ext cx="1336663" cy="1381095"/>
          </a:xfrm>
          <a:prstGeom prst="rect">
            <a:avLst/>
          </a:prstGeom>
          <a:noFill/>
          <a:ln>
            <a:noFill/>
          </a:ln>
          <a:effectLst>
            <a:glow rad="635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736215" y="995870"/>
            <a:ext cx="1336663" cy="1407323"/>
            <a:chOff x="248116" y="1096151"/>
            <a:chExt cx="1524928" cy="1605540"/>
          </a:xfrm>
        </p:grpSpPr>
        <p:pic>
          <p:nvPicPr>
            <p:cNvPr id="60" name="Picture 2"/>
            <p:cNvPicPr>
              <a:picLocks noChangeAspect="1" noChangeArrowheads="1"/>
            </p:cNvPicPr>
            <p:nvPr/>
          </p:nvPicPr>
          <p:blipFill rotWithShape="1">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0000"/>
            <a:stretch/>
          </p:blipFill>
          <p:spPr bwMode="auto">
            <a:xfrm>
              <a:off x="1010580" y="1096151"/>
              <a:ext cx="762464" cy="1605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p:cNvPicPr>
              <a:picLocks noChangeAspect="1" noChangeArrowheads="1"/>
            </p:cNvPicPr>
            <p:nvPr/>
          </p:nvPicPr>
          <p:blipFill rotWithShape="1">
            <a:blip r:embed="rId5" cstate="print">
              <a:clrChange>
                <a:clrFrom>
                  <a:srgbClr val="FAFAFA"/>
                </a:clrFrom>
                <a:clrTo>
                  <a:srgbClr val="FAFAFA">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t="2575" r="50000" b="1"/>
            <a:stretch/>
          </p:blipFill>
          <p:spPr bwMode="auto">
            <a:xfrm>
              <a:off x="248116" y="1137510"/>
              <a:ext cx="762465" cy="1564181"/>
            </a:xfrm>
            <a:prstGeom prst="rect">
              <a:avLst/>
            </a:prstGeom>
            <a:noFill/>
            <a:ln>
              <a:noFill/>
            </a:ln>
            <a:effectLst>
              <a:glow rad="63500">
                <a:schemeClr val="accent4">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3" name="TextBox 62"/>
          <p:cNvSpPr txBox="1"/>
          <p:nvPr/>
        </p:nvSpPr>
        <p:spPr>
          <a:xfrm>
            <a:off x="1487425" y="5766379"/>
            <a:ext cx="10299191" cy="553998"/>
          </a:xfrm>
          <a:prstGeom prst="rect">
            <a:avLst/>
          </a:prstGeom>
          <a:noFill/>
        </p:spPr>
        <p:txBody>
          <a:bodyPr wrap="square" rtlCol="0" anchor="b">
            <a:spAutoFit/>
          </a:bodyPr>
          <a:lstStyle/>
          <a:p>
            <a:pPr defTabSz="457200">
              <a:defRPr/>
            </a:pPr>
            <a:r>
              <a:rPr lang="en-GB" sz="1000" dirty="0" err="1">
                <a:solidFill>
                  <a:schemeClr val="tx2"/>
                </a:solidFill>
              </a:rPr>
              <a:t>TTh</a:t>
            </a:r>
            <a:r>
              <a:rPr lang="en-GB" sz="1000" dirty="0">
                <a:solidFill>
                  <a:schemeClr val="tx2"/>
                </a:solidFill>
              </a:rPr>
              <a:t>, testosterone therapy</a:t>
            </a:r>
          </a:p>
          <a:p>
            <a:pPr defTabSz="457200">
              <a:defRPr/>
            </a:pPr>
            <a:r>
              <a:rPr lang="en-GB" sz="1000" b="1" dirty="0">
                <a:solidFill>
                  <a:schemeClr val="tx2"/>
                </a:solidFill>
              </a:rPr>
              <a:t>1.</a:t>
            </a:r>
            <a:r>
              <a:rPr lang="en-GB" sz="1000" dirty="0">
                <a:solidFill>
                  <a:schemeClr val="tx2"/>
                </a:solidFill>
              </a:rPr>
              <a:t> Kirby M</a:t>
            </a:r>
            <a:r>
              <a:rPr lang="en-GB" sz="1000" i="1" dirty="0">
                <a:solidFill>
                  <a:schemeClr val="tx2"/>
                </a:solidFill>
              </a:rPr>
              <a:t>. Trends </a:t>
            </a:r>
            <a:r>
              <a:rPr lang="en-GB" sz="1000" i="1" dirty="0" err="1">
                <a:solidFill>
                  <a:schemeClr val="tx2"/>
                </a:solidFill>
              </a:rPr>
              <a:t>Urol</a:t>
            </a:r>
            <a:r>
              <a:rPr lang="en-GB" sz="1000" i="1" dirty="0">
                <a:solidFill>
                  <a:schemeClr val="tx2"/>
                </a:solidFill>
              </a:rPr>
              <a:t> </a:t>
            </a:r>
            <a:r>
              <a:rPr lang="en-GB" sz="1000" i="1" dirty="0" err="1">
                <a:solidFill>
                  <a:schemeClr val="tx2"/>
                </a:solidFill>
              </a:rPr>
              <a:t>Mens</a:t>
            </a:r>
            <a:r>
              <a:rPr lang="en-GB" sz="1000" i="1" dirty="0">
                <a:solidFill>
                  <a:schemeClr val="tx2"/>
                </a:solidFill>
              </a:rPr>
              <a:t> Health</a:t>
            </a:r>
            <a:r>
              <a:rPr lang="en-GB" sz="1000" dirty="0">
                <a:solidFill>
                  <a:schemeClr val="tx2"/>
                </a:solidFill>
              </a:rPr>
              <a:t> 2020;11:12–17; </a:t>
            </a:r>
            <a:r>
              <a:rPr lang="en-GB" sz="1000" b="1" dirty="0">
                <a:solidFill>
                  <a:schemeClr val="tx2"/>
                </a:solidFill>
              </a:rPr>
              <a:t>2.</a:t>
            </a:r>
            <a:r>
              <a:rPr lang="en-GB" sz="1000" dirty="0">
                <a:solidFill>
                  <a:schemeClr val="tx2"/>
                </a:solidFill>
              </a:rPr>
              <a:t> </a:t>
            </a:r>
            <a:r>
              <a:rPr lang="en-GB" sz="1000" dirty="0" err="1">
                <a:solidFill>
                  <a:schemeClr val="tx2"/>
                </a:solidFill>
              </a:rPr>
              <a:t>Brydoy</a:t>
            </a:r>
            <a:r>
              <a:rPr lang="en-GB" sz="1000" dirty="0">
                <a:solidFill>
                  <a:schemeClr val="tx2"/>
                </a:solidFill>
              </a:rPr>
              <a:t> M </a:t>
            </a:r>
            <a:r>
              <a:rPr lang="en-GB" sz="1000" i="1" dirty="0">
                <a:solidFill>
                  <a:schemeClr val="tx2"/>
                </a:solidFill>
              </a:rPr>
              <a:t>et al. J Natl Cancer Inst</a:t>
            </a:r>
            <a:r>
              <a:rPr lang="en-GB" sz="1000" dirty="0">
                <a:solidFill>
                  <a:schemeClr val="tx2"/>
                </a:solidFill>
              </a:rPr>
              <a:t> 2005;97:1580–8; </a:t>
            </a:r>
            <a:r>
              <a:rPr lang="en-GB" sz="1000" b="1" dirty="0">
                <a:solidFill>
                  <a:schemeClr val="tx2"/>
                </a:solidFill>
              </a:rPr>
              <a:t>3.</a:t>
            </a:r>
            <a:r>
              <a:rPr lang="en-GB" sz="1000" dirty="0">
                <a:solidFill>
                  <a:schemeClr val="tx2"/>
                </a:solidFill>
              </a:rPr>
              <a:t> </a:t>
            </a:r>
            <a:r>
              <a:rPr lang="en-GB" sz="1000" dirty="0" err="1">
                <a:solidFill>
                  <a:schemeClr val="tx2"/>
                </a:solidFill>
              </a:rPr>
              <a:t>Bhasin</a:t>
            </a:r>
            <a:r>
              <a:rPr lang="en-GB" sz="1000" dirty="0">
                <a:solidFill>
                  <a:schemeClr val="tx2"/>
                </a:solidFill>
              </a:rPr>
              <a:t> S </a:t>
            </a:r>
            <a:r>
              <a:rPr lang="en-GB" sz="1000" i="1" dirty="0">
                <a:solidFill>
                  <a:schemeClr val="tx2"/>
                </a:solidFill>
              </a:rPr>
              <a:t>et al. J </a:t>
            </a:r>
            <a:r>
              <a:rPr lang="en-GB" sz="1000" i="1" dirty="0" err="1">
                <a:solidFill>
                  <a:schemeClr val="tx2"/>
                </a:solidFill>
              </a:rPr>
              <a:t>Clin</a:t>
            </a:r>
            <a:r>
              <a:rPr lang="en-GB" sz="1000" i="1" dirty="0">
                <a:solidFill>
                  <a:schemeClr val="tx2"/>
                </a:solidFill>
              </a:rPr>
              <a:t> </a:t>
            </a:r>
            <a:r>
              <a:rPr lang="en-GB" sz="1000" i="1" dirty="0" err="1">
                <a:solidFill>
                  <a:schemeClr val="tx2"/>
                </a:solidFill>
              </a:rPr>
              <a:t>Endocrinol</a:t>
            </a:r>
            <a:r>
              <a:rPr lang="en-GB" sz="1000" i="1" dirty="0">
                <a:solidFill>
                  <a:schemeClr val="tx2"/>
                </a:solidFill>
              </a:rPr>
              <a:t> </a:t>
            </a:r>
            <a:r>
              <a:rPr lang="en-GB" sz="1000" i="1" dirty="0" err="1">
                <a:solidFill>
                  <a:schemeClr val="tx2"/>
                </a:solidFill>
              </a:rPr>
              <a:t>Metab</a:t>
            </a:r>
            <a:r>
              <a:rPr lang="en-GB" sz="1000" dirty="0">
                <a:solidFill>
                  <a:schemeClr val="tx2"/>
                </a:solidFill>
              </a:rPr>
              <a:t> 2018;103:1715–44; </a:t>
            </a:r>
            <a:br>
              <a:rPr lang="en-GB" sz="1000" dirty="0">
                <a:solidFill>
                  <a:schemeClr val="tx2"/>
                </a:solidFill>
              </a:rPr>
            </a:br>
            <a:r>
              <a:rPr lang="en-GB" sz="1000" b="1" dirty="0">
                <a:solidFill>
                  <a:schemeClr val="tx2"/>
                </a:solidFill>
              </a:rPr>
              <a:t>4.</a:t>
            </a:r>
            <a:r>
              <a:rPr lang="en-GB" sz="1000" dirty="0">
                <a:solidFill>
                  <a:schemeClr val="tx2"/>
                </a:solidFill>
              </a:rPr>
              <a:t> </a:t>
            </a:r>
            <a:r>
              <a:rPr lang="en-GB" sz="1000" dirty="0" err="1">
                <a:solidFill>
                  <a:schemeClr val="tx2"/>
                </a:solidFill>
              </a:rPr>
              <a:t>Schepisi</a:t>
            </a:r>
            <a:r>
              <a:rPr lang="en-GB" sz="1000" dirty="0">
                <a:solidFill>
                  <a:schemeClr val="tx2"/>
                </a:solidFill>
              </a:rPr>
              <a:t> G </a:t>
            </a:r>
            <a:r>
              <a:rPr lang="en-GB" sz="1000" i="1" dirty="0">
                <a:solidFill>
                  <a:schemeClr val="tx2"/>
                </a:solidFill>
              </a:rPr>
              <a:t>et al. Front </a:t>
            </a:r>
            <a:r>
              <a:rPr lang="en-GB" sz="1000" i="1" dirty="0" err="1">
                <a:solidFill>
                  <a:schemeClr val="tx2"/>
                </a:solidFill>
              </a:rPr>
              <a:t>Endocrinol</a:t>
            </a:r>
            <a:r>
              <a:rPr lang="en-GB" sz="1000" i="1" dirty="0">
                <a:solidFill>
                  <a:schemeClr val="tx2"/>
                </a:solidFill>
              </a:rPr>
              <a:t> (Lausanne)</a:t>
            </a:r>
            <a:r>
              <a:rPr lang="en-GB" sz="1000" dirty="0">
                <a:solidFill>
                  <a:schemeClr val="tx2"/>
                </a:solidFill>
              </a:rPr>
              <a:t> 2019;10:113.</a:t>
            </a:r>
          </a:p>
        </p:txBody>
      </p:sp>
      <p:pic>
        <p:nvPicPr>
          <p:cNvPr id="17" name="Picture 2"/>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7858" y="4619162"/>
            <a:ext cx="897415" cy="1030038"/>
          </a:xfrm>
          <a:prstGeom prst="rect">
            <a:avLst/>
          </a:prstGeom>
          <a:noFill/>
          <a:ln>
            <a:noFill/>
          </a:ln>
          <a:effectLst>
            <a:glow rad="228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078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598" y="13844"/>
            <a:ext cx="11274552" cy="1325563"/>
          </a:xfrm>
        </p:spPr>
        <p:txBody>
          <a:bodyPr>
            <a:normAutofit/>
          </a:bodyPr>
          <a:lstStyle/>
          <a:p>
            <a:r>
              <a:rPr lang="en-GB" sz="3600" dirty="0"/>
              <a:t>Likelihood of testosterone deficiency following testicular cancer treatment</a:t>
            </a:r>
          </a:p>
        </p:txBody>
      </p:sp>
      <p:sp>
        <p:nvSpPr>
          <p:cNvPr id="3" name="Content Placeholder 2"/>
          <p:cNvSpPr>
            <a:spLocks noGrp="1"/>
          </p:cNvSpPr>
          <p:nvPr>
            <p:ph idx="1"/>
          </p:nvPr>
        </p:nvSpPr>
        <p:spPr>
          <a:xfrm>
            <a:off x="238929" y="1256248"/>
            <a:ext cx="11190406" cy="1471332"/>
          </a:xfrm>
        </p:spPr>
        <p:txBody>
          <a:bodyPr>
            <a:noAutofit/>
          </a:bodyPr>
          <a:lstStyle/>
          <a:p>
            <a:r>
              <a:rPr lang="en-GB" sz="1600" b="1" dirty="0"/>
              <a:t>Primary TD</a:t>
            </a:r>
            <a:r>
              <a:rPr lang="en-GB" sz="1600" dirty="0"/>
              <a:t>, characterised by low testosterone and high LH levels, </a:t>
            </a:r>
            <a:r>
              <a:rPr lang="en-GB" sz="1600" b="1" dirty="0"/>
              <a:t>affects ~20% of testicular cancer survivors</a:t>
            </a:r>
            <a:r>
              <a:rPr lang="en-GB" sz="1600" dirty="0"/>
              <a:t> after orchidectomy, with or without chemotherapy</a:t>
            </a:r>
            <a:r>
              <a:rPr lang="en-GB" sz="1600" baseline="30000" dirty="0"/>
              <a:t>1</a:t>
            </a:r>
          </a:p>
          <a:p>
            <a:r>
              <a:rPr lang="en-GB" sz="1600" dirty="0"/>
              <a:t>A systematic review and meta-analysis of 12 retrospective studies evaluated the risk of TD in testicular cancer survivors receiving different treatment combinations</a:t>
            </a:r>
            <a:r>
              <a:rPr lang="en-GB" sz="1600" baseline="30000" dirty="0"/>
              <a:t>2</a:t>
            </a:r>
          </a:p>
          <a:p>
            <a:pPr lvl="1"/>
            <a:r>
              <a:rPr lang="en-GB" sz="1200" dirty="0"/>
              <a:t>Follow-up time: 2 months to 12 years; lower reference limit for total testosterone: 8.0–12.1 </a:t>
            </a:r>
            <a:r>
              <a:rPr lang="en-GB" sz="1200" dirty="0" err="1"/>
              <a:t>nmol</a:t>
            </a:r>
            <a:r>
              <a:rPr lang="en-GB" sz="1200" dirty="0"/>
              <a:t>/L</a:t>
            </a:r>
            <a:endParaRPr lang="en-US" sz="1600" dirty="0"/>
          </a:p>
        </p:txBody>
      </p:sp>
      <p:sp>
        <p:nvSpPr>
          <p:cNvPr id="5" name="TextBox 4"/>
          <p:cNvSpPr txBox="1"/>
          <p:nvPr/>
        </p:nvSpPr>
        <p:spPr>
          <a:xfrm>
            <a:off x="1514857" y="5768479"/>
            <a:ext cx="10043159" cy="553998"/>
          </a:xfrm>
          <a:prstGeom prst="rect">
            <a:avLst/>
          </a:prstGeom>
          <a:noFill/>
        </p:spPr>
        <p:txBody>
          <a:bodyPr wrap="square" rtlCol="0" anchor="b">
            <a:spAutoFit/>
          </a:bodyPr>
          <a:lstStyle/>
          <a:p>
            <a:pPr defTabSz="457200">
              <a:defRPr/>
            </a:pPr>
            <a:r>
              <a:rPr lang="en-GB" sz="1000" dirty="0">
                <a:solidFill>
                  <a:schemeClr val="tx2"/>
                </a:solidFill>
              </a:rPr>
              <a:t>*Defined as 4 cycles of platin-based chemotherapy; **defined as double-dose cisplatin, &gt;4 cycles of platin-based combination chemotherapy, or both chemotherapy and </a:t>
            </a:r>
            <a:r>
              <a:rPr lang="en-GB" sz="1000" dirty="0" err="1">
                <a:solidFill>
                  <a:schemeClr val="tx2"/>
                </a:solidFill>
              </a:rPr>
              <a:t>infradiaphragmatic</a:t>
            </a:r>
            <a:r>
              <a:rPr lang="en-GB" sz="1000" dirty="0">
                <a:solidFill>
                  <a:schemeClr val="tx2"/>
                </a:solidFill>
              </a:rPr>
              <a:t> RT. LH, luteinising hormone; RT, radiotherapy; TD, testosterone deficiency</a:t>
            </a:r>
          </a:p>
          <a:p>
            <a:r>
              <a:rPr lang="en-GB" sz="1000" b="1" dirty="0">
                <a:solidFill>
                  <a:schemeClr val="tx2"/>
                </a:solidFill>
              </a:rPr>
              <a:t>1.</a:t>
            </a:r>
            <a:r>
              <a:rPr lang="en-GB" sz="1000" dirty="0">
                <a:solidFill>
                  <a:schemeClr val="tx2"/>
                </a:solidFill>
              </a:rPr>
              <a:t> </a:t>
            </a:r>
            <a:r>
              <a:rPr lang="en-GB" sz="1000" dirty="0" err="1">
                <a:solidFill>
                  <a:schemeClr val="tx2"/>
                </a:solidFill>
              </a:rPr>
              <a:t>Steggink</a:t>
            </a:r>
            <a:r>
              <a:rPr lang="en-GB" sz="1000" dirty="0">
                <a:solidFill>
                  <a:schemeClr val="tx2"/>
                </a:solidFill>
              </a:rPr>
              <a:t> LC </a:t>
            </a:r>
            <a:r>
              <a:rPr lang="en-GB" sz="1000" i="1" dirty="0">
                <a:solidFill>
                  <a:schemeClr val="tx2"/>
                </a:solidFill>
              </a:rPr>
              <a:t>et al. Andrology</a:t>
            </a:r>
            <a:r>
              <a:rPr lang="en-GB" sz="1000" dirty="0">
                <a:solidFill>
                  <a:schemeClr val="tx2"/>
                </a:solidFill>
              </a:rPr>
              <a:t> 2019;7:441–8; </a:t>
            </a:r>
            <a:r>
              <a:rPr lang="en-GB" sz="1000" b="1" dirty="0">
                <a:solidFill>
                  <a:schemeClr val="tx2"/>
                </a:solidFill>
              </a:rPr>
              <a:t>2.</a:t>
            </a:r>
            <a:r>
              <a:rPr lang="en-GB" sz="1000" dirty="0">
                <a:solidFill>
                  <a:schemeClr val="tx2"/>
                </a:solidFill>
              </a:rPr>
              <a:t> </a:t>
            </a:r>
            <a:r>
              <a:rPr lang="en-GB" sz="1000" dirty="0" err="1">
                <a:solidFill>
                  <a:schemeClr val="tx2"/>
                </a:solidFill>
              </a:rPr>
              <a:t>Bandak</a:t>
            </a:r>
            <a:r>
              <a:rPr lang="en-GB" sz="1000" dirty="0">
                <a:solidFill>
                  <a:schemeClr val="tx2"/>
                </a:solidFill>
              </a:rPr>
              <a:t> M </a:t>
            </a:r>
            <a:r>
              <a:rPr lang="en-GB" sz="1000" i="1" dirty="0">
                <a:solidFill>
                  <a:schemeClr val="tx2"/>
                </a:solidFill>
              </a:rPr>
              <a:t>et al. Andrology</a:t>
            </a:r>
            <a:r>
              <a:rPr lang="en-GB" sz="1000" dirty="0">
                <a:solidFill>
                  <a:schemeClr val="tx2"/>
                </a:solidFill>
              </a:rPr>
              <a:t> 2016;4:382–8.</a:t>
            </a:r>
          </a:p>
        </p:txBody>
      </p:sp>
      <p:graphicFrame>
        <p:nvGraphicFramePr>
          <p:cNvPr id="4" name="Table 3"/>
          <p:cNvGraphicFramePr>
            <a:graphicFrameLocks noGrp="1"/>
          </p:cNvGraphicFramePr>
          <p:nvPr>
            <p:extLst>
              <p:ext uri="{D42A27DB-BD31-4B8C-83A1-F6EECF244321}">
                <p14:modId xmlns:p14="http://schemas.microsoft.com/office/powerpoint/2010/main" val="1963704978"/>
              </p:ext>
            </p:extLst>
          </p:nvPr>
        </p:nvGraphicFramePr>
        <p:xfrm>
          <a:off x="740664" y="2756768"/>
          <a:ext cx="10122407" cy="1941540"/>
        </p:xfrm>
        <a:graphic>
          <a:graphicData uri="http://schemas.openxmlformats.org/drawingml/2006/table">
            <a:tbl>
              <a:tblPr firstRow="1" bandRow="1">
                <a:tableStyleId>{5C22544A-7EE6-4342-B048-85BDC9FD1C3A}</a:tableStyleId>
              </a:tblPr>
              <a:tblGrid>
                <a:gridCol w="1955332">
                  <a:extLst>
                    <a:ext uri="{9D8B030D-6E8A-4147-A177-3AD203B41FA5}">
                      <a16:colId xmlns:a16="http://schemas.microsoft.com/office/drawing/2014/main" val="20000"/>
                    </a:ext>
                  </a:extLst>
                </a:gridCol>
                <a:gridCol w="3467001">
                  <a:extLst>
                    <a:ext uri="{9D8B030D-6E8A-4147-A177-3AD203B41FA5}">
                      <a16:colId xmlns:a16="http://schemas.microsoft.com/office/drawing/2014/main" val="20001"/>
                    </a:ext>
                  </a:extLst>
                </a:gridCol>
                <a:gridCol w="837809">
                  <a:extLst>
                    <a:ext uri="{9D8B030D-6E8A-4147-A177-3AD203B41FA5}">
                      <a16:colId xmlns:a16="http://schemas.microsoft.com/office/drawing/2014/main" val="20002"/>
                    </a:ext>
                  </a:extLst>
                </a:gridCol>
                <a:gridCol w="3862265">
                  <a:extLst>
                    <a:ext uri="{9D8B030D-6E8A-4147-A177-3AD203B41FA5}">
                      <a16:colId xmlns:a16="http://schemas.microsoft.com/office/drawing/2014/main" val="20003"/>
                    </a:ext>
                  </a:extLst>
                </a:gridCol>
              </a:tblGrid>
              <a:tr h="0">
                <a:tc gridSpan="2">
                  <a:txBody>
                    <a:bodyPr/>
                    <a:lstStyle/>
                    <a:p>
                      <a:r>
                        <a:rPr lang="en-GB" sz="1550" dirty="0"/>
                        <a:t>Orchidectomy</a:t>
                      </a:r>
                      <a:r>
                        <a:rPr lang="en-GB" sz="1550" baseline="0" dirty="0"/>
                        <a:t> plus:</a:t>
                      </a:r>
                      <a:endParaRPr lang="en-GB" sz="1550" dirty="0"/>
                    </a:p>
                  </a:txBody>
                  <a:tcPr marL="36000" marR="36000" marT="36000" marB="36000"/>
                </a:tc>
                <a:tc hMerge="1">
                  <a:txBody>
                    <a:bodyPr/>
                    <a:lstStyle/>
                    <a:p>
                      <a:endParaRPr lang="en-GB"/>
                    </a:p>
                  </a:txBody>
                  <a:tcPr/>
                </a:tc>
                <a:tc gridSpan="2">
                  <a:txBody>
                    <a:bodyPr/>
                    <a:lstStyle/>
                    <a:p>
                      <a:r>
                        <a:rPr lang="en-GB" sz="1550" dirty="0"/>
                        <a:t>Odds ratio for TD</a:t>
                      </a:r>
                      <a:r>
                        <a:rPr lang="en-GB" sz="1550" baseline="0" dirty="0"/>
                        <a:t> </a:t>
                      </a:r>
                      <a:r>
                        <a:rPr lang="en-GB" sz="1550" dirty="0"/>
                        <a:t>(</a:t>
                      </a:r>
                      <a:r>
                        <a:rPr lang="en-GB" sz="1550" i="1" dirty="0"/>
                        <a:t>vs</a:t>
                      </a:r>
                      <a:r>
                        <a:rPr lang="en-GB" sz="1550" dirty="0"/>
                        <a:t> orchidectomy alone)</a:t>
                      </a:r>
                    </a:p>
                  </a:txBody>
                  <a:tcPr marL="36000" marR="36000" marT="36000" marB="36000"/>
                </a:tc>
                <a:tc hMerge="1">
                  <a:txBody>
                    <a:bodyPr/>
                    <a:lstStyle/>
                    <a:p>
                      <a:endParaRPr lang="en-GB"/>
                    </a:p>
                  </a:txBody>
                  <a:tcPr/>
                </a:tc>
                <a:extLst>
                  <a:ext uri="{0D108BD9-81ED-4DB2-BD59-A6C34878D82A}">
                    <a16:rowId xmlns:a16="http://schemas.microsoft.com/office/drawing/2014/main" val="10000"/>
                  </a:ext>
                </a:extLst>
              </a:tr>
              <a:tr h="370840">
                <a:tc>
                  <a:txBody>
                    <a:bodyPr/>
                    <a:lstStyle/>
                    <a:p>
                      <a:endParaRPr lang="en-GB" sz="1550" dirty="0"/>
                    </a:p>
                  </a:txBody>
                  <a:tcPr marL="36000" marR="36000" marT="36000" marB="3600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50" dirty="0"/>
                        <a:t>Standard</a:t>
                      </a:r>
                      <a:br>
                        <a:rPr lang="en-GB" sz="1550" dirty="0"/>
                      </a:br>
                      <a:r>
                        <a:rPr lang="en-GB" sz="1550" dirty="0"/>
                        <a:t>chemotherapy*</a:t>
                      </a:r>
                    </a:p>
                  </a:txBody>
                  <a:tcPr marL="36000" marR="36000" marT="36000" marB="36000"/>
                </a:tc>
                <a:tc>
                  <a:txBody>
                    <a:bodyPr/>
                    <a:lstStyle/>
                    <a:p>
                      <a:pPr algn="r"/>
                      <a:r>
                        <a:rPr lang="en-GB" sz="2400" b="1" dirty="0">
                          <a:solidFill>
                            <a:schemeClr val="tx2"/>
                          </a:solidFill>
                        </a:rPr>
                        <a:t>1.8</a:t>
                      </a:r>
                      <a:endParaRPr lang="en-GB" sz="1600" dirty="0"/>
                    </a:p>
                  </a:txBody>
                  <a:tcPr marL="36000" marR="36000" marT="36000" marB="36000" anchor="ctr">
                    <a:lnR w="12700" cap="flat" cmpd="sng" algn="ctr">
                      <a:noFill/>
                      <a:prstDash val="solid"/>
                      <a:round/>
                      <a:headEnd type="none" w="med" len="med"/>
                      <a:tailEnd type="none" w="med" len="med"/>
                    </a:lnR>
                  </a:tcPr>
                </a:tc>
                <a:tc>
                  <a:txBody>
                    <a:bodyPr/>
                    <a:lstStyle/>
                    <a:p>
                      <a:r>
                        <a:rPr lang="en-GB" sz="1550" dirty="0"/>
                        <a:t>(95% CI: 1.3,</a:t>
                      </a:r>
                      <a:r>
                        <a:rPr lang="en-GB" sz="1550" baseline="0" dirty="0"/>
                        <a:t> </a:t>
                      </a:r>
                      <a:r>
                        <a:rPr lang="en-GB" sz="1550" dirty="0"/>
                        <a:t>2.5;</a:t>
                      </a:r>
                      <a:r>
                        <a:rPr lang="en-GB" sz="1550" baseline="0" dirty="0"/>
                        <a:t> p=0.0007)</a:t>
                      </a:r>
                      <a:endParaRPr lang="en-GB" sz="1550" dirty="0"/>
                    </a:p>
                  </a:txBody>
                  <a:tcPr marL="36000" marR="36000" marT="36000" marB="36000" anchor="ctr">
                    <a:lnL w="12700" cap="flat" cmpd="sng" algn="ctr">
                      <a:no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endParaRPr lang="en-GB" sz="1550" dirty="0"/>
                    </a:p>
                  </a:txBody>
                  <a:tcPr marL="36000" marR="36000" marT="36000" marB="3600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550" dirty="0"/>
                        <a:t>Non-conventional</a:t>
                      </a:r>
                      <a:br>
                        <a:rPr lang="en-GB" sz="1550" dirty="0"/>
                      </a:br>
                      <a:r>
                        <a:rPr lang="en-GB" sz="1550" dirty="0"/>
                        <a:t>chemotherapy**</a:t>
                      </a:r>
                    </a:p>
                  </a:txBody>
                  <a:tcPr marL="36000" marR="36000" marT="36000" marB="36000"/>
                </a:tc>
                <a:tc>
                  <a:txBody>
                    <a:bodyPr/>
                    <a:lstStyle/>
                    <a:p>
                      <a:pPr algn="r"/>
                      <a:r>
                        <a:rPr lang="en-GB" sz="2400" b="1" dirty="0">
                          <a:solidFill>
                            <a:schemeClr val="tx2"/>
                          </a:solidFill>
                        </a:rPr>
                        <a:t>3.1</a:t>
                      </a:r>
                      <a:endParaRPr lang="en-GB" sz="1600" dirty="0"/>
                    </a:p>
                  </a:txBody>
                  <a:tcPr marL="36000" marR="36000" marT="36000" marB="36000" anchor="ctr">
                    <a:lnR w="12700" cap="flat" cmpd="sng" algn="ctr">
                      <a:noFill/>
                      <a:prstDash val="solid"/>
                      <a:round/>
                      <a:headEnd type="none" w="med" len="med"/>
                      <a:tailEnd type="none" w="med" len="med"/>
                    </a:lnR>
                  </a:tcPr>
                </a:tc>
                <a:tc>
                  <a:txBody>
                    <a:bodyPr/>
                    <a:lstStyle/>
                    <a:p>
                      <a:r>
                        <a:rPr lang="en-GB" sz="1550" dirty="0"/>
                        <a:t>(95% CI: 2.0, 4.8; p&lt;0.0001)</a:t>
                      </a:r>
                    </a:p>
                  </a:txBody>
                  <a:tcPr marL="36000" marR="36000" marT="36000" marB="36000" anchor="ct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br>
                        <a:rPr lang="en-GB" sz="1550" dirty="0"/>
                      </a:br>
                      <a:endParaRPr lang="en-GB" sz="1550" dirty="0"/>
                    </a:p>
                  </a:txBody>
                  <a:tcPr marL="36000" marR="36000" marT="36000" marB="36000"/>
                </a:tc>
                <a:tc>
                  <a:txBody>
                    <a:bodyPr/>
                    <a:lstStyle/>
                    <a:p>
                      <a:r>
                        <a:rPr lang="en-GB" sz="1550" dirty="0" err="1"/>
                        <a:t>Infradiaphragmatic</a:t>
                      </a:r>
                      <a:br>
                        <a:rPr lang="en-GB" sz="1550" dirty="0"/>
                      </a:br>
                      <a:r>
                        <a:rPr lang="en-GB" sz="1550" dirty="0"/>
                        <a:t>RT</a:t>
                      </a:r>
                    </a:p>
                  </a:txBody>
                  <a:tcPr marL="36000" marR="36000" marT="36000" marB="36000"/>
                </a:tc>
                <a:tc>
                  <a:txBody>
                    <a:bodyPr/>
                    <a:lstStyle/>
                    <a:p>
                      <a:pPr algn="r"/>
                      <a:r>
                        <a:rPr lang="en-GB" sz="2400" b="1" dirty="0">
                          <a:solidFill>
                            <a:schemeClr val="tx2"/>
                          </a:solidFill>
                        </a:rPr>
                        <a:t>1.6</a:t>
                      </a:r>
                      <a:endParaRPr lang="en-GB" sz="1600" dirty="0"/>
                    </a:p>
                  </a:txBody>
                  <a:tcPr marL="36000" marR="36000" marT="36000" marB="36000" anchor="ctr">
                    <a:lnR w="12700" cap="flat" cmpd="sng" algn="ctr">
                      <a:noFill/>
                      <a:prstDash val="solid"/>
                      <a:round/>
                      <a:headEnd type="none" w="med" len="med"/>
                      <a:tailEnd type="none" w="med" len="med"/>
                    </a:lnR>
                  </a:tcPr>
                </a:tc>
                <a:tc>
                  <a:txBody>
                    <a:bodyPr/>
                    <a:lstStyle/>
                    <a:p>
                      <a:r>
                        <a:rPr lang="en-GB" sz="1550" dirty="0"/>
                        <a:t>(95% CI: 1.0, 2.4; p=0.03)</a:t>
                      </a:r>
                    </a:p>
                  </a:txBody>
                  <a:tcPr marL="36000" marR="36000" marT="36000" marB="36000" anchor="ct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grpSp>
        <p:nvGrpSpPr>
          <p:cNvPr id="17" name="Group 16"/>
          <p:cNvGrpSpPr/>
          <p:nvPr/>
        </p:nvGrpSpPr>
        <p:grpSpPr>
          <a:xfrm>
            <a:off x="978408" y="3076477"/>
            <a:ext cx="5117592" cy="1588893"/>
            <a:chOff x="970005" y="3199770"/>
            <a:chExt cx="4003888" cy="1588893"/>
          </a:xfrm>
        </p:grpSpPr>
        <p:pic>
          <p:nvPicPr>
            <p:cNvPr id="62" name="Picture 2"/>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0005" y="3376303"/>
              <a:ext cx="1212693" cy="127679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 11"/>
            <p:cNvGrpSpPr/>
            <p:nvPr/>
          </p:nvGrpSpPr>
          <p:grpSpPr>
            <a:xfrm>
              <a:off x="4266874" y="3199770"/>
              <a:ext cx="350761" cy="523976"/>
              <a:chOff x="4211119" y="3199770"/>
              <a:chExt cx="350761" cy="523976"/>
            </a:xfrm>
          </p:grpSpPr>
          <p:sp>
            <p:nvSpPr>
              <p:cNvPr id="10" name="Rectangle 9"/>
              <p:cNvSpPr/>
              <p:nvPr/>
            </p:nvSpPr>
            <p:spPr>
              <a:xfrm>
                <a:off x="4254377" y="3346749"/>
                <a:ext cx="95263" cy="14521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4" name="Picture 5"/>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1119" y="3199770"/>
                <a:ext cx="350761" cy="52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3910616" y="3736446"/>
              <a:ext cx="1063277" cy="523976"/>
              <a:chOff x="3854861" y="3736446"/>
              <a:chExt cx="1063277" cy="523976"/>
            </a:xfrm>
          </p:grpSpPr>
          <p:grpSp>
            <p:nvGrpSpPr>
              <p:cNvPr id="13" name="Group 12"/>
              <p:cNvGrpSpPr/>
              <p:nvPr/>
            </p:nvGrpSpPr>
            <p:grpSpPr>
              <a:xfrm>
                <a:off x="3854861" y="3765634"/>
                <a:ext cx="263525" cy="465600"/>
                <a:chOff x="3854861" y="3765634"/>
                <a:chExt cx="263525" cy="465600"/>
              </a:xfrm>
            </p:grpSpPr>
            <p:sp>
              <p:nvSpPr>
                <p:cNvPr id="7" name="Rectangle 6"/>
                <p:cNvSpPr/>
                <p:nvPr/>
              </p:nvSpPr>
              <p:spPr>
                <a:xfrm>
                  <a:off x="3889722" y="3803452"/>
                  <a:ext cx="127626" cy="14416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074" name="Picture 2"/>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54861" y="3765634"/>
                  <a:ext cx="263525" cy="46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 name="Group 14"/>
              <p:cNvGrpSpPr/>
              <p:nvPr/>
            </p:nvGrpSpPr>
            <p:grpSpPr>
              <a:xfrm>
                <a:off x="4410708" y="3779377"/>
                <a:ext cx="507430" cy="457949"/>
                <a:chOff x="4410708" y="3779377"/>
                <a:chExt cx="507430" cy="457949"/>
              </a:xfrm>
            </p:grpSpPr>
            <p:sp>
              <p:nvSpPr>
                <p:cNvPr id="14" name="Oval 13"/>
                <p:cNvSpPr/>
                <p:nvPr/>
              </p:nvSpPr>
              <p:spPr>
                <a:xfrm>
                  <a:off x="4474633" y="3814235"/>
                  <a:ext cx="385233" cy="385233"/>
                </a:xfrm>
                <a:prstGeom prst="ellipse">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69" name="Picture 3"/>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0708" y="3779377"/>
                  <a:ext cx="507430" cy="45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1" name="Group 80"/>
              <p:cNvGrpSpPr/>
              <p:nvPr/>
            </p:nvGrpSpPr>
            <p:grpSpPr>
              <a:xfrm flipH="1">
                <a:off x="4083285" y="3736446"/>
                <a:ext cx="350761" cy="523976"/>
                <a:chOff x="4211119" y="3199770"/>
                <a:chExt cx="350761" cy="523976"/>
              </a:xfrm>
            </p:grpSpPr>
            <p:sp>
              <p:nvSpPr>
                <p:cNvPr id="82" name="Rectangle 81"/>
                <p:cNvSpPr/>
                <p:nvPr/>
              </p:nvSpPr>
              <p:spPr>
                <a:xfrm>
                  <a:off x="4254377" y="3346749"/>
                  <a:ext cx="95263" cy="145215"/>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83" name="Picture 5"/>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1119" y="3199770"/>
                  <a:ext cx="350761" cy="52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89" name="Group 88"/>
            <p:cNvGrpSpPr/>
            <p:nvPr/>
          </p:nvGrpSpPr>
          <p:grpSpPr>
            <a:xfrm>
              <a:off x="4188539" y="4330714"/>
              <a:ext cx="507430" cy="457949"/>
              <a:chOff x="4410708" y="3779377"/>
              <a:chExt cx="507430" cy="457949"/>
            </a:xfrm>
          </p:grpSpPr>
          <p:sp>
            <p:nvSpPr>
              <p:cNvPr id="90" name="Oval 89"/>
              <p:cNvSpPr/>
              <p:nvPr/>
            </p:nvSpPr>
            <p:spPr>
              <a:xfrm>
                <a:off x="4474633" y="3814235"/>
                <a:ext cx="385233" cy="385233"/>
              </a:xfrm>
              <a:prstGeom prst="ellipse">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1" name="Picture 3"/>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10708" y="3779377"/>
                <a:ext cx="507430" cy="45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0" name="Content Placeholder 2"/>
          <p:cNvSpPr txBox="1">
            <a:spLocks/>
          </p:cNvSpPr>
          <p:nvPr/>
        </p:nvSpPr>
        <p:spPr>
          <a:xfrm>
            <a:off x="238930" y="4779128"/>
            <a:ext cx="11189220" cy="989351"/>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1600" dirty="0">
                <a:latin typeface="+mn-lt"/>
              </a:rPr>
              <a:t>Standard chemotherapy, non-conventional chemotherapy and </a:t>
            </a:r>
            <a:r>
              <a:rPr lang="en-GB" sz="1600" dirty="0" err="1">
                <a:latin typeface="+mn-lt"/>
              </a:rPr>
              <a:t>infradiaphragmatic</a:t>
            </a:r>
            <a:r>
              <a:rPr lang="en-GB" sz="1600" dirty="0">
                <a:latin typeface="+mn-lt"/>
              </a:rPr>
              <a:t> RT were all associated with an </a:t>
            </a:r>
            <a:r>
              <a:rPr lang="en-GB" sz="1600" b="1" dirty="0">
                <a:latin typeface="+mn-lt"/>
              </a:rPr>
              <a:t>increased likelihood of TD versus </a:t>
            </a:r>
            <a:r>
              <a:rPr lang="en-GB" sz="1600" b="1" dirty="0" err="1">
                <a:latin typeface="+mn-lt"/>
              </a:rPr>
              <a:t>orchidectomy</a:t>
            </a:r>
            <a:r>
              <a:rPr lang="en-GB" sz="1600" b="1" dirty="0">
                <a:latin typeface="+mn-lt"/>
              </a:rPr>
              <a:t> alone</a:t>
            </a:r>
            <a:r>
              <a:rPr lang="en-GB" sz="1600" dirty="0">
                <a:latin typeface="+mn-lt"/>
              </a:rPr>
              <a:t> in patients receiving treatment for testicular cancer</a:t>
            </a:r>
            <a:endParaRPr lang="en-US" sz="1600" dirty="0">
              <a:latin typeface="+mn-lt"/>
            </a:endParaRPr>
          </a:p>
        </p:txBody>
      </p:sp>
    </p:spTree>
    <p:extLst>
      <p:ext uri="{BB962C8B-B14F-4D97-AF65-F5344CB8AC3E}">
        <p14:creationId xmlns:p14="http://schemas.microsoft.com/office/powerpoint/2010/main" val="331546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152401"/>
            <a:ext cx="11283696" cy="834047"/>
          </a:xfrm>
        </p:spPr>
        <p:txBody>
          <a:bodyPr>
            <a:noAutofit/>
          </a:bodyPr>
          <a:lstStyle/>
          <a:p>
            <a:r>
              <a:rPr lang="en-GB" sz="2900" dirty="0"/>
              <a:t>Gonadal endocrine function is disturbed in patients with testicular cancer treated with chemotherapy</a:t>
            </a:r>
          </a:p>
        </p:txBody>
      </p:sp>
      <p:sp>
        <p:nvSpPr>
          <p:cNvPr id="3" name="Content Placeholder 2"/>
          <p:cNvSpPr>
            <a:spLocks noGrp="1"/>
          </p:cNvSpPr>
          <p:nvPr>
            <p:ph idx="1"/>
          </p:nvPr>
        </p:nvSpPr>
        <p:spPr>
          <a:xfrm>
            <a:off x="301752" y="1086806"/>
            <a:ext cx="11164824" cy="1272572"/>
          </a:xfrm>
        </p:spPr>
        <p:txBody>
          <a:bodyPr>
            <a:noAutofit/>
          </a:bodyPr>
          <a:lstStyle/>
          <a:p>
            <a:r>
              <a:rPr lang="en-GB" sz="1550" b="1" dirty="0"/>
              <a:t>Aim:</a:t>
            </a:r>
            <a:r>
              <a:rPr lang="en-GB" sz="1550" dirty="0"/>
              <a:t> to investigate INSL3 as a marker of </a:t>
            </a:r>
            <a:r>
              <a:rPr lang="en-GB" sz="1550" dirty="0" err="1"/>
              <a:t>Leydig</a:t>
            </a:r>
            <a:r>
              <a:rPr lang="en-GB" sz="1550" dirty="0"/>
              <a:t> cell function in two cohorts of testicular cancer survivors after </a:t>
            </a:r>
            <a:r>
              <a:rPr lang="en-GB" sz="1550" dirty="0" err="1"/>
              <a:t>orchidectomy</a:t>
            </a:r>
            <a:r>
              <a:rPr lang="en-GB" sz="1550" dirty="0"/>
              <a:t> ± chemotherapy</a:t>
            </a:r>
          </a:p>
          <a:p>
            <a:r>
              <a:rPr lang="en-GB" sz="1550" dirty="0"/>
              <a:t>In chemotherapy-treated patients with testicular cancer, </a:t>
            </a:r>
            <a:r>
              <a:rPr lang="en-GB" sz="1550" b="1" dirty="0"/>
              <a:t>gonadal endocrine function was disturbed</a:t>
            </a:r>
            <a:r>
              <a:rPr lang="en-GB" sz="1550" dirty="0"/>
              <a:t> pre-chemotherapy (due to </a:t>
            </a:r>
            <a:r>
              <a:rPr lang="en-GB" sz="1550" dirty="0" err="1"/>
              <a:t>hCG</a:t>
            </a:r>
            <a:r>
              <a:rPr lang="en-GB" sz="1550" dirty="0"/>
              <a:t>-producing tumours), after 1 year, and at long-term follow-up</a:t>
            </a:r>
          </a:p>
        </p:txBody>
      </p:sp>
      <p:sp>
        <p:nvSpPr>
          <p:cNvPr id="5" name="TextBox 4"/>
          <p:cNvSpPr txBox="1"/>
          <p:nvPr/>
        </p:nvSpPr>
        <p:spPr>
          <a:xfrm>
            <a:off x="1523999" y="5888593"/>
            <a:ext cx="9144001" cy="400110"/>
          </a:xfrm>
          <a:prstGeom prst="rect">
            <a:avLst/>
          </a:prstGeom>
          <a:noFill/>
        </p:spPr>
        <p:txBody>
          <a:bodyPr wrap="square" rtlCol="0" anchor="b">
            <a:spAutoFit/>
          </a:bodyPr>
          <a:lstStyle/>
          <a:p>
            <a:pPr defTabSz="457200">
              <a:defRPr/>
            </a:pPr>
            <a:r>
              <a:rPr lang="el-GR" sz="1000" dirty="0">
                <a:solidFill>
                  <a:schemeClr val="tx2"/>
                </a:solidFill>
              </a:rPr>
              <a:t>β</a:t>
            </a:r>
            <a:r>
              <a:rPr lang="en-GB" sz="1000" dirty="0">
                <a:solidFill>
                  <a:schemeClr val="tx2"/>
                </a:solidFill>
              </a:rPr>
              <a:t>-</a:t>
            </a:r>
            <a:r>
              <a:rPr lang="en-GB" sz="1000" dirty="0" err="1">
                <a:solidFill>
                  <a:schemeClr val="tx2"/>
                </a:solidFill>
              </a:rPr>
              <a:t>hCG</a:t>
            </a:r>
            <a:r>
              <a:rPr lang="en-GB" sz="1000" dirty="0">
                <a:solidFill>
                  <a:schemeClr val="tx2"/>
                </a:solidFill>
              </a:rPr>
              <a:t>, </a:t>
            </a:r>
            <a:r>
              <a:rPr lang="el-GR" sz="1000" dirty="0">
                <a:solidFill>
                  <a:schemeClr val="tx2"/>
                </a:solidFill>
              </a:rPr>
              <a:t>β</a:t>
            </a:r>
            <a:r>
              <a:rPr lang="en-GB" sz="1000" dirty="0">
                <a:solidFill>
                  <a:schemeClr val="tx2"/>
                </a:solidFill>
              </a:rPr>
              <a:t> subunit of human chorionic gonadotropin; INSL3, insulin-like factor 3; LN, luteinising hormone</a:t>
            </a:r>
          </a:p>
          <a:p>
            <a:r>
              <a:rPr lang="en-GB" sz="1000" dirty="0" err="1">
                <a:solidFill>
                  <a:schemeClr val="tx2"/>
                </a:solidFill>
              </a:rPr>
              <a:t>Steggink</a:t>
            </a:r>
            <a:r>
              <a:rPr lang="en-GB" sz="1000" dirty="0">
                <a:solidFill>
                  <a:schemeClr val="tx2"/>
                </a:solidFill>
              </a:rPr>
              <a:t> LC </a:t>
            </a:r>
            <a:r>
              <a:rPr lang="en-GB" sz="1000" i="1" dirty="0">
                <a:solidFill>
                  <a:schemeClr val="tx2"/>
                </a:solidFill>
              </a:rPr>
              <a:t>et al. Andrology</a:t>
            </a:r>
            <a:r>
              <a:rPr lang="en-GB" sz="1000" dirty="0">
                <a:solidFill>
                  <a:schemeClr val="tx2"/>
                </a:solidFill>
              </a:rPr>
              <a:t> 2019;7:441–8.</a:t>
            </a:r>
          </a:p>
        </p:txBody>
      </p:sp>
      <p:grpSp>
        <p:nvGrpSpPr>
          <p:cNvPr id="15" name="Group 14"/>
          <p:cNvGrpSpPr/>
          <p:nvPr/>
        </p:nvGrpSpPr>
        <p:grpSpPr>
          <a:xfrm>
            <a:off x="374904" y="2195406"/>
            <a:ext cx="10817351" cy="1663112"/>
            <a:chOff x="199101" y="2336262"/>
            <a:chExt cx="8516929" cy="1663112"/>
          </a:xfrm>
        </p:grpSpPr>
        <p:grpSp>
          <p:nvGrpSpPr>
            <p:cNvPr id="11" name="Group 10"/>
            <p:cNvGrpSpPr/>
            <p:nvPr/>
          </p:nvGrpSpPr>
          <p:grpSpPr>
            <a:xfrm>
              <a:off x="427970" y="2336262"/>
              <a:ext cx="8288060" cy="1663112"/>
              <a:chOff x="504218" y="2268528"/>
              <a:chExt cx="8288060" cy="1663112"/>
            </a:xfrm>
          </p:grpSpPr>
          <p:sp>
            <p:nvSpPr>
              <p:cNvPr id="23" name="Content Placeholder 2"/>
              <p:cNvSpPr txBox="1">
                <a:spLocks/>
              </p:cNvSpPr>
              <p:nvPr/>
            </p:nvSpPr>
            <p:spPr>
              <a:xfrm>
                <a:off x="524108" y="2352461"/>
                <a:ext cx="8267354" cy="1378709"/>
              </a:xfrm>
              <a:prstGeom prst="roundRect">
                <a:avLst>
                  <a:gd name="adj" fmla="val 12115"/>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8" name="Rectangle 7"/>
              <p:cNvSpPr/>
              <p:nvPr/>
            </p:nvSpPr>
            <p:spPr>
              <a:xfrm>
                <a:off x="2656155" y="2352461"/>
                <a:ext cx="3073635" cy="602494"/>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ound Single Corner Rectangle 8"/>
              <p:cNvSpPr/>
              <p:nvPr/>
            </p:nvSpPr>
            <p:spPr>
              <a:xfrm>
                <a:off x="5729790" y="2352460"/>
                <a:ext cx="3061672" cy="602495"/>
              </a:xfrm>
              <a:prstGeom prst="round1Rect">
                <a:avLst>
                  <a:gd name="adj" fmla="val 27579"/>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ound Same Side Corner Rectangle 23"/>
              <p:cNvSpPr/>
              <p:nvPr/>
            </p:nvSpPr>
            <p:spPr>
              <a:xfrm rot="16200000">
                <a:off x="900777" y="1975795"/>
                <a:ext cx="1378712" cy="2132043"/>
              </a:xfrm>
              <a:prstGeom prst="round2SameRect">
                <a:avLst>
                  <a:gd name="adj1" fmla="val 12899"/>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504218" y="2268528"/>
                <a:ext cx="2171830" cy="1546577"/>
              </a:xfrm>
              <a:prstGeom prst="rect">
                <a:avLst/>
              </a:prstGeom>
              <a:noFill/>
              <a:ln>
                <a:noFill/>
              </a:ln>
            </p:spPr>
            <p:txBody>
              <a:bodyPr wrap="square" anchor="ctr">
                <a:spAutoFit/>
              </a:bodyPr>
              <a:lstStyle/>
              <a:p>
                <a:pPr algn="ctr"/>
                <a:r>
                  <a:rPr lang="en-GB" sz="2000" b="1" dirty="0">
                    <a:solidFill>
                      <a:schemeClr val="bg1"/>
                    </a:solidFill>
                  </a:rPr>
                  <a:t>Cross-sectional cohort</a:t>
                </a:r>
              </a:p>
              <a:p>
                <a:pPr algn="ctr"/>
                <a:endParaRPr lang="en-GB" sz="1050" b="1" dirty="0">
                  <a:solidFill>
                    <a:schemeClr val="bg1"/>
                  </a:solidFill>
                </a:endParaRPr>
              </a:p>
              <a:p>
                <a:pPr algn="ctr"/>
                <a:r>
                  <a:rPr lang="en-GB" sz="1200" b="1" dirty="0">
                    <a:solidFill>
                      <a:schemeClr val="bg1"/>
                    </a:solidFill>
                  </a:rPr>
                  <a:t>Comparison with</a:t>
                </a:r>
                <a:br>
                  <a:rPr lang="en-GB" sz="1200" b="1" dirty="0">
                    <a:solidFill>
                      <a:schemeClr val="bg1"/>
                    </a:solidFill>
                  </a:rPr>
                </a:br>
                <a:r>
                  <a:rPr lang="en-GB" sz="1200" b="1" dirty="0">
                    <a:solidFill>
                      <a:schemeClr val="bg1"/>
                    </a:solidFill>
                  </a:rPr>
                  <a:t>healthy controls (n=40)</a:t>
                </a:r>
              </a:p>
            </p:txBody>
          </p:sp>
          <p:sp>
            <p:nvSpPr>
              <p:cNvPr id="34" name="Rectangle 33"/>
              <p:cNvSpPr/>
              <p:nvPr/>
            </p:nvSpPr>
            <p:spPr>
              <a:xfrm>
                <a:off x="2667302" y="2397883"/>
                <a:ext cx="3062488" cy="738664"/>
              </a:xfrm>
              <a:prstGeom prst="rect">
                <a:avLst/>
              </a:prstGeom>
              <a:noFill/>
              <a:ln>
                <a:noFill/>
              </a:ln>
            </p:spPr>
            <p:txBody>
              <a:bodyPr wrap="square">
                <a:spAutoFit/>
              </a:bodyPr>
              <a:lstStyle/>
              <a:p>
                <a:pPr marL="0" lvl="1" algn="ctr" defTabSz="457200">
                  <a:spcBef>
                    <a:spcPct val="20000"/>
                  </a:spcBef>
                  <a:buClr>
                    <a:schemeClr val="tx2"/>
                  </a:buClr>
                </a:pPr>
                <a:r>
                  <a:rPr lang="en-GB" sz="1400" dirty="0">
                    <a:solidFill>
                      <a:schemeClr val="bg1"/>
                    </a:solidFill>
                  </a:rPr>
                  <a:t>Patients at median 8.0 years after </a:t>
                </a:r>
                <a:r>
                  <a:rPr lang="en-GB" sz="1400" b="1" dirty="0" err="1">
                    <a:solidFill>
                      <a:schemeClr val="bg1"/>
                    </a:solidFill>
                  </a:rPr>
                  <a:t>orchidectomy</a:t>
                </a:r>
                <a:r>
                  <a:rPr lang="en-GB" sz="1400" b="1" dirty="0">
                    <a:solidFill>
                      <a:schemeClr val="bg1"/>
                    </a:solidFill>
                  </a:rPr>
                  <a:t> alone</a:t>
                </a:r>
                <a:r>
                  <a:rPr lang="en-GB" sz="1400" dirty="0">
                    <a:solidFill>
                      <a:schemeClr val="bg1"/>
                    </a:solidFill>
                  </a:rPr>
                  <a:t> (n=35)</a:t>
                </a:r>
              </a:p>
            </p:txBody>
          </p:sp>
          <p:sp>
            <p:nvSpPr>
              <p:cNvPr id="53" name="Rectangle 52"/>
              <p:cNvSpPr/>
              <p:nvPr/>
            </p:nvSpPr>
            <p:spPr>
              <a:xfrm>
                <a:off x="5729790" y="2397883"/>
                <a:ext cx="3062488" cy="523220"/>
              </a:xfrm>
              <a:prstGeom prst="rect">
                <a:avLst/>
              </a:prstGeom>
              <a:noFill/>
              <a:ln>
                <a:noFill/>
              </a:ln>
            </p:spPr>
            <p:txBody>
              <a:bodyPr wrap="square">
                <a:spAutoFit/>
              </a:bodyPr>
              <a:lstStyle/>
              <a:p>
                <a:pPr marL="0" lvl="1" algn="ctr" defTabSz="457200">
                  <a:spcBef>
                    <a:spcPct val="20000"/>
                  </a:spcBef>
                  <a:buClr>
                    <a:schemeClr val="tx2"/>
                  </a:buClr>
                </a:pPr>
                <a:r>
                  <a:rPr lang="en-GB" sz="1400" dirty="0">
                    <a:solidFill>
                      <a:schemeClr val="accent5"/>
                    </a:solidFill>
                  </a:rPr>
                  <a:t>Patients at median 7.0 years after </a:t>
                </a:r>
                <a:r>
                  <a:rPr lang="en-GB" sz="1400" b="1" dirty="0" err="1">
                    <a:solidFill>
                      <a:schemeClr val="accent5"/>
                    </a:solidFill>
                  </a:rPr>
                  <a:t>orchidectomy</a:t>
                </a:r>
                <a:r>
                  <a:rPr lang="en-GB" sz="1400" b="1" dirty="0">
                    <a:solidFill>
                      <a:schemeClr val="accent5"/>
                    </a:solidFill>
                  </a:rPr>
                  <a:t> + chemotherapy</a:t>
                </a:r>
                <a:r>
                  <a:rPr lang="en-GB" sz="1400" dirty="0">
                    <a:solidFill>
                      <a:schemeClr val="accent5"/>
                    </a:solidFill>
                  </a:rPr>
                  <a:t> (n=79)</a:t>
                </a:r>
              </a:p>
            </p:txBody>
          </p:sp>
          <p:sp>
            <p:nvSpPr>
              <p:cNvPr id="54" name="Rectangle 53"/>
              <p:cNvSpPr/>
              <p:nvPr/>
            </p:nvSpPr>
            <p:spPr>
              <a:xfrm>
                <a:off x="2667302" y="2977533"/>
                <a:ext cx="3062488" cy="738664"/>
              </a:xfrm>
              <a:prstGeom prst="rect">
                <a:avLst/>
              </a:prstGeom>
              <a:noFill/>
              <a:ln>
                <a:noFill/>
              </a:ln>
            </p:spPr>
            <p:txBody>
              <a:bodyPr wrap="square">
                <a:spAutoFit/>
              </a:bodyPr>
              <a:lstStyle/>
              <a:p>
                <a:pPr marL="180975" lvl="1" indent="-180975" defTabSz="457200">
                  <a:buClr>
                    <a:schemeClr val="tx2"/>
                  </a:buClr>
                  <a:buFont typeface="Arial" panose="020B0604020202020204" pitchFamily="34" charset="0"/>
                  <a:buChar char="•"/>
                </a:pPr>
                <a:r>
                  <a:rPr lang="en-GB" sz="1400" dirty="0">
                    <a:solidFill>
                      <a:schemeClr val="tx2"/>
                    </a:solidFill>
                  </a:rPr>
                  <a:t>Higher LH levels (p=0.02)</a:t>
                </a:r>
              </a:p>
              <a:p>
                <a:pPr marL="180975" lvl="1" indent="-180975" defTabSz="457200">
                  <a:buClr>
                    <a:schemeClr val="tx2"/>
                  </a:buClr>
                  <a:buFont typeface="Arial" panose="020B0604020202020204" pitchFamily="34" charset="0"/>
                  <a:buChar char="•"/>
                </a:pPr>
                <a:r>
                  <a:rPr lang="en-GB" sz="1400" dirty="0">
                    <a:solidFill>
                      <a:schemeClr val="tx2"/>
                    </a:solidFill>
                  </a:rPr>
                  <a:t>Comparable testosterone and INSL3 levels</a:t>
                </a:r>
              </a:p>
            </p:txBody>
          </p:sp>
          <p:sp>
            <p:nvSpPr>
              <p:cNvPr id="55" name="Rectangle 54"/>
              <p:cNvSpPr/>
              <p:nvPr/>
            </p:nvSpPr>
            <p:spPr>
              <a:xfrm>
                <a:off x="5729790" y="2977533"/>
                <a:ext cx="3062488" cy="954107"/>
              </a:xfrm>
              <a:prstGeom prst="rect">
                <a:avLst/>
              </a:prstGeom>
              <a:noFill/>
              <a:ln>
                <a:noFill/>
              </a:ln>
            </p:spPr>
            <p:txBody>
              <a:bodyPr wrap="square">
                <a:spAutoFit/>
              </a:bodyPr>
              <a:lstStyle/>
              <a:p>
                <a:pPr marL="180975" lvl="1" indent="-180975" defTabSz="457200">
                  <a:buClr>
                    <a:schemeClr val="tx2"/>
                  </a:buClr>
                  <a:buFont typeface="Arial" panose="020B0604020202020204" pitchFamily="34" charset="0"/>
                  <a:buChar char="•"/>
                </a:pPr>
                <a:r>
                  <a:rPr lang="en-GB" sz="1400" dirty="0">
                    <a:solidFill>
                      <a:schemeClr val="tx2"/>
                    </a:solidFill>
                  </a:rPr>
                  <a:t>Higher LH levels (p&lt;0.001)</a:t>
                </a:r>
              </a:p>
              <a:p>
                <a:pPr marL="180975" lvl="1" indent="-180975" defTabSz="457200">
                  <a:buClr>
                    <a:schemeClr val="tx2"/>
                  </a:buClr>
                  <a:buFont typeface="Arial" panose="020B0604020202020204" pitchFamily="34" charset="0"/>
                  <a:buChar char="•"/>
                </a:pPr>
                <a:r>
                  <a:rPr lang="en-GB" sz="1400" b="1" dirty="0">
                    <a:solidFill>
                      <a:srgbClr val="C00000"/>
                    </a:solidFill>
                  </a:rPr>
                  <a:t>Lower testosterone levels</a:t>
                </a:r>
                <a:r>
                  <a:rPr lang="en-GB" sz="1400" dirty="0">
                    <a:solidFill>
                      <a:schemeClr val="tx2"/>
                    </a:solidFill>
                  </a:rPr>
                  <a:t> (p&lt;0.001)</a:t>
                </a:r>
              </a:p>
              <a:p>
                <a:pPr marL="180975" lvl="1" indent="-180975" defTabSz="457200">
                  <a:buClr>
                    <a:schemeClr val="tx2"/>
                  </a:buClr>
                  <a:buFont typeface="Arial" panose="020B0604020202020204" pitchFamily="34" charset="0"/>
                  <a:buChar char="•"/>
                </a:pPr>
                <a:r>
                  <a:rPr lang="en-GB" sz="1400" dirty="0">
                    <a:solidFill>
                      <a:schemeClr val="tx2"/>
                    </a:solidFill>
                  </a:rPr>
                  <a:t>Similar INSL3 levels</a:t>
                </a:r>
              </a:p>
            </p:txBody>
          </p:sp>
          <p:cxnSp>
            <p:nvCxnSpPr>
              <p:cNvPr id="31" name="Straight Connector 30"/>
              <p:cNvCxnSpPr/>
              <p:nvPr/>
            </p:nvCxnSpPr>
            <p:spPr>
              <a:xfrm>
                <a:off x="5729790" y="2352461"/>
                <a:ext cx="0" cy="137871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656155" y="2352461"/>
                <a:ext cx="0" cy="137871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199101" y="2689723"/>
              <a:ext cx="502893" cy="646331"/>
              <a:chOff x="-1253067" y="3023853"/>
              <a:chExt cx="502893" cy="646331"/>
            </a:xfrm>
          </p:grpSpPr>
          <p:sp>
            <p:nvSpPr>
              <p:cNvPr id="12" name="Oval 11"/>
              <p:cNvSpPr/>
              <p:nvPr/>
            </p:nvSpPr>
            <p:spPr>
              <a:xfrm>
                <a:off x="-1253067" y="3095572"/>
                <a:ext cx="502893" cy="502893"/>
              </a:xfrm>
              <a:prstGeom prst="ellipse">
                <a:avLst/>
              </a:prstGeom>
              <a:solidFill>
                <a:schemeClr val="bg1"/>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1161280" y="3023853"/>
                <a:ext cx="319318" cy="646331"/>
              </a:xfrm>
              <a:prstGeom prst="rect">
                <a:avLst/>
              </a:prstGeom>
              <a:noFill/>
            </p:spPr>
            <p:txBody>
              <a:bodyPr wrap="none" rtlCol="0" anchor="ctr">
                <a:spAutoFit/>
              </a:bodyPr>
              <a:lstStyle/>
              <a:p>
                <a:pPr algn="ctr"/>
                <a:r>
                  <a:rPr lang="en-GB" sz="3600" b="1" dirty="0">
                    <a:solidFill>
                      <a:schemeClr val="tx2"/>
                    </a:solidFill>
                  </a:rPr>
                  <a:t>1</a:t>
                </a:r>
              </a:p>
            </p:txBody>
          </p:sp>
        </p:grpSp>
      </p:grpSp>
      <p:grpSp>
        <p:nvGrpSpPr>
          <p:cNvPr id="91" name="Group 90"/>
          <p:cNvGrpSpPr/>
          <p:nvPr/>
        </p:nvGrpSpPr>
        <p:grpSpPr>
          <a:xfrm>
            <a:off x="374903" y="3933560"/>
            <a:ext cx="10816313" cy="2164500"/>
            <a:chOff x="313536" y="4006297"/>
            <a:chExt cx="8516929" cy="2164500"/>
          </a:xfrm>
        </p:grpSpPr>
        <p:sp>
          <p:nvSpPr>
            <p:cNvPr id="58" name="Content Placeholder 2"/>
            <p:cNvSpPr txBox="1">
              <a:spLocks/>
            </p:cNvSpPr>
            <p:nvPr/>
          </p:nvSpPr>
          <p:spPr>
            <a:xfrm>
              <a:off x="562295" y="4006298"/>
              <a:ext cx="8267354" cy="1791192"/>
            </a:xfrm>
            <a:prstGeom prst="roundRect">
              <a:avLst>
                <a:gd name="adj" fmla="val 7181"/>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None/>
              </a:pPr>
              <a:endParaRPr lang="en-GB" sz="1800" dirty="0"/>
            </a:p>
          </p:txBody>
        </p:sp>
        <p:sp>
          <p:nvSpPr>
            <p:cNvPr id="59" name="Rectangle 58"/>
            <p:cNvSpPr/>
            <p:nvPr/>
          </p:nvSpPr>
          <p:spPr>
            <a:xfrm>
              <a:off x="2694342" y="4006297"/>
              <a:ext cx="3073635" cy="72298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Round Single Corner Rectangle 59"/>
            <p:cNvSpPr/>
            <p:nvPr/>
          </p:nvSpPr>
          <p:spPr>
            <a:xfrm>
              <a:off x="5767977" y="4006297"/>
              <a:ext cx="3061672" cy="722988"/>
            </a:xfrm>
            <a:prstGeom prst="round1Rect">
              <a:avLst>
                <a:gd name="adj" fmla="val 37774"/>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                                                                                                                                                                                                                                                                                                                                                                                                                                                                                                                                                                                                                                                                                                                                                                                                                                                                                                                                                                                                                                                                                                                                                                                                                                                                                                                                                                                                                                                                                                                                                                                                                                                                                                                                                                                                                                                                                                                                                                                                                                                                                                                                                                                                                                                                                                                                                                                                                                                                                                                                                                                                                                                                                                                                                                                                                                                                                                                                                                                                                                                                                                                                                                                                                                                                                                                                                                                                                                                                                                                                                                                                                                                                                                                                                                                                                                                                                                                                                                                                                                                                                                                                                                                                                                                                                                                                                                                                                                                                                                                                                                                                                                                                                                                                                                                                                                                                                                                                                                                                                                                                                                                                                                                                                                                                                                                                                                                                                                                                                                                                                                                                                                                                                                                                                                                                                                                                                                                                                                                                                                                                                                                                                                                                                                                                                                                                                                                                                                                                                                                                                                                                                                                                                                                                                                                                                                                                                                                                                                                                                                                                                                                                                                                                                                                                                                                                                                                                                                                                                                                                                                                                                                                                                                                                                                                                                                                                                                                                                                                                                                                                                                                                                                                                                                                                                                                                                                                                                                                                                                                                                                                                                                                                                                                                                                                                                                                                                                                                                                                                                                                                                                                                                                                                                                                                                                                                                                                                                                                                                                                                                                                                                                                                                                                                                                                                                                                                                                                                                                                                                                                                                                                                                     </a:t>
              </a:r>
            </a:p>
          </p:txBody>
        </p:sp>
        <p:sp>
          <p:nvSpPr>
            <p:cNvPr id="61" name="Round Same Side Corner Rectangle 60"/>
            <p:cNvSpPr/>
            <p:nvPr/>
          </p:nvSpPr>
          <p:spPr>
            <a:xfrm rot="16200000">
              <a:off x="732725" y="3835872"/>
              <a:ext cx="1791192" cy="2132043"/>
            </a:xfrm>
            <a:prstGeom prst="round2SameRect">
              <a:avLst>
                <a:gd name="adj1" fmla="val 9706"/>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Rectangle 61"/>
            <p:cNvSpPr/>
            <p:nvPr/>
          </p:nvSpPr>
          <p:spPr>
            <a:xfrm>
              <a:off x="542405" y="4282493"/>
              <a:ext cx="2171830" cy="1238801"/>
            </a:xfrm>
            <a:prstGeom prst="rect">
              <a:avLst/>
            </a:prstGeom>
            <a:noFill/>
            <a:ln>
              <a:noFill/>
            </a:ln>
          </p:spPr>
          <p:txBody>
            <a:bodyPr wrap="square" anchor="ctr">
              <a:spAutoFit/>
            </a:bodyPr>
            <a:lstStyle/>
            <a:p>
              <a:pPr algn="ctr"/>
              <a:r>
                <a:rPr lang="en-GB" sz="2000" b="1" dirty="0">
                  <a:solidFill>
                    <a:schemeClr val="bg1"/>
                  </a:solidFill>
                </a:rPr>
                <a:t>Longitudinal           cohort</a:t>
              </a:r>
            </a:p>
            <a:p>
              <a:pPr algn="ctr"/>
              <a:endParaRPr lang="en-GB" sz="1050" b="1" dirty="0">
                <a:solidFill>
                  <a:schemeClr val="bg1"/>
                </a:solidFill>
              </a:endParaRPr>
            </a:p>
            <a:p>
              <a:pPr algn="ctr"/>
              <a:r>
                <a:rPr lang="en-GB" sz="1200" b="1" dirty="0">
                  <a:solidFill>
                    <a:schemeClr val="bg1"/>
                  </a:solidFill>
                </a:rPr>
                <a:t>Comparison between normal and raised </a:t>
              </a:r>
              <a:r>
                <a:rPr lang="en-GB" sz="1200" b="1" dirty="0" err="1">
                  <a:solidFill>
                    <a:schemeClr val="bg1"/>
                  </a:solidFill>
                </a:rPr>
                <a:t>hCG</a:t>
              </a:r>
              <a:r>
                <a:rPr lang="en-GB" sz="1200" b="1" dirty="0">
                  <a:solidFill>
                    <a:schemeClr val="bg1"/>
                  </a:solidFill>
                </a:rPr>
                <a:t> groups</a:t>
              </a:r>
            </a:p>
          </p:txBody>
        </p:sp>
        <p:sp>
          <p:nvSpPr>
            <p:cNvPr id="64" name="Rectangle 63"/>
            <p:cNvSpPr/>
            <p:nvPr/>
          </p:nvSpPr>
          <p:spPr>
            <a:xfrm>
              <a:off x="5767977" y="4312776"/>
              <a:ext cx="3062488" cy="461665"/>
            </a:xfrm>
            <a:prstGeom prst="rect">
              <a:avLst/>
            </a:prstGeom>
            <a:noFill/>
            <a:ln>
              <a:noFill/>
            </a:ln>
          </p:spPr>
          <p:txBody>
            <a:bodyPr wrap="square">
              <a:spAutoFit/>
            </a:bodyPr>
            <a:lstStyle/>
            <a:p>
              <a:pPr marL="0" lvl="1" algn="ctr" defTabSz="457200">
                <a:spcBef>
                  <a:spcPct val="20000"/>
                </a:spcBef>
                <a:buClr>
                  <a:schemeClr val="tx2"/>
                </a:buClr>
              </a:pPr>
              <a:r>
                <a:rPr lang="en-GB" sz="1200" dirty="0">
                  <a:solidFill>
                    <a:schemeClr val="accent5"/>
                  </a:solidFill>
                </a:rPr>
                <a:t>Raised </a:t>
              </a:r>
              <a:r>
                <a:rPr lang="el-GR" sz="1200" dirty="0">
                  <a:solidFill>
                    <a:schemeClr val="accent5"/>
                  </a:solidFill>
                </a:rPr>
                <a:t>β</a:t>
              </a:r>
              <a:r>
                <a:rPr lang="en-GB" sz="1200" dirty="0">
                  <a:solidFill>
                    <a:schemeClr val="accent5"/>
                  </a:solidFill>
                </a:rPr>
                <a:t>-</a:t>
              </a:r>
              <a:r>
                <a:rPr lang="en-GB" sz="1200" dirty="0" err="1">
                  <a:solidFill>
                    <a:schemeClr val="accent5"/>
                  </a:solidFill>
                </a:rPr>
                <a:t>hCG</a:t>
              </a:r>
              <a:r>
                <a:rPr lang="en-GB" sz="1200" dirty="0">
                  <a:solidFill>
                    <a:schemeClr val="accent5"/>
                  </a:solidFill>
                </a:rPr>
                <a:t> levels pre-chemotherapy </a:t>
              </a:r>
              <a:br>
                <a:rPr lang="en-GB" sz="1200" dirty="0">
                  <a:solidFill>
                    <a:schemeClr val="accent5"/>
                  </a:solidFill>
                </a:rPr>
              </a:br>
              <a:r>
                <a:rPr lang="en-GB" sz="1200" dirty="0">
                  <a:solidFill>
                    <a:schemeClr val="accent5"/>
                  </a:solidFill>
                </a:rPr>
                <a:t>(&gt;5 </a:t>
              </a:r>
              <a:r>
                <a:rPr lang="en-GB" sz="1200" dirty="0" err="1">
                  <a:solidFill>
                    <a:schemeClr val="accent5"/>
                  </a:solidFill>
                </a:rPr>
                <a:t>mU</a:t>
              </a:r>
              <a:r>
                <a:rPr lang="en-GB" sz="1200" dirty="0">
                  <a:solidFill>
                    <a:schemeClr val="accent5"/>
                  </a:solidFill>
                </a:rPr>
                <a:t>/L; n=46)</a:t>
              </a:r>
            </a:p>
          </p:txBody>
        </p:sp>
        <p:sp>
          <p:nvSpPr>
            <p:cNvPr id="65" name="Rectangle 64"/>
            <p:cNvSpPr/>
            <p:nvPr/>
          </p:nvSpPr>
          <p:spPr>
            <a:xfrm>
              <a:off x="2705489" y="4721682"/>
              <a:ext cx="3062488" cy="867930"/>
            </a:xfrm>
            <a:prstGeom prst="rect">
              <a:avLst/>
            </a:prstGeom>
            <a:noFill/>
            <a:ln>
              <a:noFill/>
            </a:ln>
          </p:spPr>
          <p:txBody>
            <a:bodyPr wrap="square">
              <a:spAutoFit/>
            </a:bodyPr>
            <a:lstStyle/>
            <a:p>
              <a:pPr marL="180975" lvl="1" indent="-180975" defTabSz="457200">
                <a:buClr>
                  <a:schemeClr val="tx2"/>
                </a:buClr>
                <a:buFont typeface="Arial" panose="020B0604020202020204" pitchFamily="34" charset="0"/>
                <a:buChar char="•"/>
              </a:pPr>
              <a:r>
                <a:rPr lang="en-GB" sz="1200" dirty="0">
                  <a:solidFill>
                    <a:schemeClr val="tx2"/>
                  </a:solidFill>
                </a:rPr>
                <a:t>Raised LH levels at 1 year </a:t>
              </a:r>
              <a:br>
                <a:rPr lang="en-GB" sz="1200" dirty="0">
                  <a:solidFill>
                    <a:schemeClr val="tx2"/>
                  </a:solidFill>
                </a:rPr>
              </a:br>
              <a:r>
                <a:rPr lang="en-GB" sz="1200" dirty="0">
                  <a:solidFill>
                    <a:schemeClr val="tx2"/>
                  </a:solidFill>
                </a:rPr>
                <a:t>post-chemotherapy (p=0.001)</a:t>
              </a:r>
            </a:p>
            <a:p>
              <a:pPr marL="180975" lvl="1" indent="-180975" defTabSz="457200">
                <a:spcBef>
                  <a:spcPct val="20000"/>
                </a:spcBef>
                <a:buClr>
                  <a:schemeClr val="tx2"/>
                </a:buClr>
                <a:buFont typeface="Arial" panose="020B0604020202020204" pitchFamily="34" charset="0"/>
                <a:buChar char="•"/>
              </a:pPr>
              <a:r>
                <a:rPr lang="en-GB" sz="1200" dirty="0">
                  <a:solidFill>
                    <a:schemeClr val="tx2"/>
                  </a:solidFill>
                </a:rPr>
                <a:t>No change in testosterone or INSL3 levels</a:t>
              </a:r>
            </a:p>
          </p:txBody>
        </p:sp>
        <p:sp>
          <p:nvSpPr>
            <p:cNvPr id="66" name="Rectangle 65"/>
            <p:cNvSpPr/>
            <p:nvPr/>
          </p:nvSpPr>
          <p:spPr>
            <a:xfrm>
              <a:off x="5767977" y="4721682"/>
              <a:ext cx="3062488" cy="1449115"/>
            </a:xfrm>
            <a:prstGeom prst="rect">
              <a:avLst/>
            </a:prstGeom>
            <a:noFill/>
            <a:ln>
              <a:noFill/>
            </a:ln>
          </p:spPr>
          <p:txBody>
            <a:bodyPr wrap="square">
              <a:spAutoFit/>
            </a:bodyPr>
            <a:lstStyle/>
            <a:p>
              <a:pPr marL="180975" lvl="1" indent="-180975" defTabSz="457200">
                <a:buClr>
                  <a:schemeClr val="tx2"/>
                </a:buClr>
                <a:buFont typeface="Arial" panose="020B0604020202020204" pitchFamily="34" charset="0"/>
                <a:buChar char="•"/>
              </a:pPr>
              <a:r>
                <a:rPr lang="en-GB" sz="1200" spc="-20" dirty="0">
                  <a:solidFill>
                    <a:schemeClr val="tx2"/>
                  </a:solidFill>
                </a:rPr>
                <a:t>Decreased LH, markedly raised testosterone and low INSL3 levels pre-chemotherapy</a:t>
              </a:r>
            </a:p>
            <a:p>
              <a:pPr marL="177800" lvl="1" indent="-177800" defTabSz="457200">
                <a:spcBef>
                  <a:spcPts val="500"/>
                </a:spcBef>
                <a:buClr>
                  <a:schemeClr val="tx2"/>
                </a:buClr>
                <a:buFont typeface="Arial"/>
                <a:buChar char="•"/>
              </a:pPr>
              <a:r>
                <a:rPr lang="en-GB" sz="1200" spc="-20" dirty="0">
                  <a:solidFill>
                    <a:schemeClr val="tx2"/>
                  </a:solidFill>
                </a:rPr>
                <a:t>Raised LH levels, </a:t>
              </a:r>
              <a:r>
                <a:rPr lang="en-GB" sz="1200" b="1" spc="-20" dirty="0">
                  <a:solidFill>
                    <a:srgbClr val="C00000"/>
                  </a:solidFill>
                </a:rPr>
                <a:t>decreased testosterone</a:t>
              </a:r>
              <a:r>
                <a:rPr lang="en-GB" sz="1200" spc="-20" dirty="0">
                  <a:solidFill>
                    <a:schemeClr val="tx2"/>
                  </a:solidFill>
                </a:rPr>
                <a:t> </a:t>
              </a:r>
              <a:br>
                <a:rPr lang="en-GB" sz="1200" spc="-20" dirty="0">
                  <a:solidFill>
                    <a:schemeClr val="tx2"/>
                  </a:solidFill>
                </a:rPr>
              </a:br>
              <a:r>
                <a:rPr lang="en-GB" sz="1200" spc="-20" dirty="0">
                  <a:solidFill>
                    <a:schemeClr val="tx2"/>
                  </a:solidFill>
                </a:rPr>
                <a:t>and increased INSL3 levels at 1 year </a:t>
              </a:r>
              <a:br>
                <a:rPr lang="en-GB" sz="1200" spc="-20" dirty="0">
                  <a:solidFill>
                    <a:schemeClr val="tx2"/>
                  </a:solidFill>
                </a:rPr>
              </a:br>
              <a:r>
                <a:rPr lang="en-GB" sz="1200" spc="-20" dirty="0">
                  <a:solidFill>
                    <a:schemeClr val="tx2"/>
                  </a:solidFill>
                </a:rPr>
                <a:t>post-chemotherapy (all p&lt;0.001)</a:t>
              </a:r>
            </a:p>
          </p:txBody>
        </p:sp>
        <p:sp>
          <p:nvSpPr>
            <p:cNvPr id="69" name="Rectangle 68"/>
            <p:cNvSpPr/>
            <p:nvPr/>
          </p:nvSpPr>
          <p:spPr>
            <a:xfrm>
              <a:off x="2705489" y="4312776"/>
              <a:ext cx="3062488" cy="646331"/>
            </a:xfrm>
            <a:prstGeom prst="rect">
              <a:avLst/>
            </a:prstGeom>
            <a:noFill/>
            <a:ln>
              <a:noFill/>
            </a:ln>
          </p:spPr>
          <p:txBody>
            <a:bodyPr wrap="square">
              <a:spAutoFit/>
            </a:bodyPr>
            <a:lstStyle/>
            <a:p>
              <a:pPr marL="0" lvl="1" algn="ctr" defTabSz="457200">
                <a:spcBef>
                  <a:spcPct val="20000"/>
                </a:spcBef>
                <a:buClr>
                  <a:schemeClr val="tx2"/>
                </a:buClr>
              </a:pPr>
              <a:r>
                <a:rPr lang="en-GB" sz="1200" dirty="0">
                  <a:solidFill>
                    <a:schemeClr val="bg1"/>
                  </a:solidFill>
                </a:rPr>
                <a:t>Normal </a:t>
              </a:r>
              <a:r>
                <a:rPr lang="el-GR" sz="1200" dirty="0">
                  <a:solidFill>
                    <a:schemeClr val="bg1"/>
                  </a:solidFill>
                </a:rPr>
                <a:t>β</a:t>
              </a:r>
              <a:r>
                <a:rPr lang="en-GB" sz="1200" dirty="0">
                  <a:solidFill>
                    <a:schemeClr val="bg1"/>
                  </a:solidFill>
                </a:rPr>
                <a:t>-</a:t>
              </a:r>
              <a:r>
                <a:rPr lang="en-GB" sz="1200" dirty="0" err="1">
                  <a:solidFill>
                    <a:schemeClr val="bg1"/>
                  </a:solidFill>
                </a:rPr>
                <a:t>hCG</a:t>
              </a:r>
              <a:r>
                <a:rPr lang="en-GB" sz="1200" dirty="0">
                  <a:solidFill>
                    <a:schemeClr val="bg1"/>
                  </a:solidFill>
                </a:rPr>
                <a:t> levels pre-chemotherapy </a:t>
              </a:r>
              <a:br>
                <a:rPr lang="en-GB" sz="1200" dirty="0">
                  <a:solidFill>
                    <a:schemeClr val="bg1"/>
                  </a:solidFill>
                </a:rPr>
              </a:br>
              <a:r>
                <a:rPr lang="en-GB" sz="1200" dirty="0">
                  <a:solidFill>
                    <a:schemeClr val="bg1"/>
                  </a:solidFill>
                </a:rPr>
                <a:t>(≤5 </a:t>
              </a:r>
              <a:r>
                <a:rPr lang="en-GB" sz="1200" dirty="0" err="1">
                  <a:solidFill>
                    <a:schemeClr val="bg1"/>
                  </a:solidFill>
                </a:rPr>
                <a:t>mU</a:t>
              </a:r>
              <a:r>
                <a:rPr lang="en-GB" sz="1200" dirty="0">
                  <a:solidFill>
                    <a:schemeClr val="bg1"/>
                  </a:solidFill>
                </a:rPr>
                <a:t>/L; n=35)</a:t>
              </a:r>
            </a:p>
          </p:txBody>
        </p:sp>
        <p:cxnSp>
          <p:nvCxnSpPr>
            <p:cNvPr id="67" name="Straight Connector 66"/>
            <p:cNvCxnSpPr/>
            <p:nvPr/>
          </p:nvCxnSpPr>
          <p:spPr>
            <a:xfrm>
              <a:off x="5767977" y="4006297"/>
              <a:ext cx="0" cy="179119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71" name="Group 70"/>
            <p:cNvGrpSpPr/>
            <p:nvPr/>
          </p:nvGrpSpPr>
          <p:grpSpPr>
            <a:xfrm>
              <a:off x="313536" y="4482065"/>
              <a:ext cx="502893" cy="646331"/>
              <a:chOff x="-1253067" y="3030202"/>
              <a:chExt cx="502893" cy="646331"/>
            </a:xfrm>
          </p:grpSpPr>
          <p:sp>
            <p:nvSpPr>
              <p:cNvPr id="72" name="Oval 71"/>
              <p:cNvSpPr/>
              <p:nvPr/>
            </p:nvSpPr>
            <p:spPr>
              <a:xfrm>
                <a:off x="-1253067" y="3101922"/>
                <a:ext cx="502893" cy="502893"/>
              </a:xfrm>
              <a:prstGeom prst="ellipse">
                <a:avLst/>
              </a:prstGeom>
              <a:solidFill>
                <a:schemeClr val="bg1"/>
              </a:solid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TextBox 72"/>
              <p:cNvSpPr txBox="1"/>
              <p:nvPr/>
            </p:nvSpPr>
            <p:spPr>
              <a:xfrm>
                <a:off x="-1229706" y="3030202"/>
                <a:ext cx="449162" cy="646331"/>
              </a:xfrm>
              <a:prstGeom prst="rect">
                <a:avLst/>
              </a:prstGeom>
              <a:noFill/>
            </p:spPr>
            <p:txBody>
              <a:bodyPr wrap="none" rtlCol="0" anchor="ctr">
                <a:spAutoFit/>
              </a:bodyPr>
              <a:lstStyle/>
              <a:p>
                <a:pPr algn="ctr"/>
                <a:r>
                  <a:rPr lang="en-GB" sz="3600" b="1" dirty="0">
                    <a:solidFill>
                      <a:schemeClr val="tx2"/>
                    </a:solidFill>
                  </a:rPr>
                  <a:t>2</a:t>
                </a:r>
              </a:p>
            </p:txBody>
          </p:sp>
        </p:grpSp>
        <p:sp>
          <p:nvSpPr>
            <p:cNvPr id="70" name="Round Single Corner Rectangle 69"/>
            <p:cNvSpPr/>
            <p:nvPr/>
          </p:nvSpPr>
          <p:spPr>
            <a:xfrm>
              <a:off x="2694342" y="4006298"/>
              <a:ext cx="6135307" cy="342036"/>
            </a:xfrm>
            <a:prstGeom prst="round1Rect">
              <a:avLst>
                <a:gd name="adj" fmla="val 3777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p:cNvSpPr/>
            <p:nvPr/>
          </p:nvSpPr>
          <p:spPr>
            <a:xfrm>
              <a:off x="2705489" y="4026320"/>
              <a:ext cx="6110184" cy="523220"/>
            </a:xfrm>
            <a:prstGeom prst="rect">
              <a:avLst/>
            </a:prstGeom>
            <a:noFill/>
            <a:ln>
              <a:noFill/>
            </a:ln>
          </p:spPr>
          <p:txBody>
            <a:bodyPr wrap="square">
              <a:spAutoFit/>
            </a:bodyPr>
            <a:lstStyle/>
            <a:p>
              <a:pPr marL="0" lvl="1" algn="ctr" defTabSz="457200">
                <a:spcBef>
                  <a:spcPct val="20000"/>
                </a:spcBef>
                <a:buClr>
                  <a:schemeClr val="tx2"/>
                </a:buClr>
              </a:pPr>
              <a:r>
                <a:rPr lang="en-GB" sz="1400" dirty="0">
                  <a:solidFill>
                    <a:schemeClr val="bg1"/>
                  </a:solidFill>
                </a:rPr>
                <a:t>Patients at median 8.6 years after </a:t>
              </a:r>
              <a:r>
                <a:rPr lang="en-GB" sz="1400" b="1" dirty="0" err="1">
                  <a:solidFill>
                    <a:schemeClr val="bg1"/>
                  </a:solidFill>
                </a:rPr>
                <a:t>orchidectomy</a:t>
              </a:r>
              <a:r>
                <a:rPr lang="en-GB" sz="1400" b="1" dirty="0">
                  <a:solidFill>
                    <a:schemeClr val="bg1"/>
                  </a:solidFill>
                </a:rPr>
                <a:t> + chemotherapy</a:t>
              </a:r>
              <a:r>
                <a:rPr lang="en-GB" sz="1400" dirty="0">
                  <a:solidFill>
                    <a:schemeClr val="bg1"/>
                  </a:solidFill>
                </a:rPr>
                <a:t> (n=79)</a:t>
              </a:r>
            </a:p>
          </p:txBody>
        </p:sp>
        <p:cxnSp>
          <p:nvCxnSpPr>
            <p:cNvPr id="68" name="Straight Connector 67"/>
            <p:cNvCxnSpPr/>
            <p:nvPr/>
          </p:nvCxnSpPr>
          <p:spPr>
            <a:xfrm>
              <a:off x="2694342" y="4006297"/>
              <a:ext cx="0" cy="179119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6401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8" y="-11395"/>
            <a:ext cx="11534502" cy="1325563"/>
          </a:xfrm>
        </p:spPr>
        <p:txBody>
          <a:bodyPr>
            <a:noAutofit/>
          </a:bodyPr>
          <a:lstStyle/>
          <a:p>
            <a:r>
              <a:rPr lang="en-GB" sz="3100" dirty="0"/>
              <a:t>Over one-third of testicular cancer survivors develop TD after platinum-based chemotherapy</a:t>
            </a:r>
          </a:p>
        </p:txBody>
      </p:sp>
      <p:sp>
        <p:nvSpPr>
          <p:cNvPr id="3" name="Content Placeholder 2"/>
          <p:cNvSpPr>
            <a:spLocks noGrp="1"/>
          </p:cNvSpPr>
          <p:nvPr>
            <p:ph idx="1"/>
          </p:nvPr>
        </p:nvSpPr>
        <p:spPr>
          <a:xfrm>
            <a:off x="135201" y="1281185"/>
            <a:ext cx="11329416" cy="944322"/>
          </a:xfrm>
        </p:spPr>
        <p:txBody>
          <a:bodyPr>
            <a:noAutofit/>
          </a:bodyPr>
          <a:lstStyle/>
          <a:p>
            <a:pPr>
              <a:spcBef>
                <a:spcPts val="1200"/>
              </a:spcBef>
              <a:buClr>
                <a:srgbClr val="005294"/>
              </a:buClr>
            </a:pPr>
            <a:r>
              <a:rPr lang="en-GB" sz="1600" dirty="0">
                <a:solidFill>
                  <a:schemeClr val="tx2"/>
                </a:solidFill>
              </a:rPr>
              <a:t>The ongoing </a:t>
            </a:r>
            <a:r>
              <a:rPr lang="en-GB" sz="1600" b="1" dirty="0">
                <a:solidFill>
                  <a:schemeClr val="tx2"/>
                </a:solidFill>
              </a:rPr>
              <a:t>Platinum study</a:t>
            </a:r>
            <a:r>
              <a:rPr lang="en-GB" sz="1600" dirty="0">
                <a:solidFill>
                  <a:schemeClr val="tx2"/>
                </a:solidFill>
              </a:rPr>
              <a:t> is investigating adverse health outcomes associated with TD in testicular cancer survivors (N=491; mean age 38.2 years) who had first-line platinum-based chemotherapy</a:t>
            </a:r>
            <a:endParaRPr lang="en-GB" sz="1400" dirty="0">
              <a:solidFill>
                <a:schemeClr val="tx2"/>
              </a:solidFill>
            </a:endParaRPr>
          </a:p>
        </p:txBody>
      </p:sp>
      <p:sp>
        <p:nvSpPr>
          <p:cNvPr id="5" name="TextBox 4"/>
          <p:cNvSpPr txBox="1"/>
          <p:nvPr/>
        </p:nvSpPr>
        <p:spPr>
          <a:xfrm>
            <a:off x="1528221" y="5780762"/>
            <a:ext cx="9144001" cy="553998"/>
          </a:xfrm>
          <a:prstGeom prst="rect">
            <a:avLst/>
          </a:prstGeom>
          <a:noFill/>
        </p:spPr>
        <p:txBody>
          <a:bodyPr wrap="square" rtlCol="0" anchor="b">
            <a:spAutoFit/>
          </a:bodyPr>
          <a:lstStyle/>
          <a:p>
            <a:r>
              <a:rPr lang="en-GB" sz="1000" dirty="0">
                <a:solidFill>
                  <a:schemeClr val="tx2"/>
                </a:solidFill>
              </a:rPr>
              <a:t>*Defined as a serum testosterone concentration ≤3.0 ng/mL [10.7 </a:t>
            </a:r>
            <a:r>
              <a:rPr lang="en-GB" sz="1000" dirty="0" err="1">
                <a:solidFill>
                  <a:schemeClr val="tx2"/>
                </a:solidFill>
              </a:rPr>
              <a:t>nmol</a:t>
            </a:r>
            <a:r>
              <a:rPr lang="en-GB" sz="1000" dirty="0">
                <a:solidFill>
                  <a:schemeClr val="tx2"/>
                </a:solidFill>
              </a:rPr>
              <a:t>/L] or </a:t>
            </a:r>
            <a:r>
              <a:rPr lang="en-GB" sz="1000" dirty="0" err="1">
                <a:solidFill>
                  <a:schemeClr val="tx2"/>
                </a:solidFill>
              </a:rPr>
              <a:t>TTh</a:t>
            </a:r>
            <a:r>
              <a:rPr lang="en-GB" sz="1000" dirty="0">
                <a:solidFill>
                  <a:schemeClr val="tx2"/>
                </a:solidFill>
              </a:rPr>
              <a:t> use.</a:t>
            </a:r>
            <a:br>
              <a:rPr lang="en-GB" sz="1000" dirty="0">
                <a:solidFill>
                  <a:schemeClr val="tx2"/>
                </a:solidFill>
              </a:rPr>
            </a:br>
            <a:r>
              <a:rPr lang="en-GB" sz="1000" dirty="0">
                <a:solidFill>
                  <a:schemeClr val="tx2"/>
                </a:solidFill>
              </a:rPr>
              <a:t>TD, testosterone deficiency; </a:t>
            </a:r>
            <a:r>
              <a:rPr lang="en-GB" sz="1000" dirty="0" err="1">
                <a:solidFill>
                  <a:schemeClr val="tx2"/>
                </a:solidFill>
              </a:rPr>
              <a:t>TTh</a:t>
            </a:r>
            <a:r>
              <a:rPr lang="en-GB" sz="1000" dirty="0">
                <a:solidFill>
                  <a:schemeClr val="tx2"/>
                </a:solidFill>
              </a:rPr>
              <a:t>, testosterone therapy</a:t>
            </a:r>
          </a:p>
          <a:p>
            <a:r>
              <a:rPr lang="en-GB" sz="1000" dirty="0">
                <a:solidFill>
                  <a:schemeClr val="tx2"/>
                </a:solidFill>
              </a:rPr>
              <a:t>Abu Zaid M </a:t>
            </a:r>
            <a:r>
              <a:rPr lang="en-GB" sz="1000" i="1" dirty="0">
                <a:solidFill>
                  <a:schemeClr val="tx2"/>
                </a:solidFill>
              </a:rPr>
              <a:t>et al. J Natl </a:t>
            </a:r>
            <a:r>
              <a:rPr lang="en-GB" sz="1000" i="1" dirty="0" err="1">
                <a:solidFill>
                  <a:schemeClr val="tx2"/>
                </a:solidFill>
              </a:rPr>
              <a:t>Compr</a:t>
            </a:r>
            <a:r>
              <a:rPr lang="en-GB" sz="1000" i="1" dirty="0">
                <a:solidFill>
                  <a:schemeClr val="tx2"/>
                </a:solidFill>
              </a:rPr>
              <a:t> </a:t>
            </a:r>
            <a:r>
              <a:rPr lang="en-GB" sz="1000" i="1" dirty="0" err="1">
                <a:solidFill>
                  <a:schemeClr val="tx2"/>
                </a:solidFill>
              </a:rPr>
              <a:t>Canc</a:t>
            </a:r>
            <a:r>
              <a:rPr lang="en-GB" sz="1000" i="1" dirty="0">
                <a:solidFill>
                  <a:schemeClr val="tx2"/>
                </a:solidFill>
              </a:rPr>
              <a:t> </a:t>
            </a:r>
            <a:r>
              <a:rPr lang="en-GB" sz="1000" i="1" dirty="0" err="1">
                <a:solidFill>
                  <a:schemeClr val="tx2"/>
                </a:solidFill>
              </a:rPr>
              <a:t>Netw</a:t>
            </a:r>
            <a:r>
              <a:rPr lang="en-GB" sz="1000" dirty="0">
                <a:solidFill>
                  <a:schemeClr val="tx2"/>
                </a:solidFill>
              </a:rPr>
              <a:t> 2019;17:459–68.</a:t>
            </a:r>
            <a:endParaRPr lang="en-US" sz="1000" dirty="0">
              <a:solidFill>
                <a:schemeClr val="tx2"/>
              </a:solidFill>
            </a:endParaRPr>
          </a:p>
        </p:txBody>
      </p:sp>
      <p:grpSp>
        <p:nvGrpSpPr>
          <p:cNvPr id="237" name="Group 236"/>
          <p:cNvGrpSpPr/>
          <p:nvPr/>
        </p:nvGrpSpPr>
        <p:grpSpPr>
          <a:xfrm>
            <a:off x="4809364" y="2059791"/>
            <a:ext cx="5187013" cy="3365517"/>
            <a:chOff x="3542886" y="2150822"/>
            <a:chExt cx="5187013" cy="3365517"/>
          </a:xfrm>
        </p:grpSpPr>
        <p:pic>
          <p:nvPicPr>
            <p:cNvPr id="58"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542886"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742334"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941782"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8"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14123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340678"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540126"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739574"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939022"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13847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337918"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537366"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736814"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936262"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13571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335158"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534606"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734054"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933502"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13295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332398"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5"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531846"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731294"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930742"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13019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329640" y="2150822"/>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9"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542886"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742334"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941782"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14123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340678"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540126"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739574"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939022"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13847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337918"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537366"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736814"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936262"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542886"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742334"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941782"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3"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14123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340678"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5"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540126"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6"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739574"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7"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939022"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8"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13847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9"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337918"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537366"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736814"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936262"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3"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13571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335158"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5"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534606"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6"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734054"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7"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933502"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8"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13295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9"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332398"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531846"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731294"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930742"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3"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13019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329640" y="3897246"/>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542886"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742334"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9"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3941782"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14123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340678"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540126"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3"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739574"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4"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4939022"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13847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6"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337918"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7"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537366"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8"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736814"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9"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5936262"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13571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335158"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534606"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3"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734054"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4"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933502"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13295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6"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332398"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7"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531846"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8"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731294"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9"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930742"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13019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329640" y="4770457"/>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36" name="Group 235"/>
            <p:cNvGrpSpPr/>
            <p:nvPr/>
          </p:nvGrpSpPr>
          <p:grpSpPr>
            <a:xfrm>
              <a:off x="6135710" y="3024034"/>
              <a:ext cx="400259" cy="745882"/>
              <a:chOff x="6135710" y="3024034"/>
              <a:chExt cx="400259" cy="745882"/>
            </a:xfrm>
          </p:grpSpPr>
          <p:pic>
            <p:nvPicPr>
              <p:cNvPr id="11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13571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50425"/>
              <a:stretch/>
            </p:blipFill>
            <p:spPr bwMode="auto">
              <a:xfrm>
                <a:off x="6135710" y="3024034"/>
                <a:ext cx="400259" cy="372941"/>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3"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335158"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534606"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734054"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6933502"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7"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13295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8"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332398"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531846"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0"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731294"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1"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7930742"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13019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4" name="Picture 2"/>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8329640" y="3024034"/>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7" name="Group 6"/>
          <p:cNvGrpSpPr/>
          <p:nvPr/>
        </p:nvGrpSpPr>
        <p:grpSpPr>
          <a:xfrm>
            <a:off x="1092248" y="2314641"/>
            <a:ext cx="3246116" cy="2681287"/>
            <a:chOff x="398162" y="2054293"/>
            <a:chExt cx="3002497" cy="2681287"/>
          </a:xfrm>
        </p:grpSpPr>
        <p:grpSp>
          <p:nvGrpSpPr>
            <p:cNvPr id="96" name="Group 95"/>
            <p:cNvGrpSpPr/>
            <p:nvPr/>
          </p:nvGrpSpPr>
          <p:grpSpPr>
            <a:xfrm>
              <a:off x="666078" y="2228824"/>
              <a:ext cx="2734581" cy="2506756"/>
              <a:chOff x="-518496" y="1896312"/>
              <a:chExt cx="2734581" cy="2506756"/>
            </a:xfrm>
          </p:grpSpPr>
          <p:sp>
            <p:nvSpPr>
              <p:cNvPr id="95" name="Rounded Rectangle 94"/>
              <p:cNvSpPr/>
              <p:nvPr/>
            </p:nvSpPr>
            <p:spPr>
              <a:xfrm>
                <a:off x="-518496" y="1896312"/>
                <a:ext cx="2734581" cy="2506756"/>
              </a:xfrm>
              <a:prstGeom prst="roundRect">
                <a:avLst>
                  <a:gd name="adj" fmla="val 10713"/>
                </a:avLst>
              </a:prstGeom>
              <a:solidFill>
                <a:schemeClr val="accent1"/>
              </a:solidFill>
            </p:spPr>
            <p:txBody>
              <a:bodyPr wrap="square" anchor="ctr">
                <a:noAutofit/>
              </a:bodyPr>
              <a:lstStyle/>
              <a:p>
                <a:pPr algn="ctr">
                  <a:spcBef>
                    <a:spcPts val="1800"/>
                  </a:spcBef>
                </a:pPr>
                <a:endParaRPr lang="en-GB" sz="2000" b="1" dirty="0">
                  <a:solidFill>
                    <a:schemeClr val="bg1"/>
                  </a:solidFill>
                </a:endParaRPr>
              </a:p>
            </p:txBody>
          </p:sp>
          <p:sp>
            <p:nvSpPr>
              <p:cNvPr id="94" name="Rounded Rectangle 93"/>
              <p:cNvSpPr/>
              <p:nvPr/>
            </p:nvSpPr>
            <p:spPr>
              <a:xfrm>
                <a:off x="-518496" y="2443041"/>
                <a:ext cx="2734581" cy="1376001"/>
              </a:xfrm>
              <a:prstGeom prst="roundRect">
                <a:avLst>
                  <a:gd name="adj" fmla="val 10713"/>
                </a:avLst>
              </a:prstGeom>
              <a:noFill/>
            </p:spPr>
            <p:txBody>
              <a:bodyPr wrap="square" anchor="ctr">
                <a:noAutofit/>
              </a:bodyPr>
              <a:lstStyle/>
              <a:p>
                <a:pPr algn="ctr">
                  <a:spcBef>
                    <a:spcPts val="1800"/>
                  </a:spcBef>
                </a:pPr>
                <a:r>
                  <a:rPr lang="en-GB" sz="3600" b="1" dirty="0">
                    <a:solidFill>
                      <a:schemeClr val="bg1"/>
                    </a:solidFill>
                  </a:rPr>
                  <a:t>38.5%</a:t>
                </a:r>
                <a:r>
                  <a:rPr lang="en-GB" sz="2000" b="1" dirty="0">
                    <a:solidFill>
                      <a:schemeClr val="bg1"/>
                    </a:solidFill>
                  </a:rPr>
                  <a:t> </a:t>
                </a:r>
                <a:br>
                  <a:rPr lang="en-GB" sz="2000" b="1" dirty="0">
                    <a:solidFill>
                      <a:schemeClr val="bg1"/>
                    </a:solidFill>
                  </a:rPr>
                </a:br>
                <a:r>
                  <a:rPr lang="en-GB" sz="2000" b="1" dirty="0">
                    <a:solidFill>
                      <a:schemeClr val="bg1"/>
                    </a:solidFill>
                  </a:rPr>
                  <a:t>of study participants had low </a:t>
                </a:r>
                <a:br>
                  <a:rPr lang="en-GB" sz="2000" b="1" dirty="0">
                    <a:solidFill>
                      <a:schemeClr val="bg1"/>
                    </a:solidFill>
                  </a:rPr>
                </a:br>
                <a:r>
                  <a:rPr lang="en-GB" sz="2000" b="1" dirty="0">
                    <a:solidFill>
                      <a:schemeClr val="bg1"/>
                    </a:solidFill>
                  </a:rPr>
                  <a:t>testosterone levels*</a:t>
                </a:r>
              </a:p>
            </p:txBody>
          </p:sp>
        </p:grpSp>
        <p:grpSp>
          <p:nvGrpSpPr>
            <p:cNvPr id="4" name="Group 3"/>
            <p:cNvGrpSpPr/>
            <p:nvPr/>
          </p:nvGrpSpPr>
          <p:grpSpPr>
            <a:xfrm>
              <a:off x="398162" y="2054293"/>
              <a:ext cx="751965" cy="1123305"/>
              <a:chOff x="398162" y="2054293"/>
              <a:chExt cx="751965" cy="1123305"/>
            </a:xfrm>
          </p:grpSpPr>
          <p:grpSp>
            <p:nvGrpSpPr>
              <p:cNvPr id="234" name="Group 233"/>
              <p:cNvGrpSpPr/>
              <p:nvPr/>
            </p:nvGrpSpPr>
            <p:grpSpPr>
              <a:xfrm>
                <a:off x="491906" y="2352837"/>
                <a:ext cx="580573" cy="711054"/>
                <a:chOff x="408778" y="1885242"/>
                <a:chExt cx="580573" cy="711054"/>
              </a:xfrm>
            </p:grpSpPr>
            <p:sp>
              <p:nvSpPr>
                <p:cNvPr id="233" name="Freeform 232"/>
                <p:cNvSpPr/>
                <p:nvPr/>
              </p:nvSpPr>
              <p:spPr>
                <a:xfrm>
                  <a:off x="512664" y="2308485"/>
                  <a:ext cx="476687" cy="287811"/>
                </a:xfrm>
                <a:custGeom>
                  <a:avLst/>
                  <a:gdLst>
                    <a:gd name="connsiteX0" fmla="*/ 5996 w 476687"/>
                    <a:gd name="connsiteY0" fmla="*/ 0 h 287811"/>
                    <a:gd name="connsiteX1" fmla="*/ 122919 w 476687"/>
                    <a:gd name="connsiteY1" fmla="*/ 8994 h 287811"/>
                    <a:gd name="connsiteX2" fmla="*/ 122919 w 476687"/>
                    <a:gd name="connsiteY2" fmla="*/ 59961 h 287811"/>
                    <a:gd name="connsiteX3" fmla="*/ 92939 w 476687"/>
                    <a:gd name="connsiteY3" fmla="*/ 89941 h 287811"/>
                    <a:gd name="connsiteX4" fmla="*/ 92939 w 476687"/>
                    <a:gd name="connsiteY4" fmla="*/ 143906 h 287811"/>
                    <a:gd name="connsiteX5" fmla="*/ 80946 w 476687"/>
                    <a:gd name="connsiteY5" fmla="*/ 167890 h 287811"/>
                    <a:gd name="connsiteX6" fmla="*/ 80946 w 476687"/>
                    <a:gd name="connsiteY6" fmla="*/ 167890 h 287811"/>
                    <a:gd name="connsiteX7" fmla="*/ 110927 w 476687"/>
                    <a:gd name="connsiteY7" fmla="*/ 236845 h 287811"/>
                    <a:gd name="connsiteX8" fmla="*/ 161893 w 476687"/>
                    <a:gd name="connsiteY8" fmla="*/ 251835 h 287811"/>
                    <a:gd name="connsiteX9" fmla="*/ 203866 w 476687"/>
                    <a:gd name="connsiteY9" fmla="*/ 242841 h 287811"/>
                    <a:gd name="connsiteX10" fmla="*/ 227850 w 476687"/>
                    <a:gd name="connsiteY10" fmla="*/ 209863 h 287811"/>
                    <a:gd name="connsiteX11" fmla="*/ 245838 w 476687"/>
                    <a:gd name="connsiteY11" fmla="*/ 176884 h 287811"/>
                    <a:gd name="connsiteX12" fmla="*/ 254832 w 476687"/>
                    <a:gd name="connsiteY12" fmla="*/ 113925 h 287811"/>
                    <a:gd name="connsiteX13" fmla="*/ 284813 w 476687"/>
                    <a:gd name="connsiteY13" fmla="*/ 59961 h 287811"/>
                    <a:gd name="connsiteX14" fmla="*/ 338777 w 476687"/>
                    <a:gd name="connsiteY14" fmla="*/ 41973 h 287811"/>
                    <a:gd name="connsiteX15" fmla="*/ 392742 w 476687"/>
                    <a:gd name="connsiteY15" fmla="*/ 41973 h 287811"/>
                    <a:gd name="connsiteX16" fmla="*/ 440710 w 476687"/>
                    <a:gd name="connsiteY16" fmla="*/ 71953 h 287811"/>
                    <a:gd name="connsiteX17" fmla="*/ 467693 w 476687"/>
                    <a:gd name="connsiteY17" fmla="*/ 110927 h 287811"/>
                    <a:gd name="connsiteX18" fmla="*/ 473689 w 476687"/>
                    <a:gd name="connsiteY18" fmla="*/ 152900 h 287811"/>
                    <a:gd name="connsiteX19" fmla="*/ 476687 w 476687"/>
                    <a:gd name="connsiteY19" fmla="*/ 278817 h 287811"/>
                    <a:gd name="connsiteX20" fmla="*/ 425720 w 476687"/>
                    <a:gd name="connsiteY20" fmla="*/ 278817 h 287811"/>
                    <a:gd name="connsiteX21" fmla="*/ 425720 w 476687"/>
                    <a:gd name="connsiteY21" fmla="*/ 134912 h 287811"/>
                    <a:gd name="connsiteX22" fmla="*/ 413728 w 476687"/>
                    <a:gd name="connsiteY22" fmla="*/ 98935 h 287811"/>
                    <a:gd name="connsiteX23" fmla="*/ 374754 w 476687"/>
                    <a:gd name="connsiteY23" fmla="*/ 74951 h 287811"/>
                    <a:gd name="connsiteX24" fmla="*/ 326785 w 476687"/>
                    <a:gd name="connsiteY24" fmla="*/ 80947 h 287811"/>
                    <a:gd name="connsiteX25" fmla="*/ 299803 w 476687"/>
                    <a:gd name="connsiteY25" fmla="*/ 110927 h 287811"/>
                    <a:gd name="connsiteX26" fmla="*/ 293807 w 476687"/>
                    <a:gd name="connsiteY26" fmla="*/ 131914 h 287811"/>
                    <a:gd name="connsiteX27" fmla="*/ 290809 w 476687"/>
                    <a:gd name="connsiteY27" fmla="*/ 179882 h 287811"/>
                    <a:gd name="connsiteX28" fmla="*/ 281815 w 476687"/>
                    <a:gd name="connsiteY28" fmla="*/ 212861 h 287811"/>
                    <a:gd name="connsiteX29" fmla="*/ 269823 w 476687"/>
                    <a:gd name="connsiteY29" fmla="*/ 236845 h 287811"/>
                    <a:gd name="connsiteX30" fmla="*/ 227850 w 476687"/>
                    <a:gd name="connsiteY30" fmla="*/ 269823 h 287811"/>
                    <a:gd name="connsiteX31" fmla="*/ 182880 w 476687"/>
                    <a:gd name="connsiteY31" fmla="*/ 287811 h 287811"/>
                    <a:gd name="connsiteX32" fmla="*/ 134911 w 476687"/>
                    <a:gd name="connsiteY32" fmla="*/ 284813 h 287811"/>
                    <a:gd name="connsiteX33" fmla="*/ 92939 w 476687"/>
                    <a:gd name="connsiteY33" fmla="*/ 260829 h 287811"/>
                    <a:gd name="connsiteX34" fmla="*/ 59960 w 476687"/>
                    <a:gd name="connsiteY34" fmla="*/ 227851 h 287811"/>
                    <a:gd name="connsiteX35" fmla="*/ 50966 w 476687"/>
                    <a:gd name="connsiteY35" fmla="*/ 203866 h 287811"/>
                    <a:gd name="connsiteX36" fmla="*/ 41972 w 476687"/>
                    <a:gd name="connsiteY36" fmla="*/ 155898 h 287811"/>
                    <a:gd name="connsiteX37" fmla="*/ 17988 w 476687"/>
                    <a:gd name="connsiteY37" fmla="*/ 143906 h 287811"/>
                    <a:gd name="connsiteX38" fmla="*/ 17988 w 476687"/>
                    <a:gd name="connsiteY38" fmla="*/ 80947 h 287811"/>
                    <a:gd name="connsiteX39" fmla="*/ 0 w 476687"/>
                    <a:gd name="connsiteY39" fmla="*/ 65957 h 287811"/>
                    <a:gd name="connsiteX40" fmla="*/ 5996 w 476687"/>
                    <a:gd name="connsiteY40" fmla="*/ 0 h 28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76687" h="287811">
                      <a:moveTo>
                        <a:pt x="5996" y="0"/>
                      </a:moveTo>
                      <a:lnTo>
                        <a:pt x="122919" y="8994"/>
                      </a:lnTo>
                      <a:lnTo>
                        <a:pt x="122919" y="59961"/>
                      </a:lnTo>
                      <a:lnTo>
                        <a:pt x="92939" y="89941"/>
                      </a:lnTo>
                      <a:lnTo>
                        <a:pt x="92939" y="143906"/>
                      </a:lnTo>
                      <a:lnTo>
                        <a:pt x="80946" y="167890"/>
                      </a:lnTo>
                      <a:lnTo>
                        <a:pt x="80946" y="167890"/>
                      </a:lnTo>
                      <a:lnTo>
                        <a:pt x="110927" y="236845"/>
                      </a:lnTo>
                      <a:lnTo>
                        <a:pt x="161893" y="251835"/>
                      </a:lnTo>
                      <a:lnTo>
                        <a:pt x="203866" y="242841"/>
                      </a:lnTo>
                      <a:lnTo>
                        <a:pt x="227850" y="209863"/>
                      </a:lnTo>
                      <a:lnTo>
                        <a:pt x="245838" y="176884"/>
                      </a:lnTo>
                      <a:lnTo>
                        <a:pt x="254832" y="113925"/>
                      </a:lnTo>
                      <a:lnTo>
                        <a:pt x="284813" y="59961"/>
                      </a:lnTo>
                      <a:lnTo>
                        <a:pt x="338777" y="41973"/>
                      </a:lnTo>
                      <a:lnTo>
                        <a:pt x="392742" y="41973"/>
                      </a:lnTo>
                      <a:lnTo>
                        <a:pt x="440710" y="71953"/>
                      </a:lnTo>
                      <a:lnTo>
                        <a:pt x="467693" y="110927"/>
                      </a:lnTo>
                      <a:lnTo>
                        <a:pt x="473689" y="152900"/>
                      </a:lnTo>
                      <a:cubicBezTo>
                        <a:pt x="474688" y="194872"/>
                        <a:pt x="475688" y="236845"/>
                        <a:pt x="476687" y="278817"/>
                      </a:cubicBezTo>
                      <a:lnTo>
                        <a:pt x="425720" y="278817"/>
                      </a:lnTo>
                      <a:lnTo>
                        <a:pt x="425720" y="134912"/>
                      </a:lnTo>
                      <a:lnTo>
                        <a:pt x="413728" y="98935"/>
                      </a:lnTo>
                      <a:lnTo>
                        <a:pt x="374754" y="74951"/>
                      </a:lnTo>
                      <a:lnTo>
                        <a:pt x="326785" y="80947"/>
                      </a:lnTo>
                      <a:lnTo>
                        <a:pt x="299803" y="110927"/>
                      </a:lnTo>
                      <a:lnTo>
                        <a:pt x="293807" y="131914"/>
                      </a:lnTo>
                      <a:lnTo>
                        <a:pt x="290809" y="179882"/>
                      </a:lnTo>
                      <a:lnTo>
                        <a:pt x="281815" y="212861"/>
                      </a:lnTo>
                      <a:lnTo>
                        <a:pt x="269823" y="236845"/>
                      </a:lnTo>
                      <a:lnTo>
                        <a:pt x="227850" y="269823"/>
                      </a:lnTo>
                      <a:lnTo>
                        <a:pt x="182880" y="287811"/>
                      </a:lnTo>
                      <a:lnTo>
                        <a:pt x="134911" y="284813"/>
                      </a:lnTo>
                      <a:lnTo>
                        <a:pt x="92939" y="260829"/>
                      </a:lnTo>
                      <a:lnTo>
                        <a:pt x="59960" y="227851"/>
                      </a:lnTo>
                      <a:lnTo>
                        <a:pt x="50966" y="203866"/>
                      </a:lnTo>
                      <a:lnTo>
                        <a:pt x="41972" y="155898"/>
                      </a:lnTo>
                      <a:lnTo>
                        <a:pt x="17988" y="143906"/>
                      </a:lnTo>
                      <a:lnTo>
                        <a:pt x="17988" y="80947"/>
                      </a:lnTo>
                      <a:lnTo>
                        <a:pt x="0" y="65957"/>
                      </a:lnTo>
                      <a:lnTo>
                        <a:pt x="5996"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408778" y="1885242"/>
                  <a:ext cx="208506" cy="317838"/>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25" name="Picture 5"/>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162" y="2054293"/>
                <a:ext cx="751965" cy="1123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val="288789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90" y="100238"/>
            <a:ext cx="11702138" cy="1120324"/>
          </a:xfrm>
        </p:spPr>
        <p:txBody>
          <a:bodyPr>
            <a:noAutofit/>
          </a:bodyPr>
          <a:lstStyle/>
          <a:p>
            <a:r>
              <a:rPr lang="en-GB" sz="2900" dirty="0"/>
              <a:t>TD after platinum-based chemotherapy for testicular cancer is associated with increased CV risk and ED</a:t>
            </a:r>
            <a:endParaRPr lang="en-GB" sz="3100" dirty="0"/>
          </a:p>
        </p:txBody>
      </p:sp>
      <p:sp>
        <p:nvSpPr>
          <p:cNvPr id="3" name="Content Placeholder 2"/>
          <p:cNvSpPr>
            <a:spLocks noGrp="1"/>
          </p:cNvSpPr>
          <p:nvPr>
            <p:ph idx="1"/>
          </p:nvPr>
        </p:nvSpPr>
        <p:spPr>
          <a:xfrm>
            <a:off x="201168" y="1176806"/>
            <a:ext cx="11137392" cy="944322"/>
          </a:xfrm>
        </p:spPr>
        <p:txBody>
          <a:bodyPr>
            <a:noAutofit/>
          </a:bodyPr>
          <a:lstStyle/>
          <a:p>
            <a:pPr>
              <a:buClr>
                <a:srgbClr val="005294"/>
              </a:buClr>
            </a:pPr>
            <a:r>
              <a:rPr lang="en-GB" sz="1600" dirty="0">
                <a:solidFill>
                  <a:schemeClr val="tx2"/>
                </a:solidFill>
              </a:rPr>
              <a:t>Compared with testicular cancer survivors with normal testosterone levels, those with TD* were more likely to take medications for various chronic health conditions, including components of the metabolic syndrome</a:t>
            </a:r>
          </a:p>
          <a:p>
            <a:pPr>
              <a:buClr>
                <a:srgbClr val="005294"/>
              </a:buClr>
            </a:pPr>
            <a:endParaRPr lang="en-GB" sz="1800" dirty="0">
              <a:solidFill>
                <a:srgbClr val="005294"/>
              </a:solidFill>
            </a:endParaRPr>
          </a:p>
          <a:p>
            <a:pPr>
              <a:buClr>
                <a:srgbClr val="005294"/>
              </a:buClr>
            </a:pPr>
            <a:endParaRPr lang="en-GB" sz="1800" dirty="0">
              <a:solidFill>
                <a:srgbClr val="005294"/>
              </a:solidFill>
            </a:endParaRPr>
          </a:p>
          <a:p>
            <a:pPr>
              <a:buClr>
                <a:srgbClr val="005294"/>
              </a:buClr>
            </a:pPr>
            <a:endParaRPr lang="en-GB" sz="1800" dirty="0">
              <a:solidFill>
                <a:srgbClr val="005294"/>
              </a:solidFill>
            </a:endParaRPr>
          </a:p>
          <a:p>
            <a:pPr marL="0" indent="0">
              <a:buClr>
                <a:srgbClr val="005294"/>
              </a:buClr>
              <a:buNone/>
            </a:pPr>
            <a:endParaRPr lang="en-GB" sz="1800" dirty="0">
              <a:solidFill>
                <a:srgbClr val="005294"/>
              </a:solidFill>
            </a:endParaRPr>
          </a:p>
          <a:p>
            <a:pPr marL="0" indent="0">
              <a:buClr>
                <a:srgbClr val="005294"/>
              </a:buClr>
              <a:buNone/>
            </a:pPr>
            <a:endParaRPr lang="en-GB" sz="1800" dirty="0">
              <a:solidFill>
                <a:srgbClr val="005294"/>
              </a:solidFill>
            </a:endParaRPr>
          </a:p>
          <a:p>
            <a:pPr>
              <a:buClr>
                <a:srgbClr val="005294"/>
              </a:buClr>
            </a:pPr>
            <a:endParaRPr lang="en-GB" sz="1800" dirty="0">
              <a:solidFill>
                <a:srgbClr val="005294"/>
              </a:solidFill>
            </a:endParaRPr>
          </a:p>
          <a:p>
            <a:pPr>
              <a:buClr>
                <a:srgbClr val="005294"/>
              </a:buClr>
            </a:pPr>
            <a:endParaRPr lang="en-GB" sz="1800" dirty="0">
              <a:solidFill>
                <a:srgbClr val="005294"/>
              </a:solidFill>
            </a:endParaRPr>
          </a:p>
          <a:p>
            <a:pPr>
              <a:buClr>
                <a:srgbClr val="005294"/>
              </a:buClr>
            </a:pPr>
            <a:endParaRPr lang="en-GB" sz="1400" dirty="0">
              <a:solidFill>
                <a:srgbClr val="005294"/>
              </a:solidFill>
            </a:endParaRPr>
          </a:p>
          <a:p>
            <a:pPr>
              <a:buClr>
                <a:srgbClr val="005294"/>
              </a:buClr>
            </a:pPr>
            <a:endParaRPr lang="en-GB" sz="800" dirty="0">
              <a:solidFill>
                <a:srgbClr val="005294"/>
              </a:solidFill>
            </a:endParaRPr>
          </a:p>
          <a:p>
            <a:pPr>
              <a:buClr>
                <a:srgbClr val="005294"/>
              </a:buClr>
            </a:pPr>
            <a:r>
              <a:rPr lang="en-GB" sz="1600" dirty="0">
                <a:solidFill>
                  <a:schemeClr val="tx2"/>
                </a:solidFill>
              </a:rPr>
              <a:t>Type of chemotherapy regimen did not correlate with TD</a:t>
            </a:r>
          </a:p>
        </p:txBody>
      </p:sp>
      <p:sp>
        <p:nvSpPr>
          <p:cNvPr id="5" name="TextBox 4"/>
          <p:cNvSpPr txBox="1"/>
          <p:nvPr/>
        </p:nvSpPr>
        <p:spPr>
          <a:xfrm>
            <a:off x="1473375" y="5930339"/>
            <a:ext cx="10230945" cy="400110"/>
          </a:xfrm>
          <a:prstGeom prst="rect">
            <a:avLst/>
          </a:prstGeom>
          <a:noFill/>
        </p:spPr>
        <p:txBody>
          <a:bodyPr wrap="square" rtlCol="0" anchor="b">
            <a:spAutoFit/>
          </a:bodyPr>
          <a:lstStyle/>
          <a:p>
            <a:r>
              <a:rPr lang="en-GB" sz="1000" dirty="0">
                <a:solidFill>
                  <a:schemeClr val="tx2"/>
                </a:solidFill>
              </a:rPr>
              <a:t>*Defined as a serum testosterone concentration ≤3.0 ng/mL [10.7 </a:t>
            </a:r>
            <a:r>
              <a:rPr lang="en-GB" sz="1000" dirty="0" err="1">
                <a:solidFill>
                  <a:schemeClr val="tx2"/>
                </a:solidFill>
              </a:rPr>
              <a:t>nmol</a:t>
            </a:r>
            <a:r>
              <a:rPr lang="en-GB" sz="1000" dirty="0">
                <a:solidFill>
                  <a:schemeClr val="tx2"/>
                </a:solidFill>
              </a:rPr>
              <a:t>/L] or </a:t>
            </a:r>
            <a:r>
              <a:rPr lang="en-GB" sz="1000" dirty="0" err="1">
                <a:solidFill>
                  <a:schemeClr val="tx2"/>
                </a:solidFill>
              </a:rPr>
              <a:t>TTh</a:t>
            </a:r>
            <a:r>
              <a:rPr lang="en-GB" sz="1000" dirty="0">
                <a:solidFill>
                  <a:schemeClr val="tx2"/>
                </a:solidFill>
              </a:rPr>
              <a:t> use. CV, cardiovascular; ED, erectile dysfunction; TD, testosterone deficiency</a:t>
            </a:r>
          </a:p>
          <a:p>
            <a:r>
              <a:rPr lang="en-GB" sz="1000" dirty="0">
                <a:solidFill>
                  <a:schemeClr val="tx2"/>
                </a:solidFill>
              </a:rPr>
              <a:t>Abu Zaid M </a:t>
            </a:r>
            <a:r>
              <a:rPr lang="en-GB" sz="1000" i="1" dirty="0">
                <a:solidFill>
                  <a:schemeClr val="tx2"/>
                </a:solidFill>
              </a:rPr>
              <a:t>et al. J Natl </a:t>
            </a:r>
            <a:r>
              <a:rPr lang="en-GB" sz="1000" i="1" dirty="0" err="1">
                <a:solidFill>
                  <a:schemeClr val="tx2"/>
                </a:solidFill>
              </a:rPr>
              <a:t>Compr</a:t>
            </a:r>
            <a:r>
              <a:rPr lang="en-GB" sz="1000" i="1" dirty="0">
                <a:solidFill>
                  <a:schemeClr val="tx2"/>
                </a:solidFill>
              </a:rPr>
              <a:t> </a:t>
            </a:r>
            <a:r>
              <a:rPr lang="en-GB" sz="1000" i="1" dirty="0" err="1">
                <a:solidFill>
                  <a:schemeClr val="tx2"/>
                </a:solidFill>
              </a:rPr>
              <a:t>Canc</a:t>
            </a:r>
            <a:r>
              <a:rPr lang="en-GB" sz="1000" i="1" dirty="0">
                <a:solidFill>
                  <a:schemeClr val="tx2"/>
                </a:solidFill>
              </a:rPr>
              <a:t> </a:t>
            </a:r>
            <a:r>
              <a:rPr lang="en-GB" sz="1000" i="1" dirty="0" err="1">
                <a:solidFill>
                  <a:schemeClr val="tx2"/>
                </a:solidFill>
              </a:rPr>
              <a:t>Netw</a:t>
            </a:r>
            <a:r>
              <a:rPr lang="en-GB" sz="1000" dirty="0">
                <a:solidFill>
                  <a:schemeClr val="tx2"/>
                </a:solidFill>
              </a:rPr>
              <a:t> 2019;17:459–68.</a:t>
            </a:r>
            <a:endParaRPr lang="en-US" sz="1000" dirty="0">
              <a:solidFill>
                <a:schemeClr val="tx2"/>
              </a:solidFill>
            </a:endParaRPr>
          </a:p>
        </p:txBody>
      </p:sp>
      <p:graphicFrame>
        <p:nvGraphicFramePr>
          <p:cNvPr id="123" name="Table 122"/>
          <p:cNvGraphicFramePr>
            <a:graphicFrameLocks noGrp="1"/>
          </p:cNvGraphicFramePr>
          <p:nvPr>
            <p:extLst>
              <p:ext uri="{D42A27DB-BD31-4B8C-83A1-F6EECF244321}">
                <p14:modId xmlns:p14="http://schemas.microsoft.com/office/powerpoint/2010/main" val="331863996"/>
              </p:ext>
            </p:extLst>
          </p:nvPr>
        </p:nvGraphicFramePr>
        <p:xfrm>
          <a:off x="1039421" y="2072816"/>
          <a:ext cx="9573766" cy="2982427"/>
        </p:xfrm>
        <a:graphic>
          <a:graphicData uri="http://schemas.openxmlformats.org/drawingml/2006/table">
            <a:tbl>
              <a:tblPr firstRow="1" bandRow="1">
                <a:tableStyleId>{5C22544A-7EE6-4342-B048-85BDC9FD1C3A}</a:tableStyleId>
              </a:tblPr>
              <a:tblGrid>
                <a:gridCol w="1816199">
                  <a:extLst>
                    <a:ext uri="{9D8B030D-6E8A-4147-A177-3AD203B41FA5}">
                      <a16:colId xmlns:a16="http://schemas.microsoft.com/office/drawing/2014/main" val="20000"/>
                    </a:ext>
                  </a:extLst>
                </a:gridCol>
                <a:gridCol w="3730953">
                  <a:extLst>
                    <a:ext uri="{9D8B030D-6E8A-4147-A177-3AD203B41FA5}">
                      <a16:colId xmlns:a16="http://schemas.microsoft.com/office/drawing/2014/main" val="20001"/>
                    </a:ext>
                  </a:extLst>
                </a:gridCol>
                <a:gridCol w="2492254">
                  <a:extLst>
                    <a:ext uri="{9D8B030D-6E8A-4147-A177-3AD203B41FA5}">
                      <a16:colId xmlns:a16="http://schemas.microsoft.com/office/drawing/2014/main" val="20002"/>
                    </a:ext>
                  </a:extLst>
                </a:gridCol>
                <a:gridCol w="1534360">
                  <a:extLst>
                    <a:ext uri="{9D8B030D-6E8A-4147-A177-3AD203B41FA5}">
                      <a16:colId xmlns:a16="http://schemas.microsoft.com/office/drawing/2014/main" val="20003"/>
                    </a:ext>
                  </a:extLst>
                </a:gridCol>
              </a:tblGrid>
              <a:tr h="454101">
                <a:tc gridSpan="2">
                  <a:txBody>
                    <a:bodyPr/>
                    <a:lstStyle/>
                    <a:p>
                      <a:r>
                        <a:rPr lang="en-GB" sz="1800" dirty="0"/>
                        <a:t>Underlying condition requiring medication</a:t>
                      </a:r>
                    </a:p>
                  </a:txBody>
                  <a:tcPr anchor="ctr"/>
                </a:tc>
                <a:tc hMerge="1">
                  <a:txBody>
                    <a:bodyPr/>
                    <a:lstStyle/>
                    <a:p>
                      <a:endParaRPr lang="en-GB"/>
                    </a:p>
                  </a:txBody>
                  <a:tcPr/>
                </a:tc>
                <a:tc gridSpan="2">
                  <a:txBody>
                    <a:bodyPr/>
                    <a:lstStyle/>
                    <a:p>
                      <a:r>
                        <a:rPr lang="en-GB" sz="1800" dirty="0"/>
                        <a:t>Patients with </a:t>
                      </a:r>
                      <a:r>
                        <a:rPr lang="en-GB" sz="1800" i="1" dirty="0"/>
                        <a:t>vs </a:t>
                      </a:r>
                      <a:r>
                        <a:rPr lang="en-GB" sz="1800" dirty="0"/>
                        <a:t>without TD (%)</a:t>
                      </a:r>
                    </a:p>
                  </a:txBody>
                  <a:tcPr anchor="ctr"/>
                </a:tc>
                <a:tc hMerge="1">
                  <a:txBody>
                    <a:bodyPr/>
                    <a:lstStyle/>
                    <a:p>
                      <a:endParaRPr lang="en-GB"/>
                    </a:p>
                  </a:txBody>
                  <a:tcPr/>
                </a:tc>
                <a:extLst>
                  <a:ext uri="{0D108BD9-81ED-4DB2-BD59-A6C34878D82A}">
                    <a16:rowId xmlns:a16="http://schemas.microsoft.com/office/drawing/2014/main" val="10000"/>
                  </a:ext>
                </a:extLst>
              </a:tr>
              <a:tr h="483119">
                <a:tc>
                  <a:txBody>
                    <a:bodyPr/>
                    <a:lstStyle/>
                    <a:p>
                      <a:endParaRPr lang="en-GB" sz="1550" dirty="0"/>
                    </a:p>
                  </a:txBody>
                  <a:tcPr anchor="ctr">
                    <a:lnR w="12700" cap="flat" cmpd="sng" algn="ctr">
                      <a:no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1" dirty="0"/>
                        <a:t>Dyslipidaemia</a:t>
                      </a:r>
                    </a:p>
                  </a:txBody>
                  <a:tcPr anchor="ctr">
                    <a:lnL w="12700" cap="flat" cmpd="sng" algn="ctr">
                      <a:noFill/>
                      <a:prstDash val="solid"/>
                      <a:round/>
                      <a:headEnd type="none" w="med" len="med"/>
                      <a:tailEnd type="none" w="med" len="med"/>
                    </a:lnL>
                  </a:tcPr>
                </a:tc>
                <a:tc>
                  <a:txBody>
                    <a:bodyPr/>
                    <a:lstStyle/>
                    <a:p>
                      <a:pPr algn="ctr"/>
                      <a:r>
                        <a:rPr lang="en-GB" sz="2400" b="1" dirty="0">
                          <a:solidFill>
                            <a:schemeClr val="accent3">
                              <a:lumMod val="75000"/>
                            </a:schemeClr>
                          </a:solidFill>
                        </a:rPr>
                        <a:t>20%</a:t>
                      </a:r>
                      <a:r>
                        <a:rPr lang="en-GB" sz="2400" b="0" i="1" dirty="0">
                          <a:solidFill>
                            <a:schemeClr val="tx2"/>
                          </a:solidFill>
                        </a:rPr>
                        <a:t> vs </a:t>
                      </a:r>
                      <a:r>
                        <a:rPr lang="en-GB" sz="2400" b="1" dirty="0">
                          <a:solidFill>
                            <a:schemeClr val="tx2"/>
                          </a:solidFill>
                        </a:rPr>
                        <a:t>6%</a:t>
                      </a:r>
                      <a:endParaRPr lang="en-GB" sz="1550" baseline="0" dirty="0"/>
                    </a:p>
                  </a:txBody>
                  <a:tcPr anchor="ctr">
                    <a:lnR w="12700" cap="flat" cmpd="sng" algn="ctr">
                      <a:noFill/>
                      <a:prstDash val="solid"/>
                      <a:round/>
                      <a:headEnd type="none" w="med" len="med"/>
                      <a:tailEnd type="none" w="med" len="med"/>
                    </a:lnR>
                  </a:tcPr>
                </a:tc>
                <a:tc>
                  <a:txBody>
                    <a:bodyPr/>
                    <a:lstStyle/>
                    <a:p>
                      <a:pPr algn="ctr"/>
                      <a:r>
                        <a:rPr lang="en-GB" sz="1550" dirty="0"/>
                        <a:t>(</a:t>
                      </a:r>
                      <a:r>
                        <a:rPr lang="en-GB" sz="1550" baseline="0" dirty="0"/>
                        <a:t>p&lt;0.001)</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0001"/>
                  </a:ext>
                </a:extLst>
              </a:tr>
              <a:tr h="483119">
                <a:tc>
                  <a:txBody>
                    <a:bodyPr/>
                    <a:lstStyle/>
                    <a:p>
                      <a:endParaRPr lang="en-GB" sz="1550" dirty="0"/>
                    </a:p>
                  </a:txBody>
                  <a:tcPr anchor="ctr">
                    <a:lnR w="12700" cap="flat" cmpd="sng" algn="ctr">
                      <a:noFill/>
                      <a:prstDash val="solid"/>
                      <a:round/>
                      <a:headEnd type="none" w="med" len="med"/>
                      <a:tailEnd type="none" w="med" len="med"/>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400" b="1" dirty="0"/>
                        <a:t>ED</a:t>
                      </a:r>
                      <a:endParaRPr lang="en-GB" sz="1550" dirty="0"/>
                    </a:p>
                  </a:txBody>
                  <a:tcPr anchor="ctr">
                    <a:lnL w="12700" cap="flat" cmpd="sng" algn="ctr">
                      <a:noFill/>
                      <a:prstDash val="solid"/>
                      <a:round/>
                      <a:headEnd type="none" w="med" len="med"/>
                      <a:tailEnd type="none" w="med" len="med"/>
                    </a:lnL>
                  </a:tcPr>
                </a:tc>
                <a:tc>
                  <a:txBody>
                    <a:bodyPr/>
                    <a:lstStyle/>
                    <a:p>
                      <a:pPr algn="ctr"/>
                      <a:r>
                        <a:rPr lang="en-GB" sz="2400" b="1" dirty="0">
                          <a:solidFill>
                            <a:schemeClr val="accent3">
                              <a:lumMod val="75000"/>
                            </a:schemeClr>
                          </a:solidFill>
                        </a:rPr>
                        <a:t>20%</a:t>
                      </a:r>
                      <a:r>
                        <a:rPr lang="en-GB" sz="2400" b="0" i="1" dirty="0">
                          <a:solidFill>
                            <a:schemeClr val="tx2"/>
                          </a:solidFill>
                        </a:rPr>
                        <a:t> vs </a:t>
                      </a:r>
                      <a:r>
                        <a:rPr lang="en-GB" sz="2400" b="1" baseline="0" dirty="0">
                          <a:solidFill>
                            <a:schemeClr val="tx2"/>
                          </a:solidFill>
                        </a:rPr>
                        <a:t>12%</a:t>
                      </a:r>
                      <a:endParaRPr lang="en-GB" sz="1550" dirty="0"/>
                    </a:p>
                  </a:txBody>
                  <a:tcPr anchor="ctr">
                    <a:lnR w="12700" cap="flat" cmpd="sng" algn="ctr">
                      <a:noFill/>
                      <a:prstDash val="solid"/>
                      <a:round/>
                      <a:headEnd type="none" w="med" len="med"/>
                      <a:tailEnd type="none" w="med" len="med"/>
                    </a:lnR>
                  </a:tcPr>
                </a:tc>
                <a:tc>
                  <a:txBody>
                    <a:bodyPr/>
                    <a:lstStyle/>
                    <a:p>
                      <a:pPr algn="ctr"/>
                      <a:r>
                        <a:rPr lang="en-GB" sz="1550" dirty="0"/>
                        <a:t>(p=0.02)</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595850">
                <a:tc>
                  <a:txBody>
                    <a:bodyPr/>
                    <a:lstStyle/>
                    <a:p>
                      <a:br>
                        <a:rPr lang="en-GB" sz="1550" dirty="0"/>
                      </a:br>
                      <a:endParaRPr lang="en-GB" sz="1550" dirty="0"/>
                    </a:p>
                  </a:txBody>
                  <a:tcPr anchor="ctr">
                    <a:lnR w="12700" cap="flat" cmpd="sng" algn="ctr">
                      <a:noFill/>
                      <a:prstDash val="solid"/>
                      <a:round/>
                      <a:headEnd type="none" w="med" len="med"/>
                      <a:tailEnd type="none" w="med" len="med"/>
                    </a:lnR>
                  </a:tcPr>
                </a:tc>
                <a:tc>
                  <a:txBody>
                    <a:bodyPr/>
                    <a:lstStyle/>
                    <a:p>
                      <a:r>
                        <a:rPr lang="en-GB" sz="2400" b="1" dirty="0"/>
                        <a:t>Hypertension</a:t>
                      </a:r>
                    </a:p>
                  </a:txBody>
                  <a:tcPr anchor="ctr">
                    <a:lnL w="12700" cap="flat" cmpd="sng" algn="ctr">
                      <a:noFill/>
                      <a:prstDash val="solid"/>
                      <a:round/>
                      <a:headEnd type="none" w="med" len="med"/>
                      <a:tailEnd type="none" w="med" len="med"/>
                    </a:lnL>
                  </a:tcPr>
                </a:tc>
                <a:tc>
                  <a:txBody>
                    <a:bodyPr/>
                    <a:lstStyle/>
                    <a:p>
                      <a:pPr algn="ctr"/>
                      <a:r>
                        <a:rPr lang="en-GB" sz="2400" b="1" dirty="0">
                          <a:solidFill>
                            <a:schemeClr val="accent3">
                              <a:lumMod val="75000"/>
                            </a:schemeClr>
                          </a:solidFill>
                        </a:rPr>
                        <a:t>19%</a:t>
                      </a:r>
                      <a:r>
                        <a:rPr lang="en-GB" sz="2400" b="0" i="1" dirty="0">
                          <a:solidFill>
                            <a:schemeClr val="tx2"/>
                          </a:solidFill>
                        </a:rPr>
                        <a:t> vs </a:t>
                      </a:r>
                      <a:r>
                        <a:rPr lang="en-GB" sz="2400" b="1" baseline="0" dirty="0">
                          <a:solidFill>
                            <a:schemeClr val="tx2"/>
                          </a:solidFill>
                        </a:rPr>
                        <a:t>11%</a:t>
                      </a:r>
                      <a:endParaRPr lang="en-GB" sz="1550" dirty="0"/>
                    </a:p>
                  </a:txBody>
                  <a:tcPr anchor="ctr">
                    <a:lnR w="12700" cap="flat" cmpd="sng" algn="ctr">
                      <a:noFill/>
                      <a:prstDash val="solid"/>
                      <a:round/>
                      <a:headEnd type="none" w="med" len="med"/>
                      <a:tailEnd type="none" w="med" len="med"/>
                    </a:lnR>
                  </a:tcPr>
                </a:tc>
                <a:tc>
                  <a:txBody>
                    <a:bodyPr/>
                    <a:lstStyle/>
                    <a:p>
                      <a:pPr algn="ctr"/>
                      <a:r>
                        <a:rPr lang="en-GB" sz="1550" dirty="0"/>
                        <a:t>(p=0.01)</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r h="483119">
                <a:tc>
                  <a:txBody>
                    <a:bodyPr/>
                    <a:lstStyle/>
                    <a:p>
                      <a:endParaRPr lang="en-GB" sz="1550" dirty="0"/>
                    </a:p>
                  </a:txBody>
                  <a:tcPr anchor="ctr">
                    <a:lnR w="12700" cap="flat" cmpd="sng" algn="ctr">
                      <a:noFill/>
                      <a:prstDash val="solid"/>
                      <a:round/>
                      <a:headEnd type="none" w="med" len="med"/>
                      <a:tailEnd type="none" w="med" len="med"/>
                    </a:lnR>
                  </a:tcPr>
                </a:tc>
                <a:tc>
                  <a:txBody>
                    <a:bodyPr/>
                    <a:lstStyle/>
                    <a:p>
                      <a:pPr marL="0" algn="l" defTabSz="457200" rtl="0" eaLnBrk="1" latinLnBrk="0" hangingPunct="1"/>
                      <a:r>
                        <a:rPr lang="en-GB" sz="2400" b="1" kern="1200" dirty="0">
                          <a:solidFill>
                            <a:schemeClr val="dk1"/>
                          </a:solidFill>
                          <a:latin typeface="+mn-lt"/>
                          <a:ea typeface="+mn-ea"/>
                          <a:cs typeface="+mn-cs"/>
                        </a:rPr>
                        <a:t>Anxiety or depression</a:t>
                      </a:r>
                    </a:p>
                  </a:txBody>
                  <a:tcPr anchor="ctr">
                    <a:lnL w="12700" cap="flat" cmpd="sng" algn="ctr">
                      <a:noFill/>
                      <a:prstDash val="solid"/>
                      <a:round/>
                      <a:headEnd type="none" w="med" len="med"/>
                      <a:tailEnd type="none" w="med" len="med"/>
                    </a:lnL>
                  </a:tcPr>
                </a:tc>
                <a:tc>
                  <a:txBody>
                    <a:bodyPr/>
                    <a:lstStyle/>
                    <a:p>
                      <a:pPr algn="ctr"/>
                      <a:r>
                        <a:rPr lang="en-GB" sz="2400" b="1" dirty="0">
                          <a:solidFill>
                            <a:schemeClr val="accent3">
                              <a:lumMod val="75000"/>
                            </a:schemeClr>
                          </a:solidFill>
                        </a:rPr>
                        <a:t>15%</a:t>
                      </a:r>
                      <a:r>
                        <a:rPr lang="en-GB" sz="2400" b="0" i="1" dirty="0">
                          <a:solidFill>
                            <a:schemeClr val="tx2"/>
                          </a:solidFill>
                        </a:rPr>
                        <a:t> vs </a:t>
                      </a:r>
                      <a:r>
                        <a:rPr lang="en-GB" sz="2400" b="1" baseline="0" dirty="0">
                          <a:solidFill>
                            <a:schemeClr val="tx2"/>
                          </a:solidFill>
                        </a:rPr>
                        <a:t>10%</a:t>
                      </a:r>
                      <a:endParaRPr lang="en-GB" sz="1550" dirty="0"/>
                    </a:p>
                  </a:txBody>
                  <a:tcPr anchor="ctr">
                    <a:lnR w="12700" cap="flat" cmpd="sng" algn="ctr">
                      <a:noFill/>
                      <a:prstDash val="solid"/>
                      <a:round/>
                      <a:headEnd type="none" w="med" len="med"/>
                      <a:tailEnd type="none" w="med" len="med"/>
                    </a:lnR>
                  </a:tcPr>
                </a:tc>
                <a:tc>
                  <a:txBody>
                    <a:bodyPr/>
                    <a:lstStyle/>
                    <a:p>
                      <a:pPr algn="ctr"/>
                      <a:r>
                        <a:rPr lang="en-GB" sz="1550" dirty="0"/>
                        <a:t>(p=0.06)</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0004"/>
                  </a:ext>
                </a:extLst>
              </a:tr>
              <a:tr h="483119">
                <a:tc>
                  <a:txBody>
                    <a:bodyPr/>
                    <a:lstStyle/>
                    <a:p>
                      <a:endParaRPr lang="en-GB" sz="1550" dirty="0"/>
                    </a:p>
                  </a:txBody>
                  <a:tcPr anchor="ctr">
                    <a:lnR w="12700" cap="flat" cmpd="sng" algn="ctr">
                      <a:noFill/>
                      <a:prstDash val="solid"/>
                      <a:round/>
                      <a:headEnd type="none" w="med" len="med"/>
                      <a:tailEnd type="none" w="med" len="med"/>
                    </a:lnR>
                  </a:tcPr>
                </a:tc>
                <a:tc>
                  <a:txBody>
                    <a:bodyPr/>
                    <a:lstStyle/>
                    <a:p>
                      <a:pPr marL="0" algn="l" defTabSz="457200" rtl="0" eaLnBrk="1" latinLnBrk="0" hangingPunct="1"/>
                      <a:r>
                        <a:rPr lang="en-GB" sz="2400" b="1" kern="1200" dirty="0">
                          <a:solidFill>
                            <a:schemeClr val="dk1"/>
                          </a:solidFill>
                          <a:latin typeface="+mn-lt"/>
                          <a:ea typeface="+mn-ea"/>
                          <a:cs typeface="+mn-cs"/>
                        </a:rPr>
                        <a:t>Diabetes</a:t>
                      </a:r>
                    </a:p>
                  </a:txBody>
                  <a:tcPr anchor="ctr">
                    <a:lnL w="12700" cap="flat" cmpd="sng" algn="ctr">
                      <a:noFill/>
                      <a:prstDash val="solid"/>
                      <a:round/>
                      <a:headEnd type="none" w="med" len="med"/>
                      <a:tailEnd type="none" w="med" len="med"/>
                    </a:lnL>
                  </a:tcPr>
                </a:tc>
                <a:tc>
                  <a:txBody>
                    <a:bodyPr/>
                    <a:lstStyle/>
                    <a:p>
                      <a:pPr algn="ctr"/>
                      <a:r>
                        <a:rPr lang="en-GB" sz="2400" b="1" dirty="0">
                          <a:solidFill>
                            <a:schemeClr val="accent3">
                              <a:lumMod val="75000"/>
                            </a:schemeClr>
                          </a:solidFill>
                        </a:rPr>
                        <a:t>6%</a:t>
                      </a:r>
                      <a:r>
                        <a:rPr lang="en-GB" sz="2400" b="0" i="1" dirty="0">
                          <a:solidFill>
                            <a:schemeClr val="tx2"/>
                          </a:solidFill>
                        </a:rPr>
                        <a:t> vs </a:t>
                      </a:r>
                      <a:r>
                        <a:rPr lang="en-GB" sz="2400" b="1" dirty="0">
                          <a:solidFill>
                            <a:schemeClr val="tx2"/>
                          </a:solidFill>
                        </a:rPr>
                        <a:t>3%</a:t>
                      </a:r>
                      <a:endParaRPr lang="en-GB" sz="1550" dirty="0"/>
                    </a:p>
                  </a:txBody>
                  <a:tcPr anchor="ctr">
                    <a:lnR w="12700" cap="flat" cmpd="sng" algn="ctr">
                      <a:noFill/>
                      <a:prstDash val="solid"/>
                      <a:round/>
                      <a:headEnd type="none" w="med" len="med"/>
                      <a:tailEnd type="none" w="med" len="med"/>
                    </a:lnR>
                  </a:tcPr>
                </a:tc>
                <a:tc>
                  <a:txBody>
                    <a:bodyPr/>
                    <a:lstStyle/>
                    <a:p>
                      <a:pPr algn="ctr"/>
                      <a:r>
                        <a:rPr lang="en-GB" sz="1550" dirty="0"/>
                        <a:t>(p=0.07)</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grpSp>
        <p:nvGrpSpPr>
          <p:cNvPr id="126" name="Group 125"/>
          <p:cNvGrpSpPr/>
          <p:nvPr/>
        </p:nvGrpSpPr>
        <p:grpSpPr>
          <a:xfrm>
            <a:off x="1345077" y="2501642"/>
            <a:ext cx="922635" cy="2553601"/>
            <a:chOff x="863718" y="2604587"/>
            <a:chExt cx="1076110" cy="2803060"/>
          </a:xfrm>
        </p:grpSpPr>
        <p:pic>
          <p:nvPicPr>
            <p:cNvPr id="127" name="Picture 4"/>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8865" t="10553" r="18810" b="9386"/>
            <a:stretch/>
          </p:blipFill>
          <p:spPr bwMode="auto">
            <a:xfrm>
              <a:off x="1142608" y="4306618"/>
              <a:ext cx="449959" cy="550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9"/>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436" y="3142468"/>
              <a:ext cx="614675" cy="5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9" name="Group 128"/>
            <p:cNvGrpSpPr/>
            <p:nvPr/>
          </p:nvGrpSpPr>
          <p:grpSpPr>
            <a:xfrm>
              <a:off x="1094357" y="4862709"/>
              <a:ext cx="614832" cy="544938"/>
              <a:chOff x="1005242" y="4873860"/>
              <a:chExt cx="614832" cy="544938"/>
            </a:xfrm>
          </p:grpSpPr>
          <p:grpSp>
            <p:nvGrpSpPr>
              <p:cNvPr id="138" name="Group 137"/>
              <p:cNvGrpSpPr/>
              <p:nvPr/>
            </p:nvGrpSpPr>
            <p:grpSpPr>
              <a:xfrm>
                <a:off x="1058779" y="4948517"/>
                <a:ext cx="498249" cy="376518"/>
                <a:chOff x="1058779" y="4948517"/>
                <a:chExt cx="498249" cy="376518"/>
              </a:xfrm>
            </p:grpSpPr>
            <p:grpSp>
              <p:nvGrpSpPr>
                <p:cNvPr id="142" name="Group 141"/>
                <p:cNvGrpSpPr/>
                <p:nvPr/>
              </p:nvGrpSpPr>
              <p:grpSpPr>
                <a:xfrm>
                  <a:off x="1058779" y="4948517"/>
                  <a:ext cx="498249" cy="376518"/>
                  <a:chOff x="1058779" y="4948517"/>
                  <a:chExt cx="498249" cy="376518"/>
                </a:xfrm>
              </p:grpSpPr>
              <p:sp>
                <p:nvSpPr>
                  <p:cNvPr id="144" name="Freeform 143"/>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5" name="Freeform 144"/>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43" name="Freeform 142"/>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39" name="Group 138"/>
              <p:cNvGrpSpPr/>
              <p:nvPr/>
            </p:nvGrpSpPr>
            <p:grpSpPr>
              <a:xfrm>
                <a:off x="1005242" y="4873860"/>
                <a:ext cx="614832" cy="544938"/>
                <a:chOff x="1005242" y="4873860"/>
                <a:chExt cx="614832" cy="544938"/>
              </a:xfrm>
            </p:grpSpPr>
            <p:sp>
              <p:nvSpPr>
                <p:cNvPr id="140" name="Freeform 139"/>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41" name="Picture 1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30" name="Group 129"/>
            <p:cNvGrpSpPr/>
            <p:nvPr/>
          </p:nvGrpSpPr>
          <p:grpSpPr>
            <a:xfrm>
              <a:off x="1069011" y="3652944"/>
              <a:ext cx="697076" cy="676879"/>
              <a:chOff x="1211149" y="3652944"/>
              <a:chExt cx="697076" cy="676879"/>
            </a:xfrm>
          </p:grpSpPr>
          <p:sp>
            <p:nvSpPr>
              <p:cNvPr id="136" name="Rectangle 135"/>
              <p:cNvSpPr/>
              <p:nvPr/>
            </p:nvSpPr>
            <p:spPr>
              <a:xfrm>
                <a:off x="1402144" y="3807813"/>
                <a:ext cx="279900" cy="312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7" name="Picture 2"/>
              <p:cNvPicPr>
                <a:picLocks noChangeAspect="1" noChangeArrowheads="1"/>
              </p:cNvPicPr>
              <p:nvPr/>
            </p:nvPicPr>
            <p:blipFill rotWithShape="1">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330"/>
              <a:stretch/>
            </p:blipFill>
            <p:spPr bwMode="auto">
              <a:xfrm>
                <a:off x="1211149" y="3652944"/>
                <a:ext cx="697076" cy="676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1" name="Group 130"/>
            <p:cNvGrpSpPr/>
            <p:nvPr/>
          </p:nvGrpSpPr>
          <p:grpSpPr>
            <a:xfrm>
              <a:off x="863718" y="2604587"/>
              <a:ext cx="1076110" cy="500625"/>
              <a:chOff x="3111500" y="2749550"/>
              <a:chExt cx="2921000" cy="1358900"/>
            </a:xfrm>
          </p:grpSpPr>
          <p:sp>
            <p:nvSpPr>
              <p:cNvPr id="132" name="Freeform 131"/>
              <p:cNvSpPr/>
              <p:nvPr/>
            </p:nvSpPr>
            <p:spPr>
              <a:xfrm>
                <a:off x="4267185" y="3029418"/>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3" name="Group 132"/>
              <p:cNvGrpSpPr/>
              <p:nvPr/>
            </p:nvGrpSpPr>
            <p:grpSpPr>
              <a:xfrm>
                <a:off x="3111500" y="2749550"/>
                <a:ext cx="2921000" cy="1358900"/>
                <a:chOff x="3111500" y="2749550"/>
                <a:chExt cx="2921000" cy="1358900"/>
              </a:xfrm>
            </p:grpSpPr>
            <p:sp>
              <p:nvSpPr>
                <p:cNvPr id="134" name="Freeform 133"/>
                <p:cNvSpPr/>
                <p:nvPr/>
              </p:nvSpPr>
              <p:spPr>
                <a:xfrm>
                  <a:off x="3356517" y="3033132"/>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35" name="Picture 3"/>
                <p:cNvPicPr>
                  <a:picLocks noChangeAspect="1" noChangeArrowheads="1"/>
                </p:cNvPicPr>
                <p:nvPr/>
              </p:nvPicPr>
              <p:blipFill>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111500" y="2749550"/>
                  <a:ext cx="29210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spTree>
    <p:extLst>
      <p:ext uri="{BB962C8B-B14F-4D97-AF65-F5344CB8AC3E}">
        <p14:creationId xmlns:p14="http://schemas.microsoft.com/office/powerpoint/2010/main" val="2800076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872" y="46174"/>
            <a:ext cx="11365991" cy="1040632"/>
          </a:xfrm>
        </p:spPr>
        <p:txBody>
          <a:bodyPr>
            <a:noAutofit/>
          </a:bodyPr>
          <a:lstStyle/>
          <a:p>
            <a:r>
              <a:rPr lang="en-GB" sz="2650" dirty="0"/>
              <a:t>Increasing age and higher BMI are risk factors for TD after platinum-based chemotherapy for testicular cancer</a:t>
            </a:r>
          </a:p>
        </p:txBody>
      </p:sp>
      <p:sp>
        <p:nvSpPr>
          <p:cNvPr id="3" name="Content Placeholder 2"/>
          <p:cNvSpPr>
            <a:spLocks noGrp="1"/>
          </p:cNvSpPr>
          <p:nvPr>
            <p:ph idx="1"/>
          </p:nvPr>
        </p:nvSpPr>
        <p:spPr>
          <a:xfrm>
            <a:off x="301752" y="1153751"/>
            <a:ext cx="11183111" cy="721212"/>
          </a:xfrm>
        </p:spPr>
        <p:txBody>
          <a:bodyPr>
            <a:noAutofit/>
          </a:bodyPr>
          <a:lstStyle/>
          <a:p>
            <a:pPr>
              <a:spcBef>
                <a:spcPts val="1200"/>
              </a:spcBef>
              <a:buClr>
                <a:srgbClr val="005294"/>
              </a:buClr>
            </a:pPr>
            <a:r>
              <a:rPr lang="en-GB" sz="1600" dirty="0">
                <a:solidFill>
                  <a:schemeClr val="tx2"/>
                </a:solidFill>
              </a:rPr>
              <a:t>Among testicular cancer survivors after platinum-based chemotherapy, there is a greater likelihood of TD* in those who are older or have higher BMI</a:t>
            </a:r>
          </a:p>
        </p:txBody>
      </p:sp>
      <p:sp>
        <p:nvSpPr>
          <p:cNvPr id="5" name="TextBox 4"/>
          <p:cNvSpPr txBox="1"/>
          <p:nvPr/>
        </p:nvSpPr>
        <p:spPr>
          <a:xfrm>
            <a:off x="1459993" y="5891863"/>
            <a:ext cx="10317479" cy="400110"/>
          </a:xfrm>
          <a:prstGeom prst="rect">
            <a:avLst/>
          </a:prstGeom>
          <a:noFill/>
        </p:spPr>
        <p:txBody>
          <a:bodyPr wrap="square" rtlCol="0" anchor="b">
            <a:spAutoFit/>
          </a:bodyPr>
          <a:lstStyle/>
          <a:p>
            <a:r>
              <a:rPr lang="en-GB" sz="1000" dirty="0">
                <a:solidFill>
                  <a:schemeClr val="tx2"/>
                </a:solidFill>
              </a:rPr>
              <a:t>*Defined as a serum testosterone concentration ≤3.0 ng/mL [10.7 </a:t>
            </a:r>
            <a:r>
              <a:rPr lang="en-GB" sz="1000" dirty="0" err="1">
                <a:solidFill>
                  <a:schemeClr val="tx2"/>
                </a:solidFill>
              </a:rPr>
              <a:t>nmol</a:t>
            </a:r>
            <a:r>
              <a:rPr lang="en-GB" sz="1000" dirty="0">
                <a:solidFill>
                  <a:schemeClr val="tx2"/>
                </a:solidFill>
              </a:rPr>
              <a:t>/L] or </a:t>
            </a:r>
            <a:r>
              <a:rPr lang="en-GB" sz="1000" dirty="0" err="1">
                <a:solidFill>
                  <a:schemeClr val="tx2"/>
                </a:solidFill>
              </a:rPr>
              <a:t>TTh</a:t>
            </a:r>
            <a:r>
              <a:rPr lang="en-GB" sz="1000" dirty="0">
                <a:solidFill>
                  <a:schemeClr val="tx2"/>
                </a:solidFill>
              </a:rPr>
              <a:t> use. BMI, body mass index; CI, confidence interval; TD, testosterone deficiency</a:t>
            </a:r>
          </a:p>
          <a:p>
            <a:r>
              <a:rPr lang="en-GB" sz="1000" dirty="0">
                <a:solidFill>
                  <a:schemeClr val="tx2"/>
                </a:solidFill>
              </a:rPr>
              <a:t>Abu Zaid M </a:t>
            </a:r>
            <a:r>
              <a:rPr lang="en-GB" sz="1000" i="1" dirty="0">
                <a:solidFill>
                  <a:schemeClr val="tx2"/>
                </a:solidFill>
              </a:rPr>
              <a:t>et al. J Natl </a:t>
            </a:r>
            <a:r>
              <a:rPr lang="en-GB" sz="1000" i="1" dirty="0" err="1">
                <a:solidFill>
                  <a:schemeClr val="tx2"/>
                </a:solidFill>
              </a:rPr>
              <a:t>Compr</a:t>
            </a:r>
            <a:r>
              <a:rPr lang="en-GB" sz="1000" i="1" dirty="0">
                <a:solidFill>
                  <a:schemeClr val="tx2"/>
                </a:solidFill>
              </a:rPr>
              <a:t> </a:t>
            </a:r>
            <a:r>
              <a:rPr lang="en-GB" sz="1000" i="1" dirty="0" err="1">
                <a:solidFill>
                  <a:schemeClr val="tx2"/>
                </a:solidFill>
              </a:rPr>
              <a:t>Canc</a:t>
            </a:r>
            <a:r>
              <a:rPr lang="en-GB" sz="1000" i="1" dirty="0">
                <a:solidFill>
                  <a:schemeClr val="tx2"/>
                </a:solidFill>
              </a:rPr>
              <a:t> </a:t>
            </a:r>
            <a:r>
              <a:rPr lang="en-GB" sz="1000" i="1" dirty="0" err="1">
                <a:solidFill>
                  <a:schemeClr val="tx2"/>
                </a:solidFill>
              </a:rPr>
              <a:t>Netw</a:t>
            </a:r>
            <a:r>
              <a:rPr lang="en-GB" sz="1000" dirty="0">
                <a:solidFill>
                  <a:schemeClr val="tx2"/>
                </a:solidFill>
              </a:rPr>
              <a:t> 2019;17:459–68.</a:t>
            </a:r>
            <a:endParaRPr lang="en-US" sz="1000" dirty="0">
              <a:solidFill>
                <a:schemeClr val="tx2"/>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3894707130"/>
              </p:ext>
            </p:extLst>
          </p:nvPr>
        </p:nvGraphicFramePr>
        <p:xfrm>
          <a:off x="1764793" y="1797629"/>
          <a:ext cx="8084925" cy="3885199"/>
        </p:xfrm>
        <a:graphic>
          <a:graphicData uri="http://schemas.openxmlformats.org/drawingml/2006/table">
            <a:tbl>
              <a:tblPr firstRow="1" bandRow="1">
                <a:tableStyleId>{5C22544A-7EE6-4342-B048-85BDC9FD1C3A}</a:tableStyleId>
              </a:tblPr>
              <a:tblGrid>
                <a:gridCol w="830873">
                  <a:extLst>
                    <a:ext uri="{9D8B030D-6E8A-4147-A177-3AD203B41FA5}">
                      <a16:colId xmlns:a16="http://schemas.microsoft.com/office/drawing/2014/main" val="20000"/>
                    </a:ext>
                  </a:extLst>
                </a:gridCol>
                <a:gridCol w="2076379">
                  <a:extLst>
                    <a:ext uri="{9D8B030D-6E8A-4147-A177-3AD203B41FA5}">
                      <a16:colId xmlns:a16="http://schemas.microsoft.com/office/drawing/2014/main" val="20001"/>
                    </a:ext>
                  </a:extLst>
                </a:gridCol>
                <a:gridCol w="1963285">
                  <a:extLst>
                    <a:ext uri="{9D8B030D-6E8A-4147-A177-3AD203B41FA5}">
                      <a16:colId xmlns:a16="http://schemas.microsoft.com/office/drawing/2014/main" val="20002"/>
                    </a:ext>
                  </a:extLst>
                </a:gridCol>
                <a:gridCol w="1607194">
                  <a:extLst>
                    <a:ext uri="{9D8B030D-6E8A-4147-A177-3AD203B41FA5}">
                      <a16:colId xmlns:a16="http://schemas.microsoft.com/office/drawing/2014/main" val="20003"/>
                    </a:ext>
                  </a:extLst>
                </a:gridCol>
                <a:gridCol w="1607194">
                  <a:extLst>
                    <a:ext uri="{9D8B030D-6E8A-4147-A177-3AD203B41FA5}">
                      <a16:colId xmlns:a16="http://schemas.microsoft.com/office/drawing/2014/main" val="20004"/>
                    </a:ext>
                  </a:extLst>
                </a:gridCol>
              </a:tblGrid>
              <a:tr h="429199">
                <a:tc gridSpan="2">
                  <a:txBody>
                    <a:bodyPr/>
                    <a:lstStyle/>
                    <a:p>
                      <a:endParaRPr lang="en-GB" sz="1800" dirty="0"/>
                    </a:p>
                  </a:txBody>
                  <a:tcPr anchor="ctr">
                    <a:lnR w="12700" cap="flat" cmpd="sng" algn="ctr">
                      <a:solidFill>
                        <a:schemeClr val="bg1"/>
                      </a:solidFill>
                      <a:prstDash val="solid"/>
                      <a:round/>
                      <a:headEnd type="none" w="med" len="med"/>
                      <a:tailEnd type="none" w="med" len="med"/>
                    </a:lnR>
                  </a:tcPr>
                </a:tc>
                <a:tc hMerge="1">
                  <a:txBody>
                    <a:bodyPr/>
                    <a:lstStyle/>
                    <a:p>
                      <a:endParaRPr lang="en-GB"/>
                    </a:p>
                  </a:txBody>
                  <a:tcPr/>
                </a:tc>
                <a:tc>
                  <a:txBody>
                    <a:bodyPr/>
                    <a:lstStyle/>
                    <a:p>
                      <a:pPr algn="ctr"/>
                      <a:r>
                        <a:rPr lang="en-GB" sz="1800" dirty="0"/>
                        <a:t>Odds ratio</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sz="1800" dirty="0"/>
                        <a:t>95%</a:t>
                      </a:r>
                      <a:r>
                        <a:rPr lang="en-GB" sz="1800" baseline="0" dirty="0"/>
                        <a:t> CI</a:t>
                      </a:r>
                      <a:endParaRPr lang="en-GB"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GB" sz="1800" dirty="0"/>
                        <a:t>p value</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1152000">
                <a:tc>
                  <a:txBody>
                    <a:bodyPr/>
                    <a:lstStyle/>
                    <a:p>
                      <a:endParaRPr lang="en-GB" sz="1550" dirty="0"/>
                    </a:p>
                  </a:txBody>
                  <a:tcPr>
                    <a:lnR w="12700" cap="flat" cmpd="sng" algn="ctr">
                      <a:no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1" dirty="0"/>
                        <a:t>Older age</a:t>
                      </a:r>
                      <a:br>
                        <a:rPr kumimoji="0" lang="en-GB" sz="1550" b="0" i="0" u="none" strike="noStrike" kern="1200" cap="none" spc="0" normalizeH="0" baseline="0" noProof="0" dirty="0">
                          <a:ln>
                            <a:noFill/>
                          </a:ln>
                          <a:solidFill>
                            <a:srgbClr val="272727"/>
                          </a:solidFill>
                          <a:effectLst/>
                          <a:uLnTx/>
                          <a:uFillTx/>
                          <a:latin typeface="+mn-lt"/>
                          <a:ea typeface="+mn-ea"/>
                          <a:cs typeface="+mn-cs"/>
                        </a:rPr>
                      </a:br>
                      <a:endParaRPr kumimoji="0" lang="en-GB" sz="1550" b="0" i="0" u="none" strike="noStrike" kern="1200" cap="none" spc="0" normalizeH="0" baseline="0" noProof="0" dirty="0">
                        <a:ln>
                          <a:noFill/>
                        </a:ln>
                        <a:solidFill>
                          <a:srgbClr val="272727"/>
                        </a:solidFill>
                        <a:effectLst/>
                        <a:uLnTx/>
                        <a:uFillTx/>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2800" b="1" dirty="0">
                          <a:solidFill>
                            <a:schemeClr val="tx2"/>
                          </a:solidFill>
                        </a:rPr>
                        <a:t>1.42</a:t>
                      </a:r>
                      <a:r>
                        <a:rPr lang="en-GB" sz="1600" b="0" dirty="0">
                          <a:solidFill>
                            <a:schemeClr val="tx2"/>
                          </a:solidFill>
                        </a:rPr>
                        <a:t> </a:t>
                      </a:r>
                      <a:br>
                        <a:rPr lang="en-GB" sz="1550" b="0" dirty="0">
                          <a:solidFill>
                            <a:schemeClr val="tx2"/>
                          </a:solidFill>
                        </a:rPr>
                      </a:br>
                      <a:r>
                        <a:rPr lang="en-GB" sz="1550" b="0" dirty="0">
                          <a:solidFill>
                            <a:schemeClr val="tx2"/>
                          </a:solidFill>
                        </a:rPr>
                        <a:t>per 10-year </a:t>
                      </a:r>
                      <a:br>
                        <a:rPr lang="en-GB" sz="1550" b="0" dirty="0">
                          <a:solidFill>
                            <a:schemeClr val="tx2"/>
                          </a:solidFill>
                        </a:rPr>
                      </a:br>
                      <a:r>
                        <a:rPr lang="en-GB" sz="1550" b="0" dirty="0">
                          <a:solidFill>
                            <a:schemeClr val="tx2"/>
                          </a:solidFill>
                        </a:rPr>
                        <a:t>increase in age</a:t>
                      </a:r>
                      <a:endParaRPr lang="en-GB" sz="1600" dirty="0"/>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a:t>1.10,</a:t>
                      </a:r>
                      <a:r>
                        <a:rPr lang="en-GB" sz="1800" baseline="0" dirty="0"/>
                        <a:t> 1</a:t>
                      </a:r>
                      <a:r>
                        <a:rPr lang="en-GB" sz="1800" dirty="0"/>
                        <a:t>.83</a:t>
                      </a:r>
                      <a:endParaRPr lang="en-GB" sz="1800" baseline="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baseline="0" dirty="0"/>
                        <a:t>p=0.006</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0001"/>
                  </a:ext>
                </a:extLst>
              </a:tr>
              <a:tr h="1152000">
                <a:tc>
                  <a:txBody>
                    <a:bodyPr/>
                    <a:lstStyle/>
                    <a:p>
                      <a:endParaRPr lang="en-GB" sz="1550" dirty="0"/>
                    </a:p>
                  </a:txBody>
                  <a:tcPr>
                    <a:lnR w="12700" cap="flat" cmpd="sng" algn="ctr">
                      <a:no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400" b="1" dirty="0"/>
                        <a:t>Overweight</a:t>
                      </a:r>
                      <a:br>
                        <a:rPr lang="en-GB" sz="1550" dirty="0"/>
                      </a:br>
                      <a:r>
                        <a:rPr lang="en-GB" sz="1550" dirty="0"/>
                        <a:t>BMI</a:t>
                      </a:r>
                      <a:br>
                        <a:rPr lang="en-GB" sz="1550" dirty="0"/>
                      </a:br>
                      <a:r>
                        <a:rPr lang="en-GB" sz="1550" dirty="0"/>
                        <a:t>25 to &lt;30 kg/m</a:t>
                      </a:r>
                      <a:r>
                        <a:rPr lang="en-GB" sz="1550" baseline="30000" dirty="0"/>
                        <a:t>2</a:t>
                      </a:r>
                      <a:endParaRPr lang="en-GB" sz="1550"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2800" b="1" dirty="0">
                          <a:solidFill>
                            <a:schemeClr val="tx2"/>
                          </a:solidFill>
                        </a:rPr>
                        <a:t>2.08</a:t>
                      </a:r>
                      <a:endParaRPr lang="en-GB" sz="1800" dirty="0"/>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a:t>1.18, 3.66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a:t>p=0.011</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0002"/>
                  </a:ext>
                </a:extLst>
              </a:tr>
              <a:tr h="1152000">
                <a:tc>
                  <a:txBody>
                    <a:bodyPr/>
                    <a:lstStyle/>
                    <a:p>
                      <a:br>
                        <a:rPr lang="en-GB" sz="1550" dirty="0"/>
                      </a:br>
                      <a:endParaRPr lang="en-GB" sz="1550" dirty="0"/>
                    </a:p>
                  </a:txBody>
                  <a:tcPr>
                    <a:lnR w="12700" cap="flat" cmpd="sng" algn="ctr">
                      <a:noFill/>
                      <a:prstDash val="solid"/>
                      <a:round/>
                      <a:headEnd type="none" w="med" len="med"/>
                      <a:tailEnd type="none" w="med" len="med"/>
                    </a:lnR>
                  </a:tcPr>
                </a:tc>
                <a:tc>
                  <a:txBody>
                    <a:bodyPr/>
                    <a:lstStyle/>
                    <a:p>
                      <a:pPr algn="ctr"/>
                      <a:r>
                        <a:rPr lang="en-GB" sz="2400" b="1" dirty="0"/>
                        <a:t>Obesity</a:t>
                      </a:r>
                    </a:p>
                    <a:p>
                      <a:pPr algn="ctr"/>
                      <a:r>
                        <a:rPr lang="en-GB" sz="1550" dirty="0"/>
                        <a:t>BMI</a:t>
                      </a:r>
                      <a:br>
                        <a:rPr lang="en-GB" sz="1550" dirty="0"/>
                      </a:br>
                      <a:r>
                        <a:rPr lang="en-GB" sz="1550" dirty="0"/>
                        <a:t>≥30 kg/m</a:t>
                      </a:r>
                      <a:r>
                        <a:rPr lang="en-GB" sz="1550" baseline="30000" dirty="0"/>
                        <a:t>2</a:t>
                      </a:r>
                      <a:endParaRPr lang="en-GB" sz="1550" dirty="0"/>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GB" sz="2800" b="1" dirty="0">
                          <a:solidFill>
                            <a:schemeClr val="tx2"/>
                          </a:solidFill>
                        </a:rPr>
                        <a:t>2.36</a:t>
                      </a:r>
                      <a:endParaRPr lang="en-GB" sz="1800" dirty="0"/>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a:t>1.29, 4.21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dirty="0"/>
                        <a:t>p=0.005</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grpSp>
        <p:nvGrpSpPr>
          <p:cNvPr id="16" name="Group 15"/>
          <p:cNvGrpSpPr/>
          <p:nvPr/>
        </p:nvGrpSpPr>
        <p:grpSpPr>
          <a:xfrm>
            <a:off x="1929039" y="2364919"/>
            <a:ext cx="518928" cy="3163220"/>
            <a:chOff x="3921347" y="2124330"/>
            <a:chExt cx="518928" cy="3163220"/>
          </a:xfrm>
        </p:grpSpPr>
        <p:pic>
          <p:nvPicPr>
            <p:cNvPr id="17" name="Picture 3"/>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34150" y="4435757"/>
              <a:ext cx="493323" cy="85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3981092" y="3297172"/>
              <a:ext cx="399438" cy="851793"/>
              <a:chOff x="3829050" y="1847850"/>
              <a:chExt cx="1485900" cy="3168650"/>
            </a:xfrm>
          </p:grpSpPr>
          <p:pic>
            <p:nvPicPr>
              <p:cNvPr id="20" name="Picture 2"/>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29050" y="1847850"/>
                <a:ext cx="1485900" cy="316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56102" t="53406" r="28319" b="19251"/>
              <a:stretch/>
            </p:blipFill>
            <p:spPr bwMode="auto">
              <a:xfrm>
                <a:off x="4416661" y="2692347"/>
                <a:ext cx="299334" cy="866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
            <p:cNvPicPr>
              <a:picLocks noChangeAspect="1" noChangeArrowheads="1"/>
            </p:cNvPicPr>
            <p:nvPr/>
          </p:nvPicPr>
          <p:blipFill>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1347" y="2124330"/>
              <a:ext cx="518928" cy="809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73593239"/>
      </p:ext>
    </p:extLst>
  </p:cSld>
  <p:clrMapOvr>
    <a:masterClrMapping/>
  </p:clrMapOvr>
</p:sld>
</file>

<file path=ppt/theme/theme1.xml><?xml version="1.0" encoding="utf-8"?>
<a:theme xmlns:a="http://schemas.openxmlformats.org/drawingml/2006/main" name="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7" ma:contentTypeDescription="Create a new document." ma:contentTypeScope="" ma:versionID="fb09dea06bbafc9642526a5b60374bfa">
  <xsd:schema xmlns:xsd="http://www.w3.org/2001/XMLSchema" xmlns:xs="http://www.w3.org/2001/XMLSchema" xmlns:p="http://schemas.microsoft.com/office/2006/metadata/properties" xmlns:ns2="2bd39ed4-040d-4575-9ecd-51b09e17f4f6" xmlns:ns3="1ee8c843-32ad-4946-8cbf-9ab99b627ff5" targetNamespace="http://schemas.microsoft.com/office/2006/metadata/properties" ma:root="true" ma:fieldsID="a3372b022039fdd0007d14db7486ab79" ns2:_="" ns3:_="">
    <xsd:import namespace="2bd39ed4-040d-4575-9ecd-51b09e17f4f6"/>
    <xsd:import namespace="1ee8c843-32ad-4946-8cbf-9ab99b627f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82f0ef-9e5c-4f20-a8e5-79115d6c62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8c843-32ad-4946-8cbf-9ab99b627ff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13659d1-ce99-4d7d-99ed-4b469d8233ee}" ma:internalName="TaxCatchAll" ma:showField="CatchAllData" ma:web="1ee8c843-32ad-4946-8cbf-9ab99b627f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e8c843-32ad-4946-8cbf-9ab99b627ff5" xsi:nil="true"/>
    <lcf76f155ced4ddcb4097134ff3c332f xmlns="2bd39ed4-040d-4575-9ecd-51b09e17f4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74888B7-4E69-482A-9E84-56BFAA61BDB1}"/>
</file>

<file path=customXml/itemProps2.xml><?xml version="1.0" encoding="utf-8"?>
<ds:datastoreItem xmlns:ds="http://schemas.openxmlformats.org/officeDocument/2006/customXml" ds:itemID="{B3738BA4-8AE2-40AD-8913-51535E7C0630}"/>
</file>

<file path=customXml/itemProps3.xml><?xml version="1.0" encoding="utf-8"?>
<ds:datastoreItem xmlns:ds="http://schemas.openxmlformats.org/officeDocument/2006/customXml" ds:itemID="{AF8FC754-F7D4-4FEF-932E-C394E6F675AC}"/>
</file>

<file path=docProps/app.xml><?xml version="1.0" encoding="utf-8"?>
<Properties xmlns="http://schemas.openxmlformats.org/officeDocument/2006/extended-properties" xmlns:vt="http://schemas.openxmlformats.org/officeDocument/2006/docPropsVTypes">
  <Template/>
  <TotalTime>516</TotalTime>
  <Words>10354</Words>
  <Application>Microsoft Office PowerPoint</Application>
  <PresentationFormat>Widescreen</PresentationFormat>
  <Paragraphs>724</Paragraphs>
  <Slides>28</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Poppins Light</vt:lpstr>
      <vt:lpstr>Tahoma</vt:lpstr>
      <vt:lpstr>Calibri</vt:lpstr>
      <vt:lpstr>Wingdings</vt:lpstr>
      <vt:lpstr>Poppins Medium</vt:lpstr>
      <vt:lpstr>Arial</vt:lpstr>
      <vt:lpstr>Office Theme</vt:lpstr>
      <vt:lpstr>Testosterone Deficiency,              Testicular Cancer &amp;                      Metabolic Syndrome</vt:lpstr>
      <vt:lpstr>Testicular cancer: overview</vt:lpstr>
      <vt:lpstr>Testicular cancer: treatment</vt:lpstr>
      <vt:lpstr>Effects of orchidectomy</vt:lpstr>
      <vt:lpstr>Likelihood of testosterone deficiency following testicular cancer treatment</vt:lpstr>
      <vt:lpstr>Gonadal endocrine function is disturbed in patients with testicular cancer treated with chemotherapy</vt:lpstr>
      <vt:lpstr>Over one-third of testicular cancer survivors develop TD after platinum-based chemotherapy</vt:lpstr>
      <vt:lpstr>TD after platinum-based chemotherapy for testicular cancer is associated with increased CV risk and ED</vt:lpstr>
      <vt:lpstr>Increasing age and higher BMI are risk factors for TD after platinum-based chemotherapy for testicular cancer</vt:lpstr>
      <vt:lpstr>Possible mechanisms of TD following testicular cancer</vt:lpstr>
      <vt:lpstr>Possible mechanisms of TD following testicular cancer (cont.)</vt:lpstr>
      <vt:lpstr>Possible mechanisms of TD following testicular cancer (cont.)</vt:lpstr>
      <vt:lpstr>Possible mechanisms of TD following testicular cancer (cont.)</vt:lpstr>
      <vt:lpstr>Metabolic syndrome</vt:lpstr>
      <vt:lpstr>Metabolic syndrome is more common and may develop earlier in chemotherapy-treated testicular cancer survivors</vt:lpstr>
      <vt:lpstr>Prevalence of metabolic syndrome increases with age in testicular cancer survivors</vt:lpstr>
      <vt:lpstr>Individual components of the metabolic syndrome also become more prevalent with age in testicular cancer survivors</vt:lpstr>
      <vt:lpstr>Decreased testosterone levels are associated with the development of metabolic syndrome and hyperglycaemia</vt:lpstr>
      <vt:lpstr>Lower rates of reduced HDL-C and abdominal obesity in testicular cancer survivors signify possible shifts in fat distribution and metabolism</vt:lpstr>
      <vt:lpstr>CV risk factors in testicular cancer survivors may not be fully captured by standard metabolic syndrome criteria</vt:lpstr>
      <vt:lpstr>Visceral fat is an active endocrine organ</vt:lpstr>
      <vt:lpstr>TRYMS: TTh is associated with improvement in body composition including reduction in trunk fat mass in young, male cancer survivors</vt:lpstr>
      <vt:lpstr>TRYMS: TTh is associated with improvement in body composition including reduction in trunk fat mass in young, male cancer survivors (cont.)</vt:lpstr>
      <vt:lpstr>Possible mechanisms for metabolic syndrome following testicular cancer</vt:lpstr>
      <vt:lpstr>AUA 2018 guidelines</vt:lpstr>
      <vt:lpstr>BSSM Guidelines/Position Statement: follow-up and monitoring in testicular cancer survivors</vt:lpstr>
      <vt:lpstr>BSSM Guidelines/Position Statement: need for long-term follow-up of testicular cancer patients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beaumont</dc:creator>
  <cp:lastModifiedBy>richard jones</cp:lastModifiedBy>
  <cp:revision>54</cp:revision>
  <dcterms:created xsi:type="dcterms:W3CDTF">2020-12-03T13:24:11Z</dcterms:created>
  <dcterms:modified xsi:type="dcterms:W3CDTF">2021-02-21T16:12:29Z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y fmtid="{D5CDD505-2E9C-101B-9397-08002B2CF9AE}" pid="3" name="MediaServiceImageTags">
    <vt:lpwstr/>
  </property>
</Properties>
</file>